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5" r:id="rId3"/>
    <p:sldId id="427" r:id="rId4"/>
    <p:sldId id="357" r:id="rId5"/>
    <p:sldId id="358" r:id="rId6"/>
    <p:sldId id="410" r:id="rId7"/>
    <p:sldId id="411" r:id="rId8"/>
    <p:sldId id="412" r:id="rId9"/>
    <p:sldId id="409" r:id="rId10"/>
    <p:sldId id="424" r:id="rId11"/>
    <p:sldId id="425" r:id="rId12"/>
    <p:sldId id="413" r:id="rId13"/>
    <p:sldId id="421" r:id="rId14"/>
    <p:sldId id="422" r:id="rId15"/>
    <p:sldId id="423" r:id="rId16"/>
    <p:sldId id="426" r:id="rId17"/>
    <p:sldId id="416" r:id="rId18"/>
    <p:sldId id="414" r:id="rId19"/>
    <p:sldId id="415" r:id="rId20"/>
    <p:sldId id="428" r:id="rId21"/>
    <p:sldId id="429" r:id="rId22"/>
    <p:sldId id="396" r:id="rId23"/>
    <p:sldId id="397" r:id="rId24"/>
    <p:sldId id="398" r:id="rId25"/>
    <p:sldId id="437" r:id="rId26"/>
    <p:sldId id="399" r:id="rId27"/>
    <p:sldId id="400" r:id="rId28"/>
    <p:sldId id="401" r:id="rId29"/>
    <p:sldId id="402" r:id="rId30"/>
    <p:sldId id="403" r:id="rId31"/>
    <p:sldId id="433" r:id="rId32"/>
    <p:sldId id="434" r:id="rId33"/>
    <p:sldId id="435" r:id="rId34"/>
    <p:sldId id="436" r:id="rId35"/>
    <p:sldId id="439" r:id="rId36"/>
    <p:sldId id="432" r:id="rId37"/>
    <p:sldId id="405" r:id="rId38"/>
    <p:sldId id="406" r:id="rId39"/>
    <p:sldId id="431" r:id="rId40"/>
    <p:sldId id="430" r:id="rId41"/>
    <p:sldId id="418" r:id="rId42"/>
    <p:sldId id="419" r:id="rId43"/>
  </p:sldIdLst>
  <p:sldSz cx="9144000" cy="6858000" type="screen4x3"/>
  <p:notesSz cx="7099300" cy="10234613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84507" autoAdjust="0"/>
  </p:normalViewPr>
  <p:slideViewPr>
    <p:cSldViewPr>
      <p:cViewPr varScale="1">
        <p:scale>
          <a:sx n="94" d="100"/>
          <a:sy n="94" d="100"/>
        </p:scale>
        <p:origin x="3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3CA3F-FC03-9141-9061-5BC68532E235}" type="datetimeFigureOut">
              <a:rPr lang="sl-SI"/>
              <a:pPr>
                <a:defRPr/>
              </a:pPr>
              <a:t>19. 11. 2017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EB6BC0-C870-B040-8291-959B2FE0E160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56363A7-5357-0C4D-8702-FE36514BEF07}" type="datetimeFigureOut">
              <a:rPr lang="sl-SI"/>
              <a:pPr>
                <a:defRPr/>
              </a:pPr>
              <a:t>19. 11. 2017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84A9C38-AD74-244A-8008-5919B7D95984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/>
          </a:p>
        </p:txBody>
      </p:sp>
      <p:sp>
        <p:nvSpPr>
          <p:cNvPr id="16387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1E7E078-0728-834A-96F9-650ABD35BF76}" type="slidenum">
              <a:rPr lang="sl-SI" altLang="x-none" sz="1300"/>
              <a:pPr>
                <a:spcBef>
                  <a:spcPct val="0"/>
                </a:spcBef>
              </a:pPr>
              <a:t>1</a:t>
            </a:fld>
            <a:endParaRPr lang="sl-SI" altLang="x-non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8474E20-0C72-7040-AD26-49E29CAE29C8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32D928-1CC0-F947-BB8D-40C2761A5A85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8474E20-0C72-7040-AD26-49E29CAE29C8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32D928-1CC0-F947-BB8D-40C2761A5A85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7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59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A9C38-AD74-244A-8008-5919B7D95984}" type="slidenum">
              <a:rPr lang="sl-SI" altLang="x-none" smtClean="0"/>
              <a:pPr>
                <a:defRPr/>
              </a:pPr>
              <a:t>15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946309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17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95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18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0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29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20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5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7DB8864-02E6-1A44-8429-6957E4C3F2FD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3E5854-BAFA-C447-86F3-7BCC17B929F2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1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21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01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D7405-D0C7-9A44-98FC-EF85D319F09F}" type="slidenum">
              <a:rPr lang="en-GB" altLang="x-none"/>
              <a:pPr/>
              <a:t>22</a:t>
            </a:fld>
            <a:endParaRPr lang="en-GB" altLang="x-none"/>
          </a:p>
        </p:txBody>
      </p:sp>
      <p:sp>
        <p:nvSpPr>
          <p:cNvPr id="8294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24027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46100F-C472-0A45-8065-0C77F9030D2E}" type="slidenum">
              <a:rPr lang="en-GB" altLang="x-none"/>
              <a:pPr/>
              <a:t>23</a:t>
            </a:fld>
            <a:endParaRPr lang="en-GB" altLang="x-none"/>
          </a:p>
        </p:txBody>
      </p:sp>
      <p:sp>
        <p:nvSpPr>
          <p:cNvPr id="84994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0437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02129-52C3-554F-8FF0-5044DB17A372}" type="slidenum">
              <a:rPr lang="en-GB" altLang="x-none"/>
              <a:pPr/>
              <a:t>24</a:t>
            </a:fld>
            <a:endParaRPr lang="en-GB" altLang="x-none"/>
          </a:p>
        </p:txBody>
      </p:sp>
      <p:sp>
        <p:nvSpPr>
          <p:cNvPr id="8704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87795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02129-52C3-554F-8FF0-5044DB17A372}" type="slidenum">
              <a:rPr lang="en-GB" altLang="x-none"/>
              <a:pPr/>
              <a:t>25</a:t>
            </a:fld>
            <a:endParaRPr lang="en-GB" altLang="x-none"/>
          </a:p>
        </p:txBody>
      </p:sp>
      <p:sp>
        <p:nvSpPr>
          <p:cNvPr id="8704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06295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F48EE9-B576-E949-8A5E-C9D1347B2279}" type="slidenum">
              <a:rPr lang="en-GB" altLang="x-none"/>
              <a:pPr/>
              <a:t>26</a:t>
            </a:fld>
            <a:endParaRPr lang="en-GB" altLang="x-none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3746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C0B17F-8116-4446-94B9-B8EAB54BCCFC}" type="slidenum">
              <a:rPr lang="en-GB" altLang="x-none"/>
              <a:pPr/>
              <a:t>27</a:t>
            </a:fld>
            <a:endParaRPr lang="en-GB" altLang="x-none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6233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64F8C-6EDE-8747-B403-14941483C34C}" type="slidenum">
              <a:rPr lang="en-GB" altLang="x-none"/>
              <a:pPr/>
              <a:t>28</a:t>
            </a:fld>
            <a:endParaRPr lang="en-GB" altLang="x-none"/>
          </a:p>
        </p:txBody>
      </p:sp>
      <p:sp>
        <p:nvSpPr>
          <p:cNvPr id="8909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3227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9D7A5-507E-4D4F-BFA0-BEFBDFCE4F87}" type="slidenum">
              <a:rPr lang="en-GB" altLang="x-none"/>
              <a:pPr/>
              <a:t>29</a:t>
            </a:fld>
            <a:endParaRPr lang="en-GB" altLang="x-none"/>
          </a:p>
        </p:txBody>
      </p:sp>
      <p:sp>
        <p:nvSpPr>
          <p:cNvPr id="10445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4223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FA2B0F-442A-064C-9BB7-39B40F1A9279}" type="slidenum">
              <a:rPr lang="en-GB" altLang="x-none"/>
              <a:pPr/>
              <a:t>30</a:t>
            </a:fld>
            <a:endParaRPr lang="en-GB" altLang="x-none"/>
          </a:p>
        </p:txBody>
      </p:sp>
      <p:sp>
        <p:nvSpPr>
          <p:cNvPr id="102402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9711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5993099-B80A-D64E-856F-FF6716E18064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8DFC25-F135-5941-9058-768DFFA2A57D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04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96B3B-DE3D-E442-8725-3F2FF1262208}" type="slidenum">
              <a:rPr lang="en-GB" altLang="x-none"/>
              <a:pPr/>
              <a:t>36</a:t>
            </a:fld>
            <a:endParaRPr lang="en-GB" altLang="x-none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6780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7EB1D8-7C75-DC4E-AB83-EBED1E692312}" type="slidenum">
              <a:rPr lang="en-GB" altLang="x-none"/>
              <a:pPr/>
              <a:t>37</a:t>
            </a:fld>
            <a:endParaRPr lang="en-GB" altLang="x-none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26894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B6E14A0-B6A6-3D40-A9EE-3D97C7E9EB36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40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C8207A-5889-A94C-B5BA-C0F106B72FC2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13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41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9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42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8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5993099-B80A-D64E-856F-FF6716E18064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78DFC25-F135-5941-9058-768DFFA2A57D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3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1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1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610151-5611-2646-9FF2-9CA377595DBC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8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7CDBA2-ED61-814C-8451-89EBDD3891B8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8474E20-0C72-7040-AD26-49E29CAE29C8}" type="slidenum">
              <a:rPr lang="en-GB" altLang="x-none">
                <a:solidFill>
                  <a:srgbClr val="000000"/>
                </a:solidFill>
                <a:latin typeface="Times New Roman" charset="0"/>
              </a:rPr>
              <a:pPr eaLnBrk="1" hangingPunct="1"/>
              <a:t>9</a:t>
            </a:fld>
            <a:endParaRPr lang="en-GB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032D928-1CC0-F947-BB8D-40C2761A5A85}" type="slidenum">
              <a:rPr lang="en-GB" altLang="x-none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GB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x-none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dirty="0" smtClean="0"/>
              <a:t>Kliknite, če želite urediti slog podnaslova matrice</a:t>
            </a:r>
            <a:endParaRPr lang="en-US" dirty="0"/>
          </a:p>
        </p:txBody>
      </p:sp>
      <p:sp>
        <p:nvSpPr>
          <p:cNvPr id="10" name="Ograda noge 16"/>
          <p:cNvSpPr>
            <a:spLocks noGrp="1"/>
          </p:cNvSpPr>
          <p:nvPr>
            <p:ph type="ftr" sz="quarter" idx="10"/>
          </p:nvPr>
        </p:nvSpPr>
        <p:spPr>
          <a:xfrm>
            <a:off x="2124075" y="6381750"/>
            <a:ext cx="5184775" cy="36671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11" name="Ograda številke diapozitiva 28"/>
          <p:cNvSpPr>
            <a:spLocks noGrp="1"/>
          </p:cNvSpPr>
          <p:nvPr>
            <p:ph type="sldNum" sz="quarter" idx="11"/>
          </p:nvPr>
        </p:nvSpPr>
        <p:spPr>
          <a:xfrm>
            <a:off x="1216025" y="6354763"/>
            <a:ext cx="8350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A412-AC57-6B44-9F31-FB6BDE394505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47500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1099-B36F-B945-B354-9F33ACC05B8D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9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aven konek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C058-3AC5-914F-893B-256CBF9CD779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36146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8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 altLang="x-none"/>
              <a:t>19. april 2005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2555875" y="6248400"/>
            <a:ext cx="3887788" cy="458788"/>
          </a:xfrm>
        </p:spPr>
        <p:txBody>
          <a:bodyPr/>
          <a:lstStyle>
            <a:lvl1pPr>
              <a:defRPr/>
            </a:lvl1pPr>
          </a:lstStyle>
          <a:p>
            <a:r>
              <a:rPr lang="sl-SI" altLang="x-none"/>
              <a:t>Kako pa prevaja Google?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8788"/>
          </a:xfrm>
        </p:spPr>
        <p:txBody>
          <a:bodyPr/>
          <a:lstStyle>
            <a:lvl1pPr>
              <a:defRPr/>
            </a:lvl1pPr>
          </a:lstStyle>
          <a:p>
            <a:fld id="{A965C56B-82D8-8B4B-A49B-612A2E1DFA2E}" type="slidenum">
              <a:rPr lang="sl-SI" altLang="x-none"/>
              <a:pPr/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5850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5E26-9510-0A42-92E1-E7DFC974413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4655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Vičič</a:t>
            </a:r>
            <a:endParaRPr lang="sl-SI" dirty="0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1DEC-EA76-0649-8D28-27992C815F1F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6925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2B9-3CC7-2343-8795-737AE4BF331D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98097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no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8" name="Ograda številke diapoz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AF46-D28A-2647-9CEC-F42AE9DCE74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181399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datuma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CEDB-5E17-A14F-A474-896E26130B5C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59131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0F1F-27E8-7246-8FC9-7B3687CAE6B1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  <p:sp>
        <p:nvSpPr>
          <p:cNvPr id="8" name="Rectangle 7"/>
          <p:cNvSpPr/>
          <p:nvPr userDrawn="1"/>
        </p:nvSpPr>
        <p:spPr>
          <a:xfrm>
            <a:off x="4860032" y="6356350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/>
              <a:t>Jezikovne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, </a:t>
            </a:r>
            <a:r>
              <a:rPr lang="en-US" dirty="0" err="1" smtClean="0"/>
              <a:t>Jernej</a:t>
            </a:r>
            <a:r>
              <a:rPr lang="en-US" dirty="0" smtClean="0"/>
              <a:t> </a:t>
            </a:r>
            <a:r>
              <a:rPr lang="en-US" dirty="0" err="1" smtClean="0"/>
              <a:t>Vičič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914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aven konek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2623-38E6-AC44-A17B-760E9DFDB806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206739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AD74-EB9E-B44C-9240-8C2FCD61BDDF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37509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x-none"/>
              <a:t>Kliknite, če želite urediti slog naslova matrice</a:t>
            </a:r>
            <a:endParaRPr lang="en-US" altLang="x-none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x-none"/>
              <a:t>Kliknite, če želite urediti sloge besedila matrice</a:t>
            </a:r>
          </a:p>
          <a:p>
            <a:pPr lvl="1"/>
            <a:r>
              <a:rPr lang="sl-SI" altLang="x-none"/>
              <a:t>Druga raven</a:t>
            </a:r>
          </a:p>
          <a:p>
            <a:pPr lvl="2"/>
            <a:r>
              <a:rPr lang="sl-SI" altLang="x-none"/>
              <a:t>Tretja raven</a:t>
            </a:r>
          </a:p>
          <a:p>
            <a:pPr lvl="3"/>
            <a:r>
              <a:rPr lang="sl-SI" altLang="x-none"/>
              <a:t>Četrta raven</a:t>
            </a:r>
          </a:p>
          <a:p>
            <a:pPr lvl="4"/>
            <a:r>
              <a:rPr lang="sl-SI" altLang="x-none"/>
              <a:t>Peta raven</a:t>
            </a:r>
            <a:endParaRPr lang="en-US" altLang="x-none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6048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Razvoj iger, Jernej Vičič</a:t>
            </a:r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04A418-4AA7-D243-A137-F753C3238016}" type="slidenum">
              <a:rPr lang="sl-SI" altLang="x-none"/>
              <a:pPr>
                <a:defRPr/>
              </a:pPr>
              <a:t>‹#›</a:t>
            </a:fld>
            <a:endParaRPr lang="sl-SI" altLang="x-none"/>
          </a:p>
        </p:txBody>
      </p:sp>
      <p:sp>
        <p:nvSpPr>
          <p:cNvPr id="1030" name="Raven konek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aven konek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44" r:id="rId4"/>
    <p:sldLayoutId id="2147483845" r:id="rId5"/>
    <p:sldLayoutId id="2147483850" r:id="rId6"/>
    <p:sldLayoutId id="2147483851" r:id="rId7"/>
    <p:sldLayoutId id="2147483852" r:id="rId8"/>
    <p:sldLayoutId id="2147483853" r:id="rId9"/>
    <p:sldLayoutId id="2147483846" r:id="rId10"/>
    <p:sldLayoutId id="2147483854" r:id="rId11"/>
    <p:sldLayoutId id="214748385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ctrTitle"/>
          </p:nvPr>
        </p:nvSpPr>
        <p:spPr>
          <a:xfrm>
            <a:off x="442913" y="3557588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x-none" sz="2800" dirty="0" smtClean="0"/>
              <a:t>Strojno prevajanje</a:t>
            </a:r>
            <a:endParaRPr lang="sl-SI" altLang="x-none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85938" y="676275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sl-SI" dirty="0" smtClean="0"/>
              <a:t>Jezikovne tehnologije</a:t>
            </a:r>
            <a:endParaRPr lang="sl-SI" dirty="0"/>
          </a:p>
        </p:txBody>
      </p:sp>
      <p:sp>
        <p:nvSpPr>
          <p:cNvPr id="15363" name="Podnaslov 2"/>
          <p:cNvSpPr txBox="1">
            <a:spLocks/>
          </p:cNvSpPr>
          <p:nvPr/>
        </p:nvSpPr>
        <p:spPr bwMode="auto">
          <a:xfrm>
            <a:off x="1071563" y="5214938"/>
            <a:ext cx="714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Tx/>
              <a:buSzTx/>
              <a:buFont typeface="Arial" charset="0"/>
              <a:buNone/>
            </a:pPr>
            <a:r>
              <a:rPr lang="sl-SI" altLang="x-none" sz="1800">
                <a:solidFill>
                  <a:srgbClr val="898989"/>
                </a:solidFill>
              </a:rPr>
              <a:t>Jernej Vičič   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65300"/>
            <a:ext cx="8140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65300"/>
            <a:ext cx="8140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3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korpusni pristop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korpus,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dvojezični korpus,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poravnani korpus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.</a:t>
            </a:r>
            <a:endParaRPr lang="sl-SI" altLang="x-none" sz="26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937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korpusni pristop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250825" y="1196975"/>
            <a:ext cx="84978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buFont typeface="Times New Roman" charset="0"/>
              <a:buAutoNum type="arabicPeriod"/>
            </a:pPr>
            <a:r>
              <a:rPr lang="en-US" altLang="x-none" sz="1600" dirty="0">
                <a:solidFill>
                  <a:schemeClr val="tx1"/>
                </a:solidFill>
              </a:rPr>
              <a:t>It was a bright cold day in April , and the clocks were striking thirteen . </a:t>
            </a:r>
          </a:p>
          <a:p>
            <a:pPr>
              <a:buFont typeface="Times New Roman" charset="0"/>
              <a:buAutoNum type="arabicPeriod"/>
            </a:pPr>
            <a:r>
              <a:rPr lang="en-US" altLang="x-none" sz="1600" dirty="0">
                <a:solidFill>
                  <a:schemeClr val="tx1"/>
                </a:solidFill>
              </a:rPr>
              <a:t>Winston Smith , his chin nuzzled into his breast in an effort to escape the vile wind , slipped quickly through the glass doors of Victory Mansions , though</a:t>
            </a:r>
            <a:r>
              <a:rPr lang="sl-SI" altLang="x-none" sz="1600" dirty="0">
                <a:solidFill>
                  <a:schemeClr val="tx1"/>
                </a:solidFill>
              </a:rPr>
              <a:t> </a:t>
            </a:r>
            <a:r>
              <a:rPr lang="en-US" altLang="x-none" sz="1600" dirty="0">
                <a:solidFill>
                  <a:schemeClr val="tx1"/>
                </a:solidFill>
              </a:rPr>
              <a:t>not quickly enough to prevent a swirl of gritty dust from entering along</a:t>
            </a:r>
            <a:r>
              <a:rPr lang="sl-SI" altLang="x-none" sz="1600" dirty="0">
                <a:solidFill>
                  <a:schemeClr val="tx1"/>
                </a:solidFill>
              </a:rPr>
              <a:t> </a:t>
            </a:r>
            <a:r>
              <a:rPr lang="en-US" altLang="x-none" sz="1600" dirty="0">
                <a:solidFill>
                  <a:schemeClr val="tx1"/>
                </a:solidFill>
              </a:rPr>
              <a:t>with him . </a:t>
            </a:r>
          </a:p>
          <a:p>
            <a:pPr>
              <a:buFont typeface="Times New Roman" charset="0"/>
              <a:buAutoNum type="arabicPeriod"/>
            </a:pPr>
            <a:r>
              <a:rPr lang="en-US" altLang="x-none" sz="1600" dirty="0">
                <a:solidFill>
                  <a:schemeClr val="tx1"/>
                </a:solidFill>
              </a:rPr>
              <a:t>The hallway smelt of boiled cabbage and old rag mats . </a:t>
            </a:r>
          </a:p>
          <a:p>
            <a:pPr>
              <a:buFont typeface="Times New Roman" charset="0"/>
              <a:buAutoNum type="arabicPeriod"/>
            </a:pPr>
            <a:r>
              <a:rPr lang="en-US" altLang="x-none" sz="1600" dirty="0">
                <a:solidFill>
                  <a:schemeClr val="tx1"/>
                </a:solidFill>
              </a:rPr>
              <a:t>At one end of it a </a:t>
            </a:r>
            <a:r>
              <a:rPr lang="en-US" altLang="x-none" sz="1600" dirty="0" err="1">
                <a:solidFill>
                  <a:schemeClr val="tx1"/>
                </a:solidFill>
              </a:rPr>
              <a:t>coloured</a:t>
            </a:r>
            <a:r>
              <a:rPr lang="en-US" altLang="x-none" sz="1600" dirty="0">
                <a:solidFill>
                  <a:schemeClr val="tx1"/>
                </a:solidFill>
              </a:rPr>
              <a:t> poster , too large for indoor display , had been tacked to the wall . </a:t>
            </a:r>
          </a:p>
          <a:p>
            <a:pPr>
              <a:buFont typeface="Times New Roman" charset="0"/>
              <a:buAutoNum type="arabicPeriod"/>
            </a:pPr>
            <a:r>
              <a:rPr lang="en-US" altLang="x-none" sz="1600" dirty="0">
                <a:solidFill>
                  <a:schemeClr val="tx1"/>
                </a:solidFill>
              </a:rPr>
              <a:t>It depicted simply an enormous face , more than a </a:t>
            </a:r>
            <a:r>
              <a:rPr lang="en-US" altLang="x-none" sz="1600" dirty="0" err="1">
                <a:solidFill>
                  <a:schemeClr val="tx1"/>
                </a:solidFill>
              </a:rPr>
              <a:t>metre</a:t>
            </a:r>
            <a:r>
              <a:rPr lang="en-US" altLang="x-none" sz="1600" dirty="0">
                <a:solidFill>
                  <a:schemeClr val="tx1"/>
                </a:solidFill>
              </a:rPr>
              <a:t> wide : the face of a man of about forty-five , with a heavy black moustache and ruggedly handsome features . </a:t>
            </a:r>
            <a:endParaRPr lang="en-GB" altLang="x-none" sz="1600" dirty="0">
              <a:solidFill>
                <a:schemeClr val="tx1"/>
              </a:solidFill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23850" y="3933825"/>
            <a:ext cx="84978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buFont typeface="Times New Roman" charset="0"/>
              <a:buAutoNum type="arabicPeriod"/>
            </a:pPr>
            <a:r>
              <a:rPr lang="en-GB" altLang="x-none" sz="1600" dirty="0" err="1">
                <a:solidFill>
                  <a:schemeClr val="tx1"/>
                </a:solidFill>
              </a:rPr>
              <a:t>Bil</a:t>
            </a:r>
            <a:r>
              <a:rPr lang="en-GB" altLang="x-none" sz="1600" dirty="0">
                <a:solidFill>
                  <a:schemeClr val="tx1"/>
                </a:solidFill>
              </a:rPr>
              <a:t> je </a:t>
            </a:r>
            <a:r>
              <a:rPr lang="en-GB" altLang="x-none" sz="1600" dirty="0" err="1">
                <a:solidFill>
                  <a:schemeClr val="tx1"/>
                </a:solidFill>
              </a:rPr>
              <a:t>jasen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mrzel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aprilski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dan</a:t>
            </a:r>
            <a:r>
              <a:rPr lang="en-GB" altLang="x-none" sz="1600" dirty="0">
                <a:solidFill>
                  <a:schemeClr val="tx1"/>
                </a:solidFill>
              </a:rPr>
              <a:t> in </a:t>
            </a:r>
            <a:r>
              <a:rPr lang="en-GB" altLang="x-none" sz="1600" dirty="0" err="1">
                <a:solidFill>
                  <a:schemeClr val="tx1"/>
                </a:solidFill>
              </a:rPr>
              <a:t>ure</a:t>
            </a:r>
            <a:r>
              <a:rPr lang="en-GB" altLang="x-none" sz="1600" dirty="0">
                <a:solidFill>
                  <a:schemeClr val="tx1"/>
                </a:solidFill>
              </a:rPr>
              <a:t> so bile </a:t>
            </a:r>
            <a:r>
              <a:rPr lang="en-GB" altLang="x-none" sz="1600" dirty="0" err="1">
                <a:solidFill>
                  <a:schemeClr val="tx1"/>
                </a:solidFill>
              </a:rPr>
              <a:t>trinajst</a:t>
            </a:r>
            <a:r>
              <a:rPr lang="en-GB" altLang="x-none" sz="1600" dirty="0">
                <a:solidFill>
                  <a:schemeClr val="tx1"/>
                </a:solidFill>
              </a:rPr>
              <a:t> . </a:t>
            </a:r>
          </a:p>
          <a:p>
            <a:pPr>
              <a:buFont typeface="Times New Roman" charset="0"/>
              <a:buAutoNum type="arabicPeriod"/>
            </a:pPr>
            <a:r>
              <a:rPr lang="en-GB" altLang="x-none" sz="1600" dirty="0">
                <a:solidFill>
                  <a:schemeClr val="tx1"/>
                </a:solidFill>
              </a:rPr>
              <a:t>Winston Smith je </a:t>
            </a:r>
            <a:r>
              <a:rPr lang="en-GB" altLang="x-none" sz="1600" dirty="0" err="1">
                <a:solidFill>
                  <a:schemeClr val="tx1"/>
                </a:solidFill>
              </a:rPr>
              <a:t>imel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brado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zakopano</a:t>
            </a:r>
            <a:r>
              <a:rPr lang="en-GB" altLang="x-none" sz="1600" dirty="0">
                <a:solidFill>
                  <a:schemeClr val="tx1"/>
                </a:solidFill>
              </a:rPr>
              <a:t> v </a:t>
            </a:r>
            <a:r>
              <a:rPr lang="en-GB" altLang="x-none" sz="1600" dirty="0" err="1">
                <a:solidFill>
                  <a:schemeClr val="tx1"/>
                </a:solidFill>
              </a:rPr>
              <a:t>prsi</a:t>
            </a:r>
            <a:r>
              <a:rPr lang="en-GB" altLang="x-none" sz="1600" dirty="0">
                <a:solidFill>
                  <a:schemeClr val="tx1"/>
                </a:solidFill>
              </a:rPr>
              <a:t> , da bi </a:t>
            </a:r>
            <a:r>
              <a:rPr lang="en-GB" altLang="x-none" sz="1600" dirty="0" err="1">
                <a:solidFill>
                  <a:schemeClr val="tx1"/>
                </a:solidFill>
              </a:rPr>
              <a:t>ušel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strupenemu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vetru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ko</a:t>
            </a:r>
            <a:r>
              <a:rPr lang="en-GB" altLang="x-none" sz="1600" dirty="0">
                <a:solidFill>
                  <a:schemeClr val="tx1"/>
                </a:solidFill>
              </a:rPr>
              <a:t> je </a:t>
            </a:r>
            <a:r>
              <a:rPr lang="en-GB" altLang="x-none" sz="1600" dirty="0" err="1">
                <a:solidFill>
                  <a:schemeClr val="tx1"/>
                </a:solidFill>
              </a:rPr>
              <a:t>stopil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skozi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steklena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vrata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bloka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Zmaga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vendar</a:t>
            </a:r>
            <a:r>
              <a:rPr lang="en-GB" altLang="x-none" sz="1600" dirty="0">
                <a:solidFill>
                  <a:schemeClr val="tx1"/>
                </a:solidFill>
              </a:rPr>
              <a:t> ne </a:t>
            </a:r>
            <a:r>
              <a:rPr lang="en-GB" altLang="x-none" sz="1600" dirty="0" err="1">
                <a:solidFill>
                  <a:schemeClr val="tx1"/>
                </a:solidFill>
              </a:rPr>
              <a:t>dovolj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hitro</a:t>
            </a:r>
            <a:r>
              <a:rPr lang="en-GB" altLang="x-none" sz="1600" dirty="0">
                <a:solidFill>
                  <a:schemeClr val="tx1"/>
                </a:solidFill>
              </a:rPr>
              <a:t> , da ne bi </a:t>
            </a:r>
            <a:r>
              <a:rPr lang="en-GB" altLang="x-none" sz="1600" dirty="0" err="1">
                <a:solidFill>
                  <a:schemeClr val="tx1"/>
                </a:solidFill>
              </a:rPr>
              <a:t>vrtinec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peščenega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prahu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vstopil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skupaj</a:t>
            </a:r>
            <a:r>
              <a:rPr lang="en-GB" altLang="x-none" sz="1600" dirty="0">
                <a:solidFill>
                  <a:schemeClr val="tx1"/>
                </a:solidFill>
              </a:rPr>
              <a:t> z </a:t>
            </a:r>
            <a:r>
              <a:rPr lang="en-GB" altLang="x-none" sz="1600" dirty="0" err="1">
                <a:solidFill>
                  <a:schemeClr val="tx1"/>
                </a:solidFill>
              </a:rPr>
              <a:t>njim</a:t>
            </a:r>
            <a:r>
              <a:rPr lang="en-GB" altLang="x-none" sz="1600" dirty="0">
                <a:solidFill>
                  <a:schemeClr val="tx1"/>
                </a:solidFill>
              </a:rPr>
              <a:t> . </a:t>
            </a:r>
          </a:p>
          <a:p>
            <a:pPr>
              <a:buFont typeface="Times New Roman" charset="0"/>
              <a:buAutoNum type="arabicPeriod"/>
            </a:pPr>
            <a:r>
              <a:rPr lang="en-GB" altLang="x-none" sz="1600" dirty="0" err="1">
                <a:solidFill>
                  <a:schemeClr val="tx1"/>
                </a:solidFill>
              </a:rPr>
              <a:t>Veža</a:t>
            </a:r>
            <a:r>
              <a:rPr lang="en-GB" altLang="x-none" sz="1600" dirty="0">
                <a:solidFill>
                  <a:schemeClr val="tx1"/>
                </a:solidFill>
              </a:rPr>
              <a:t> je </a:t>
            </a:r>
            <a:r>
              <a:rPr lang="en-GB" altLang="x-none" sz="1600" dirty="0" err="1">
                <a:solidFill>
                  <a:schemeClr val="tx1"/>
                </a:solidFill>
              </a:rPr>
              <a:t>smrdela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kuhanem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zelju</a:t>
            </a:r>
            <a:r>
              <a:rPr lang="en-GB" altLang="x-none" sz="1600" dirty="0">
                <a:solidFill>
                  <a:schemeClr val="tx1"/>
                </a:solidFill>
              </a:rPr>
              <a:t> in </a:t>
            </a:r>
            <a:r>
              <a:rPr lang="en-GB" altLang="x-none" sz="1600" dirty="0" err="1">
                <a:solidFill>
                  <a:schemeClr val="tx1"/>
                </a:solidFill>
              </a:rPr>
              <a:t>starih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cunjastih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predpražnikih</a:t>
            </a:r>
            <a:r>
              <a:rPr lang="en-GB" altLang="x-none" sz="1600" dirty="0">
                <a:solidFill>
                  <a:schemeClr val="tx1"/>
                </a:solidFill>
              </a:rPr>
              <a:t> . </a:t>
            </a:r>
          </a:p>
          <a:p>
            <a:pPr>
              <a:buFont typeface="Times New Roman" charset="0"/>
              <a:buAutoNum type="arabicPeriod"/>
            </a:pPr>
            <a:r>
              <a:rPr lang="en-GB" altLang="x-none" sz="1600" dirty="0">
                <a:solidFill>
                  <a:schemeClr val="tx1"/>
                </a:solidFill>
              </a:rPr>
              <a:t>Na </a:t>
            </a:r>
            <a:r>
              <a:rPr lang="en-GB" altLang="x-none" sz="1600" dirty="0" err="1">
                <a:solidFill>
                  <a:schemeClr val="tx1"/>
                </a:solidFill>
              </a:rPr>
              <a:t>eni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strani</a:t>
            </a:r>
            <a:r>
              <a:rPr lang="en-GB" altLang="x-none" sz="1600" dirty="0">
                <a:solidFill>
                  <a:schemeClr val="tx1"/>
                </a:solidFill>
              </a:rPr>
              <a:t> je </a:t>
            </a:r>
            <a:r>
              <a:rPr lang="en-GB" altLang="x-none" sz="1600" dirty="0" err="1">
                <a:solidFill>
                  <a:schemeClr val="tx1"/>
                </a:solidFill>
              </a:rPr>
              <a:t>bil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na</a:t>
            </a:r>
            <a:r>
              <a:rPr lang="en-GB" altLang="x-none" sz="1600" dirty="0">
                <a:solidFill>
                  <a:schemeClr val="tx1"/>
                </a:solidFill>
              </a:rPr>
              <a:t> steno </a:t>
            </a:r>
            <a:r>
              <a:rPr lang="en-GB" altLang="x-none" sz="1600" dirty="0" err="1">
                <a:solidFill>
                  <a:schemeClr val="tx1"/>
                </a:solidFill>
              </a:rPr>
              <a:t>pribit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barven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za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notranjo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opremo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prevelik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plakat</a:t>
            </a:r>
            <a:r>
              <a:rPr lang="en-GB" altLang="x-none" sz="1600" dirty="0">
                <a:solidFill>
                  <a:schemeClr val="tx1"/>
                </a:solidFill>
              </a:rPr>
              <a:t> . </a:t>
            </a:r>
          </a:p>
          <a:p>
            <a:pPr>
              <a:buFont typeface="Times New Roman" charset="0"/>
              <a:buAutoNum type="arabicPeriod"/>
            </a:pPr>
            <a:r>
              <a:rPr lang="en-GB" altLang="x-none" sz="1600" dirty="0" err="1">
                <a:solidFill>
                  <a:schemeClr val="tx1"/>
                </a:solidFill>
              </a:rPr>
              <a:t>Prikazoval</a:t>
            </a:r>
            <a:r>
              <a:rPr lang="en-GB" altLang="x-none" sz="1600" dirty="0">
                <a:solidFill>
                  <a:schemeClr val="tx1"/>
                </a:solidFill>
              </a:rPr>
              <a:t> je </a:t>
            </a:r>
            <a:r>
              <a:rPr lang="en-GB" altLang="x-none" sz="1600" dirty="0" err="1">
                <a:solidFill>
                  <a:schemeClr val="tx1"/>
                </a:solidFill>
              </a:rPr>
              <a:t>preprosto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ogromen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več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kot</a:t>
            </a:r>
            <a:r>
              <a:rPr lang="en-GB" altLang="x-none" sz="1600" dirty="0">
                <a:solidFill>
                  <a:schemeClr val="tx1"/>
                </a:solidFill>
              </a:rPr>
              <a:t> meter </a:t>
            </a:r>
            <a:r>
              <a:rPr lang="en-GB" altLang="x-none" sz="1600" dirty="0" err="1">
                <a:solidFill>
                  <a:schemeClr val="tx1"/>
                </a:solidFill>
              </a:rPr>
              <a:t>velik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obraz</a:t>
            </a:r>
            <a:r>
              <a:rPr lang="en-GB" altLang="x-none" sz="1600" dirty="0">
                <a:solidFill>
                  <a:schemeClr val="tx1"/>
                </a:solidFill>
              </a:rPr>
              <a:t> : </a:t>
            </a:r>
            <a:r>
              <a:rPr lang="en-GB" altLang="x-none" sz="1600" dirty="0" err="1">
                <a:solidFill>
                  <a:schemeClr val="tx1"/>
                </a:solidFill>
              </a:rPr>
              <a:t>obraz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moškega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pri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petinštiridesetih</a:t>
            </a:r>
            <a:r>
              <a:rPr lang="en-GB" altLang="x-none" sz="1600" dirty="0">
                <a:solidFill>
                  <a:schemeClr val="tx1"/>
                </a:solidFill>
              </a:rPr>
              <a:t> , s </a:t>
            </a:r>
            <a:r>
              <a:rPr lang="en-GB" altLang="x-none" sz="1600" dirty="0" err="1">
                <a:solidFill>
                  <a:schemeClr val="tx1"/>
                </a:solidFill>
              </a:rPr>
              <a:t>košatimi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črnimi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brki</a:t>
            </a:r>
            <a:r>
              <a:rPr lang="en-GB" altLang="x-none" sz="1600" dirty="0">
                <a:solidFill>
                  <a:schemeClr val="tx1"/>
                </a:solidFill>
              </a:rPr>
              <a:t> in z </a:t>
            </a:r>
            <a:r>
              <a:rPr lang="en-GB" altLang="x-none" sz="1600" dirty="0" err="1">
                <a:solidFill>
                  <a:schemeClr val="tx1"/>
                </a:solidFill>
              </a:rPr>
              <a:t>ostro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začrtanimi</a:t>
            </a:r>
            <a:r>
              <a:rPr lang="en-GB" altLang="x-none" sz="1600" dirty="0">
                <a:solidFill>
                  <a:schemeClr val="tx1"/>
                </a:solidFill>
              </a:rPr>
              <a:t> , </a:t>
            </a:r>
            <a:r>
              <a:rPr lang="en-GB" altLang="x-none" sz="1600" dirty="0" err="1">
                <a:solidFill>
                  <a:schemeClr val="tx1"/>
                </a:solidFill>
              </a:rPr>
              <a:t>čednimi</a:t>
            </a:r>
            <a:r>
              <a:rPr lang="en-GB" altLang="x-none" sz="1600" dirty="0">
                <a:solidFill>
                  <a:schemeClr val="tx1"/>
                </a:solidFill>
              </a:rPr>
              <a:t> </a:t>
            </a:r>
            <a:r>
              <a:rPr lang="en-GB" altLang="x-none" sz="1600" dirty="0" err="1">
                <a:solidFill>
                  <a:schemeClr val="tx1"/>
                </a:solidFill>
              </a:rPr>
              <a:t>potezami</a:t>
            </a:r>
            <a:r>
              <a:rPr lang="en-GB" altLang="x-none" sz="1600" dirty="0">
                <a:solidFill>
                  <a:schemeClr val="tx1"/>
                </a:solidFill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59837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50825" y="1196975"/>
            <a:ext cx="849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r>
              <a:rPr lang="en-US" altLang="x-none" sz="1600">
                <a:solidFill>
                  <a:schemeClr val="tx1"/>
                </a:solidFill>
              </a:rPr>
              <a:t>It was a bright cold day in April , and the clocks were striking thirteen . </a:t>
            </a:r>
            <a:endParaRPr lang="en-GB" altLang="x-none" sz="1600" dirty="0">
              <a:solidFill>
                <a:schemeClr val="tx1"/>
              </a:solidFill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23850" y="3933825"/>
            <a:ext cx="849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7432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32004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6576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4114800" indent="-4572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r>
              <a:rPr lang="en-GB" altLang="x-none" sz="1600">
                <a:solidFill>
                  <a:schemeClr val="tx1"/>
                </a:solidFill>
              </a:rPr>
              <a:t>Bil je jasen , mrzel aprilski dan in ure so bile trinajst . </a:t>
            </a: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4356100" y="1557338"/>
            <a:ext cx="12954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V="1">
            <a:off x="3419476" y="1555751"/>
            <a:ext cx="43180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3132138" y="1484313"/>
            <a:ext cx="71437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4859338" y="1484313"/>
            <a:ext cx="1296987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779912" y="1557337"/>
            <a:ext cx="936104" cy="2447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83968" y="1196976"/>
            <a:ext cx="1152128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91879" y="4005262"/>
            <a:ext cx="575295" cy="265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9475" y="1219201"/>
            <a:ext cx="793303" cy="338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primeri poravnav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6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9" grpId="0" animBg="1"/>
      <p:bldP spid="2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52400" y="1676400"/>
            <a:ext cx="3051175" cy="1066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255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sl-SI" altLang="x-none" sz="2000" b="1" dirty="0">
                <a:solidFill>
                  <a:schemeClr val="tx1"/>
                </a:solidFill>
                <a:latin typeface="Arial" charset="0"/>
              </a:rPr>
              <a:t>Kupil bom lepo obleko</a:t>
            </a:r>
            <a:r>
              <a:rPr lang="en-US" altLang="x-none" sz="2000" b="1" dirty="0">
                <a:solidFill>
                  <a:schemeClr val="tx1"/>
                </a:solidFill>
                <a:latin typeface="Arial" charset="0"/>
              </a:rPr>
              <a:t> .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x-none" sz="2000" b="1" dirty="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sl-SI" altLang="x-none" sz="2000" b="1" dirty="0">
                <a:solidFill>
                  <a:schemeClr val="tx1"/>
                </a:solidFill>
                <a:latin typeface="Arial" charset="0"/>
              </a:rPr>
              <a:t>I will buy a nice dress</a:t>
            </a:r>
            <a:r>
              <a:rPr lang="en-US" altLang="x-none" sz="2000" b="1" dirty="0">
                <a:solidFill>
                  <a:schemeClr val="tx1"/>
                </a:solidFill>
                <a:latin typeface="Arial" charset="0"/>
              </a:rPr>
              <a:t> .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0" y="2895600"/>
            <a:ext cx="3492500" cy="10318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sl-SI" altLang="x-none" sz="2000" b="1">
                <a:solidFill>
                  <a:schemeClr val="tx1"/>
                </a:solidFill>
                <a:latin typeface="Arial" charset="0"/>
              </a:rPr>
              <a:t>Jaz vozim rdeč avtomobil</a:t>
            </a:r>
            <a:r>
              <a:rPr lang="en-US" altLang="x-none" sz="2000" b="1">
                <a:solidFill>
                  <a:schemeClr val="tx1"/>
                </a:solidFill>
                <a:latin typeface="Arial" charset="0"/>
              </a:rPr>
              <a:t> </a:t>
            </a:r>
            <a:r>
              <a:rPr lang="sl-SI" altLang="x-none" sz="2000" b="1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altLang="x-none" sz="2000" b="1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x-none" sz="2000" b="1">
                <a:solidFill>
                  <a:schemeClr val="tx1"/>
                </a:solidFill>
                <a:latin typeface="Arial" charset="0"/>
              </a:rPr>
              <a:t>    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sl-SI" altLang="x-none" sz="2000" b="1">
                <a:solidFill>
                  <a:schemeClr val="tx1"/>
                </a:solidFill>
                <a:latin typeface="Arial" charset="0"/>
              </a:rPr>
              <a:t>I drive a red car .</a:t>
            </a:r>
            <a:endParaRPr lang="en-US" altLang="x-none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810000" y="5257800"/>
            <a:ext cx="2987675" cy="10318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sl-SI" altLang="x-none" sz="2000" b="1">
                <a:solidFill>
                  <a:schemeClr val="tx1"/>
                </a:solidFill>
                <a:latin typeface="Arial" charset="0"/>
              </a:rPr>
              <a:t>Kaj si mi kupil</a:t>
            </a:r>
            <a:r>
              <a:rPr lang="en-US" altLang="x-none" sz="2000" b="1">
                <a:solidFill>
                  <a:schemeClr val="tx1"/>
                </a:solidFill>
                <a:latin typeface="Arial" charset="0"/>
              </a:rPr>
              <a:t> ?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x-none" sz="20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sl-SI" altLang="x-none" sz="2000" b="1">
                <a:solidFill>
                  <a:schemeClr val="tx1"/>
                </a:solidFill>
                <a:latin typeface="Arial" charset="0"/>
              </a:rPr>
              <a:t>What did you buy me</a:t>
            </a:r>
            <a:r>
              <a:rPr lang="en-US" altLang="x-none" sz="2000" b="1">
                <a:solidFill>
                  <a:schemeClr val="tx1"/>
                </a:solidFill>
                <a:latin typeface="Arial" charset="0"/>
              </a:rPr>
              <a:t> ?</a:t>
            </a: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539750" y="2060575"/>
            <a:ext cx="576263" cy="360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>
            <a:off x="323850" y="2057400"/>
            <a:ext cx="666750" cy="2921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1763713" y="2060575"/>
            <a:ext cx="71437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2484438" y="2060575"/>
            <a:ext cx="0" cy="2873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5219700" y="3284538"/>
            <a:ext cx="144463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V="1">
            <a:off x="5940425" y="3284538"/>
            <a:ext cx="21590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H="1">
            <a:off x="4716463" y="3284538"/>
            <a:ext cx="142875" cy="3016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6372225" y="3213100"/>
            <a:ext cx="720725" cy="431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6732588" y="3276600"/>
            <a:ext cx="1039812" cy="4397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>
            <a:off x="684213" y="2060575"/>
            <a:ext cx="431800" cy="360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>
            <a:off x="2987675" y="2060575"/>
            <a:ext cx="71438" cy="360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primeri poravnav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9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korpusni pristop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potrebni veliki poravnani korpusi,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težko nadzorujemo,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majhen vložek (ob pripravljenih korpusih),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trenutno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najbolj zanimivo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področje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655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SMT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temelji na verjetnosti,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temelji na velikih količinah primerov,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matematično „lepi“ modeli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</a:rPr>
              <a:t>(zaenkrat) se ne zaveda okolice</a:t>
            </a:r>
            <a:r>
              <a:rPr lang="sl-SI" altLang="x-none" sz="2600" dirty="0" smtClean="0">
                <a:solidFill>
                  <a:srgbClr val="000000"/>
                </a:solidFill>
              </a:rPr>
              <a:t>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rezultate težko preverjamo (zakaj),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napake težko odpravljamo.</a:t>
            </a:r>
          </a:p>
        </p:txBody>
      </p:sp>
    </p:spTree>
    <p:extLst>
      <p:ext uri="{BB962C8B-B14F-4D97-AF65-F5344CB8AC3E}">
        <p14:creationId xmlns:p14="http://schemas.microsoft.com/office/powerpoint/2010/main" val="42330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SMT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Predstavniki: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Google translate (</a:t>
            </a:r>
            <a:r>
              <a:rPr lang="sl-SI" altLang="x-none" sz="2600" dirty="0">
                <a:solidFill>
                  <a:srgbClr val="FF0000"/>
                </a:solidFill>
                <a:latin typeface="+mn-lt"/>
              </a:rPr>
              <a:t>NI VEČ!!!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),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Microsoft BING translator,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IBM (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Brown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in sodelavci),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Moses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(ogrodje za postavitev lastnega sistema),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Menola (moja malenkost – na podlagi št. 3).</a:t>
            </a:r>
          </a:p>
        </p:txBody>
      </p:sp>
    </p:spTree>
    <p:extLst>
      <p:ext uri="{BB962C8B-B14F-4D97-AF65-F5344CB8AC3E}">
        <p14:creationId xmlns:p14="http://schemas.microsoft.com/office/powerpoint/2010/main" val="724744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SMT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potrebujemo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velik dvojezični korpus: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poravnane povedi izvornega ter ciljnega jezika;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izdelamo prevajalni model.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Potrebujemo velik enojezični korpus:</a:t>
            </a:r>
          </a:p>
          <a:p>
            <a:pPr lvl="1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izdelamo jezikovni model ciljnega jezika.</a:t>
            </a:r>
          </a:p>
        </p:txBody>
      </p:sp>
    </p:spTree>
    <p:extLst>
      <p:ext uri="{BB962C8B-B14F-4D97-AF65-F5344CB8AC3E}">
        <p14:creationId xmlns:p14="http://schemas.microsoft.com/office/powerpoint/2010/main" val="584880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Vsebina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3568" y="1628800"/>
            <a:ext cx="7772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93725" indent="-593725" eaLnBrk="0" hangingPunct="0"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93725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  <a:tab pos="9577388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Tx/>
              <a:buFontTx/>
              <a:buAutoNum type="arabicPeriod"/>
            </a:pPr>
            <a:r>
              <a:rPr lang="sl-SI" altLang="x-none" sz="2800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Uvod</a:t>
            </a:r>
          </a:p>
          <a:p>
            <a:pPr algn="l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Tx/>
              <a:buFontTx/>
              <a:buAutoNum type="arabicPeriod"/>
            </a:pPr>
            <a:r>
              <a:rPr lang="sl-SI" altLang="x-none" sz="2800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Strojno prevajanje</a:t>
            </a:r>
          </a:p>
          <a:p>
            <a:pPr algn="l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Tx/>
              <a:buFontTx/>
              <a:buAutoNum type="arabicPeriod"/>
            </a:pPr>
            <a:r>
              <a:rPr lang="sl-SI" altLang="x-none" sz="2800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Korpusni pristop</a:t>
            </a:r>
            <a:endParaRPr lang="sl-SI" altLang="x-none" sz="2800" dirty="0">
              <a:solidFill>
                <a:srgbClr val="000000"/>
              </a:solidFill>
              <a:latin typeface="+mn-lt"/>
              <a:ea typeface="Times New Roman" charset="0"/>
              <a:cs typeface="Times New Roman" charset="0"/>
            </a:endParaRPr>
          </a:p>
          <a:p>
            <a:pPr algn="l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Tx/>
              <a:buFontTx/>
              <a:buAutoNum type="arabicPeriod"/>
            </a:pPr>
            <a:r>
              <a:rPr lang="sl-SI" altLang="x-none" sz="2800" dirty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Statistično strojno </a:t>
            </a:r>
            <a:r>
              <a:rPr lang="sl-SI" altLang="x-none" sz="2800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prevajanje</a:t>
            </a:r>
          </a:p>
          <a:p>
            <a:pPr algn="l" eaLnBrk="1" hangingPunct="1">
              <a:lnSpc>
                <a:spcPct val="80000"/>
              </a:lnSpc>
              <a:spcBef>
                <a:spcPts val="800"/>
              </a:spcBef>
              <a:buClr>
                <a:schemeClr val="tx1"/>
              </a:buClr>
              <a:buSzTx/>
              <a:buFontTx/>
              <a:buAutoNum type="arabicPeriod"/>
            </a:pPr>
            <a:r>
              <a:rPr lang="sl-SI" altLang="x-none" sz="2800" dirty="0" smtClean="0">
                <a:solidFill>
                  <a:srgbClr val="000000"/>
                </a:solidFill>
                <a:latin typeface="+mn-lt"/>
                <a:ea typeface="Times New Roman" charset="0"/>
                <a:cs typeface="Times New Roman" charset="0"/>
              </a:rPr>
              <a:t>Primeri</a:t>
            </a:r>
            <a:endParaRPr lang="sl-SI" altLang="x-none" sz="2800" dirty="0">
              <a:solidFill>
                <a:srgbClr val="000000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57160"/>
      </p:ext>
    </p:extLst>
  </p:cSld>
  <p:clrMapOvr>
    <a:masterClrMapping/>
  </p:clrMapOvr>
  <p:transition advTm="41019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SMT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učna faza,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prevajalna faza.</a:t>
            </a:r>
          </a:p>
        </p:txBody>
      </p:sp>
    </p:spTree>
    <p:extLst>
      <p:ext uri="{BB962C8B-B14F-4D97-AF65-F5344CB8AC3E}">
        <p14:creationId xmlns:p14="http://schemas.microsoft.com/office/powerpoint/2010/main" val="1491190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SMT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vzporedna besedila (prevodi) </a:t>
            </a:r>
            <a:r>
              <a:rPr lang="mr-IN" altLang="x-none" sz="260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 korpus,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po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povedih,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nekaj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milijonov,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Google pravi vsaj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100 milijonov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besed,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povedi dolge 10 – 20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besed,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enojezični korpus ciljnega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jezika,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nekaj 10 milijonov besed (raje več) – Google milijardo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besed.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09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6556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Verjetnost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84213" y="1522413"/>
            <a:ext cx="777240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poskus: n med seboj enakih izidov,</a:t>
            </a:r>
          </a:p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dogodek A: m ugodnih izidov,</a:t>
            </a:r>
          </a:p>
          <a:p>
            <a:pPr lvl="1">
              <a:lnSpc>
                <a:spcPct val="90000"/>
              </a:lnSpc>
              <a:buFont typeface="Times New Roman" charset="0"/>
              <a:buChar char="–"/>
            </a:pPr>
            <a:r>
              <a:rPr lang="sl-SI" altLang="x-none" dirty="0"/>
              <a:t>Verjetnost dogodka A:</a:t>
            </a:r>
          </a:p>
          <a:p>
            <a:pPr lvl="1">
              <a:lnSpc>
                <a:spcPct val="90000"/>
              </a:lnSpc>
            </a:pPr>
            <a:endParaRPr lang="sl-SI" altLang="x-none" dirty="0"/>
          </a:p>
          <a:p>
            <a:pPr>
              <a:lnSpc>
                <a:spcPct val="90000"/>
              </a:lnSpc>
            </a:pPr>
            <a:endParaRPr lang="sl-SI" altLang="x-none" dirty="0"/>
          </a:p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primer: </a:t>
            </a:r>
          </a:p>
          <a:p>
            <a:pPr lvl="1">
              <a:lnSpc>
                <a:spcPct val="90000"/>
              </a:lnSpc>
              <a:buFont typeface="Times New Roman" charset="0"/>
              <a:buChar char="–"/>
            </a:pPr>
            <a:r>
              <a:rPr lang="sl-SI" altLang="x-none" dirty="0"/>
              <a:t>v tej učilnici je n poslušalcev,</a:t>
            </a:r>
          </a:p>
          <a:p>
            <a:pPr lvl="1">
              <a:lnSpc>
                <a:spcPct val="90000"/>
              </a:lnSpc>
              <a:buFont typeface="Times New Roman" charset="0"/>
              <a:buChar char="–"/>
            </a:pPr>
            <a:r>
              <a:rPr lang="sl-SI" altLang="x-none" dirty="0"/>
              <a:t>m poslušalcev ima očala,</a:t>
            </a:r>
          </a:p>
          <a:p>
            <a:pPr lvl="1">
              <a:lnSpc>
                <a:spcPct val="90000"/>
              </a:lnSpc>
              <a:buFont typeface="Times New Roman" charset="0"/>
              <a:buChar char="–"/>
            </a:pPr>
            <a:r>
              <a:rPr lang="sl-SI" altLang="x-none" dirty="0"/>
              <a:t>izračunaj verjetnost, da ima izbrani poslušalec očala!</a:t>
            </a:r>
            <a:endParaRPr lang="en-US" altLang="x-none" dirty="0"/>
          </a:p>
        </p:txBody>
      </p:sp>
      <p:graphicFrame>
        <p:nvGraphicFramePr>
          <p:cNvPr id="8192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3213100"/>
          <a:ext cx="46815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načba" r:id="rId4" imgW="2323800" imgH="419040" progId="Equation.3">
                  <p:embed/>
                </p:oleObj>
              </mc:Choice>
              <mc:Fallback>
                <p:oleObj name="Enačba" r:id="rId4" imgW="2323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13100"/>
                        <a:ext cx="46815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966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6556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Verjetnost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684213" y="1522413"/>
            <a:ext cx="7772400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n=? </a:t>
            </a:r>
            <a:r>
              <a:rPr lang="sl-SI" altLang="x-none" dirty="0" smtClean="0"/>
              <a:t>(20),</a:t>
            </a:r>
            <a:endParaRPr lang="sl-SI" altLang="x-none" dirty="0"/>
          </a:p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m=? </a:t>
            </a:r>
            <a:r>
              <a:rPr lang="sl-SI" altLang="x-none" dirty="0" smtClean="0"/>
              <a:t>(</a:t>
            </a:r>
            <a:r>
              <a:rPr lang="sl-SI" altLang="x-none" dirty="0"/>
              <a:t>5</a:t>
            </a:r>
            <a:r>
              <a:rPr lang="sl-SI" altLang="x-none" dirty="0" smtClean="0"/>
              <a:t>),</a:t>
            </a:r>
            <a:endParaRPr lang="sl-SI" altLang="x-none" dirty="0"/>
          </a:p>
          <a:p>
            <a:pPr lvl="1">
              <a:lnSpc>
                <a:spcPct val="90000"/>
              </a:lnSpc>
            </a:pPr>
            <a:endParaRPr lang="sl-SI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graphicFrame>
        <p:nvGraphicFramePr>
          <p:cNvPr id="8397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493838" y="3213100"/>
          <a:ext cx="37798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Enačba" r:id="rId4" imgW="1765080" imgH="393480" progId="Equation.3">
                  <p:embed/>
                </p:oleObj>
              </mc:Choice>
              <mc:Fallback>
                <p:oleObj name="Enačba" r:id="rId4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3213100"/>
                        <a:ext cx="37798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51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1825"/>
            <a:ext cx="7770813" cy="647701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Pogojna verjetnost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  <a:p>
            <a:pPr marL="608013" indent="-608013">
              <a:spcBef>
                <a:spcPct val="20000"/>
              </a:spcBef>
              <a:buFont typeface="Times New Roman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84213" y="1773238"/>
            <a:ext cx="77724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verjetnost, da se zgodi dogodek A,</a:t>
            </a:r>
          </a:p>
          <a:p>
            <a:pPr lvl="1">
              <a:lnSpc>
                <a:spcPct val="90000"/>
              </a:lnSpc>
              <a:buFont typeface="Times New Roman" charset="0"/>
              <a:buChar char="–"/>
            </a:pPr>
            <a:r>
              <a:rPr lang="sl-SI" altLang="x-none" dirty="0"/>
              <a:t>pod pogojem, da se je zgodil dogodek B.</a:t>
            </a:r>
            <a:endParaRPr lang="en-US" altLang="x-none" dirty="0"/>
          </a:p>
        </p:txBody>
      </p:sp>
      <p:graphicFrame>
        <p:nvGraphicFramePr>
          <p:cNvPr id="8602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3213100"/>
          <a:ext cx="41925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načba" r:id="rId4" imgW="1828800" imgH="419040" progId="Equation.3">
                  <p:embed/>
                </p:oleObj>
              </mc:Choice>
              <mc:Fallback>
                <p:oleObj name="Enačba" r:id="rId4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419258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4" name="Picture 8" descr="Venn_A_intersec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644900"/>
            <a:ext cx="2954337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84212" y="5084763"/>
            <a:ext cx="7272164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/>
              <a:t>Pazi P(B</a:t>
            </a:r>
            <a:r>
              <a:rPr lang="sl-SI" altLang="x-none" dirty="0" smtClean="0"/>
              <a:t>)!</a:t>
            </a:r>
          </a:p>
          <a:p>
            <a:pPr lvl="1"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 smtClean="0"/>
              <a:t>inženirji izberemo dovolj majhno število</a:t>
            </a:r>
            <a:endParaRPr lang="en-US" altLang="x-none" dirty="0"/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48874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1825"/>
            <a:ext cx="7770813" cy="647701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 smtClean="0"/>
              <a:t>argmax</a:t>
            </a:r>
            <a:endParaRPr lang="sl-SI" altLang="x-none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84213" y="1773239"/>
            <a:ext cx="7772400" cy="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Times New Roman" charset="0"/>
              <a:buChar char="•"/>
            </a:pPr>
            <a:r>
              <a:rPr lang="sl-SI" altLang="x-none" dirty="0" smtClean="0"/>
              <a:t>argmax - </a:t>
            </a:r>
            <a:r>
              <a:rPr lang="sl-SI" b="1" dirty="0"/>
              <a:t>arguments of </a:t>
            </a:r>
            <a:r>
              <a:rPr lang="sl-SI" b="1"/>
              <a:t>the </a:t>
            </a:r>
            <a:r>
              <a:rPr lang="sl-SI" b="1" smtClean="0"/>
              <a:t>maxima</a:t>
            </a:r>
            <a:r>
              <a:rPr lang="sl-SI" altLang="x-none" smtClean="0"/>
              <a:t> </a:t>
            </a:r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564904"/>
            <a:ext cx="4888116" cy="3888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1680" y="3877084"/>
                <a:ext cx="1736309" cy="1359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𝑎𝑟𝑔𝑚𝑎𝑥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)=0</a:t>
                </a:r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𝑎𝑟𝑔𝑚𝑎𝑥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)=0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77084"/>
                <a:ext cx="1736309" cy="1359859"/>
              </a:xfrm>
              <a:prstGeom prst="rect">
                <a:avLst/>
              </a:prstGeom>
              <a:blipFill rotWithShape="0">
                <a:blip r:embed="rId4"/>
                <a:stretch>
                  <a:fillRect l="-4930" t="-1345" r="-7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267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799"/>
            <a:ext cx="7772400" cy="990601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/>
              <a:t>SMT – </a:t>
            </a:r>
            <a:r>
              <a:rPr lang="sl-SI" altLang="x-none" dirty="0" smtClean="0"/>
              <a:t>formule</a:t>
            </a:r>
            <a:endParaRPr lang="sl-SI" altLang="x-none" dirty="0">
              <a:latin typeface="Wingdings" charset="2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8200" y="12192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buClrTx/>
              <a:buFontTx/>
              <a:buNone/>
            </a:pPr>
            <a:endParaRPr lang="en-US" altLang="x-none"/>
          </a:p>
          <a:p>
            <a:pPr>
              <a:buClrTx/>
              <a:buFontTx/>
              <a:buNone/>
            </a:pPr>
            <a:endParaRPr lang="en-US" altLang="x-non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71800" y="1447800"/>
            <a:ext cx="3688432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18097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buClrTx/>
              <a:buFontTx/>
              <a:buNone/>
            </a:pPr>
            <a:r>
              <a:rPr lang="sl-SI" altLang="x-none" i="1" dirty="0"/>
              <a:t>e</a:t>
            </a:r>
            <a:r>
              <a:rPr lang="sl-SI" altLang="x-none" dirty="0"/>
              <a:t> – ciljna poved</a:t>
            </a:r>
          </a:p>
          <a:p>
            <a:pPr>
              <a:buClrTx/>
              <a:buFontTx/>
              <a:buNone/>
            </a:pPr>
            <a:r>
              <a:rPr lang="sl-SI" altLang="x-none" i="1" dirty="0"/>
              <a:t>f</a:t>
            </a:r>
            <a:r>
              <a:rPr lang="sl-SI" altLang="x-none" dirty="0"/>
              <a:t> – izvorna poved</a:t>
            </a:r>
          </a:p>
          <a:p>
            <a:pPr>
              <a:buClrTx/>
              <a:buFontTx/>
              <a:buNone/>
            </a:pPr>
            <a:r>
              <a:rPr lang="sl-SI" altLang="x-none" i="1" dirty="0">
                <a:ea typeface="Times New Roman" charset="0"/>
                <a:cs typeface="Times New Roman" charset="0"/>
              </a:rPr>
              <a:t>ê</a:t>
            </a:r>
            <a:r>
              <a:rPr lang="sl-SI" altLang="x-none" i="1" dirty="0"/>
              <a:t> </a:t>
            </a:r>
            <a:r>
              <a:rPr lang="sl-SI" altLang="x-none" dirty="0"/>
              <a:t>– prevedena poved</a:t>
            </a:r>
          </a:p>
          <a:p>
            <a:pPr>
              <a:buClrTx/>
              <a:buFontTx/>
              <a:buNone/>
            </a:pPr>
            <a:endParaRPr lang="sl-SI" altLang="x-none" i="1" dirty="0"/>
          </a:p>
          <a:p>
            <a:pPr>
              <a:buClrTx/>
              <a:buFontTx/>
              <a:buNone/>
            </a:pPr>
            <a:r>
              <a:rPr lang="it-IT" altLang="x-none" dirty="0" err="1">
                <a:ea typeface="Times New Roman" charset="0"/>
                <a:cs typeface="Times New Roman" charset="0"/>
              </a:rPr>
              <a:t>iščemo</a:t>
            </a:r>
            <a:r>
              <a:rPr lang="it-IT" altLang="x-none" dirty="0">
                <a:ea typeface="Times New Roman" charset="0"/>
                <a:cs typeface="Times New Roman" charset="0"/>
              </a:rPr>
              <a:t>: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419600" y="2971800"/>
          <a:ext cx="2590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7" r:id="rId4" imgW="1244520" imgH="304560" progId="">
                  <p:embed/>
                </p:oleObj>
              </mc:Choice>
              <mc:Fallback>
                <p:oleObj r:id="rId4" imgW="124452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71800"/>
                        <a:ext cx="2590800" cy="600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048000" y="4191000"/>
          <a:ext cx="2590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r:id="rId6" imgW="1371600" imgH="609480" progId="">
                  <p:embed/>
                </p:oleObj>
              </mc:Choice>
              <mc:Fallback>
                <p:oleObj r:id="rId6" imgW="13716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2590800" cy="1152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295400" y="3581400"/>
            <a:ext cx="419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sl-SI" altLang="x-none" dirty="0"/>
              <a:t>Gospod Bayes pa je rekel:</a:t>
            </a:r>
          </a:p>
        </p:txBody>
      </p:sp>
    </p:spTree>
    <p:extLst>
      <p:ext uri="{BB962C8B-B14F-4D97-AF65-F5344CB8AC3E}">
        <p14:creationId xmlns:p14="http://schemas.microsoft.com/office/powerpoint/2010/main" val="1258273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799"/>
            <a:ext cx="7772400" cy="94932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 smtClean="0"/>
              <a:t>SMT</a:t>
            </a:r>
            <a:endParaRPr lang="sl-SI" altLang="x-none" dirty="0">
              <a:latin typeface="Wingdings" charset="2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38200" y="12192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buClrTx/>
              <a:buFontTx/>
              <a:buNone/>
            </a:pPr>
            <a:endParaRPr lang="en-US" altLang="x-none"/>
          </a:p>
          <a:p>
            <a:pPr>
              <a:buClrTx/>
              <a:buFontTx/>
              <a:buNone/>
            </a:pPr>
            <a:endParaRPr lang="en-US" altLang="x-none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82342"/>
              </p:ext>
            </p:extLst>
          </p:nvPr>
        </p:nvGraphicFramePr>
        <p:xfrm>
          <a:off x="2266424" y="1482725"/>
          <a:ext cx="3315226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" r:id="rId4" imgW="1371600" imgH="609480" progId="">
                  <p:embed/>
                </p:oleObj>
              </mc:Choice>
              <mc:Fallback>
                <p:oleObj r:id="rId4" imgW="13716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424" y="1482725"/>
                        <a:ext cx="3315226" cy="147478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42913" y="3313113"/>
          <a:ext cx="11001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" name="Enačba" r:id="rId6" imgW="469800" imgH="215640" progId="Equation.3">
                  <p:embed/>
                </p:oleObj>
              </mc:Choice>
              <mc:Fallback>
                <p:oleObj name="Enačba" r:id="rId6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313113"/>
                        <a:ext cx="1100137" cy="5381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00200" y="3352800"/>
            <a:ext cx="73152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sl-SI" altLang="x-none" sz="2000" dirty="0">
                <a:latin typeface="+mn-lt"/>
              </a:rPr>
              <a:t>- verjetnost za izvorno poved, pri pogoju, da ciljna obstaja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4267200"/>
            <a:ext cx="73152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sl-SI" altLang="x-none" dirty="0">
                <a:latin typeface="+mn-lt"/>
              </a:rPr>
              <a:t>- </a:t>
            </a:r>
            <a:r>
              <a:rPr lang="sl-SI" altLang="x-none" sz="2000" dirty="0">
                <a:latin typeface="+mn-lt"/>
              </a:rPr>
              <a:t>verjetnost za ciljno poved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4267201"/>
                <a:ext cx="68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1"/>
                <a:ext cx="68580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43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28625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468313" y="1916113"/>
          <a:ext cx="11001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3" name="Enačba" r:id="rId4" imgW="469800" imgH="215640" progId="Equation.3">
                  <p:embed/>
                </p:oleObj>
              </mc:Choice>
              <mc:Fallback>
                <p:oleObj name="Enačba" r:id="rId4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1100137" cy="5381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755650" y="3357563"/>
          <a:ext cx="8620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r:id="rId6" imgW="419040" imgH="183600" progId="">
                  <p:embed/>
                </p:oleObj>
              </mc:Choice>
              <mc:Fallback>
                <p:oleObj r:id="rId6" imgW="419040" imgH="18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862013" cy="458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619250" y="1916113"/>
            <a:ext cx="7315200" cy="9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Char char="-"/>
            </a:pPr>
            <a:r>
              <a:rPr lang="sl-SI" altLang="x-none" sz="2000" dirty="0">
                <a:latin typeface="+mn-lt"/>
              </a:rPr>
              <a:t>verjetnost za izvorno poved, pri pogoju, da ciljna </a:t>
            </a:r>
            <a:r>
              <a:rPr lang="sl-SI" altLang="x-none" sz="2000" dirty="0" smtClean="0">
                <a:latin typeface="+mn-lt"/>
              </a:rPr>
              <a:t>obstaja,</a:t>
            </a:r>
          </a:p>
          <a:p>
            <a:pPr>
              <a:spcBef>
                <a:spcPts val="1500"/>
              </a:spcBef>
              <a:buClrTx/>
              <a:buFontTx/>
              <a:buChar char="-"/>
            </a:pPr>
            <a:r>
              <a:rPr lang="sl-SI" altLang="x-none" sz="2000" dirty="0" smtClean="0">
                <a:latin typeface="+mn-lt"/>
              </a:rPr>
              <a:t>to je prevajalni </a:t>
            </a:r>
            <a:r>
              <a:rPr lang="sl-SI" altLang="x-none" sz="2000" dirty="0">
                <a:latin typeface="+mn-lt"/>
              </a:rPr>
              <a:t>model (translation model - TM),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692275" y="3284538"/>
            <a:ext cx="7315200" cy="9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Char char="-"/>
            </a:pPr>
            <a:r>
              <a:rPr lang="sl-SI" altLang="x-none" sz="2000" dirty="0">
                <a:latin typeface="+mn-lt"/>
              </a:rPr>
              <a:t>verjetnost za ciljno poved,</a:t>
            </a:r>
          </a:p>
          <a:p>
            <a:pPr>
              <a:spcBef>
                <a:spcPts val="1500"/>
              </a:spcBef>
              <a:buClrTx/>
              <a:buFontTx/>
              <a:buChar char="-"/>
            </a:pPr>
            <a:r>
              <a:rPr lang="sl-SI" altLang="x-none" sz="2000" dirty="0" smtClean="0">
                <a:latin typeface="+mn-lt"/>
              </a:rPr>
              <a:t>to je jezikovni </a:t>
            </a:r>
            <a:r>
              <a:rPr lang="sl-SI" altLang="x-none" sz="2000" dirty="0">
                <a:latin typeface="+mn-lt"/>
              </a:rPr>
              <a:t>model (language model - LM).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6396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Verjetnost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963" y="3277132"/>
                <a:ext cx="6858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mr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63" y="3277132"/>
                <a:ext cx="685800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7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6396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Prevajalni model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  <a:p>
            <a:pPr marL="608013" indent="-608013"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x-none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68313" y="2420938"/>
            <a:ext cx="474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 dirty="0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sl-SI" altLang="x-none" b="1" dirty="0">
                <a:solidFill>
                  <a:schemeClr val="tx1"/>
                </a:solidFill>
                <a:latin typeface="Courier New" charset="0"/>
              </a:rPr>
              <a:t>trinajst|thirteen</a:t>
            </a:r>
            <a:r>
              <a:rPr lang="en-US" altLang="x-none" b="1" dirty="0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sl-SI" altLang="x-none" b="1" dirty="0">
                <a:solidFill>
                  <a:schemeClr val="tx1"/>
                </a:solidFill>
                <a:latin typeface="Courier New" charset="0"/>
              </a:rPr>
              <a:t>=0,02</a:t>
            </a:r>
            <a:endParaRPr lang="en-US" altLang="x-none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68313" y="4221163"/>
            <a:ext cx="4017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avto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|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vehicle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=0,002</a:t>
            </a:r>
            <a:endParaRPr lang="en-US" altLang="x-none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274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in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|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and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=0,03</a:t>
            </a:r>
            <a:endParaRPr lang="en-US" altLang="x-none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420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in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|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banana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=0,0000001</a:t>
            </a:r>
            <a:endParaRPr lang="en-US" altLang="x-none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68313" y="3573463"/>
            <a:ext cx="328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avto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|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car</a:t>
            </a:r>
            <a:r>
              <a:rPr lang="en-US" altLang="x-none" b="1">
                <a:solidFill>
                  <a:schemeClr val="tx1"/>
                </a:solidFill>
                <a:latin typeface="Courier New" charset="0"/>
              </a:rPr>
              <a:t>)</a:t>
            </a:r>
            <a:r>
              <a:rPr lang="sl-SI" altLang="x-none" b="1">
                <a:solidFill>
                  <a:schemeClr val="tx1"/>
                </a:solidFill>
                <a:latin typeface="Courier New" charset="0"/>
              </a:rPr>
              <a:t>=0,004</a:t>
            </a:r>
            <a:endParaRPr lang="en-US" altLang="x-none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459260"/>
            <a:ext cx="8198728" cy="14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x-none"/>
              <a:t>dodeli višjo vrednost parom, ki se večkrat pojavljajo</a:t>
            </a:r>
            <a:r>
              <a:rPr lang="sl-SI" altLang="x-none" smtClean="0"/>
              <a:t>.</a:t>
            </a:r>
            <a:endParaRPr lang="sl-SI" altLang="x-none"/>
          </a:p>
        </p:txBody>
      </p:sp>
    </p:spTree>
    <p:extLst>
      <p:ext uri="{BB962C8B-B14F-4D97-AF65-F5344CB8AC3E}">
        <p14:creationId xmlns:p14="http://schemas.microsoft.com/office/powerpoint/2010/main" val="77978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 Uvod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560" y="1556792"/>
            <a:ext cx="76517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brez uvoda</a:t>
            </a:r>
            <a:endParaRPr lang="sl-SI" altLang="x-none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1852802"/>
      </p:ext>
    </p:extLst>
  </p:cSld>
  <p:clrMapOvr>
    <a:masterClrMapping/>
  </p:clrMapOvr>
  <p:transition advTm="35941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461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Model ciljnega jezika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81000" y="525780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838200" y="1484784"/>
            <a:ext cx="7772400" cy="12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1pPr>
            <a:lvl2pPr marL="989013" indent="-5318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lvl="2">
              <a:spcBef>
                <a:spcPts val="800"/>
              </a:spcBef>
              <a:buFont typeface="Times New Roman" charset="0"/>
              <a:buChar char="•"/>
            </a:pPr>
            <a:endParaRPr lang="sl-SI" altLang="x-none" sz="3200" dirty="0">
              <a:latin typeface="+mn-lt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2962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v|sem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šel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)=0,001</a:t>
            </a:r>
            <a:endParaRPr lang="en-US" altLang="x-none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57200" y="5181600"/>
            <a:ext cx="349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srečen|bil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sem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)=0,0001</a:t>
            </a:r>
            <a:endParaRPr lang="en-US" altLang="x-none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4871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p(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srečen|banana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x-none" b="1" dirty="0" err="1" smtClean="0">
                <a:solidFill>
                  <a:schemeClr val="tx1"/>
                </a:solidFill>
                <a:latin typeface="Courier New" charset="0"/>
              </a:rPr>
              <a:t>hruška</a:t>
            </a:r>
            <a:r>
              <a:rPr lang="en-US" altLang="x-none" b="1" dirty="0" smtClean="0">
                <a:solidFill>
                  <a:schemeClr val="tx1"/>
                </a:solidFill>
                <a:latin typeface="Courier New" charset="0"/>
              </a:rPr>
              <a:t>)=0,00000001</a:t>
            </a:r>
            <a:endParaRPr lang="en-US" altLang="x-none" b="1" dirty="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5800" y="1283486"/>
            <a:ext cx="8198728" cy="16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x-none" dirty="0"/>
              <a:t>ponavadi n-gram modeli:</a:t>
            </a:r>
          </a:p>
          <a:p>
            <a:pPr lvl="1"/>
            <a:r>
              <a:rPr lang="sl-SI" altLang="x-none" dirty="0"/>
              <a:t>n-gram: n-terica,</a:t>
            </a:r>
          </a:p>
          <a:p>
            <a:pPr lvl="1"/>
            <a:r>
              <a:rPr lang="sl-SI" altLang="x-none" dirty="0"/>
              <a:t>ponavadi trigram,</a:t>
            </a:r>
          </a:p>
          <a:p>
            <a:pPr lvl="1"/>
            <a:r>
              <a:rPr lang="sl-SI" altLang="x-none" dirty="0"/>
              <a:t>dodeli višjo vrednost povedim, ki so dobre v ciljnem jeziku.</a:t>
            </a:r>
          </a:p>
        </p:txBody>
      </p:sp>
    </p:spTree>
    <p:extLst>
      <p:ext uri="{BB962C8B-B14F-4D97-AF65-F5344CB8AC3E}">
        <p14:creationId xmlns:p14="http://schemas.microsoft.com/office/powerpoint/2010/main" val="1012004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33474" y="4437112"/>
            <a:ext cx="8712967" cy="54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79000"/>
              </a:lnSpc>
              <a:spcBef>
                <a:spcPts val="363"/>
              </a:spcBef>
              <a:defRPr/>
            </a:pPr>
            <a:endParaRPr lang="sl-SI" sz="13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75"/>
              </a:spcBef>
              <a:defRPr/>
            </a:pPr>
            <a:r>
              <a:rPr lang="sl-SI" sz="2400" dirty="0" smtClean="0">
                <a:latin typeface="Arial" pitchFamily="34" charset="0"/>
                <a:cs typeface="Arial" pitchFamily="34" charset="0"/>
              </a:rPr>
              <a:t>Problem z unigrami</a:t>
            </a:r>
            <a:r>
              <a:rPr lang="sl-SI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P(je je je je) &gt;&gt;&gt;&gt; P(Danes je lepo vreme)!</a:t>
            </a: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2052638" y="2967038"/>
            <a:ext cx="619125" cy="61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3043238" y="2967038"/>
            <a:ext cx="619125" cy="61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1" name="object 7"/>
          <p:cNvSpPr txBox="1">
            <a:spLocks noChangeArrowheads="1"/>
          </p:cNvSpPr>
          <p:nvPr/>
        </p:nvSpPr>
        <p:spPr bwMode="auto">
          <a:xfrm>
            <a:off x="2276475" y="3140075"/>
            <a:ext cx="1193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l-SI" altLang="x-none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baseline="-21000">
                <a:latin typeface="Times New Roman" charset="0"/>
                <a:ea typeface="Times New Roman" charset="0"/>
                <a:cs typeface="Times New Roman" charset="0"/>
              </a:rPr>
              <a:t>1	</a:t>
            </a:r>
            <a:r>
              <a:rPr lang="sl-SI" altLang="x-none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baseline="-2100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5405438" y="2967038"/>
            <a:ext cx="619125" cy="61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273" name="object 9"/>
          <p:cNvSpPr txBox="1">
            <a:spLocks noChangeArrowheads="1"/>
          </p:cNvSpPr>
          <p:nvPr/>
        </p:nvSpPr>
        <p:spPr bwMode="auto">
          <a:xfrm>
            <a:off x="5565775" y="3197225"/>
            <a:ext cx="330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138"/>
              </a:lnSpc>
            </a:pPr>
            <a:r>
              <a:rPr lang="sl-SI" altLang="x-none" sz="2700" i="1" baseline="140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sz="1200" i="1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sl-SI" altLang="x-none" sz="1200">
                <a:latin typeface="Times New Roman" charset="0"/>
                <a:ea typeface="Times New Roman" charset="0"/>
                <a:cs typeface="Times New Roman" charset="0"/>
              </a:rPr>
              <a:t>-1</a:t>
            </a:r>
          </a:p>
        </p:txBody>
      </p:sp>
      <p:sp>
        <p:nvSpPr>
          <p:cNvPr id="11274" name="object 10"/>
          <p:cNvSpPr>
            <a:spLocks noChangeArrowheads="1"/>
          </p:cNvSpPr>
          <p:nvPr/>
        </p:nvSpPr>
        <p:spPr bwMode="auto">
          <a:xfrm>
            <a:off x="6319838" y="2967038"/>
            <a:ext cx="619125" cy="61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1" name="object 11"/>
          <p:cNvSpPr txBox="1"/>
          <p:nvPr/>
        </p:nvSpPr>
        <p:spPr>
          <a:xfrm>
            <a:off x="6340475" y="3140075"/>
            <a:ext cx="579438" cy="285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Times New Roman"/>
                <a:cs typeface="Times New Roman"/>
              </a:rPr>
              <a:t>S</a:t>
            </a:r>
            <a:r>
              <a:rPr spc="-3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OP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276" name="object 12"/>
          <p:cNvSpPr txBox="1">
            <a:spLocks noChangeArrowheads="1"/>
          </p:cNvSpPr>
          <p:nvPr/>
        </p:nvSpPr>
        <p:spPr bwMode="auto">
          <a:xfrm>
            <a:off x="4041775" y="3170238"/>
            <a:ext cx="1003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l-SI" altLang="x-none">
                <a:latin typeface="Arial" charset="0"/>
                <a:ea typeface="Arial" charset="0"/>
                <a:cs typeface="Arial" charset="0"/>
              </a:rPr>
              <a:t>………….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6575" y="1968500"/>
            <a:ext cx="7343775" cy="54444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lnSpc>
                <a:spcPts val="2130"/>
              </a:lnSpc>
              <a:spcBef>
                <a:spcPts val="450"/>
              </a:spcBef>
              <a:spcAft>
                <a:spcPts val="0"/>
              </a:spcAft>
              <a:tabLst>
                <a:tab pos="354965" algn="l"/>
              </a:tabLst>
              <a:defRPr/>
            </a:pPr>
            <a:endParaRPr dirty="0">
              <a:latin typeface="Arial"/>
              <a:cs typeface="Arial"/>
            </a:endParaRPr>
          </a:p>
          <a:p>
            <a:pPr marL="12700" fontAlgn="auto">
              <a:lnSpc>
                <a:spcPts val="2130"/>
              </a:lnSpc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lang="en-US" sz="2400" dirty="0" err="1" smtClean="0">
                <a:latin typeface="+mn-lt"/>
                <a:cs typeface="Arial"/>
              </a:rPr>
              <a:t>Narišemo</a:t>
            </a:r>
            <a:r>
              <a:rPr sz="2400" dirty="0" smtClean="0">
                <a:latin typeface="+mn-lt"/>
                <a:cs typeface="Arial"/>
              </a:rPr>
              <a:t>: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 smtClean="0"/>
              <a:t>Unigram modeli</a:t>
            </a:r>
            <a:endParaRPr lang="sl-SI" altLang="x-none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5800" y="1283486"/>
            <a:ext cx="8198728" cy="50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x-none" dirty="0" smtClean="0"/>
              <a:t>najbolj enostaven </a:t>
            </a:r>
            <a:r>
              <a:rPr lang="sl-SI" altLang="x-none" smtClean="0"/>
              <a:t>primer:</a:t>
            </a:r>
            <a:endParaRPr lang="sl-SI" altLang="x-none" dirty="0"/>
          </a:p>
        </p:txBody>
      </p:sp>
      <p:sp>
        <p:nvSpPr>
          <p:cNvPr id="6" name="PoljeZBesedilom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0275" y="1337884"/>
            <a:ext cx="2521203" cy="84856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775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3438" y="1233812"/>
            <a:ext cx="54119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lang="en-US" sz="2400" dirty="0" err="1" smtClean="0">
                <a:latin typeface="Arial"/>
                <a:cs typeface="Arial"/>
              </a:rPr>
              <a:t>Verjetnost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glede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prejšnjo</a:t>
            </a:r>
            <a:r>
              <a:rPr lang="en-US" sz="2400" dirty="0" smtClean="0">
                <a:latin typeface="Arial"/>
                <a:cs typeface="Arial"/>
              </a:rPr>
              <a:t> besedo</a:t>
            </a:r>
            <a:r>
              <a:rPr sz="2400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1519238" y="2890838"/>
            <a:ext cx="2900362" cy="619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4" name="object 6"/>
          <p:cNvSpPr txBox="1">
            <a:spLocks noChangeArrowheads="1"/>
          </p:cNvSpPr>
          <p:nvPr/>
        </p:nvSpPr>
        <p:spPr bwMode="auto">
          <a:xfrm>
            <a:off x="2733675" y="3063875"/>
            <a:ext cx="1193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01713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l-SI" altLang="x-none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baseline="-21000">
                <a:latin typeface="Times New Roman" charset="0"/>
                <a:ea typeface="Times New Roman" charset="0"/>
                <a:cs typeface="Times New Roman" charset="0"/>
              </a:rPr>
              <a:t>1	</a:t>
            </a:r>
            <a:r>
              <a:rPr lang="sl-SI" altLang="x-none" i="1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baseline="-2100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2295" name="object 7"/>
          <p:cNvSpPr>
            <a:spLocks noChangeArrowheads="1"/>
          </p:cNvSpPr>
          <p:nvPr/>
        </p:nvSpPr>
        <p:spPr bwMode="auto">
          <a:xfrm>
            <a:off x="5557838" y="2890838"/>
            <a:ext cx="1838325" cy="619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12296" name="object 8"/>
          <p:cNvSpPr txBox="1">
            <a:spLocks noChangeArrowheads="1"/>
          </p:cNvSpPr>
          <p:nvPr/>
        </p:nvSpPr>
        <p:spPr bwMode="auto">
          <a:xfrm>
            <a:off x="6022975" y="3121025"/>
            <a:ext cx="330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138"/>
              </a:lnSpc>
            </a:pPr>
            <a:r>
              <a:rPr lang="sl-SI" altLang="x-none" sz="2700" i="1" baseline="140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sl-SI" altLang="x-none" sz="12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sl-SI" altLang="x-none" sz="1200" dirty="0">
                <a:latin typeface="Times New Roman" charset="0"/>
                <a:ea typeface="Times New Roman" charset="0"/>
                <a:cs typeface="Times New Roman" charset="0"/>
              </a:rPr>
              <a:t>-1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97675" y="3063875"/>
            <a:ext cx="579438" cy="2857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Times New Roman"/>
                <a:cs typeface="Times New Roman"/>
              </a:rPr>
              <a:t>S</a:t>
            </a:r>
            <a:r>
              <a:rPr spc="-3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OP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5275" y="3094038"/>
            <a:ext cx="515938" cy="225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i="1" dirty="0" smtClean="0">
                <a:latin typeface="Times New Roman"/>
                <a:cs typeface="Times New Roman"/>
              </a:rPr>
              <a:t>S</a:t>
            </a:r>
            <a:r>
              <a:rPr sz="1400" i="1" spc="-105" dirty="0" smtClean="0">
                <a:latin typeface="Times New Roman"/>
                <a:cs typeface="Times New Roman"/>
              </a:rPr>
              <a:t>T</a:t>
            </a:r>
            <a:r>
              <a:rPr sz="1400" i="1" dirty="0" smtClean="0">
                <a:latin typeface="Times New Roman"/>
                <a:cs typeface="Times New Roman"/>
              </a:rPr>
              <a:t>ART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PoljeZBesedilom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3741" y="1337884"/>
            <a:ext cx="3010376" cy="84856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Calibri" pitchFamily="34" charset="0"/>
              </a:rPr>
              <a:t> 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 smtClean="0"/>
              <a:t>Bigram modeli</a:t>
            </a:r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029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5870575" y="3173413"/>
            <a:ext cx="30749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ts val="100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3380 please close the door  1601 please close the window</a:t>
            </a:r>
          </a:p>
          <a:p>
            <a:pPr eaLnBrk="1" hangingPunct="1">
              <a:lnSpc>
                <a:spcPts val="2100"/>
              </a:lnSpc>
              <a:spcBef>
                <a:spcPts val="100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1164 please close the new  1159 please close the gate</a:t>
            </a:r>
          </a:p>
          <a:p>
            <a:pPr eaLnBrk="1" hangingPunct="1">
              <a:lnSpc>
                <a:spcPts val="2113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eaLnBrk="1" hangingPunct="1">
              <a:lnSpc>
                <a:spcPts val="2125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0 please close the first</a:t>
            </a:r>
          </a:p>
          <a:p>
            <a:pPr eaLnBrk="1" hangingPunct="1">
              <a:spcBef>
                <a:spcPts val="38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-----------------</a:t>
            </a:r>
          </a:p>
          <a:p>
            <a:pPr eaLnBrk="1" hangingPunct="1">
              <a:spcBef>
                <a:spcPts val="38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13951 please close the *</a:t>
            </a:r>
          </a:p>
        </p:txBody>
      </p:sp>
      <p:sp>
        <p:nvSpPr>
          <p:cNvPr id="13316" name="object 4"/>
          <p:cNvSpPr txBox="1">
            <a:spLocks noChangeArrowheads="1"/>
          </p:cNvSpPr>
          <p:nvPr/>
        </p:nvSpPr>
        <p:spPr bwMode="auto">
          <a:xfrm>
            <a:off x="155575" y="3175000"/>
            <a:ext cx="25050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125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198015222 the first</a:t>
            </a:r>
          </a:p>
          <a:p>
            <a:pPr eaLnBrk="1" hangingPunct="1">
              <a:lnSpc>
                <a:spcPts val="2125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194623024 the same</a:t>
            </a:r>
          </a:p>
          <a:p>
            <a:pPr eaLnBrk="1" hangingPunct="1">
              <a:lnSpc>
                <a:spcPts val="2125"/>
              </a:lnSpc>
              <a:spcBef>
                <a:spcPts val="38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168504105 the following</a:t>
            </a:r>
          </a:p>
          <a:p>
            <a:pPr eaLnBrk="1" hangingPunct="1">
              <a:lnSpc>
                <a:spcPts val="2125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158562063 the world</a:t>
            </a:r>
          </a:p>
          <a:p>
            <a:pPr eaLnBrk="1" hangingPunct="1">
              <a:lnSpc>
                <a:spcPts val="2125"/>
              </a:lnSpc>
              <a:spcBef>
                <a:spcPts val="38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eaLnBrk="1" hangingPunct="1">
              <a:lnSpc>
                <a:spcPts val="2125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14112454 the door</a:t>
            </a:r>
          </a:p>
          <a:p>
            <a:pPr eaLnBrk="1" hangingPunct="1">
              <a:lnSpc>
                <a:spcPts val="2200"/>
              </a:lnSpc>
              <a:spcBef>
                <a:spcPts val="75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-----------------  23135851162 the *</a:t>
            </a:r>
          </a:p>
        </p:txBody>
      </p:sp>
      <p:sp>
        <p:nvSpPr>
          <p:cNvPr id="13317" name="object 5"/>
          <p:cNvSpPr txBox="1">
            <a:spLocks noChangeArrowheads="1"/>
          </p:cNvSpPr>
          <p:nvPr/>
        </p:nvSpPr>
        <p:spPr bwMode="auto">
          <a:xfrm>
            <a:off x="2898775" y="3176588"/>
            <a:ext cx="25923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l-SI" altLang="x-none">
                <a:latin typeface="Arial" charset="0"/>
                <a:ea typeface="Arial" charset="0"/>
                <a:cs typeface="Arial" charset="0"/>
              </a:rPr>
              <a:t>197302 close the window  191125 close the door  152500 close the gap  116451 close the thread  87298 close the deal</a:t>
            </a:r>
          </a:p>
          <a:p>
            <a:pPr eaLnBrk="1" hangingPunct="1">
              <a:lnSpc>
                <a:spcPts val="2100"/>
              </a:lnSpc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-----------------</a:t>
            </a:r>
          </a:p>
          <a:p>
            <a:pPr eaLnBrk="1" hangingPunct="1">
              <a:spcBef>
                <a:spcPts val="38"/>
              </a:spcBef>
            </a:pPr>
            <a:r>
              <a:rPr lang="sl-SI" altLang="x-none">
                <a:latin typeface="Arial" charset="0"/>
                <a:ea typeface="Arial" charset="0"/>
                <a:cs typeface="Arial" charset="0"/>
              </a:rPr>
              <a:t>3785230 close the 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493838"/>
            <a:ext cx="5362575" cy="1062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Please close 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door</a:t>
            </a:r>
          </a:p>
          <a:p>
            <a:pPr fontAlgn="auto">
              <a:spcBef>
                <a:spcPts val="47"/>
              </a:spcBef>
              <a:spcAft>
                <a:spcPts val="0"/>
              </a:spcAft>
              <a:defRPr/>
            </a:pPr>
            <a:endParaRPr sz="2150" dirty="0">
              <a:latin typeface="Times New Roman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dirty="0">
                <a:latin typeface="Arial"/>
                <a:cs typeface="Arial"/>
              </a:rPr>
              <a:t>Please close the first window on 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left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Franklin Gothic Book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 dirty="0"/>
              <a:t>n</a:t>
            </a:r>
            <a:r>
              <a:rPr lang="sl-SI" altLang="x-none" dirty="0" smtClean="0"/>
              <a:t>-gram modeli</a:t>
            </a:r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864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05" eaLnBrk="1" fontAlgn="auto" hangingPunct="1">
              <a:spcBef>
                <a:spcPts val="0"/>
              </a:spcBef>
              <a:spcAft>
                <a:spcPts val="0"/>
              </a:spcAft>
              <a:tabLst>
                <a:tab pos="3884929" algn="l"/>
              </a:tabLst>
              <a:defRPr/>
            </a:pPr>
            <a:r>
              <a:rPr lang="en-US" spc="-5" dirty="0" smtClean="0"/>
              <a:t>n</a:t>
            </a:r>
            <a:r>
              <a:rPr spc="-5" dirty="0" smtClean="0"/>
              <a:t>-</a:t>
            </a:r>
            <a:r>
              <a:rPr lang="en-US" spc="-5" dirty="0" smtClean="0"/>
              <a:t>g</a:t>
            </a:r>
            <a:r>
              <a:rPr spc="-5" dirty="0" smtClean="0"/>
              <a:t>ram </a:t>
            </a:r>
            <a:r>
              <a:rPr spc="20" dirty="0" smtClean="0"/>
              <a:t> </a:t>
            </a:r>
            <a:r>
              <a:rPr lang="en-US" dirty="0" err="1" smtClean="0"/>
              <a:t>modeli</a:t>
            </a:r>
            <a:endParaRPr spc="-5" dirty="0"/>
          </a:p>
        </p:txBody>
      </p:sp>
      <p:sp>
        <p:nvSpPr>
          <p:cNvPr id="14339" name="object 3"/>
          <p:cNvSpPr txBox="1">
            <a:spLocks noChangeArrowheads="1"/>
          </p:cNvSpPr>
          <p:nvPr/>
        </p:nvSpPr>
        <p:spPr bwMode="auto">
          <a:xfrm>
            <a:off x="536575" y="1249363"/>
            <a:ext cx="7923856" cy="215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2725"/>
              </a:lnSpc>
            </a:pPr>
            <a:r>
              <a:rPr lang="sl-SI" altLang="x-none" sz="2400" dirty="0" smtClean="0">
                <a:latin typeface="Arial" charset="0"/>
                <a:ea typeface="Arial" charset="0"/>
                <a:cs typeface="Arial" charset="0"/>
              </a:rPr>
              <a:t>Točna dekompozija: verjetnostna porazdelitev:</a:t>
            </a:r>
            <a:endParaRPr lang="sl-SI" altLang="x-none" sz="2400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lnSpc>
                <a:spcPts val="1588"/>
              </a:lnSpc>
            </a:pPr>
            <a:endParaRPr lang="sl-SI" altLang="x-none" sz="1400" dirty="0" smtClean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lnSpc>
                <a:spcPts val="1588"/>
              </a:lnSpc>
            </a:pPr>
            <a:endParaRPr lang="sl-SI" altLang="x-none" sz="1400" dirty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lnSpc>
                <a:spcPts val="1588"/>
              </a:lnSpc>
            </a:pPr>
            <a:endParaRPr lang="sl-SI" altLang="x-none" sz="1400" dirty="0" smtClean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lnSpc>
                <a:spcPts val="1588"/>
              </a:lnSpc>
            </a:pPr>
            <a:endParaRPr lang="sl-SI" altLang="x-none" sz="1400" dirty="0" smtClean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>
              <a:lnSpc>
                <a:spcPts val="1588"/>
              </a:lnSpc>
            </a:pPr>
            <a:endParaRPr lang="sl-SI" altLang="x-none" sz="2400" dirty="0" smtClean="0">
              <a:latin typeface="+mn-lt"/>
              <a:ea typeface="Arial" charset="0"/>
              <a:cs typeface="Arial" charset="0"/>
            </a:endParaRPr>
          </a:p>
          <a:p>
            <a:pPr eaLnBrk="1" hangingPunct="1">
              <a:lnSpc>
                <a:spcPts val="1588"/>
              </a:lnSpc>
            </a:pPr>
            <a:r>
              <a:rPr lang="sl-SI" altLang="x-none" sz="2400" dirty="0" smtClean="0">
                <a:latin typeface="+mn-lt"/>
                <a:ea typeface="Arial" charset="0"/>
                <a:cs typeface="Arial" charset="0"/>
              </a:rPr>
              <a:t> (verjetnost glede na celotno zgodovino)</a:t>
            </a:r>
            <a:endParaRPr lang="sl-SI" altLang="x-none" sz="2400" dirty="0" smtClean="0">
              <a:latin typeface="+mn-lt"/>
              <a:ea typeface="Lucida Sans Unicode" charset="0"/>
              <a:cs typeface="Lucida Sans Unicode" charset="0"/>
            </a:endParaRPr>
          </a:p>
          <a:p>
            <a:pPr algn="ctr" eaLnBrk="1" hangingPunct="1">
              <a:lnSpc>
                <a:spcPts val="1588"/>
              </a:lnSpc>
            </a:pPr>
            <a:endParaRPr lang="sl-SI" altLang="x-none" sz="1400" dirty="0" smtClean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eaLnBrk="1" hangingPunct="1"/>
            <a:r>
              <a:rPr lang="sl-SI" altLang="x-none" sz="2400" dirty="0" smtClean="0">
                <a:latin typeface="Arial" charset="0"/>
                <a:ea typeface="Arial" charset="0"/>
                <a:cs typeface="Arial" charset="0"/>
              </a:rPr>
              <a:t>k-gram modeli </a:t>
            </a:r>
            <a:r>
              <a:rPr lang="sl-SI" altLang="x-none" sz="2400" dirty="0">
                <a:latin typeface="Arial" charset="0"/>
                <a:ea typeface="Arial" charset="0"/>
                <a:cs typeface="Arial" charset="0"/>
              </a:rPr>
              <a:t>(k&gt;1): </a:t>
            </a:r>
            <a:r>
              <a:rPr lang="sl-SI" altLang="x-none" sz="2400" dirty="0" smtClean="0">
                <a:latin typeface="Arial" charset="0"/>
                <a:ea typeface="Arial" charset="0"/>
                <a:cs typeface="Arial" charset="0"/>
              </a:rPr>
              <a:t>verjetnost na </a:t>
            </a:r>
            <a:r>
              <a:rPr lang="sl-SI" altLang="x-none" sz="2400" dirty="0">
                <a:latin typeface="Arial" charset="0"/>
                <a:ea typeface="Arial" charset="0"/>
                <a:cs typeface="Arial" charset="0"/>
              </a:rPr>
              <a:t>k-1 </a:t>
            </a:r>
            <a:r>
              <a:rPr lang="sl-SI" altLang="x-none" sz="2400" dirty="0" smtClean="0">
                <a:latin typeface="Arial" charset="0"/>
                <a:ea typeface="Arial" charset="0"/>
                <a:cs typeface="Arial" charset="0"/>
              </a:rPr>
              <a:t>prejšnjih besed</a:t>
            </a:r>
            <a:endParaRPr lang="sl-SI" altLang="x-none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0" name="object 7"/>
          <p:cNvSpPr txBox="1">
            <a:spLocks noChangeArrowheads="1"/>
          </p:cNvSpPr>
          <p:nvPr/>
        </p:nvSpPr>
        <p:spPr bwMode="auto">
          <a:xfrm>
            <a:off x="536575" y="4737100"/>
            <a:ext cx="779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2350"/>
              </a:spcBef>
            </a:pPr>
            <a:r>
              <a:rPr lang="sl-SI" altLang="x-none" sz="2400" dirty="0" smtClean="0">
                <a:latin typeface="Arial" charset="0"/>
                <a:ea typeface="Arial" charset="0"/>
                <a:cs typeface="Arial" charset="0"/>
              </a:rPr>
              <a:t>Učna faza: določamo distribucijo: </a:t>
            </a:r>
            <a:r>
              <a:rPr lang="sl-SI" altLang="x-none" sz="3200" i="1" baseline="5000" dirty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sl-SI" altLang="x-none" sz="3200" baseline="5000" dirty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sl-SI" altLang="x-none" sz="3200" i="1" baseline="5000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sl-SI" altLang="x-none" sz="2200" i="1" baseline="-6000" dirty="0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sl-SI" altLang="x-none" sz="3200" i="1" baseline="5000" dirty="0">
                <a:latin typeface="Arial" charset="0"/>
                <a:ea typeface="Arial" charset="0"/>
                <a:cs typeface="Arial" charset="0"/>
              </a:rPr>
              <a:t>|x</a:t>
            </a:r>
            <a:r>
              <a:rPr lang="sl-SI" altLang="x-none" sz="2200" i="1" baseline="-7000" dirty="0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sl-SI" altLang="x-none" sz="2200" i="1" baseline="-7000" dirty="0">
                <a:latin typeface="Arial" charset="0"/>
                <a:ea typeface="Arial" charset="0"/>
                <a:cs typeface="Arial" charset="0"/>
              </a:rPr>
              <a:t>−</a:t>
            </a:r>
            <a:r>
              <a:rPr lang="sl-SI" altLang="x-none" sz="2200" baseline="-7000" dirty="0"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sl-SI" altLang="x-none" sz="2200" i="1" baseline="-7000" dirty="0">
                <a:latin typeface="Trebuchet MS" charset="0"/>
                <a:ea typeface="Trebuchet MS" charset="0"/>
                <a:cs typeface="Trebuchet MS" charset="0"/>
              </a:rPr>
              <a:t>k</a:t>
            </a:r>
            <a:r>
              <a:rPr lang="sl-SI" altLang="x-none" sz="2200" i="1" baseline="-7000" dirty="0">
                <a:latin typeface="Arial" charset="0"/>
                <a:ea typeface="Arial" charset="0"/>
                <a:cs typeface="Arial" charset="0"/>
              </a:rPr>
              <a:t>−</a:t>
            </a:r>
            <a:r>
              <a:rPr lang="sl-SI" altLang="x-none" sz="2200" baseline="-7000" dirty="0">
                <a:latin typeface="Tahoma" charset="0"/>
                <a:ea typeface="Tahoma" charset="0"/>
                <a:cs typeface="Tahoma" charset="0"/>
              </a:rPr>
              <a:t>1) </a:t>
            </a:r>
            <a:r>
              <a:rPr lang="sl-SI" altLang="x-none" sz="3200" i="1" baseline="5000" dirty="0">
                <a:latin typeface="Arial" charset="0"/>
                <a:ea typeface="Arial" charset="0"/>
                <a:cs typeface="Arial" charset="0"/>
              </a:rPr>
              <a:t>.. . x</a:t>
            </a:r>
            <a:r>
              <a:rPr lang="sl-SI" altLang="x-none" sz="2200" i="1" baseline="-6000" dirty="0">
                <a:latin typeface="Trebuchet MS" charset="0"/>
                <a:ea typeface="Trebuchet MS" charset="0"/>
                <a:cs typeface="Trebuchet MS" charset="0"/>
              </a:rPr>
              <a:t>i</a:t>
            </a:r>
            <a:r>
              <a:rPr lang="sl-SI" altLang="x-none" sz="2200" i="1" baseline="-6000" dirty="0">
                <a:latin typeface="Arial" charset="0"/>
                <a:ea typeface="Arial" charset="0"/>
                <a:cs typeface="Arial" charset="0"/>
              </a:rPr>
              <a:t>−</a:t>
            </a:r>
            <a:r>
              <a:rPr lang="sl-SI" altLang="x-none" sz="2200" baseline="-6000" dirty="0">
                <a:latin typeface="Tahoma" charset="0"/>
                <a:ea typeface="Tahoma" charset="0"/>
                <a:cs typeface="Tahoma" charset="0"/>
              </a:rPr>
              <a:t>1</a:t>
            </a:r>
            <a:r>
              <a:rPr lang="sl-SI" altLang="x-none" sz="3200" baseline="5000" dirty="0">
                <a:latin typeface="Tahoma" charset="0"/>
                <a:ea typeface="Tahoma" charset="0"/>
                <a:cs typeface="Tahoma" charset="0"/>
              </a:rPr>
              <a:t>)</a:t>
            </a:r>
          </a:p>
        </p:txBody>
      </p:sp>
      <p:sp>
        <p:nvSpPr>
          <p:cNvPr id="8" name="PoljeZBesedilom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1524000"/>
            <a:ext cx="4040593" cy="84856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Calibri" pitchFamily="34" charset="0"/>
              </a:rPr>
              <a:t> </a:t>
            </a:r>
          </a:p>
        </p:txBody>
      </p:sp>
      <p:sp>
        <p:nvSpPr>
          <p:cNvPr id="9" name="PoljeZBesedilom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0800" y="3721835"/>
            <a:ext cx="4063035" cy="84856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sl-SI">
                <a:noFill/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94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574" y="1214438"/>
            <a:ext cx="6411689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tabLst>
                <a:tab pos="354965" algn="l"/>
              </a:tabLst>
              <a:defRPr/>
            </a:pPr>
            <a:r>
              <a:rPr lang="en-US" sz="2400" dirty="0" err="1" smtClean="0">
                <a:latin typeface="Arial"/>
                <a:cs typeface="Arial"/>
              </a:rPr>
              <a:t>Parametri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modela</a:t>
            </a:r>
            <a:r>
              <a:rPr sz="2400" dirty="0" smtClean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469900" fontAlgn="auto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tabLst>
                <a:tab pos="755015" algn="l"/>
              </a:tabLst>
              <a:defRPr/>
            </a:pPr>
            <a:r>
              <a:rPr i="1" dirty="0" smtClean="0">
                <a:latin typeface="Arial"/>
                <a:cs typeface="Arial"/>
              </a:rPr>
              <a:t>Maximum </a:t>
            </a:r>
            <a:r>
              <a:rPr i="1" dirty="0">
                <a:latin typeface="Arial"/>
                <a:cs typeface="Arial"/>
              </a:rPr>
              <a:t>likelihood </a:t>
            </a:r>
            <a:r>
              <a:rPr i="1" spc="-5" dirty="0">
                <a:latin typeface="Arial"/>
                <a:cs typeface="Arial"/>
              </a:rPr>
              <a:t>estimate</a:t>
            </a:r>
            <a:r>
              <a:rPr spc="-5" dirty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relativna frekvenca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2263" y="4941888"/>
            <a:ext cx="2465387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i="1" spc="125" dirty="0" smtClean="0">
                <a:latin typeface="+mn-lt"/>
                <a:cs typeface="Calibri"/>
              </a:rPr>
              <a:t>q</a:t>
            </a:r>
            <a:r>
              <a:rPr sz="2500" spc="125" dirty="0" smtClean="0">
                <a:latin typeface="+mn-lt"/>
                <a:cs typeface="PMingLiU"/>
              </a:rPr>
              <a:t>(</a:t>
            </a:r>
            <a:r>
              <a:rPr lang="en-US" sz="2500" spc="125" dirty="0" smtClean="0">
                <a:latin typeface="+mn-lt"/>
                <a:cs typeface="PMingLiU"/>
              </a:rPr>
              <a:t>avto</a:t>
            </a:r>
            <a:r>
              <a:rPr sz="2500" i="1" spc="125" dirty="0" smtClean="0">
                <a:latin typeface="+mn-lt"/>
                <a:cs typeface="Arial"/>
              </a:rPr>
              <a:t>|</a:t>
            </a:r>
            <a:r>
              <a:rPr lang="en-US" sz="2500" spc="125" dirty="0" smtClean="0">
                <a:latin typeface="+mn-lt"/>
                <a:cs typeface="PMingLiU"/>
              </a:rPr>
              <a:t>rdeč</a:t>
            </a:r>
            <a:r>
              <a:rPr sz="2500" spc="125" dirty="0" smtClean="0">
                <a:latin typeface="+mn-lt"/>
                <a:cs typeface="PMingLiU"/>
              </a:rPr>
              <a:t>)</a:t>
            </a:r>
            <a:r>
              <a:rPr sz="2500" spc="-15" dirty="0" smtClean="0">
                <a:latin typeface="+mn-lt"/>
                <a:cs typeface="PMingLiU"/>
              </a:rPr>
              <a:t> </a:t>
            </a:r>
            <a:r>
              <a:rPr sz="2500" spc="620" dirty="0">
                <a:latin typeface="+mn-lt"/>
                <a:cs typeface="PMingLiU"/>
              </a:rPr>
              <a:t>=</a:t>
            </a:r>
            <a:endParaRPr sz="2500" dirty="0">
              <a:latin typeface="+mn-lt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5938" y="4725988"/>
            <a:ext cx="1666502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140" dirty="0">
                <a:latin typeface="PMingLiU"/>
                <a:cs typeface="PMingLiU"/>
              </a:rPr>
              <a:t>14112454</a:t>
            </a:r>
            <a:endParaRPr sz="2500">
              <a:latin typeface="PMingLiU"/>
              <a:cs typeface="PMingLiU"/>
            </a:endParaRPr>
          </a:p>
        </p:txBody>
      </p:sp>
      <p:sp>
        <p:nvSpPr>
          <p:cNvPr id="15369" name="object 9"/>
          <p:cNvSpPr>
            <a:spLocks/>
          </p:cNvSpPr>
          <p:nvPr/>
        </p:nvSpPr>
        <p:spPr bwMode="auto">
          <a:xfrm>
            <a:off x="6711950" y="5178425"/>
            <a:ext cx="1670050" cy="0"/>
          </a:xfrm>
          <a:custGeom>
            <a:avLst/>
            <a:gdLst>
              <a:gd name="T0" fmla="*/ 0 w 1670050"/>
              <a:gd name="T1" fmla="*/ 1669553 w 16700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70050">
                <a:moveTo>
                  <a:pt x="0" y="0"/>
                </a:moveTo>
                <a:lnTo>
                  <a:pt x="1669553" y="0"/>
                </a:lnTo>
              </a:path>
            </a:pathLst>
          </a:custGeom>
          <a:noFill/>
          <a:ln w="1270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6699250" y="5178425"/>
            <a:ext cx="1987550" cy="38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140" dirty="0">
                <a:latin typeface="PMingLiU"/>
                <a:cs typeface="PMingLiU"/>
              </a:rPr>
              <a:t>2313581162</a:t>
            </a:r>
            <a:endParaRPr sz="2500" dirty="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2788" y="5875338"/>
            <a:ext cx="1250950" cy="4016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50" spc="110" dirty="0">
                <a:latin typeface="Tahoma"/>
                <a:cs typeface="Tahoma"/>
              </a:rPr>
              <a:t>=</a:t>
            </a:r>
            <a:r>
              <a:rPr sz="2450" spc="-160" dirty="0">
                <a:latin typeface="Tahoma"/>
                <a:cs typeface="Tahoma"/>
              </a:rPr>
              <a:t> </a:t>
            </a:r>
            <a:r>
              <a:rPr sz="2450" spc="-55" dirty="0">
                <a:latin typeface="Tahoma"/>
                <a:cs typeface="Tahoma"/>
              </a:rPr>
              <a:t>0</a:t>
            </a:r>
            <a:r>
              <a:rPr sz="2450" i="1" spc="-55" dirty="0">
                <a:latin typeface="Arial"/>
                <a:cs typeface="Arial"/>
              </a:rPr>
              <a:t>.</a:t>
            </a:r>
            <a:r>
              <a:rPr sz="2450" spc="-55" dirty="0">
                <a:latin typeface="Tahoma"/>
                <a:cs typeface="Tahoma"/>
              </a:rPr>
              <a:t>0006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788" y="2052638"/>
            <a:ext cx="1300162" cy="384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00" i="1" spc="135" dirty="0">
                <a:latin typeface="Calibri"/>
                <a:cs typeface="Calibri"/>
              </a:rPr>
              <a:t>q</a:t>
            </a:r>
            <a:r>
              <a:rPr sz="2325" i="1" spc="202" baseline="-12544" dirty="0">
                <a:latin typeface="Arial"/>
                <a:cs typeface="Arial"/>
              </a:rPr>
              <a:t>ML</a:t>
            </a:r>
            <a:r>
              <a:rPr sz="2200" spc="135" dirty="0">
                <a:latin typeface="Verdana"/>
                <a:cs typeface="Verdana"/>
              </a:rPr>
              <a:t>(</a:t>
            </a:r>
            <a:r>
              <a:rPr sz="2200" i="1" spc="135" dirty="0">
                <a:latin typeface="Calibri"/>
                <a:cs typeface="Calibri"/>
              </a:rPr>
              <a:t>w</a:t>
            </a:r>
            <a:r>
              <a:rPr sz="2200" spc="135" dirty="0">
                <a:latin typeface="Verdana"/>
                <a:cs typeface="Verdana"/>
              </a:rPr>
              <a:t>)</a:t>
            </a:r>
            <a:r>
              <a:rPr sz="2200" spc="-25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=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373" name="object 13"/>
          <p:cNvSpPr>
            <a:spLocks/>
          </p:cNvSpPr>
          <p:nvPr/>
        </p:nvSpPr>
        <p:spPr bwMode="auto">
          <a:xfrm>
            <a:off x="1604963" y="2260600"/>
            <a:ext cx="565150" cy="0"/>
          </a:xfrm>
          <a:custGeom>
            <a:avLst/>
            <a:gdLst>
              <a:gd name="T0" fmla="*/ 0 w 565150"/>
              <a:gd name="T1" fmla="*/ 564703 w 5651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565150">
                <a:moveTo>
                  <a:pt x="0" y="0"/>
                </a:moveTo>
                <a:lnTo>
                  <a:pt x="564703" y="0"/>
                </a:lnTo>
              </a:path>
            </a:pathLst>
          </a:custGeom>
          <a:noFill/>
          <a:ln w="11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object 14"/>
          <p:cNvSpPr txBox="1"/>
          <p:nvPr/>
        </p:nvSpPr>
        <p:spPr>
          <a:xfrm>
            <a:off x="1592263" y="1860550"/>
            <a:ext cx="3390900" cy="363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2540000" algn="l"/>
              </a:tabLst>
              <a:defRPr/>
            </a:pPr>
            <a:r>
              <a:rPr sz="2200" i="1" spc="-15" dirty="0">
                <a:latin typeface="Calibri"/>
                <a:cs typeface="Calibri"/>
              </a:rPr>
              <a:t>c</a:t>
            </a:r>
            <a:r>
              <a:rPr sz="2200" spc="-15" dirty="0">
                <a:latin typeface="Verdana"/>
                <a:cs typeface="Verdana"/>
              </a:rPr>
              <a:t>(</a:t>
            </a:r>
            <a:r>
              <a:rPr sz="2200" i="1" spc="-15" dirty="0">
                <a:latin typeface="Calibri"/>
                <a:cs typeface="Calibri"/>
              </a:rPr>
              <a:t>w</a:t>
            </a:r>
            <a:r>
              <a:rPr sz="2200" spc="-15" dirty="0">
                <a:latin typeface="Verdana"/>
                <a:cs typeface="Verdana"/>
              </a:rPr>
              <a:t>)	</a:t>
            </a:r>
            <a:r>
              <a:rPr sz="2200" i="1" spc="25" dirty="0">
                <a:latin typeface="Calibri"/>
                <a:cs typeface="Calibri"/>
              </a:rPr>
              <a:t>c</a:t>
            </a:r>
            <a:r>
              <a:rPr sz="2200" spc="25" dirty="0">
                <a:latin typeface="Verdana"/>
                <a:cs typeface="Verdana"/>
              </a:rPr>
              <a:t>(</a:t>
            </a:r>
            <a:r>
              <a:rPr sz="2200" i="1" spc="25" dirty="0">
                <a:latin typeface="Calibri"/>
                <a:cs typeface="Calibri"/>
              </a:rPr>
              <a:t>w,</a:t>
            </a:r>
            <a:r>
              <a:rPr sz="2200" i="1" spc="-215" dirty="0">
                <a:latin typeface="Calibri"/>
                <a:cs typeface="Calibri"/>
              </a:rPr>
              <a:t> </a:t>
            </a:r>
            <a:r>
              <a:rPr sz="2200" i="1" spc="45" dirty="0">
                <a:latin typeface="Calibri"/>
                <a:cs typeface="Calibri"/>
              </a:rPr>
              <a:t>v</a:t>
            </a:r>
            <a:r>
              <a:rPr sz="2200" spc="45" dirty="0">
                <a:latin typeface="Verdana"/>
                <a:cs typeface="Verdana"/>
              </a:rPr>
              <a:t>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375" name="object 15"/>
          <p:cNvSpPr>
            <a:spLocks/>
          </p:cNvSpPr>
          <p:nvPr/>
        </p:nvSpPr>
        <p:spPr bwMode="auto">
          <a:xfrm>
            <a:off x="4132263" y="2260600"/>
            <a:ext cx="839787" cy="0"/>
          </a:xfrm>
          <a:custGeom>
            <a:avLst/>
            <a:gdLst>
              <a:gd name="T0" fmla="*/ 0 w 838835"/>
              <a:gd name="T1" fmla="*/ 840139 w 83883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38835">
                <a:moveTo>
                  <a:pt x="0" y="0"/>
                </a:moveTo>
                <a:lnTo>
                  <a:pt x="838236" y="0"/>
                </a:lnTo>
              </a:path>
            </a:pathLst>
          </a:custGeom>
          <a:noFill/>
          <a:ln w="11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object 16"/>
          <p:cNvSpPr txBox="1"/>
          <p:nvPr/>
        </p:nvSpPr>
        <p:spPr>
          <a:xfrm>
            <a:off x="1697038" y="2052638"/>
            <a:ext cx="3117850" cy="5572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06095" fontAlgn="auto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200" i="1" spc="65" dirty="0">
                <a:latin typeface="Calibri"/>
                <a:cs typeface="Calibri"/>
              </a:rPr>
              <a:t>,</a:t>
            </a:r>
            <a:endParaRPr sz="2200" dirty="0">
              <a:latin typeface="Calibri"/>
              <a:cs typeface="Calibri"/>
            </a:endParaRPr>
          </a:p>
          <a:p>
            <a:pPr marL="12700" fontAlgn="auto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tabLst>
                <a:tab pos="2602865" algn="l"/>
              </a:tabLst>
              <a:defRPr/>
            </a:pPr>
            <a:r>
              <a:rPr sz="2200" i="1" spc="45" dirty="0">
                <a:latin typeface="Calibri"/>
                <a:cs typeface="Calibri"/>
              </a:rPr>
              <a:t>c</a:t>
            </a:r>
            <a:r>
              <a:rPr sz="2200" spc="-90" dirty="0">
                <a:latin typeface="Verdana"/>
                <a:cs typeface="Verdana"/>
              </a:rPr>
              <a:t>()	</a:t>
            </a:r>
            <a:r>
              <a:rPr sz="2200" i="1" spc="45" dirty="0">
                <a:latin typeface="Calibri"/>
                <a:cs typeface="Calibri"/>
              </a:rPr>
              <a:t>c</a:t>
            </a:r>
            <a:r>
              <a:rPr sz="2200" spc="-90" dirty="0">
                <a:latin typeface="Verdana"/>
                <a:cs typeface="Verdana"/>
              </a:rPr>
              <a:t>(</a:t>
            </a:r>
            <a:r>
              <a:rPr sz="2200" i="1" spc="175" dirty="0">
                <a:latin typeface="Calibri"/>
                <a:cs typeface="Calibri"/>
              </a:rPr>
              <a:t>v</a:t>
            </a:r>
            <a:r>
              <a:rPr sz="2200" spc="-90" dirty="0">
                <a:latin typeface="Verdana"/>
                <a:cs typeface="Verdana"/>
              </a:rPr>
              <a:t>)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5075" y="2052638"/>
            <a:ext cx="4616450" cy="447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2498725" algn="l"/>
                <a:tab pos="2813685" algn="l"/>
              </a:tabLst>
              <a:defRPr/>
            </a:pPr>
            <a:r>
              <a:rPr sz="2200" i="1" spc="130" dirty="0">
                <a:latin typeface="Calibri"/>
                <a:cs typeface="Calibri"/>
              </a:rPr>
              <a:t>q</a:t>
            </a:r>
            <a:r>
              <a:rPr sz="2325" i="1" spc="195" baseline="-12544" dirty="0">
                <a:latin typeface="Arial"/>
                <a:cs typeface="Arial"/>
              </a:rPr>
              <a:t>ML</a:t>
            </a:r>
            <a:r>
              <a:rPr sz="2200" spc="130" dirty="0">
                <a:latin typeface="Verdana"/>
                <a:cs typeface="Verdana"/>
              </a:rPr>
              <a:t>(</a:t>
            </a:r>
            <a:r>
              <a:rPr sz="2200" i="1" spc="130" dirty="0">
                <a:latin typeface="Calibri"/>
                <a:cs typeface="Calibri"/>
              </a:rPr>
              <a:t>w</a:t>
            </a:r>
            <a:r>
              <a:rPr sz="2200" i="1" spc="130" dirty="0">
                <a:latin typeface="Arial"/>
                <a:cs typeface="Arial"/>
              </a:rPr>
              <a:t>|</a:t>
            </a:r>
            <a:r>
              <a:rPr sz="2200" i="1" spc="130" dirty="0">
                <a:latin typeface="Calibri"/>
                <a:cs typeface="Calibri"/>
              </a:rPr>
              <a:t>v</a:t>
            </a:r>
            <a:r>
              <a:rPr sz="2200" spc="130" dirty="0">
                <a:latin typeface="Verdana"/>
                <a:cs typeface="Verdana"/>
              </a:rPr>
              <a:t>) </a:t>
            </a:r>
            <a:r>
              <a:rPr sz="2200" spc="39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=	</a:t>
            </a:r>
            <a:r>
              <a:rPr sz="2200" i="1" spc="65" dirty="0">
                <a:latin typeface="Calibri"/>
                <a:cs typeface="Calibri"/>
              </a:rPr>
              <a:t>,	</a:t>
            </a:r>
            <a:r>
              <a:rPr sz="2200" i="1" spc="145" dirty="0">
                <a:latin typeface="Calibri"/>
                <a:cs typeface="Calibri"/>
              </a:rPr>
              <a:t>q</a:t>
            </a:r>
            <a:r>
              <a:rPr sz="2325" i="1" spc="217" baseline="-12544" dirty="0">
                <a:latin typeface="Arial"/>
                <a:cs typeface="Arial"/>
              </a:rPr>
              <a:t>ML</a:t>
            </a:r>
            <a:r>
              <a:rPr sz="2200" spc="145" dirty="0">
                <a:latin typeface="Verdana"/>
                <a:cs typeface="Verdana"/>
              </a:rPr>
              <a:t>(</a:t>
            </a:r>
            <a:r>
              <a:rPr sz="2200" i="1" spc="145" dirty="0">
                <a:latin typeface="Calibri"/>
                <a:cs typeface="Calibri"/>
              </a:rPr>
              <a:t>w</a:t>
            </a:r>
            <a:r>
              <a:rPr sz="2200" i="1" spc="145" dirty="0">
                <a:latin typeface="Arial"/>
                <a:cs typeface="Arial"/>
              </a:rPr>
              <a:t>|</a:t>
            </a:r>
            <a:r>
              <a:rPr sz="2200" i="1" spc="145" dirty="0">
                <a:latin typeface="Calibri"/>
                <a:cs typeface="Calibri"/>
              </a:rPr>
              <a:t>u, </a:t>
            </a:r>
            <a:r>
              <a:rPr sz="2200" i="1" spc="45" dirty="0">
                <a:latin typeface="Calibri"/>
                <a:cs typeface="Calibri"/>
              </a:rPr>
              <a:t>v</a:t>
            </a:r>
            <a:r>
              <a:rPr sz="2200" spc="45" dirty="0">
                <a:latin typeface="Verdana"/>
                <a:cs typeface="Verdana"/>
              </a:rPr>
              <a:t>)</a:t>
            </a:r>
            <a:r>
              <a:rPr sz="2200" spc="-520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=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8838" y="1860550"/>
            <a:ext cx="1152525" cy="3635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00" i="1" spc="25" dirty="0">
                <a:latin typeface="Calibri"/>
                <a:cs typeface="Calibri"/>
              </a:rPr>
              <a:t>c</a:t>
            </a:r>
            <a:r>
              <a:rPr sz="2200" spc="25" dirty="0">
                <a:latin typeface="Verdana"/>
                <a:cs typeface="Verdana"/>
              </a:rPr>
              <a:t>(</a:t>
            </a:r>
            <a:r>
              <a:rPr sz="2200" i="1" spc="25" dirty="0">
                <a:latin typeface="Calibri"/>
                <a:cs typeface="Calibri"/>
              </a:rPr>
              <a:t>w, </a:t>
            </a:r>
            <a:r>
              <a:rPr sz="2200" i="1" spc="105" dirty="0">
                <a:latin typeface="Calibri"/>
                <a:cs typeface="Calibri"/>
              </a:rPr>
              <a:t>u,</a:t>
            </a:r>
            <a:r>
              <a:rPr sz="2200" i="1" spc="-360" dirty="0">
                <a:latin typeface="Calibri"/>
                <a:cs typeface="Calibri"/>
              </a:rPr>
              <a:t> </a:t>
            </a:r>
            <a:r>
              <a:rPr sz="2200" i="1" spc="45" dirty="0">
                <a:latin typeface="Calibri"/>
                <a:cs typeface="Calibri"/>
              </a:rPr>
              <a:t>v</a:t>
            </a:r>
            <a:r>
              <a:rPr sz="2200" spc="45" dirty="0">
                <a:latin typeface="Verdana"/>
                <a:cs typeface="Verdana"/>
              </a:rPr>
              <a:t>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379" name="object 19"/>
          <p:cNvSpPr>
            <a:spLocks/>
          </p:cNvSpPr>
          <p:nvPr/>
        </p:nvSpPr>
        <p:spPr bwMode="auto">
          <a:xfrm>
            <a:off x="7221538" y="2260600"/>
            <a:ext cx="1127125" cy="0"/>
          </a:xfrm>
          <a:custGeom>
            <a:avLst/>
            <a:gdLst>
              <a:gd name="T0" fmla="*/ 0 w 1126490"/>
              <a:gd name="T1" fmla="*/ 1127747 w 11264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126490">
                <a:moveTo>
                  <a:pt x="0" y="0"/>
                </a:moveTo>
                <a:lnTo>
                  <a:pt x="1126477" y="0"/>
                </a:lnTo>
              </a:path>
            </a:pathLst>
          </a:custGeom>
          <a:noFill/>
          <a:ln w="113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7377113" y="2246313"/>
            <a:ext cx="815975" cy="363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200" i="1" spc="40" dirty="0">
                <a:latin typeface="Calibri"/>
                <a:cs typeface="Calibri"/>
              </a:rPr>
              <a:t>c</a:t>
            </a:r>
            <a:r>
              <a:rPr sz="2200" spc="40" dirty="0">
                <a:latin typeface="Verdana"/>
                <a:cs typeface="Verdana"/>
              </a:rPr>
              <a:t>(</a:t>
            </a:r>
            <a:r>
              <a:rPr sz="2200" i="1" spc="40" dirty="0">
                <a:latin typeface="Calibri"/>
                <a:cs typeface="Calibri"/>
              </a:rPr>
              <a:t>u,</a:t>
            </a:r>
            <a:r>
              <a:rPr sz="2200" i="1" spc="-210" dirty="0">
                <a:latin typeface="Calibri"/>
                <a:cs typeface="Calibri"/>
              </a:rPr>
              <a:t> </a:t>
            </a:r>
            <a:r>
              <a:rPr sz="2200" i="1" spc="45" dirty="0">
                <a:latin typeface="Calibri"/>
                <a:cs typeface="Calibri"/>
              </a:rPr>
              <a:t>v</a:t>
            </a:r>
            <a:r>
              <a:rPr sz="2200" spc="45" dirty="0">
                <a:latin typeface="Verdana"/>
                <a:cs typeface="Verdana"/>
              </a:rPr>
              <a:t>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69300" y="2052638"/>
            <a:ext cx="623888" cy="361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280035" algn="l"/>
              </a:tabLst>
              <a:defRPr/>
            </a:pPr>
            <a:r>
              <a:rPr sz="2200" i="1" spc="65" dirty="0">
                <a:latin typeface="Calibri"/>
                <a:cs typeface="Calibri"/>
              </a:rPr>
              <a:t>,	</a:t>
            </a:r>
            <a:r>
              <a:rPr sz="2200" i="1" spc="60" dirty="0">
                <a:latin typeface="Calibri"/>
                <a:cs typeface="Calibri"/>
              </a:rPr>
              <a:t>.</a:t>
            </a:r>
            <a:r>
              <a:rPr sz="2200" i="1" spc="-175" dirty="0">
                <a:latin typeface="Calibri"/>
                <a:cs typeface="Calibri"/>
              </a:rPr>
              <a:t> </a:t>
            </a:r>
            <a:r>
              <a:rPr sz="2200" i="1" spc="60" dirty="0">
                <a:latin typeface="Calibri"/>
                <a:cs typeface="Calibri"/>
              </a:rPr>
              <a:t>.</a:t>
            </a:r>
            <a:r>
              <a:rPr sz="2200" i="1" spc="-175" dirty="0">
                <a:latin typeface="Calibri"/>
                <a:cs typeface="Calibri"/>
              </a:rPr>
              <a:t> </a:t>
            </a:r>
            <a:r>
              <a:rPr sz="2200" i="1" spc="6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/>
          <a:lstStyle/>
          <a:p>
            <a:pPr marL="65405" eaLnBrk="1" fontAlgn="auto" hangingPunct="1">
              <a:spcBef>
                <a:spcPts val="0"/>
              </a:spcBef>
              <a:spcAft>
                <a:spcPts val="0"/>
              </a:spcAft>
              <a:tabLst>
                <a:tab pos="3884929" algn="l"/>
              </a:tabLst>
              <a:defRPr/>
            </a:pPr>
            <a:r>
              <a:rPr lang="en-US" spc="-5" dirty="0" err="1" smtClean="0"/>
              <a:t>parametri</a:t>
            </a:r>
            <a:r>
              <a:rPr lang="en-US" spc="-5" dirty="0" smtClean="0"/>
              <a:t> </a:t>
            </a:r>
            <a:r>
              <a:rPr lang="en-US" spc="-5" dirty="0" err="1" smtClean="0"/>
              <a:t>modela</a:t>
            </a:r>
            <a:endParaRPr spc="-5" dirty="0"/>
          </a:p>
        </p:txBody>
      </p:sp>
      <p:sp>
        <p:nvSpPr>
          <p:cNvPr id="25" name="object 16"/>
          <p:cNvSpPr txBox="1"/>
          <p:nvPr/>
        </p:nvSpPr>
        <p:spPr>
          <a:xfrm>
            <a:off x="679376" y="3139021"/>
            <a:ext cx="6867599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506095" fontAlgn="auto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latin typeface="Verdana"/>
                <a:cs typeface="Verdana"/>
              </a:rPr>
              <a:t>c(v) </a:t>
            </a:r>
            <a:r>
              <a:rPr lang="mr-IN" sz="2200" dirty="0" smtClean="0">
                <a:latin typeface="Verdana"/>
                <a:cs typeface="Verdana"/>
              </a:rPr>
              <a:t>–</a:t>
            </a:r>
            <a:r>
              <a:rPr lang="en-US" sz="2200" dirty="0" smtClean="0">
                <a:latin typeface="Verdana"/>
                <a:cs typeface="Verdana"/>
              </a:rPr>
              <a:t> count </a:t>
            </a:r>
            <a:r>
              <a:rPr lang="mr-IN" sz="2200" dirty="0" smtClean="0">
                <a:latin typeface="Verdana"/>
                <a:cs typeface="Verdana"/>
              </a:rPr>
              <a:t>–</a:t>
            </a:r>
            <a:r>
              <a:rPr lang="en-US" sz="2200" dirty="0" smtClean="0">
                <a:latin typeface="Verdana"/>
                <a:cs typeface="Verdana"/>
              </a:rPr>
              <a:t> </a:t>
            </a:r>
            <a:r>
              <a:rPr lang="en-US" sz="2200" dirty="0" err="1" smtClean="0">
                <a:latin typeface="Verdana"/>
                <a:cs typeface="Verdana"/>
              </a:rPr>
              <a:t>preštejemo</a:t>
            </a:r>
            <a:r>
              <a:rPr lang="en-US" sz="2200" dirty="0" smtClean="0">
                <a:latin typeface="Verdana"/>
                <a:cs typeface="Verdana"/>
              </a:rPr>
              <a:t> </a:t>
            </a:r>
            <a:r>
              <a:rPr lang="en-US" sz="2200" dirty="0" err="1" smtClean="0">
                <a:latin typeface="Verdana"/>
                <a:cs typeface="Verdana"/>
              </a:rPr>
              <a:t>število</a:t>
            </a:r>
            <a:r>
              <a:rPr lang="en-US" sz="2200" dirty="0" smtClean="0">
                <a:latin typeface="Verdana"/>
                <a:cs typeface="Verdana"/>
              </a:rPr>
              <a:t> </a:t>
            </a:r>
            <a:r>
              <a:rPr lang="en-US" sz="2200" dirty="0" err="1" smtClean="0">
                <a:latin typeface="Verdana"/>
                <a:cs typeface="Verdana"/>
              </a:rPr>
              <a:t>pojavitev</a:t>
            </a:r>
            <a:r>
              <a:rPr lang="en-US" sz="2200" dirty="0" smtClean="0">
                <a:latin typeface="Verdana"/>
                <a:cs typeface="Verdana"/>
              </a:rPr>
              <a:t> v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876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x-none"/>
              <a:t>SMT - Šumni kanal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570" y="1268760"/>
            <a:ext cx="8229600" cy="16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x-none" dirty="0"/>
              <a:t>vzemimo primer prevajanja slovenskih povedi v angleške;</a:t>
            </a:r>
          </a:p>
          <a:p>
            <a:r>
              <a:rPr lang="sl-SI" altLang="x-none" dirty="0"/>
              <a:t>za podano slovensko poved s si zamislimo, da je bila najprej zgrajena iz ekvivalentne angleške povedi e;</a:t>
            </a:r>
          </a:p>
          <a:p>
            <a:r>
              <a:rPr lang="sl-SI" altLang="x-none" dirty="0"/>
              <a:t>angleška poved je potovala po šumnem kanalu s posebno lastnostjo: angleške povedi pretvori v slovenske;</a:t>
            </a:r>
          </a:p>
          <a:p>
            <a:r>
              <a:rPr lang="sl-SI" altLang="x-none" dirty="0"/>
              <a:t>predpostavka:  ta kanal lahko preizkusno določimo in matematično opišemo.</a:t>
            </a:r>
          </a:p>
        </p:txBody>
      </p:sp>
    </p:spTree>
    <p:extLst>
      <p:ext uri="{BB962C8B-B14F-4D97-AF65-F5344CB8AC3E}">
        <p14:creationId xmlns:p14="http://schemas.microsoft.com/office/powerpoint/2010/main" val="1106421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876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x-none" dirty="0" err="1"/>
              <a:t>Šumni</a:t>
            </a:r>
            <a:r>
              <a:rPr lang="en-US" altLang="x-none" dirty="0"/>
              <a:t> </a:t>
            </a:r>
            <a:r>
              <a:rPr lang="en-US" altLang="x-none" dirty="0" err="1"/>
              <a:t>kanal</a:t>
            </a:r>
            <a:endParaRPr lang="en-US" altLang="x-none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0" y="1676400"/>
          <a:ext cx="8763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Visio" r:id="rId4" imgW="7397496" imgH="760781" progId="Visio.Drawing.11">
                  <p:embed/>
                </p:oleObj>
              </mc:Choice>
              <mc:Fallback>
                <p:oleObj name="Visio" r:id="rId4" imgW="7397496" imgH="7607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763000" cy="8715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3052564"/>
            <a:ext cx="8229600" cy="16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x-none" dirty="0"/>
              <a:t>e - namišljena angleška poved (</a:t>
            </a:r>
            <a:r>
              <a:rPr lang="sl-SI" altLang="x-none" dirty="0" smtClean="0"/>
              <a:t>izvorna),</a:t>
            </a:r>
            <a:endParaRPr lang="sl-SI" altLang="x-none" dirty="0"/>
          </a:p>
          <a:p>
            <a:r>
              <a:rPr lang="sl-SI" altLang="x-none" dirty="0"/>
              <a:t>s - vhodna slovenska poved (to prevajamo v </a:t>
            </a:r>
            <a:r>
              <a:rPr lang="sl-SI" altLang="x-none" dirty="0" smtClean="0"/>
              <a:t>angleško),</a:t>
            </a:r>
            <a:endParaRPr lang="sl-SI" altLang="x-none" dirty="0"/>
          </a:p>
          <a:p>
            <a:r>
              <a:rPr lang="sl-SI" altLang="x-none" dirty="0"/>
              <a:t>ê - angleški prevod vhodne povedi </a:t>
            </a:r>
            <a:r>
              <a:rPr lang="sl-SI" altLang="x-none" dirty="0" smtClean="0"/>
              <a:t>s.</a:t>
            </a:r>
            <a:endParaRPr lang="sl-SI" altLang="x-none" dirty="0"/>
          </a:p>
        </p:txBody>
      </p:sp>
    </p:spTree>
    <p:extLst>
      <p:ext uri="{BB962C8B-B14F-4D97-AF65-F5344CB8AC3E}">
        <p14:creationId xmlns:p14="http://schemas.microsoft.com/office/powerpoint/2010/main" val="178732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sl-SI" altLang="x-none"/>
              <a:t>Modeliranje</a:t>
            </a:r>
            <a:endParaRPr lang="en-US" altLang="x-non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x-none" dirty="0"/>
              <a:t>Prevajalni </a:t>
            </a:r>
            <a:r>
              <a:rPr lang="sl-SI" altLang="x-none" dirty="0" smtClean="0"/>
              <a:t>modeli:</a:t>
            </a:r>
            <a:endParaRPr lang="en-US" altLang="x-none" dirty="0"/>
          </a:p>
          <a:p>
            <a:pPr lvl="1"/>
            <a:r>
              <a:rPr lang="en-US" altLang="x-none" dirty="0" smtClean="0"/>
              <a:t>“adequacy”,</a:t>
            </a:r>
            <a:endParaRPr lang="en-US" altLang="x-none" dirty="0"/>
          </a:p>
          <a:p>
            <a:pPr lvl="1"/>
            <a:r>
              <a:rPr lang="sl-SI" altLang="x-none" dirty="0" smtClean="0"/>
              <a:t>dodelijo </a:t>
            </a:r>
            <a:r>
              <a:rPr lang="sl-SI" altLang="x-none" dirty="0"/>
              <a:t>boljše rezultate pravilnim (in celotnim) </a:t>
            </a:r>
            <a:r>
              <a:rPr lang="sl-SI" altLang="x-none" dirty="0" smtClean="0"/>
              <a:t>prevodom.</a:t>
            </a:r>
            <a:endParaRPr lang="en-US" altLang="x-none" dirty="0"/>
          </a:p>
          <a:p>
            <a:r>
              <a:rPr lang="sl-SI" altLang="x-none" dirty="0"/>
              <a:t>Jezikovni</a:t>
            </a:r>
            <a:r>
              <a:rPr lang="en-US" altLang="x-none" dirty="0"/>
              <a:t> model</a:t>
            </a:r>
            <a:r>
              <a:rPr lang="sl-SI" altLang="x-none" dirty="0" smtClean="0"/>
              <a:t>i:</a:t>
            </a:r>
            <a:endParaRPr lang="en-US" altLang="x-none" dirty="0"/>
          </a:p>
          <a:p>
            <a:pPr lvl="1"/>
            <a:r>
              <a:rPr lang="en-US" altLang="x-none" dirty="0" smtClean="0"/>
              <a:t>“fluency”,</a:t>
            </a:r>
          </a:p>
          <a:p>
            <a:pPr lvl="1"/>
            <a:r>
              <a:rPr lang="sl-SI" altLang="x-none" dirty="0" smtClean="0"/>
              <a:t>dodelijo </a:t>
            </a:r>
            <a:r>
              <a:rPr lang="sl-SI" altLang="x-none" dirty="0"/>
              <a:t>boljše rezultate besedilom v ciljnem </a:t>
            </a:r>
            <a:r>
              <a:rPr lang="sl-SI" altLang="x-none" dirty="0" smtClean="0"/>
              <a:t>jeziku.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4324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r>
              <a:rPr lang="sl-SI" altLang="x-none" dirty="0" smtClean="0"/>
              <a:t>Moses</a:t>
            </a:r>
            <a:endParaRPr lang="en-US" altLang="x-none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r>
              <a:rPr lang="sl-SI" altLang="x-none" dirty="0"/>
              <a:t>odprtokodna zbirka orodij,</a:t>
            </a:r>
          </a:p>
          <a:p>
            <a:r>
              <a:rPr lang="sl-SI" altLang="x-none" dirty="0"/>
              <a:t>že pripravljeni modeli,</a:t>
            </a:r>
          </a:p>
          <a:p>
            <a:r>
              <a:rPr lang="sl-SI" altLang="x-none" dirty="0"/>
              <a:t>lahko naredimo svoj prevajalni sistem.</a:t>
            </a:r>
          </a:p>
        </p:txBody>
      </p:sp>
    </p:spTree>
    <p:extLst>
      <p:ext uri="{BB962C8B-B14F-4D97-AF65-F5344CB8AC3E}">
        <p14:creationId xmlns:p14="http://schemas.microsoft.com/office/powerpoint/2010/main" val="841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560" y="1556792"/>
            <a:ext cx="76517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 Machine translation (MT) is the application of computers to the task of translating texts from one natural language to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another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algn="l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800" dirty="0">
                <a:solidFill>
                  <a:srgbClr val="000000"/>
                </a:solidFill>
                <a:latin typeface="+mn-lt"/>
              </a:rPr>
              <a:t> (FAMT) Fully Automatic Machine Translation translation of natural languages with no user </a:t>
            </a:r>
            <a:r>
              <a:rPr lang="sl-SI" altLang="x-none" sz="2800" dirty="0" smtClean="0">
                <a:solidFill>
                  <a:srgbClr val="000000"/>
                </a:solidFill>
                <a:latin typeface="+mn-lt"/>
              </a:rPr>
              <a:t>intervention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800" dirty="0">
                <a:solidFill>
                  <a:srgbClr val="000000"/>
                </a:solidFill>
              </a:rPr>
              <a:t>(http://www.eamt.org/)</a:t>
            </a:r>
            <a:endParaRPr lang="sl-SI" altLang="x-none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193705"/>
      </p:ext>
    </p:extLst>
  </p:cSld>
  <p:clrMapOvr>
    <a:masterClrMapping/>
  </p:clrMapOvr>
  <p:transition advTm="35941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16013" y="188913"/>
            <a:ext cx="7778750" cy="107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5 Problemi s slovenščino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25960" y="1772816"/>
            <a:ext cx="1585912" cy="41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miza</a:t>
            </a:r>
          </a:p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mize</a:t>
            </a:r>
          </a:p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mizi</a:t>
            </a:r>
          </a:p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mizo</a:t>
            </a:r>
          </a:p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mizi</a:t>
            </a:r>
          </a:p>
          <a:p>
            <a:pPr algn="l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</a:pPr>
            <a:r>
              <a:rPr lang="sl-SI" altLang="x-none" sz="3500" dirty="0">
                <a:solidFill>
                  <a:srgbClr val="000000"/>
                </a:solidFill>
                <a:latin typeface="Times New Roman" charset="0"/>
              </a:rPr>
              <a:t>mizo</a:t>
            </a:r>
          </a:p>
          <a:p>
            <a:pPr algn="l" eaLnBrk="1" hangingPunct="1">
              <a:spcBef>
                <a:spcPts val="800"/>
              </a:spcBef>
              <a:buClrTx/>
              <a:buSzPct val="60000"/>
              <a:buFontTx/>
              <a:buNone/>
            </a:pPr>
            <a:endParaRPr lang="sl-SI" altLang="x-none" sz="35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05388" y="2996952"/>
            <a:ext cx="1589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8138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sl-SI" altLang="x-none" sz="3500">
                <a:solidFill>
                  <a:srgbClr val="000000"/>
                </a:solidFill>
                <a:latin typeface="Times New Roman" charset="0"/>
              </a:rPr>
              <a:t>table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sl-SI" altLang="x-none" sz="35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55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5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 Kako ujamemo “zlikovca”?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najbolj pogoste napake sistemov SMT:</a:t>
            </a:r>
          </a:p>
          <a:p>
            <a:pPr lvl="1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prevod prek pivotnega jezika,</a:t>
            </a:r>
          </a:p>
          <a:p>
            <a:pPr lvl="2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tuje besede,</a:t>
            </a:r>
          </a:p>
          <a:p>
            <a:pPr lvl="1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ujemanje bližnjih besed v:</a:t>
            </a:r>
          </a:p>
          <a:p>
            <a:pPr lvl="2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spolu, sklonu, številu,</a:t>
            </a:r>
          </a:p>
          <a:p>
            <a:pPr lvl="2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samostalniška fraza.</a:t>
            </a:r>
          </a:p>
          <a:p>
            <a:pPr lvl="1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99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5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 Kako ujamemo “zlikovca”?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1412776"/>
            <a:ext cx="840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Today I bought a nice red car and I will go for a ride later this afternoon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Danes </a:t>
            </a:r>
            <a:r>
              <a:rPr lang="en-US" sz="2000" dirty="0" err="1"/>
              <a:t>sem</a:t>
            </a:r>
            <a:r>
              <a:rPr lang="en-US" sz="2000" dirty="0"/>
              <a:t> </a:t>
            </a:r>
            <a:r>
              <a:rPr lang="en-US" sz="2000" dirty="0" err="1"/>
              <a:t>kupil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lepo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rdeči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avto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 </a:t>
            </a:r>
            <a:r>
              <a:rPr lang="en-US" sz="2000" dirty="0" err="1"/>
              <a:t>bom</a:t>
            </a:r>
            <a:r>
              <a:rPr lang="en-US" sz="2000" dirty="0"/>
              <a:t> </a:t>
            </a:r>
            <a:r>
              <a:rPr lang="en-US" sz="2000" dirty="0" err="1"/>
              <a:t>šel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vožnjo</a:t>
            </a:r>
            <a:r>
              <a:rPr lang="en-US" sz="2000" dirty="0"/>
              <a:t> </a:t>
            </a:r>
            <a:r>
              <a:rPr lang="en-US" sz="2000" dirty="0" err="1"/>
              <a:t>kasneje</a:t>
            </a:r>
            <a:r>
              <a:rPr lang="en-US" sz="2000" dirty="0"/>
              <a:t> </a:t>
            </a:r>
            <a:r>
              <a:rPr lang="en-US" sz="2000" dirty="0" err="1"/>
              <a:t>popoldne</a:t>
            </a:r>
            <a:r>
              <a:rPr lang="en-US" sz="2000" dirty="0"/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56780"/>
              </p:ext>
            </p:extLst>
          </p:nvPr>
        </p:nvGraphicFramePr>
        <p:xfrm>
          <a:off x="2051720" y="2572455"/>
          <a:ext cx="3902547" cy="373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danes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Rsn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sem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Gp-spe-n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kupil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kupiti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Ggdd-em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lepo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lepo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Rsn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rdeči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rdeč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Ppnmetd</a:t>
                      </a:r>
                      <a:endParaRPr lang="en-US" sz="1800" b="0" i="0" u="none" strike="noStrike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avto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avto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Sometn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Gp-ppe-n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šel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iti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Ggvd-em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za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za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vožnjo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vožnja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Sozet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kasneje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kasno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Rsr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popoldne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popoldne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Rsn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772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zgodovina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začetek,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prva leta,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petdeseta leta prejšnjega stoletja,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osemdeseta in začetki devetdesetih,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zdaj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.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75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zgodovina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1700 in prej: Leibniz in Descartes,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“translating machines”, trak z besedami,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pravi začetki digitalnega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MT,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petdeseta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leta,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lvl="1"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Georgetown-IBM experiment,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ALPAC report (1966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sodobni sistemi za strojno prevajanje.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788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zgodovina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The Good News According to Mark: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“The spirit indeed is willing, but the flesh is weak.”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		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prevod: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“The vodka is good, but the flesh is rotten.”</a:t>
            </a:r>
          </a:p>
        </p:txBody>
      </p:sp>
    </p:spTree>
    <p:extLst>
      <p:ext uri="{BB962C8B-B14F-4D97-AF65-F5344CB8AC3E}">
        <p14:creationId xmlns:p14="http://schemas.microsoft.com/office/powerpoint/2010/main" val="1209937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05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sl-SI" altLang="x-none" sz="3200" b="1" dirty="0">
                <a:solidFill>
                  <a:schemeClr val="tx2"/>
                </a:solidFill>
                <a:latin typeface="+mj-lt"/>
              </a:rPr>
              <a:t>2 Strojno prevajanje, </a:t>
            </a:r>
            <a:r>
              <a:rPr lang="sl-SI" altLang="x-none" sz="3200" b="1" dirty="0" smtClean="0">
                <a:solidFill>
                  <a:schemeClr val="tx2"/>
                </a:solidFill>
                <a:latin typeface="+mj-lt"/>
              </a:rPr>
              <a:t>razdelitev</a:t>
            </a:r>
            <a:endParaRPr lang="sl-SI" altLang="x-none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60" y="1556793"/>
            <a:ext cx="76517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strojno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prevajanje </a:t>
            </a:r>
            <a:r>
              <a:rPr lang="mr-IN" altLang="x-none" sz="260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 SP,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na osnovi pravil (Rule-based 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na osnovi korpusov (Corpus-based 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statistično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(Statistical 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na osnovi primerov (Example-based 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hibridno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(Hybrid 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),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Font typeface="Arial" charset="0"/>
              <a:buChar char="•"/>
            </a:pP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SP na osnovi nevronskih mrež (Neural 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machine translation </a:t>
            </a:r>
            <a:r>
              <a:rPr lang="sl-SI" altLang="x-none" sz="2600" dirty="0">
                <a:solidFill>
                  <a:srgbClr val="000000"/>
                </a:solidFill>
                <a:latin typeface="+mn-lt"/>
              </a:rPr>
              <a:t>NMT</a:t>
            </a:r>
            <a:r>
              <a:rPr lang="sl-SI" altLang="x-none" sz="2600" dirty="0" smtClean="0">
                <a:solidFill>
                  <a:srgbClr val="000000"/>
                </a:solidFill>
                <a:latin typeface="+mn-lt"/>
              </a:rPr>
              <a:t>).</a:t>
            </a:r>
            <a:endParaRPr lang="sl-SI" altLang="x-none" sz="2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3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37116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Izvor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Izvor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11922</TotalTime>
  <Words>1544</Words>
  <Application>Microsoft Office PowerPoint</Application>
  <PresentationFormat>Diaprojekcija na zaslonu (4:3)</PresentationFormat>
  <Paragraphs>362</Paragraphs>
  <Slides>42</Slides>
  <Notes>34</Notes>
  <HiddenSlides>0</HiddenSlides>
  <MMClips>0</MMClips>
  <ScaleCrop>false</ScaleCrop>
  <HeadingPairs>
    <vt:vector size="8" baseType="variant">
      <vt:variant>
        <vt:lpstr>Uporabljene pisave</vt:lpstr>
      </vt:variant>
      <vt:variant>
        <vt:i4>15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42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Franklin Gothic Book</vt:lpstr>
      <vt:lpstr>Liberation Sans</vt:lpstr>
      <vt:lpstr>Lucida Sans Unicode</vt:lpstr>
      <vt:lpstr>Mangal</vt:lpstr>
      <vt:lpstr>PMingLiU</vt:lpstr>
      <vt:lpstr>Tahoma</vt:lpstr>
      <vt:lpstr>Times New Roman</vt:lpstr>
      <vt:lpstr>Trebuchet MS</vt:lpstr>
      <vt:lpstr>Verdana</vt:lpstr>
      <vt:lpstr>Wingdings</vt:lpstr>
      <vt:lpstr>Wingdings 3</vt:lpstr>
      <vt:lpstr>Izvor</vt:lpstr>
      <vt:lpstr>Enačba</vt:lpstr>
      <vt:lpstr>Visio</vt:lpstr>
      <vt:lpstr>Strojno prevajanje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Verjetnost</vt:lpstr>
      <vt:lpstr>Verjetnost</vt:lpstr>
      <vt:lpstr>Pogojna verjetnost</vt:lpstr>
      <vt:lpstr>argmax</vt:lpstr>
      <vt:lpstr>SMT – formule</vt:lpstr>
      <vt:lpstr>SMT</vt:lpstr>
      <vt:lpstr>Verjetnost</vt:lpstr>
      <vt:lpstr>Prevajalni model</vt:lpstr>
      <vt:lpstr>Model ciljnega jezika</vt:lpstr>
      <vt:lpstr>PowerPointova predstavitev</vt:lpstr>
      <vt:lpstr>PowerPointova predstavitev</vt:lpstr>
      <vt:lpstr>PowerPointova predstavitev</vt:lpstr>
      <vt:lpstr>n-gram  modeli</vt:lpstr>
      <vt:lpstr>parametri modela</vt:lpstr>
      <vt:lpstr>SMT - Šumni kanal</vt:lpstr>
      <vt:lpstr>Šumni kanal</vt:lpstr>
      <vt:lpstr>Modeliranje</vt:lpstr>
      <vt:lpstr>Moses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 III Vzporedno programiranje</dc:title>
  <cp:lastModifiedBy>Jernej Vičič</cp:lastModifiedBy>
  <cp:revision>615</cp:revision>
  <cp:lastPrinted>2017-03-16T08:07:01Z</cp:lastPrinted>
  <dcterms:modified xsi:type="dcterms:W3CDTF">2017-11-19T15:36:06Z</dcterms:modified>
</cp:coreProperties>
</file>