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_rels/presentation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/>
  <p:notesSz cx="7099300" cy="102346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move the slide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&lt;header&gt;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75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76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0C35CC21-3818-4109-9C46-336E2886B7FD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</p:spPr>
        <p:txBody>
          <a:bodyPr lIns="96840" rIns="96840" tIns="48240" bIns="4824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211" name="Ograda številke diapozitiva 3"/>
          <p:cNvSpPr/>
          <p:nvPr/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6840" rIns="96840" tIns="48240" bIns="48240" anchor="b">
            <a:noAutofit/>
          </a:bodyPr>
          <a:p>
            <a:pPr algn="r">
              <a:lnSpc>
                <a:spcPct val="100000"/>
              </a:lnSpc>
            </a:pPr>
            <a:fld id="{D24CC43A-A313-4CD5-BC10-CD9948A91F0C}" type="slidenum">
              <a:rPr b="0" lang="sl-SI" sz="13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3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Pravokotnik 20"/>
          <p:cNvSpPr/>
          <p:nvPr/>
        </p:nvSpPr>
        <p:spPr>
          <a:xfrm>
            <a:off x="905040" y="3648240"/>
            <a:ext cx="7314480" cy="127872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Pravokotnik 32"/>
          <p:cNvSpPr/>
          <p:nvPr/>
        </p:nvSpPr>
        <p:spPr>
          <a:xfrm>
            <a:off x="914400" y="5048280"/>
            <a:ext cx="7314480" cy="68508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Pravokotnik 21"/>
          <p:cNvSpPr/>
          <p:nvPr/>
        </p:nvSpPr>
        <p:spPr>
          <a:xfrm>
            <a:off x="905040" y="3648240"/>
            <a:ext cx="227880" cy="127872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" name="Pravokotnik 31"/>
          <p:cNvSpPr/>
          <p:nvPr/>
        </p:nvSpPr>
        <p:spPr>
          <a:xfrm>
            <a:off x="914400" y="5048280"/>
            <a:ext cx="227880" cy="68508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latin typeface="Arial"/>
              </a:rPr>
              <a:t>Click to edit the title text format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8" name="Rectangle 5"/>
          <p:cNvSpPr/>
          <p:nvPr/>
        </p:nvSpPr>
        <p:spPr>
          <a:xfrm>
            <a:off x="4882680" y="6356520"/>
            <a:ext cx="36478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Jezikovne tehnologije, Jernej Vičič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0" name="Rectangle 5"/>
          <p:cNvSpPr/>
          <p:nvPr/>
        </p:nvSpPr>
        <p:spPr>
          <a:xfrm>
            <a:off x="4882680" y="6356520"/>
            <a:ext cx="36478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Jezikovne tehnologije, Jernej Vičič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32" name="Rectangle 5"/>
          <p:cNvSpPr/>
          <p:nvPr/>
        </p:nvSpPr>
        <p:spPr>
          <a:xfrm>
            <a:off x="4882680" y="6356520"/>
            <a:ext cx="36478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Jezikovne tehnologije, Jernej Vičič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tajik-corpus.org/index_en.html" TargetMode="External"/><Relationship Id="rId2" Type="http://schemas.openxmlformats.org/officeDocument/2006/relationships/hyperlink" Target="http://www.natcorp.ox.ac.uk/" TargetMode="External"/><Relationship Id="rId3" Type="http://schemas.openxmlformats.org/officeDocument/2006/relationships/hyperlink" Target="http://oxforddictionaries.com/words/the-oxford-english-corpus" TargetMode="External"/><Relationship Id="rId4" Type="http://schemas.openxmlformats.org/officeDocument/2006/relationships/hyperlink" Target="http://www.anc.org/" TargetMode="External"/><Relationship Id="rId5" Type="http://schemas.openxmlformats.org/officeDocument/2006/relationships/hyperlink" Target="http://www.hnk.ffzg.hr/" TargetMode="External"/><Relationship Id="rId6" Type="http://schemas.openxmlformats.org/officeDocument/2006/relationships/hyperlink" Target="http://ucnk.ff.cuni.cz/" TargetMode="External"/><Relationship Id="rId7" Type="http://schemas.openxmlformats.org/officeDocument/2006/relationships/hyperlink" Target="http://corpora.dslo.unibo.it/coris_eng.html" TargetMode="External"/><Relationship Id="rId8" Type="http://schemas.openxmlformats.org/officeDocument/2006/relationships/hyperlink" Target="http://www.gigafida.net/" TargetMode="External"/><Relationship Id="rId9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://www.clarin.si/" TargetMode="External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Naslov 1"/>
          <p:cNvSpPr/>
          <p:nvPr/>
        </p:nvSpPr>
        <p:spPr>
          <a:xfrm>
            <a:off x="442800" y="3557520"/>
            <a:ext cx="7771680" cy="146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sl-SI" sz="2800" spc="-1" strike="noStrike">
                <a:solidFill>
                  <a:srgbClr val="000000"/>
                </a:solidFill>
                <a:latin typeface="Franklin Gothic Book"/>
              </a:rPr>
              <a:t>Corpora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78" name="Podnaslov 2"/>
          <p:cNvSpPr/>
          <p:nvPr/>
        </p:nvSpPr>
        <p:spPr>
          <a:xfrm>
            <a:off x="1785960" y="676440"/>
            <a:ext cx="6400080" cy="175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r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sl-SI" sz="2000" spc="-1" strike="noStrike">
                <a:solidFill>
                  <a:srgbClr val="464653"/>
                </a:solidFill>
                <a:latin typeface="Franklin Gothic Book"/>
              </a:rPr>
              <a:t>ELBA Dushanbe NLP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79" name="Podnaslov 2"/>
          <p:cNvSpPr/>
          <p:nvPr/>
        </p:nvSpPr>
        <p:spPr>
          <a:xfrm>
            <a:off x="1071720" y="5214960"/>
            <a:ext cx="7143120" cy="82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  <a:ea typeface="DejaVu Sans"/>
              </a:rPr>
              <a:t>	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Rectangle 2_4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Bilingual (multilingual) corpora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98" name="Rectangle 3_5"/>
          <p:cNvSpPr/>
          <p:nvPr/>
        </p:nvSpPr>
        <p:spPr>
          <a:xfrm>
            <a:off x="685800" y="1371600"/>
            <a:ext cx="777168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sl-SI" sz="2700" spc="-1" strike="noStrike">
                <a:solidFill>
                  <a:srgbClr val="000000"/>
                </a:solidFill>
                <a:latin typeface="Arial"/>
              </a:rPr>
              <a:t>OPUS </a:t>
            </a: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– Opensource aligned multilingual corpora, partialy tagged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Kyrgyz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700" spc="-1" strike="noStrike">
              <a:latin typeface="Arial"/>
            </a:endParaRPr>
          </a:p>
        </p:txBody>
      </p:sp>
      <p:pic>
        <p:nvPicPr>
          <p:cNvPr id="199" name="" descr=""/>
          <p:cNvPicPr/>
          <p:nvPr/>
        </p:nvPicPr>
        <p:blipFill>
          <a:blip r:embed="rId1"/>
          <a:stretch/>
        </p:blipFill>
        <p:spPr>
          <a:xfrm>
            <a:off x="228600" y="3271320"/>
            <a:ext cx="8686080" cy="2900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Rectangle 2_3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Bilingual (multilingual) corpora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01" name="Rectangle 3_4"/>
          <p:cNvSpPr/>
          <p:nvPr/>
        </p:nvSpPr>
        <p:spPr>
          <a:xfrm>
            <a:off x="685800" y="1371600"/>
            <a:ext cx="777168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sl-SI" sz="2700" spc="-1" strike="noStrike">
                <a:solidFill>
                  <a:srgbClr val="000000"/>
                </a:solidFill>
                <a:latin typeface="Arial"/>
              </a:rPr>
              <a:t>OPUS </a:t>
            </a: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– Opensource aligned multilingual corpora, partialy tagged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Uzbek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700" spc="-1" strike="noStrike">
              <a:latin typeface="Arial"/>
            </a:endParaRPr>
          </a:p>
        </p:txBody>
      </p:sp>
      <p:pic>
        <p:nvPicPr>
          <p:cNvPr id="202" name="" descr=""/>
          <p:cNvPicPr/>
          <p:nvPr/>
        </p:nvPicPr>
        <p:blipFill>
          <a:blip r:embed="rId1"/>
          <a:stretch/>
        </p:blipFill>
        <p:spPr>
          <a:xfrm>
            <a:off x="228600" y="3805560"/>
            <a:ext cx="8686440" cy="2810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Rectangle 2_2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Bilingual (multilingual) corpora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04" name="Rectangle 3_3"/>
          <p:cNvSpPr/>
          <p:nvPr/>
        </p:nvSpPr>
        <p:spPr>
          <a:xfrm>
            <a:off x="685800" y="1371600"/>
            <a:ext cx="777168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sl-SI" sz="2700" spc="-1" strike="noStrike">
                <a:solidFill>
                  <a:srgbClr val="000000"/>
                </a:solidFill>
                <a:latin typeface="Arial"/>
              </a:rPr>
              <a:t>OPUS </a:t>
            </a: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– Opensource aligned multilingual corpora, partialy tagged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Kazak</a:t>
            </a:r>
            <a:endParaRPr b="0" lang="en-US" sz="2700" spc="-1" strike="noStrike">
              <a:latin typeface="Arial"/>
            </a:endParaRPr>
          </a:p>
        </p:txBody>
      </p:sp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228600" y="2643480"/>
            <a:ext cx="8686440" cy="3528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Rectangle 2_0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Bilingual (multilingual) corpora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07" name="Rectangle 3_1"/>
          <p:cNvSpPr/>
          <p:nvPr/>
        </p:nvSpPr>
        <p:spPr>
          <a:xfrm>
            <a:off x="685800" y="1371600"/>
            <a:ext cx="777168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sl-SI" sz="2700" spc="-1" strike="noStrike">
                <a:solidFill>
                  <a:srgbClr val="000000"/>
                </a:solidFill>
                <a:latin typeface="Arial"/>
              </a:rPr>
              <a:t>OPUS </a:t>
            </a: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– Opensource aligned multilingual corpora, partialy tagged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Kyrgyz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700" spc="-1" strike="noStrike">
              <a:latin typeface="Arial"/>
            </a:endParaRPr>
          </a:p>
        </p:txBody>
      </p:sp>
      <p:pic>
        <p:nvPicPr>
          <p:cNvPr id="208" name="" descr=""/>
          <p:cNvPicPr/>
          <p:nvPr/>
        </p:nvPicPr>
        <p:blipFill>
          <a:blip r:embed="rId1"/>
          <a:stretch/>
        </p:blipFill>
        <p:spPr>
          <a:xfrm>
            <a:off x="228600" y="3271320"/>
            <a:ext cx="8686080" cy="2900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Rectangle 2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Overview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81" name="Rectangle 3"/>
          <p:cNvSpPr/>
          <p:nvPr/>
        </p:nvSpPr>
        <p:spPr>
          <a:xfrm>
            <a:off x="685800" y="1295280"/>
            <a:ext cx="7771680" cy="38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AutoNum type="arabicPeriod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Corpora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AutoNum type="arabicPeriod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Types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AutoNum type="arabicPeriod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TEI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AutoNum type="arabicPeriod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Examples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English language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Tajik language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Slovenian language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Rectangle 2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Corpora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83" name="Rectangle 3"/>
          <p:cNvSpPr/>
          <p:nvPr/>
        </p:nvSpPr>
        <p:spPr>
          <a:xfrm>
            <a:off x="685800" y="1295280"/>
            <a:ext cx="7771680" cy="38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A collection of texsts 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(Preferably) in electronic form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We »apply« the needed/wanted component - dimension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Coded according to some rules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standards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Basis for NLP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2_6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Glossary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85" name="Rectangle 3_7"/>
          <p:cNvSpPr/>
          <p:nvPr/>
        </p:nvSpPr>
        <p:spPr>
          <a:xfrm>
            <a:off x="685800" y="1295280"/>
            <a:ext cx="7771680" cy="38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lemma,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stem,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paradigm,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POS – Part Of Speech,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MSD – extended POS.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 2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Corpora - types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87" name="Rectangle 3"/>
          <p:cNvSpPr/>
          <p:nvPr/>
        </p:nvSpPr>
        <p:spPr>
          <a:xfrm>
            <a:off x="685800" y="1295280"/>
            <a:ext cx="7771680" cy="38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A collection of ordered, edited and tagged texts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bilingual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parallel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aligned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tagged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Reference, domain-specific, 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(spoken?, sign language?)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2_1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TEI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89" name="Rectangle 3_2"/>
          <p:cNvSpPr/>
          <p:nvPr/>
        </p:nvSpPr>
        <p:spPr>
          <a:xfrm>
            <a:off x="685800" y="1295280"/>
            <a:ext cx="7771680" cy="38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Text Encoding initiative - https://tei-c.org/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A consortium which collectively develops and maintains a standard for the representation of texts in digital form</a:t>
            </a:r>
            <a:endParaRPr b="0" lang="en-US" sz="2600" spc="-1" strike="noStrike">
              <a:latin typeface="Arial"/>
            </a:endParaRPr>
          </a:p>
          <a:p>
            <a:pPr marL="609480" indent="-6087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Main deliverable: 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set of Guidelines which specify encoding methods for machine-readable texts, chiefly in the humanities, social sciences and linguistics</a:t>
            </a:r>
            <a:endParaRPr b="0" lang="en-US" sz="26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P5: Guidelines for Electronic Text Encoding and Interchange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2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Examples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91" name="Rectangle 3"/>
          <p:cNvSpPr/>
          <p:nvPr/>
        </p:nvSpPr>
        <p:spPr>
          <a:xfrm>
            <a:off x="685800" y="1295280"/>
            <a:ext cx="7771680" cy="38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Concordancers and searchers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1"/>
              </a:rPr>
              <a:t>Tajik National Corpus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2"/>
              </a:rPr>
              <a:t>British National Corpus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3"/>
              </a:rPr>
              <a:t>Oxford English Corpus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4"/>
              </a:rPr>
              <a:t>American National Corpus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5"/>
              </a:rPr>
              <a:t>Hrvatski nacionalni korpus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6"/>
              </a:rPr>
              <a:t>Český národní korpus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7"/>
              </a:rPr>
              <a:t>Corpus di italiano scritto - CORIS/CODIS</a:t>
            </a:r>
            <a:endParaRPr b="0" lang="en-US" sz="2600" spc="-1" strike="noStrike">
              <a:latin typeface="Arial"/>
            </a:endParaRPr>
          </a:p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8"/>
              </a:rPr>
              <a:t>GigaFida – Slovenian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2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Language resources at CLARIN.SI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93" name="Rectangle 3"/>
          <p:cNvSpPr/>
          <p:nvPr/>
        </p:nvSpPr>
        <p:spPr>
          <a:xfrm>
            <a:off x="685800" y="1295280"/>
            <a:ext cx="7771680" cy="38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72880" indent="-27216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1"/>
              </a:rPr>
              <a:t>Clarin.si</a:t>
            </a:r>
            <a:endParaRPr b="0" lang="en-U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2"/>
          <p:cNvSpPr/>
          <p:nvPr/>
        </p:nvSpPr>
        <p:spPr>
          <a:xfrm>
            <a:off x="685800" y="304920"/>
            <a:ext cx="777168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Bilingual (multilingual) corpora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95" name="Rectangle 3"/>
          <p:cNvSpPr/>
          <p:nvPr/>
        </p:nvSpPr>
        <p:spPr>
          <a:xfrm>
            <a:off x="685800" y="1371600"/>
            <a:ext cx="777168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sl-SI" sz="2700" spc="-1" strike="noStrike">
                <a:solidFill>
                  <a:srgbClr val="000000"/>
                </a:solidFill>
                <a:latin typeface="Arial"/>
              </a:rPr>
              <a:t>OPUS </a:t>
            </a: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– Opensource aligned multilingual corpora, partialy tagged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sl-SI" sz="2700" spc="-1" strike="noStrike">
                <a:solidFill>
                  <a:srgbClr val="000000"/>
                </a:solidFill>
                <a:latin typeface="Arial"/>
              </a:rPr>
              <a:t>Tajik</a:t>
            </a: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700" spc="-1" strike="noStrike">
              <a:latin typeface="Arial"/>
            </a:endParaRPr>
          </a:p>
          <a:p>
            <a:pPr marL="609480" indent="-60876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700" spc="-1" strike="noStrike">
              <a:latin typeface="Arial"/>
            </a:endParaRPr>
          </a:p>
        </p:txBody>
      </p:sp>
      <p:pic>
        <p:nvPicPr>
          <p:cNvPr id="196" name="" descr=""/>
          <p:cNvPicPr/>
          <p:nvPr/>
        </p:nvPicPr>
        <p:blipFill>
          <a:blip r:embed="rId1"/>
          <a:stretch/>
        </p:blipFill>
        <p:spPr>
          <a:xfrm>
            <a:off x="228600" y="3020040"/>
            <a:ext cx="8525160" cy="3151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5078</TotalTime>
  <Application>LibreOffice/7.1.7.2$Linux_X86_64 LibreOffice_project/10$Build-2</Application>
  <AppVersion>15.0000</AppVersion>
  <Words>291</Words>
  <Paragraphs>81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2022-05-29T20:34:39Z</dcterms:modified>
  <cp:revision>570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On-screen Show (4:3)</vt:lpwstr>
  </property>
  <property fmtid="{D5CDD505-2E9C-101B-9397-08002B2CF9AE}" pid="4" name="Slides">
    <vt:i4>16</vt:i4>
  </property>
</Properties>
</file>