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_rels/presentation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9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/>
  <p:notesSz cx="7099300" cy="102346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move the slide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75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76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0C35CC21-3818-4109-9C46-336E2886B7FD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sldImg"/>
          </p:nvPr>
        </p:nvSpPr>
        <p:spPr>
          <a:xfrm>
            <a:off x="990720" y="768240"/>
            <a:ext cx="5117400" cy="3837960"/>
          </a:xfrm>
          <a:prstGeom prst="rect">
            <a:avLst/>
          </a:prstGeom>
        </p:spPr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709560" y="4862520"/>
            <a:ext cx="5679360" cy="4602960"/>
          </a:xfrm>
          <a:prstGeom prst="rect">
            <a:avLst/>
          </a:prstGeom>
        </p:spPr>
        <p:txBody>
          <a:bodyPr lIns="96840" rIns="96840" tIns="48240" bIns="48240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11" name="Ograda številke diapozitiva 3"/>
          <p:cNvSpPr/>
          <p:nvPr/>
        </p:nvSpPr>
        <p:spPr>
          <a:xfrm>
            <a:off x="4021200" y="9721800"/>
            <a:ext cx="3075840" cy="51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8240" bIns="48240" anchor="b">
            <a:noAutofit/>
          </a:bodyPr>
          <a:p>
            <a:pPr algn="r">
              <a:lnSpc>
                <a:spcPct val="100000"/>
              </a:lnSpc>
            </a:pPr>
            <a:fld id="{D24CC43A-A313-4CD5-BC10-CD9948A91F0C}" type="slidenum">
              <a:rPr b="0" lang="sl-SI" sz="13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3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Enakokraki trikotnik 9" hidden="1"/>
          <p:cNvSpPr/>
          <p:nvPr/>
        </p:nvSpPr>
        <p:spPr>
          <a:xfrm rot="5400000">
            <a:off x="419760" y="6467400"/>
            <a:ext cx="189720" cy="11988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Pravokotnik 20"/>
          <p:cNvSpPr/>
          <p:nvPr/>
        </p:nvSpPr>
        <p:spPr>
          <a:xfrm>
            <a:off x="905040" y="3648240"/>
            <a:ext cx="7314480" cy="1278720"/>
          </a:xfrm>
          <a:prstGeom prst="rect">
            <a:avLst/>
          </a:prstGeom>
          <a:noFill/>
          <a:ln cap="rnd" w="6350">
            <a:solidFill>
              <a:srgbClr val="727ca3"/>
            </a:solidFill>
            <a:round/>
          </a:ln>
          <a:effectLst>
            <a:glow rad="63360">
              <a:srgbClr val="ffffff">
                <a:alpha val="50000"/>
              </a:srgbClr>
            </a:glow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Pravokotnik 32"/>
          <p:cNvSpPr/>
          <p:nvPr/>
        </p:nvSpPr>
        <p:spPr>
          <a:xfrm>
            <a:off x="914400" y="5048280"/>
            <a:ext cx="7314480" cy="685080"/>
          </a:xfrm>
          <a:prstGeom prst="rect">
            <a:avLst/>
          </a:prstGeom>
          <a:noFill/>
          <a:ln cap="rnd" w="6350">
            <a:solidFill>
              <a:srgbClr val="9fb8cd"/>
            </a:solidFill>
            <a:round/>
          </a:ln>
          <a:effectLst>
            <a:glow rad="63360">
              <a:srgbClr val="ffffff">
                <a:alpha val="50000"/>
              </a:srgbClr>
            </a:glow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" name="Pravokotnik 21"/>
          <p:cNvSpPr/>
          <p:nvPr/>
        </p:nvSpPr>
        <p:spPr>
          <a:xfrm>
            <a:off x="905040" y="3648240"/>
            <a:ext cx="227880" cy="1278720"/>
          </a:xfrm>
          <a:prstGeom prst="rect">
            <a:avLst/>
          </a:prstGeom>
          <a:solidFill>
            <a:schemeClr val="accent1"/>
          </a:solidFill>
          <a:ln w="6350">
            <a:noFill/>
          </a:ln>
          <a:effectLst>
            <a:glow rad="63360">
              <a:srgbClr val="ffffff">
                <a:alpha val="50000"/>
              </a:srgbClr>
            </a:glow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Pravokotnik 31"/>
          <p:cNvSpPr/>
          <p:nvPr/>
        </p:nvSpPr>
        <p:spPr>
          <a:xfrm>
            <a:off x="914400" y="5048280"/>
            <a:ext cx="227880" cy="685080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>
            <a:glow rad="63360">
              <a:srgbClr val="ffffff">
                <a:alpha val="50000"/>
              </a:srgbClr>
            </a:glow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8880" cy="99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Enakokraki trikotnik 9"/>
          <p:cNvSpPr/>
          <p:nvPr/>
        </p:nvSpPr>
        <p:spPr>
          <a:xfrm rot="5400000">
            <a:off x="419760" y="6467400"/>
            <a:ext cx="189720" cy="11988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8" name="Rectangle 5"/>
          <p:cNvSpPr/>
          <p:nvPr/>
        </p:nvSpPr>
        <p:spPr>
          <a:xfrm>
            <a:off x="4882680" y="6356520"/>
            <a:ext cx="364788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Jezikovne tehnologije, Jernej Vičič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8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9" name="Enakokraki trikotnik 9"/>
          <p:cNvSpPr/>
          <p:nvPr/>
        </p:nvSpPr>
        <p:spPr>
          <a:xfrm rot="5400000">
            <a:off x="419760" y="6467400"/>
            <a:ext cx="189720" cy="11988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0" name="Rectangle 5"/>
          <p:cNvSpPr/>
          <p:nvPr/>
        </p:nvSpPr>
        <p:spPr>
          <a:xfrm>
            <a:off x="4882680" y="6356520"/>
            <a:ext cx="364788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Jezikovne tehnologije, Jernej Vičič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0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1" name="Enakokraki trikotnik 9"/>
          <p:cNvSpPr/>
          <p:nvPr/>
        </p:nvSpPr>
        <p:spPr>
          <a:xfrm rot="5400000">
            <a:off x="419760" y="6467400"/>
            <a:ext cx="189720" cy="11988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32" name="Rectangle 5"/>
          <p:cNvSpPr/>
          <p:nvPr/>
        </p:nvSpPr>
        <p:spPr>
          <a:xfrm>
            <a:off x="4882680" y="6356520"/>
            <a:ext cx="364788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Jezikovne tehnologije, Jernej Vičič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s://tajik-corpus.org/index_en.html" TargetMode="External"/><Relationship Id="rId2" Type="http://schemas.openxmlformats.org/officeDocument/2006/relationships/hyperlink" Target="http://www.natcorp.ox.ac.uk/" TargetMode="External"/><Relationship Id="rId3" Type="http://schemas.openxmlformats.org/officeDocument/2006/relationships/hyperlink" Target="http://oxforddictionaries.com/words/the-oxford-english-corpus" TargetMode="External"/><Relationship Id="rId4" Type="http://schemas.openxmlformats.org/officeDocument/2006/relationships/hyperlink" Target="http://www.anc.org/" TargetMode="External"/><Relationship Id="rId5" Type="http://schemas.openxmlformats.org/officeDocument/2006/relationships/hyperlink" Target="http://www.hnk.ffzg.hr/" TargetMode="External"/><Relationship Id="rId6" Type="http://schemas.openxmlformats.org/officeDocument/2006/relationships/hyperlink" Target="http://ucnk.ff.cuni.cz/" TargetMode="External"/><Relationship Id="rId7" Type="http://schemas.openxmlformats.org/officeDocument/2006/relationships/hyperlink" Target="http://corpora.dslo.unibo.it/coris_eng.html" TargetMode="External"/><Relationship Id="rId8" Type="http://schemas.openxmlformats.org/officeDocument/2006/relationships/hyperlink" Target="http://www.gigafida.net/" TargetMode="External"/><Relationship Id="rId9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hyperlink" Target="http://www.clarin.si/" TargetMode="External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Naslov 1"/>
          <p:cNvSpPr/>
          <p:nvPr/>
        </p:nvSpPr>
        <p:spPr>
          <a:xfrm>
            <a:off x="442800" y="3557520"/>
            <a:ext cx="7771680" cy="146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r">
              <a:lnSpc>
                <a:spcPct val="100000"/>
              </a:lnSpc>
            </a:pPr>
            <a:r>
              <a:rPr b="0" lang="sl-SI" sz="2800" spc="-1" strike="noStrike">
                <a:solidFill>
                  <a:srgbClr val="000000"/>
                </a:solidFill>
                <a:latin typeface="Franklin Gothic Book"/>
              </a:rPr>
              <a:t>Corpora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78" name="Podnaslov 2"/>
          <p:cNvSpPr/>
          <p:nvPr/>
        </p:nvSpPr>
        <p:spPr>
          <a:xfrm>
            <a:off x="1785960" y="676440"/>
            <a:ext cx="6400080" cy="175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sl-SI" sz="2000" spc="-1" strike="noStrike">
                <a:solidFill>
                  <a:srgbClr val="464653"/>
                </a:solidFill>
                <a:latin typeface="Franklin Gothic Book"/>
              </a:rPr>
              <a:t>ELBA Dushanbe NLP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79" name="Podnaslov 2"/>
          <p:cNvSpPr/>
          <p:nvPr/>
        </p:nvSpPr>
        <p:spPr>
          <a:xfrm>
            <a:off x="1071720" y="5214960"/>
            <a:ext cx="7143120" cy="82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sl-SI" sz="1800" spc="-1" strike="noStrike">
                <a:solidFill>
                  <a:srgbClr val="898989"/>
                </a:solidFill>
                <a:latin typeface="Arial"/>
                <a:ea typeface="DejaVu Sans"/>
              </a:rPr>
              <a:t>Jernej Vičič   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  <a:ea typeface="DejaVu Sans"/>
              </a:rPr>
              <a:t>	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  <a:ea typeface="DejaVu Sans"/>
              </a:rPr>
              <a:t>	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  <a:ea typeface="DejaVu Sans"/>
              </a:rPr>
              <a:t>	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  <a:ea typeface="DejaVu Sans"/>
              </a:rPr>
              <a:t>	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Rectangle 2_4"/>
          <p:cNvSpPr/>
          <p:nvPr/>
        </p:nvSpPr>
        <p:spPr>
          <a:xfrm>
            <a:off x="685800" y="304920"/>
            <a:ext cx="7771680" cy="83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Bilingual (multilingual) corpora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98" name="Rectangle 3_5"/>
          <p:cNvSpPr/>
          <p:nvPr/>
        </p:nvSpPr>
        <p:spPr>
          <a:xfrm>
            <a:off x="685800" y="1371600"/>
            <a:ext cx="7771680" cy="137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609480" indent="-608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sl-SI" sz="2700" spc="-1" strike="noStrike">
                <a:solidFill>
                  <a:srgbClr val="000000"/>
                </a:solidFill>
                <a:latin typeface="Arial"/>
              </a:rPr>
              <a:t>OPUS </a:t>
            </a:r>
            <a:r>
              <a:rPr b="0" lang="sl-SI" sz="2700" spc="-1" strike="noStrike">
                <a:solidFill>
                  <a:srgbClr val="000000"/>
                </a:solidFill>
                <a:latin typeface="Arial"/>
              </a:rPr>
              <a:t>– Opensource aligned multilingual corpora, partialy tagged</a:t>
            </a:r>
            <a:endParaRPr b="0" lang="en-US" sz="2700" spc="-1" strike="noStrike">
              <a:latin typeface="Arial"/>
            </a:endParaRPr>
          </a:p>
          <a:p>
            <a:pPr marL="609480" indent="-608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sl-SI" sz="2700" spc="-1" strike="noStrike">
                <a:solidFill>
                  <a:srgbClr val="000000"/>
                </a:solidFill>
                <a:latin typeface="Arial"/>
              </a:rPr>
              <a:t>Kyrgyz</a:t>
            </a:r>
            <a:endParaRPr b="0" lang="en-US" sz="2700" spc="-1" strike="noStrike">
              <a:latin typeface="Arial"/>
            </a:endParaRPr>
          </a:p>
          <a:p>
            <a:pPr marL="609480" indent="-608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endParaRPr b="0" lang="en-US" sz="2700" spc="-1" strike="noStrike">
              <a:latin typeface="Arial"/>
            </a:endParaRPr>
          </a:p>
        </p:txBody>
      </p:sp>
      <p:pic>
        <p:nvPicPr>
          <p:cNvPr id="199" name="" descr=""/>
          <p:cNvPicPr/>
          <p:nvPr/>
        </p:nvPicPr>
        <p:blipFill>
          <a:blip r:embed="rId1"/>
          <a:stretch/>
        </p:blipFill>
        <p:spPr>
          <a:xfrm>
            <a:off x="228600" y="3271320"/>
            <a:ext cx="8686080" cy="2900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Rectangle 2_3"/>
          <p:cNvSpPr/>
          <p:nvPr/>
        </p:nvSpPr>
        <p:spPr>
          <a:xfrm>
            <a:off x="685800" y="304920"/>
            <a:ext cx="7771680" cy="83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Bilingual (multilingual) corpora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201" name="Rectangle 3_4"/>
          <p:cNvSpPr/>
          <p:nvPr/>
        </p:nvSpPr>
        <p:spPr>
          <a:xfrm>
            <a:off x="685800" y="1371600"/>
            <a:ext cx="7771680" cy="137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609480" indent="-608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sl-SI" sz="2700" spc="-1" strike="noStrike">
                <a:solidFill>
                  <a:srgbClr val="000000"/>
                </a:solidFill>
                <a:latin typeface="Arial"/>
              </a:rPr>
              <a:t>OPUS </a:t>
            </a:r>
            <a:r>
              <a:rPr b="0" lang="sl-SI" sz="2700" spc="-1" strike="noStrike">
                <a:solidFill>
                  <a:srgbClr val="000000"/>
                </a:solidFill>
                <a:latin typeface="Arial"/>
              </a:rPr>
              <a:t>– Opensource aligned multilingual corpora, partialy tagged</a:t>
            </a:r>
            <a:endParaRPr b="0" lang="en-US" sz="2700" spc="-1" strike="noStrike">
              <a:latin typeface="Arial"/>
            </a:endParaRPr>
          </a:p>
          <a:p>
            <a:pPr marL="609480" indent="-608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sl-SI" sz="2700" spc="-1" strike="noStrike">
                <a:solidFill>
                  <a:srgbClr val="000000"/>
                </a:solidFill>
                <a:latin typeface="Arial"/>
              </a:rPr>
              <a:t>Uzbek</a:t>
            </a:r>
            <a:endParaRPr b="0" lang="en-US" sz="2700" spc="-1" strike="noStrike">
              <a:latin typeface="Arial"/>
            </a:endParaRPr>
          </a:p>
          <a:p>
            <a:pPr marL="609480" indent="-608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endParaRPr b="0" lang="en-US" sz="2700" spc="-1" strike="noStrike">
              <a:latin typeface="Arial"/>
            </a:endParaRPr>
          </a:p>
        </p:txBody>
      </p:sp>
      <p:pic>
        <p:nvPicPr>
          <p:cNvPr id="202" name="" descr=""/>
          <p:cNvPicPr/>
          <p:nvPr/>
        </p:nvPicPr>
        <p:blipFill>
          <a:blip r:embed="rId1"/>
          <a:stretch/>
        </p:blipFill>
        <p:spPr>
          <a:xfrm>
            <a:off x="228600" y="3805560"/>
            <a:ext cx="8686440" cy="2810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Rectangle 2_2"/>
          <p:cNvSpPr/>
          <p:nvPr/>
        </p:nvSpPr>
        <p:spPr>
          <a:xfrm>
            <a:off x="685800" y="304920"/>
            <a:ext cx="7771680" cy="83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Bilingual (multilingual) corpora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204" name="Rectangle 3_3"/>
          <p:cNvSpPr/>
          <p:nvPr/>
        </p:nvSpPr>
        <p:spPr>
          <a:xfrm>
            <a:off x="685800" y="1371600"/>
            <a:ext cx="777168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609480" indent="-608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sl-SI" sz="2700" spc="-1" strike="noStrike">
                <a:solidFill>
                  <a:srgbClr val="000000"/>
                </a:solidFill>
                <a:latin typeface="Arial"/>
              </a:rPr>
              <a:t>OPUS </a:t>
            </a:r>
            <a:r>
              <a:rPr b="0" lang="sl-SI" sz="2700" spc="-1" strike="noStrike">
                <a:solidFill>
                  <a:srgbClr val="000000"/>
                </a:solidFill>
                <a:latin typeface="Arial"/>
              </a:rPr>
              <a:t>– Opensource aligned multilingual corpora, partialy tagged</a:t>
            </a:r>
            <a:endParaRPr b="0" lang="en-US" sz="2700" spc="-1" strike="noStrike">
              <a:latin typeface="Arial"/>
            </a:endParaRPr>
          </a:p>
          <a:p>
            <a:pPr marL="609480" indent="-608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sl-SI" sz="2700" spc="-1" strike="noStrike">
                <a:solidFill>
                  <a:srgbClr val="000000"/>
                </a:solidFill>
                <a:latin typeface="Arial"/>
              </a:rPr>
              <a:t>Kazak</a:t>
            </a:r>
            <a:endParaRPr b="0" lang="en-US" sz="2700" spc="-1" strike="noStrike">
              <a:latin typeface="Arial"/>
            </a:endParaRPr>
          </a:p>
        </p:txBody>
      </p:sp>
      <p:pic>
        <p:nvPicPr>
          <p:cNvPr id="205" name="" descr=""/>
          <p:cNvPicPr/>
          <p:nvPr/>
        </p:nvPicPr>
        <p:blipFill>
          <a:blip r:embed="rId1"/>
          <a:stretch/>
        </p:blipFill>
        <p:spPr>
          <a:xfrm>
            <a:off x="228600" y="2643480"/>
            <a:ext cx="8686440" cy="3528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Rectangle 2_0"/>
          <p:cNvSpPr/>
          <p:nvPr/>
        </p:nvSpPr>
        <p:spPr>
          <a:xfrm>
            <a:off x="685800" y="304920"/>
            <a:ext cx="7771680" cy="83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Bilingual (multilingual) corpora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207" name="Rectangle 3_1"/>
          <p:cNvSpPr/>
          <p:nvPr/>
        </p:nvSpPr>
        <p:spPr>
          <a:xfrm>
            <a:off x="685800" y="1371600"/>
            <a:ext cx="7771680" cy="137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609480" indent="-608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sl-SI" sz="2700" spc="-1" strike="noStrike">
                <a:solidFill>
                  <a:srgbClr val="000000"/>
                </a:solidFill>
                <a:latin typeface="Arial"/>
              </a:rPr>
              <a:t>OPUS </a:t>
            </a:r>
            <a:r>
              <a:rPr b="0" lang="sl-SI" sz="2700" spc="-1" strike="noStrike">
                <a:solidFill>
                  <a:srgbClr val="000000"/>
                </a:solidFill>
                <a:latin typeface="Arial"/>
              </a:rPr>
              <a:t>– Opensource aligned multilingual corpora, partialy tagged</a:t>
            </a:r>
            <a:endParaRPr b="0" lang="en-US" sz="2700" spc="-1" strike="noStrike">
              <a:latin typeface="Arial"/>
            </a:endParaRPr>
          </a:p>
          <a:p>
            <a:pPr marL="609480" indent="-608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sl-SI" sz="2700" spc="-1" strike="noStrike">
                <a:solidFill>
                  <a:srgbClr val="000000"/>
                </a:solidFill>
                <a:latin typeface="Arial"/>
              </a:rPr>
              <a:t>Kyrgyz</a:t>
            </a:r>
            <a:endParaRPr b="0" lang="en-US" sz="2700" spc="-1" strike="noStrike">
              <a:latin typeface="Arial"/>
            </a:endParaRPr>
          </a:p>
          <a:p>
            <a:pPr marL="609480" indent="-608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endParaRPr b="0" lang="en-US" sz="2700" spc="-1" strike="noStrike">
              <a:latin typeface="Arial"/>
            </a:endParaRPr>
          </a:p>
        </p:txBody>
      </p:sp>
      <p:pic>
        <p:nvPicPr>
          <p:cNvPr id="208" name="" descr=""/>
          <p:cNvPicPr/>
          <p:nvPr/>
        </p:nvPicPr>
        <p:blipFill>
          <a:blip r:embed="rId1"/>
          <a:stretch/>
        </p:blipFill>
        <p:spPr>
          <a:xfrm>
            <a:off x="228600" y="3271320"/>
            <a:ext cx="8686080" cy="2900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Rectangle 2"/>
          <p:cNvSpPr/>
          <p:nvPr/>
        </p:nvSpPr>
        <p:spPr>
          <a:xfrm>
            <a:off x="685800" y="304920"/>
            <a:ext cx="7771680" cy="83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Overview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81" name="Rectangle 3"/>
          <p:cNvSpPr/>
          <p:nvPr/>
        </p:nvSpPr>
        <p:spPr>
          <a:xfrm>
            <a:off x="685800" y="1295280"/>
            <a:ext cx="7771680" cy="380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AutoNum type="arabicPeriod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Corpora</a:t>
            </a:r>
            <a:endParaRPr b="0" lang="en-US" sz="2600" spc="-1" strike="noStrike">
              <a:latin typeface="Arial"/>
            </a:endParaRPr>
          </a:p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AutoNum type="arabicPeriod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Types</a:t>
            </a:r>
            <a:endParaRPr b="0" lang="en-US" sz="2600" spc="-1" strike="noStrike">
              <a:latin typeface="Arial"/>
            </a:endParaRPr>
          </a:p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AutoNum type="arabicPeriod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TEI</a:t>
            </a:r>
            <a:endParaRPr b="0" lang="en-US" sz="2600" spc="-1" strike="noStrike">
              <a:latin typeface="Arial"/>
            </a:endParaRPr>
          </a:p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AutoNum type="arabicPeriod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Examples</a:t>
            </a:r>
            <a:endParaRPr b="0" lang="en-US" sz="26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English language</a:t>
            </a:r>
            <a:endParaRPr b="0" lang="en-US" sz="26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Tajik language</a:t>
            </a:r>
            <a:endParaRPr b="0" lang="en-US" sz="26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Slovenian language</a:t>
            </a:r>
            <a:endParaRPr b="0" lang="en-US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Rectangle 2"/>
          <p:cNvSpPr/>
          <p:nvPr/>
        </p:nvSpPr>
        <p:spPr>
          <a:xfrm>
            <a:off x="685800" y="304920"/>
            <a:ext cx="7771680" cy="83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Corpora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83" name="Rectangle 3"/>
          <p:cNvSpPr/>
          <p:nvPr/>
        </p:nvSpPr>
        <p:spPr>
          <a:xfrm>
            <a:off x="685800" y="1295280"/>
            <a:ext cx="7771680" cy="380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A collection of texsts </a:t>
            </a:r>
            <a:endParaRPr b="0" lang="en-US" sz="2600" spc="-1" strike="noStrike">
              <a:latin typeface="Arial"/>
            </a:endParaRPr>
          </a:p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(Preferably) in electronic form</a:t>
            </a:r>
            <a:endParaRPr b="0" lang="en-US" sz="2600" spc="-1" strike="noStrike">
              <a:latin typeface="Arial"/>
            </a:endParaRPr>
          </a:p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We »apply« the needed/wanted component - dimension</a:t>
            </a:r>
            <a:endParaRPr b="0" lang="en-US" sz="2600" spc="-1" strike="noStrike">
              <a:latin typeface="Arial"/>
            </a:endParaRPr>
          </a:p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Coded according to some rules</a:t>
            </a:r>
            <a:endParaRPr b="0" lang="en-US" sz="26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standards</a:t>
            </a:r>
            <a:endParaRPr b="0" lang="en-US" sz="2600" spc="-1" strike="noStrike">
              <a:latin typeface="Arial"/>
            </a:endParaRPr>
          </a:p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Basis for NLP</a:t>
            </a:r>
            <a:endParaRPr b="0" lang="en-US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2_6"/>
          <p:cNvSpPr/>
          <p:nvPr/>
        </p:nvSpPr>
        <p:spPr>
          <a:xfrm>
            <a:off x="685800" y="304920"/>
            <a:ext cx="7771680" cy="83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Glossary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85" name="Rectangle 3_7"/>
          <p:cNvSpPr/>
          <p:nvPr/>
        </p:nvSpPr>
        <p:spPr>
          <a:xfrm>
            <a:off x="685800" y="1295280"/>
            <a:ext cx="7771680" cy="380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lemma,</a:t>
            </a:r>
            <a:endParaRPr b="0" lang="en-US" sz="2600" spc="-1" strike="noStrike">
              <a:latin typeface="Arial"/>
            </a:endParaRPr>
          </a:p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stem,</a:t>
            </a:r>
            <a:endParaRPr b="0" lang="en-US" sz="2600" spc="-1" strike="noStrike">
              <a:latin typeface="Arial"/>
            </a:endParaRPr>
          </a:p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paradigm,</a:t>
            </a:r>
            <a:endParaRPr b="0" lang="en-US" sz="2600" spc="-1" strike="noStrike">
              <a:latin typeface="Arial"/>
            </a:endParaRPr>
          </a:p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POS – Part Of Speech,</a:t>
            </a:r>
            <a:endParaRPr b="0" lang="en-US" sz="2600" spc="-1" strike="noStrike">
              <a:latin typeface="Arial"/>
            </a:endParaRPr>
          </a:p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MSD – extended POS.</a:t>
            </a:r>
            <a:endParaRPr b="0" lang="en-US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Rectangle 2"/>
          <p:cNvSpPr/>
          <p:nvPr/>
        </p:nvSpPr>
        <p:spPr>
          <a:xfrm>
            <a:off x="685800" y="304920"/>
            <a:ext cx="7771680" cy="83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Corpora - types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87" name="Rectangle 3"/>
          <p:cNvSpPr/>
          <p:nvPr/>
        </p:nvSpPr>
        <p:spPr>
          <a:xfrm>
            <a:off x="685800" y="1295280"/>
            <a:ext cx="7771680" cy="380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A collection of ordered, edited and tagged texts</a:t>
            </a:r>
            <a:endParaRPr b="0" lang="en-US" sz="26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bilingual</a:t>
            </a:r>
            <a:endParaRPr b="0" lang="en-US" sz="26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parallel</a:t>
            </a:r>
            <a:endParaRPr b="0" lang="en-US" sz="26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aligned</a:t>
            </a:r>
            <a:endParaRPr b="0" lang="en-US" sz="26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tagged</a:t>
            </a:r>
            <a:endParaRPr b="0" lang="en-US" sz="26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Reference, domain-specific, </a:t>
            </a:r>
            <a:endParaRPr b="0" lang="en-US" sz="26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(spoken?, sign language?)</a:t>
            </a:r>
            <a:endParaRPr b="0" lang="en-US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Rectangle 2_1"/>
          <p:cNvSpPr/>
          <p:nvPr/>
        </p:nvSpPr>
        <p:spPr>
          <a:xfrm>
            <a:off x="685800" y="304920"/>
            <a:ext cx="7771680" cy="83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TEI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89" name="Rectangle 3_2"/>
          <p:cNvSpPr/>
          <p:nvPr/>
        </p:nvSpPr>
        <p:spPr>
          <a:xfrm>
            <a:off x="685800" y="1295280"/>
            <a:ext cx="7771680" cy="380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Text Encoding initiative - https://tei-c.org/</a:t>
            </a:r>
            <a:endParaRPr b="0" lang="en-US" sz="2600" spc="-1" strike="noStrike">
              <a:latin typeface="Arial"/>
            </a:endParaRPr>
          </a:p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A consortium which collectively develops and maintains a standard for the representation of texts in digital form</a:t>
            </a:r>
            <a:endParaRPr b="0" lang="en-US" sz="2600" spc="-1" strike="noStrike">
              <a:latin typeface="Arial"/>
            </a:endParaRPr>
          </a:p>
          <a:p>
            <a:pPr marL="609480" indent="-6087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Main deliverable: </a:t>
            </a:r>
            <a:endParaRPr b="0" lang="en-US" sz="26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set of Guidelines which specify encoding methods for machine-readable texts, chiefly in the humanities, social sciences and linguistics</a:t>
            </a:r>
            <a:endParaRPr b="0" lang="en-US" sz="26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sl-SI" sz="2600" spc="-1" strike="noStrike">
                <a:solidFill>
                  <a:srgbClr val="000000"/>
                </a:solidFill>
                <a:latin typeface="Arial"/>
              </a:rPr>
              <a:t>P5: Guidelines for Electronic Text Encoding and Interchange</a:t>
            </a:r>
            <a:endParaRPr b="0" lang="en-US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2"/>
          <p:cNvSpPr/>
          <p:nvPr/>
        </p:nvSpPr>
        <p:spPr>
          <a:xfrm>
            <a:off x="685800" y="304920"/>
            <a:ext cx="7771680" cy="83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Examples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91" name="Rectangle 3"/>
          <p:cNvSpPr/>
          <p:nvPr/>
        </p:nvSpPr>
        <p:spPr>
          <a:xfrm>
            <a:off x="685800" y="1295280"/>
            <a:ext cx="7771680" cy="380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Concordancers and searchers</a:t>
            </a: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 u="sng">
                <a:solidFill>
                  <a:srgbClr val="b292ca"/>
                </a:solidFill>
                <a:uFillTx/>
                <a:latin typeface="Arial"/>
                <a:hlinkClick r:id="rId1"/>
              </a:rPr>
              <a:t>Tajik National Corpus</a:t>
            </a: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 u="sng">
                <a:solidFill>
                  <a:srgbClr val="b292ca"/>
                </a:solidFill>
                <a:uFillTx/>
                <a:latin typeface="Arial"/>
                <a:hlinkClick r:id="rId2"/>
              </a:rPr>
              <a:t>British National Corpus</a:t>
            </a: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 u="sng">
                <a:solidFill>
                  <a:srgbClr val="b292ca"/>
                </a:solidFill>
                <a:uFillTx/>
                <a:latin typeface="Arial"/>
                <a:hlinkClick r:id="rId3"/>
              </a:rPr>
              <a:t>Oxford English Corpus</a:t>
            </a: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 u="sng">
                <a:solidFill>
                  <a:srgbClr val="b292ca"/>
                </a:solidFill>
                <a:uFillTx/>
                <a:latin typeface="Arial"/>
                <a:hlinkClick r:id="rId4"/>
              </a:rPr>
              <a:t>American National Corpus</a:t>
            </a: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 u="sng">
                <a:solidFill>
                  <a:srgbClr val="b292ca"/>
                </a:solidFill>
                <a:uFillTx/>
                <a:latin typeface="Arial"/>
                <a:hlinkClick r:id="rId5"/>
              </a:rPr>
              <a:t>Hrvatski nacionalni korpus</a:t>
            </a: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 u="sng">
                <a:solidFill>
                  <a:srgbClr val="b292ca"/>
                </a:solidFill>
                <a:uFillTx/>
                <a:latin typeface="Arial"/>
                <a:hlinkClick r:id="rId6"/>
              </a:rPr>
              <a:t>Český národní korpus</a:t>
            </a: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 u="sng">
                <a:solidFill>
                  <a:srgbClr val="b292ca"/>
                </a:solidFill>
                <a:uFillTx/>
                <a:latin typeface="Arial"/>
                <a:hlinkClick r:id="rId7"/>
              </a:rPr>
              <a:t>Corpus di italiano scritto - CORIS/CODIS</a:t>
            </a:r>
            <a:endParaRPr b="0" lang="en-US" sz="2600" spc="-1" strike="noStrike">
              <a:latin typeface="Arial"/>
            </a:endParaRPr>
          </a:p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 u="sng">
                <a:solidFill>
                  <a:srgbClr val="b292ca"/>
                </a:solidFill>
                <a:uFillTx/>
                <a:latin typeface="Arial"/>
                <a:hlinkClick r:id="rId8"/>
              </a:rPr>
              <a:t>GigaFida – Slovenian</a:t>
            </a:r>
            <a:endParaRPr b="0" lang="en-US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Rectangle 2"/>
          <p:cNvSpPr/>
          <p:nvPr/>
        </p:nvSpPr>
        <p:spPr>
          <a:xfrm>
            <a:off x="685800" y="304920"/>
            <a:ext cx="7771680" cy="83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Language resources at CLARIN.SI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93" name="Rectangle 3"/>
          <p:cNvSpPr/>
          <p:nvPr/>
        </p:nvSpPr>
        <p:spPr>
          <a:xfrm>
            <a:off x="685800" y="1295280"/>
            <a:ext cx="7771680" cy="380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72880" indent="-27216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 u="sng">
                <a:solidFill>
                  <a:srgbClr val="b292ca"/>
                </a:solidFill>
                <a:uFillTx/>
                <a:latin typeface="Arial"/>
                <a:hlinkClick r:id="rId1"/>
              </a:rPr>
              <a:t>Clarin.si</a:t>
            </a:r>
            <a:endParaRPr b="0" lang="en-US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Rectangle 2"/>
          <p:cNvSpPr/>
          <p:nvPr/>
        </p:nvSpPr>
        <p:spPr>
          <a:xfrm>
            <a:off x="685800" y="304920"/>
            <a:ext cx="7771680" cy="83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r>
              <a:rPr b="0" lang="sl-SI" sz="3200" spc="-1" strike="noStrike">
                <a:solidFill>
                  <a:srgbClr val="464653"/>
                </a:solidFill>
                <a:latin typeface="Franklin Gothic Book"/>
              </a:rPr>
              <a:t>Bilingual (multilingual) corpora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95" name="Rectangle 3"/>
          <p:cNvSpPr/>
          <p:nvPr/>
        </p:nvSpPr>
        <p:spPr>
          <a:xfrm>
            <a:off x="685800" y="1371600"/>
            <a:ext cx="7771680" cy="137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609480" indent="-608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sl-SI" sz="2700" spc="-1" strike="noStrike">
                <a:solidFill>
                  <a:srgbClr val="000000"/>
                </a:solidFill>
                <a:latin typeface="Arial"/>
              </a:rPr>
              <a:t>OPUS </a:t>
            </a:r>
            <a:r>
              <a:rPr b="0" lang="sl-SI" sz="2700" spc="-1" strike="noStrike">
                <a:solidFill>
                  <a:srgbClr val="000000"/>
                </a:solidFill>
                <a:latin typeface="Arial"/>
              </a:rPr>
              <a:t>– Opensource aligned multilingual corpora, partialy tagged</a:t>
            </a:r>
            <a:endParaRPr b="0" lang="en-US" sz="2700" spc="-1" strike="noStrike">
              <a:latin typeface="Arial"/>
            </a:endParaRPr>
          </a:p>
          <a:p>
            <a:pPr marL="609480" indent="-608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sl-SI" sz="2700" spc="-1" strike="noStrike">
                <a:solidFill>
                  <a:srgbClr val="000000"/>
                </a:solidFill>
                <a:latin typeface="Arial"/>
              </a:rPr>
              <a:t>Tajik</a:t>
            </a:r>
            <a:endParaRPr b="0" lang="en-US" sz="2700" spc="-1" strike="noStrike">
              <a:latin typeface="Arial"/>
            </a:endParaRPr>
          </a:p>
          <a:p>
            <a:pPr marL="609480" indent="-608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endParaRPr b="0" lang="en-US" sz="2700" spc="-1" strike="noStrike">
              <a:latin typeface="Arial"/>
            </a:endParaRPr>
          </a:p>
          <a:p>
            <a:pPr marL="609480" indent="-608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endParaRPr b="0" lang="en-US" sz="2700" spc="-1" strike="noStrike">
              <a:latin typeface="Arial"/>
            </a:endParaRPr>
          </a:p>
          <a:p>
            <a:pPr marL="609480" indent="-608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endParaRPr b="0" lang="en-US" sz="2700" spc="-1" strike="noStrike">
              <a:latin typeface="Arial"/>
            </a:endParaRPr>
          </a:p>
        </p:txBody>
      </p:sp>
      <p:pic>
        <p:nvPicPr>
          <p:cNvPr id="196" name="" descr=""/>
          <p:cNvPicPr/>
          <p:nvPr/>
        </p:nvPicPr>
        <p:blipFill>
          <a:blip r:embed="rId1"/>
          <a:stretch/>
        </p:blipFill>
        <p:spPr>
          <a:xfrm>
            <a:off x="228600" y="3020040"/>
            <a:ext cx="8525160" cy="3151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5078</TotalTime>
  <Application>LibreOffice/7.1.7.2$Linux_X86_64 LibreOffice_project/10$Build-2</Application>
  <AppVersion>15.0000</AppVersion>
  <Words>291</Words>
  <Paragraphs>81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2022-05-29T20:34:39Z</dcterms:modified>
  <cp:revision>570</cp:revision>
  <dc:subject/>
  <dc:title>Programiranje III Vzporedno programiranje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On-screen Show (4:3)</vt:lpwstr>
  </property>
  <property fmtid="{D5CDD505-2E9C-101B-9397-08002B2CF9AE}" pid="4" name="Slides">
    <vt:i4>16</vt:i4>
  </property>
</Properties>
</file>