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18"/>
  </p:notesMasterIdLst>
  <p:handoutMasterIdLst>
    <p:handoutMasterId r:id="rId19"/>
  </p:handoutMasterIdLst>
  <p:sldIdLst>
    <p:sldId id="256" r:id="rId2"/>
    <p:sldId id="340" r:id="rId3"/>
    <p:sldId id="341" r:id="rId4"/>
    <p:sldId id="342" r:id="rId5"/>
    <p:sldId id="350" r:id="rId6"/>
    <p:sldId id="351" r:id="rId7"/>
    <p:sldId id="352" r:id="rId8"/>
    <p:sldId id="353" r:id="rId9"/>
    <p:sldId id="354" r:id="rId10"/>
    <p:sldId id="343" r:id="rId11"/>
    <p:sldId id="344" r:id="rId12"/>
    <p:sldId id="345" r:id="rId13"/>
    <p:sldId id="346" r:id="rId14"/>
    <p:sldId id="347" r:id="rId15"/>
    <p:sldId id="348" r:id="rId16"/>
    <p:sldId id="349" r:id="rId17"/>
  </p:sldIdLst>
  <p:sldSz cx="9144000" cy="6858000" type="screen4x3"/>
  <p:notesSz cx="7099300" cy="10234613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rednji slog 4 – poudarek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Svetel slog 2 – poudarek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40" autoAdjust="0"/>
    <p:restoredTop sz="73348" autoAdjust="0"/>
  </p:normalViewPr>
  <p:slideViewPr>
    <p:cSldViewPr>
      <p:cViewPr varScale="1">
        <p:scale>
          <a:sx n="115" d="100"/>
          <a:sy n="115" d="100"/>
        </p:scale>
        <p:origin x="464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F83CA3F-FC03-9141-9061-5BC68532E235}" type="datetimeFigureOut">
              <a:rPr lang="sl-SI"/>
              <a:pPr>
                <a:defRPr/>
              </a:pPr>
              <a:t>10. 03. 17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pPr>
              <a:defRPr/>
            </a:pPr>
            <a:fld id="{C2EB6BC0-C870-B040-8291-959B2FE0E160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156363A7-5357-0C4D-8702-FE36514BEF07}" type="datetimeFigureOut">
              <a:rPr lang="sl-SI"/>
              <a:pPr>
                <a:defRPr/>
              </a:pPr>
              <a:t>10. 03. 17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709613" y="4862513"/>
            <a:ext cx="5680075" cy="460375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charset="0"/>
              </a:defRPr>
            </a:lvl1pPr>
          </a:lstStyle>
          <a:p>
            <a:pPr>
              <a:defRPr/>
            </a:pPr>
            <a:fld id="{484A9C38-AD74-244A-8008-5919B7D95984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x-none"/>
          </a:p>
        </p:txBody>
      </p:sp>
      <p:sp>
        <p:nvSpPr>
          <p:cNvPr id="16387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81E7E078-0728-834A-96F9-650ABD35BF76}" type="slidenum">
              <a:rPr lang="sl-SI" altLang="x-none" sz="1300"/>
              <a:pPr>
                <a:spcBef>
                  <a:spcPct val="0"/>
                </a:spcBef>
              </a:pPr>
              <a:t>1</a:t>
            </a:fld>
            <a:endParaRPr lang="sl-SI" altLang="x-none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ravokotni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avokotnik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ravokotni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l-SI" dirty="0" smtClean="0"/>
              <a:t>Kliknite, če želite urediti slog podnaslova matrice</a:t>
            </a:r>
            <a:endParaRPr lang="en-US" dirty="0"/>
          </a:p>
        </p:txBody>
      </p:sp>
      <p:sp>
        <p:nvSpPr>
          <p:cNvPr id="10" name="Ograda noge 16"/>
          <p:cNvSpPr>
            <a:spLocks noGrp="1"/>
          </p:cNvSpPr>
          <p:nvPr>
            <p:ph type="ftr" sz="quarter" idx="10"/>
          </p:nvPr>
        </p:nvSpPr>
        <p:spPr>
          <a:xfrm>
            <a:off x="2124075" y="6381750"/>
            <a:ext cx="5184775" cy="366713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11" name="Ograda številke diapozitiva 28"/>
          <p:cNvSpPr>
            <a:spLocks noGrp="1"/>
          </p:cNvSpPr>
          <p:nvPr>
            <p:ph type="sldNum" sz="quarter" idx="11"/>
          </p:nvPr>
        </p:nvSpPr>
        <p:spPr>
          <a:xfrm>
            <a:off x="1216025" y="6354763"/>
            <a:ext cx="8350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DA412-AC57-6B44-9F31-FB6BDE394505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47500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5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E1099-B36F-B945-B354-9F33ACC05B8D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091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aven konek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Enakokraki trikotnik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aven konek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6C058-3AC5-914F-893B-256CBF9CD779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361463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5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25E26-9510-0A42-92E1-E7DFC974413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  <p:sp>
        <p:nvSpPr>
          <p:cNvPr id="6" name="Rectangle 5"/>
          <p:cNvSpPr/>
          <p:nvPr userDrawn="1"/>
        </p:nvSpPr>
        <p:spPr>
          <a:xfrm>
            <a:off x="4860032" y="6356350"/>
            <a:ext cx="3694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, </a:t>
            </a:r>
            <a:r>
              <a:rPr lang="en-US" dirty="0" err="1" smtClean="0"/>
              <a:t>Jernej</a:t>
            </a:r>
            <a:r>
              <a:rPr lang="en-US" dirty="0" smtClean="0"/>
              <a:t> </a:t>
            </a:r>
            <a:r>
              <a:rPr lang="en-US" dirty="0" err="1" smtClean="0"/>
              <a:t>Vičič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4655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ravokotnik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datuma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noge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8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A1DEC-EA76-0649-8D28-27992C815F1F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69253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592B9-3CC7-2343-8795-737AE4BF331D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98097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8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0AF46-D28A-2647-9CEC-F42AE9DCE74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81399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4" name="Ograda datuma 2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3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4CEDB-5E17-A14F-A474-896E26130B5C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59131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aven konek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Ograda datuma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E0F1F-27E8-7246-8FC9-7B3687CAE6B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769142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aven konek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aven konek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12" name="Ograda vsebine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8" name="Ograda datum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noge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10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92623-38E6-AC44-A17B-760E9DFDB806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06739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aven konek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ravokotnik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8" name="Ograda datum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noge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10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AD74-EB9E-B44C-9240-8C2FCD61BDDF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3750952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x-none"/>
              <a:t>Kliknite, če želite urediti slog naslova matrice</a:t>
            </a:r>
            <a:endParaRPr lang="en-US" altLang="x-none"/>
          </a:p>
        </p:txBody>
      </p:sp>
      <p:sp>
        <p:nvSpPr>
          <p:cNvPr id="1027" name="Ograda besedila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x-none"/>
              <a:t>Kliknite, če želite urediti sloge besedila matrice</a:t>
            </a:r>
          </a:p>
          <a:p>
            <a:pPr lvl="1"/>
            <a:r>
              <a:rPr lang="sl-SI" altLang="x-none"/>
              <a:t>Druga raven</a:t>
            </a:r>
          </a:p>
          <a:p>
            <a:pPr lvl="2"/>
            <a:r>
              <a:rPr lang="sl-SI" altLang="x-none"/>
              <a:t>Tretja raven</a:t>
            </a:r>
          </a:p>
          <a:p>
            <a:pPr lvl="3"/>
            <a:r>
              <a:rPr lang="sl-SI" altLang="x-none"/>
              <a:t>Četrta raven</a:t>
            </a:r>
          </a:p>
          <a:p>
            <a:pPr lvl="4"/>
            <a:r>
              <a:rPr lang="sl-SI" altLang="x-none"/>
              <a:t>Peta raven</a:t>
            </a:r>
            <a:endParaRPr lang="en-US" altLang="x-none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2627313" y="6356350"/>
            <a:ext cx="60483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804A418-4AA7-D243-A137-F753C3238016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  <p:sp>
        <p:nvSpPr>
          <p:cNvPr id="1030" name="Raven konek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Raven konek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Enakokraki trikotnik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44" r:id="rId4"/>
    <p:sldLayoutId id="2147483845" r:id="rId5"/>
    <p:sldLayoutId id="2147483850" r:id="rId6"/>
    <p:sldLayoutId id="2147483851" r:id="rId7"/>
    <p:sldLayoutId id="2147483852" r:id="rId8"/>
    <p:sldLayoutId id="2147483853" r:id="rId9"/>
    <p:sldLayoutId id="2147483846" r:id="rId10"/>
    <p:sldLayoutId id="214748385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i-c.org/Guidelines/index.xml" TargetMode="External"/><Relationship Id="rId4" Type="http://schemas.openxmlformats.org/officeDocument/2006/relationships/hyperlink" Target="http://www.natcorp.ox.ac.uk/" TargetMode="External"/><Relationship Id="rId5" Type="http://schemas.openxmlformats.org/officeDocument/2006/relationships/hyperlink" Target="http://oxforddictionaries.com/words/the-oxford-english-corpus" TargetMode="External"/><Relationship Id="rId6" Type="http://schemas.openxmlformats.org/officeDocument/2006/relationships/hyperlink" Target="http://oxforddictionaries.com/words/using-the-corpus-in-your-research" TargetMode="External"/><Relationship Id="rId7" Type="http://schemas.openxmlformats.org/officeDocument/2006/relationships/hyperlink" Target="http://www.anc.org/" TargetMode="External"/><Relationship Id="rId8" Type="http://schemas.openxmlformats.org/officeDocument/2006/relationships/hyperlink" Target="http://www.hnk.ffzg.hr/" TargetMode="External"/><Relationship Id="rId9" Type="http://schemas.openxmlformats.org/officeDocument/2006/relationships/hyperlink" Target="http://ucnk.ff.cuni.cz/" TargetMode="External"/><Relationship Id="rId10" Type="http://schemas.openxmlformats.org/officeDocument/2006/relationships/hyperlink" Target="http://corpora.dslo.unibo.it/coris_eng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larin.eu/file/1446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igafida.net/" TargetMode="External"/><Relationship Id="rId4" Type="http://schemas.openxmlformats.org/officeDocument/2006/relationships/hyperlink" Target="http://www.korpus-kres.net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lovenscina.eu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jt.upr.si/GOKO" TargetMode="External"/><Relationship Id="rId4" Type="http://schemas.openxmlformats.org/officeDocument/2006/relationships/hyperlink" Target="http://jt.upr.si/GOSP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korpus-gos.net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os.zrc-sazu.si/index.html" TargetMode="External"/><Relationship Id="rId4" Type="http://schemas.openxmlformats.org/officeDocument/2006/relationships/hyperlink" Target="http://bos.zrc-sazu.si/s_beseda.html" TargetMode="External"/><Relationship Id="rId5" Type="http://schemas.openxmlformats.org/officeDocument/2006/relationships/hyperlink" Target="http://bos.zrc-sazu.si/besede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ran.si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larin.s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slov 1"/>
          <p:cNvSpPr>
            <a:spLocks noGrp="1"/>
          </p:cNvSpPr>
          <p:nvPr>
            <p:ph type="ctrTitle"/>
          </p:nvPr>
        </p:nvSpPr>
        <p:spPr>
          <a:xfrm>
            <a:off x="442913" y="3557588"/>
            <a:ext cx="7772400" cy="1470025"/>
          </a:xfrm>
        </p:spPr>
        <p:txBody>
          <a:bodyPr/>
          <a:lstStyle/>
          <a:p>
            <a:pPr eaLnBrk="1" hangingPunct="1"/>
            <a:r>
              <a:rPr lang="sl-SI" altLang="x-none" sz="2800" dirty="0" smtClean="0"/>
              <a:t>Korpusi</a:t>
            </a:r>
            <a:endParaRPr lang="sl-SI" altLang="x-none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785938" y="676275"/>
            <a:ext cx="6400800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sl-SI" dirty="0" smtClean="0"/>
              <a:t>Jezikovne tehnologije</a:t>
            </a:r>
            <a:endParaRPr lang="sl-SI" dirty="0"/>
          </a:p>
        </p:txBody>
      </p:sp>
      <p:sp>
        <p:nvSpPr>
          <p:cNvPr id="15363" name="Podnaslov 2"/>
          <p:cNvSpPr txBox="1">
            <a:spLocks/>
          </p:cNvSpPr>
          <p:nvPr/>
        </p:nvSpPr>
        <p:spPr bwMode="auto">
          <a:xfrm>
            <a:off x="1071563" y="5214938"/>
            <a:ext cx="714375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Tx/>
              <a:buSzTx/>
              <a:buFont typeface="Arial" charset="0"/>
              <a:buNone/>
            </a:pPr>
            <a:r>
              <a:rPr lang="sl-SI" altLang="x-none" sz="1800">
                <a:solidFill>
                  <a:srgbClr val="898989"/>
                </a:solidFill>
              </a:rPr>
              <a:t>Jernej Vičič   	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/>
              <a:t>Enojezični korpusi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844675"/>
            <a:ext cx="7772400" cy="3810000"/>
          </a:xfrm>
        </p:spPr>
        <p:txBody>
          <a:bodyPr/>
          <a:lstStyle/>
          <a:p>
            <a:pPr marL="609600" indent="-609600">
              <a:buClr>
                <a:schemeClr val="tx1"/>
              </a:buClr>
            </a:pPr>
            <a:r>
              <a:rPr lang="sl-SI" altLang="x-none" dirty="0"/>
              <a:t>GigaFida: referenčni korpus slovenskih besedil, 1200 milijonov besed (iskalnik)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 dirty="0"/>
              <a:t>Označena TEI-P5, MSD oznake projekkta </a:t>
            </a:r>
            <a:r>
              <a:rPr lang="sl-SI" altLang="x-none" dirty="0" smtClean="0"/>
              <a:t>JOS,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 dirty="0" smtClean="0"/>
              <a:t>s pogodbo je dostopno celotno besedilo.</a:t>
            </a:r>
            <a:endParaRPr lang="sl-SI" altLang="x-none" dirty="0"/>
          </a:p>
        </p:txBody>
      </p:sp>
    </p:spTree>
    <p:extLst>
      <p:ext uri="{BB962C8B-B14F-4D97-AF65-F5344CB8AC3E}">
        <p14:creationId xmlns:p14="http://schemas.microsoft.com/office/powerpoint/2010/main" val="22675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/>
              <a:t>Enojezični korpusi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844675"/>
            <a:ext cx="7772400" cy="3810000"/>
          </a:xfrm>
        </p:spPr>
        <p:txBody>
          <a:bodyPr/>
          <a:lstStyle/>
          <a:p>
            <a:pPr marL="609600" indent="-609600">
              <a:buClr>
                <a:schemeClr val="tx1"/>
              </a:buClr>
            </a:pPr>
            <a:r>
              <a:rPr lang="sl-SI" altLang="x-none" dirty="0"/>
              <a:t>Kres uravnoteženi korpus, del </a:t>
            </a:r>
            <a:r>
              <a:rPr lang="sl-SI" altLang="x-none" dirty="0" smtClean="0"/>
              <a:t>GigaFide,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 dirty="0" smtClean="0"/>
              <a:t>uravnotežena izbira besedil po domenah,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 dirty="0" smtClean="0"/>
              <a:t>veliko manjši.</a:t>
            </a:r>
            <a:endParaRPr lang="sl-SI" altLang="x-none" dirty="0"/>
          </a:p>
          <a:p>
            <a:pPr marL="609600" indent="-609600">
              <a:buClr>
                <a:schemeClr val="tx1"/>
              </a:buClr>
            </a:pPr>
            <a:endParaRPr lang="sl-SI" altLang="x-none" dirty="0"/>
          </a:p>
        </p:txBody>
      </p:sp>
    </p:spTree>
    <p:extLst>
      <p:ext uri="{BB962C8B-B14F-4D97-AF65-F5344CB8AC3E}">
        <p14:creationId xmlns:p14="http://schemas.microsoft.com/office/powerpoint/2010/main" val="143669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/>
              <a:t>Enojezični korpusi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844675"/>
            <a:ext cx="7772400" cy="3810000"/>
          </a:xfrm>
        </p:spPr>
        <p:txBody>
          <a:bodyPr/>
          <a:lstStyle/>
          <a:p>
            <a:pPr marL="609600" indent="-609600">
              <a:buClr>
                <a:schemeClr val="tx1"/>
              </a:buClr>
            </a:pPr>
            <a:r>
              <a:rPr lang="sl-SI" altLang="x-none"/>
              <a:t>Nova BESEDA, 93 milijonov besed (iskalnik)</a:t>
            </a:r>
          </a:p>
          <a:p>
            <a:pPr marL="609600" indent="-609600">
              <a:buClr>
                <a:schemeClr val="tx1"/>
              </a:buClr>
            </a:pPr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4611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/>
              <a:t>Dvojezični korpusi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3810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sl-SI" altLang="x-none" sz="2700" b="1"/>
              <a:t>EVROKOPUS</a:t>
            </a:r>
            <a:r>
              <a:rPr lang="sl-SI" altLang="x-none" sz="2700"/>
              <a:t>: vzporedni korpus slovensko angleških besedil o zakonodaji EU, 8 milijonov besed (iskalnik)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sl-SI" altLang="x-none" sz="2700" b="1"/>
              <a:t>SVEZ-IJS</a:t>
            </a:r>
            <a:r>
              <a:rPr lang="sl-SI" altLang="x-none" sz="2700"/>
              <a:t>: vzporedni korpus slovensko-angleških besedil o zakonodaji EU, 8 milijonov besed - enako besedilo kot za EVROKORPUS (iskalnik / prenos)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sl-SI" altLang="x-none" sz="2700" b="1"/>
              <a:t>IJS-ELAN</a:t>
            </a:r>
            <a:r>
              <a:rPr lang="sl-SI" altLang="x-none" sz="2700"/>
              <a:t>: vzporedni korpus oblikoslovno označenih slovensko-angleških besedil, 1 milijon besed (iskalnik / prenos)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sl-SI" altLang="x-none" sz="2700" b="1"/>
              <a:t>MULTEXT-East</a:t>
            </a:r>
            <a:r>
              <a:rPr lang="sl-SI" altLang="x-none" sz="2700"/>
              <a:t>: oblikoslovno označen večjezični korpus, večjezične oblikoslovne oznake in računalniški leksikon (prenos)</a:t>
            </a:r>
          </a:p>
        </p:txBody>
      </p:sp>
    </p:spTree>
    <p:extLst>
      <p:ext uri="{BB962C8B-B14F-4D97-AF65-F5344CB8AC3E}">
        <p14:creationId xmlns:p14="http://schemas.microsoft.com/office/powerpoint/2010/main" val="118020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/>
              <a:t>Dvojezični korpusi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3810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sl-SI" altLang="x-none" sz="2700" b="1"/>
              <a:t>TM korpusi</a:t>
            </a:r>
            <a:r>
              <a:rPr lang="sl-SI" altLang="x-none" sz="2700"/>
              <a:t>: translation memories, zbirke prevodov prevajalcev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endParaRPr lang="sl-SI" altLang="x-none" sz="2700"/>
          </a:p>
        </p:txBody>
      </p:sp>
    </p:spTree>
    <p:extLst>
      <p:ext uri="{BB962C8B-B14F-4D97-AF65-F5344CB8AC3E}">
        <p14:creationId xmlns:p14="http://schemas.microsoft.com/office/powerpoint/2010/main" val="157252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/>
              <a:t>Dvojezični korpusi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3810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sl-SI" altLang="x-none" sz="2700" b="1"/>
              <a:t>OPUS </a:t>
            </a:r>
            <a:r>
              <a:rPr lang="sl-SI" altLang="x-none" sz="2700"/>
              <a:t>– Opensource korpusi poravnani, delno tudi označeni</a:t>
            </a:r>
          </a:p>
        </p:txBody>
      </p:sp>
    </p:spTree>
    <p:extLst>
      <p:ext uri="{BB962C8B-B14F-4D97-AF65-F5344CB8AC3E}">
        <p14:creationId xmlns:p14="http://schemas.microsoft.com/office/powerpoint/2010/main" val="29866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altLang="x-none"/>
          </a:p>
        </p:txBody>
      </p:sp>
      <p:sp>
        <p:nvSpPr>
          <p:cNvPr id="12291" name="Ograda vsebine 2"/>
          <p:cNvSpPr>
            <a:spLocks noGrp="1"/>
          </p:cNvSpPr>
          <p:nvPr>
            <p:ph idx="1"/>
          </p:nvPr>
        </p:nvSpPr>
        <p:spPr>
          <a:xfrm>
            <a:off x="323850" y="1981200"/>
            <a:ext cx="8569325" cy="4113213"/>
          </a:xfrm>
        </p:spPr>
        <p:txBody>
          <a:bodyPr/>
          <a:lstStyle/>
          <a:p>
            <a:pPr marL="0" indent="0">
              <a:buNone/>
            </a:pPr>
            <a:r>
              <a:rPr lang="sl-SI" altLang="x-none" sz="1800" dirty="0">
                <a:latin typeface="Courier New" charset="0"/>
                <a:ea typeface="Courier New" charset="0"/>
                <a:cs typeface="Courier New" charset="0"/>
              </a:rPr>
              <a:t>lema: cerkev</a:t>
            </a:r>
          </a:p>
          <a:p>
            <a:pPr marL="0" indent="0">
              <a:buNone/>
            </a:pPr>
            <a:r>
              <a:rPr lang="sl-SI" altLang="x-none" sz="1800" dirty="0">
                <a:latin typeface="Courier New" charset="0"/>
                <a:ea typeface="Courier New" charset="0"/>
                <a:cs typeface="Courier New" charset="0"/>
              </a:rPr>
              <a:t>krn: cerk</a:t>
            </a:r>
          </a:p>
          <a:p>
            <a:pPr marL="0" indent="0">
              <a:buNone/>
            </a:pPr>
            <a:r>
              <a:rPr lang="sl-SI" altLang="x-none" sz="1800" dirty="0">
                <a:latin typeface="Courier New" charset="0"/>
                <a:ea typeface="Courier New" charset="0"/>
                <a:cs typeface="Courier New" charset="0"/>
              </a:rPr>
              <a:t>primeri besednih oblik:</a:t>
            </a:r>
          </a:p>
          <a:p>
            <a:pPr marL="0" indent="0">
              <a:buNone/>
            </a:pPr>
            <a:r>
              <a:rPr lang="sl-SI" altLang="x-none" sz="1800" dirty="0">
                <a:latin typeface="Courier New" charset="0"/>
                <a:ea typeface="Courier New" charset="0"/>
                <a:cs typeface="Courier New" charset="0"/>
              </a:rPr>
              <a:t>besedna oblika: cerkev</a:t>
            </a:r>
          </a:p>
          <a:p>
            <a:pPr marL="0" indent="0">
              <a:buNone/>
            </a:pPr>
            <a:r>
              <a:rPr lang="sl-SI" altLang="x-none" sz="1800" dirty="0">
                <a:latin typeface="Courier New" charset="0"/>
                <a:ea typeface="Courier New" charset="0"/>
                <a:cs typeface="Courier New" charset="0"/>
              </a:rPr>
              <a:t>pripona: ev</a:t>
            </a:r>
          </a:p>
          <a:p>
            <a:pPr marL="0" indent="0">
              <a:buNone/>
            </a:pPr>
            <a:r>
              <a:rPr lang="sl-SI" altLang="x-none" sz="1800" dirty="0">
                <a:latin typeface="Courier New" charset="0"/>
                <a:ea typeface="Courier New" charset="0"/>
                <a:cs typeface="Courier New" charset="0"/>
              </a:rPr>
              <a:t>MSD: samostalnik ženski spol ednina imenovalnik</a:t>
            </a:r>
          </a:p>
          <a:p>
            <a:pPr marL="0" indent="0">
              <a:buNone/>
            </a:pPr>
            <a:r>
              <a:rPr lang="sl-SI" altLang="x-none" sz="1800" dirty="0">
                <a:latin typeface="Courier New" charset="0"/>
                <a:ea typeface="Courier New" charset="0"/>
                <a:cs typeface="Courier New" charset="0"/>
              </a:rPr>
              <a:t>besedna oblika: cerkvah</a:t>
            </a:r>
          </a:p>
          <a:p>
            <a:pPr marL="0" indent="0">
              <a:buNone/>
            </a:pPr>
            <a:r>
              <a:rPr lang="sl-SI" altLang="x-none" sz="1800" dirty="0">
                <a:latin typeface="Courier New" charset="0"/>
                <a:ea typeface="Courier New" charset="0"/>
                <a:cs typeface="Courier New" charset="0"/>
              </a:rPr>
              <a:t>pripona: vah</a:t>
            </a:r>
          </a:p>
          <a:p>
            <a:pPr marL="0" indent="0">
              <a:buNone/>
            </a:pPr>
            <a:r>
              <a:rPr lang="sl-SI" altLang="x-none" sz="1800" dirty="0">
                <a:latin typeface="Courier New" charset="0"/>
                <a:ea typeface="Courier New" charset="0"/>
                <a:cs typeface="Courier New" charset="0"/>
              </a:rPr>
              <a:t>MSD: samostalnik ženski spol ednina+mestnik</a:t>
            </a:r>
          </a:p>
          <a:p>
            <a:pPr marL="0" indent="0">
              <a:buNone/>
            </a:pPr>
            <a:endParaRPr lang="sl-SI" altLang="x-none" sz="2000" dirty="0"/>
          </a:p>
          <a:p>
            <a:pPr marL="0" indent="0">
              <a:buNone/>
            </a:pPr>
            <a:r>
              <a:rPr lang="sl-SI" altLang="x-none" sz="2000" dirty="0"/>
              <a:t>Del paradigme cerk-ev. Lema: cerkev, krn: cerk, dve besedni obliki cerkev in</a:t>
            </a:r>
          </a:p>
        </p:txBody>
      </p:sp>
    </p:spTree>
    <p:extLst>
      <p:ext uri="{BB962C8B-B14F-4D97-AF65-F5344CB8AC3E}">
        <p14:creationId xmlns:p14="http://schemas.microsoft.com/office/powerpoint/2010/main" val="1008111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/>
              <a:t>Pregled vsebine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38100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sl-SI" altLang="x-none" dirty="0" smtClean="0"/>
              <a:t>korpusi</a:t>
            </a:r>
          </a:p>
          <a:p>
            <a:pPr marL="609600" indent="-609600">
              <a:buFontTx/>
              <a:buAutoNum type="arabicPeriod"/>
            </a:pPr>
            <a:r>
              <a:rPr lang="sl-SI" altLang="x-none" dirty="0" smtClean="0"/>
              <a:t>vrste</a:t>
            </a:r>
          </a:p>
          <a:p>
            <a:pPr marL="609600" indent="-609600">
              <a:buFontTx/>
              <a:buAutoNum type="arabicPeriod"/>
            </a:pPr>
            <a:r>
              <a:rPr lang="sl-SI" altLang="x-none" dirty="0" smtClean="0"/>
              <a:t>primeri</a:t>
            </a:r>
          </a:p>
          <a:p>
            <a:pPr marL="609600" indent="-609600">
              <a:buFontTx/>
              <a:buAutoNum type="arabicPeriod"/>
            </a:pPr>
            <a:r>
              <a:rPr lang="sl-SI" altLang="x-none" dirty="0" smtClean="0"/>
              <a:t>slovenščina</a:t>
            </a:r>
            <a:endParaRPr lang="sl-SI" altLang="x-none" dirty="0"/>
          </a:p>
        </p:txBody>
      </p:sp>
    </p:spTree>
    <p:extLst>
      <p:ext uri="{BB962C8B-B14F-4D97-AF65-F5344CB8AC3E}">
        <p14:creationId xmlns:p14="http://schemas.microsoft.com/office/powerpoint/2010/main" val="195239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/>
              <a:t>Korpusi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3810000"/>
          </a:xfrm>
        </p:spPr>
        <p:txBody>
          <a:bodyPr/>
          <a:lstStyle/>
          <a:p>
            <a:pPr marL="609600" indent="-609600">
              <a:buClr>
                <a:schemeClr val="tx1"/>
              </a:buClr>
            </a:pPr>
            <a:r>
              <a:rPr lang="sl-SI" altLang="x-none"/>
              <a:t>zbirka besedil 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/>
              <a:t>v elektronski obliki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/>
              <a:t>“vdihnemo jim željeno komponento”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/>
              <a:t>zapisan po določenih pravilih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/>
              <a:t>osnova obdelave naravnih jezikov</a:t>
            </a:r>
          </a:p>
        </p:txBody>
      </p:sp>
    </p:spTree>
    <p:extLst>
      <p:ext uri="{BB962C8B-B14F-4D97-AF65-F5344CB8AC3E}">
        <p14:creationId xmlns:p14="http://schemas.microsoft.com/office/powerpoint/2010/main" val="31164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 dirty="0" smtClean="0"/>
              <a:t>Korpusi - vrste</a:t>
            </a:r>
            <a:endParaRPr lang="sl-SI" altLang="x-none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3810000"/>
          </a:xfrm>
        </p:spPr>
        <p:txBody>
          <a:bodyPr/>
          <a:lstStyle/>
          <a:p>
            <a:pPr marL="609600" indent="-609600">
              <a:buClr>
                <a:schemeClr val="tx1"/>
              </a:buClr>
            </a:pPr>
            <a:r>
              <a:rPr lang="sl-SI" altLang="x-none"/>
              <a:t>zbirka urejenih besedil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/>
              <a:t>dvojezični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/>
              <a:t>vzporedni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/>
              <a:t>poravnani</a:t>
            </a:r>
          </a:p>
          <a:p>
            <a:pPr marL="609600" indent="-609600">
              <a:buClr>
                <a:schemeClr val="tx1"/>
              </a:buClr>
            </a:pPr>
            <a:r>
              <a:rPr lang="sl-SI" altLang="x-none"/>
              <a:t>označeni</a:t>
            </a:r>
          </a:p>
        </p:txBody>
      </p:sp>
    </p:spTree>
    <p:extLst>
      <p:ext uri="{BB962C8B-B14F-4D97-AF65-F5344CB8AC3E}">
        <p14:creationId xmlns:p14="http://schemas.microsoft.com/office/powerpoint/2010/main" val="13123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 dirty="0" smtClean="0"/>
              <a:t>Tujejezični </a:t>
            </a:r>
            <a:r>
              <a:rPr lang="sl-SI" altLang="x-none" dirty="0"/>
              <a:t>besedilni korpusi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3810000"/>
          </a:xfrm>
        </p:spPr>
        <p:txBody>
          <a:bodyPr/>
          <a:lstStyle/>
          <a:p>
            <a:r>
              <a:rPr lang="en-US" dirty="0" err="1"/>
              <a:t>Elektronska</a:t>
            </a:r>
            <a:r>
              <a:rPr lang="en-US" dirty="0"/>
              <a:t> </a:t>
            </a:r>
            <a:r>
              <a:rPr lang="en-US" dirty="0" err="1"/>
              <a:t>besedila</a:t>
            </a:r>
            <a:endParaRPr lang="en-GB" sz="3800" dirty="0">
              <a:latin typeface="Wingdings" charset="2"/>
            </a:endParaRPr>
          </a:p>
          <a:p>
            <a:r>
              <a:rPr lang="en-US" u="sng" dirty="0">
                <a:hlinkClick r:id="rId2"/>
              </a:rPr>
              <a:t>Standardi za označevanje</a:t>
            </a:r>
            <a:r>
              <a:rPr lang="en-US" dirty="0"/>
              <a:t> - </a:t>
            </a:r>
            <a:r>
              <a:rPr lang="en-US" u="sng" dirty="0">
                <a:hlinkClick r:id="rId3"/>
              </a:rPr>
              <a:t>TEI</a:t>
            </a:r>
            <a:endParaRPr lang="en-GB" sz="3800" dirty="0">
              <a:latin typeface="Wingdings" charset="2"/>
            </a:endParaRPr>
          </a:p>
          <a:p>
            <a:r>
              <a:rPr lang="en-US" dirty="0" err="1"/>
              <a:t>Konkordančniki</a:t>
            </a:r>
            <a:r>
              <a:rPr lang="en-US" dirty="0"/>
              <a:t> in </a:t>
            </a:r>
            <a:r>
              <a:rPr lang="en-US" dirty="0" err="1"/>
              <a:t>iskalniki</a:t>
            </a:r>
            <a:endParaRPr lang="en-GB" sz="3800" dirty="0">
              <a:latin typeface="Wingdings" charset="2"/>
            </a:endParaRPr>
          </a:p>
          <a:p>
            <a:r>
              <a:rPr lang="en-US" u="sng" dirty="0">
                <a:hlinkClick r:id="rId4"/>
              </a:rPr>
              <a:t>British National Corpus</a:t>
            </a:r>
            <a:endParaRPr lang="en-GB" sz="3800" dirty="0">
              <a:latin typeface="Wingdings" charset="2"/>
            </a:endParaRPr>
          </a:p>
          <a:p>
            <a:r>
              <a:rPr lang="en-US" u="sng" dirty="0">
                <a:hlinkClick r:id="rId5"/>
              </a:rPr>
              <a:t>Oxford English Corpus</a:t>
            </a:r>
            <a:r>
              <a:rPr lang="en-US" dirty="0"/>
              <a:t>, </a:t>
            </a:r>
            <a:r>
              <a:rPr lang="en-US" u="sng" dirty="0">
                <a:hlinkClick r:id="rId6"/>
              </a:rPr>
              <a:t>stran za dostop</a:t>
            </a:r>
            <a:r>
              <a:rPr lang="en-US" dirty="0"/>
              <a:t> do </a:t>
            </a:r>
            <a:r>
              <a:rPr lang="en-US" dirty="0" err="1"/>
              <a:t>korpusa</a:t>
            </a:r>
            <a:endParaRPr lang="en-GB" sz="3800" dirty="0">
              <a:latin typeface="Wingdings" charset="2"/>
            </a:endParaRPr>
          </a:p>
          <a:p>
            <a:r>
              <a:rPr lang="en-US" u="sng" dirty="0">
                <a:hlinkClick r:id="rId7"/>
              </a:rPr>
              <a:t>American National Corpus</a:t>
            </a:r>
            <a:endParaRPr lang="en-GB" sz="3800" dirty="0">
              <a:latin typeface="Wingdings" charset="2"/>
            </a:endParaRPr>
          </a:p>
          <a:p>
            <a:r>
              <a:rPr lang="en-US" u="sng" dirty="0">
                <a:hlinkClick r:id="rId8"/>
              </a:rPr>
              <a:t>Hrvatski nacionalni korpus</a:t>
            </a:r>
            <a:endParaRPr lang="en-GB" sz="3800" dirty="0">
              <a:latin typeface="Wingdings" charset="2"/>
            </a:endParaRPr>
          </a:p>
          <a:p>
            <a:r>
              <a:rPr lang="en-US" u="sng" dirty="0">
                <a:hlinkClick r:id="rId9"/>
              </a:rPr>
              <a:t>Český národní korpus</a:t>
            </a:r>
            <a:endParaRPr lang="en-GB" sz="3800" dirty="0">
              <a:latin typeface="Wingdings" charset="2"/>
            </a:endParaRPr>
          </a:p>
          <a:p>
            <a:r>
              <a:rPr lang="en-US" u="sng" dirty="0">
                <a:hlinkClick r:id="rId10"/>
              </a:rPr>
              <a:t>Corpus di italiano scritto - CORIS/CODIS</a:t>
            </a:r>
            <a:endParaRPr lang="en-GB" sz="3800" dirty="0">
              <a:latin typeface="Wingdings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1911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 dirty="0" smtClean="0"/>
              <a:t>Besedilni </a:t>
            </a:r>
            <a:r>
              <a:rPr lang="sl-SI" altLang="x-none" dirty="0"/>
              <a:t>korpusi iz skupine Fida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3810000"/>
          </a:xfrm>
        </p:spPr>
        <p:txBody>
          <a:bodyPr/>
          <a:lstStyle/>
          <a:p>
            <a:r>
              <a:rPr lang="en-US" dirty="0" err="1"/>
              <a:t>Zgodovinski</a:t>
            </a:r>
            <a:r>
              <a:rPr lang="en-US" dirty="0"/>
              <a:t> </a:t>
            </a:r>
            <a:r>
              <a:rPr lang="en-US" dirty="0" err="1"/>
              <a:t>razvoj</a:t>
            </a:r>
            <a:endParaRPr lang="en-GB" sz="3800" dirty="0">
              <a:latin typeface="Wingdings" charset="2"/>
            </a:endParaRPr>
          </a:p>
          <a:p>
            <a:r>
              <a:rPr lang="en-US" dirty="0" err="1"/>
              <a:t>Projekt</a:t>
            </a:r>
            <a:r>
              <a:rPr lang="en-US" dirty="0"/>
              <a:t> </a:t>
            </a:r>
            <a:r>
              <a:rPr lang="en-US" u="sng" dirty="0">
                <a:hlinkClick r:id="rId2"/>
              </a:rPr>
              <a:t>Sporazumevanje v slovenskem jeziku</a:t>
            </a:r>
            <a:endParaRPr lang="en-GB" sz="3800" dirty="0">
              <a:latin typeface="Wingdings" charset="2"/>
            </a:endParaRPr>
          </a:p>
          <a:p>
            <a:r>
              <a:rPr lang="en-US" dirty="0" err="1"/>
              <a:t>Korpus</a:t>
            </a:r>
            <a:r>
              <a:rPr lang="en-US" dirty="0"/>
              <a:t> </a:t>
            </a:r>
            <a:r>
              <a:rPr lang="en-US" u="sng" dirty="0">
                <a:hlinkClick r:id="rId3"/>
              </a:rPr>
              <a:t>Gigafida</a:t>
            </a:r>
            <a:r>
              <a:rPr lang="en-US" dirty="0"/>
              <a:t> s </a:t>
            </a:r>
            <a:r>
              <a:rPr lang="en-US" dirty="0" err="1"/>
              <a:t>podkorpusom</a:t>
            </a:r>
            <a:r>
              <a:rPr lang="en-US" dirty="0"/>
              <a:t> </a:t>
            </a:r>
            <a:r>
              <a:rPr lang="en-US" u="sng" dirty="0">
                <a:hlinkClick r:id="rId4"/>
              </a:rPr>
              <a:t>Kres</a:t>
            </a:r>
            <a:endParaRPr lang="en-GB" sz="3800" dirty="0">
              <a:latin typeface="Wingdings" charset="2"/>
            </a:endParaRPr>
          </a:p>
          <a:p>
            <a:r>
              <a:rPr lang="en-US" sz="2800" dirty="0" err="1" smtClean="0"/>
              <a:t>Iskanja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korpusu</a:t>
            </a:r>
            <a:r>
              <a:rPr lang="en-US" sz="2800" dirty="0" smtClean="0"/>
              <a:t> </a:t>
            </a:r>
            <a:r>
              <a:rPr lang="en-US" sz="2800" dirty="0" err="1" smtClean="0"/>
              <a:t>Gigafida</a:t>
            </a:r>
            <a:endParaRPr lang="en-GB" sz="9600" dirty="0">
              <a:latin typeface="Wingdings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5581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 dirty="0" smtClean="0"/>
              <a:t>Korpusi </a:t>
            </a:r>
            <a:r>
              <a:rPr lang="sl-SI" altLang="x-none" dirty="0"/>
              <a:t>govorjene slovenščine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3810000"/>
          </a:xfrm>
        </p:spPr>
        <p:txBody>
          <a:bodyPr/>
          <a:lstStyle/>
          <a:p>
            <a:r>
              <a:rPr lang="en-US" u="sng" dirty="0">
                <a:hlinkClick r:id="rId2"/>
              </a:rPr>
              <a:t>Korpus govorjene slovenščine - GOS</a:t>
            </a:r>
            <a:endParaRPr lang="en-GB" sz="3800" dirty="0">
              <a:latin typeface="Wingdings" charset="2"/>
            </a:endParaRPr>
          </a:p>
          <a:p>
            <a:r>
              <a:rPr lang="en-US" u="sng" dirty="0">
                <a:hlinkClick r:id="rId3"/>
              </a:rPr>
              <a:t>GOKO</a:t>
            </a:r>
            <a:endParaRPr lang="en-GB" sz="3800" dirty="0">
              <a:latin typeface="Wingdings" charset="2"/>
            </a:endParaRPr>
          </a:p>
          <a:p>
            <a:r>
              <a:rPr lang="en-US" u="sng" dirty="0">
                <a:hlinkClick r:id="rId4"/>
              </a:rPr>
              <a:t>GOSP</a:t>
            </a:r>
            <a:endParaRPr lang="en-GB" sz="3800" dirty="0">
              <a:latin typeface="Wingdings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1952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 dirty="0"/>
              <a:t>Jezikovni viri Inštituta za slovenski jezik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3810000"/>
          </a:xfrm>
        </p:spPr>
        <p:txBody>
          <a:bodyPr/>
          <a:lstStyle/>
          <a:p>
            <a:r>
              <a:rPr lang="en-US" dirty="0" err="1"/>
              <a:t>Spletni</a:t>
            </a:r>
            <a:r>
              <a:rPr lang="en-US" dirty="0"/>
              <a:t> portal </a:t>
            </a:r>
            <a:r>
              <a:rPr lang="en-US" u="sng" dirty="0">
                <a:hlinkClick r:id="rId2"/>
              </a:rPr>
              <a:t>FRAN</a:t>
            </a:r>
            <a:endParaRPr lang="en-GB" sz="3800" dirty="0">
              <a:latin typeface="Wingdings" charset="2"/>
            </a:endParaRPr>
          </a:p>
          <a:p>
            <a:r>
              <a:rPr lang="en-US" dirty="0" err="1"/>
              <a:t>Spletni</a:t>
            </a:r>
            <a:r>
              <a:rPr lang="en-US" dirty="0"/>
              <a:t> portal </a:t>
            </a:r>
            <a:r>
              <a:rPr lang="en-US" u="sng" dirty="0">
                <a:hlinkClick r:id="rId3"/>
              </a:rPr>
              <a:t>BOS</a:t>
            </a:r>
            <a:endParaRPr lang="en-GB" sz="3800" dirty="0">
              <a:latin typeface="Wingdings" charset="2"/>
            </a:endParaRPr>
          </a:p>
          <a:p>
            <a:r>
              <a:rPr lang="en-US" u="sng" dirty="0">
                <a:hlinkClick r:id="rId4"/>
              </a:rPr>
              <a:t>Nova beseda</a:t>
            </a:r>
            <a:endParaRPr lang="en-GB" sz="3800" dirty="0">
              <a:latin typeface="Wingdings" charset="2"/>
            </a:endParaRPr>
          </a:p>
          <a:p>
            <a:r>
              <a:rPr lang="en-US" dirty="0" err="1"/>
              <a:t>Konkordančnik</a:t>
            </a:r>
            <a:endParaRPr lang="en-GB" sz="3800" dirty="0">
              <a:latin typeface="Wingdings" charset="2"/>
            </a:endParaRPr>
          </a:p>
          <a:p>
            <a:r>
              <a:rPr lang="en-US" dirty="0" err="1"/>
              <a:t>Besedna</a:t>
            </a:r>
            <a:r>
              <a:rPr lang="en-US" dirty="0"/>
              <a:t> </a:t>
            </a:r>
            <a:r>
              <a:rPr lang="en-US" dirty="0" err="1"/>
              <a:t>iskanja</a:t>
            </a:r>
            <a:endParaRPr lang="en-GB" sz="3800" dirty="0">
              <a:latin typeface="Wingdings" charset="2"/>
            </a:endParaRPr>
          </a:p>
          <a:p>
            <a:r>
              <a:rPr lang="en-US" dirty="0" err="1"/>
              <a:t>Iskanja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besednih</a:t>
            </a:r>
            <a:r>
              <a:rPr lang="en-US" dirty="0"/>
              <a:t> n-</a:t>
            </a:r>
            <a:r>
              <a:rPr lang="en-US" dirty="0" err="1"/>
              <a:t>terčkih</a:t>
            </a:r>
            <a:endParaRPr lang="en-GB" sz="3800" dirty="0">
              <a:latin typeface="Wingdings" charset="2"/>
            </a:endParaRPr>
          </a:p>
          <a:p>
            <a:r>
              <a:rPr lang="en-US" u="sng" dirty="0">
                <a:hlinkClick r:id="rId5"/>
              </a:rPr>
              <a:t>Seznam besed slovenskega jezika</a:t>
            </a:r>
            <a:endParaRPr lang="en-GB" sz="3800" dirty="0">
              <a:latin typeface="Wingdings" charset="2"/>
            </a:endParaRPr>
          </a:p>
          <a:p>
            <a:r>
              <a:rPr lang="en-US" dirty="0" err="1"/>
              <a:t>Slovarske</a:t>
            </a:r>
            <a:r>
              <a:rPr lang="en-US" dirty="0"/>
              <a:t> </a:t>
            </a:r>
            <a:r>
              <a:rPr lang="en-US" dirty="0" err="1"/>
              <a:t>zbirke</a:t>
            </a:r>
            <a:endParaRPr lang="en-GB" sz="3800" dirty="0">
              <a:latin typeface="Wingdings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6442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sl-SI" altLang="x-none" dirty="0" smtClean="0"/>
              <a:t>Jezikovni </a:t>
            </a:r>
            <a:r>
              <a:rPr lang="sl-SI" altLang="x-none" dirty="0"/>
              <a:t>viri CLARIN.SI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3810000"/>
          </a:xfrm>
        </p:spPr>
        <p:txBody>
          <a:bodyPr/>
          <a:lstStyle/>
          <a:p>
            <a:r>
              <a:rPr lang="en-US" dirty="0" err="1" smtClean="0">
                <a:hlinkClick r:id="rId2"/>
              </a:rPr>
              <a:t>Clarin.si</a:t>
            </a:r>
            <a:endParaRPr lang="en-GB" sz="3800" dirty="0">
              <a:latin typeface="Wingdings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8129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zvor">
  <a:themeElements>
    <a:clrScheme name="Izvor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zvor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Izvor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4288</TotalTime>
  <Words>291</Words>
  <Application>Microsoft Macintosh PowerPoint</Application>
  <PresentationFormat>On-screen Show (4:3)</PresentationFormat>
  <Paragraphs>81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Calibri</vt:lpstr>
      <vt:lpstr>Courier New</vt:lpstr>
      <vt:lpstr>Franklin Gothic Book</vt:lpstr>
      <vt:lpstr>Wingdings</vt:lpstr>
      <vt:lpstr>Wingdings 3</vt:lpstr>
      <vt:lpstr>Arial</vt:lpstr>
      <vt:lpstr>Izvor</vt:lpstr>
      <vt:lpstr>Korpusi</vt:lpstr>
      <vt:lpstr>Pregled vsebine</vt:lpstr>
      <vt:lpstr>Korpusi</vt:lpstr>
      <vt:lpstr>Korpusi - vrste</vt:lpstr>
      <vt:lpstr>Tujejezični besedilni korpusi</vt:lpstr>
      <vt:lpstr>Besedilni korpusi iz skupine Fida</vt:lpstr>
      <vt:lpstr>Korpusi govorjene slovenščine</vt:lpstr>
      <vt:lpstr>Jezikovni viri Inštituta za slovenski jezik</vt:lpstr>
      <vt:lpstr>Jezikovni viri CLARIN.SI</vt:lpstr>
      <vt:lpstr>Enojezični korpusi</vt:lpstr>
      <vt:lpstr>Enojezični korpusi</vt:lpstr>
      <vt:lpstr>Enojezični korpusi</vt:lpstr>
      <vt:lpstr>Dvojezični korpusi</vt:lpstr>
      <vt:lpstr>Dvojezični korpusi</vt:lpstr>
      <vt:lpstr>Dvojezični korpusi</vt:lpstr>
      <vt:lpstr>PowerPoint Presentation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Programiranje III Vzporedno programiranje</dc:title>
  <cp:lastModifiedBy>Microsoft Office User</cp:lastModifiedBy>
  <cp:revision>562</cp:revision>
  <dcterms:modified xsi:type="dcterms:W3CDTF">2017-03-10T11:03:41Z</dcterms:modified>
</cp:coreProperties>
</file>