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4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/>
  <p:notesSz cx="7304088" cy="95900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5999034-906C-483C-A000-96340C35DB0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laceHolder 1"/>
          <p:cNvSpPr>
            <a:spLocks noGrp="1"/>
          </p:cNvSpPr>
          <p:nvPr>
            <p:ph type="sldNum" idx="52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65D17F-CCCF-4BA7-9715-64A8E5254CB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43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1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sldNum" idx="61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462D16-79DA-4D66-BF71-88B13D96F7EC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8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sldNum" idx="62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44B0CD-9E87-4183-A74B-E81219B0681A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1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/>
          </p:cNvSpPr>
          <p:nvPr>
            <p:ph type="sldNum" idx="63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E86BA7-3F86-41FB-BE5C-205F597BC446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4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sldNum" idx="64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8F1A49-AA49-4293-B4A2-9AB8A47F0D77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7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8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sldNum" idx="65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F11AED-400F-4D54-B9E6-4FC43F05B24A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0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sldNum" idx="66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F54AF3-FC31-471B-8A18-31C1478143F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3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PlaceHolder 1"/>
          <p:cNvSpPr>
            <a:spLocks noGrp="1"/>
          </p:cNvSpPr>
          <p:nvPr>
            <p:ph type="sldNum" idx="67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66501AF-24B7-40B0-90B5-2449359DEA63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6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sldNum" idx="68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A72130-8039-495E-9412-BAC90C47C155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9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sldNum" idx="69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FA550D-31F6-4227-B7DC-992F696E4720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2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sldNum" idx="70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A965C8-29F7-42C2-ACEC-CA8CF1B6070A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 type="sldImg"/>
          </p:nvPr>
        </p:nvSpPr>
        <p:spPr>
          <a:xfrm>
            <a:off x="1254240" y="728640"/>
            <a:ext cx="4795200" cy="3594960"/>
          </a:xfrm>
          <a:prstGeom prst="rect">
            <a:avLst/>
          </a:prstGeom>
          <a:ln w="0">
            <a:noFill/>
          </a:ln>
        </p:spPr>
      </p:sp>
      <p:sp>
        <p:nvSpPr>
          <p:cNvPr id="946" name="PlaceHolder 3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>
            <a:spLocks noGrp="1"/>
          </p:cNvSpPr>
          <p:nvPr>
            <p:ph type="sldNum" idx="53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DA0901-8840-41CD-B85A-42C54C9260A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43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4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sldNum" idx="71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44591C-0BDE-405D-9F84-849E8865DEC2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8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sldNum" idx="72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227D2B-1721-473C-95E6-CBF485CD6ED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1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sldNum" idx="73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32D4CE7-D3EC-488F-AE80-463350351095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4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sldNum" idx="74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603658-A265-44F7-AD00-7D916E5797AD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7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PlaceHolder 1"/>
          <p:cNvSpPr>
            <a:spLocks noGrp="1"/>
          </p:cNvSpPr>
          <p:nvPr>
            <p:ph type="sldNum" idx="75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DC1F34-9090-4E34-9B0F-31AC8ED12606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0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sldNum" idx="76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F87F24-AAFA-4444-A86D-4871626063E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3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sldNum" idx="77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01DF9E-C6D2-4B21-9476-D4A1FCB3218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6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7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sldNum" idx="78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B973C4-AE4F-4654-BCAD-1068880F944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9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0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PlaceHolder 1"/>
          <p:cNvSpPr>
            <a:spLocks noGrp="1"/>
          </p:cNvSpPr>
          <p:nvPr>
            <p:ph type="sldNum" idx="79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166B6E1-AC2F-4FCC-88D4-2B386B69F296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2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3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sldNum" idx="80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CBDEFC-BC32-4A42-9139-DB14251EF736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5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6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sldNum" idx="54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8BF65F-1E6A-4687-8427-1354689F6857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43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7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 type="sldNum" idx="81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7C45BA-BC5A-425D-934C-89442E78DC4A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8" name="TextBox 1"/>
          <p:cNvSpPr/>
          <p:nvPr/>
        </p:nvSpPr>
        <p:spPr>
          <a:xfrm>
            <a:off x="4140360" y="9182880"/>
            <a:ext cx="316152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160" bIns="47160" anchor="b">
            <a:spAutoFit/>
          </a:bodyPr>
          <a:p>
            <a:pPr marL="216000" indent="-216000" algn="r" defTabSz="914400">
              <a:lnSpc>
                <a:spcPct val="100000"/>
              </a:lnSpc>
              <a:spcBef>
                <a:spcPts val="298"/>
              </a:spcBef>
              <a:buClr>
                <a:srgbClr val="000000"/>
              </a:buClr>
              <a:buFont typeface="Tahoma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DE47D1-A268-4C65-87C4-4729457F99A5}" type="slidenum">
              <a:rPr b="0" lang="en-US" sz="18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9" name="TextBox 2"/>
          <p:cNvSpPr/>
          <p:nvPr/>
        </p:nvSpPr>
        <p:spPr>
          <a:xfrm>
            <a:off x="0" y="9108720"/>
            <a:ext cx="3161520" cy="4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160" bIns="47160" anchor="b">
            <a:spAutoFit/>
          </a:bodyPr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8000"/>
              </a:solidFill>
              <a:latin typeface="Tahoma"/>
              <a:ea typeface="msgothic"/>
            </a:endParaRPr>
          </a:p>
        </p:txBody>
      </p:sp>
      <p:sp>
        <p:nvSpPr>
          <p:cNvPr id="980" name="TextBox 3"/>
          <p:cNvSpPr/>
          <p:nvPr/>
        </p:nvSpPr>
        <p:spPr>
          <a:xfrm>
            <a:off x="0" y="0"/>
            <a:ext cx="3161520" cy="4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160" bIns="47160" anchor="t">
            <a:spAutoFit/>
          </a:bodyPr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8000"/>
              </a:solidFill>
              <a:latin typeface="Tahoma"/>
              <a:ea typeface="msgothic"/>
            </a:endParaRPr>
          </a:p>
        </p:txBody>
      </p:sp>
      <p:sp>
        <p:nvSpPr>
          <p:cNvPr id="981" name="TextBox 4"/>
          <p:cNvSpPr/>
          <p:nvPr/>
        </p:nvSpPr>
        <p:spPr>
          <a:xfrm>
            <a:off x="4140360" y="0"/>
            <a:ext cx="3161520" cy="4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160" bIns="47160" anchor="t">
            <a:spAutoFit/>
          </a:bodyPr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8000"/>
              </a:solidFill>
              <a:latin typeface="Tahoma"/>
              <a:ea typeface="msgothic"/>
            </a:endParaRPr>
          </a:p>
        </p:txBody>
      </p:sp>
      <p:sp>
        <p:nvSpPr>
          <p:cNvPr id="982" name="Rectangle 5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/>
          </p:cNvSpPr>
          <p:nvPr>
            <p:ph type="sldNum" idx="82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1D1712-E1F7-499D-8617-FE509278422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5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sldNum" idx="83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153697-A03D-42E5-B380-28C3FBC9E4FD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8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PlaceHolder 1"/>
          <p:cNvSpPr>
            <a:spLocks noGrp="1"/>
          </p:cNvSpPr>
          <p:nvPr>
            <p:ph type="sldNum" idx="84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11213B-7A45-4E9D-93E1-D231824B10E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1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/>
          </p:cNvSpPr>
          <p:nvPr>
            <p:ph type="sldNum" idx="85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02D1A4-240D-44EA-A59B-7790048095B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4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5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sldNum" idx="86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46776C-CBB7-4F31-BE19-44ACFC8876AF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7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8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sldNum" idx="87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E13C20-096B-4BE0-8D58-679F8D889A80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0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sldNum" idx="88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02334B-BC15-4EDF-83FC-F9DBD3801866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3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4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PlaceHolder 1"/>
          <p:cNvSpPr>
            <a:spLocks noGrp="1"/>
          </p:cNvSpPr>
          <p:nvPr>
            <p:ph type="sldNum" idx="89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FF85228-465C-44D1-B64C-F25C10803546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7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sldNum" idx="90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D2019A-7FD1-4DC9-8F9E-5D8DFAADCBB0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9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0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sldNum" idx="55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8DFB67-9586-40E1-B9B7-50B67E6FD80B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43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0" name="Rectangle 8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sldNum" idx="91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01F5D5-5057-4A13-9AB6-68A69F46E6B2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2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PlaceHolder 1"/>
          <p:cNvSpPr>
            <a:spLocks noGrp="1"/>
          </p:cNvSpPr>
          <p:nvPr>
            <p:ph type="sldNum" idx="92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23977F-C183-44DF-BC8F-B1BB375457B9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5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sldNum" idx="93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C9B9EC2-2BCC-4B9C-980C-62CC2B9EB15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8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sldNum" idx="94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B5E0D7-431B-4888-AC11-1312C61BD95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1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2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sldNum" idx="56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1565FF-0206-4BB3-94B2-3F5DD696286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43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3" name="Rectangle 6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sldNum" idx="57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ECB77D-FFDD-4F4D-AE4F-8C573D1441B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43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6" name="Rectangle 4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sldNum" idx="58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4A2D01-7593-45F8-A670-80137EBAC1A3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9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laceHolder 1"/>
          <p:cNvSpPr>
            <a:spLocks noGrp="1"/>
          </p:cNvSpPr>
          <p:nvPr>
            <p:ph type="sldNum" idx="59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2D6DAD-8013-4B6B-B6A8-090B7863A89C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2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sldNum" idx="60"/>
          </p:nvPr>
        </p:nvSpPr>
        <p:spPr>
          <a:xfrm>
            <a:off x="4134600" y="9110880"/>
            <a:ext cx="3168720" cy="4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48D2DD-DEF6-45DF-8442-21D988C2A3D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Bitstream Vera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5" name="Rectangle 1"/>
          <p:cNvSpPr/>
          <p:nvPr/>
        </p:nvSpPr>
        <p:spPr>
          <a:xfrm>
            <a:off x="1254240" y="719280"/>
            <a:ext cx="4793400" cy="35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>
          <a:xfrm>
            <a:off x="730440" y="4555440"/>
            <a:ext cx="5842440" cy="43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77588B-F3E7-4B32-B73B-6E749E1F8B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C33F3B-B620-4215-BB8C-351E9AEBA8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N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22A2EEA-EB37-493B-AF5C-E6FBEE7DF4A7}" type="slidenum">
              <a:rPr b="0" lang="en-NZ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N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3C18CF6-63D3-4E8F-A5E7-2EAC5EA08B9C}" type="slidenum">
              <a:rPr b="0" lang="en-NZ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jernej.vicic@upr.si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Field_of_study" TargetMode="External"/><Relationship Id="rId2" Type="http://schemas.openxmlformats.org/officeDocument/2006/relationships/hyperlink" Target="https://en.wikipedia.org/wiki/Artificial_intelligence" TargetMode="External"/><Relationship Id="rId3" Type="http://schemas.openxmlformats.org/officeDocument/2006/relationships/hyperlink" Target="https://en.wikipedia.org/wiki/Computational_statistics" TargetMode="External"/><Relationship Id="rId4" Type="http://schemas.openxmlformats.org/officeDocument/2006/relationships/hyperlink" Target="https://en.wikipedia.org/wiki/Data" TargetMode="External"/><Relationship Id="rId5" Type="http://schemas.openxmlformats.org/officeDocument/2006/relationships/hyperlink" Target="https://en.wikipedia.org/wiki/Generalize" TargetMode="External"/><Relationship Id="rId6" Type="http://schemas.openxmlformats.org/officeDocument/2006/relationships/hyperlink" Target="https://en.wikipedia.org/wiki/Task_(computing)" TargetMode="External"/><Relationship Id="rId7" Type="http://schemas.openxmlformats.org/officeDocument/2006/relationships/hyperlink" Target="https://en.wikipedia.org/wiki/Machine_code" TargetMode="External"/><Relationship Id="rId8" Type="http://schemas.openxmlformats.org/officeDocument/2006/relationships/hyperlink" Target="https://en.wikipedia.org/wiki/Data_set" TargetMode="External"/><Relationship Id="rId9" Type="http://schemas.openxmlformats.org/officeDocument/2006/relationships/hyperlink" Target="https://en.wikipedia.org/wiki/Machine_learning" TargetMode="External"/><Relationship Id="rId10" Type="http://schemas.openxmlformats.org/officeDocument/2006/relationships/hyperlink" Target="https://en.wikipedia.org/wiki/Statistics" TargetMode="External"/><Relationship Id="rId11" Type="http://schemas.openxmlformats.org/officeDocument/2006/relationships/hyperlink" Target="https://en.wikipedia.org/wiki/Database_system" TargetMode="External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://www.lawidaho.com/Scales-of-Justice-03.gif" TargetMode="Externa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"/>
          <p:cNvSpPr/>
          <p:nvPr/>
        </p:nvSpPr>
        <p:spPr>
          <a:xfrm>
            <a:off x="0" y="931680"/>
            <a:ext cx="9143280" cy="808560"/>
          </a:xfrm>
          <a:custGeom>
            <a:avLst/>
            <a:gdLst>
              <a:gd name="textAreaLeft" fmla="*/ 0 w 9143280"/>
              <a:gd name="textAreaRight" fmla="*/ 9144000 w 9143280"/>
              <a:gd name="textAreaTop" fmla="*/ 0 h 808560"/>
              <a:gd name="textAreaBottom" fmla="*/ 809280 h 808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i="1" lang="en-US" sz="5400" spc="-1" strike="noStrike">
                <a:solidFill>
                  <a:schemeClr val="accent6">
                    <a:lumMod val="50000"/>
                  </a:schemeClr>
                </a:solidFill>
                <a:latin typeface="Utopia"/>
                <a:ea typeface="Times New Roman"/>
              </a:rPr>
              <a:t>Data Mining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i="1" lang="en-US" sz="2800" spc="-1" strike="noStrike">
                <a:solidFill>
                  <a:schemeClr val="accent6">
                    <a:lumMod val="50000"/>
                  </a:schemeClr>
                </a:solidFill>
                <a:latin typeface="Utopia"/>
                <a:ea typeface="Times New Roman"/>
              </a:rPr>
              <a:t>Practical Machine Learning Tools and Techniques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Lecture 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1">
                    <a:lumMod val="50000"/>
                  </a:schemeClr>
                </a:solidFill>
                <a:latin typeface="Utopia"/>
                <a:ea typeface="Times New Roman"/>
              </a:rPr>
              <a:t>What’s it all about?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sl-SI" sz="2400" spc="-1" strike="noStrike" u="sng">
                <a:solidFill>
                  <a:srgbClr val="0563c1"/>
                </a:solidFill>
                <a:uFillTx/>
                <a:latin typeface="Utopia"/>
                <a:ea typeface="Times New Roman"/>
                <a:hlinkClick r:id="rId1"/>
              </a:rPr>
              <a:t>jernej.vicic@upr.si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ass</a:t>
            </a:r>
            <a:r>
              <a:rPr b="0" lang="sl-SI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oc</a:t>
            </a:r>
            <a:r>
              <a:rPr b="0" lang="en-US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. prof. Jernej Vičič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ass</a:t>
            </a:r>
            <a:r>
              <a:rPr b="0" lang="sl-SI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oc</a:t>
            </a:r>
            <a:r>
              <a:rPr b="0" lang="en-US" sz="2400" spc="-1" strike="noStrike">
                <a:solidFill>
                  <a:srgbClr val="000000"/>
                </a:solidFill>
                <a:latin typeface="Utopia"/>
                <a:ea typeface="Times New Roman"/>
              </a:rPr>
              <a:t>. prof. Branko Kavšek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Utopia"/>
                <a:ea typeface="Times New Roman"/>
              </a:rPr>
              <a:t>University of Primorska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Utopia"/>
                <a:ea typeface="Times New Roman"/>
              </a:rPr>
              <a:t>Faculty of Mathematics, Natural Sciences and Information Technologies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Utopia"/>
                <a:ea typeface="Times New Roman"/>
              </a:rPr>
              <a:t>Urgench, </a:t>
            </a:r>
            <a:r>
              <a:rPr b="0" lang="sl-SI" sz="1800" spc="-1" strike="noStrike">
                <a:solidFill>
                  <a:srgbClr val="000000"/>
                </a:solidFill>
                <a:latin typeface="Utopia"/>
                <a:ea typeface="Times New Roman"/>
              </a:rPr>
              <a:t>April</a:t>
            </a:r>
            <a:r>
              <a:rPr b="0" lang="en-US" sz="1800" spc="-1" strike="noStrike">
                <a:solidFill>
                  <a:srgbClr val="000000"/>
                </a:solidFill>
                <a:latin typeface="Utopia"/>
                <a:ea typeface="Times New Roman"/>
              </a:rPr>
              <a:t> 202</a:t>
            </a:r>
            <a:r>
              <a:rPr b="0" lang="sl-SI" sz="1800" spc="-1" strike="noStrike">
                <a:solidFill>
                  <a:srgbClr val="000000"/>
                </a:solidFill>
                <a:latin typeface="Utopia"/>
                <a:ea typeface="Times New Roman"/>
              </a:rPr>
              <a:t>5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Num" idx="1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CAA5C9A-5688-4C4C-906D-DE0CF9B05456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9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Data mining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314280" y="1079640"/>
            <a:ext cx="8514720" cy="456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800" spc="-1" strike="noStrike">
                <a:solidFill>
                  <a:schemeClr val="dk1"/>
                </a:solidFill>
                <a:latin typeface="Calibri"/>
              </a:rPr>
              <a:t>Finding patterns in data that provide insight or enable fast and accurate decision making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Strong, accurate patterns are needed to make decisions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Problem 1: most patterns are not interesting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799920"/>
                <a:tab algn="l" pos="1714320"/>
                <a:tab algn="l" pos="2628720"/>
                <a:tab algn="l" pos="3543120"/>
                <a:tab algn="l" pos="4457520"/>
                <a:tab algn="l" pos="5371920"/>
                <a:tab algn="l" pos="6286320"/>
                <a:tab algn="l" pos="7200720"/>
                <a:tab algn="l" pos="8115120"/>
                <a:tab algn="l" pos="902952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Problem 2: patterns may be inexact (or spurious)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799920"/>
                <a:tab algn="l" pos="1714320"/>
                <a:tab algn="l" pos="2628720"/>
                <a:tab algn="l" pos="3543120"/>
                <a:tab algn="l" pos="4457520"/>
                <a:tab algn="l" pos="5371920"/>
                <a:tab algn="l" pos="6286320"/>
                <a:tab algn="l" pos="7200720"/>
                <a:tab algn="l" pos="8115120"/>
                <a:tab algn="l" pos="902952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Problem 3: data may be garbled or missing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799920"/>
                <a:tab algn="l" pos="1714320"/>
                <a:tab algn="l" pos="2628720"/>
                <a:tab algn="l" pos="3543120"/>
                <a:tab algn="l" pos="4457520"/>
                <a:tab algn="l" pos="5371920"/>
                <a:tab algn="l" pos="6286320"/>
                <a:tab algn="l" pos="7200720"/>
                <a:tab algn="l" pos="8115120"/>
                <a:tab algn="l" pos="9029520"/>
              </a:tabLst>
            </a:pPr>
            <a:r>
              <a:rPr b="0" lang="en-US" sz="2700" spc="-1" strike="noStrike">
                <a:solidFill>
                  <a:schemeClr val="dk1"/>
                </a:solidFill>
                <a:latin typeface="Calibri"/>
              </a:rPr>
              <a:t>Machine learning techniques identify patterns in data and provide many tools for data mining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799920"/>
                <a:tab algn="l" pos="1714320"/>
                <a:tab algn="l" pos="2628720"/>
                <a:tab algn="l" pos="3543120"/>
                <a:tab algn="l" pos="4457520"/>
                <a:tab algn="l" pos="5371920"/>
                <a:tab algn="l" pos="6286320"/>
                <a:tab algn="l" pos="7200720"/>
                <a:tab algn="l" pos="8115120"/>
                <a:tab algn="l" pos="9029520"/>
              </a:tabLst>
            </a:pPr>
            <a:r>
              <a:rPr b="0" lang="en-US" sz="2700" spc="-1" strike="noStrike">
                <a:solidFill>
                  <a:schemeClr val="dk1"/>
                </a:solidFill>
                <a:latin typeface="Calibri"/>
              </a:rPr>
              <a:t>Of primary interest are machine learning techniques that provide structural descriptions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Num" idx="19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7F1D934-F431-4454-BC50-97381A846B9A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10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title"/>
          </p:nvPr>
        </p:nvSpPr>
        <p:spPr>
          <a:xfrm>
            <a:off x="1494000" y="-22644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The weather problem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79960" y="107964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pc="-1" strike="noStrike">
                <a:solidFill>
                  <a:schemeClr val="dk1"/>
                </a:solidFill>
                <a:latin typeface="Calibri"/>
              </a:rPr>
              <a:t>Conditions for playing a certain game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ctangle 3"/>
          <p:cNvSpPr/>
          <p:nvPr/>
        </p:nvSpPr>
        <p:spPr>
          <a:xfrm>
            <a:off x="6935760" y="347472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10" name="TextBox 4"/>
          <p:cNvSpPr/>
          <p:nvPr/>
        </p:nvSpPr>
        <p:spPr>
          <a:xfrm>
            <a:off x="6935760" y="347472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Rectangle 5"/>
          <p:cNvSpPr/>
          <p:nvPr/>
        </p:nvSpPr>
        <p:spPr>
          <a:xfrm>
            <a:off x="5487840" y="3474720"/>
            <a:ext cx="144684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12" name="TextBox 6"/>
          <p:cNvSpPr/>
          <p:nvPr/>
        </p:nvSpPr>
        <p:spPr>
          <a:xfrm>
            <a:off x="5487840" y="3474720"/>
            <a:ext cx="144684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Rectangle 7"/>
          <p:cNvSpPr/>
          <p:nvPr/>
        </p:nvSpPr>
        <p:spPr>
          <a:xfrm>
            <a:off x="3887640" y="3474720"/>
            <a:ext cx="159948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14" name="TextBox 8"/>
          <p:cNvSpPr/>
          <p:nvPr/>
        </p:nvSpPr>
        <p:spPr>
          <a:xfrm>
            <a:off x="3887640" y="3474720"/>
            <a:ext cx="159948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363760" y="347472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16" name="TextBox 10"/>
          <p:cNvSpPr/>
          <p:nvPr/>
        </p:nvSpPr>
        <p:spPr>
          <a:xfrm>
            <a:off x="2363760" y="347472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839520" y="3474720"/>
            <a:ext cx="152316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18" name="TextBox 12"/>
          <p:cNvSpPr/>
          <p:nvPr/>
        </p:nvSpPr>
        <p:spPr>
          <a:xfrm>
            <a:off x="839520" y="3474720"/>
            <a:ext cx="152316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ctangle 13"/>
          <p:cNvSpPr/>
          <p:nvPr/>
        </p:nvSpPr>
        <p:spPr>
          <a:xfrm>
            <a:off x="6935760" y="3139200"/>
            <a:ext cx="152352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20" name="TextBox 14"/>
          <p:cNvSpPr/>
          <p:nvPr/>
        </p:nvSpPr>
        <p:spPr>
          <a:xfrm>
            <a:off x="6935760" y="3139200"/>
            <a:ext cx="152352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Yes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15"/>
          <p:cNvSpPr/>
          <p:nvPr/>
        </p:nvSpPr>
        <p:spPr>
          <a:xfrm>
            <a:off x="5487840" y="3139200"/>
            <a:ext cx="144684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22" name="TextBox 16"/>
          <p:cNvSpPr/>
          <p:nvPr/>
        </p:nvSpPr>
        <p:spPr>
          <a:xfrm>
            <a:off x="5487840" y="3139200"/>
            <a:ext cx="144684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False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17"/>
          <p:cNvSpPr/>
          <p:nvPr/>
        </p:nvSpPr>
        <p:spPr>
          <a:xfrm>
            <a:off x="3887640" y="3139200"/>
            <a:ext cx="159948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24" name="TextBox 18"/>
          <p:cNvSpPr/>
          <p:nvPr/>
        </p:nvSpPr>
        <p:spPr>
          <a:xfrm>
            <a:off x="3887640" y="3139200"/>
            <a:ext cx="159948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Normal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19"/>
          <p:cNvSpPr/>
          <p:nvPr/>
        </p:nvSpPr>
        <p:spPr>
          <a:xfrm>
            <a:off x="2363760" y="3139200"/>
            <a:ext cx="152352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26" name="TextBox 20"/>
          <p:cNvSpPr/>
          <p:nvPr/>
        </p:nvSpPr>
        <p:spPr>
          <a:xfrm>
            <a:off x="2363760" y="3139200"/>
            <a:ext cx="152352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Mild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Rectangle 21"/>
          <p:cNvSpPr/>
          <p:nvPr/>
        </p:nvSpPr>
        <p:spPr>
          <a:xfrm>
            <a:off x="839520" y="3139200"/>
            <a:ext cx="152316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28" name="TextBox 22"/>
          <p:cNvSpPr/>
          <p:nvPr/>
        </p:nvSpPr>
        <p:spPr>
          <a:xfrm>
            <a:off x="839520" y="3139200"/>
            <a:ext cx="152316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Rainy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ctangle 23"/>
          <p:cNvSpPr/>
          <p:nvPr/>
        </p:nvSpPr>
        <p:spPr>
          <a:xfrm>
            <a:off x="6935760" y="280476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30" name="TextBox 24"/>
          <p:cNvSpPr/>
          <p:nvPr/>
        </p:nvSpPr>
        <p:spPr>
          <a:xfrm>
            <a:off x="6935760" y="280476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Yes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25"/>
          <p:cNvSpPr/>
          <p:nvPr/>
        </p:nvSpPr>
        <p:spPr>
          <a:xfrm>
            <a:off x="5487840" y="2804760"/>
            <a:ext cx="144684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32" name="TextBox 26"/>
          <p:cNvSpPr/>
          <p:nvPr/>
        </p:nvSpPr>
        <p:spPr>
          <a:xfrm>
            <a:off x="5487840" y="2804760"/>
            <a:ext cx="144684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False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 27"/>
          <p:cNvSpPr/>
          <p:nvPr/>
        </p:nvSpPr>
        <p:spPr>
          <a:xfrm>
            <a:off x="3887640" y="2804760"/>
            <a:ext cx="159948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34" name="TextBox 28"/>
          <p:cNvSpPr/>
          <p:nvPr/>
        </p:nvSpPr>
        <p:spPr>
          <a:xfrm>
            <a:off x="3887640" y="2804760"/>
            <a:ext cx="159948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High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tangle 29"/>
          <p:cNvSpPr/>
          <p:nvPr/>
        </p:nvSpPr>
        <p:spPr>
          <a:xfrm>
            <a:off x="2363760" y="280476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36" name="TextBox 30"/>
          <p:cNvSpPr/>
          <p:nvPr/>
        </p:nvSpPr>
        <p:spPr>
          <a:xfrm>
            <a:off x="2363760" y="280476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Hot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31"/>
          <p:cNvSpPr/>
          <p:nvPr/>
        </p:nvSpPr>
        <p:spPr>
          <a:xfrm>
            <a:off x="839520" y="2804760"/>
            <a:ext cx="152316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38" name="TextBox 32"/>
          <p:cNvSpPr/>
          <p:nvPr/>
        </p:nvSpPr>
        <p:spPr>
          <a:xfrm>
            <a:off x="839520" y="2804760"/>
            <a:ext cx="152316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Overcast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33"/>
          <p:cNvSpPr/>
          <p:nvPr/>
        </p:nvSpPr>
        <p:spPr>
          <a:xfrm>
            <a:off x="6935760" y="246996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40" name="TextBox 34"/>
          <p:cNvSpPr/>
          <p:nvPr/>
        </p:nvSpPr>
        <p:spPr>
          <a:xfrm>
            <a:off x="6935760" y="246996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No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35"/>
          <p:cNvSpPr/>
          <p:nvPr/>
        </p:nvSpPr>
        <p:spPr>
          <a:xfrm>
            <a:off x="5487840" y="2469960"/>
            <a:ext cx="144684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42" name="TextBox 36"/>
          <p:cNvSpPr/>
          <p:nvPr/>
        </p:nvSpPr>
        <p:spPr>
          <a:xfrm>
            <a:off x="5487840" y="2469960"/>
            <a:ext cx="144684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True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3887640" y="2469960"/>
            <a:ext cx="159948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44" name="TextBox 38"/>
          <p:cNvSpPr/>
          <p:nvPr/>
        </p:nvSpPr>
        <p:spPr>
          <a:xfrm>
            <a:off x="3887640" y="2469960"/>
            <a:ext cx="159948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High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 39"/>
          <p:cNvSpPr/>
          <p:nvPr/>
        </p:nvSpPr>
        <p:spPr>
          <a:xfrm>
            <a:off x="2363760" y="246996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46" name="TextBox 40"/>
          <p:cNvSpPr/>
          <p:nvPr/>
        </p:nvSpPr>
        <p:spPr>
          <a:xfrm>
            <a:off x="2363760" y="246996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Hot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Rectangle 41"/>
          <p:cNvSpPr/>
          <p:nvPr/>
        </p:nvSpPr>
        <p:spPr>
          <a:xfrm>
            <a:off x="839520" y="2469960"/>
            <a:ext cx="152316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48" name="TextBox 42"/>
          <p:cNvSpPr/>
          <p:nvPr/>
        </p:nvSpPr>
        <p:spPr>
          <a:xfrm>
            <a:off x="839520" y="2469960"/>
            <a:ext cx="152316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Sunny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angle 43"/>
          <p:cNvSpPr/>
          <p:nvPr/>
        </p:nvSpPr>
        <p:spPr>
          <a:xfrm>
            <a:off x="6935760" y="2134440"/>
            <a:ext cx="152352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50" name="TextBox 44"/>
          <p:cNvSpPr/>
          <p:nvPr/>
        </p:nvSpPr>
        <p:spPr>
          <a:xfrm>
            <a:off x="6935760" y="2134440"/>
            <a:ext cx="152352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No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tangle 45"/>
          <p:cNvSpPr/>
          <p:nvPr/>
        </p:nvSpPr>
        <p:spPr>
          <a:xfrm>
            <a:off x="5487840" y="2134440"/>
            <a:ext cx="144684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52" name="TextBox 46"/>
          <p:cNvSpPr/>
          <p:nvPr/>
        </p:nvSpPr>
        <p:spPr>
          <a:xfrm>
            <a:off x="5487840" y="2134440"/>
            <a:ext cx="144684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False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ctangle 47"/>
          <p:cNvSpPr/>
          <p:nvPr/>
        </p:nvSpPr>
        <p:spPr>
          <a:xfrm>
            <a:off x="3887640" y="2134440"/>
            <a:ext cx="159948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54" name="TextBox 48"/>
          <p:cNvSpPr/>
          <p:nvPr/>
        </p:nvSpPr>
        <p:spPr>
          <a:xfrm>
            <a:off x="3887640" y="2134440"/>
            <a:ext cx="159948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High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49"/>
          <p:cNvSpPr/>
          <p:nvPr/>
        </p:nvSpPr>
        <p:spPr>
          <a:xfrm>
            <a:off x="2363760" y="2134440"/>
            <a:ext cx="152352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56" name="TextBox 50"/>
          <p:cNvSpPr/>
          <p:nvPr/>
        </p:nvSpPr>
        <p:spPr>
          <a:xfrm>
            <a:off x="2363760" y="2134440"/>
            <a:ext cx="152352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Hot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ctangle 51"/>
          <p:cNvSpPr/>
          <p:nvPr/>
        </p:nvSpPr>
        <p:spPr>
          <a:xfrm>
            <a:off x="839520" y="2134440"/>
            <a:ext cx="1523160" cy="33444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58" name="TextBox 52"/>
          <p:cNvSpPr/>
          <p:nvPr/>
        </p:nvSpPr>
        <p:spPr>
          <a:xfrm>
            <a:off x="839520" y="2134440"/>
            <a:ext cx="152316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Sunny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Rectangle 53"/>
          <p:cNvSpPr/>
          <p:nvPr/>
        </p:nvSpPr>
        <p:spPr>
          <a:xfrm>
            <a:off x="6935760" y="180000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60" name="TextBox 54"/>
          <p:cNvSpPr/>
          <p:nvPr/>
        </p:nvSpPr>
        <p:spPr>
          <a:xfrm>
            <a:off x="6935760" y="180000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Play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Rectangle 55"/>
          <p:cNvSpPr/>
          <p:nvPr/>
        </p:nvSpPr>
        <p:spPr>
          <a:xfrm>
            <a:off x="5487840" y="1800000"/>
            <a:ext cx="144684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62" name="TextBox 56"/>
          <p:cNvSpPr/>
          <p:nvPr/>
        </p:nvSpPr>
        <p:spPr>
          <a:xfrm>
            <a:off x="5487840" y="1800000"/>
            <a:ext cx="144684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Windy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Rectangle 57"/>
          <p:cNvSpPr/>
          <p:nvPr/>
        </p:nvSpPr>
        <p:spPr>
          <a:xfrm>
            <a:off x="3887640" y="1800000"/>
            <a:ext cx="159948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64" name="TextBox 58"/>
          <p:cNvSpPr/>
          <p:nvPr/>
        </p:nvSpPr>
        <p:spPr>
          <a:xfrm>
            <a:off x="3887640" y="1800000"/>
            <a:ext cx="159948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Humidity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Rectangle 59"/>
          <p:cNvSpPr/>
          <p:nvPr/>
        </p:nvSpPr>
        <p:spPr>
          <a:xfrm>
            <a:off x="2363760" y="1800000"/>
            <a:ext cx="152352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66" name="TextBox 60"/>
          <p:cNvSpPr/>
          <p:nvPr/>
        </p:nvSpPr>
        <p:spPr>
          <a:xfrm>
            <a:off x="2363760" y="1800000"/>
            <a:ext cx="152352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Temperature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ectangle 61"/>
          <p:cNvSpPr/>
          <p:nvPr/>
        </p:nvSpPr>
        <p:spPr>
          <a:xfrm>
            <a:off x="839520" y="1800000"/>
            <a:ext cx="1523160" cy="334080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68" name="TextBox 62"/>
          <p:cNvSpPr/>
          <p:nvPr/>
        </p:nvSpPr>
        <p:spPr>
          <a:xfrm>
            <a:off x="839520" y="1800000"/>
            <a:ext cx="152316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Outlook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Straight Connector 63"/>
          <p:cNvSpPr/>
          <p:nvPr/>
        </p:nvSpPr>
        <p:spPr>
          <a:xfrm>
            <a:off x="839520" y="3809520"/>
            <a:ext cx="7620480" cy="360"/>
          </a:xfrm>
          <a:prstGeom prst="line">
            <a:avLst/>
          </a:prstGeom>
          <a:ln w="1260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70" name="Straight Connector 64"/>
          <p:cNvSpPr/>
          <p:nvPr/>
        </p:nvSpPr>
        <p:spPr>
          <a:xfrm>
            <a:off x="839520" y="1800000"/>
            <a:ext cx="360" cy="2009520"/>
          </a:xfrm>
          <a:prstGeom prst="line">
            <a:avLst/>
          </a:prstGeom>
          <a:ln w="1260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71" name="Straight Connector 65"/>
          <p:cNvSpPr/>
          <p:nvPr/>
        </p:nvSpPr>
        <p:spPr>
          <a:xfrm>
            <a:off x="8460000" y="1800000"/>
            <a:ext cx="360" cy="2009520"/>
          </a:xfrm>
          <a:prstGeom prst="line">
            <a:avLst/>
          </a:prstGeom>
          <a:ln w="1260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72" name="Straight Connector 66"/>
          <p:cNvSpPr/>
          <p:nvPr/>
        </p:nvSpPr>
        <p:spPr>
          <a:xfrm>
            <a:off x="839520" y="2134800"/>
            <a:ext cx="7620480" cy="360"/>
          </a:xfrm>
          <a:prstGeom prst="line">
            <a:avLst/>
          </a:prstGeom>
          <a:ln w="1260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173" name="Straight Connector 67"/>
          <p:cNvSpPr/>
          <p:nvPr/>
        </p:nvSpPr>
        <p:spPr>
          <a:xfrm>
            <a:off x="839520" y="1800000"/>
            <a:ext cx="7620480" cy="360"/>
          </a:xfrm>
          <a:prstGeom prst="line">
            <a:avLst/>
          </a:prstGeom>
          <a:ln w="1260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grpSp>
        <p:nvGrpSpPr>
          <p:cNvPr id="174" name="Group 68"/>
          <p:cNvGrpSpPr/>
          <p:nvPr/>
        </p:nvGrpSpPr>
        <p:grpSpPr>
          <a:xfrm>
            <a:off x="839520" y="4254120"/>
            <a:ext cx="7620840" cy="1686240"/>
            <a:chOff x="839520" y="4254120"/>
            <a:chExt cx="7620840" cy="1686240"/>
          </a:xfrm>
        </p:grpSpPr>
        <p:sp>
          <p:nvSpPr>
            <p:cNvPr id="175" name="Freeform 69"/>
            <p:cNvSpPr/>
            <p:nvPr/>
          </p:nvSpPr>
          <p:spPr>
            <a:xfrm>
              <a:off x="839880" y="4254120"/>
              <a:ext cx="7619400" cy="1685160"/>
            </a:xfrm>
            <a:custGeom>
              <a:avLst/>
              <a:gdLst>
                <a:gd name="textAreaLeft" fmla="*/ 0 w 7619400"/>
                <a:gd name="textAreaRight" fmla="*/ 7620120 w 7619400"/>
                <a:gd name="textAreaTop" fmla="*/ 0 h 1685160"/>
                <a:gd name="textAreaBottom" fmla="*/ 1685880 h 16851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sunny and humidity = high then play = no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rainy and windy = true then play = no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overcast then play = yes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humidity = normal then play = yes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none of the above then play = yes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Straight Connector 70"/>
            <p:cNvSpPr/>
            <p:nvPr/>
          </p:nvSpPr>
          <p:spPr>
            <a:xfrm>
              <a:off x="839520" y="4254120"/>
              <a:ext cx="76204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77" name="Straight Connector 71"/>
            <p:cNvSpPr/>
            <p:nvPr/>
          </p:nvSpPr>
          <p:spPr>
            <a:xfrm>
              <a:off x="839520" y="5940000"/>
              <a:ext cx="76204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78" name="Straight Connector 72"/>
            <p:cNvSpPr/>
            <p:nvPr/>
          </p:nvSpPr>
          <p:spPr>
            <a:xfrm>
              <a:off x="839520" y="4254120"/>
              <a:ext cx="360" cy="1685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79" name="Straight Connector 73"/>
            <p:cNvSpPr/>
            <p:nvPr/>
          </p:nvSpPr>
          <p:spPr>
            <a:xfrm>
              <a:off x="8460000" y="4254120"/>
              <a:ext cx="360" cy="1685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Num" idx="20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C4451A4-793B-4EA4-A008-EF567E93D4EE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11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title"/>
          </p:nvPr>
        </p:nvSpPr>
        <p:spPr>
          <a:xfrm>
            <a:off x="1260000" y="109440"/>
            <a:ext cx="7447680" cy="8992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 fontScale="93333" lnSpcReduction="20000"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Classification vs. association rules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79880" y="1079640"/>
            <a:ext cx="873216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Classification rule:</a:t>
            </a:r>
            <a:br>
              <a:rPr sz="2800"/>
            </a:b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predicts value of a given attribute (the classification of an example)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697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697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Association rule:</a:t>
            </a:r>
            <a:br>
              <a:rPr sz="2800"/>
            </a:b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predicts value of arbitrary attribute (or combination)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3" name="Group 3"/>
          <p:cNvGrpSpPr/>
          <p:nvPr/>
        </p:nvGrpSpPr>
        <p:grpSpPr>
          <a:xfrm>
            <a:off x="1260000" y="2060280"/>
            <a:ext cx="6248880" cy="640080"/>
            <a:chOff x="1260000" y="2060280"/>
            <a:chExt cx="6248880" cy="640080"/>
          </a:xfrm>
        </p:grpSpPr>
        <p:sp>
          <p:nvSpPr>
            <p:cNvPr id="184" name="Freeform 4"/>
            <p:cNvSpPr/>
            <p:nvPr/>
          </p:nvSpPr>
          <p:spPr>
            <a:xfrm>
              <a:off x="1260000" y="2060280"/>
              <a:ext cx="6247800" cy="639000"/>
            </a:xfrm>
            <a:custGeom>
              <a:avLst/>
              <a:gdLst>
                <a:gd name="textAreaLeft" fmla="*/ 0 w 6247800"/>
                <a:gd name="textAreaRight" fmla="*/ 6248520 w 6247800"/>
                <a:gd name="textAreaTop" fmla="*/ 0 h 639000"/>
                <a:gd name="textAreaBottom" fmla="*/ 639720 h 6390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sunny and humidity = high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 play = no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Straight Connector 5"/>
            <p:cNvSpPr/>
            <p:nvPr/>
          </p:nvSpPr>
          <p:spPr>
            <a:xfrm>
              <a:off x="1260000" y="2060280"/>
              <a:ext cx="62485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86" name="Straight Connector 6"/>
            <p:cNvSpPr/>
            <p:nvPr/>
          </p:nvSpPr>
          <p:spPr>
            <a:xfrm>
              <a:off x="1260000" y="2700000"/>
              <a:ext cx="62485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87" name="Straight Connector 7"/>
            <p:cNvSpPr/>
            <p:nvPr/>
          </p:nvSpPr>
          <p:spPr>
            <a:xfrm>
              <a:off x="1260000" y="2060280"/>
              <a:ext cx="360" cy="6397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88" name="Straight Connector 8"/>
            <p:cNvSpPr/>
            <p:nvPr/>
          </p:nvSpPr>
          <p:spPr>
            <a:xfrm>
              <a:off x="7508520" y="2060280"/>
              <a:ext cx="360" cy="6397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grpSp>
        <p:nvGrpSpPr>
          <p:cNvPr id="189" name="Group 9"/>
          <p:cNvGrpSpPr/>
          <p:nvPr/>
        </p:nvGrpSpPr>
        <p:grpSpPr>
          <a:xfrm>
            <a:off x="1260000" y="3780000"/>
            <a:ext cx="6248880" cy="2179800"/>
            <a:chOff x="1260000" y="3780000"/>
            <a:chExt cx="6248880" cy="2179800"/>
          </a:xfrm>
        </p:grpSpPr>
        <p:sp>
          <p:nvSpPr>
            <p:cNvPr id="190" name="Freeform 10"/>
            <p:cNvSpPr/>
            <p:nvPr/>
          </p:nvSpPr>
          <p:spPr>
            <a:xfrm>
              <a:off x="1260000" y="3780000"/>
              <a:ext cx="6247800" cy="2178720"/>
            </a:xfrm>
            <a:custGeom>
              <a:avLst/>
              <a:gdLst>
                <a:gd name="textAreaLeft" fmla="*/ 0 w 6247800"/>
                <a:gd name="textAreaRight" fmla="*/ 6248520 w 6247800"/>
                <a:gd name="textAreaTop" fmla="*/ 0 h 2178720"/>
                <a:gd name="textAreaBottom" fmla="*/ 2179440 h 21787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temperature = cool then humidity = normal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humidity = normal and windy = false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 play = yes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sunny and play = no 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 humidity = high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windy = false and play = no 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 outlook = sunny and humidity = high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Straight Connector 11"/>
            <p:cNvSpPr/>
            <p:nvPr/>
          </p:nvSpPr>
          <p:spPr>
            <a:xfrm>
              <a:off x="1260000" y="3780000"/>
              <a:ext cx="62485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92" name="Straight Connector 12"/>
            <p:cNvSpPr/>
            <p:nvPr/>
          </p:nvSpPr>
          <p:spPr>
            <a:xfrm>
              <a:off x="1260000" y="5959440"/>
              <a:ext cx="62485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93" name="Straight Connector 13"/>
            <p:cNvSpPr/>
            <p:nvPr/>
          </p:nvSpPr>
          <p:spPr>
            <a:xfrm>
              <a:off x="1260000" y="3780000"/>
              <a:ext cx="360" cy="21794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94" name="Straight Connector 14"/>
            <p:cNvSpPr/>
            <p:nvPr/>
          </p:nvSpPr>
          <p:spPr>
            <a:xfrm>
              <a:off x="7508520" y="3780000"/>
              <a:ext cx="360" cy="21794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Num" idx="2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0615916-48C6-48F5-B8FB-95DEC28E7761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12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1086840" y="108720"/>
            <a:ext cx="7524000" cy="8992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 fontScale="91111" lnSpcReduction="10000"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Weather data with mixed attributes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12920" y="112140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pc="-1" strike="noStrike">
                <a:solidFill>
                  <a:schemeClr val="dk1"/>
                </a:solidFill>
                <a:latin typeface="Calibri"/>
              </a:rPr>
              <a:t>Some attributes have numeric values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8" name="Group 3"/>
          <p:cNvGrpSpPr/>
          <p:nvPr/>
        </p:nvGrpSpPr>
        <p:grpSpPr>
          <a:xfrm>
            <a:off x="839520" y="1800000"/>
            <a:ext cx="7620840" cy="2009880"/>
            <a:chOff x="839520" y="1800000"/>
            <a:chExt cx="7620840" cy="2009880"/>
          </a:xfrm>
        </p:grpSpPr>
        <p:sp>
          <p:nvSpPr>
            <p:cNvPr id="199" name="Freeform 4"/>
            <p:cNvSpPr/>
            <p:nvPr/>
          </p:nvSpPr>
          <p:spPr>
            <a:xfrm>
              <a:off x="6935760" y="347472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Freeform 5"/>
            <p:cNvSpPr/>
            <p:nvPr/>
          </p:nvSpPr>
          <p:spPr>
            <a:xfrm>
              <a:off x="5411880" y="347472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Freeform 6"/>
            <p:cNvSpPr/>
            <p:nvPr/>
          </p:nvSpPr>
          <p:spPr>
            <a:xfrm>
              <a:off x="3888000" y="347472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7"/>
            <p:cNvSpPr/>
            <p:nvPr/>
          </p:nvSpPr>
          <p:spPr>
            <a:xfrm>
              <a:off x="2363760" y="347472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Freeform 8"/>
            <p:cNvSpPr/>
            <p:nvPr/>
          </p:nvSpPr>
          <p:spPr>
            <a:xfrm>
              <a:off x="839880" y="347472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Freeform 9"/>
            <p:cNvSpPr/>
            <p:nvPr/>
          </p:nvSpPr>
          <p:spPr>
            <a:xfrm>
              <a:off x="6935760" y="3139560"/>
              <a:ext cx="1523520" cy="33444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Freeform 10"/>
            <p:cNvSpPr/>
            <p:nvPr/>
          </p:nvSpPr>
          <p:spPr>
            <a:xfrm>
              <a:off x="5411880" y="3139560"/>
              <a:ext cx="1523160" cy="33444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False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Freeform 11"/>
            <p:cNvSpPr/>
            <p:nvPr/>
          </p:nvSpPr>
          <p:spPr>
            <a:xfrm>
              <a:off x="3888000" y="3139560"/>
              <a:ext cx="1523160" cy="33444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Freeform 12"/>
            <p:cNvSpPr/>
            <p:nvPr/>
          </p:nvSpPr>
          <p:spPr>
            <a:xfrm>
              <a:off x="2363760" y="3139560"/>
              <a:ext cx="1523520" cy="33444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75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Freeform 13"/>
            <p:cNvSpPr/>
            <p:nvPr/>
          </p:nvSpPr>
          <p:spPr>
            <a:xfrm>
              <a:off x="839880" y="3139560"/>
              <a:ext cx="1523160" cy="33444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Rainy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14"/>
            <p:cNvSpPr/>
            <p:nvPr/>
          </p:nvSpPr>
          <p:spPr>
            <a:xfrm>
              <a:off x="6935760" y="280476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Freeform 15"/>
            <p:cNvSpPr/>
            <p:nvPr/>
          </p:nvSpPr>
          <p:spPr>
            <a:xfrm>
              <a:off x="5411880" y="280476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False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Freeform 16"/>
            <p:cNvSpPr/>
            <p:nvPr/>
          </p:nvSpPr>
          <p:spPr>
            <a:xfrm>
              <a:off x="3888000" y="280476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86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Freeform 17"/>
            <p:cNvSpPr/>
            <p:nvPr/>
          </p:nvSpPr>
          <p:spPr>
            <a:xfrm>
              <a:off x="2363760" y="280476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83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Freeform 18"/>
            <p:cNvSpPr/>
            <p:nvPr/>
          </p:nvSpPr>
          <p:spPr>
            <a:xfrm>
              <a:off x="839880" y="280476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Overcast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Freeform 19"/>
            <p:cNvSpPr/>
            <p:nvPr/>
          </p:nvSpPr>
          <p:spPr>
            <a:xfrm>
              <a:off x="6935760" y="246996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Freeform 20"/>
            <p:cNvSpPr/>
            <p:nvPr/>
          </p:nvSpPr>
          <p:spPr>
            <a:xfrm>
              <a:off x="5411880" y="246996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True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Freeform 21"/>
            <p:cNvSpPr/>
            <p:nvPr/>
          </p:nvSpPr>
          <p:spPr>
            <a:xfrm>
              <a:off x="3888000" y="246996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90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Freeform 22"/>
            <p:cNvSpPr/>
            <p:nvPr/>
          </p:nvSpPr>
          <p:spPr>
            <a:xfrm>
              <a:off x="2363760" y="246996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23"/>
            <p:cNvSpPr/>
            <p:nvPr/>
          </p:nvSpPr>
          <p:spPr>
            <a:xfrm>
              <a:off x="839880" y="246996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Sunny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 24"/>
            <p:cNvSpPr/>
            <p:nvPr/>
          </p:nvSpPr>
          <p:spPr>
            <a:xfrm>
              <a:off x="6935760" y="2134800"/>
              <a:ext cx="1523520" cy="33444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Freeform 25"/>
            <p:cNvSpPr/>
            <p:nvPr/>
          </p:nvSpPr>
          <p:spPr>
            <a:xfrm>
              <a:off x="5411880" y="2134800"/>
              <a:ext cx="1523160" cy="33444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False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Freeform 26"/>
            <p:cNvSpPr/>
            <p:nvPr/>
          </p:nvSpPr>
          <p:spPr>
            <a:xfrm>
              <a:off x="3888000" y="2134800"/>
              <a:ext cx="1523160" cy="33444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Freeform 27"/>
            <p:cNvSpPr/>
            <p:nvPr/>
          </p:nvSpPr>
          <p:spPr>
            <a:xfrm>
              <a:off x="2363760" y="2134800"/>
              <a:ext cx="1523520" cy="33444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Freeform 28"/>
            <p:cNvSpPr/>
            <p:nvPr/>
          </p:nvSpPr>
          <p:spPr>
            <a:xfrm>
              <a:off x="839880" y="2134800"/>
              <a:ext cx="1523160" cy="33444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Sunny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Freeform 29"/>
            <p:cNvSpPr/>
            <p:nvPr/>
          </p:nvSpPr>
          <p:spPr>
            <a:xfrm>
              <a:off x="6935760" y="180000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Play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Freeform 30"/>
            <p:cNvSpPr/>
            <p:nvPr/>
          </p:nvSpPr>
          <p:spPr>
            <a:xfrm>
              <a:off x="5411880" y="180000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Windy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Freeform 31"/>
            <p:cNvSpPr/>
            <p:nvPr/>
          </p:nvSpPr>
          <p:spPr>
            <a:xfrm>
              <a:off x="3888000" y="180000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Humidity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Freeform 32"/>
            <p:cNvSpPr/>
            <p:nvPr/>
          </p:nvSpPr>
          <p:spPr>
            <a:xfrm>
              <a:off x="2363760" y="1800000"/>
              <a:ext cx="1523520" cy="334080"/>
            </a:xfrm>
            <a:custGeom>
              <a:avLst/>
              <a:gdLst>
                <a:gd name="textAreaLeft" fmla="*/ 0 w 1523520"/>
                <a:gd name="textAreaRight" fmla="*/ 1524240 w 15235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Temperature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Freeform 33"/>
            <p:cNvSpPr/>
            <p:nvPr/>
          </p:nvSpPr>
          <p:spPr>
            <a:xfrm>
              <a:off x="839880" y="1800000"/>
              <a:ext cx="1523160" cy="334080"/>
            </a:xfrm>
            <a:custGeom>
              <a:avLst/>
              <a:gdLst>
                <a:gd name="textAreaLeft" fmla="*/ 0 w 1523160"/>
                <a:gd name="textAreaRight" fmla="*/ 1523880 w 15231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Outlook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Straight Connector 34"/>
            <p:cNvSpPr/>
            <p:nvPr/>
          </p:nvSpPr>
          <p:spPr>
            <a:xfrm>
              <a:off x="839520" y="3809520"/>
              <a:ext cx="762048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230" name="Straight Connector 35"/>
            <p:cNvSpPr/>
            <p:nvPr/>
          </p:nvSpPr>
          <p:spPr>
            <a:xfrm>
              <a:off x="839520" y="1800000"/>
              <a:ext cx="360" cy="200952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231" name="Straight Connector 36"/>
            <p:cNvSpPr/>
            <p:nvPr/>
          </p:nvSpPr>
          <p:spPr>
            <a:xfrm>
              <a:off x="8460000" y="1800000"/>
              <a:ext cx="360" cy="200952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232" name="Straight Connector 37"/>
            <p:cNvSpPr/>
            <p:nvPr/>
          </p:nvSpPr>
          <p:spPr>
            <a:xfrm>
              <a:off x="839520" y="2134800"/>
              <a:ext cx="762048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233" name="Straight Connector 38"/>
            <p:cNvSpPr/>
            <p:nvPr/>
          </p:nvSpPr>
          <p:spPr>
            <a:xfrm>
              <a:off x="839520" y="1800000"/>
              <a:ext cx="762048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grpSp>
        <p:nvGrpSpPr>
          <p:cNvPr id="234" name="Group 39"/>
          <p:cNvGrpSpPr/>
          <p:nvPr/>
        </p:nvGrpSpPr>
        <p:grpSpPr>
          <a:xfrm>
            <a:off x="839520" y="4140000"/>
            <a:ext cx="7620840" cy="1686240"/>
            <a:chOff x="839520" y="4140000"/>
            <a:chExt cx="7620840" cy="1686240"/>
          </a:xfrm>
        </p:grpSpPr>
        <p:sp>
          <p:nvSpPr>
            <p:cNvPr id="235" name="Freeform 40"/>
            <p:cNvSpPr/>
            <p:nvPr/>
          </p:nvSpPr>
          <p:spPr>
            <a:xfrm>
              <a:off x="839880" y="4140000"/>
              <a:ext cx="7619400" cy="1685160"/>
            </a:xfrm>
            <a:custGeom>
              <a:avLst/>
              <a:gdLst>
                <a:gd name="textAreaLeft" fmla="*/ 0 w 7619400"/>
                <a:gd name="textAreaRight" fmla="*/ 7620120 w 7619400"/>
                <a:gd name="textAreaTop" fmla="*/ 0 h 1685160"/>
                <a:gd name="textAreaBottom" fmla="*/ 1685880 h 16851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sunny and humidity &gt; 83 then play = no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rainy and windy = true then play = no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outlook = overcast then play = yes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humidity &lt; 85 then play = yes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none of the above then play = yes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Straight Connector 41"/>
            <p:cNvSpPr/>
            <p:nvPr/>
          </p:nvSpPr>
          <p:spPr>
            <a:xfrm>
              <a:off x="839520" y="4140000"/>
              <a:ext cx="76204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237" name="Straight Connector 42"/>
            <p:cNvSpPr/>
            <p:nvPr/>
          </p:nvSpPr>
          <p:spPr>
            <a:xfrm>
              <a:off x="839520" y="5825880"/>
              <a:ext cx="76204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238" name="Straight Connector 43"/>
            <p:cNvSpPr/>
            <p:nvPr/>
          </p:nvSpPr>
          <p:spPr>
            <a:xfrm>
              <a:off x="839520" y="4140000"/>
              <a:ext cx="360" cy="1685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239" name="Straight Connector 44"/>
            <p:cNvSpPr/>
            <p:nvPr/>
          </p:nvSpPr>
          <p:spPr>
            <a:xfrm>
              <a:off x="8460000" y="4140000"/>
              <a:ext cx="360" cy="1685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Num" idx="2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99F7876-9F20-411B-8DF4-C90883C6AD24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13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The contact lenses data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2" name="Group 2"/>
          <p:cNvGrpSpPr/>
          <p:nvPr/>
        </p:nvGrpSpPr>
        <p:grpSpPr>
          <a:xfrm>
            <a:off x="180000" y="900000"/>
            <a:ext cx="8820360" cy="5572080"/>
            <a:chOff x="180000" y="900000"/>
            <a:chExt cx="8820360" cy="5572080"/>
          </a:xfrm>
        </p:grpSpPr>
        <p:sp>
          <p:nvSpPr>
            <p:cNvPr id="243" name="Freeform 3"/>
            <p:cNvSpPr/>
            <p:nvPr/>
          </p:nvSpPr>
          <p:spPr>
            <a:xfrm>
              <a:off x="7176960" y="432900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4"/>
            <p:cNvSpPr/>
            <p:nvPr/>
          </p:nvSpPr>
          <p:spPr>
            <a:xfrm>
              <a:off x="5353560" y="432900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5"/>
            <p:cNvSpPr/>
            <p:nvPr/>
          </p:nvSpPr>
          <p:spPr>
            <a:xfrm>
              <a:off x="3816720" y="432900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6"/>
            <p:cNvSpPr/>
            <p:nvPr/>
          </p:nvSpPr>
          <p:spPr>
            <a:xfrm>
              <a:off x="1801080" y="432900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7"/>
            <p:cNvSpPr/>
            <p:nvPr/>
          </p:nvSpPr>
          <p:spPr>
            <a:xfrm>
              <a:off x="180000" y="432900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Freeform 8"/>
            <p:cNvSpPr/>
            <p:nvPr/>
          </p:nvSpPr>
          <p:spPr>
            <a:xfrm>
              <a:off x="7176960" y="4543200"/>
              <a:ext cx="1822320" cy="2138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Freeform 9"/>
            <p:cNvSpPr/>
            <p:nvPr/>
          </p:nvSpPr>
          <p:spPr>
            <a:xfrm>
              <a:off x="5353560" y="4543200"/>
              <a:ext cx="1822680" cy="2138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10"/>
            <p:cNvSpPr/>
            <p:nvPr/>
          </p:nvSpPr>
          <p:spPr>
            <a:xfrm>
              <a:off x="3816720" y="4543200"/>
              <a:ext cx="1536120" cy="2138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Freeform 11"/>
            <p:cNvSpPr/>
            <p:nvPr/>
          </p:nvSpPr>
          <p:spPr>
            <a:xfrm>
              <a:off x="1801080" y="4543200"/>
              <a:ext cx="2014920" cy="2138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12"/>
            <p:cNvSpPr/>
            <p:nvPr/>
          </p:nvSpPr>
          <p:spPr>
            <a:xfrm>
              <a:off x="180000" y="4543200"/>
              <a:ext cx="1620360" cy="2138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13"/>
            <p:cNvSpPr/>
            <p:nvPr/>
          </p:nvSpPr>
          <p:spPr>
            <a:xfrm>
              <a:off x="7176960" y="475776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14"/>
            <p:cNvSpPr/>
            <p:nvPr/>
          </p:nvSpPr>
          <p:spPr>
            <a:xfrm>
              <a:off x="5353560" y="475776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Freeform 15"/>
            <p:cNvSpPr/>
            <p:nvPr/>
          </p:nvSpPr>
          <p:spPr>
            <a:xfrm>
              <a:off x="3816720" y="475776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Freeform 16"/>
            <p:cNvSpPr/>
            <p:nvPr/>
          </p:nvSpPr>
          <p:spPr>
            <a:xfrm>
              <a:off x="1801080" y="475776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reeform 17"/>
            <p:cNvSpPr/>
            <p:nvPr/>
          </p:nvSpPr>
          <p:spPr>
            <a:xfrm>
              <a:off x="180000" y="475776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reeform 18"/>
            <p:cNvSpPr/>
            <p:nvPr/>
          </p:nvSpPr>
          <p:spPr>
            <a:xfrm>
              <a:off x="7176960" y="497196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Freeform 19"/>
            <p:cNvSpPr/>
            <p:nvPr/>
          </p:nvSpPr>
          <p:spPr>
            <a:xfrm>
              <a:off x="5353560" y="497196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Freeform 20"/>
            <p:cNvSpPr/>
            <p:nvPr/>
          </p:nvSpPr>
          <p:spPr>
            <a:xfrm>
              <a:off x="3816720" y="497196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Freeform 21"/>
            <p:cNvSpPr/>
            <p:nvPr/>
          </p:nvSpPr>
          <p:spPr>
            <a:xfrm>
              <a:off x="1801080" y="497196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Freeform 22"/>
            <p:cNvSpPr/>
            <p:nvPr/>
          </p:nvSpPr>
          <p:spPr>
            <a:xfrm>
              <a:off x="180000" y="497196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Freeform 23"/>
            <p:cNvSpPr/>
            <p:nvPr/>
          </p:nvSpPr>
          <p:spPr>
            <a:xfrm>
              <a:off x="7176960" y="5186160"/>
              <a:ext cx="1822320" cy="2138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Freeform 24"/>
            <p:cNvSpPr/>
            <p:nvPr/>
          </p:nvSpPr>
          <p:spPr>
            <a:xfrm>
              <a:off x="5353560" y="5186160"/>
              <a:ext cx="1822680" cy="2138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 25"/>
            <p:cNvSpPr/>
            <p:nvPr/>
          </p:nvSpPr>
          <p:spPr>
            <a:xfrm>
              <a:off x="3816720" y="5186160"/>
              <a:ext cx="1536120" cy="2138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Freeform 26"/>
            <p:cNvSpPr/>
            <p:nvPr/>
          </p:nvSpPr>
          <p:spPr>
            <a:xfrm>
              <a:off x="1801080" y="5186160"/>
              <a:ext cx="2014920" cy="2138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Freeform 27"/>
            <p:cNvSpPr/>
            <p:nvPr/>
          </p:nvSpPr>
          <p:spPr>
            <a:xfrm>
              <a:off x="180000" y="5186160"/>
              <a:ext cx="1620360" cy="2138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Freeform 28"/>
            <p:cNvSpPr/>
            <p:nvPr/>
          </p:nvSpPr>
          <p:spPr>
            <a:xfrm>
              <a:off x="7176960" y="540072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Hard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reeform 29"/>
            <p:cNvSpPr/>
            <p:nvPr/>
          </p:nvSpPr>
          <p:spPr>
            <a:xfrm>
              <a:off x="5353560" y="540072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Freeform 30"/>
            <p:cNvSpPr/>
            <p:nvPr/>
          </p:nvSpPr>
          <p:spPr>
            <a:xfrm>
              <a:off x="3816720" y="540072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Freeform 31"/>
            <p:cNvSpPr/>
            <p:nvPr/>
          </p:nvSpPr>
          <p:spPr>
            <a:xfrm>
              <a:off x="1801080" y="540072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Freeform 32"/>
            <p:cNvSpPr/>
            <p:nvPr/>
          </p:nvSpPr>
          <p:spPr>
            <a:xfrm>
              <a:off x="180000" y="540072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Freeform 33"/>
            <p:cNvSpPr/>
            <p:nvPr/>
          </p:nvSpPr>
          <p:spPr>
            <a:xfrm>
              <a:off x="7176960" y="561492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Freeform 34"/>
            <p:cNvSpPr/>
            <p:nvPr/>
          </p:nvSpPr>
          <p:spPr>
            <a:xfrm>
              <a:off x="5353560" y="561492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Freeform 35"/>
            <p:cNvSpPr/>
            <p:nvPr/>
          </p:nvSpPr>
          <p:spPr>
            <a:xfrm>
              <a:off x="3816720" y="561492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36"/>
            <p:cNvSpPr/>
            <p:nvPr/>
          </p:nvSpPr>
          <p:spPr>
            <a:xfrm>
              <a:off x="1801080" y="561492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37"/>
            <p:cNvSpPr/>
            <p:nvPr/>
          </p:nvSpPr>
          <p:spPr>
            <a:xfrm>
              <a:off x="180000" y="561492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38"/>
            <p:cNvSpPr/>
            <p:nvPr/>
          </p:nvSpPr>
          <p:spPr>
            <a:xfrm>
              <a:off x="7176960" y="5829120"/>
              <a:ext cx="1822320" cy="2138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Soft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Freeform 39"/>
            <p:cNvSpPr/>
            <p:nvPr/>
          </p:nvSpPr>
          <p:spPr>
            <a:xfrm>
              <a:off x="5353560" y="5829120"/>
              <a:ext cx="1822680" cy="2138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Freeform 40"/>
            <p:cNvSpPr/>
            <p:nvPr/>
          </p:nvSpPr>
          <p:spPr>
            <a:xfrm>
              <a:off x="3816720" y="5829120"/>
              <a:ext cx="1536120" cy="2138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41"/>
            <p:cNvSpPr/>
            <p:nvPr/>
          </p:nvSpPr>
          <p:spPr>
            <a:xfrm>
              <a:off x="1801080" y="5829120"/>
              <a:ext cx="2014920" cy="2138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42"/>
            <p:cNvSpPr/>
            <p:nvPr/>
          </p:nvSpPr>
          <p:spPr>
            <a:xfrm>
              <a:off x="180000" y="5829120"/>
              <a:ext cx="1620360" cy="2138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43"/>
            <p:cNvSpPr/>
            <p:nvPr/>
          </p:nvSpPr>
          <p:spPr>
            <a:xfrm>
              <a:off x="7176960" y="604368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Freeform 44"/>
            <p:cNvSpPr/>
            <p:nvPr/>
          </p:nvSpPr>
          <p:spPr>
            <a:xfrm>
              <a:off x="5353560" y="604368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Freeform 45"/>
            <p:cNvSpPr/>
            <p:nvPr/>
          </p:nvSpPr>
          <p:spPr>
            <a:xfrm>
              <a:off x="3816720" y="604368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46"/>
            <p:cNvSpPr/>
            <p:nvPr/>
          </p:nvSpPr>
          <p:spPr>
            <a:xfrm>
              <a:off x="1801080" y="604368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Freeform 47"/>
            <p:cNvSpPr/>
            <p:nvPr/>
          </p:nvSpPr>
          <p:spPr>
            <a:xfrm>
              <a:off x="180000" y="604368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Freeform 48"/>
            <p:cNvSpPr/>
            <p:nvPr/>
          </p:nvSpPr>
          <p:spPr>
            <a:xfrm>
              <a:off x="7176960" y="625788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Freeform 49"/>
            <p:cNvSpPr/>
            <p:nvPr/>
          </p:nvSpPr>
          <p:spPr>
            <a:xfrm>
              <a:off x="5353560" y="625788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Freeform 50"/>
            <p:cNvSpPr/>
            <p:nvPr/>
          </p:nvSpPr>
          <p:spPr>
            <a:xfrm>
              <a:off x="3816720" y="625788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Freeform 51"/>
            <p:cNvSpPr/>
            <p:nvPr/>
          </p:nvSpPr>
          <p:spPr>
            <a:xfrm>
              <a:off x="1801080" y="625788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Freeform 52"/>
            <p:cNvSpPr/>
            <p:nvPr/>
          </p:nvSpPr>
          <p:spPr>
            <a:xfrm>
              <a:off x="180000" y="625788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Freeform 53"/>
            <p:cNvSpPr/>
            <p:nvPr/>
          </p:nvSpPr>
          <p:spPr>
            <a:xfrm>
              <a:off x="7176960" y="411480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Soft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Freeform 54"/>
            <p:cNvSpPr/>
            <p:nvPr/>
          </p:nvSpPr>
          <p:spPr>
            <a:xfrm>
              <a:off x="5353560" y="411480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Freeform 55"/>
            <p:cNvSpPr/>
            <p:nvPr/>
          </p:nvSpPr>
          <p:spPr>
            <a:xfrm>
              <a:off x="3816720" y="411480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Freeform 56"/>
            <p:cNvSpPr/>
            <p:nvPr/>
          </p:nvSpPr>
          <p:spPr>
            <a:xfrm>
              <a:off x="1801080" y="411480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Freeform 57"/>
            <p:cNvSpPr/>
            <p:nvPr/>
          </p:nvSpPr>
          <p:spPr>
            <a:xfrm>
              <a:off x="180000" y="411480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Freeform 58"/>
            <p:cNvSpPr/>
            <p:nvPr/>
          </p:nvSpPr>
          <p:spPr>
            <a:xfrm>
              <a:off x="7176960" y="3900240"/>
              <a:ext cx="1822320" cy="2138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reeform 59"/>
            <p:cNvSpPr/>
            <p:nvPr/>
          </p:nvSpPr>
          <p:spPr>
            <a:xfrm>
              <a:off x="5353560" y="3900240"/>
              <a:ext cx="1822680" cy="2138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reeform 60"/>
            <p:cNvSpPr/>
            <p:nvPr/>
          </p:nvSpPr>
          <p:spPr>
            <a:xfrm>
              <a:off x="3816720" y="3900240"/>
              <a:ext cx="1536120" cy="2138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reeform 61"/>
            <p:cNvSpPr/>
            <p:nvPr/>
          </p:nvSpPr>
          <p:spPr>
            <a:xfrm>
              <a:off x="1801080" y="3900240"/>
              <a:ext cx="2014920" cy="2138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Freeform 62"/>
            <p:cNvSpPr/>
            <p:nvPr/>
          </p:nvSpPr>
          <p:spPr>
            <a:xfrm>
              <a:off x="180000" y="3900240"/>
              <a:ext cx="1620360" cy="2138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Freeform 63"/>
            <p:cNvSpPr/>
            <p:nvPr/>
          </p:nvSpPr>
          <p:spPr>
            <a:xfrm>
              <a:off x="7176960" y="368604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Hard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Freeform 64"/>
            <p:cNvSpPr/>
            <p:nvPr/>
          </p:nvSpPr>
          <p:spPr>
            <a:xfrm>
              <a:off x="5353560" y="368604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Freeform 65"/>
            <p:cNvSpPr/>
            <p:nvPr/>
          </p:nvSpPr>
          <p:spPr>
            <a:xfrm>
              <a:off x="3816720" y="368604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Freeform 66"/>
            <p:cNvSpPr/>
            <p:nvPr/>
          </p:nvSpPr>
          <p:spPr>
            <a:xfrm>
              <a:off x="1801080" y="368604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Freeform 67"/>
            <p:cNvSpPr/>
            <p:nvPr/>
          </p:nvSpPr>
          <p:spPr>
            <a:xfrm>
              <a:off x="180000" y="368604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Freeform 68"/>
            <p:cNvSpPr/>
            <p:nvPr/>
          </p:nvSpPr>
          <p:spPr>
            <a:xfrm>
              <a:off x="7176960" y="347184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Freeform 69"/>
            <p:cNvSpPr/>
            <p:nvPr/>
          </p:nvSpPr>
          <p:spPr>
            <a:xfrm>
              <a:off x="5353560" y="347184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Freeform 70"/>
            <p:cNvSpPr/>
            <p:nvPr/>
          </p:nvSpPr>
          <p:spPr>
            <a:xfrm>
              <a:off x="3816720" y="347184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Freeform 71"/>
            <p:cNvSpPr/>
            <p:nvPr/>
          </p:nvSpPr>
          <p:spPr>
            <a:xfrm>
              <a:off x="1801080" y="347184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Freeform 72"/>
            <p:cNvSpPr/>
            <p:nvPr/>
          </p:nvSpPr>
          <p:spPr>
            <a:xfrm>
              <a:off x="180000" y="347184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Freeform 73"/>
            <p:cNvSpPr/>
            <p:nvPr/>
          </p:nvSpPr>
          <p:spPr>
            <a:xfrm>
              <a:off x="7176960" y="3257280"/>
              <a:ext cx="1822320" cy="2138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Soft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Freeform 74"/>
            <p:cNvSpPr/>
            <p:nvPr/>
          </p:nvSpPr>
          <p:spPr>
            <a:xfrm>
              <a:off x="5353560" y="3257280"/>
              <a:ext cx="1822680" cy="2138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Freeform 75"/>
            <p:cNvSpPr/>
            <p:nvPr/>
          </p:nvSpPr>
          <p:spPr>
            <a:xfrm>
              <a:off x="3816720" y="3257280"/>
              <a:ext cx="1536120" cy="2138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6" name="Freeform 76"/>
            <p:cNvSpPr/>
            <p:nvPr/>
          </p:nvSpPr>
          <p:spPr>
            <a:xfrm>
              <a:off x="1801080" y="3257280"/>
              <a:ext cx="2014920" cy="2138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Freeform 77"/>
            <p:cNvSpPr/>
            <p:nvPr/>
          </p:nvSpPr>
          <p:spPr>
            <a:xfrm>
              <a:off x="180000" y="3257280"/>
              <a:ext cx="1620360" cy="2138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Freeform 78"/>
            <p:cNvSpPr/>
            <p:nvPr/>
          </p:nvSpPr>
          <p:spPr>
            <a:xfrm>
              <a:off x="7176960" y="304308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Freeform 79"/>
            <p:cNvSpPr/>
            <p:nvPr/>
          </p:nvSpPr>
          <p:spPr>
            <a:xfrm>
              <a:off x="5353560" y="304308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Freeform 80"/>
            <p:cNvSpPr/>
            <p:nvPr/>
          </p:nvSpPr>
          <p:spPr>
            <a:xfrm>
              <a:off x="3816720" y="304308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Freeform 81"/>
            <p:cNvSpPr/>
            <p:nvPr/>
          </p:nvSpPr>
          <p:spPr>
            <a:xfrm>
              <a:off x="1801080" y="304308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Freeform 82"/>
            <p:cNvSpPr/>
            <p:nvPr/>
          </p:nvSpPr>
          <p:spPr>
            <a:xfrm>
              <a:off x="180000" y="304308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Freeform 83"/>
            <p:cNvSpPr/>
            <p:nvPr/>
          </p:nvSpPr>
          <p:spPr>
            <a:xfrm>
              <a:off x="7176960" y="282888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hard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Freeform 84"/>
            <p:cNvSpPr/>
            <p:nvPr/>
          </p:nvSpPr>
          <p:spPr>
            <a:xfrm>
              <a:off x="5353560" y="282888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Freeform 85"/>
            <p:cNvSpPr/>
            <p:nvPr/>
          </p:nvSpPr>
          <p:spPr>
            <a:xfrm>
              <a:off x="3816720" y="282888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Freeform 86"/>
            <p:cNvSpPr/>
            <p:nvPr/>
          </p:nvSpPr>
          <p:spPr>
            <a:xfrm>
              <a:off x="1801080" y="282888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Freeform 87"/>
            <p:cNvSpPr/>
            <p:nvPr/>
          </p:nvSpPr>
          <p:spPr>
            <a:xfrm>
              <a:off x="180000" y="282888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Freeform 88"/>
            <p:cNvSpPr/>
            <p:nvPr/>
          </p:nvSpPr>
          <p:spPr>
            <a:xfrm>
              <a:off x="7176960" y="261468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Freeform 89"/>
            <p:cNvSpPr/>
            <p:nvPr/>
          </p:nvSpPr>
          <p:spPr>
            <a:xfrm>
              <a:off x="5353560" y="261468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Freeform 90"/>
            <p:cNvSpPr/>
            <p:nvPr/>
          </p:nvSpPr>
          <p:spPr>
            <a:xfrm>
              <a:off x="3816720" y="261468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Freeform 91"/>
            <p:cNvSpPr/>
            <p:nvPr/>
          </p:nvSpPr>
          <p:spPr>
            <a:xfrm>
              <a:off x="1801080" y="261468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Freeform 92"/>
            <p:cNvSpPr/>
            <p:nvPr/>
          </p:nvSpPr>
          <p:spPr>
            <a:xfrm>
              <a:off x="180000" y="261468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Freeform 93"/>
            <p:cNvSpPr/>
            <p:nvPr/>
          </p:nvSpPr>
          <p:spPr>
            <a:xfrm>
              <a:off x="7176960" y="2400120"/>
              <a:ext cx="1822320" cy="2138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Soft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Freeform 94"/>
            <p:cNvSpPr/>
            <p:nvPr/>
          </p:nvSpPr>
          <p:spPr>
            <a:xfrm>
              <a:off x="5353560" y="2400120"/>
              <a:ext cx="1822680" cy="2138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Freeform 95"/>
            <p:cNvSpPr/>
            <p:nvPr/>
          </p:nvSpPr>
          <p:spPr>
            <a:xfrm>
              <a:off x="3816720" y="2400120"/>
              <a:ext cx="1536120" cy="2138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Freeform 96"/>
            <p:cNvSpPr/>
            <p:nvPr/>
          </p:nvSpPr>
          <p:spPr>
            <a:xfrm>
              <a:off x="1801080" y="2400120"/>
              <a:ext cx="2014920" cy="2138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Freeform 97"/>
            <p:cNvSpPr/>
            <p:nvPr/>
          </p:nvSpPr>
          <p:spPr>
            <a:xfrm>
              <a:off x="180000" y="2400120"/>
              <a:ext cx="1620360" cy="2138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Freeform 98"/>
            <p:cNvSpPr/>
            <p:nvPr/>
          </p:nvSpPr>
          <p:spPr>
            <a:xfrm>
              <a:off x="7176960" y="218592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Freeform 99"/>
            <p:cNvSpPr/>
            <p:nvPr/>
          </p:nvSpPr>
          <p:spPr>
            <a:xfrm>
              <a:off x="5353560" y="218592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Freeform 100"/>
            <p:cNvSpPr/>
            <p:nvPr/>
          </p:nvSpPr>
          <p:spPr>
            <a:xfrm>
              <a:off x="3816720" y="218592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Freeform 101"/>
            <p:cNvSpPr/>
            <p:nvPr/>
          </p:nvSpPr>
          <p:spPr>
            <a:xfrm>
              <a:off x="1801080" y="218592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Freeform 102"/>
            <p:cNvSpPr/>
            <p:nvPr/>
          </p:nvSpPr>
          <p:spPr>
            <a:xfrm>
              <a:off x="180000" y="218592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Freeform 103"/>
            <p:cNvSpPr/>
            <p:nvPr/>
          </p:nvSpPr>
          <p:spPr>
            <a:xfrm>
              <a:off x="7176960" y="197172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Hard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Freeform 104"/>
            <p:cNvSpPr/>
            <p:nvPr/>
          </p:nvSpPr>
          <p:spPr>
            <a:xfrm>
              <a:off x="5353560" y="197172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Freeform 105"/>
            <p:cNvSpPr/>
            <p:nvPr/>
          </p:nvSpPr>
          <p:spPr>
            <a:xfrm>
              <a:off x="3816720" y="197172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Freeform 106"/>
            <p:cNvSpPr/>
            <p:nvPr/>
          </p:nvSpPr>
          <p:spPr>
            <a:xfrm>
              <a:off x="1801080" y="197172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Freeform 107"/>
            <p:cNvSpPr/>
            <p:nvPr/>
          </p:nvSpPr>
          <p:spPr>
            <a:xfrm>
              <a:off x="180000" y="197172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Freeform 108"/>
            <p:cNvSpPr/>
            <p:nvPr/>
          </p:nvSpPr>
          <p:spPr>
            <a:xfrm>
              <a:off x="7176960" y="1757160"/>
              <a:ext cx="1822320" cy="2138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Freeform 109"/>
            <p:cNvSpPr/>
            <p:nvPr/>
          </p:nvSpPr>
          <p:spPr>
            <a:xfrm>
              <a:off x="5353560" y="1757160"/>
              <a:ext cx="1822680" cy="2138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Freeform 110"/>
            <p:cNvSpPr/>
            <p:nvPr/>
          </p:nvSpPr>
          <p:spPr>
            <a:xfrm>
              <a:off x="3816720" y="1757160"/>
              <a:ext cx="1536120" cy="2138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Freeform 111"/>
            <p:cNvSpPr/>
            <p:nvPr/>
          </p:nvSpPr>
          <p:spPr>
            <a:xfrm>
              <a:off x="1801080" y="1757160"/>
              <a:ext cx="2014920" cy="2138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Freeform 112"/>
            <p:cNvSpPr/>
            <p:nvPr/>
          </p:nvSpPr>
          <p:spPr>
            <a:xfrm>
              <a:off x="180000" y="1757160"/>
              <a:ext cx="1620360" cy="2138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3" name="Freeform 113"/>
            <p:cNvSpPr/>
            <p:nvPr/>
          </p:nvSpPr>
          <p:spPr>
            <a:xfrm>
              <a:off x="7176960" y="154296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Soft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4" name="Freeform 114"/>
            <p:cNvSpPr/>
            <p:nvPr/>
          </p:nvSpPr>
          <p:spPr>
            <a:xfrm>
              <a:off x="5353560" y="154296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Freeform 115"/>
            <p:cNvSpPr/>
            <p:nvPr/>
          </p:nvSpPr>
          <p:spPr>
            <a:xfrm>
              <a:off x="3816720" y="154296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Freeform 116"/>
            <p:cNvSpPr/>
            <p:nvPr/>
          </p:nvSpPr>
          <p:spPr>
            <a:xfrm>
              <a:off x="1801080" y="154296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Freeform 117"/>
            <p:cNvSpPr/>
            <p:nvPr/>
          </p:nvSpPr>
          <p:spPr>
            <a:xfrm>
              <a:off x="180000" y="154296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Freeform 118"/>
            <p:cNvSpPr/>
            <p:nvPr/>
          </p:nvSpPr>
          <p:spPr>
            <a:xfrm>
              <a:off x="7176960" y="1328760"/>
              <a:ext cx="1822320" cy="21348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9" name="Freeform 119"/>
            <p:cNvSpPr/>
            <p:nvPr/>
          </p:nvSpPr>
          <p:spPr>
            <a:xfrm>
              <a:off x="5353560" y="1328760"/>
              <a:ext cx="1822680" cy="21348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Freeform 120"/>
            <p:cNvSpPr/>
            <p:nvPr/>
          </p:nvSpPr>
          <p:spPr>
            <a:xfrm>
              <a:off x="3816720" y="1328760"/>
              <a:ext cx="1536120" cy="21348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Freeform 121"/>
            <p:cNvSpPr/>
            <p:nvPr/>
          </p:nvSpPr>
          <p:spPr>
            <a:xfrm>
              <a:off x="1801080" y="1328760"/>
              <a:ext cx="2014920" cy="21348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Freeform 122"/>
            <p:cNvSpPr/>
            <p:nvPr/>
          </p:nvSpPr>
          <p:spPr>
            <a:xfrm>
              <a:off x="180000" y="1328760"/>
              <a:ext cx="1620360" cy="21348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Freeform 123"/>
            <p:cNvSpPr/>
            <p:nvPr/>
          </p:nvSpPr>
          <p:spPr>
            <a:xfrm>
              <a:off x="7176960" y="900000"/>
              <a:ext cx="1822320" cy="428040"/>
            </a:xfrm>
            <a:custGeom>
              <a:avLst/>
              <a:gdLst>
                <a:gd name="textAreaLeft" fmla="*/ 0 w 1822320"/>
                <a:gd name="textAreaRight" fmla="*/ 1823040 w 1822320"/>
                <a:gd name="textAreaTop" fmla="*/ 0 h 428040"/>
                <a:gd name="textAreaBottom" fmla="*/ 428760 h 4280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Recommended lenses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Freeform 124"/>
            <p:cNvSpPr/>
            <p:nvPr/>
          </p:nvSpPr>
          <p:spPr>
            <a:xfrm>
              <a:off x="5353560" y="900000"/>
              <a:ext cx="1822680" cy="428040"/>
            </a:xfrm>
            <a:custGeom>
              <a:avLst/>
              <a:gdLst>
                <a:gd name="textAreaLeft" fmla="*/ 0 w 1822680"/>
                <a:gd name="textAreaRight" fmla="*/ 1823400 w 1822680"/>
                <a:gd name="textAreaTop" fmla="*/ 0 h 428040"/>
                <a:gd name="textAreaBottom" fmla="*/ 428760 h 4280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Tear production rate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Freeform 125"/>
            <p:cNvSpPr/>
            <p:nvPr/>
          </p:nvSpPr>
          <p:spPr>
            <a:xfrm>
              <a:off x="3816720" y="900000"/>
              <a:ext cx="1536120" cy="428040"/>
            </a:xfrm>
            <a:custGeom>
              <a:avLst/>
              <a:gdLst>
                <a:gd name="textAreaLeft" fmla="*/ 0 w 1536120"/>
                <a:gd name="textAreaRight" fmla="*/ 1536840 w 1536120"/>
                <a:gd name="textAreaTop" fmla="*/ 0 h 428040"/>
                <a:gd name="textAreaBottom" fmla="*/ 428760 h 4280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Astigmatism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Freeform 126"/>
            <p:cNvSpPr/>
            <p:nvPr/>
          </p:nvSpPr>
          <p:spPr>
            <a:xfrm>
              <a:off x="1801080" y="900000"/>
              <a:ext cx="2014920" cy="428040"/>
            </a:xfrm>
            <a:custGeom>
              <a:avLst/>
              <a:gdLst>
                <a:gd name="textAreaLeft" fmla="*/ 0 w 2014920"/>
                <a:gd name="textAreaRight" fmla="*/ 2015640 w 2014920"/>
                <a:gd name="textAreaTop" fmla="*/ 0 h 428040"/>
                <a:gd name="textAreaBottom" fmla="*/ 428760 h 4280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Spectacle prescription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Freeform 127"/>
            <p:cNvSpPr/>
            <p:nvPr/>
          </p:nvSpPr>
          <p:spPr>
            <a:xfrm>
              <a:off x="180000" y="900000"/>
              <a:ext cx="1620360" cy="428040"/>
            </a:xfrm>
            <a:custGeom>
              <a:avLst/>
              <a:gdLst>
                <a:gd name="textAreaLeft" fmla="*/ 0 w 1620360"/>
                <a:gd name="textAreaRight" fmla="*/ 1621080 w 1620360"/>
                <a:gd name="textAreaTop" fmla="*/ 0 h 428040"/>
                <a:gd name="textAreaBottom" fmla="*/ 428760 h 4280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Age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Straight Connector 128"/>
            <p:cNvSpPr/>
            <p:nvPr/>
          </p:nvSpPr>
          <p:spPr>
            <a:xfrm>
              <a:off x="180000" y="6471720"/>
              <a:ext cx="882000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69" name="Straight Connector 129"/>
            <p:cNvSpPr/>
            <p:nvPr/>
          </p:nvSpPr>
          <p:spPr>
            <a:xfrm>
              <a:off x="180000" y="900000"/>
              <a:ext cx="360" cy="557172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70" name="Straight Connector 130"/>
            <p:cNvSpPr/>
            <p:nvPr/>
          </p:nvSpPr>
          <p:spPr>
            <a:xfrm>
              <a:off x="9000000" y="900000"/>
              <a:ext cx="360" cy="557172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71" name="Straight Connector 131"/>
            <p:cNvSpPr/>
            <p:nvPr/>
          </p:nvSpPr>
          <p:spPr>
            <a:xfrm>
              <a:off x="180000" y="1328760"/>
              <a:ext cx="882000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72" name="Straight Connector 132"/>
            <p:cNvSpPr/>
            <p:nvPr/>
          </p:nvSpPr>
          <p:spPr>
            <a:xfrm>
              <a:off x="180000" y="900000"/>
              <a:ext cx="882000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sp>
        <p:nvSpPr>
          <p:cNvPr id="373" name="Freeform 133"/>
          <p:cNvSpPr/>
          <p:nvPr/>
        </p:nvSpPr>
        <p:spPr>
          <a:xfrm>
            <a:off x="2955960" y="1870200"/>
            <a:ext cx="183240" cy="456480"/>
          </a:xfrm>
          <a:custGeom>
            <a:avLst/>
            <a:gdLst>
              <a:gd name="textAreaLeft" fmla="*/ 0 w 183240"/>
              <a:gd name="textAreaRight" fmla="*/ 183960 w 183240"/>
              <a:gd name="textAreaTop" fmla="*/ 0 h 456480"/>
              <a:gd name="textAreaBottom" fmla="*/ 45720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E27AF7C-E77F-4FD0-8F0A-07DE98EF870B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14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title"/>
          </p:nvPr>
        </p:nvSpPr>
        <p:spPr>
          <a:xfrm>
            <a:off x="1541160" y="-192240"/>
            <a:ext cx="7342920" cy="12326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A complete and correct rule set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6" name="Group 2"/>
          <p:cNvGrpSpPr/>
          <p:nvPr/>
        </p:nvGrpSpPr>
        <p:grpSpPr>
          <a:xfrm>
            <a:off x="839520" y="1260000"/>
            <a:ext cx="7620840" cy="4573800"/>
            <a:chOff x="839520" y="1260000"/>
            <a:chExt cx="7620840" cy="4573800"/>
          </a:xfrm>
        </p:grpSpPr>
        <p:sp>
          <p:nvSpPr>
            <p:cNvPr id="377" name="Freeform 3"/>
            <p:cNvSpPr/>
            <p:nvPr/>
          </p:nvSpPr>
          <p:spPr>
            <a:xfrm>
              <a:off x="839880" y="1260000"/>
              <a:ext cx="7619400" cy="4572720"/>
            </a:xfrm>
            <a:custGeom>
              <a:avLst/>
              <a:gdLst>
                <a:gd name="textAreaLeft" fmla="*/ 0 w 7619400"/>
                <a:gd name="textAreaRight" fmla="*/ 7620120 w 7619400"/>
                <a:gd name="textAreaTop" fmla="*/ 0 h 4572720"/>
                <a:gd name="textAreaBottom" fmla="*/ 4573440 h 45727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tear production rate = reduced then recommendation = none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age = young and astigmatic = no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tear production rate = normal then recommendation = soft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age = pre-presbyopic and astigmatic = no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tear production rate = normal then recommendation = soft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age = presbyopic and spectacle prescription = myope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astigmatic = no  then recommendation = none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spectacle prescription = hypermetrope and astigmatic = no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tear production rate = normal then recommendation = soft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spectacle prescription = myope and astigmatic = yes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tear production rate = normal then recommendation = hard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age young and astigmatic = yes 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tear production rate = normal then recommendation = hard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age = pre-presbyopic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spectacle prescription = hypermetrope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astigmatic = yes then recommendation = none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</a:tabLst>
              </a:pP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age = presbyopic and spectacle prescription = hypermetrope</a:t>
              </a:r>
              <a:br>
                <a:rPr sz="1500"/>
              </a:br>
              <a:r>
                <a:rPr b="1" lang="en-US" sz="15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astigmatic = yes then recommendation = none</a:t>
              </a:r>
              <a:endParaRPr b="0" lang="en-US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Straight Connector 4"/>
            <p:cNvSpPr/>
            <p:nvPr/>
          </p:nvSpPr>
          <p:spPr>
            <a:xfrm>
              <a:off x="839520" y="1260000"/>
              <a:ext cx="76204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79" name="Straight Connector 5"/>
            <p:cNvSpPr/>
            <p:nvPr/>
          </p:nvSpPr>
          <p:spPr>
            <a:xfrm>
              <a:off x="839520" y="5833440"/>
              <a:ext cx="76204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80" name="Straight Connector 6"/>
            <p:cNvSpPr/>
            <p:nvPr/>
          </p:nvSpPr>
          <p:spPr>
            <a:xfrm>
              <a:off x="839520" y="1260000"/>
              <a:ext cx="360" cy="45734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81" name="Straight Connector 7"/>
            <p:cNvSpPr/>
            <p:nvPr/>
          </p:nvSpPr>
          <p:spPr>
            <a:xfrm>
              <a:off x="8460000" y="1260000"/>
              <a:ext cx="360" cy="45734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Num" idx="24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F7ACB2D-2762-41EE-AA21-43C0DFE31240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14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title"/>
          </p:nvPr>
        </p:nvSpPr>
        <p:spPr>
          <a:xfrm>
            <a:off x="1619280" y="-179280"/>
            <a:ext cx="7524000" cy="12326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A decision tree for this problem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4" name="Picture 5" descr=""/>
          <p:cNvPicPr/>
          <p:nvPr/>
        </p:nvPicPr>
        <p:blipFill>
          <a:blip r:embed="rId1"/>
          <a:stretch/>
        </p:blipFill>
        <p:spPr>
          <a:xfrm>
            <a:off x="1829520" y="1121040"/>
            <a:ext cx="5396040" cy="496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Num" idx="2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B84EA3-B409-44C9-A62D-0934D1B98138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14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title"/>
          </p:nvPr>
        </p:nvSpPr>
        <p:spPr>
          <a:xfrm>
            <a:off x="718200" y="-13320"/>
            <a:ext cx="5579280" cy="8128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 anchorCtr="1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Classifying iris flowers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7" name="Group 2"/>
          <p:cNvGrpSpPr/>
          <p:nvPr/>
        </p:nvGrpSpPr>
        <p:grpSpPr>
          <a:xfrm>
            <a:off x="0" y="1398600"/>
            <a:ext cx="7467480" cy="3350160"/>
            <a:chOff x="0" y="1398600"/>
            <a:chExt cx="7467480" cy="3350160"/>
          </a:xfrm>
        </p:grpSpPr>
        <p:sp>
          <p:nvSpPr>
            <p:cNvPr id="388" name="Freeform 3"/>
            <p:cNvSpPr/>
            <p:nvPr/>
          </p:nvSpPr>
          <p:spPr>
            <a:xfrm>
              <a:off x="5956200" y="4413240"/>
              <a:ext cx="1510560" cy="33444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89" name="Freeform 4"/>
            <p:cNvSpPr/>
            <p:nvPr/>
          </p:nvSpPr>
          <p:spPr>
            <a:xfrm>
              <a:off x="4711680" y="4413240"/>
              <a:ext cx="1243800" cy="33444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0" name="Freeform 5"/>
            <p:cNvSpPr/>
            <p:nvPr/>
          </p:nvSpPr>
          <p:spPr>
            <a:xfrm>
              <a:off x="3378240" y="4413240"/>
              <a:ext cx="1332720" cy="33444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1" name="Freeform 6"/>
            <p:cNvSpPr/>
            <p:nvPr/>
          </p:nvSpPr>
          <p:spPr>
            <a:xfrm>
              <a:off x="2044440" y="4413240"/>
              <a:ext cx="1333080" cy="33444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2" name="Freeform 7"/>
            <p:cNvSpPr/>
            <p:nvPr/>
          </p:nvSpPr>
          <p:spPr>
            <a:xfrm>
              <a:off x="627120" y="4413240"/>
              <a:ext cx="1416600" cy="33444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3" name="Freeform 8"/>
            <p:cNvSpPr/>
            <p:nvPr/>
          </p:nvSpPr>
          <p:spPr>
            <a:xfrm>
              <a:off x="0" y="4413240"/>
              <a:ext cx="626400" cy="33444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Freeform 9"/>
            <p:cNvSpPr/>
            <p:nvPr/>
          </p:nvSpPr>
          <p:spPr>
            <a:xfrm>
              <a:off x="5956200" y="3408480"/>
              <a:ext cx="1510560" cy="33408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5" name="Freeform 10"/>
            <p:cNvSpPr/>
            <p:nvPr/>
          </p:nvSpPr>
          <p:spPr>
            <a:xfrm>
              <a:off x="4711680" y="3408480"/>
              <a:ext cx="1243800" cy="33408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6" name="Freeform 11"/>
            <p:cNvSpPr/>
            <p:nvPr/>
          </p:nvSpPr>
          <p:spPr>
            <a:xfrm>
              <a:off x="3378240" y="3408480"/>
              <a:ext cx="1332720" cy="33408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7" name="Freeform 12"/>
            <p:cNvSpPr/>
            <p:nvPr/>
          </p:nvSpPr>
          <p:spPr>
            <a:xfrm>
              <a:off x="2044440" y="3408480"/>
              <a:ext cx="1333080" cy="33408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8" name="Freeform 13"/>
            <p:cNvSpPr/>
            <p:nvPr/>
          </p:nvSpPr>
          <p:spPr>
            <a:xfrm>
              <a:off x="627120" y="3408480"/>
              <a:ext cx="1416600" cy="33408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399" name="Freeform 14"/>
            <p:cNvSpPr/>
            <p:nvPr/>
          </p:nvSpPr>
          <p:spPr>
            <a:xfrm>
              <a:off x="0" y="3408480"/>
              <a:ext cx="626400" cy="33408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Freeform 15"/>
            <p:cNvSpPr/>
            <p:nvPr/>
          </p:nvSpPr>
          <p:spPr>
            <a:xfrm>
              <a:off x="5956200" y="2403720"/>
              <a:ext cx="1510560" cy="33408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01" name="Freeform 16"/>
            <p:cNvSpPr/>
            <p:nvPr/>
          </p:nvSpPr>
          <p:spPr>
            <a:xfrm>
              <a:off x="4711680" y="2403720"/>
              <a:ext cx="1243800" cy="33408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02" name="Freeform 17"/>
            <p:cNvSpPr/>
            <p:nvPr/>
          </p:nvSpPr>
          <p:spPr>
            <a:xfrm>
              <a:off x="3378240" y="2403720"/>
              <a:ext cx="1332720" cy="33408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03" name="Freeform 18"/>
            <p:cNvSpPr/>
            <p:nvPr/>
          </p:nvSpPr>
          <p:spPr>
            <a:xfrm>
              <a:off x="2044440" y="2403720"/>
              <a:ext cx="1333080" cy="33408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04" name="Freeform 19"/>
            <p:cNvSpPr/>
            <p:nvPr/>
          </p:nvSpPr>
          <p:spPr>
            <a:xfrm>
              <a:off x="627120" y="2403720"/>
              <a:ext cx="1416600" cy="33408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05" name="Freeform 20"/>
            <p:cNvSpPr/>
            <p:nvPr/>
          </p:nvSpPr>
          <p:spPr>
            <a:xfrm>
              <a:off x="0" y="2403720"/>
              <a:ext cx="626400" cy="33408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Freeform 21"/>
            <p:cNvSpPr/>
            <p:nvPr/>
          </p:nvSpPr>
          <p:spPr>
            <a:xfrm>
              <a:off x="5956200" y="4078440"/>
              <a:ext cx="1510560" cy="33408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Iris virginica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Freeform 22"/>
            <p:cNvSpPr/>
            <p:nvPr/>
          </p:nvSpPr>
          <p:spPr>
            <a:xfrm>
              <a:off x="4711680" y="4078440"/>
              <a:ext cx="1243800" cy="33408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1.9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Freeform 23"/>
            <p:cNvSpPr/>
            <p:nvPr/>
          </p:nvSpPr>
          <p:spPr>
            <a:xfrm>
              <a:off x="3378240" y="4078440"/>
              <a:ext cx="1332720" cy="33408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5.1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Freeform 24"/>
            <p:cNvSpPr/>
            <p:nvPr/>
          </p:nvSpPr>
          <p:spPr>
            <a:xfrm>
              <a:off x="2044440" y="4078440"/>
              <a:ext cx="1333080" cy="33408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2.7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Freeform 25"/>
            <p:cNvSpPr/>
            <p:nvPr/>
          </p:nvSpPr>
          <p:spPr>
            <a:xfrm>
              <a:off x="627120" y="4078440"/>
              <a:ext cx="1416600" cy="33408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5.8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Freeform 26"/>
            <p:cNvSpPr/>
            <p:nvPr/>
          </p:nvSpPr>
          <p:spPr>
            <a:xfrm>
              <a:off x="0" y="4078440"/>
              <a:ext cx="626400" cy="33408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102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Freeform 27"/>
            <p:cNvSpPr/>
            <p:nvPr/>
          </p:nvSpPr>
          <p:spPr>
            <a:xfrm>
              <a:off x="0" y="3743280"/>
              <a:ext cx="626400" cy="33444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101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Freeform 28"/>
            <p:cNvSpPr/>
            <p:nvPr/>
          </p:nvSpPr>
          <p:spPr>
            <a:xfrm>
              <a:off x="0" y="3073680"/>
              <a:ext cx="626400" cy="33408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Freeform 29"/>
            <p:cNvSpPr/>
            <p:nvPr/>
          </p:nvSpPr>
          <p:spPr>
            <a:xfrm>
              <a:off x="0" y="2738520"/>
              <a:ext cx="626400" cy="33444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51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Freeform 30"/>
            <p:cNvSpPr/>
            <p:nvPr/>
          </p:nvSpPr>
          <p:spPr>
            <a:xfrm>
              <a:off x="0" y="2068560"/>
              <a:ext cx="626400" cy="33444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Freeform 31"/>
            <p:cNvSpPr/>
            <p:nvPr/>
          </p:nvSpPr>
          <p:spPr>
            <a:xfrm>
              <a:off x="0" y="1733760"/>
              <a:ext cx="626400" cy="33408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Freeform 32"/>
            <p:cNvSpPr/>
            <p:nvPr/>
          </p:nvSpPr>
          <p:spPr>
            <a:xfrm>
              <a:off x="0" y="1398600"/>
              <a:ext cx="626400" cy="334440"/>
            </a:xfrm>
            <a:custGeom>
              <a:avLst/>
              <a:gdLst>
                <a:gd name="textAreaLeft" fmla="*/ 0 w 626400"/>
                <a:gd name="textAreaRight" fmla="*/ 627120 w 626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18" name="Freeform 33"/>
            <p:cNvSpPr/>
            <p:nvPr/>
          </p:nvSpPr>
          <p:spPr>
            <a:xfrm>
              <a:off x="5956200" y="3743280"/>
              <a:ext cx="1510560" cy="33444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Iris virginica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Freeform 34"/>
            <p:cNvSpPr/>
            <p:nvPr/>
          </p:nvSpPr>
          <p:spPr>
            <a:xfrm>
              <a:off x="4711680" y="3743280"/>
              <a:ext cx="1243800" cy="33444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2.5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Freeform 35"/>
            <p:cNvSpPr/>
            <p:nvPr/>
          </p:nvSpPr>
          <p:spPr>
            <a:xfrm>
              <a:off x="3378240" y="3743280"/>
              <a:ext cx="1332720" cy="33444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6.0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Freeform 36"/>
            <p:cNvSpPr/>
            <p:nvPr/>
          </p:nvSpPr>
          <p:spPr>
            <a:xfrm>
              <a:off x="2044440" y="3743280"/>
              <a:ext cx="1333080" cy="33444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3.3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Freeform 37"/>
            <p:cNvSpPr/>
            <p:nvPr/>
          </p:nvSpPr>
          <p:spPr>
            <a:xfrm>
              <a:off x="627120" y="3743280"/>
              <a:ext cx="1416600" cy="33444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6.3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Freeform 38"/>
            <p:cNvSpPr/>
            <p:nvPr/>
          </p:nvSpPr>
          <p:spPr>
            <a:xfrm>
              <a:off x="5956200" y="3073680"/>
              <a:ext cx="1510560" cy="33408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Iris versicolor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Freeform 39"/>
            <p:cNvSpPr/>
            <p:nvPr/>
          </p:nvSpPr>
          <p:spPr>
            <a:xfrm>
              <a:off x="4711680" y="3073680"/>
              <a:ext cx="1243800" cy="33408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1.5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Freeform 40"/>
            <p:cNvSpPr/>
            <p:nvPr/>
          </p:nvSpPr>
          <p:spPr>
            <a:xfrm>
              <a:off x="3378240" y="3073680"/>
              <a:ext cx="1332720" cy="33408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4.5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Freeform 41"/>
            <p:cNvSpPr/>
            <p:nvPr/>
          </p:nvSpPr>
          <p:spPr>
            <a:xfrm>
              <a:off x="2044440" y="3073680"/>
              <a:ext cx="1333080" cy="33408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3.2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7" name="Freeform 42"/>
            <p:cNvSpPr/>
            <p:nvPr/>
          </p:nvSpPr>
          <p:spPr>
            <a:xfrm>
              <a:off x="627120" y="3073680"/>
              <a:ext cx="1416600" cy="33408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6.4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8" name="Freeform 43"/>
            <p:cNvSpPr/>
            <p:nvPr/>
          </p:nvSpPr>
          <p:spPr>
            <a:xfrm>
              <a:off x="5956200" y="2738520"/>
              <a:ext cx="1510560" cy="33444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Iris versicolor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9" name="Freeform 44"/>
            <p:cNvSpPr/>
            <p:nvPr/>
          </p:nvSpPr>
          <p:spPr>
            <a:xfrm>
              <a:off x="4711680" y="2738520"/>
              <a:ext cx="1243800" cy="33444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1.4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Freeform 45"/>
            <p:cNvSpPr/>
            <p:nvPr/>
          </p:nvSpPr>
          <p:spPr>
            <a:xfrm>
              <a:off x="3378240" y="2738520"/>
              <a:ext cx="1332720" cy="33444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4.7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Freeform 46"/>
            <p:cNvSpPr/>
            <p:nvPr/>
          </p:nvSpPr>
          <p:spPr>
            <a:xfrm>
              <a:off x="2044440" y="2738520"/>
              <a:ext cx="1333080" cy="33444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3.2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Freeform 47"/>
            <p:cNvSpPr/>
            <p:nvPr/>
          </p:nvSpPr>
          <p:spPr>
            <a:xfrm>
              <a:off x="627120" y="2738520"/>
              <a:ext cx="1416600" cy="33444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7.0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3" name="Freeform 48"/>
            <p:cNvSpPr/>
            <p:nvPr/>
          </p:nvSpPr>
          <p:spPr>
            <a:xfrm>
              <a:off x="5956200" y="2068560"/>
              <a:ext cx="1510560" cy="33444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Iris setosa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Freeform 49"/>
            <p:cNvSpPr/>
            <p:nvPr/>
          </p:nvSpPr>
          <p:spPr>
            <a:xfrm>
              <a:off x="4711680" y="2068560"/>
              <a:ext cx="1243800" cy="33444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0.2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Freeform 50"/>
            <p:cNvSpPr/>
            <p:nvPr/>
          </p:nvSpPr>
          <p:spPr>
            <a:xfrm>
              <a:off x="3378240" y="2068560"/>
              <a:ext cx="1332720" cy="33444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1.4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Freeform 51"/>
            <p:cNvSpPr/>
            <p:nvPr/>
          </p:nvSpPr>
          <p:spPr>
            <a:xfrm>
              <a:off x="2044440" y="2068560"/>
              <a:ext cx="1333080" cy="33444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3.0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Freeform 52"/>
            <p:cNvSpPr/>
            <p:nvPr/>
          </p:nvSpPr>
          <p:spPr>
            <a:xfrm>
              <a:off x="627120" y="2068560"/>
              <a:ext cx="1416600" cy="33444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4.9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Freeform 53"/>
            <p:cNvSpPr/>
            <p:nvPr/>
          </p:nvSpPr>
          <p:spPr>
            <a:xfrm>
              <a:off x="5956200" y="1733760"/>
              <a:ext cx="1510560" cy="33408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Iris setosa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Freeform 54"/>
            <p:cNvSpPr/>
            <p:nvPr/>
          </p:nvSpPr>
          <p:spPr>
            <a:xfrm>
              <a:off x="4711680" y="1733760"/>
              <a:ext cx="1243800" cy="33408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0.2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Freeform 55"/>
            <p:cNvSpPr/>
            <p:nvPr/>
          </p:nvSpPr>
          <p:spPr>
            <a:xfrm>
              <a:off x="3378240" y="1733760"/>
              <a:ext cx="1332720" cy="33408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1.4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Freeform 56"/>
            <p:cNvSpPr/>
            <p:nvPr/>
          </p:nvSpPr>
          <p:spPr>
            <a:xfrm>
              <a:off x="2044440" y="1733760"/>
              <a:ext cx="1333080" cy="33408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3.5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Freeform 57"/>
            <p:cNvSpPr/>
            <p:nvPr/>
          </p:nvSpPr>
          <p:spPr>
            <a:xfrm>
              <a:off x="627120" y="1733760"/>
              <a:ext cx="1416600" cy="33408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5.1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Freeform 58"/>
            <p:cNvSpPr/>
            <p:nvPr/>
          </p:nvSpPr>
          <p:spPr>
            <a:xfrm>
              <a:off x="5956200" y="1398600"/>
              <a:ext cx="1510560" cy="334440"/>
            </a:xfrm>
            <a:custGeom>
              <a:avLst/>
              <a:gdLst>
                <a:gd name="textAreaLeft" fmla="*/ 0 w 1510560"/>
                <a:gd name="textAreaRight" fmla="*/ 1511280 w 1510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Type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Freeform 59"/>
            <p:cNvSpPr/>
            <p:nvPr/>
          </p:nvSpPr>
          <p:spPr>
            <a:xfrm>
              <a:off x="4711680" y="1398600"/>
              <a:ext cx="1243800" cy="334440"/>
            </a:xfrm>
            <a:custGeom>
              <a:avLst/>
              <a:gdLst>
                <a:gd name="textAreaLeft" fmla="*/ 0 w 1243800"/>
                <a:gd name="textAreaRight" fmla="*/ 1244520 w 12438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Petal width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Freeform 60"/>
            <p:cNvSpPr/>
            <p:nvPr/>
          </p:nvSpPr>
          <p:spPr>
            <a:xfrm>
              <a:off x="3378240" y="1398600"/>
              <a:ext cx="1332720" cy="334440"/>
            </a:xfrm>
            <a:custGeom>
              <a:avLst/>
              <a:gdLst>
                <a:gd name="textAreaLeft" fmla="*/ 0 w 1332720"/>
                <a:gd name="textAreaRight" fmla="*/ 1333440 w 13327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Petal length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Freeform 61"/>
            <p:cNvSpPr/>
            <p:nvPr/>
          </p:nvSpPr>
          <p:spPr>
            <a:xfrm>
              <a:off x="2044440" y="1398600"/>
              <a:ext cx="1333080" cy="334440"/>
            </a:xfrm>
            <a:custGeom>
              <a:avLst/>
              <a:gdLst>
                <a:gd name="textAreaLeft" fmla="*/ 0 w 1333080"/>
                <a:gd name="textAreaRight" fmla="*/ 1333800 w 1333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Sepal width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Freeform 62"/>
            <p:cNvSpPr/>
            <p:nvPr/>
          </p:nvSpPr>
          <p:spPr>
            <a:xfrm>
              <a:off x="627120" y="1398600"/>
              <a:ext cx="1416600" cy="334440"/>
            </a:xfrm>
            <a:custGeom>
              <a:avLst/>
              <a:gdLst>
                <a:gd name="textAreaLeft" fmla="*/ 0 w 1416600"/>
                <a:gd name="textAreaRight" fmla="*/ 1417320 w 14166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Sepal length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Straight Connector 63"/>
            <p:cNvSpPr/>
            <p:nvPr/>
          </p:nvSpPr>
          <p:spPr>
            <a:xfrm>
              <a:off x="7467120" y="139860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49" name="Straight Connector 64"/>
            <p:cNvSpPr/>
            <p:nvPr/>
          </p:nvSpPr>
          <p:spPr>
            <a:xfrm>
              <a:off x="7467120" y="173376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0" name="Straight Connector 65"/>
            <p:cNvSpPr/>
            <p:nvPr/>
          </p:nvSpPr>
          <p:spPr>
            <a:xfrm>
              <a:off x="7467120" y="206856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1" name="Straight Connector 66"/>
            <p:cNvSpPr/>
            <p:nvPr/>
          </p:nvSpPr>
          <p:spPr>
            <a:xfrm>
              <a:off x="7467120" y="2403720"/>
              <a:ext cx="360" cy="3344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2" name="Straight Connector 67"/>
            <p:cNvSpPr/>
            <p:nvPr/>
          </p:nvSpPr>
          <p:spPr>
            <a:xfrm>
              <a:off x="7467120" y="273816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3" name="Straight Connector 68"/>
            <p:cNvSpPr/>
            <p:nvPr/>
          </p:nvSpPr>
          <p:spPr>
            <a:xfrm>
              <a:off x="7467120" y="307332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4" name="Straight Connector 69"/>
            <p:cNvSpPr/>
            <p:nvPr/>
          </p:nvSpPr>
          <p:spPr>
            <a:xfrm>
              <a:off x="7467120" y="340848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5" name="Straight Connector 70"/>
            <p:cNvSpPr/>
            <p:nvPr/>
          </p:nvSpPr>
          <p:spPr>
            <a:xfrm>
              <a:off x="7467120" y="374328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6" name="Straight Connector 71"/>
            <p:cNvSpPr/>
            <p:nvPr/>
          </p:nvSpPr>
          <p:spPr>
            <a:xfrm>
              <a:off x="7467120" y="407844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7" name="Straight Connector 72"/>
            <p:cNvSpPr/>
            <p:nvPr/>
          </p:nvSpPr>
          <p:spPr>
            <a:xfrm>
              <a:off x="7467120" y="441324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8" name="Straight Connector 73"/>
            <p:cNvSpPr/>
            <p:nvPr/>
          </p:nvSpPr>
          <p:spPr>
            <a:xfrm>
              <a:off x="627120" y="1398600"/>
              <a:ext cx="684000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59" name="Straight Connector 74"/>
            <p:cNvSpPr/>
            <p:nvPr/>
          </p:nvSpPr>
          <p:spPr>
            <a:xfrm>
              <a:off x="0" y="1398600"/>
              <a:ext cx="6271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0" name="Straight Connector 75"/>
            <p:cNvSpPr/>
            <p:nvPr/>
          </p:nvSpPr>
          <p:spPr>
            <a:xfrm>
              <a:off x="0" y="139860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1" name="Straight Connector 76"/>
            <p:cNvSpPr/>
            <p:nvPr/>
          </p:nvSpPr>
          <p:spPr>
            <a:xfrm>
              <a:off x="627120" y="4748400"/>
              <a:ext cx="684000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2" name="Straight Connector 77"/>
            <p:cNvSpPr/>
            <p:nvPr/>
          </p:nvSpPr>
          <p:spPr>
            <a:xfrm>
              <a:off x="0" y="4748400"/>
              <a:ext cx="6271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3" name="Straight Connector 78"/>
            <p:cNvSpPr/>
            <p:nvPr/>
          </p:nvSpPr>
          <p:spPr>
            <a:xfrm>
              <a:off x="0" y="173376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4" name="Straight Connector 79"/>
            <p:cNvSpPr/>
            <p:nvPr/>
          </p:nvSpPr>
          <p:spPr>
            <a:xfrm>
              <a:off x="0" y="206856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5" name="Straight Connector 80"/>
            <p:cNvSpPr/>
            <p:nvPr/>
          </p:nvSpPr>
          <p:spPr>
            <a:xfrm>
              <a:off x="0" y="2403720"/>
              <a:ext cx="360" cy="3344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6" name="Straight Connector 81"/>
            <p:cNvSpPr/>
            <p:nvPr/>
          </p:nvSpPr>
          <p:spPr>
            <a:xfrm>
              <a:off x="0" y="273816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7" name="Straight Connector 82"/>
            <p:cNvSpPr/>
            <p:nvPr/>
          </p:nvSpPr>
          <p:spPr>
            <a:xfrm>
              <a:off x="0" y="307332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8" name="Straight Connector 83"/>
            <p:cNvSpPr/>
            <p:nvPr/>
          </p:nvSpPr>
          <p:spPr>
            <a:xfrm>
              <a:off x="0" y="340848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69" name="Straight Connector 84"/>
            <p:cNvSpPr/>
            <p:nvPr/>
          </p:nvSpPr>
          <p:spPr>
            <a:xfrm>
              <a:off x="0" y="374328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70" name="Straight Connector 85"/>
            <p:cNvSpPr/>
            <p:nvPr/>
          </p:nvSpPr>
          <p:spPr>
            <a:xfrm>
              <a:off x="0" y="407844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71" name="Straight Connector 86"/>
            <p:cNvSpPr/>
            <p:nvPr/>
          </p:nvSpPr>
          <p:spPr>
            <a:xfrm>
              <a:off x="0" y="441324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72" name="Straight Connector 87"/>
            <p:cNvSpPr/>
            <p:nvPr/>
          </p:nvSpPr>
          <p:spPr>
            <a:xfrm>
              <a:off x="627120" y="1733760"/>
              <a:ext cx="684000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grpSp>
        <p:nvGrpSpPr>
          <p:cNvPr id="473" name="Group 88"/>
          <p:cNvGrpSpPr/>
          <p:nvPr/>
        </p:nvGrpSpPr>
        <p:grpSpPr>
          <a:xfrm>
            <a:off x="609480" y="5094360"/>
            <a:ext cx="6782040" cy="1026000"/>
            <a:chOff x="609480" y="5094360"/>
            <a:chExt cx="6782040" cy="1026000"/>
          </a:xfrm>
        </p:grpSpPr>
        <p:sp>
          <p:nvSpPr>
            <p:cNvPr id="474" name="Freeform 89"/>
            <p:cNvSpPr/>
            <p:nvPr/>
          </p:nvSpPr>
          <p:spPr>
            <a:xfrm>
              <a:off x="609480" y="5094360"/>
              <a:ext cx="6780960" cy="1024920"/>
            </a:xfrm>
            <a:custGeom>
              <a:avLst/>
              <a:gdLst>
                <a:gd name="textAreaLeft" fmla="*/ 0 w 6780960"/>
                <a:gd name="textAreaRight" fmla="*/ 6781680 w 6780960"/>
                <a:gd name="textAreaTop" fmla="*/ 0 h 1024920"/>
                <a:gd name="textAreaBottom" fmla="*/ 1025640 h 10249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petal length &lt; 2.45 then Iris setosa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sepal width &lt; 2.10 then Iris versicolor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...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Straight Connector 90"/>
            <p:cNvSpPr/>
            <p:nvPr/>
          </p:nvSpPr>
          <p:spPr>
            <a:xfrm>
              <a:off x="609480" y="5094360"/>
              <a:ext cx="67816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76" name="Straight Connector 91"/>
            <p:cNvSpPr/>
            <p:nvPr/>
          </p:nvSpPr>
          <p:spPr>
            <a:xfrm>
              <a:off x="609480" y="6120000"/>
              <a:ext cx="67816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77" name="Straight Connector 92"/>
            <p:cNvSpPr/>
            <p:nvPr/>
          </p:nvSpPr>
          <p:spPr>
            <a:xfrm>
              <a:off x="609480" y="5094360"/>
              <a:ext cx="360" cy="10256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78" name="Straight Connector 93"/>
            <p:cNvSpPr/>
            <p:nvPr/>
          </p:nvSpPr>
          <p:spPr>
            <a:xfrm>
              <a:off x="7391160" y="5094360"/>
              <a:ext cx="360" cy="10256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Num" idx="26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C7AC9A-0B4C-445E-9532-BD5E0F87CFE2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17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363960" y="1079640"/>
            <a:ext cx="8228880" cy="3979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Example: 209 different computer configurations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Linear regression function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Predicting CPU performance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2" name="Group 3"/>
          <p:cNvGrpSpPr/>
          <p:nvPr/>
        </p:nvGrpSpPr>
        <p:grpSpPr>
          <a:xfrm>
            <a:off x="720000" y="1620000"/>
            <a:ext cx="8100360" cy="2589840"/>
            <a:chOff x="720000" y="1620000"/>
            <a:chExt cx="8100360" cy="2589840"/>
          </a:xfrm>
        </p:grpSpPr>
        <p:sp>
          <p:nvSpPr>
            <p:cNvPr id="483" name="Freeform 4"/>
            <p:cNvSpPr/>
            <p:nvPr/>
          </p:nvSpPr>
          <p:spPr>
            <a:xfrm>
              <a:off x="6262560" y="3874320"/>
              <a:ext cx="1162080" cy="334440"/>
            </a:xfrm>
            <a:custGeom>
              <a:avLst/>
              <a:gdLst>
                <a:gd name="textAreaLeft" fmla="*/ 0 w 1162080"/>
                <a:gd name="textAreaRight" fmla="*/ 1162800 w 1162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Freeform 5"/>
            <p:cNvSpPr/>
            <p:nvPr/>
          </p:nvSpPr>
          <p:spPr>
            <a:xfrm>
              <a:off x="6262560" y="3539520"/>
              <a:ext cx="1162080" cy="334080"/>
            </a:xfrm>
            <a:custGeom>
              <a:avLst/>
              <a:gdLst>
                <a:gd name="textAreaLeft" fmla="*/ 0 w 1162080"/>
                <a:gd name="textAreaRight" fmla="*/ 1162800 w 1162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5" name="Freeform 6"/>
            <p:cNvSpPr/>
            <p:nvPr/>
          </p:nvSpPr>
          <p:spPr>
            <a:xfrm>
              <a:off x="6262560" y="3204360"/>
              <a:ext cx="1162080" cy="334440"/>
            </a:xfrm>
            <a:custGeom>
              <a:avLst/>
              <a:gdLst>
                <a:gd name="textAreaLeft" fmla="*/ 0 w 1162080"/>
                <a:gd name="textAreaRight" fmla="*/ 1162800 w 1162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86" name="Freeform 7"/>
            <p:cNvSpPr/>
            <p:nvPr/>
          </p:nvSpPr>
          <p:spPr>
            <a:xfrm>
              <a:off x="6262560" y="2869560"/>
              <a:ext cx="1162080" cy="334080"/>
            </a:xfrm>
            <a:custGeom>
              <a:avLst/>
              <a:gdLst>
                <a:gd name="textAreaLeft" fmla="*/ 0 w 1162080"/>
                <a:gd name="textAreaRight" fmla="*/ 1162800 w 1162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7" name="Freeform 8"/>
            <p:cNvSpPr/>
            <p:nvPr/>
          </p:nvSpPr>
          <p:spPr>
            <a:xfrm>
              <a:off x="6262560" y="2534400"/>
              <a:ext cx="1162080" cy="334440"/>
            </a:xfrm>
            <a:custGeom>
              <a:avLst/>
              <a:gdLst>
                <a:gd name="textAreaLeft" fmla="*/ 0 w 1162080"/>
                <a:gd name="textAreaRight" fmla="*/ 1162800 w 116208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128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Freeform 9"/>
            <p:cNvSpPr/>
            <p:nvPr/>
          </p:nvSpPr>
          <p:spPr>
            <a:xfrm>
              <a:off x="6262560" y="2199600"/>
              <a:ext cx="1162080" cy="334080"/>
            </a:xfrm>
            <a:custGeom>
              <a:avLst/>
              <a:gdLst>
                <a:gd name="textAreaLeft" fmla="*/ 0 w 1162080"/>
                <a:gd name="textAreaRight" fmla="*/ 1162800 w 116208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CHMAX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Freeform 10"/>
            <p:cNvSpPr/>
            <p:nvPr/>
          </p:nvSpPr>
          <p:spPr>
            <a:xfrm>
              <a:off x="5239800" y="3874320"/>
              <a:ext cx="1022040" cy="334440"/>
            </a:xfrm>
            <a:custGeom>
              <a:avLst/>
              <a:gdLst>
                <a:gd name="textAreaLeft" fmla="*/ 0 w 1022040"/>
                <a:gd name="textAreaRight" fmla="*/ 1022760 w 102204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Freeform 11"/>
            <p:cNvSpPr/>
            <p:nvPr/>
          </p:nvSpPr>
          <p:spPr>
            <a:xfrm>
              <a:off x="5239800" y="3539520"/>
              <a:ext cx="1022040" cy="334080"/>
            </a:xfrm>
            <a:custGeom>
              <a:avLst/>
              <a:gdLst>
                <a:gd name="textAreaLeft" fmla="*/ 0 w 1022040"/>
                <a:gd name="textAreaRight" fmla="*/ 1022760 w 102204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1" name="Freeform 12"/>
            <p:cNvSpPr/>
            <p:nvPr/>
          </p:nvSpPr>
          <p:spPr>
            <a:xfrm>
              <a:off x="5239800" y="3204360"/>
              <a:ext cx="1022040" cy="334440"/>
            </a:xfrm>
            <a:custGeom>
              <a:avLst/>
              <a:gdLst>
                <a:gd name="textAreaLeft" fmla="*/ 0 w 1022040"/>
                <a:gd name="textAreaRight" fmla="*/ 1022760 w 102204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492" name="Freeform 13"/>
            <p:cNvSpPr/>
            <p:nvPr/>
          </p:nvSpPr>
          <p:spPr>
            <a:xfrm>
              <a:off x="5239800" y="2869560"/>
              <a:ext cx="1022040" cy="334080"/>
            </a:xfrm>
            <a:custGeom>
              <a:avLst/>
              <a:gdLst>
                <a:gd name="textAreaLeft" fmla="*/ 0 w 1022040"/>
                <a:gd name="textAreaRight" fmla="*/ 1022760 w 102204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Freeform 14"/>
            <p:cNvSpPr/>
            <p:nvPr/>
          </p:nvSpPr>
          <p:spPr>
            <a:xfrm>
              <a:off x="5239800" y="2534400"/>
              <a:ext cx="1022040" cy="334440"/>
            </a:xfrm>
            <a:custGeom>
              <a:avLst/>
              <a:gdLst>
                <a:gd name="textAreaLeft" fmla="*/ 0 w 1022040"/>
                <a:gd name="textAreaRight" fmla="*/ 1022760 w 102204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16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Freeform 15"/>
            <p:cNvSpPr/>
            <p:nvPr/>
          </p:nvSpPr>
          <p:spPr>
            <a:xfrm>
              <a:off x="5239800" y="2199600"/>
              <a:ext cx="1022040" cy="334080"/>
            </a:xfrm>
            <a:custGeom>
              <a:avLst/>
              <a:gdLst>
                <a:gd name="textAreaLeft" fmla="*/ 0 w 1022040"/>
                <a:gd name="textAreaRight" fmla="*/ 1022760 w 102204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CHMIN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Freeform 16"/>
            <p:cNvSpPr/>
            <p:nvPr/>
          </p:nvSpPr>
          <p:spPr>
            <a:xfrm>
              <a:off x="5239800" y="1620000"/>
              <a:ext cx="2184840" cy="578880"/>
            </a:xfrm>
            <a:custGeom>
              <a:avLst/>
              <a:gdLst>
                <a:gd name="textAreaLeft" fmla="*/ 0 w 2184840"/>
                <a:gd name="textAreaRight" fmla="*/ 2185560 w 2184840"/>
                <a:gd name="textAreaTop" fmla="*/ 0 h 578880"/>
                <a:gd name="textAreaBottom" fmla="*/ 579600 h 578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Channels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Freeform 17"/>
            <p:cNvSpPr/>
            <p:nvPr/>
          </p:nvSpPr>
          <p:spPr>
            <a:xfrm>
              <a:off x="7425360" y="1620000"/>
              <a:ext cx="1393920" cy="578880"/>
            </a:xfrm>
            <a:custGeom>
              <a:avLst/>
              <a:gdLst>
                <a:gd name="textAreaLeft" fmla="*/ 0 w 1393920"/>
                <a:gd name="textAreaRight" fmla="*/ 1394640 w 1393920"/>
                <a:gd name="textAreaTop" fmla="*/ 0 h 578880"/>
                <a:gd name="textAreaBottom" fmla="*/ 579600 h 578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Performance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Freeform 18"/>
            <p:cNvSpPr/>
            <p:nvPr/>
          </p:nvSpPr>
          <p:spPr>
            <a:xfrm>
              <a:off x="4377960" y="1620000"/>
              <a:ext cx="861120" cy="578880"/>
            </a:xfrm>
            <a:custGeom>
              <a:avLst/>
              <a:gdLst>
                <a:gd name="textAreaLeft" fmla="*/ 0 w 861120"/>
                <a:gd name="textAreaRight" fmla="*/ 861840 w 861120"/>
                <a:gd name="textAreaTop" fmla="*/ 0 h 578880"/>
                <a:gd name="textAreaBottom" fmla="*/ 579600 h 578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Cache (Kb)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Freeform 19"/>
            <p:cNvSpPr/>
            <p:nvPr/>
          </p:nvSpPr>
          <p:spPr>
            <a:xfrm>
              <a:off x="2723400" y="1620000"/>
              <a:ext cx="1653840" cy="578880"/>
            </a:xfrm>
            <a:custGeom>
              <a:avLst/>
              <a:gdLst>
                <a:gd name="textAreaLeft" fmla="*/ 0 w 1653840"/>
                <a:gd name="textAreaRight" fmla="*/ 1654560 w 1653840"/>
                <a:gd name="textAreaTop" fmla="*/ 0 h 578880"/>
                <a:gd name="textAreaBottom" fmla="*/ 579600 h 578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Main memory (Kb)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9" name="Freeform 20"/>
            <p:cNvSpPr/>
            <p:nvPr/>
          </p:nvSpPr>
          <p:spPr>
            <a:xfrm>
              <a:off x="1403280" y="1620000"/>
              <a:ext cx="1319400" cy="578880"/>
            </a:xfrm>
            <a:custGeom>
              <a:avLst/>
              <a:gdLst>
                <a:gd name="textAreaLeft" fmla="*/ 0 w 1319400"/>
                <a:gd name="textAreaRight" fmla="*/ 1320120 w 1319400"/>
                <a:gd name="textAreaTop" fmla="*/ 0 h 578880"/>
                <a:gd name="textAreaBottom" fmla="*/ 579600 h 578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Cycle time (ns)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0" name="Freeform 21"/>
            <p:cNvSpPr/>
            <p:nvPr/>
          </p:nvSpPr>
          <p:spPr>
            <a:xfrm>
              <a:off x="720000" y="1620000"/>
              <a:ext cx="682560" cy="578880"/>
            </a:xfrm>
            <a:custGeom>
              <a:avLst/>
              <a:gdLst>
                <a:gd name="textAreaLeft" fmla="*/ 0 w 682560"/>
                <a:gd name="textAreaRight" fmla="*/ 683280 w 682560"/>
                <a:gd name="textAreaTop" fmla="*/ 0 h 578880"/>
                <a:gd name="textAreaBottom" fmla="*/ 579600 h 578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01" name="Freeform 22"/>
            <p:cNvSpPr/>
            <p:nvPr/>
          </p:nvSpPr>
          <p:spPr>
            <a:xfrm>
              <a:off x="7425360" y="3874320"/>
              <a:ext cx="1393920" cy="334440"/>
            </a:xfrm>
            <a:custGeom>
              <a:avLst/>
              <a:gdLst>
                <a:gd name="textAreaLeft" fmla="*/ 0 w 1393920"/>
                <a:gd name="textAreaRight" fmla="*/ 1394640 w 13939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2" name="Freeform 23"/>
            <p:cNvSpPr/>
            <p:nvPr/>
          </p:nvSpPr>
          <p:spPr>
            <a:xfrm>
              <a:off x="4377960" y="3874320"/>
              <a:ext cx="861120" cy="334440"/>
            </a:xfrm>
            <a:custGeom>
              <a:avLst/>
              <a:gdLst>
                <a:gd name="textAreaLeft" fmla="*/ 0 w 861120"/>
                <a:gd name="textAreaRight" fmla="*/ 861840 w 8611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3" name="Freeform 24"/>
            <p:cNvSpPr/>
            <p:nvPr/>
          </p:nvSpPr>
          <p:spPr>
            <a:xfrm>
              <a:off x="3507480" y="3874320"/>
              <a:ext cx="869760" cy="334440"/>
            </a:xfrm>
            <a:custGeom>
              <a:avLst/>
              <a:gdLst>
                <a:gd name="textAreaLeft" fmla="*/ 0 w 869760"/>
                <a:gd name="textAreaRight" fmla="*/ 870480 w 8697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4000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4" name="Freeform 25"/>
            <p:cNvSpPr/>
            <p:nvPr/>
          </p:nvSpPr>
          <p:spPr>
            <a:xfrm>
              <a:off x="2723400" y="3874320"/>
              <a:ext cx="783360" cy="334440"/>
            </a:xfrm>
            <a:custGeom>
              <a:avLst/>
              <a:gdLst>
                <a:gd name="textAreaLeft" fmla="*/ 0 w 783360"/>
                <a:gd name="textAreaRight" fmla="*/ 784080 w 7833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1000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5" name="Freeform 26"/>
            <p:cNvSpPr/>
            <p:nvPr/>
          </p:nvSpPr>
          <p:spPr>
            <a:xfrm>
              <a:off x="1403280" y="3874320"/>
              <a:ext cx="1319400" cy="334440"/>
            </a:xfrm>
            <a:custGeom>
              <a:avLst/>
              <a:gdLst>
                <a:gd name="textAreaLeft" fmla="*/ 0 w 1319400"/>
                <a:gd name="textAreaRight" fmla="*/ 1320120 w 1319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480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6" name="Freeform 27"/>
            <p:cNvSpPr/>
            <p:nvPr/>
          </p:nvSpPr>
          <p:spPr>
            <a:xfrm>
              <a:off x="720000" y="3874320"/>
              <a:ext cx="682560" cy="334440"/>
            </a:xfrm>
            <a:custGeom>
              <a:avLst/>
              <a:gdLst>
                <a:gd name="textAreaLeft" fmla="*/ 0 w 682560"/>
                <a:gd name="textAreaRight" fmla="*/ 683280 w 682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209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7" name="Freeform 28"/>
            <p:cNvSpPr/>
            <p:nvPr/>
          </p:nvSpPr>
          <p:spPr>
            <a:xfrm>
              <a:off x="7425360" y="3539520"/>
              <a:ext cx="1393920" cy="334080"/>
            </a:xfrm>
            <a:custGeom>
              <a:avLst/>
              <a:gdLst>
                <a:gd name="textAreaLeft" fmla="*/ 0 w 1393920"/>
                <a:gd name="textAreaRight" fmla="*/ 1394640 w 13939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67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8" name="Freeform 29"/>
            <p:cNvSpPr/>
            <p:nvPr/>
          </p:nvSpPr>
          <p:spPr>
            <a:xfrm>
              <a:off x="4377960" y="3539520"/>
              <a:ext cx="861120" cy="334080"/>
            </a:xfrm>
            <a:custGeom>
              <a:avLst/>
              <a:gdLst>
                <a:gd name="textAreaLeft" fmla="*/ 0 w 861120"/>
                <a:gd name="textAreaRight" fmla="*/ 861840 w 8611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9" name="Freeform 30"/>
            <p:cNvSpPr/>
            <p:nvPr/>
          </p:nvSpPr>
          <p:spPr>
            <a:xfrm>
              <a:off x="3507480" y="3539520"/>
              <a:ext cx="869760" cy="334080"/>
            </a:xfrm>
            <a:custGeom>
              <a:avLst/>
              <a:gdLst>
                <a:gd name="textAreaLeft" fmla="*/ 0 w 869760"/>
                <a:gd name="textAreaRight" fmla="*/ 870480 w 8697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8000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Freeform 31"/>
            <p:cNvSpPr/>
            <p:nvPr/>
          </p:nvSpPr>
          <p:spPr>
            <a:xfrm>
              <a:off x="2723400" y="3539520"/>
              <a:ext cx="783360" cy="334080"/>
            </a:xfrm>
            <a:custGeom>
              <a:avLst/>
              <a:gdLst>
                <a:gd name="textAreaLeft" fmla="*/ 0 w 783360"/>
                <a:gd name="textAreaRight" fmla="*/ 784080 w 7833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512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1" name="Freeform 32"/>
            <p:cNvSpPr/>
            <p:nvPr/>
          </p:nvSpPr>
          <p:spPr>
            <a:xfrm>
              <a:off x="1403280" y="3539520"/>
              <a:ext cx="1319400" cy="334080"/>
            </a:xfrm>
            <a:custGeom>
              <a:avLst/>
              <a:gdLst>
                <a:gd name="textAreaLeft" fmla="*/ 0 w 1319400"/>
                <a:gd name="textAreaRight" fmla="*/ 1320120 w 1319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480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2" name="Freeform 33"/>
            <p:cNvSpPr/>
            <p:nvPr/>
          </p:nvSpPr>
          <p:spPr>
            <a:xfrm>
              <a:off x="720000" y="3539520"/>
              <a:ext cx="682560" cy="334080"/>
            </a:xfrm>
            <a:custGeom>
              <a:avLst/>
              <a:gdLst>
                <a:gd name="textAreaLeft" fmla="*/ 0 w 682560"/>
                <a:gd name="textAreaRight" fmla="*/ 683280 w 682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208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3" name="Freeform 34"/>
            <p:cNvSpPr/>
            <p:nvPr/>
          </p:nvSpPr>
          <p:spPr>
            <a:xfrm>
              <a:off x="7425360" y="3204360"/>
              <a:ext cx="1393920" cy="334440"/>
            </a:xfrm>
            <a:custGeom>
              <a:avLst/>
              <a:gdLst>
                <a:gd name="textAreaLeft" fmla="*/ 0 w 1393920"/>
                <a:gd name="textAreaRight" fmla="*/ 1394640 w 13939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14" name="Freeform 35"/>
            <p:cNvSpPr/>
            <p:nvPr/>
          </p:nvSpPr>
          <p:spPr>
            <a:xfrm>
              <a:off x="4377960" y="3204360"/>
              <a:ext cx="861120" cy="334440"/>
            </a:xfrm>
            <a:custGeom>
              <a:avLst/>
              <a:gdLst>
                <a:gd name="textAreaLeft" fmla="*/ 0 w 861120"/>
                <a:gd name="textAreaRight" fmla="*/ 861840 w 8611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15" name="Freeform 36"/>
            <p:cNvSpPr/>
            <p:nvPr/>
          </p:nvSpPr>
          <p:spPr>
            <a:xfrm>
              <a:off x="3507480" y="3204360"/>
              <a:ext cx="869760" cy="334440"/>
            </a:xfrm>
            <a:custGeom>
              <a:avLst/>
              <a:gdLst>
                <a:gd name="textAreaLeft" fmla="*/ 0 w 869760"/>
                <a:gd name="textAreaRight" fmla="*/ 870480 w 8697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16" name="Freeform 37"/>
            <p:cNvSpPr/>
            <p:nvPr/>
          </p:nvSpPr>
          <p:spPr>
            <a:xfrm>
              <a:off x="2723400" y="3204360"/>
              <a:ext cx="783360" cy="334440"/>
            </a:xfrm>
            <a:custGeom>
              <a:avLst/>
              <a:gdLst>
                <a:gd name="textAreaLeft" fmla="*/ 0 w 783360"/>
                <a:gd name="textAreaRight" fmla="*/ 784080 w 7833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17" name="Freeform 38"/>
            <p:cNvSpPr/>
            <p:nvPr/>
          </p:nvSpPr>
          <p:spPr>
            <a:xfrm>
              <a:off x="1403280" y="3204360"/>
              <a:ext cx="1319400" cy="334440"/>
            </a:xfrm>
            <a:custGeom>
              <a:avLst/>
              <a:gdLst>
                <a:gd name="textAreaLeft" fmla="*/ 0 w 1319400"/>
                <a:gd name="textAreaRight" fmla="*/ 1320120 w 1319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18" name="Freeform 39"/>
            <p:cNvSpPr/>
            <p:nvPr/>
          </p:nvSpPr>
          <p:spPr>
            <a:xfrm>
              <a:off x="720000" y="3204360"/>
              <a:ext cx="682560" cy="334440"/>
            </a:xfrm>
            <a:custGeom>
              <a:avLst/>
              <a:gdLst>
                <a:gd name="textAreaLeft" fmla="*/ 0 w 682560"/>
                <a:gd name="textAreaRight" fmla="*/ 683280 w 682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9" name="Freeform 40"/>
            <p:cNvSpPr/>
            <p:nvPr/>
          </p:nvSpPr>
          <p:spPr>
            <a:xfrm>
              <a:off x="7425360" y="2869560"/>
              <a:ext cx="1393920" cy="334080"/>
            </a:xfrm>
            <a:custGeom>
              <a:avLst/>
              <a:gdLst>
                <a:gd name="textAreaLeft" fmla="*/ 0 w 1393920"/>
                <a:gd name="textAreaRight" fmla="*/ 1394640 w 13939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269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0" name="Freeform 41"/>
            <p:cNvSpPr/>
            <p:nvPr/>
          </p:nvSpPr>
          <p:spPr>
            <a:xfrm>
              <a:off x="4377960" y="2869560"/>
              <a:ext cx="861120" cy="334080"/>
            </a:xfrm>
            <a:custGeom>
              <a:avLst/>
              <a:gdLst>
                <a:gd name="textAreaLeft" fmla="*/ 0 w 861120"/>
                <a:gd name="textAreaRight" fmla="*/ 861840 w 8611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1" name="Freeform 42"/>
            <p:cNvSpPr/>
            <p:nvPr/>
          </p:nvSpPr>
          <p:spPr>
            <a:xfrm>
              <a:off x="3507480" y="2869560"/>
              <a:ext cx="869760" cy="334080"/>
            </a:xfrm>
            <a:custGeom>
              <a:avLst/>
              <a:gdLst>
                <a:gd name="textAreaLeft" fmla="*/ 0 w 869760"/>
                <a:gd name="textAreaRight" fmla="*/ 870480 w 8697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32000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2" name="Freeform 43"/>
            <p:cNvSpPr/>
            <p:nvPr/>
          </p:nvSpPr>
          <p:spPr>
            <a:xfrm>
              <a:off x="2723400" y="2869560"/>
              <a:ext cx="783360" cy="334080"/>
            </a:xfrm>
            <a:custGeom>
              <a:avLst/>
              <a:gdLst>
                <a:gd name="textAreaLeft" fmla="*/ 0 w 783360"/>
                <a:gd name="textAreaRight" fmla="*/ 784080 w 7833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8000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Freeform 44"/>
            <p:cNvSpPr/>
            <p:nvPr/>
          </p:nvSpPr>
          <p:spPr>
            <a:xfrm>
              <a:off x="1403280" y="2869560"/>
              <a:ext cx="1319400" cy="334080"/>
            </a:xfrm>
            <a:custGeom>
              <a:avLst/>
              <a:gdLst>
                <a:gd name="textAreaLeft" fmla="*/ 0 w 1319400"/>
                <a:gd name="textAreaRight" fmla="*/ 1320120 w 1319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29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Freeform 45"/>
            <p:cNvSpPr/>
            <p:nvPr/>
          </p:nvSpPr>
          <p:spPr>
            <a:xfrm>
              <a:off x="720000" y="2869560"/>
              <a:ext cx="682560" cy="334080"/>
            </a:xfrm>
            <a:custGeom>
              <a:avLst/>
              <a:gdLst>
                <a:gd name="textAreaLeft" fmla="*/ 0 w 682560"/>
                <a:gd name="textAreaRight" fmla="*/ 683280 w 682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Freeform 46"/>
            <p:cNvSpPr/>
            <p:nvPr/>
          </p:nvSpPr>
          <p:spPr>
            <a:xfrm>
              <a:off x="7425360" y="2534400"/>
              <a:ext cx="1393920" cy="334440"/>
            </a:xfrm>
            <a:custGeom>
              <a:avLst/>
              <a:gdLst>
                <a:gd name="textAreaLeft" fmla="*/ 0 w 1393920"/>
                <a:gd name="textAreaRight" fmla="*/ 1394640 w 13939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198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Freeform 47"/>
            <p:cNvSpPr/>
            <p:nvPr/>
          </p:nvSpPr>
          <p:spPr>
            <a:xfrm>
              <a:off x="4377960" y="2534400"/>
              <a:ext cx="861120" cy="334440"/>
            </a:xfrm>
            <a:custGeom>
              <a:avLst/>
              <a:gdLst>
                <a:gd name="textAreaLeft" fmla="*/ 0 w 861120"/>
                <a:gd name="textAreaRight" fmla="*/ 861840 w 86112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256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Freeform 48"/>
            <p:cNvSpPr/>
            <p:nvPr/>
          </p:nvSpPr>
          <p:spPr>
            <a:xfrm>
              <a:off x="3507480" y="2534400"/>
              <a:ext cx="869760" cy="334440"/>
            </a:xfrm>
            <a:custGeom>
              <a:avLst/>
              <a:gdLst>
                <a:gd name="textAreaLeft" fmla="*/ 0 w 869760"/>
                <a:gd name="textAreaRight" fmla="*/ 870480 w 8697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6000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Freeform 49"/>
            <p:cNvSpPr/>
            <p:nvPr/>
          </p:nvSpPr>
          <p:spPr>
            <a:xfrm>
              <a:off x="2723400" y="2534400"/>
              <a:ext cx="783360" cy="334440"/>
            </a:xfrm>
            <a:custGeom>
              <a:avLst/>
              <a:gdLst>
                <a:gd name="textAreaLeft" fmla="*/ 0 w 783360"/>
                <a:gd name="textAreaRight" fmla="*/ 784080 w 7833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256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Freeform 50"/>
            <p:cNvSpPr/>
            <p:nvPr/>
          </p:nvSpPr>
          <p:spPr>
            <a:xfrm>
              <a:off x="1403280" y="2534400"/>
              <a:ext cx="1319400" cy="334440"/>
            </a:xfrm>
            <a:custGeom>
              <a:avLst/>
              <a:gdLst>
                <a:gd name="textAreaLeft" fmla="*/ 0 w 1319400"/>
                <a:gd name="textAreaRight" fmla="*/ 1320120 w 131940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125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Freeform 51"/>
            <p:cNvSpPr/>
            <p:nvPr/>
          </p:nvSpPr>
          <p:spPr>
            <a:xfrm>
              <a:off x="720000" y="2534400"/>
              <a:ext cx="682560" cy="334440"/>
            </a:xfrm>
            <a:custGeom>
              <a:avLst/>
              <a:gdLst>
                <a:gd name="textAreaLeft" fmla="*/ 0 w 682560"/>
                <a:gd name="textAreaRight" fmla="*/ 683280 w 682560"/>
                <a:gd name="textAreaTop" fmla="*/ 0 h 334440"/>
                <a:gd name="textAreaBottom" fmla="*/ 335160 h 334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Freeform 52"/>
            <p:cNvSpPr/>
            <p:nvPr/>
          </p:nvSpPr>
          <p:spPr>
            <a:xfrm>
              <a:off x="7425360" y="2199600"/>
              <a:ext cx="1393920" cy="334080"/>
            </a:xfrm>
            <a:custGeom>
              <a:avLst/>
              <a:gdLst>
                <a:gd name="textAreaLeft" fmla="*/ 0 w 1393920"/>
                <a:gd name="textAreaRight" fmla="*/ 1394640 w 13939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PRP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Freeform 53"/>
            <p:cNvSpPr/>
            <p:nvPr/>
          </p:nvSpPr>
          <p:spPr>
            <a:xfrm>
              <a:off x="4377960" y="2199600"/>
              <a:ext cx="861120" cy="334080"/>
            </a:xfrm>
            <a:custGeom>
              <a:avLst/>
              <a:gdLst>
                <a:gd name="textAreaLeft" fmla="*/ 0 w 861120"/>
                <a:gd name="textAreaRight" fmla="*/ 861840 w 86112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CACH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Freeform 54"/>
            <p:cNvSpPr/>
            <p:nvPr/>
          </p:nvSpPr>
          <p:spPr>
            <a:xfrm>
              <a:off x="3507480" y="2199600"/>
              <a:ext cx="869760" cy="334080"/>
            </a:xfrm>
            <a:custGeom>
              <a:avLst/>
              <a:gdLst>
                <a:gd name="textAreaLeft" fmla="*/ 0 w 869760"/>
                <a:gd name="textAreaRight" fmla="*/ 870480 w 8697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MMAX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Freeform 55"/>
            <p:cNvSpPr/>
            <p:nvPr/>
          </p:nvSpPr>
          <p:spPr>
            <a:xfrm>
              <a:off x="2723400" y="2199600"/>
              <a:ext cx="783360" cy="334080"/>
            </a:xfrm>
            <a:custGeom>
              <a:avLst/>
              <a:gdLst>
                <a:gd name="textAreaLeft" fmla="*/ 0 w 783360"/>
                <a:gd name="textAreaRight" fmla="*/ 784080 w 7833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MMIN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Freeform 56"/>
            <p:cNvSpPr/>
            <p:nvPr/>
          </p:nvSpPr>
          <p:spPr>
            <a:xfrm>
              <a:off x="1403280" y="2199600"/>
              <a:ext cx="1319400" cy="334080"/>
            </a:xfrm>
            <a:custGeom>
              <a:avLst/>
              <a:gdLst>
                <a:gd name="textAreaLeft" fmla="*/ 0 w 1319400"/>
                <a:gd name="textAreaRight" fmla="*/ 1320120 w 131940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MYCT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Freeform 57"/>
            <p:cNvSpPr/>
            <p:nvPr/>
          </p:nvSpPr>
          <p:spPr>
            <a:xfrm>
              <a:off x="720000" y="2199600"/>
              <a:ext cx="682560" cy="334080"/>
            </a:xfrm>
            <a:custGeom>
              <a:avLst/>
              <a:gdLst>
                <a:gd name="textAreaLeft" fmla="*/ 0 w 682560"/>
                <a:gd name="textAreaRight" fmla="*/ 683280 w 682560"/>
                <a:gd name="textAreaTop" fmla="*/ 0 h 334080"/>
                <a:gd name="textAreaBottom" fmla="*/ 334800 h 3340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37" name="Straight Connector 58"/>
            <p:cNvSpPr/>
            <p:nvPr/>
          </p:nvSpPr>
          <p:spPr>
            <a:xfrm>
              <a:off x="8820000" y="1620000"/>
              <a:ext cx="360" cy="5796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38" name="Straight Connector 59"/>
            <p:cNvSpPr/>
            <p:nvPr/>
          </p:nvSpPr>
          <p:spPr>
            <a:xfrm>
              <a:off x="8820000" y="219960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39" name="Straight Connector 60"/>
            <p:cNvSpPr/>
            <p:nvPr/>
          </p:nvSpPr>
          <p:spPr>
            <a:xfrm>
              <a:off x="8820000" y="253440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0" name="Straight Connector 61"/>
            <p:cNvSpPr/>
            <p:nvPr/>
          </p:nvSpPr>
          <p:spPr>
            <a:xfrm>
              <a:off x="8820000" y="286956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1" name="Straight Connector 62"/>
            <p:cNvSpPr/>
            <p:nvPr/>
          </p:nvSpPr>
          <p:spPr>
            <a:xfrm>
              <a:off x="8820000" y="320436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2" name="Straight Connector 63"/>
            <p:cNvSpPr/>
            <p:nvPr/>
          </p:nvSpPr>
          <p:spPr>
            <a:xfrm>
              <a:off x="8820000" y="353952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3" name="Straight Connector 64"/>
            <p:cNvSpPr/>
            <p:nvPr/>
          </p:nvSpPr>
          <p:spPr>
            <a:xfrm>
              <a:off x="8820000" y="387432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4" name="Straight Connector 65"/>
            <p:cNvSpPr/>
            <p:nvPr/>
          </p:nvSpPr>
          <p:spPr>
            <a:xfrm>
              <a:off x="1403280" y="1620000"/>
              <a:ext cx="741672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5" name="Straight Connector 66"/>
            <p:cNvSpPr/>
            <p:nvPr/>
          </p:nvSpPr>
          <p:spPr>
            <a:xfrm>
              <a:off x="720000" y="1620000"/>
              <a:ext cx="360" cy="5796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6" name="Straight Connector 67"/>
            <p:cNvSpPr/>
            <p:nvPr/>
          </p:nvSpPr>
          <p:spPr>
            <a:xfrm>
              <a:off x="1403280" y="4209480"/>
              <a:ext cx="741672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7" name="Straight Connector 68"/>
            <p:cNvSpPr/>
            <p:nvPr/>
          </p:nvSpPr>
          <p:spPr>
            <a:xfrm>
              <a:off x="720000" y="1620000"/>
              <a:ext cx="6832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8" name="Straight Connector 69"/>
            <p:cNvSpPr/>
            <p:nvPr/>
          </p:nvSpPr>
          <p:spPr>
            <a:xfrm>
              <a:off x="1403280" y="2199600"/>
              <a:ext cx="741672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49" name="Straight Connector 70"/>
            <p:cNvSpPr/>
            <p:nvPr/>
          </p:nvSpPr>
          <p:spPr>
            <a:xfrm>
              <a:off x="720000" y="4209480"/>
              <a:ext cx="68328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50" name="Straight Connector 71"/>
            <p:cNvSpPr/>
            <p:nvPr/>
          </p:nvSpPr>
          <p:spPr>
            <a:xfrm>
              <a:off x="720000" y="219960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51" name="Straight Connector 72"/>
            <p:cNvSpPr/>
            <p:nvPr/>
          </p:nvSpPr>
          <p:spPr>
            <a:xfrm>
              <a:off x="720000" y="253440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52" name="Straight Connector 73"/>
            <p:cNvSpPr/>
            <p:nvPr/>
          </p:nvSpPr>
          <p:spPr>
            <a:xfrm>
              <a:off x="720000" y="286956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53" name="Straight Connector 74"/>
            <p:cNvSpPr/>
            <p:nvPr/>
          </p:nvSpPr>
          <p:spPr>
            <a:xfrm>
              <a:off x="720000" y="320436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54" name="Straight Connector 75"/>
            <p:cNvSpPr/>
            <p:nvPr/>
          </p:nvSpPr>
          <p:spPr>
            <a:xfrm>
              <a:off x="720000" y="3539520"/>
              <a:ext cx="360" cy="334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55" name="Straight Connector 76"/>
            <p:cNvSpPr/>
            <p:nvPr/>
          </p:nvSpPr>
          <p:spPr>
            <a:xfrm>
              <a:off x="720000" y="3874320"/>
              <a:ext cx="360" cy="3351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56" name="Straight Connector 77"/>
            <p:cNvSpPr/>
            <p:nvPr/>
          </p:nvSpPr>
          <p:spPr>
            <a:xfrm>
              <a:off x="1403280" y="2534400"/>
              <a:ext cx="741672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grpSp>
        <p:nvGrpSpPr>
          <p:cNvPr id="557" name="Group 78"/>
          <p:cNvGrpSpPr/>
          <p:nvPr/>
        </p:nvGrpSpPr>
        <p:grpSpPr>
          <a:xfrm>
            <a:off x="1080000" y="5220000"/>
            <a:ext cx="7620480" cy="640080"/>
            <a:chOff x="1080000" y="5220000"/>
            <a:chExt cx="7620480" cy="640080"/>
          </a:xfrm>
        </p:grpSpPr>
        <p:sp>
          <p:nvSpPr>
            <p:cNvPr id="558" name="Freeform 79"/>
            <p:cNvSpPr/>
            <p:nvPr/>
          </p:nvSpPr>
          <p:spPr>
            <a:xfrm>
              <a:off x="1080000" y="5220000"/>
              <a:ext cx="7619400" cy="639000"/>
            </a:xfrm>
            <a:custGeom>
              <a:avLst/>
              <a:gdLst>
                <a:gd name="textAreaLeft" fmla="*/ 0 w 7619400"/>
                <a:gd name="textAreaRight" fmla="*/ 7620120 w 7619400"/>
                <a:gd name="textAreaTop" fmla="*/ 0 h 639000"/>
                <a:gd name="textAreaBottom" fmla="*/ 639720 h 6390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855360" indent="-8553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PRP =</a:t>
              </a: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	</a:t>
              </a: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-55.9 + 0.0489 MYCT + 0.0153 MMIN + 0.0056 MMAX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+ 0.6410 CACH - 0.2700 CHMIN + 1.480 CHMAX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Straight Connector 80"/>
            <p:cNvSpPr/>
            <p:nvPr/>
          </p:nvSpPr>
          <p:spPr>
            <a:xfrm>
              <a:off x="1080000" y="5220000"/>
              <a:ext cx="76201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60" name="Straight Connector 81"/>
            <p:cNvSpPr/>
            <p:nvPr/>
          </p:nvSpPr>
          <p:spPr>
            <a:xfrm>
              <a:off x="1080000" y="5859720"/>
              <a:ext cx="762012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61" name="Straight Connector 82"/>
            <p:cNvSpPr/>
            <p:nvPr/>
          </p:nvSpPr>
          <p:spPr>
            <a:xfrm>
              <a:off x="1080000" y="5220000"/>
              <a:ext cx="360" cy="6397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62" name="Straight Connector 83"/>
            <p:cNvSpPr/>
            <p:nvPr/>
          </p:nvSpPr>
          <p:spPr>
            <a:xfrm>
              <a:off x="8700120" y="5220000"/>
              <a:ext cx="360" cy="6397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65FD9B-35A5-4F5D-82FA-0B13CA86F99C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18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Data from labor negotiations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5" name="Group 2"/>
          <p:cNvGrpSpPr/>
          <p:nvPr/>
        </p:nvGrpSpPr>
        <p:grpSpPr>
          <a:xfrm>
            <a:off x="180000" y="1421640"/>
            <a:ext cx="8640360" cy="3978720"/>
            <a:chOff x="180000" y="1421640"/>
            <a:chExt cx="8640360" cy="3978720"/>
          </a:xfrm>
        </p:grpSpPr>
        <p:sp>
          <p:nvSpPr>
            <p:cNvPr id="566" name="Freeform 3"/>
            <p:cNvSpPr/>
            <p:nvPr/>
          </p:nvSpPr>
          <p:spPr>
            <a:xfrm>
              <a:off x="8168040" y="5158440"/>
              <a:ext cx="651240" cy="240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good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Freeform 4"/>
            <p:cNvSpPr/>
            <p:nvPr/>
          </p:nvSpPr>
          <p:spPr>
            <a:xfrm>
              <a:off x="7516080" y="5158440"/>
              <a:ext cx="651240" cy="240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68" name="Freeform 5"/>
            <p:cNvSpPr/>
            <p:nvPr/>
          </p:nvSpPr>
          <p:spPr>
            <a:xfrm>
              <a:off x="6863760" y="5158440"/>
              <a:ext cx="651600" cy="2408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good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Freeform 6"/>
            <p:cNvSpPr/>
            <p:nvPr/>
          </p:nvSpPr>
          <p:spPr>
            <a:xfrm>
              <a:off x="6211800" y="5158440"/>
              <a:ext cx="651240" cy="240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good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0" name="Freeform 7"/>
            <p:cNvSpPr/>
            <p:nvPr/>
          </p:nvSpPr>
          <p:spPr>
            <a:xfrm>
              <a:off x="5559480" y="5158440"/>
              <a:ext cx="651600" cy="2408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bad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Freeform 8"/>
            <p:cNvSpPr/>
            <p:nvPr/>
          </p:nvSpPr>
          <p:spPr>
            <a:xfrm>
              <a:off x="3114720" y="5158440"/>
              <a:ext cx="2444040" cy="2408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{good,bad}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Freeform 9"/>
            <p:cNvSpPr/>
            <p:nvPr/>
          </p:nvSpPr>
          <p:spPr>
            <a:xfrm>
              <a:off x="180000" y="5158440"/>
              <a:ext cx="2934000" cy="2408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40840"/>
                <a:gd name="textAreaBottom" fmla="*/ 241560 h 240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Acceptability of contract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Freeform 10"/>
            <p:cNvSpPr/>
            <p:nvPr/>
          </p:nvSpPr>
          <p:spPr>
            <a:xfrm>
              <a:off x="8168040" y="49442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half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4" name="Freeform 11"/>
            <p:cNvSpPr/>
            <p:nvPr/>
          </p:nvSpPr>
          <p:spPr>
            <a:xfrm>
              <a:off x="7516080" y="49442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75" name="Freeform 12"/>
            <p:cNvSpPr/>
            <p:nvPr/>
          </p:nvSpPr>
          <p:spPr>
            <a:xfrm>
              <a:off x="6863760" y="49442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full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Freeform 13"/>
            <p:cNvSpPr/>
            <p:nvPr/>
          </p:nvSpPr>
          <p:spPr>
            <a:xfrm>
              <a:off x="6211800" y="49442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7" name="Freeform 14"/>
            <p:cNvSpPr/>
            <p:nvPr/>
          </p:nvSpPr>
          <p:spPr>
            <a:xfrm>
              <a:off x="5559480" y="49442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8" name="Freeform 15"/>
            <p:cNvSpPr/>
            <p:nvPr/>
          </p:nvSpPr>
          <p:spPr>
            <a:xfrm>
              <a:off x="3114720" y="494424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{none,half,full}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9" name="Freeform 16"/>
            <p:cNvSpPr/>
            <p:nvPr/>
          </p:nvSpPr>
          <p:spPr>
            <a:xfrm>
              <a:off x="180000" y="494424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Health plan contribution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0" name="Freeform 17"/>
            <p:cNvSpPr/>
            <p:nvPr/>
          </p:nvSpPr>
          <p:spPr>
            <a:xfrm>
              <a:off x="8168040" y="47300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1" name="Freeform 18"/>
            <p:cNvSpPr/>
            <p:nvPr/>
          </p:nvSpPr>
          <p:spPr>
            <a:xfrm>
              <a:off x="7516080" y="47300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82" name="Freeform 19"/>
            <p:cNvSpPr/>
            <p:nvPr/>
          </p:nvSpPr>
          <p:spPr>
            <a:xfrm>
              <a:off x="6863760" y="47300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3" name="Freeform 20"/>
            <p:cNvSpPr/>
            <p:nvPr/>
          </p:nvSpPr>
          <p:spPr>
            <a:xfrm>
              <a:off x="6211800" y="47300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4" name="Freeform 21"/>
            <p:cNvSpPr/>
            <p:nvPr/>
          </p:nvSpPr>
          <p:spPr>
            <a:xfrm>
              <a:off x="5559480" y="47300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5" name="Freeform 22"/>
            <p:cNvSpPr/>
            <p:nvPr/>
          </p:nvSpPr>
          <p:spPr>
            <a:xfrm>
              <a:off x="3114720" y="473004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{yes,no}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6" name="Freeform 23"/>
            <p:cNvSpPr/>
            <p:nvPr/>
          </p:nvSpPr>
          <p:spPr>
            <a:xfrm>
              <a:off x="180000" y="473004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Bereavement assistance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7" name="Freeform 24"/>
            <p:cNvSpPr/>
            <p:nvPr/>
          </p:nvSpPr>
          <p:spPr>
            <a:xfrm>
              <a:off x="8168040" y="45158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full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8" name="Freeform 25"/>
            <p:cNvSpPr/>
            <p:nvPr/>
          </p:nvSpPr>
          <p:spPr>
            <a:xfrm>
              <a:off x="7516080" y="45158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89" name="Freeform 26"/>
            <p:cNvSpPr/>
            <p:nvPr/>
          </p:nvSpPr>
          <p:spPr>
            <a:xfrm>
              <a:off x="6863760" y="45158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full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0" name="Freeform 27"/>
            <p:cNvSpPr/>
            <p:nvPr/>
          </p:nvSpPr>
          <p:spPr>
            <a:xfrm>
              <a:off x="6211800" y="45158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1" name="Freeform 28"/>
            <p:cNvSpPr/>
            <p:nvPr/>
          </p:nvSpPr>
          <p:spPr>
            <a:xfrm>
              <a:off x="5559480" y="45158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2" name="Freeform 29"/>
            <p:cNvSpPr/>
            <p:nvPr/>
          </p:nvSpPr>
          <p:spPr>
            <a:xfrm>
              <a:off x="3114720" y="451584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{none,half,full}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3" name="Freeform 30"/>
            <p:cNvSpPr/>
            <p:nvPr/>
          </p:nvSpPr>
          <p:spPr>
            <a:xfrm>
              <a:off x="180000" y="451584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Dental plan contribution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4" name="Freeform 31"/>
            <p:cNvSpPr/>
            <p:nvPr/>
          </p:nvSpPr>
          <p:spPr>
            <a:xfrm>
              <a:off x="8168040" y="4301280"/>
              <a:ext cx="651240" cy="213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Freeform 32"/>
            <p:cNvSpPr/>
            <p:nvPr/>
          </p:nvSpPr>
          <p:spPr>
            <a:xfrm>
              <a:off x="7516080" y="4301280"/>
              <a:ext cx="651240" cy="213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596" name="Freeform 33"/>
            <p:cNvSpPr/>
            <p:nvPr/>
          </p:nvSpPr>
          <p:spPr>
            <a:xfrm>
              <a:off x="6863760" y="4301280"/>
              <a:ext cx="651600" cy="2138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Freeform 34"/>
            <p:cNvSpPr/>
            <p:nvPr/>
          </p:nvSpPr>
          <p:spPr>
            <a:xfrm>
              <a:off x="6211800" y="4301280"/>
              <a:ext cx="651240" cy="213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Freeform 35"/>
            <p:cNvSpPr/>
            <p:nvPr/>
          </p:nvSpPr>
          <p:spPr>
            <a:xfrm>
              <a:off x="5559480" y="4301280"/>
              <a:ext cx="651600" cy="2138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Freeform 36"/>
            <p:cNvSpPr/>
            <p:nvPr/>
          </p:nvSpPr>
          <p:spPr>
            <a:xfrm>
              <a:off x="3114720" y="4301280"/>
              <a:ext cx="2444040" cy="2138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{yes,no}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Freeform 37"/>
            <p:cNvSpPr/>
            <p:nvPr/>
          </p:nvSpPr>
          <p:spPr>
            <a:xfrm>
              <a:off x="180000" y="4301280"/>
              <a:ext cx="2934000" cy="2138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Long-term disability assistance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Freeform 38"/>
            <p:cNvSpPr/>
            <p:nvPr/>
          </p:nvSpPr>
          <p:spPr>
            <a:xfrm>
              <a:off x="8168040" y="408708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avg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Freeform 39"/>
            <p:cNvSpPr/>
            <p:nvPr/>
          </p:nvSpPr>
          <p:spPr>
            <a:xfrm>
              <a:off x="7516080" y="408708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03" name="Freeform 40"/>
            <p:cNvSpPr/>
            <p:nvPr/>
          </p:nvSpPr>
          <p:spPr>
            <a:xfrm>
              <a:off x="6863760" y="408708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gen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Freeform 41"/>
            <p:cNvSpPr/>
            <p:nvPr/>
          </p:nvSpPr>
          <p:spPr>
            <a:xfrm>
              <a:off x="6211800" y="408708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gen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Freeform 42"/>
            <p:cNvSpPr/>
            <p:nvPr/>
          </p:nvSpPr>
          <p:spPr>
            <a:xfrm>
              <a:off x="5559480" y="408708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avg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Freeform 43"/>
            <p:cNvSpPr/>
            <p:nvPr/>
          </p:nvSpPr>
          <p:spPr>
            <a:xfrm>
              <a:off x="3114720" y="408708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{below-avg,avg,gen}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Freeform 44"/>
            <p:cNvSpPr/>
            <p:nvPr/>
          </p:nvSpPr>
          <p:spPr>
            <a:xfrm>
              <a:off x="180000" y="408708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Vacation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Freeform 45"/>
            <p:cNvSpPr/>
            <p:nvPr/>
          </p:nvSpPr>
          <p:spPr>
            <a:xfrm>
              <a:off x="8168040" y="387288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12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Freeform 46"/>
            <p:cNvSpPr/>
            <p:nvPr/>
          </p:nvSpPr>
          <p:spPr>
            <a:xfrm>
              <a:off x="7516080" y="387288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10" name="Freeform 47"/>
            <p:cNvSpPr/>
            <p:nvPr/>
          </p:nvSpPr>
          <p:spPr>
            <a:xfrm>
              <a:off x="6863760" y="387288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12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Freeform 48"/>
            <p:cNvSpPr/>
            <p:nvPr/>
          </p:nvSpPr>
          <p:spPr>
            <a:xfrm>
              <a:off x="6211800" y="387288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15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Freeform 49"/>
            <p:cNvSpPr/>
            <p:nvPr/>
          </p:nvSpPr>
          <p:spPr>
            <a:xfrm>
              <a:off x="5559480" y="387288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11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Freeform 50"/>
            <p:cNvSpPr/>
            <p:nvPr/>
          </p:nvSpPr>
          <p:spPr>
            <a:xfrm>
              <a:off x="3114720" y="387288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(Number of days)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Freeform 51"/>
            <p:cNvSpPr/>
            <p:nvPr/>
          </p:nvSpPr>
          <p:spPr>
            <a:xfrm>
              <a:off x="180000" y="387288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Statutory holidays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Freeform 52"/>
            <p:cNvSpPr/>
            <p:nvPr/>
          </p:nvSpPr>
          <p:spPr>
            <a:xfrm>
              <a:off x="8168040" y="3634560"/>
              <a:ext cx="651240" cy="23760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37600"/>
                <a:gd name="textAreaBottom" fmla="*/ 238320 h 237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Freeform 53"/>
            <p:cNvSpPr/>
            <p:nvPr/>
          </p:nvSpPr>
          <p:spPr>
            <a:xfrm>
              <a:off x="7516080" y="3634560"/>
              <a:ext cx="651240" cy="23760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37600"/>
                <a:gd name="textAreaBottom" fmla="*/ 238320 h 237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17" name="Freeform 54"/>
            <p:cNvSpPr/>
            <p:nvPr/>
          </p:nvSpPr>
          <p:spPr>
            <a:xfrm>
              <a:off x="6863760" y="3634560"/>
              <a:ext cx="651600" cy="23760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37600"/>
                <a:gd name="textAreaBottom" fmla="*/ 238320 h 237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Freeform 55"/>
            <p:cNvSpPr/>
            <p:nvPr/>
          </p:nvSpPr>
          <p:spPr>
            <a:xfrm>
              <a:off x="6211800" y="3634560"/>
              <a:ext cx="651240" cy="23760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37600"/>
                <a:gd name="textAreaBottom" fmla="*/ 238320 h 237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Freeform 56"/>
            <p:cNvSpPr/>
            <p:nvPr/>
          </p:nvSpPr>
          <p:spPr>
            <a:xfrm>
              <a:off x="5559480" y="3634560"/>
              <a:ext cx="651600" cy="23760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37600"/>
                <a:gd name="textAreaBottom" fmla="*/ 238320 h 237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Freeform 57"/>
            <p:cNvSpPr/>
            <p:nvPr/>
          </p:nvSpPr>
          <p:spPr>
            <a:xfrm>
              <a:off x="3114720" y="3634560"/>
              <a:ext cx="2444040" cy="23760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37600"/>
                <a:gd name="textAreaBottom" fmla="*/ 238320 h 237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{yes,no}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Freeform 58"/>
            <p:cNvSpPr/>
            <p:nvPr/>
          </p:nvSpPr>
          <p:spPr>
            <a:xfrm>
              <a:off x="180000" y="3634560"/>
              <a:ext cx="2934000" cy="23760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37600"/>
                <a:gd name="textAreaBottom" fmla="*/ 238320 h 2376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Education allowance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Freeform 59"/>
            <p:cNvSpPr/>
            <p:nvPr/>
          </p:nvSpPr>
          <p:spPr>
            <a:xfrm>
              <a:off x="180000" y="342036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Shift-work supplement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Freeform 60"/>
            <p:cNvSpPr/>
            <p:nvPr/>
          </p:nvSpPr>
          <p:spPr>
            <a:xfrm>
              <a:off x="180000" y="3195000"/>
              <a:ext cx="2934000" cy="2246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Standby pay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Freeform 61"/>
            <p:cNvSpPr/>
            <p:nvPr/>
          </p:nvSpPr>
          <p:spPr>
            <a:xfrm>
              <a:off x="180000" y="2967840"/>
              <a:ext cx="2934000" cy="2264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Pension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Freeform 62"/>
            <p:cNvSpPr/>
            <p:nvPr/>
          </p:nvSpPr>
          <p:spPr>
            <a:xfrm>
              <a:off x="180000" y="2740680"/>
              <a:ext cx="2934000" cy="2264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Working hours per week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Freeform 63"/>
            <p:cNvSpPr/>
            <p:nvPr/>
          </p:nvSpPr>
          <p:spPr>
            <a:xfrm>
              <a:off x="180000" y="2515320"/>
              <a:ext cx="2934000" cy="2246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Cost of living adjustment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Freeform 64"/>
            <p:cNvSpPr/>
            <p:nvPr/>
          </p:nvSpPr>
          <p:spPr>
            <a:xfrm>
              <a:off x="180000" y="2289960"/>
              <a:ext cx="2934000" cy="2246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Wage increase third year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Freeform 65"/>
            <p:cNvSpPr/>
            <p:nvPr/>
          </p:nvSpPr>
          <p:spPr>
            <a:xfrm>
              <a:off x="180000" y="2064600"/>
              <a:ext cx="2934000" cy="2246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Wage increase second year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Freeform 66"/>
            <p:cNvSpPr/>
            <p:nvPr/>
          </p:nvSpPr>
          <p:spPr>
            <a:xfrm>
              <a:off x="180000" y="185040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Wage increase first year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Freeform 67"/>
            <p:cNvSpPr/>
            <p:nvPr/>
          </p:nvSpPr>
          <p:spPr>
            <a:xfrm>
              <a:off x="180000" y="1635840"/>
              <a:ext cx="2934000" cy="21384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Duration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Freeform 68"/>
            <p:cNvSpPr/>
            <p:nvPr/>
          </p:nvSpPr>
          <p:spPr>
            <a:xfrm>
              <a:off x="180000" y="1421640"/>
              <a:ext cx="2934000" cy="213480"/>
            </a:xfrm>
            <a:custGeom>
              <a:avLst/>
              <a:gdLst>
                <a:gd name="textAreaLeft" fmla="*/ 0 w 2934000"/>
                <a:gd name="textAreaRight" fmla="*/ 2934720 w 29340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Attribute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Freeform 69"/>
            <p:cNvSpPr/>
            <p:nvPr/>
          </p:nvSpPr>
          <p:spPr>
            <a:xfrm>
              <a:off x="8168040" y="342036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Freeform 70"/>
            <p:cNvSpPr/>
            <p:nvPr/>
          </p:nvSpPr>
          <p:spPr>
            <a:xfrm>
              <a:off x="7516080" y="342036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34" name="Freeform 71"/>
            <p:cNvSpPr/>
            <p:nvPr/>
          </p:nvSpPr>
          <p:spPr>
            <a:xfrm>
              <a:off x="6863760" y="342036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Freeform 72"/>
            <p:cNvSpPr/>
            <p:nvPr/>
          </p:nvSpPr>
          <p:spPr>
            <a:xfrm>
              <a:off x="6211800" y="342036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Freeform 73"/>
            <p:cNvSpPr/>
            <p:nvPr/>
          </p:nvSpPr>
          <p:spPr>
            <a:xfrm>
              <a:off x="5559480" y="342036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Freeform 74"/>
            <p:cNvSpPr/>
            <p:nvPr/>
          </p:nvSpPr>
          <p:spPr>
            <a:xfrm>
              <a:off x="3114720" y="342036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Percentage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Freeform 75"/>
            <p:cNvSpPr/>
            <p:nvPr/>
          </p:nvSpPr>
          <p:spPr>
            <a:xfrm>
              <a:off x="8168040" y="319500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Freeform 76"/>
            <p:cNvSpPr/>
            <p:nvPr/>
          </p:nvSpPr>
          <p:spPr>
            <a:xfrm>
              <a:off x="7516080" y="319500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40" name="Freeform 77"/>
            <p:cNvSpPr/>
            <p:nvPr/>
          </p:nvSpPr>
          <p:spPr>
            <a:xfrm>
              <a:off x="6863760" y="319500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Freeform 78"/>
            <p:cNvSpPr/>
            <p:nvPr/>
          </p:nvSpPr>
          <p:spPr>
            <a:xfrm>
              <a:off x="6211800" y="319500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13%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Freeform 79"/>
            <p:cNvSpPr/>
            <p:nvPr/>
          </p:nvSpPr>
          <p:spPr>
            <a:xfrm>
              <a:off x="5559480" y="319500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Freeform 80"/>
            <p:cNvSpPr/>
            <p:nvPr/>
          </p:nvSpPr>
          <p:spPr>
            <a:xfrm>
              <a:off x="3114720" y="3195000"/>
              <a:ext cx="2444040" cy="2246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Percentage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Freeform 81"/>
            <p:cNvSpPr/>
            <p:nvPr/>
          </p:nvSpPr>
          <p:spPr>
            <a:xfrm>
              <a:off x="8168040" y="2967840"/>
              <a:ext cx="651240" cy="2264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Freeform 82"/>
            <p:cNvSpPr/>
            <p:nvPr/>
          </p:nvSpPr>
          <p:spPr>
            <a:xfrm>
              <a:off x="7516080" y="2967840"/>
              <a:ext cx="651240" cy="2264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46" name="Freeform 83"/>
            <p:cNvSpPr/>
            <p:nvPr/>
          </p:nvSpPr>
          <p:spPr>
            <a:xfrm>
              <a:off x="6863760" y="2967840"/>
              <a:ext cx="651600" cy="2264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Freeform 84"/>
            <p:cNvSpPr/>
            <p:nvPr/>
          </p:nvSpPr>
          <p:spPr>
            <a:xfrm>
              <a:off x="6211800" y="2967840"/>
              <a:ext cx="651240" cy="2264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Freeform 85"/>
            <p:cNvSpPr/>
            <p:nvPr/>
          </p:nvSpPr>
          <p:spPr>
            <a:xfrm>
              <a:off x="5559480" y="2967840"/>
              <a:ext cx="651600" cy="2264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Freeform 86"/>
            <p:cNvSpPr/>
            <p:nvPr/>
          </p:nvSpPr>
          <p:spPr>
            <a:xfrm>
              <a:off x="3114720" y="2967840"/>
              <a:ext cx="2444040" cy="2264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{none,ret-allw, empl-cntr}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Freeform 87"/>
            <p:cNvSpPr/>
            <p:nvPr/>
          </p:nvSpPr>
          <p:spPr>
            <a:xfrm>
              <a:off x="8168040" y="2740680"/>
              <a:ext cx="651240" cy="2264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40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Freeform 88"/>
            <p:cNvSpPr/>
            <p:nvPr/>
          </p:nvSpPr>
          <p:spPr>
            <a:xfrm>
              <a:off x="7516080" y="2740680"/>
              <a:ext cx="651240" cy="2264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52" name="Freeform 89"/>
            <p:cNvSpPr/>
            <p:nvPr/>
          </p:nvSpPr>
          <p:spPr>
            <a:xfrm>
              <a:off x="6863760" y="2740680"/>
              <a:ext cx="651600" cy="2264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38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Freeform 90"/>
            <p:cNvSpPr/>
            <p:nvPr/>
          </p:nvSpPr>
          <p:spPr>
            <a:xfrm>
              <a:off x="6211800" y="2740680"/>
              <a:ext cx="651240" cy="2264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35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Freeform 91"/>
            <p:cNvSpPr/>
            <p:nvPr/>
          </p:nvSpPr>
          <p:spPr>
            <a:xfrm>
              <a:off x="5559480" y="2740680"/>
              <a:ext cx="651600" cy="2264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28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Freeform 92"/>
            <p:cNvSpPr/>
            <p:nvPr/>
          </p:nvSpPr>
          <p:spPr>
            <a:xfrm>
              <a:off x="3114720" y="2740680"/>
              <a:ext cx="2444040" cy="2264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26440"/>
                <a:gd name="textAreaBottom" fmla="*/ 227160 h 2264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(Number of hours)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Freeform 93"/>
            <p:cNvSpPr/>
            <p:nvPr/>
          </p:nvSpPr>
          <p:spPr>
            <a:xfrm>
              <a:off x="8168040" y="251532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Freeform 94"/>
            <p:cNvSpPr/>
            <p:nvPr/>
          </p:nvSpPr>
          <p:spPr>
            <a:xfrm>
              <a:off x="7516080" y="251532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58" name="Freeform 95"/>
            <p:cNvSpPr/>
            <p:nvPr/>
          </p:nvSpPr>
          <p:spPr>
            <a:xfrm>
              <a:off x="6863760" y="251532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Freeform 96"/>
            <p:cNvSpPr/>
            <p:nvPr/>
          </p:nvSpPr>
          <p:spPr>
            <a:xfrm>
              <a:off x="6211800" y="251532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tcf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Freeform 97"/>
            <p:cNvSpPr/>
            <p:nvPr/>
          </p:nvSpPr>
          <p:spPr>
            <a:xfrm>
              <a:off x="5559480" y="251532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Freeform 98"/>
            <p:cNvSpPr/>
            <p:nvPr/>
          </p:nvSpPr>
          <p:spPr>
            <a:xfrm>
              <a:off x="3114720" y="2515320"/>
              <a:ext cx="2444040" cy="2246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{none,tcf,tc}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Freeform 99"/>
            <p:cNvSpPr/>
            <p:nvPr/>
          </p:nvSpPr>
          <p:spPr>
            <a:xfrm>
              <a:off x="8168040" y="228996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Freeform 100"/>
            <p:cNvSpPr/>
            <p:nvPr/>
          </p:nvSpPr>
          <p:spPr>
            <a:xfrm>
              <a:off x="7516080" y="228996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64" name="Freeform 101"/>
            <p:cNvSpPr/>
            <p:nvPr/>
          </p:nvSpPr>
          <p:spPr>
            <a:xfrm>
              <a:off x="6863760" y="228996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Freeform 102"/>
            <p:cNvSpPr/>
            <p:nvPr/>
          </p:nvSpPr>
          <p:spPr>
            <a:xfrm>
              <a:off x="6211800" y="228996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Freeform 103"/>
            <p:cNvSpPr/>
            <p:nvPr/>
          </p:nvSpPr>
          <p:spPr>
            <a:xfrm>
              <a:off x="5559480" y="228996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Freeform 104"/>
            <p:cNvSpPr/>
            <p:nvPr/>
          </p:nvSpPr>
          <p:spPr>
            <a:xfrm>
              <a:off x="3114720" y="2289960"/>
              <a:ext cx="2444040" cy="2246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Percentage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Freeform 105"/>
            <p:cNvSpPr/>
            <p:nvPr/>
          </p:nvSpPr>
          <p:spPr>
            <a:xfrm>
              <a:off x="8168040" y="206460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4.0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Freeform 106"/>
            <p:cNvSpPr/>
            <p:nvPr/>
          </p:nvSpPr>
          <p:spPr>
            <a:xfrm>
              <a:off x="7516080" y="206460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70" name="Freeform 107"/>
            <p:cNvSpPr/>
            <p:nvPr/>
          </p:nvSpPr>
          <p:spPr>
            <a:xfrm>
              <a:off x="6863760" y="206460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4.4%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Freeform 108"/>
            <p:cNvSpPr/>
            <p:nvPr/>
          </p:nvSpPr>
          <p:spPr>
            <a:xfrm>
              <a:off x="6211800" y="2064600"/>
              <a:ext cx="651240" cy="2246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5%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Freeform 109"/>
            <p:cNvSpPr/>
            <p:nvPr/>
          </p:nvSpPr>
          <p:spPr>
            <a:xfrm>
              <a:off x="5559480" y="2064600"/>
              <a:ext cx="651600" cy="2246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Freeform 110"/>
            <p:cNvSpPr/>
            <p:nvPr/>
          </p:nvSpPr>
          <p:spPr>
            <a:xfrm>
              <a:off x="3114720" y="2064600"/>
              <a:ext cx="2444040" cy="2246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24640"/>
                <a:gd name="textAreaBottom" fmla="*/ 225360 h 224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Percentage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Freeform 111"/>
            <p:cNvSpPr/>
            <p:nvPr/>
          </p:nvSpPr>
          <p:spPr>
            <a:xfrm>
              <a:off x="8168040" y="185040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4.5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Freeform 112"/>
            <p:cNvSpPr/>
            <p:nvPr/>
          </p:nvSpPr>
          <p:spPr>
            <a:xfrm>
              <a:off x="7516080" y="185040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76" name="Freeform 113"/>
            <p:cNvSpPr/>
            <p:nvPr/>
          </p:nvSpPr>
          <p:spPr>
            <a:xfrm>
              <a:off x="6863760" y="185040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4.3%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Freeform 114"/>
            <p:cNvSpPr/>
            <p:nvPr/>
          </p:nvSpPr>
          <p:spPr>
            <a:xfrm>
              <a:off x="6211800" y="185040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Freeform 115"/>
            <p:cNvSpPr/>
            <p:nvPr/>
          </p:nvSpPr>
          <p:spPr>
            <a:xfrm>
              <a:off x="5559480" y="185040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2%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Freeform 116"/>
            <p:cNvSpPr/>
            <p:nvPr/>
          </p:nvSpPr>
          <p:spPr>
            <a:xfrm>
              <a:off x="3114720" y="185040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Percentage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Freeform 117"/>
            <p:cNvSpPr/>
            <p:nvPr/>
          </p:nvSpPr>
          <p:spPr>
            <a:xfrm>
              <a:off x="8168040" y="1635840"/>
              <a:ext cx="651240" cy="213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Freeform 118"/>
            <p:cNvSpPr/>
            <p:nvPr/>
          </p:nvSpPr>
          <p:spPr>
            <a:xfrm>
              <a:off x="7516080" y="1635840"/>
              <a:ext cx="651240" cy="213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82" name="Freeform 119"/>
            <p:cNvSpPr/>
            <p:nvPr/>
          </p:nvSpPr>
          <p:spPr>
            <a:xfrm>
              <a:off x="6863760" y="1635840"/>
              <a:ext cx="651600" cy="2138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Freeform 120"/>
            <p:cNvSpPr/>
            <p:nvPr/>
          </p:nvSpPr>
          <p:spPr>
            <a:xfrm>
              <a:off x="6211800" y="1635840"/>
              <a:ext cx="651240" cy="21384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Freeform 121"/>
            <p:cNvSpPr/>
            <p:nvPr/>
          </p:nvSpPr>
          <p:spPr>
            <a:xfrm>
              <a:off x="5559480" y="1635840"/>
              <a:ext cx="651600" cy="21384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Freeform 122"/>
            <p:cNvSpPr/>
            <p:nvPr/>
          </p:nvSpPr>
          <p:spPr>
            <a:xfrm>
              <a:off x="3114720" y="1635840"/>
              <a:ext cx="2444040" cy="21384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840"/>
                <a:gd name="textAreaBottom" fmla="*/ 214560 h 2138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(Number of years)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Freeform 123"/>
            <p:cNvSpPr/>
            <p:nvPr/>
          </p:nvSpPr>
          <p:spPr>
            <a:xfrm>
              <a:off x="8168040" y="14216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40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Freeform 124"/>
            <p:cNvSpPr/>
            <p:nvPr/>
          </p:nvSpPr>
          <p:spPr>
            <a:xfrm>
              <a:off x="7516080" y="14216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Freeform 125"/>
            <p:cNvSpPr/>
            <p:nvPr/>
          </p:nvSpPr>
          <p:spPr>
            <a:xfrm>
              <a:off x="6863760" y="14216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3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Freeform 126"/>
            <p:cNvSpPr/>
            <p:nvPr/>
          </p:nvSpPr>
          <p:spPr>
            <a:xfrm>
              <a:off x="6211800" y="1421640"/>
              <a:ext cx="651240" cy="213480"/>
            </a:xfrm>
            <a:custGeom>
              <a:avLst/>
              <a:gdLst>
                <a:gd name="textAreaLeft" fmla="*/ 0 w 651240"/>
                <a:gd name="textAreaRight" fmla="*/ 651960 w 6512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2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Freeform 127"/>
            <p:cNvSpPr/>
            <p:nvPr/>
          </p:nvSpPr>
          <p:spPr>
            <a:xfrm>
              <a:off x="5559480" y="1421640"/>
              <a:ext cx="651600" cy="213480"/>
            </a:xfrm>
            <a:custGeom>
              <a:avLst/>
              <a:gdLst>
                <a:gd name="textAreaLeft" fmla="*/ 0 w 651600"/>
                <a:gd name="textAreaRight" fmla="*/ 652320 w 65160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1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Freeform 128"/>
            <p:cNvSpPr/>
            <p:nvPr/>
          </p:nvSpPr>
          <p:spPr>
            <a:xfrm>
              <a:off x="3114720" y="1421640"/>
              <a:ext cx="2444040" cy="213480"/>
            </a:xfrm>
            <a:custGeom>
              <a:avLst/>
              <a:gdLst>
                <a:gd name="textAreaLeft" fmla="*/ 0 w 2444040"/>
                <a:gd name="textAreaRight" fmla="*/ 2444760 w 244404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349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Type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Straight Connector 129"/>
            <p:cNvSpPr/>
            <p:nvPr/>
          </p:nvSpPr>
          <p:spPr>
            <a:xfrm>
              <a:off x="180000" y="1421640"/>
              <a:ext cx="864000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93" name="Straight Connector 130"/>
            <p:cNvSpPr/>
            <p:nvPr/>
          </p:nvSpPr>
          <p:spPr>
            <a:xfrm>
              <a:off x="180000" y="5400000"/>
              <a:ext cx="864000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94" name="Straight Connector 131"/>
            <p:cNvSpPr/>
            <p:nvPr/>
          </p:nvSpPr>
          <p:spPr>
            <a:xfrm>
              <a:off x="8820000" y="1421640"/>
              <a:ext cx="360" cy="3978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95" name="Straight Connector 132"/>
            <p:cNvSpPr/>
            <p:nvPr/>
          </p:nvSpPr>
          <p:spPr>
            <a:xfrm>
              <a:off x="180000" y="1421640"/>
              <a:ext cx="360" cy="3978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696" name="Straight Connector 133"/>
            <p:cNvSpPr/>
            <p:nvPr/>
          </p:nvSpPr>
          <p:spPr>
            <a:xfrm>
              <a:off x="180000" y="1635480"/>
              <a:ext cx="8640000" cy="360"/>
            </a:xfrm>
            <a:prstGeom prst="line">
              <a:avLst/>
            </a:prstGeom>
            <a:ln w="64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ldNum" idx="10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098FDD-6EDA-4DC5-A5B1-21CBD6F3505B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Lecture 1: What’s it all about?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21280" y="1079640"/>
            <a:ext cx="8228880" cy="56678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800" spc="-1" strike="noStrike">
                <a:solidFill>
                  <a:schemeClr val="dk1"/>
                </a:solidFill>
                <a:latin typeface="Calibri"/>
              </a:rPr>
              <a:t>Data mining and machine learning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800" spc="-1" strike="noStrike">
                <a:solidFill>
                  <a:schemeClr val="dk1"/>
                </a:solidFill>
                <a:latin typeface="Calibri"/>
              </a:rPr>
              <a:t>Simple examples: the weather problem and others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chemeClr val="dk1"/>
                </a:solidFill>
                <a:latin typeface="Calibri"/>
              </a:rPr>
              <a:t>Fielded applications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chemeClr val="dk1"/>
                </a:solidFill>
                <a:latin typeface="Calibri"/>
              </a:rPr>
              <a:t>The data mining process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chemeClr val="dk1"/>
                </a:solidFill>
                <a:latin typeface="Calibri"/>
              </a:rPr>
              <a:t>Machine learning and statistics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chemeClr val="dk1"/>
                </a:solidFill>
                <a:latin typeface="Calibri"/>
              </a:rPr>
              <a:t>Generalization as search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chemeClr val="dk1"/>
                </a:solidFill>
                <a:latin typeface="Calibri"/>
              </a:rPr>
              <a:t>Data mining and ethic</a:t>
            </a:r>
            <a:r>
              <a:rPr b="0" lang="sl-SI" sz="2800" spc="-1" strike="noStrike">
                <a:solidFill>
                  <a:schemeClr val="dk1"/>
                </a:solidFill>
                <a:latin typeface="Calibri"/>
              </a:rPr>
              <a:t>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sldNum" idx="2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8EA761A-C025-4C43-8328-28641DCD5F59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19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title"/>
          </p:nvPr>
        </p:nvSpPr>
        <p:spPr>
          <a:xfrm>
            <a:off x="679680" y="-65160"/>
            <a:ext cx="7617600" cy="8992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 anchorCtr="1">
            <a:noAutofit/>
          </a:bodyPr>
          <a:p>
            <a:pPr indent="0" algn="r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Decision trees for the labor data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9" name="Picture 5" descr=""/>
          <p:cNvPicPr/>
          <p:nvPr/>
        </p:nvPicPr>
        <p:blipFill>
          <a:blip r:embed="rId1"/>
          <a:stretch/>
        </p:blipFill>
        <p:spPr>
          <a:xfrm>
            <a:off x="442080" y="1127520"/>
            <a:ext cx="3010680" cy="3391560"/>
          </a:xfrm>
          <a:prstGeom prst="rect">
            <a:avLst/>
          </a:prstGeom>
          <a:ln w="0">
            <a:noFill/>
          </a:ln>
        </p:spPr>
      </p:pic>
      <p:pic>
        <p:nvPicPr>
          <p:cNvPr id="700" name="Picture 6" descr=""/>
          <p:cNvPicPr/>
          <p:nvPr/>
        </p:nvPicPr>
        <p:blipFill>
          <a:blip r:embed="rId2"/>
          <a:stretch/>
        </p:blipFill>
        <p:spPr>
          <a:xfrm>
            <a:off x="3673080" y="2370600"/>
            <a:ext cx="5400720" cy="360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Num" idx="29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5E05A17-C3FC-4C56-B3A1-498F0A0BD991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19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title"/>
          </p:nvPr>
        </p:nvSpPr>
        <p:spPr>
          <a:xfrm>
            <a:off x="1044720" y="0"/>
            <a:ext cx="5579280" cy="7340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 anchorCtr="1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Soybean classification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Freeform 3"/>
          <p:cNvSpPr/>
          <p:nvPr/>
        </p:nvSpPr>
        <p:spPr>
          <a:xfrm>
            <a:off x="4958280" y="6075360"/>
            <a:ext cx="2421000" cy="297720"/>
          </a:xfrm>
          <a:custGeom>
            <a:avLst/>
            <a:gdLst>
              <a:gd name="textAreaLeft" fmla="*/ 0 w 2421000"/>
              <a:gd name="textAreaRight" fmla="*/ 2421720 w 24210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Diaporthe stem canker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Freeform 4"/>
          <p:cNvSpPr/>
          <p:nvPr/>
        </p:nvSpPr>
        <p:spPr>
          <a:xfrm>
            <a:off x="3936600" y="6075360"/>
            <a:ext cx="1091520" cy="297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19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Freeform 5"/>
          <p:cNvSpPr/>
          <p:nvPr/>
        </p:nvSpPr>
        <p:spPr>
          <a:xfrm>
            <a:off x="1785600" y="6075360"/>
            <a:ext cx="2150280" cy="297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06" name="Freeform 6"/>
          <p:cNvSpPr/>
          <p:nvPr/>
        </p:nvSpPr>
        <p:spPr>
          <a:xfrm>
            <a:off x="380880" y="6075360"/>
            <a:ext cx="1404000" cy="297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Utopia"/>
                <a:ea typeface="msgothic"/>
              </a:rPr>
              <a:t>Diagnosis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Freeform 7"/>
          <p:cNvSpPr/>
          <p:nvPr/>
        </p:nvSpPr>
        <p:spPr>
          <a:xfrm>
            <a:off x="5028840" y="5776920"/>
            <a:ext cx="2361600" cy="297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Normal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Freeform 8"/>
          <p:cNvSpPr/>
          <p:nvPr/>
        </p:nvSpPr>
        <p:spPr>
          <a:xfrm>
            <a:off x="3936600" y="5776920"/>
            <a:ext cx="1091520" cy="297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Freeform 9"/>
          <p:cNvSpPr/>
          <p:nvPr/>
        </p:nvSpPr>
        <p:spPr>
          <a:xfrm>
            <a:off x="1785600" y="5776920"/>
            <a:ext cx="2150280" cy="297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Condition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Freeform 10"/>
          <p:cNvSpPr/>
          <p:nvPr/>
        </p:nvSpPr>
        <p:spPr>
          <a:xfrm>
            <a:off x="380880" y="5776920"/>
            <a:ext cx="1404000" cy="297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Utopia"/>
                <a:ea typeface="msgothic"/>
              </a:rPr>
              <a:t>Root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Freeform 11"/>
          <p:cNvSpPr/>
          <p:nvPr/>
        </p:nvSpPr>
        <p:spPr>
          <a:xfrm>
            <a:off x="5028840" y="5478480"/>
            <a:ext cx="2361600" cy="297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12" name="Freeform 12"/>
          <p:cNvSpPr/>
          <p:nvPr/>
        </p:nvSpPr>
        <p:spPr>
          <a:xfrm>
            <a:off x="3936600" y="5478480"/>
            <a:ext cx="1091520" cy="297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13" name="Freeform 13"/>
          <p:cNvSpPr/>
          <p:nvPr/>
        </p:nvSpPr>
        <p:spPr>
          <a:xfrm>
            <a:off x="1785600" y="5478480"/>
            <a:ext cx="2150280" cy="297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14" name="Freeform 14"/>
          <p:cNvSpPr/>
          <p:nvPr/>
        </p:nvSpPr>
        <p:spPr>
          <a:xfrm>
            <a:off x="380880" y="5478480"/>
            <a:ext cx="1404000" cy="297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Freeform 15"/>
          <p:cNvSpPr/>
          <p:nvPr/>
        </p:nvSpPr>
        <p:spPr>
          <a:xfrm>
            <a:off x="5028840" y="5180040"/>
            <a:ext cx="2361600" cy="297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Yes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Freeform 16"/>
          <p:cNvSpPr/>
          <p:nvPr/>
        </p:nvSpPr>
        <p:spPr>
          <a:xfrm>
            <a:off x="3936600" y="5180040"/>
            <a:ext cx="1091520" cy="297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Freeform 17"/>
          <p:cNvSpPr/>
          <p:nvPr/>
        </p:nvSpPr>
        <p:spPr>
          <a:xfrm>
            <a:off x="1785600" y="5180040"/>
            <a:ext cx="2150280" cy="297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Stem lodging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Freeform 18"/>
          <p:cNvSpPr/>
          <p:nvPr/>
        </p:nvSpPr>
        <p:spPr>
          <a:xfrm>
            <a:off x="380880" y="5180040"/>
            <a:ext cx="1404000" cy="297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19" name="Freeform 19"/>
          <p:cNvSpPr/>
          <p:nvPr/>
        </p:nvSpPr>
        <p:spPr>
          <a:xfrm>
            <a:off x="5028840" y="4881600"/>
            <a:ext cx="2361600" cy="297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Abnormal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Freeform 20"/>
          <p:cNvSpPr/>
          <p:nvPr/>
        </p:nvSpPr>
        <p:spPr>
          <a:xfrm>
            <a:off x="3936600" y="4881600"/>
            <a:ext cx="1091520" cy="297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Freeform 21"/>
          <p:cNvSpPr/>
          <p:nvPr/>
        </p:nvSpPr>
        <p:spPr>
          <a:xfrm>
            <a:off x="1785600" y="4881600"/>
            <a:ext cx="2150280" cy="297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Condition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Freeform 22"/>
          <p:cNvSpPr/>
          <p:nvPr/>
        </p:nvSpPr>
        <p:spPr>
          <a:xfrm>
            <a:off x="380880" y="4881600"/>
            <a:ext cx="1404000" cy="297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Utopia"/>
                <a:ea typeface="msgothic"/>
              </a:rPr>
              <a:t>Stem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Freeform 23"/>
          <p:cNvSpPr/>
          <p:nvPr/>
        </p:nvSpPr>
        <p:spPr>
          <a:xfrm>
            <a:off x="5028840" y="4583160"/>
            <a:ext cx="2361600" cy="297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24" name="Freeform 24"/>
          <p:cNvSpPr/>
          <p:nvPr/>
        </p:nvSpPr>
        <p:spPr>
          <a:xfrm>
            <a:off x="3936600" y="4583160"/>
            <a:ext cx="1091520" cy="297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25" name="Freeform 25"/>
          <p:cNvSpPr/>
          <p:nvPr/>
        </p:nvSpPr>
        <p:spPr>
          <a:xfrm>
            <a:off x="1785600" y="4583160"/>
            <a:ext cx="2150280" cy="297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26" name="Freeform 26"/>
          <p:cNvSpPr/>
          <p:nvPr/>
        </p:nvSpPr>
        <p:spPr>
          <a:xfrm>
            <a:off x="380880" y="4583160"/>
            <a:ext cx="1404000" cy="297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97720"/>
              <a:gd name="textAreaBottom" fmla="*/ 298440 h 297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Freeform 27"/>
          <p:cNvSpPr/>
          <p:nvPr/>
        </p:nvSpPr>
        <p:spPr>
          <a:xfrm>
            <a:off x="5028840" y="433872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Freeform 28"/>
          <p:cNvSpPr/>
          <p:nvPr/>
        </p:nvSpPr>
        <p:spPr>
          <a:xfrm>
            <a:off x="3936600" y="433872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Freeform 29"/>
          <p:cNvSpPr/>
          <p:nvPr/>
        </p:nvSpPr>
        <p:spPr>
          <a:xfrm>
            <a:off x="1785600" y="433872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Leaf spot size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Freeform 30"/>
          <p:cNvSpPr/>
          <p:nvPr/>
        </p:nvSpPr>
        <p:spPr>
          <a:xfrm>
            <a:off x="380880" y="433872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31" name="Freeform 31"/>
          <p:cNvSpPr/>
          <p:nvPr/>
        </p:nvSpPr>
        <p:spPr>
          <a:xfrm>
            <a:off x="5028840" y="409428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Abnormal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Freeform 32"/>
          <p:cNvSpPr/>
          <p:nvPr/>
        </p:nvSpPr>
        <p:spPr>
          <a:xfrm>
            <a:off x="3936600" y="409428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Freeform 33"/>
          <p:cNvSpPr/>
          <p:nvPr/>
        </p:nvSpPr>
        <p:spPr>
          <a:xfrm>
            <a:off x="1785600" y="409428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Condition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Freeform 34"/>
          <p:cNvSpPr/>
          <p:nvPr/>
        </p:nvSpPr>
        <p:spPr>
          <a:xfrm>
            <a:off x="380880" y="409428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Utopia"/>
                <a:ea typeface="msgothic"/>
              </a:rPr>
              <a:t>Leaf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Freeform 35"/>
          <p:cNvSpPr/>
          <p:nvPr/>
        </p:nvSpPr>
        <p:spPr>
          <a:xfrm>
            <a:off x="5028840" y="384984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Freeform 36"/>
          <p:cNvSpPr/>
          <p:nvPr/>
        </p:nvSpPr>
        <p:spPr>
          <a:xfrm>
            <a:off x="3936600" y="384984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5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Freeform 37"/>
          <p:cNvSpPr/>
          <p:nvPr/>
        </p:nvSpPr>
        <p:spPr>
          <a:xfrm>
            <a:off x="1785600" y="384984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Fruit spots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Freeform 38"/>
          <p:cNvSpPr/>
          <p:nvPr/>
        </p:nvSpPr>
        <p:spPr>
          <a:xfrm>
            <a:off x="380880" y="384984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39" name="Freeform 39"/>
          <p:cNvSpPr/>
          <p:nvPr/>
        </p:nvSpPr>
        <p:spPr>
          <a:xfrm>
            <a:off x="5028840" y="3360600"/>
            <a:ext cx="2361600" cy="4885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488520"/>
              <a:gd name="textAreaBottom" fmla="*/ 489240 h 48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Normal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Freeform 40"/>
          <p:cNvSpPr/>
          <p:nvPr/>
        </p:nvSpPr>
        <p:spPr>
          <a:xfrm>
            <a:off x="3936600" y="3360600"/>
            <a:ext cx="1091520" cy="4885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488520"/>
              <a:gd name="textAreaBottom" fmla="*/ 489240 h 48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4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Freeform 41"/>
          <p:cNvSpPr/>
          <p:nvPr/>
        </p:nvSpPr>
        <p:spPr>
          <a:xfrm>
            <a:off x="1785600" y="3360600"/>
            <a:ext cx="2150280" cy="4885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488520"/>
              <a:gd name="textAreaBottom" fmla="*/ 489240 h 48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Condition of fruit pods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Freeform 42"/>
          <p:cNvSpPr/>
          <p:nvPr/>
        </p:nvSpPr>
        <p:spPr>
          <a:xfrm>
            <a:off x="380880" y="3360600"/>
            <a:ext cx="1404000" cy="4885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488520"/>
              <a:gd name="textAreaBottom" fmla="*/ 489240 h 48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Utopia"/>
                <a:ea typeface="msgothic"/>
              </a:rPr>
              <a:t>Fruit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Freeform 43"/>
          <p:cNvSpPr/>
          <p:nvPr/>
        </p:nvSpPr>
        <p:spPr>
          <a:xfrm>
            <a:off x="5028840" y="311616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44" name="Freeform 44"/>
          <p:cNvSpPr/>
          <p:nvPr/>
        </p:nvSpPr>
        <p:spPr>
          <a:xfrm>
            <a:off x="3936600" y="311616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45" name="Freeform 45"/>
          <p:cNvSpPr/>
          <p:nvPr/>
        </p:nvSpPr>
        <p:spPr>
          <a:xfrm>
            <a:off x="1785600" y="311616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46" name="Freeform 46"/>
          <p:cNvSpPr/>
          <p:nvPr/>
        </p:nvSpPr>
        <p:spPr>
          <a:xfrm>
            <a:off x="380880" y="311616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Freeform 47"/>
          <p:cNvSpPr/>
          <p:nvPr/>
        </p:nvSpPr>
        <p:spPr>
          <a:xfrm>
            <a:off x="5028840" y="287172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Absent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Freeform 48"/>
          <p:cNvSpPr/>
          <p:nvPr/>
        </p:nvSpPr>
        <p:spPr>
          <a:xfrm>
            <a:off x="3936600" y="287172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Freeform 49"/>
          <p:cNvSpPr/>
          <p:nvPr/>
        </p:nvSpPr>
        <p:spPr>
          <a:xfrm>
            <a:off x="1785600" y="287172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Mold growth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0" name="Freeform 50"/>
          <p:cNvSpPr/>
          <p:nvPr/>
        </p:nvSpPr>
        <p:spPr>
          <a:xfrm>
            <a:off x="380880" y="287172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51" name="Freeform 51"/>
          <p:cNvSpPr/>
          <p:nvPr/>
        </p:nvSpPr>
        <p:spPr>
          <a:xfrm>
            <a:off x="5028840" y="262728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Normal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Freeform 52"/>
          <p:cNvSpPr/>
          <p:nvPr/>
        </p:nvSpPr>
        <p:spPr>
          <a:xfrm>
            <a:off x="3936600" y="262728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Freeform 53"/>
          <p:cNvSpPr/>
          <p:nvPr/>
        </p:nvSpPr>
        <p:spPr>
          <a:xfrm>
            <a:off x="1785600" y="262728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Condition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Freeform 54"/>
          <p:cNvSpPr/>
          <p:nvPr/>
        </p:nvSpPr>
        <p:spPr>
          <a:xfrm>
            <a:off x="380880" y="262728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Utopia"/>
                <a:ea typeface="msgothic"/>
              </a:rPr>
              <a:t>Seed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Freeform 55"/>
          <p:cNvSpPr/>
          <p:nvPr/>
        </p:nvSpPr>
        <p:spPr>
          <a:xfrm>
            <a:off x="5028840" y="238284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56" name="Freeform 56"/>
          <p:cNvSpPr/>
          <p:nvPr/>
        </p:nvSpPr>
        <p:spPr>
          <a:xfrm>
            <a:off x="3936600" y="238284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57" name="Freeform 57"/>
          <p:cNvSpPr/>
          <p:nvPr/>
        </p:nvSpPr>
        <p:spPr>
          <a:xfrm>
            <a:off x="1785600" y="238284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58" name="Freeform 58"/>
          <p:cNvSpPr/>
          <p:nvPr/>
        </p:nvSpPr>
        <p:spPr>
          <a:xfrm>
            <a:off x="380880" y="238284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…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Freeform 59"/>
          <p:cNvSpPr/>
          <p:nvPr/>
        </p:nvSpPr>
        <p:spPr>
          <a:xfrm>
            <a:off x="5028840" y="213840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Above normal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0" name="Freeform 60"/>
          <p:cNvSpPr/>
          <p:nvPr/>
        </p:nvSpPr>
        <p:spPr>
          <a:xfrm>
            <a:off x="3936600" y="213840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1" name="Freeform 61"/>
          <p:cNvSpPr/>
          <p:nvPr/>
        </p:nvSpPr>
        <p:spPr>
          <a:xfrm>
            <a:off x="1785600" y="213840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Precipitation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Freeform 62"/>
          <p:cNvSpPr/>
          <p:nvPr/>
        </p:nvSpPr>
        <p:spPr>
          <a:xfrm>
            <a:off x="380880" y="2138400"/>
            <a:ext cx="1404000" cy="24372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63" name="Freeform 63"/>
          <p:cNvSpPr/>
          <p:nvPr/>
        </p:nvSpPr>
        <p:spPr>
          <a:xfrm>
            <a:off x="5028840" y="1893960"/>
            <a:ext cx="2361600" cy="24372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July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Freeform 64"/>
          <p:cNvSpPr/>
          <p:nvPr/>
        </p:nvSpPr>
        <p:spPr>
          <a:xfrm>
            <a:off x="3936600" y="1893960"/>
            <a:ext cx="1091520" cy="24372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7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Freeform 65"/>
          <p:cNvSpPr/>
          <p:nvPr/>
        </p:nvSpPr>
        <p:spPr>
          <a:xfrm>
            <a:off x="1785600" y="1893960"/>
            <a:ext cx="2150280" cy="24372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Time of occurrence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Freeform 66"/>
          <p:cNvSpPr/>
          <p:nvPr/>
        </p:nvSpPr>
        <p:spPr>
          <a:xfrm>
            <a:off x="180000" y="1893960"/>
            <a:ext cx="1604880" cy="243720"/>
          </a:xfrm>
          <a:custGeom>
            <a:avLst/>
            <a:gdLst>
              <a:gd name="textAreaLeft" fmla="*/ 0 w 1604880"/>
              <a:gd name="textAreaRight" fmla="*/ 1605600 w 1604880"/>
              <a:gd name="textAreaTop" fmla="*/ 0 h 243720"/>
              <a:gd name="textAreaBottom" fmla="*/ 244440 h 24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008000"/>
                </a:solidFill>
                <a:latin typeface="Utopia"/>
                <a:ea typeface="msgothic"/>
              </a:rPr>
              <a:t>Environment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Freeform 67"/>
          <p:cNvSpPr/>
          <p:nvPr/>
        </p:nvSpPr>
        <p:spPr>
          <a:xfrm>
            <a:off x="5028840" y="1355760"/>
            <a:ext cx="2361600" cy="537480"/>
          </a:xfrm>
          <a:custGeom>
            <a:avLst/>
            <a:gdLst>
              <a:gd name="textAreaLeft" fmla="*/ 0 w 2361600"/>
              <a:gd name="textAreaRight" fmla="*/ 2362320 w 2361600"/>
              <a:gd name="textAreaTop" fmla="*/ 0 h 537480"/>
              <a:gd name="textAreaBottom" fmla="*/ 538200 h 537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Sample value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Freeform 68"/>
          <p:cNvSpPr/>
          <p:nvPr/>
        </p:nvSpPr>
        <p:spPr>
          <a:xfrm>
            <a:off x="3936600" y="1355760"/>
            <a:ext cx="1091520" cy="537480"/>
          </a:xfrm>
          <a:custGeom>
            <a:avLst/>
            <a:gdLst>
              <a:gd name="textAreaLeft" fmla="*/ 0 w 1091520"/>
              <a:gd name="textAreaRight" fmla="*/ 1092240 w 1091520"/>
              <a:gd name="textAreaTop" fmla="*/ 0 h 537480"/>
              <a:gd name="textAreaBottom" fmla="*/ 538200 h 537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algn="ctr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Number of values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Freeform 69"/>
          <p:cNvSpPr/>
          <p:nvPr/>
        </p:nvSpPr>
        <p:spPr>
          <a:xfrm>
            <a:off x="1785600" y="1355760"/>
            <a:ext cx="2150280" cy="537480"/>
          </a:xfrm>
          <a:custGeom>
            <a:avLst/>
            <a:gdLst>
              <a:gd name="textAreaLeft" fmla="*/ 0 w 2150280"/>
              <a:gd name="textAreaRight" fmla="*/ 2151000 w 2150280"/>
              <a:gd name="textAreaTop" fmla="*/ 0 h 537480"/>
              <a:gd name="textAreaBottom" fmla="*/ 538200 h 537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8000"/>
                </a:solidFill>
                <a:latin typeface="Tahoma"/>
                <a:ea typeface="msgothic"/>
              </a:rPr>
              <a:t>Attribute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Freeform 70"/>
          <p:cNvSpPr/>
          <p:nvPr/>
        </p:nvSpPr>
        <p:spPr>
          <a:xfrm>
            <a:off x="380880" y="1355760"/>
            <a:ext cx="1404000" cy="537480"/>
          </a:xfrm>
          <a:custGeom>
            <a:avLst/>
            <a:gdLst>
              <a:gd name="textAreaLeft" fmla="*/ 0 w 1404000"/>
              <a:gd name="textAreaRight" fmla="*/ 1404720 w 1404000"/>
              <a:gd name="textAreaTop" fmla="*/ 0 h 537480"/>
              <a:gd name="textAreaBottom" fmla="*/ 538200 h 537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1" name="Straight Connector 71"/>
          <p:cNvSpPr/>
          <p:nvPr/>
        </p:nvSpPr>
        <p:spPr>
          <a:xfrm>
            <a:off x="380880" y="1355760"/>
            <a:ext cx="1404720" cy="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2" name="Straight Connector 72"/>
          <p:cNvSpPr/>
          <p:nvPr/>
        </p:nvSpPr>
        <p:spPr>
          <a:xfrm>
            <a:off x="380880" y="6373440"/>
            <a:ext cx="1404720" cy="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3" name="Straight Connector 73"/>
          <p:cNvSpPr/>
          <p:nvPr/>
        </p:nvSpPr>
        <p:spPr>
          <a:xfrm>
            <a:off x="380880" y="1355760"/>
            <a:ext cx="360" cy="5382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4" name="Straight Connector 74"/>
          <p:cNvSpPr/>
          <p:nvPr/>
        </p:nvSpPr>
        <p:spPr>
          <a:xfrm>
            <a:off x="7391160" y="1355760"/>
            <a:ext cx="360" cy="5382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5" name="Straight Connector 75"/>
          <p:cNvSpPr/>
          <p:nvPr/>
        </p:nvSpPr>
        <p:spPr>
          <a:xfrm>
            <a:off x="1785600" y="1893960"/>
            <a:ext cx="5605560" cy="360"/>
          </a:xfrm>
          <a:prstGeom prst="line">
            <a:avLst/>
          </a:prstGeom>
          <a:ln w="648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6" name="Straight Connector 76"/>
          <p:cNvSpPr/>
          <p:nvPr/>
        </p:nvSpPr>
        <p:spPr>
          <a:xfrm>
            <a:off x="1785600" y="1355760"/>
            <a:ext cx="5605560" cy="360"/>
          </a:xfrm>
          <a:prstGeom prst="line">
            <a:avLst/>
          </a:prstGeom>
          <a:ln w="648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7" name="Straight Connector 77"/>
          <p:cNvSpPr/>
          <p:nvPr/>
        </p:nvSpPr>
        <p:spPr>
          <a:xfrm>
            <a:off x="1785600" y="6373440"/>
            <a:ext cx="5605560" cy="360"/>
          </a:xfrm>
          <a:prstGeom prst="line">
            <a:avLst/>
          </a:prstGeom>
          <a:ln w="6480">
            <a:solidFill>
              <a:srgbClr val="008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8" name="Straight Connector 78"/>
          <p:cNvSpPr/>
          <p:nvPr/>
        </p:nvSpPr>
        <p:spPr>
          <a:xfrm>
            <a:off x="380880" y="189396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79" name="Straight Connector 79"/>
          <p:cNvSpPr/>
          <p:nvPr/>
        </p:nvSpPr>
        <p:spPr>
          <a:xfrm>
            <a:off x="380880" y="213840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0" name="Straight Connector 80"/>
          <p:cNvSpPr/>
          <p:nvPr/>
        </p:nvSpPr>
        <p:spPr>
          <a:xfrm>
            <a:off x="380880" y="238284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1" name="Straight Connector 81"/>
          <p:cNvSpPr/>
          <p:nvPr/>
        </p:nvSpPr>
        <p:spPr>
          <a:xfrm>
            <a:off x="380880" y="262728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2" name="Straight Connector 82"/>
          <p:cNvSpPr/>
          <p:nvPr/>
        </p:nvSpPr>
        <p:spPr>
          <a:xfrm>
            <a:off x="380880" y="287172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3" name="Straight Connector 83"/>
          <p:cNvSpPr/>
          <p:nvPr/>
        </p:nvSpPr>
        <p:spPr>
          <a:xfrm>
            <a:off x="380880" y="311616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4" name="Straight Connector 84"/>
          <p:cNvSpPr/>
          <p:nvPr/>
        </p:nvSpPr>
        <p:spPr>
          <a:xfrm>
            <a:off x="380880" y="3360600"/>
            <a:ext cx="360" cy="4888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5" name="Straight Connector 85"/>
          <p:cNvSpPr/>
          <p:nvPr/>
        </p:nvSpPr>
        <p:spPr>
          <a:xfrm>
            <a:off x="380880" y="3849480"/>
            <a:ext cx="360" cy="244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6" name="Straight Connector 86"/>
          <p:cNvSpPr/>
          <p:nvPr/>
        </p:nvSpPr>
        <p:spPr>
          <a:xfrm>
            <a:off x="380880" y="409428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7" name="Straight Connector 87"/>
          <p:cNvSpPr/>
          <p:nvPr/>
        </p:nvSpPr>
        <p:spPr>
          <a:xfrm>
            <a:off x="380880" y="4338720"/>
            <a:ext cx="360" cy="244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8" name="Straight Connector 88"/>
          <p:cNvSpPr/>
          <p:nvPr/>
        </p:nvSpPr>
        <p:spPr>
          <a:xfrm>
            <a:off x="380880" y="4582800"/>
            <a:ext cx="360" cy="298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89" name="Straight Connector 89"/>
          <p:cNvSpPr/>
          <p:nvPr/>
        </p:nvSpPr>
        <p:spPr>
          <a:xfrm>
            <a:off x="380880" y="4881600"/>
            <a:ext cx="360" cy="298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0" name="Straight Connector 90"/>
          <p:cNvSpPr/>
          <p:nvPr/>
        </p:nvSpPr>
        <p:spPr>
          <a:xfrm>
            <a:off x="380880" y="5180040"/>
            <a:ext cx="360" cy="29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1" name="Straight Connector 91"/>
          <p:cNvSpPr/>
          <p:nvPr/>
        </p:nvSpPr>
        <p:spPr>
          <a:xfrm>
            <a:off x="380880" y="5478120"/>
            <a:ext cx="360" cy="298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2" name="Straight Connector 92"/>
          <p:cNvSpPr/>
          <p:nvPr/>
        </p:nvSpPr>
        <p:spPr>
          <a:xfrm>
            <a:off x="380880" y="5776920"/>
            <a:ext cx="360" cy="298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3" name="Straight Connector 93"/>
          <p:cNvSpPr/>
          <p:nvPr/>
        </p:nvSpPr>
        <p:spPr>
          <a:xfrm>
            <a:off x="380880" y="6075360"/>
            <a:ext cx="360" cy="29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4" name="Straight Connector 94"/>
          <p:cNvSpPr/>
          <p:nvPr/>
        </p:nvSpPr>
        <p:spPr>
          <a:xfrm>
            <a:off x="7391160" y="189396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5" name="Straight Connector 95"/>
          <p:cNvSpPr/>
          <p:nvPr/>
        </p:nvSpPr>
        <p:spPr>
          <a:xfrm>
            <a:off x="7391160" y="213840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6" name="Straight Connector 96"/>
          <p:cNvSpPr/>
          <p:nvPr/>
        </p:nvSpPr>
        <p:spPr>
          <a:xfrm>
            <a:off x="7391160" y="238284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7" name="Straight Connector 97"/>
          <p:cNvSpPr/>
          <p:nvPr/>
        </p:nvSpPr>
        <p:spPr>
          <a:xfrm>
            <a:off x="7391160" y="262728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8" name="Straight Connector 98"/>
          <p:cNvSpPr/>
          <p:nvPr/>
        </p:nvSpPr>
        <p:spPr>
          <a:xfrm>
            <a:off x="7391160" y="287172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799" name="Straight Connector 99"/>
          <p:cNvSpPr/>
          <p:nvPr/>
        </p:nvSpPr>
        <p:spPr>
          <a:xfrm>
            <a:off x="7391160" y="311616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0" name="Straight Connector 100"/>
          <p:cNvSpPr/>
          <p:nvPr/>
        </p:nvSpPr>
        <p:spPr>
          <a:xfrm>
            <a:off x="7391160" y="3360600"/>
            <a:ext cx="360" cy="4888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1" name="Straight Connector 101"/>
          <p:cNvSpPr/>
          <p:nvPr/>
        </p:nvSpPr>
        <p:spPr>
          <a:xfrm>
            <a:off x="7391160" y="3849480"/>
            <a:ext cx="360" cy="244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2" name="Straight Connector 102"/>
          <p:cNvSpPr/>
          <p:nvPr/>
        </p:nvSpPr>
        <p:spPr>
          <a:xfrm>
            <a:off x="7391160" y="4094280"/>
            <a:ext cx="360" cy="244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3" name="Straight Connector 103"/>
          <p:cNvSpPr/>
          <p:nvPr/>
        </p:nvSpPr>
        <p:spPr>
          <a:xfrm>
            <a:off x="7391160" y="4338720"/>
            <a:ext cx="360" cy="244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4" name="Straight Connector 104"/>
          <p:cNvSpPr/>
          <p:nvPr/>
        </p:nvSpPr>
        <p:spPr>
          <a:xfrm>
            <a:off x="7391160" y="4582800"/>
            <a:ext cx="360" cy="298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5" name="Straight Connector 105"/>
          <p:cNvSpPr/>
          <p:nvPr/>
        </p:nvSpPr>
        <p:spPr>
          <a:xfrm>
            <a:off x="7391160" y="4881600"/>
            <a:ext cx="360" cy="298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6" name="Straight Connector 106"/>
          <p:cNvSpPr/>
          <p:nvPr/>
        </p:nvSpPr>
        <p:spPr>
          <a:xfrm>
            <a:off x="7391160" y="5180040"/>
            <a:ext cx="360" cy="29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7" name="Straight Connector 107"/>
          <p:cNvSpPr/>
          <p:nvPr/>
        </p:nvSpPr>
        <p:spPr>
          <a:xfrm>
            <a:off x="7391160" y="5478120"/>
            <a:ext cx="360" cy="298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8" name="Straight Connector 108"/>
          <p:cNvSpPr/>
          <p:nvPr/>
        </p:nvSpPr>
        <p:spPr>
          <a:xfrm>
            <a:off x="7391160" y="5776920"/>
            <a:ext cx="360" cy="298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809" name="Straight Connector 109"/>
          <p:cNvSpPr/>
          <p:nvPr/>
        </p:nvSpPr>
        <p:spPr>
          <a:xfrm>
            <a:off x="7391160" y="6075360"/>
            <a:ext cx="360" cy="29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sldNum" idx="30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68A573-4281-4A30-BB0A-D8057213661B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21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The role of domain knowledge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/>
          </p:nvPr>
        </p:nvSpPr>
        <p:spPr>
          <a:xfrm>
            <a:off x="914400" y="558000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457200" indent="-45720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But in this domain, “leaf condition is normal” implies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“leaf malformation is absent”!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13" name="Group 2"/>
          <p:cNvGrpSpPr/>
          <p:nvPr/>
        </p:nvGrpSpPr>
        <p:grpSpPr>
          <a:xfrm>
            <a:off x="1371960" y="1622160"/>
            <a:ext cx="5639400" cy="1794240"/>
            <a:chOff x="1371960" y="1622160"/>
            <a:chExt cx="5639400" cy="1794240"/>
          </a:xfrm>
        </p:grpSpPr>
        <p:sp>
          <p:nvSpPr>
            <p:cNvPr id="814" name="Freeform 3"/>
            <p:cNvSpPr/>
            <p:nvPr/>
          </p:nvSpPr>
          <p:spPr>
            <a:xfrm>
              <a:off x="1371960" y="1622160"/>
              <a:ext cx="5638320" cy="1793160"/>
            </a:xfrm>
            <a:custGeom>
              <a:avLst/>
              <a:gdLst>
                <a:gd name="textAreaLeft" fmla="*/ 0 w 5638320"/>
                <a:gd name="textAreaRight" fmla="*/ 5639040 w 5638320"/>
                <a:gd name="textAreaTop" fmla="*/ 0 h 1793160"/>
                <a:gd name="textAreaBottom" fmla="*/ 1793880 h 17931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leaf condition is normal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stem condition is abnormal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stem cankers is below soil line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canker lesion color is brown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diagnosis is rhizoctonia root rot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Straight Connector 4"/>
            <p:cNvSpPr/>
            <p:nvPr/>
          </p:nvSpPr>
          <p:spPr>
            <a:xfrm>
              <a:off x="1371960" y="1622160"/>
              <a:ext cx="563904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16" name="Straight Connector 5"/>
            <p:cNvSpPr/>
            <p:nvPr/>
          </p:nvSpPr>
          <p:spPr>
            <a:xfrm>
              <a:off x="1371960" y="3416040"/>
              <a:ext cx="563904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17" name="Straight Connector 6"/>
            <p:cNvSpPr/>
            <p:nvPr/>
          </p:nvSpPr>
          <p:spPr>
            <a:xfrm>
              <a:off x="1371960" y="1622160"/>
              <a:ext cx="360" cy="1793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18" name="Straight Connector 7"/>
            <p:cNvSpPr/>
            <p:nvPr/>
          </p:nvSpPr>
          <p:spPr>
            <a:xfrm>
              <a:off x="7011000" y="1622160"/>
              <a:ext cx="360" cy="1793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grpSp>
        <p:nvGrpSpPr>
          <p:cNvPr id="819" name="Group 8"/>
          <p:cNvGrpSpPr/>
          <p:nvPr/>
        </p:nvGrpSpPr>
        <p:grpSpPr>
          <a:xfrm>
            <a:off x="1370880" y="3593160"/>
            <a:ext cx="5639400" cy="1794240"/>
            <a:chOff x="1370880" y="3593160"/>
            <a:chExt cx="5639400" cy="1794240"/>
          </a:xfrm>
        </p:grpSpPr>
        <p:sp>
          <p:nvSpPr>
            <p:cNvPr id="820" name="Freeform 9"/>
            <p:cNvSpPr/>
            <p:nvPr/>
          </p:nvSpPr>
          <p:spPr>
            <a:xfrm>
              <a:off x="1370880" y="3593160"/>
              <a:ext cx="5638320" cy="1793160"/>
            </a:xfrm>
            <a:custGeom>
              <a:avLst/>
              <a:gdLst>
                <a:gd name="textAreaLeft" fmla="*/ 0 w 5638320"/>
                <a:gd name="textAreaRight" fmla="*/ 5639040 w 5638320"/>
                <a:gd name="textAreaTop" fmla="*/ 0 h 1793160"/>
                <a:gd name="textAreaBottom" fmla="*/ 1793880 h 17931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leaf malformation is absent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stem condition is abnormal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stem cankers is below soil line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and canker lesion color is brown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diagnosis is rhizoctonia root rot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Straight Connector 10"/>
            <p:cNvSpPr/>
            <p:nvPr/>
          </p:nvSpPr>
          <p:spPr>
            <a:xfrm>
              <a:off x="1370880" y="3593160"/>
              <a:ext cx="563904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22" name="Straight Connector 11"/>
            <p:cNvSpPr/>
            <p:nvPr/>
          </p:nvSpPr>
          <p:spPr>
            <a:xfrm>
              <a:off x="1370880" y="5387040"/>
              <a:ext cx="563904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23" name="Straight Connector 12"/>
            <p:cNvSpPr/>
            <p:nvPr/>
          </p:nvSpPr>
          <p:spPr>
            <a:xfrm>
              <a:off x="1370880" y="3593160"/>
              <a:ext cx="360" cy="1793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24" name="Straight Connector 13"/>
            <p:cNvSpPr/>
            <p:nvPr/>
          </p:nvSpPr>
          <p:spPr>
            <a:xfrm>
              <a:off x="7009920" y="3593160"/>
              <a:ext cx="360" cy="179388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sldNum" idx="3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3B615A0-3214-4EB7-81BF-CE09409CD0B3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22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Fielded applications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7" name="PlaceHolder 3"/>
          <p:cNvSpPr>
            <a:spLocks noGrp="1"/>
          </p:cNvSpPr>
          <p:nvPr>
            <p:ph/>
          </p:nvPr>
        </p:nvSpPr>
        <p:spPr>
          <a:xfrm>
            <a:off x="363960" y="1041480"/>
            <a:ext cx="8587800" cy="50108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The result of learning—or the learning method itself—is deployed in practical applications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Processing loan applications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Screening images for oil slicks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Electricity supply forecasting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Diagnosis of machine faults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Marketing and sales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Separating crude oil and natural gas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Reducing banding in rotogravure printing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Finding appropriate technicians for telephone faults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Scientific applications: biology, astronomy, chemistry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Automatic selection of TV programs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Monitoring intensive care patients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sldNum" idx="3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A4AA08-8EF1-4618-A6ED-7489ED3AB7AC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23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title"/>
          </p:nvPr>
        </p:nvSpPr>
        <p:spPr>
          <a:xfrm>
            <a:off x="978120" y="110880"/>
            <a:ext cx="7257240" cy="717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Processing loan applications </a:t>
            </a:r>
            <a:r>
              <a:rPr b="1" lang="en-US" sz="1600" spc="-1" strike="noStrike">
                <a:solidFill>
                  <a:schemeClr val="dk1"/>
                </a:solidFill>
                <a:latin typeface="Calibri Light"/>
              </a:rPr>
              <a:t>(American Express)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/>
          </p:nvPr>
        </p:nvSpPr>
        <p:spPr>
          <a:xfrm>
            <a:off x="511200" y="1079640"/>
            <a:ext cx="8228880" cy="40093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Given: questionnaire with</a:t>
            </a:r>
            <a:br>
              <a:rPr sz="2800"/>
            </a:b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financial and personal information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Question: should money be lent?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Simple statistical method covers 90% of cases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Borderline cases referred to loan officers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But: 50% of accepted borderline cases defaulted!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Solution: reject all borderline cases?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No! Borderline cases are most active customers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sldNum" idx="33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051F8A4-EEB9-428B-A3F3-71909022CD67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23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Enter machine learning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/>
          </p:nvPr>
        </p:nvSpPr>
        <p:spPr>
          <a:xfrm>
            <a:off x="452160" y="1079640"/>
            <a:ext cx="8228880" cy="47048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1000 training examples of borderline cases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20 attributes: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years with current employer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years at current address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years with the bank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other credit cards possessed,…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Learned rules: correct on 70% of cases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human experts only 50%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Rules could be used to explain decisions to customers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sldNum" idx="34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C1FB7E-02E8-4197-8A09-2E4BD5711300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25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Screening images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6" name="PlaceHolder 3"/>
          <p:cNvSpPr>
            <a:spLocks noGrp="1"/>
          </p:cNvSpPr>
          <p:nvPr>
            <p:ph/>
          </p:nvPr>
        </p:nvSpPr>
        <p:spPr>
          <a:xfrm>
            <a:off x="324360" y="99072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Given: radar satellite images of coastal waters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Problem: detect oil slicks in those images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Oil slicks appear as dark regions with changing size and shape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Not easy: lookalike dark regions can be caused by weather conditions (e.g. high wind)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Expensive process requiring highly trained personnel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7" name="Picture 7" descr=""/>
          <p:cNvPicPr/>
          <p:nvPr/>
        </p:nvPicPr>
        <p:blipFill>
          <a:blip r:embed="rId1"/>
          <a:stretch/>
        </p:blipFill>
        <p:spPr>
          <a:xfrm>
            <a:off x="842400" y="4244400"/>
            <a:ext cx="7197840" cy="240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sldNum" idx="3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9ECAC31-0A15-4FF3-82EF-6962023DA59E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26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title"/>
          </p:nvPr>
        </p:nvSpPr>
        <p:spPr>
          <a:xfrm>
            <a:off x="1415520" y="95760"/>
            <a:ext cx="6187320" cy="699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Enter machine learning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/>
          </p:nvPr>
        </p:nvSpPr>
        <p:spPr>
          <a:xfrm>
            <a:off x="422280" y="1079640"/>
            <a:ext cx="8819280" cy="54680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Extract dark regions from normalized image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Attributes: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size of region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shape, area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intensity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sharpness and jaggedness of boundaries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proximity of other regions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info about background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Constraints: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Few training examples—oil slicks are rare!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Unbalanced data: most dark regions aren’t slicks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Regions from same image form a batch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Requirement: adjustable false-alarm rate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sldNum" idx="36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E05AA3-3DE4-4FA8-BA31-BAA71B0B74D8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27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Load forecasting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/>
          </p:nvPr>
        </p:nvSpPr>
        <p:spPr>
          <a:xfrm>
            <a:off x="511200" y="900000"/>
            <a:ext cx="8228880" cy="51148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Electricity supply companies</a:t>
            </a:r>
            <a:br>
              <a:rPr sz="2800"/>
            </a:b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need forecast of future demand</a:t>
            </a:r>
            <a:br>
              <a:rPr sz="2800"/>
            </a:b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for power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Forecasts of min/max load for each hour</a:t>
            </a:r>
            <a:br>
              <a:rPr sz="2800"/>
            </a:br>
            <a:r>
              <a:rPr b="0" lang="en-US" sz="2800" spc="-1" strike="noStrike">
                <a:solidFill>
                  <a:schemeClr val="dk1"/>
                </a:solidFill>
                <a:latin typeface="Symbol"/>
              </a:rPr>
              <a:t>=&gt;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significant savings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Given: manually constructed load model that assumes “normal” climatic conditions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Problem: adjust for weather conditions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Static model consist of: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base load for the year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load periodicity over the year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effect of holidays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sldNum" idx="37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739242-4E6E-4544-AC1C-A6CB6065E922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28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Enter machine learning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/>
          </p:nvPr>
        </p:nvSpPr>
        <p:spPr>
          <a:xfrm>
            <a:off x="614880" y="1079640"/>
            <a:ext cx="9000360" cy="468396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Prediction corrected using “most similar” days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Attributes: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temperature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humidity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wind speed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cloud cover readings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plus difference between actual load and predicted load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Average difference among three “most similar”</a:t>
            </a:r>
            <a:br>
              <a:rPr sz="2800"/>
            </a:b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days added to static model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Linear regression coefficients form attribute weights in similarity function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7E1DB7-814F-4360-862E-7C1367B42194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 </a:t>
            </a: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Definitions (wiki)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57200" y="1123560"/>
            <a:ext cx="8228880" cy="45648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Machine learning (ML) is a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1"/>
              </a:rPr>
              <a:t>field of study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 in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2"/>
              </a:rPr>
              <a:t>artificial intelligence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 concerned with the development and study of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3"/>
              </a:rPr>
              <a:t>statistical algorithms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 that can learn from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4"/>
              </a:rPr>
              <a:t>data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 and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5"/>
              </a:rPr>
              <a:t>generalize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 to unseen data, and thus perform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6"/>
              </a:rPr>
              <a:t>tasks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 without explicit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7"/>
              </a:rPr>
              <a:t>instructions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Data mining is the process of extracting and finding patterns in massive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8"/>
              </a:rPr>
              <a:t>data sets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 involving methods at the intersection of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9"/>
              </a:rPr>
              <a:t>machine learning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,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10"/>
              </a:rPr>
              <a:t>statistics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, and 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  <a:hlinkClick r:id="rId11"/>
              </a:rPr>
              <a:t>database systems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sldNum" idx="3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E31552-A271-4699-B333-D92318D20140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29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8" name="PlaceHolder 2"/>
          <p:cNvSpPr>
            <a:spLocks noGrp="1"/>
          </p:cNvSpPr>
          <p:nvPr>
            <p:ph type="title"/>
          </p:nvPr>
        </p:nvSpPr>
        <p:spPr>
          <a:xfrm>
            <a:off x="1257480" y="-235080"/>
            <a:ext cx="7257240" cy="12344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Diagnosis of machine faults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PlaceHolder 3"/>
          <p:cNvSpPr>
            <a:spLocks noGrp="1"/>
          </p:cNvSpPr>
          <p:nvPr>
            <p:ph/>
          </p:nvPr>
        </p:nvSpPr>
        <p:spPr>
          <a:xfrm>
            <a:off x="619560" y="1260360"/>
            <a:ext cx="8228880" cy="4461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Diagnosis: classical domain</a:t>
            </a:r>
            <a:br>
              <a:rPr sz="2800"/>
            </a:b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of expert systems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Given: Fourier analysis of vibrations measured at various points of a device’s mounting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Question: which fault is present?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Preventative maintenance of electromechanical motors and generators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Information very noisy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So far: diagnosis by expert/hand-crafted rules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59200" indent="-259200" defTabSz="685800">
              <a:lnSpc>
                <a:spcPct val="90000"/>
              </a:lnSpc>
              <a:spcBef>
                <a:spcPts val="697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sldNum" idx="39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3E83580-0AF1-4FF7-836E-99DB93EE397F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30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Enter machine learning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/>
          </p:nvPr>
        </p:nvSpPr>
        <p:spPr>
          <a:xfrm>
            <a:off x="427320" y="1267560"/>
            <a:ext cx="8638560" cy="39884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Available: 600 faults with expert’s diagnosis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~300 unsatisfactory, rest used for training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Attributes augmented by intermediate concepts that embodied causal domain knowledge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Expert not satisfied with initial rules because they did not relate to his domain knowledge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Further background knowledge resulted in more complex rules that were satisfactory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Learned rules outperformed hand-crafted ones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sldNum" idx="40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DF85105-9FAA-44E5-AB58-9FB257183D21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Marketing and sales 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3"/>
          <p:cNvSpPr>
            <a:spLocks noGrp="1"/>
          </p:cNvSpPr>
          <p:nvPr>
            <p:ph/>
          </p:nvPr>
        </p:nvSpPr>
        <p:spPr>
          <a:xfrm>
            <a:off x="531000" y="1079640"/>
            <a:ext cx="8228880" cy="411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Companies precisely record massive amounts of marketing and sales data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Applications: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Customer loyalty: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identifying customers that are likely to defect by detecting changes in their behavior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(e.g. banks/phone companies)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Special offers: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identifying profitable customers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(e.g. reliable owners of credit cards that need extra money during the holiday season)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sldNum" idx="4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DED3DC0-2A9B-4BC6-B572-EAC9EB13A7B2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Marketing and sales II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PlaceHolder 3"/>
          <p:cNvSpPr>
            <a:spLocks noGrp="1"/>
          </p:cNvSpPr>
          <p:nvPr>
            <p:ph/>
          </p:nvPr>
        </p:nvSpPr>
        <p:spPr>
          <a:xfrm>
            <a:off x="471960" y="107964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Market basket analysis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Association techniques find groups of items that tend to occur together in a transaction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(used to analyze checkout data)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Historical analysis of purchasing patterns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Identifying prospective customers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Focusing promotional mailouts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(targeted campaigns are cheaper than mass-marketed ones)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sldNum" idx="4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7206AFF-40F4-4304-8603-6B43D8C72F46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0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The data mining process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1" name="Picture 5" descr=""/>
          <p:cNvPicPr/>
          <p:nvPr/>
        </p:nvPicPr>
        <p:blipFill>
          <a:blip r:embed="rId1"/>
          <a:stretch/>
        </p:blipFill>
        <p:spPr>
          <a:xfrm>
            <a:off x="1338480" y="835920"/>
            <a:ext cx="5470560" cy="539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sldNum" idx="43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FE17D84-C64A-4509-8CF0-8697034FFB38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34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title"/>
          </p:nvPr>
        </p:nvSpPr>
        <p:spPr>
          <a:xfrm>
            <a:off x="1268280" y="0"/>
            <a:ext cx="7342920" cy="807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Machine learning and statistics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/>
          </p:nvPr>
        </p:nvSpPr>
        <p:spPr>
          <a:xfrm>
            <a:off x="457200" y="107964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Historical difference (grossly oversimplified):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Statistics: testing hypotheses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Machine learning: finding the right hypothesis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But: huge overlap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Decision trees (C4.5 and CART)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Nearest-neighbor methods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Today: perspectives have converged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Most machine learning algorithms employ statistical techniques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sldNum" idx="44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F28666-188C-42BD-B532-D72AEFB8A9ED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34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Generalization as search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/>
          </p:nvPr>
        </p:nvSpPr>
        <p:spPr>
          <a:xfrm>
            <a:off x="481680" y="107964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Inductive learning: find a concept description that fits the data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Example: rule sets as description language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Enormous, but finite, search space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Simple solution: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enumerate the concept space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eliminate descriptions that do not fit examples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surviving descriptions contain target concept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sldNum" idx="4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44EF17-7051-4C21-AC54-2F6BCBD2A172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36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title"/>
          </p:nvPr>
        </p:nvSpPr>
        <p:spPr>
          <a:xfrm>
            <a:off x="1288800" y="-54720"/>
            <a:ext cx="7524000" cy="9493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Enumerating</a:t>
            </a:r>
            <a:r>
              <a:rPr b="1" lang="en-US" sz="3300" spc="-1" strike="noStrike">
                <a:solidFill>
                  <a:schemeClr val="dk1"/>
                </a:solidFill>
                <a:latin typeface="Calibri Light"/>
              </a:rPr>
              <a:t> the concept space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/>
          </p:nvPr>
        </p:nvSpPr>
        <p:spPr>
          <a:xfrm>
            <a:off x="422640" y="900000"/>
            <a:ext cx="8460720" cy="5001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Search space for weather problem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4 x 4 x 3 x 3 x 2 = 288 possible combinations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With 14 rules </a:t>
            </a:r>
            <a:r>
              <a:rPr b="0" lang="en-US" sz="2400" spc="-1" strike="noStrike">
                <a:solidFill>
                  <a:schemeClr val="dk1"/>
                </a:solidFill>
                <a:latin typeface="Symbol"/>
              </a:rPr>
              <a:t>=&gt; 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2.7x10</a:t>
            </a:r>
            <a:r>
              <a:rPr b="0" lang="en-US" sz="2400" spc="-1" strike="noStrike" baseline="30000">
                <a:solidFill>
                  <a:schemeClr val="dk1"/>
                </a:solidFill>
                <a:latin typeface="Calibri"/>
              </a:rPr>
              <a:t>34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 possible rule sets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Other practical problems: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More than one description may survive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No description may survive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Language is unable to describe target concept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chemeClr val="dk1"/>
                </a:solidFill>
                <a:latin typeface="Calibri"/>
              </a:rPr>
              <a:t>or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 data contains noise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Another view of generalization as search:</a:t>
            </a:r>
            <a:br>
              <a:rPr sz="2600"/>
            </a:b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hill-climbing in description space according to pre-specified matching criterion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Many practical algorithms use heuristic search that cannot guarantee to find the optimum solution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sldNum" idx="46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DE5A81-DF3D-45BB-A2E1-4FA3CC486BE5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37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Bias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PlaceHolder 3"/>
          <p:cNvSpPr>
            <a:spLocks noGrp="1"/>
          </p:cNvSpPr>
          <p:nvPr>
            <p:ph/>
          </p:nvPr>
        </p:nvSpPr>
        <p:spPr>
          <a:xfrm>
            <a:off x="422640" y="1014840"/>
            <a:ext cx="8782920" cy="41094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Important decisions in learning systems: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Concept description language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Order in which the space is searched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Way that overfitting to the particular training data is avoided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These form the “bias” of the search: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Language bias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Search bias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Overfitting-avoidance bias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sldNum" idx="47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6CEB0B7-19D4-41FA-B89F-9C5261E7C324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37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title"/>
          </p:nvPr>
        </p:nvSpPr>
        <p:spPr>
          <a:xfrm>
            <a:off x="1494000" y="-14292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Language bias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/>
          </p:nvPr>
        </p:nvSpPr>
        <p:spPr>
          <a:xfrm>
            <a:off x="452160" y="1001880"/>
            <a:ext cx="8587800" cy="42498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Important question: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is language universal</a:t>
            </a:r>
            <a:br>
              <a:rPr sz="2400"/>
            </a:b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or does it restrict what can be learned?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Universal language can express arbitrary subsets of examples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If language includes logical </a:t>
            </a:r>
            <a:r>
              <a:rPr b="0" i="1" lang="en-US" sz="2800" spc="-1" strike="noStrike">
                <a:solidFill>
                  <a:schemeClr val="dk1"/>
                </a:solidFill>
                <a:latin typeface="Calibri"/>
              </a:rPr>
              <a:t>or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 (“disjunction”), it is universal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Example: rule sets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Domain knowledge can be used to exclude some concept descriptions </a:t>
            </a:r>
            <a:r>
              <a:rPr b="0" i="1" lang="en-US" sz="2800" spc="-1" strike="noStrike">
                <a:solidFill>
                  <a:schemeClr val="dk1"/>
                </a:solidFill>
                <a:latin typeface="Calibri"/>
              </a:rPr>
              <a:t>a priori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from the search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0D351CF-B198-43ED-9150-2EDE1F5D887D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 </a:t>
            </a: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Key differences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-4680" y="1605600"/>
            <a:ext cx="9143640" cy="362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sldNum" idx="4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2807788-C0CC-4864-B3F4-7D126209D1E2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39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Search bias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/>
          </p:nvPr>
        </p:nvSpPr>
        <p:spPr>
          <a:xfrm>
            <a:off x="412920" y="1079640"/>
            <a:ext cx="8228880" cy="4050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Search heuristic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“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Greedy” search: performing the best single step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“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Beam search”: keeping several alternatives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…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Direction of search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400" spc="-1" strike="noStrike">
                <a:solidFill>
                  <a:schemeClr val="dk1"/>
                </a:solidFill>
                <a:latin typeface="Calibri"/>
              </a:rPr>
              <a:t>General-to-specific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E.g. specializing a rule by adding conditions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400" spc="-1" strike="noStrike">
                <a:solidFill>
                  <a:schemeClr val="dk1"/>
                </a:solidFill>
                <a:latin typeface="Calibri"/>
              </a:rPr>
              <a:t>Specific-to-general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E.g. generalizing an individual instance into a rule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sldNum" idx="49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125BE9B-BEB0-4C90-8F90-C8810156CAF5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40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Overfitting-avoidance bias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/>
          </p:nvPr>
        </p:nvSpPr>
        <p:spPr>
          <a:xfrm>
            <a:off x="550440" y="1079640"/>
            <a:ext cx="8228880" cy="4329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Can be seen as a form of search bias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685800">
              <a:lnSpc>
                <a:spcPct val="90000"/>
              </a:lnSpc>
              <a:spcBef>
                <a:spcPts val="697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Modified evaluation criterion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E.g., balancing simplicity and number of errors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685800">
              <a:lnSpc>
                <a:spcPct val="9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Modified search strategy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E.g., pruning (simplifying a description)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Pre-pruning: stops at a simple description before search proceeds to an overly complex one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Post-pruning: generates a complex description first and simplifies it afterwards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sldNum" idx="50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9E6FDB1-83C4-4AA1-B227-14A946ECA8F7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title"/>
          </p:nvPr>
        </p:nvSpPr>
        <p:spPr>
          <a:xfrm>
            <a:off x="1887480" y="-206280"/>
            <a:ext cx="7255800" cy="12326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Data mining and ethics 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/>
          </p:nvPr>
        </p:nvSpPr>
        <p:spPr>
          <a:xfrm>
            <a:off x="521280" y="900000"/>
            <a:ext cx="8460720" cy="51073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Ethical issues arise in</a:t>
            </a:r>
            <a:br>
              <a:rPr sz="2800"/>
            </a:b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practical applications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Anonymizing data is difficult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85% of Americans can be identified from just zip code, birth date and sex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Data mining often used to discriminate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E.g., loan applications: using some information (e.g., sex, religion, race) is unethical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Ethical situation depends on application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E.g., same information ok in medical application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Attributes may contain problematic information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E.g., area code may correlate with race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6" name="Picture 3" descr="">
            <a:hlinkClick r:id="rId1"/>
          </p:cNvPr>
          <p:cNvPicPr/>
          <p:nvPr/>
        </p:nvPicPr>
        <p:blipFill>
          <a:blip r:embed="rId2">
            <a:lum bright="-50000"/>
          </a:blip>
          <a:stretch/>
        </p:blipFill>
        <p:spPr>
          <a:xfrm>
            <a:off x="7200000" y="900000"/>
            <a:ext cx="1943280" cy="127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sldNum" idx="5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5621210-8A75-493C-92F1-B906748FDDBF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42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title"/>
          </p:nvPr>
        </p:nvSpPr>
        <p:spPr>
          <a:xfrm>
            <a:off x="1886040" y="-213120"/>
            <a:ext cx="7257240" cy="12344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Data mining and ethics II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9" name="PlaceHolder 3"/>
          <p:cNvSpPr>
            <a:spLocks noGrp="1"/>
          </p:cNvSpPr>
          <p:nvPr>
            <p:ph/>
          </p:nvPr>
        </p:nvSpPr>
        <p:spPr>
          <a:xfrm>
            <a:off x="628560" y="1052640"/>
            <a:ext cx="846072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Important questions: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Who is permitted access to the data?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For what purpose was the data collected?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What kind of conclusions can be legitimately drawn from it?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Caveats must be attached to results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Purely statistical arguments are never sufficient!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Are resources put to good use?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ldNum" idx="13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B96467-A7BB-4AA8-A271-6F73DF0629D4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4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 </a:t>
            </a: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Information is crucial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1123560"/>
            <a:ext cx="8228880" cy="45648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Example 1: </a:t>
            </a:r>
            <a:r>
              <a:rPr b="0" i="1" lang="en-US" sz="2800" spc="-1" strike="noStrike">
                <a:solidFill>
                  <a:schemeClr val="dk1"/>
                </a:solidFill>
                <a:latin typeface="Calibri"/>
              </a:rPr>
              <a:t>in vitro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 fertilization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Given: embryos described by 60 features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Problem: selection of embryos that will survive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Data: historical records of embryos and outcome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685800">
              <a:lnSpc>
                <a:spcPct val="10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Example 2: cow culling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Given: cows described by 700 features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Problem: selection of cows that should be culled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Data: historical records and farmers’ decisions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48520" indent="-277200" defTabSz="685800">
              <a:lnSpc>
                <a:spcPct val="10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ldNum" idx="14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11B3AE-E39C-4B45-BB7B-7E9F90E13B3F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5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 </a:t>
            </a: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Information is crucial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1123560"/>
            <a:ext cx="8228880" cy="456480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Example 1: </a:t>
            </a:r>
            <a:r>
              <a:rPr b="0" i="1" lang="en-US" sz="2800" spc="-1" strike="noStrike">
                <a:solidFill>
                  <a:schemeClr val="dk1"/>
                </a:solidFill>
                <a:latin typeface="Calibri"/>
              </a:rPr>
              <a:t>in vitro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 fertilization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Given: embryos described by 60 features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Problem: selection of embryos that will survive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Data: historical records of embryos and outcome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685800">
              <a:lnSpc>
                <a:spcPct val="10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Example 2: cow culling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Given: cows described by 700 features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Problem: selection of cows that should be culled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Data: historical records and farmers’ decisions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48520" indent="-277200" defTabSz="685800">
              <a:lnSpc>
                <a:spcPct val="100000"/>
              </a:lnSpc>
              <a:spcBef>
                <a:spcPts val="598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F155D7B-33AC-468E-A8B3-F9D6F576F7D1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6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From data to information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2720" y="1079640"/>
            <a:ext cx="8228880" cy="53521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Society produces huge amounts of data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Sources: business, science, medicine, economics, geography, environment, sports, …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This data is a potentially valuable resource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Raw data is useless: need techniques to automatically extract information from it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Data: recorded facts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Information: patterns underlying the data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chemeClr val="dk1"/>
                </a:solidFill>
                <a:latin typeface="Calibri"/>
              </a:rPr>
              <a:t>We are concerned with machine learning techniques for automatically finding patterns in data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chemeClr val="dk1"/>
                </a:solidFill>
                <a:latin typeface="Calibri"/>
              </a:rPr>
              <a:t>Patterns that are found may be represented as </a:t>
            </a:r>
            <a:r>
              <a:rPr b="0" i="1" lang="en-US" sz="2700" spc="-1" strike="noStrike">
                <a:solidFill>
                  <a:schemeClr val="dk1"/>
                </a:solidFill>
                <a:latin typeface="Calibri"/>
              </a:rPr>
              <a:t>structural descriptions</a:t>
            </a:r>
            <a:r>
              <a:rPr b="0" lang="en-US" sz="2700" spc="-1" strike="noStrike">
                <a:solidFill>
                  <a:schemeClr val="dk1"/>
                </a:solidFill>
                <a:latin typeface="Calibri"/>
              </a:rPr>
              <a:t> or as black-box models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ldNum" idx="16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CAD783-FFD9-43E0-813F-EEC10D34AA82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7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0" y="-219240"/>
            <a:ext cx="6660360" cy="123264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 anchorCtr="1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Structural descriptions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2240" y="105372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Example: if-then rules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" name="Group 3"/>
          <p:cNvGrpSpPr/>
          <p:nvPr/>
        </p:nvGrpSpPr>
        <p:grpSpPr>
          <a:xfrm>
            <a:off x="180000" y="3420000"/>
            <a:ext cx="8820360" cy="2880360"/>
            <a:chOff x="180000" y="3420000"/>
            <a:chExt cx="8820360" cy="2880360"/>
          </a:xfrm>
        </p:grpSpPr>
        <p:sp>
          <p:nvSpPr>
            <p:cNvPr id="41" name="Freeform 4"/>
            <p:cNvSpPr/>
            <p:nvPr/>
          </p:nvSpPr>
          <p:spPr>
            <a:xfrm>
              <a:off x="7169400" y="5877000"/>
              <a:ext cx="1829880" cy="422280"/>
            </a:xfrm>
            <a:custGeom>
              <a:avLst/>
              <a:gdLst>
                <a:gd name="textAreaLeft" fmla="*/ 0 w 1829880"/>
                <a:gd name="textAreaRight" fmla="*/ 1830600 w 182988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5"/>
            <p:cNvSpPr/>
            <p:nvPr/>
          </p:nvSpPr>
          <p:spPr>
            <a:xfrm>
              <a:off x="5421960" y="5877000"/>
              <a:ext cx="1746720" cy="42228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6"/>
            <p:cNvSpPr/>
            <p:nvPr/>
          </p:nvSpPr>
          <p:spPr>
            <a:xfrm>
              <a:off x="3591720" y="5877000"/>
              <a:ext cx="1829520" cy="422280"/>
            </a:xfrm>
            <a:custGeom>
              <a:avLst/>
              <a:gdLst>
                <a:gd name="textAreaLeft" fmla="*/ 0 w 1829520"/>
                <a:gd name="textAreaRight" fmla="*/ 1830240 w 18295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7"/>
            <p:cNvSpPr/>
            <p:nvPr/>
          </p:nvSpPr>
          <p:spPr>
            <a:xfrm>
              <a:off x="1844280" y="5877000"/>
              <a:ext cx="1746720" cy="42228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8"/>
            <p:cNvSpPr/>
            <p:nvPr/>
          </p:nvSpPr>
          <p:spPr>
            <a:xfrm>
              <a:off x="180000" y="5877000"/>
              <a:ext cx="1663560" cy="422280"/>
            </a:xfrm>
            <a:custGeom>
              <a:avLst/>
              <a:gdLst>
                <a:gd name="textAreaLeft" fmla="*/ 0 w 1663560"/>
                <a:gd name="textAreaRight" fmla="*/ 1664280 w 166356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…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9"/>
            <p:cNvSpPr/>
            <p:nvPr/>
          </p:nvSpPr>
          <p:spPr>
            <a:xfrm>
              <a:off x="7169400" y="5453640"/>
              <a:ext cx="1829880" cy="422640"/>
            </a:xfrm>
            <a:custGeom>
              <a:avLst/>
              <a:gdLst>
                <a:gd name="textAreaLeft" fmla="*/ 0 w 1829880"/>
                <a:gd name="textAreaRight" fmla="*/ 1830600 w 182988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Hard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0"/>
            <p:cNvSpPr/>
            <p:nvPr/>
          </p:nvSpPr>
          <p:spPr>
            <a:xfrm>
              <a:off x="5421960" y="5453640"/>
              <a:ext cx="1746720" cy="42264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1"/>
            <p:cNvSpPr/>
            <p:nvPr/>
          </p:nvSpPr>
          <p:spPr>
            <a:xfrm>
              <a:off x="3591720" y="5453640"/>
              <a:ext cx="1829520" cy="422640"/>
            </a:xfrm>
            <a:custGeom>
              <a:avLst/>
              <a:gdLst>
                <a:gd name="textAreaLeft" fmla="*/ 0 w 1829520"/>
                <a:gd name="textAreaRight" fmla="*/ 1830240 w 182952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Yes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2"/>
            <p:cNvSpPr/>
            <p:nvPr/>
          </p:nvSpPr>
          <p:spPr>
            <a:xfrm>
              <a:off x="1844280" y="5453640"/>
              <a:ext cx="1746720" cy="42264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3"/>
            <p:cNvSpPr/>
            <p:nvPr/>
          </p:nvSpPr>
          <p:spPr>
            <a:xfrm>
              <a:off x="180000" y="5453640"/>
              <a:ext cx="1663560" cy="422640"/>
            </a:xfrm>
            <a:custGeom>
              <a:avLst/>
              <a:gdLst>
                <a:gd name="textAreaLeft" fmla="*/ 0 w 1663560"/>
                <a:gd name="textAreaRight" fmla="*/ 1664280 w 166356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Presbyopic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4"/>
            <p:cNvSpPr/>
            <p:nvPr/>
          </p:nvSpPr>
          <p:spPr>
            <a:xfrm>
              <a:off x="7169400" y="5030640"/>
              <a:ext cx="1829880" cy="422280"/>
            </a:xfrm>
            <a:custGeom>
              <a:avLst/>
              <a:gdLst>
                <a:gd name="textAreaLeft" fmla="*/ 0 w 1829880"/>
                <a:gd name="textAreaRight" fmla="*/ 1830600 w 182988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Freeform 15"/>
            <p:cNvSpPr/>
            <p:nvPr/>
          </p:nvSpPr>
          <p:spPr>
            <a:xfrm>
              <a:off x="5421960" y="5030640"/>
              <a:ext cx="1746720" cy="42228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Freeform 16"/>
            <p:cNvSpPr/>
            <p:nvPr/>
          </p:nvSpPr>
          <p:spPr>
            <a:xfrm>
              <a:off x="3591720" y="5030640"/>
              <a:ext cx="1829520" cy="422280"/>
            </a:xfrm>
            <a:custGeom>
              <a:avLst/>
              <a:gdLst>
                <a:gd name="textAreaLeft" fmla="*/ 0 w 1829520"/>
                <a:gd name="textAreaRight" fmla="*/ 1830240 w 18295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Freeform 17"/>
            <p:cNvSpPr/>
            <p:nvPr/>
          </p:nvSpPr>
          <p:spPr>
            <a:xfrm>
              <a:off x="1844280" y="5030640"/>
              <a:ext cx="1746720" cy="42228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18"/>
            <p:cNvSpPr/>
            <p:nvPr/>
          </p:nvSpPr>
          <p:spPr>
            <a:xfrm>
              <a:off x="180000" y="5030640"/>
              <a:ext cx="1663560" cy="422280"/>
            </a:xfrm>
            <a:custGeom>
              <a:avLst/>
              <a:gdLst>
                <a:gd name="textAreaLeft" fmla="*/ 0 w 1663560"/>
                <a:gd name="textAreaRight" fmla="*/ 1664280 w 166356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Pre-presbyopic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Freeform 19"/>
            <p:cNvSpPr/>
            <p:nvPr/>
          </p:nvSpPr>
          <p:spPr>
            <a:xfrm>
              <a:off x="7169400" y="4607280"/>
              <a:ext cx="1829880" cy="422640"/>
            </a:xfrm>
            <a:custGeom>
              <a:avLst/>
              <a:gdLst>
                <a:gd name="textAreaLeft" fmla="*/ 0 w 1829880"/>
                <a:gd name="textAreaRight" fmla="*/ 1830600 w 182988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Soft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0"/>
            <p:cNvSpPr/>
            <p:nvPr/>
          </p:nvSpPr>
          <p:spPr>
            <a:xfrm>
              <a:off x="5421960" y="4607280"/>
              <a:ext cx="1746720" cy="42264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Normal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1"/>
            <p:cNvSpPr/>
            <p:nvPr/>
          </p:nvSpPr>
          <p:spPr>
            <a:xfrm>
              <a:off x="3591720" y="4607280"/>
              <a:ext cx="1829520" cy="422640"/>
            </a:xfrm>
            <a:custGeom>
              <a:avLst/>
              <a:gdLst>
                <a:gd name="textAreaLeft" fmla="*/ 0 w 1829520"/>
                <a:gd name="textAreaRight" fmla="*/ 1830240 w 182952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2"/>
            <p:cNvSpPr/>
            <p:nvPr/>
          </p:nvSpPr>
          <p:spPr>
            <a:xfrm>
              <a:off x="1844280" y="4607280"/>
              <a:ext cx="1746720" cy="42264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Hypermetrope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3"/>
            <p:cNvSpPr/>
            <p:nvPr/>
          </p:nvSpPr>
          <p:spPr>
            <a:xfrm>
              <a:off x="180000" y="4607280"/>
              <a:ext cx="1663560" cy="422640"/>
            </a:xfrm>
            <a:custGeom>
              <a:avLst/>
              <a:gdLst>
                <a:gd name="textAreaLeft" fmla="*/ 0 w 1663560"/>
                <a:gd name="textAreaRight" fmla="*/ 1664280 w 1663560"/>
                <a:gd name="textAreaTop" fmla="*/ 0 h 422640"/>
                <a:gd name="textAreaBottom" fmla="*/ 423360 h 4226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4"/>
            <p:cNvSpPr/>
            <p:nvPr/>
          </p:nvSpPr>
          <p:spPr>
            <a:xfrm>
              <a:off x="7169400" y="4184280"/>
              <a:ext cx="1829880" cy="422280"/>
            </a:xfrm>
            <a:custGeom>
              <a:avLst/>
              <a:gdLst>
                <a:gd name="textAreaLeft" fmla="*/ 0 w 1829880"/>
                <a:gd name="textAreaRight" fmla="*/ 1830600 w 182988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None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25"/>
            <p:cNvSpPr/>
            <p:nvPr/>
          </p:nvSpPr>
          <p:spPr>
            <a:xfrm>
              <a:off x="5421960" y="4184280"/>
              <a:ext cx="1746720" cy="42228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Reduced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26"/>
            <p:cNvSpPr/>
            <p:nvPr/>
          </p:nvSpPr>
          <p:spPr>
            <a:xfrm>
              <a:off x="3591720" y="4184280"/>
              <a:ext cx="1829520" cy="422280"/>
            </a:xfrm>
            <a:custGeom>
              <a:avLst/>
              <a:gdLst>
                <a:gd name="textAreaLeft" fmla="*/ 0 w 1829520"/>
                <a:gd name="textAreaRight" fmla="*/ 1830240 w 18295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No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27"/>
            <p:cNvSpPr/>
            <p:nvPr/>
          </p:nvSpPr>
          <p:spPr>
            <a:xfrm>
              <a:off x="1844280" y="4184280"/>
              <a:ext cx="1746720" cy="42228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Myope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28"/>
            <p:cNvSpPr/>
            <p:nvPr/>
          </p:nvSpPr>
          <p:spPr>
            <a:xfrm>
              <a:off x="180000" y="4184280"/>
              <a:ext cx="1663560" cy="422280"/>
            </a:xfrm>
            <a:custGeom>
              <a:avLst/>
              <a:gdLst>
                <a:gd name="textAreaLeft" fmla="*/ 0 w 1663560"/>
                <a:gd name="textAreaRight" fmla="*/ 1664280 w 1663560"/>
                <a:gd name="textAreaTop" fmla="*/ 0 h 422280"/>
                <a:gd name="textAreaBottom" fmla="*/ 423000 h 422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Young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29"/>
            <p:cNvSpPr/>
            <p:nvPr/>
          </p:nvSpPr>
          <p:spPr>
            <a:xfrm>
              <a:off x="7169400" y="3420000"/>
              <a:ext cx="1829880" cy="763560"/>
            </a:xfrm>
            <a:custGeom>
              <a:avLst/>
              <a:gdLst>
                <a:gd name="textAreaLeft" fmla="*/ 0 w 1829880"/>
                <a:gd name="textAreaRight" fmla="*/ 1830600 w 1829880"/>
                <a:gd name="textAreaTop" fmla="*/ 0 h 763560"/>
                <a:gd name="textAreaBottom" fmla="*/ 764280 h 763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Recommended lenses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Freeform 30"/>
            <p:cNvSpPr/>
            <p:nvPr/>
          </p:nvSpPr>
          <p:spPr>
            <a:xfrm>
              <a:off x="5421960" y="3420000"/>
              <a:ext cx="1746720" cy="76356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763560"/>
                <a:gd name="textAreaBottom" fmla="*/ 764280 h 763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Tear production rate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31"/>
            <p:cNvSpPr/>
            <p:nvPr/>
          </p:nvSpPr>
          <p:spPr>
            <a:xfrm>
              <a:off x="3591720" y="3420000"/>
              <a:ext cx="1829520" cy="763560"/>
            </a:xfrm>
            <a:custGeom>
              <a:avLst/>
              <a:gdLst>
                <a:gd name="textAreaLeft" fmla="*/ 0 w 1829520"/>
                <a:gd name="textAreaRight" fmla="*/ 1830240 w 1829520"/>
                <a:gd name="textAreaTop" fmla="*/ 0 h 763560"/>
                <a:gd name="textAreaBottom" fmla="*/ 764280 h 763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Astigmatism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32"/>
            <p:cNvSpPr/>
            <p:nvPr/>
          </p:nvSpPr>
          <p:spPr>
            <a:xfrm>
              <a:off x="1844280" y="3420000"/>
              <a:ext cx="1746720" cy="763560"/>
            </a:xfrm>
            <a:custGeom>
              <a:avLst/>
              <a:gdLst>
                <a:gd name="textAreaLeft" fmla="*/ 0 w 1746720"/>
                <a:gd name="textAreaRight" fmla="*/ 1747440 w 1746720"/>
                <a:gd name="textAreaTop" fmla="*/ 0 h 763560"/>
                <a:gd name="textAreaBottom" fmla="*/ 764280 h 763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Spectacle prescription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Freeform 33"/>
            <p:cNvSpPr/>
            <p:nvPr/>
          </p:nvSpPr>
          <p:spPr>
            <a:xfrm>
              <a:off x="180000" y="3420000"/>
              <a:ext cx="1663560" cy="763560"/>
            </a:xfrm>
            <a:custGeom>
              <a:avLst/>
              <a:gdLst>
                <a:gd name="textAreaLeft" fmla="*/ 0 w 1663560"/>
                <a:gd name="textAreaRight" fmla="*/ 1664280 w 1663560"/>
                <a:gd name="textAreaTop" fmla="*/ 0 h 763560"/>
                <a:gd name="textAreaBottom" fmla="*/ 764280 h 763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008000"/>
                  </a:solidFill>
                  <a:latin typeface="Tahoma"/>
                  <a:ea typeface="msgothic"/>
                </a:rPr>
                <a:t>Age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Straight Connector 34"/>
            <p:cNvSpPr/>
            <p:nvPr/>
          </p:nvSpPr>
          <p:spPr>
            <a:xfrm>
              <a:off x="180000" y="6300000"/>
              <a:ext cx="882000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72" name="Straight Connector 35"/>
            <p:cNvSpPr/>
            <p:nvPr/>
          </p:nvSpPr>
          <p:spPr>
            <a:xfrm>
              <a:off x="180000" y="3420000"/>
              <a:ext cx="360" cy="288000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73" name="Straight Connector 36"/>
            <p:cNvSpPr/>
            <p:nvPr/>
          </p:nvSpPr>
          <p:spPr>
            <a:xfrm>
              <a:off x="9000000" y="3420000"/>
              <a:ext cx="360" cy="288000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74" name="Straight Connector 37"/>
            <p:cNvSpPr/>
            <p:nvPr/>
          </p:nvSpPr>
          <p:spPr>
            <a:xfrm>
              <a:off x="180000" y="4183920"/>
              <a:ext cx="882000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75" name="Straight Connector 38"/>
            <p:cNvSpPr/>
            <p:nvPr/>
          </p:nvSpPr>
          <p:spPr>
            <a:xfrm>
              <a:off x="180000" y="3420000"/>
              <a:ext cx="8820000" cy="360"/>
            </a:xfrm>
            <a:prstGeom prst="line">
              <a:avLst/>
            </a:prstGeom>
            <a:ln w="1260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grpSp>
        <p:nvGrpSpPr>
          <p:cNvPr id="76" name="Group 39"/>
          <p:cNvGrpSpPr/>
          <p:nvPr/>
        </p:nvGrpSpPr>
        <p:grpSpPr>
          <a:xfrm>
            <a:off x="826200" y="1800000"/>
            <a:ext cx="6554160" cy="1244880"/>
            <a:chOff x="826200" y="1800000"/>
            <a:chExt cx="6554160" cy="1244880"/>
          </a:xfrm>
        </p:grpSpPr>
        <p:sp>
          <p:nvSpPr>
            <p:cNvPr id="77" name="Freeform 40"/>
            <p:cNvSpPr/>
            <p:nvPr/>
          </p:nvSpPr>
          <p:spPr>
            <a:xfrm>
              <a:off x="826560" y="1800000"/>
              <a:ext cx="6552720" cy="1243800"/>
            </a:xfrm>
            <a:custGeom>
              <a:avLst/>
              <a:gdLst>
                <a:gd name="textAreaLeft" fmla="*/ 0 w 6552720"/>
                <a:gd name="textAreaRight" fmla="*/ 6553440 w 6552720"/>
                <a:gd name="textAreaTop" fmla="*/ 0 h 1243800"/>
                <a:gd name="textAreaBottom" fmla="*/ 1244520 h 12438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If tear production rate = reduced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 recommendation = none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marL="385560" indent="-385560" defTabSz="914400">
                <a:lnSpc>
                  <a:spcPct val="100000"/>
                </a:lnSpc>
                <a:spcBef>
                  <a:spcPts val="448"/>
                </a:spcBef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Otherwise, if age = young and astigmatic = no </a:t>
              </a:r>
              <a:br>
                <a:rPr sz="1800"/>
              </a:br>
              <a:r>
                <a:rPr b="1" lang="en-US" sz="1800" spc="-1" strike="noStrike">
                  <a:solidFill>
                    <a:srgbClr val="008000"/>
                  </a:solidFill>
                  <a:latin typeface="Courier New"/>
                  <a:ea typeface="msgothic"/>
                </a:rPr>
                <a:t>then recommendation = soft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Straight Connector 41"/>
            <p:cNvSpPr/>
            <p:nvPr/>
          </p:nvSpPr>
          <p:spPr>
            <a:xfrm>
              <a:off x="826200" y="1800000"/>
              <a:ext cx="655380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79" name="Straight Connector 42"/>
            <p:cNvSpPr/>
            <p:nvPr/>
          </p:nvSpPr>
          <p:spPr>
            <a:xfrm>
              <a:off x="826200" y="3044520"/>
              <a:ext cx="6553800" cy="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0" name="Straight Connector 43"/>
            <p:cNvSpPr/>
            <p:nvPr/>
          </p:nvSpPr>
          <p:spPr>
            <a:xfrm>
              <a:off x="826200" y="1800000"/>
              <a:ext cx="360" cy="1244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81" name="Straight Connector 44"/>
            <p:cNvSpPr/>
            <p:nvPr/>
          </p:nvSpPr>
          <p:spPr>
            <a:xfrm>
              <a:off x="7380000" y="1800000"/>
              <a:ext cx="360" cy="1244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Num" idx="17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E7CB0D-7347-4112-B501-3EE9B7FA2BEF}" type="slidenum">
              <a:rPr b="0" lang="en-US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7</a:t>
            </a:fld>
            <a:endParaRPr b="0" lang="en-U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1494000" y="-179280"/>
            <a:ext cx="7649280" cy="11437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rm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1"/>
                </a:solidFill>
                <a:latin typeface="Calibri Light"/>
              </a:rPr>
              <a:t>Machine learning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53880" y="1096200"/>
            <a:ext cx="8228880" cy="39754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Definitions of “learning” from dictionary: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900000" y="1800000"/>
            <a:ext cx="4499280" cy="1961640"/>
          </a:xfrm>
          <a:custGeom>
            <a:avLst/>
            <a:gdLst>
              <a:gd name="textAreaLeft" fmla="*/ 0 w 4499280"/>
              <a:gd name="textAreaRight" fmla="*/ 4500000 w 4499280"/>
              <a:gd name="textAreaTop" fmla="*/ 0 h 1961640"/>
              <a:gd name="textAreaBottom" fmla="*/ 1962360 h 1961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Utopia"/>
                <a:ea typeface="msgothic"/>
              </a:rPr>
              <a:t>To get knowledge of by study,</a:t>
            </a:r>
            <a:br>
              <a:rPr sz="1600"/>
            </a:br>
            <a:r>
              <a:rPr b="1" lang="en-US" sz="1600" spc="-1" strike="noStrike">
                <a:solidFill>
                  <a:srgbClr val="000000"/>
                </a:solidFill>
                <a:latin typeface="Utopia"/>
                <a:ea typeface="msgothic"/>
              </a:rPr>
              <a:t>experience, or being taught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Utopia"/>
                <a:ea typeface="msgothic"/>
              </a:rPr>
              <a:t>To become aware by information or</a:t>
            </a:r>
            <a:br>
              <a:rPr sz="1600"/>
            </a:br>
            <a:r>
              <a:rPr b="1" lang="en-US" sz="1600" spc="-1" strike="noStrike">
                <a:solidFill>
                  <a:srgbClr val="000000"/>
                </a:solidFill>
                <a:latin typeface="Utopia"/>
                <a:ea typeface="msgothic"/>
              </a:rPr>
              <a:t>from observation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Utopia"/>
                <a:ea typeface="msgothic"/>
              </a:rPr>
              <a:t>To commit to memory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Utopia"/>
                <a:ea typeface="msgothic"/>
              </a:rPr>
              <a:t>To be informed of, ascertain; to receive instruction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Straight Connector 4"/>
          <p:cNvSpPr/>
          <p:nvPr/>
        </p:nvSpPr>
        <p:spPr>
          <a:xfrm>
            <a:off x="6858000" y="2057400"/>
            <a:ext cx="360" cy="17049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grpSp>
        <p:nvGrpSpPr>
          <p:cNvPr id="87" name="Group 5"/>
          <p:cNvGrpSpPr/>
          <p:nvPr/>
        </p:nvGrpSpPr>
        <p:grpSpPr>
          <a:xfrm>
            <a:off x="5283720" y="1731240"/>
            <a:ext cx="3381480" cy="1856880"/>
            <a:chOff x="5283720" y="1731240"/>
            <a:chExt cx="3381480" cy="1856880"/>
          </a:xfrm>
        </p:grpSpPr>
        <p:sp>
          <p:nvSpPr>
            <p:cNvPr id="88" name="Freeform 6"/>
            <p:cNvSpPr/>
            <p:nvPr/>
          </p:nvSpPr>
          <p:spPr>
            <a:xfrm>
              <a:off x="5511240" y="1731240"/>
              <a:ext cx="2998800" cy="459000"/>
            </a:xfrm>
            <a:custGeom>
              <a:avLst/>
              <a:gdLst>
                <a:gd name="textAreaLeft" fmla="*/ 0 w 2998800"/>
                <a:gd name="textAreaRight" fmla="*/ 2999520 w 2998800"/>
                <a:gd name="textAreaTop" fmla="*/ 0 h 459000"/>
                <a:gd name="textAreaBottom" fmla="*/ 459360 h 4590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Utopia"/>
                  <a:ea typeface="msgothic"/>
                </a:rPr>
                <a:t>Difficult to measure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7"/>
            <p:cNvSpPr/>
            <p:nvPr/>
          </p:nvSpPr>
          <p:spPr>
            <a:xfrm>
              <a:off x="5524920" y="2703960"/>
              <a:ext cx="3140280" cy="459000"/>
            </a:xfrm>
            <a:custGeom>
              <a:avLst/>
              <a:gdLst>
                <a:gd name="textAreaLeft" fmla="*/ 0 w 3140280"/>
                <a:gd name="textAreaRight" fmla="*/ 3141000 w 3140280"/>
                <a:gd name="textAreaTop" fmla="*/ 0 h 459000"/>
                <a:gd name="textAreaBottom" fmla="*/ 459360 h 4590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Utopia"/>
                  <a:ea typeface="msgothic"/>
                </a:rPr>
                <a:t>Trivial for computers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8"/>
            <p:cNvSpPr/>
            <p:nvPr/>
          </p:nvSpPr>
          <p:spPr>
            <a:xfrm>
              <a:off x="5283720" y="1819800"/>
              <a:ext cx="151560" cy="441360"/>
            </a:xfrm>
            <a:custGeom>
              <a:avLst/>
              <a:gdLst>
                <a:gd name="textAreaLeft" fmla="*/ 0 w 151560"/>
                <a:gd name="textAreaRight" fmla="*/ 54720 w 151560"/>
                <a:gd name="textAreaTop" fmla="*/ 11520 h 441360"/>
                <a:gd name="textAreaBottom" fmla="*/ 430200 h 4413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900"/>
                    <a:pt x="10800" y="1800"/>
                  </a:cubicBezTo>
                  <a:lnTo>
                    <a:pt x="10800" y="9000"/>
                  </a:lnTo>
                  <a:cubicBezTo>
                    <a:pt x="10800" y="9900"/>
                    <a:pt x="16200" y="10800"/>
                    <a:pt x="21600" y="10800"/>
                  </a:cubicBezTo>
                  <a:cubicBezTo>
                    <a:pt x="16200" y="10800"/>
                    <a:pt x="10800" y="11700"/>
                    <a:pt x="10800" y="12600"/>
                  </a:cubicBezTo>
                  <a:lnTo>
                    <a:pt x="10800" y="19800"/>
                  </a:lnTo>
                  <a:cubicBezTo>
                    <a:pt x="10800" y="20700"/>
                    <a:pt x="5400" y="21600"/>
                    <a:pt x="0" y="21600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91" name="Freeform 9"/>
            <p:cNvSpPr/>
            <p:nvPr/>
          </p:nvSpPr>
          <p:spPr>
            <a:xfrm>
              <a:off x="5283720" y="2438640"/>
              <a:ext cx="151560" cy="1149480"/>
            </a:xfrm>
            <a:custGeom>
              <a:avLst/>
              <a:gdLst>
                <a:gd name="textAreaLeft" fmla="*/ 0 w 151560"/>
                <a:gd name="textAreaRight" fmla="*/ 54720 w 151560"/>
                <a:gd name="textAreaTop" fmla="*/ 29880 h 1149480"/>
                <a:gd name="textAreaBottom" fmla="*/ 1119960 h 1149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900"/>
                    <a:pt x="10800" y="1800"/>
                  </a:cubicBezTo>
                  <a:lnTo>
                    <a:pt x="10800" y="9000"/>
                  </a:lnTo>
                  <a:cubicBezTo>
                    <a:pt x="10800" y="9900"/>
                    <a:pt x="16200" y="10800"/>
                    <a:pt x="21600" y="10800"/>
                  </a:cubicBezTo>
                  <a:cubicBezTo>
                    <a:pt x="16200" y="10800"/>
                    <a:pt x="10800" y="11700"/>
                    <a:pt x="10800" y="12600"/>
                  </a:cubicBezTo>
                  <a:lnTo>
                    <a:pt x="10800" y="19800"/>
                  </a:lnTo>
                  <a:cubicBezTo>
                    <a:pt x="10800" y="20700"/>
                    <a:pt x="5400" y="21600"/>
                    <a:pt x="0" y="21600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</p:grpSp>
      <p:sp>
        <p:nvSpPr>
          <p:cNvPr id="92" name="Straight Connector 10"/>
          <p:cNvSpPr/>
          <p:nvPr/>
        </p:nvSpPr>
        <p:spPr>
          <a:xfrm>
            <a:off x="1447560" y="4495680"/>
            <a:ext cx="4343760" cy="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93" name="Straight Connector 11"/>
          <p:cNvSpPr/>
          <p:nvPr/>
        </p:nvSpPr>
        <p:spPr>
          <a:xfrm>
            <a:off x="1447560" y="5319720"/>
            <a:ext cx="4343760" cy="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94" name="Straight Connector 12"/>
          <p:cNvSpPr/>
          <p:nvPr/>
        </p:nvSpPr>
        <p:spPr>
          <a:xfrm>
            <a:off x="1447560" y="4495680"/>
            <a:ext cx="360" cy="8240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sp>
        <p:nvSpPr>
          <p:cNvPr id="95" name="Straight Connector 13"/>
          <p:cNvSpPr/>
          <p:nvPr/>
        </p:nvSpPr>
        <p:spPr>
          <a:xfrm>
            <a:off x="5791320" y="4495680"/>
            <a:ext cx="360" cy="8240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8000"/>
              </a:solidFill>
              <a:latin typeface="Utopia"/>
              <a:ea typeface="msgothic"/>
            </a:endParaRPr>
          </a:p>
        </p:txBody>
      </p:sp>
      <p:grpSp>
        <p:nvGrpSpPr>
          <p:cNvPr id="96" name="Group 14"/>
          <p:cNvGrpSpPr/>
          <p:nvPr/>
        </p:nvGrpSpPr>
        <p:grpSpPr>
          <a:xfrm>
            <a:off x="360000" y="3886200"/>
            <a:ext cx="6659280" cy="1432800"/>
            <a:chOff x="360000" y="3886200"/>
            <a:chExt cx="6659280" cy="1432800"/>
          </a:xfrm>
        </p:grpSpPr>
        <p:sp>
          <p:nvSpPr>
            <p:cNvPr id="97" name="Freeform 15"/>
            <p:cNvSpPr/>
            <p:nvPr/>
          </p:nvSpPr>
          <p:spPr>
            <a:xfrm>
              <a:off x="856080" y="4495680"/>
              <a:ext cx="4037760" cy="823320"/>
            </a:xfrm>
            <a:custGeom>
              <a:avLst/>
              <a:gdLst>
                <a:gd name="textAreaLeft" fmla="*/ 0 w 4037760"/>
                <a:gd name="textAreaRight" fmla="*/ 4038480 w 4037760"/>
                <a:gd name="textAreaTop" fmla="*/ 0 h 823320"/>
                <a:gd name="textAreaBottom" fmla="*/ 824040 h 8233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defTabSz="914400">
                <a:lnSpc>
                  <a:spcPct val="100000"/>
                </a:lnSpc>
                <a:spcBef>
                  <a:spcPts val="400"/>
                </a:spcBef>
                <a:tabLst>
                  <a:tab algn="l" pos="0"/>
                </a:tabLst>
              </a:pPr>
              <a:r>
                <a:rPr b="1" lang="en-US" sz="1600" spc="-1" strike="noStrike">
                  <a:solidFill>
                    <a:srgbClr val="000000"/>
                  </a:solidFill>
                  <a:latin typeface="Utopia"/>
                  <a:ea typeface="msgothic"/>
                </a:rPr>
                <a:t>Things learn when they change their behavior in a way that makes them perform better in the future.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16"/>
            <p:cNvSpPr/>
            <p:nvPr/>
          </p:nvSpPr>
          <p:spPr>
            <a:xfrm>
              <a:off x="360000" y="3886200"/>
              <a:ext cx="6659280" cy="608760"/>
            </a:xfrm>
            <a:custGeom>
              <a:avLst/>
              <a:gdLst>
                <a:gd name="textAreaLeft" fmla="*/ 0 w 6659280"/>
                <a:gd name="textAreaRight" fmla="*/ 6660000 w 6659280"/>
                <a:gd name="textAreaTop" fmla="*/ 0 h 608760"/>
                <a:gd name="textAreaBottom" fmla="*/ 609480 h 6087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noAutofit/>
            </a:bodyPr>
            <a:p>
              <a:pPr marL="457200" indent="-457200" defTabSz="914400">
                <a:lnSpc>
                  <a:spcPct val="90000"/>
                </a:lnSpc>
                <a:spcBef>
                  <a:spcPts val="697"/>
                </a:spcBef>
                <a:buClr>
                  <a:srgbClr val="000000"/>
                </a:buClr>
                <a:buFont typeface="Arial"/>
                <a:buChar char="•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pc="-1" strike="noStrike">
                  <a:solidFill>
                    <a:srgbClr val="000000"/>
                  </a:solidFill>
                  <a:latin typeface="Utopia"/>
                  <a:ea typeface="msgothic"/>
                </a:rPr>
                <a:t>Operational definition: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9" name="Group 17"/>
          <p:cNvGrpSpPr/>
          <p:nvPr/>
        </p:nvGrpSpPr>
        <p:grpSpPr>
          <a:xfrm>
            <a:off x="353880" y="4495680"/>
            <a:ext cx="8367840" cy="1753200"/>
            <a:chOff x="353880" y="4495680"/>
            <a:chExt cx="8367840" cy="1753200"/>
          </a:xfrm>
        </p:grpSpPr>
        <p:sp>
          <p:nvSpPr>
            <p:cNvPr id="100" name="Freeform 18"/>
            <p:cNvSpPr/>
            <p:nvPr/>
          </p:nvSpPr>
          <p:spPr>
            <a:xfrm>
              <a:off x="5334120" y="4557600"/>
              <a:ext cx="162000" cy="380520"/>
            </a:xfrm>
            <a:custGeom>
              <a:avLst/>
              <a:gdLst>
                <a:gd name="textAreaLeft" fmla="*/ 0 w 162000"/>
                <a:gd name="textAreaRight" fmla="*/ 58680 w 162000"/>
                <a:gd name="textAreaTop" fmla="*/ 9720 h 380520"/>
                <a:gd name="textAreaBottom" fmla="*/ 371160 h 3805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900"/>
                    <a:pt x="10800" y="1800"/>
                  </a:cubicBezTo>
                  <a:lnTo>
                    <a:pt x="10800" y="9000"/>
                  </a:lnTo>
                  <a:cubicBezTo>
                    <a:pt x="10800" y="9900"/>
                    <a:pt x="16200" y="10800"/>
                    <a:pt x="21600" y="10800"/>
                  </a:cubicBezTo>
                  <a:cubicBezTo>
                    <a:pt x="16200" y="10800"/>
                    <a:pt x="10800" y="11700"/>
                    <a:pt x="10800" y="12600"/>
                  </a:cubicBezTo>
                  <a:lnTo>
                    <a:pt x="10800" y="19800"/>
                  </a:lnTo>
                  <a:cubicBezTo>
                    <a:pt x="10800" y="20700"/>
                    <a:pt x="5400" y="21600"/>
                    <a:pt x="0" y="21600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rgbClr val="008000"/>
                </a:solidFill>
                <a:latin typeface="Utopia"/>
                <a:ea typeface="msgothic"/>
              </a:endParaRPr>
            </a:p>
          </p:txBody>
        </p:sp>
        <p:sp>
          <p:nvSpPr>
            <p:cNvPr id="101" name="Freeform 19"/>
            <p:cNvSpPr/>
            <p:nvPr/>
          </p:nvSpPr>
          <p:spPr>
            <a:xfrm>
              <a:off x="5565960" y="4495680"/>
              <a:ext cx="3155760" cy="459000"/>
            </a:xfrm>
            <a:custGeom>
              <a:avLst/>
              <a:gdLst>
                <a:gd name="textAreaLeft" fmla="*/ 0 w 3155760"/>
                <a:gd name="textAreaRight" fmla="*/ 3156480 w 3155760"/>
                <a:gd name="textAreaTop" fmla="*/ 0 h 459000"/>
                <a:gd name="textAreaBottom" fmla="*/ 459360 h 4590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400" spc="-1" strike="noStrike">
                  <a:solidFill>
                    <a:srgbClr val="000000"/>
                  </a:solidFill>
                  <a:latin typeface="Utopia"/>
                  <a:ea typeface="msgothic"/>
                </a:rPr>
                <a:t>Does a slipper learn?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reeform 20"/>
            <p:cNvSpPr/>
            <p:nvPr/>
          </p:nvSpPr>
          <p:spPr>
            <a:xfrm>
              <a:off x="353880" y="5792400"/>
              <a:ext cx="7338240" cy="456480"/>
            </a:xfrm>
            <a:custGeom>
              <a:avLst/>
              <a:gdLst>
                <a:gd name="textAreaLeft" fmla="*/ 0 w 7338240"/>
                <a:gd name="textAreaRight" fmla="*/ 7338960 w 7338240"/>
                <a:gd name="textAreaTop" fmla="*/ 0 h 456480"/>
                <a:gd name="textAreaBottom" fmla="*/ 457200 h 456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noAutofit/>
            </a:bodyPr>
            <a:p>
              <a:pPr marL="457200" indent="-457200" defTabSz="914400">
                <a:lnSpc>
                  <a:spcPct val="90000"/>
                </a:lnSpc>
                <a:spcBef>
                  <a:spcPts val="697"/>
                </a:spcBef>
                <a:buClr>
                  <a:srgbClr val="000000"/>
                </a:buClr>
                <a:buFont typeface="Arial"/>
                <a:buChar char="•"/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pc="-1" strike="noStrike">
                  <a:solidFill>
                    <a:srgbClr val="000000"/>
                  </a:solidFill>
                  <a:latin typeface="Utopia"/>
                  <a:ea typeface="msgothic"/>
                </a:rPr>
                <a:t>Does learning imply intention?</a:t>
              </a:r>
              <a:endParaRPr b="0" lang="en-US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1998-04-13T16:48:28Z</dcterms:created>
  <dc:creator>Ian H. Witten</dc:creator>
  <dc:description/>
  <dc:language>en-US</dc:language>
  <cp:lastModifiedBy>Jernej Vičič</cp:lastModifiedBy>
  <cp:lastPrinted>2003-03-05T10:12:08Z</cp:lastPrinted>
  <dcterms:modified xsi:type="dcterms:W3CDTF">2025-03-11T07:31:40Z</dcterms:modified>
  <cp:revision>459</cp:revision>
  <dc:subject/>
  <dc:title>Chapter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Notes">
    <vt:r8>40</vt:r8>
  </property>
  <property fmtid="{D5CDD505-2E9C-101B-9397-08002B2CF9AE}" pid="7" name="PresentationFormat">
    <vt:lpwstr>On-screen Show (4:3)</vt:lpwstr>
  </property>
  <property fmtid="{D5CDD505-2E9C-101B-9397-08002B2CF9AE}" pid="8" name="Slides">
    <vt:r8>40</vt:r8>
  </property>
</Properties>
</file>