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</p:sldMasterIdLst>
  <p:notesMasterIdLst>
    <p:notesMasterId r:id="rId34"/>
  </p:notesMasterIdLst>
  <p:handoutMasterIdLst>
    <p:handoutMasterId r:id="rId35"/>
  </p:handoutMasterIdLst>
  <p:sldIdLst>
    <p:sldId id="260" r:id="rId3"/>
    <p:sldId id="395" r:id="rId4"/>
    <p:sldId id="396" r:id="rId5"/>
    <p:sldId id="367" r:id="rId6"/>
    <p:sldId id="368" r:id="rId7"/>
    <p:sldId id="366" r:id="rId8"/>
    <p:sldId id="404" r:id="rId9"/>
    <p:sldId id="400" r:id="rId10"/>
    <p:sldId id="401" r:id="rId11"/>
    <p:sldId id="402" r:id="rId12"/>
    <p:sldId id="403" r:id="rId13"/>
    <p:sldId id="405" r:id="rId14"/>
    <p:sldId id="365" r:id="rId15"/>
    <p:sldId id="370" r:id="rId16"/>
    <p:sldId id="371" r:id="rId17"/>
    <p:sldId id="360" r:id="rId18"/>
    <p:sldId id="389" r:id="rId19"/>
    <p:sldId id="388" r:id="rId20"/>
    <p:sldId id="369" r:id="rId21"/>
    <p:sldId id="372" r:id="rId22"/>
    <p:sldId id="373" r:id="rId23"/>
    <p:sldId id="374" r:id="rId24"/>
    <p:sldId id="376" r:id="rId25"/>
    <p:sldId id="375" r:id="rId26"/>
    <p:sldId id="377" r:id="rId27"/>
    <p:sldId id="378" r:id="rId28"/>
    <p:sldId id="362" r:id="rId29"/>
    <p:sldId id="382" r:id="rId30"/>
    <p:sldId id="387" r:id="rId31"/>
    <p:sldId id="394" r:id="rId32"/>
    <p:sldId id="398" r:id="rId33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78D"/>
    <a:srgbClr val="2F1F6B"/>
    <a:srgbClr val="352379"/>
    <a:srgbClr val="BEB722"/>
    <a:srgbClr val="C82E3D"/>
    <a:srgbClr val="7A1C25"/>
    <a:srgbClr val="C0C0C0"/>
    <a:srgbClr val="CED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87679" autoAdjust="0"/>
  </p:normalViewPr>
  <p:slideViewPr>
    <p:cSldViewPr>
      <p:cViewPr varScale="1">
        <p:scale>
          <a:sx n="79" d="100"/>
          <a:sy n="79" d="100"/>
        </p:scale>
        <p:origin x="108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40B46E-A9DB-4BF6-9332-470AE859B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3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86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5B661B-A5D6-4681-AA81-02B1B498A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eaLnBrk="1" hangingPunct="1">
              <a:defRPr/>
            </a:pPr>
            <a:fld id="{79BE7D9F-7316-4AAE-8848-6B840B0B2ED0}" type="slidenum">
              <a:rPr lang="en-US" sz="1200" smtClean="0"/>
              <a:pPr eaLnBrk="1" hangingPunct="1">
                <a:defRPr/>
              </a:pPr>
              <a:t>1</a:t>
            </a:fld>
            <a:endParaRPr 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0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19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20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21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77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22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2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5696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27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21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28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95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29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B661B-A5D6-4681-AA81-02B1B498AB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9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4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0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5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6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3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13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3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16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7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662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algn="r" eaLnBrk="1" hangingPunct="1">
              <a:defRPr/>
            </a:pPr>
            <a:fld id="{CF066CBB-DE19-472F-B0DE-6B7AED702102}" type="slidenum">
              <a:rPr lang="en-US" sz="1200" smtClean="0"/>
              <a:pPr algn="r" eaLnBrk="1" hangingPunct="1">
                <a:defRPr/>
              </a:pPr>
              <a:t>18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D7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508000" y="3190828"/>
            <a:ext cx="11277600" cy="92397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5400" i="1">
                <a:latin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10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219200" y="1143000"/>
            <a:ext cx="9753600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12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6C65E-C1F6-48A2-A05F-2282E44A3035}" type="slidenum">
              <a:rPr lang="ar-SA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920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AA9-A215-4E2A-8079-B221DD1A3C09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E476-6EE1-4008-ABED-5F16DC8D19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963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12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95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9"/>
          <p:cNvSpPr>
            <a:spLocks noChangeArrowheads="1"/>
          </p:cNvSpPr>
          <p:nvPr userDrawn="1"/>
        </p:nvSpPr>
        <p:spPr bwMode="auto">
          <a:xfrm>
            <a:off x="0" y="1"/>
            <a:ext cx="12192000" cy="720725"/>
          </a:xfrm>
          <a:prstGeom prst="rect">
            <a:avLst/>
          </a:prstGeom>
          <a:solidFill>
            <a:srgbClr val="5D77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eaLnBrk="1" hangingPunct="1">
              <a:defRPr/>
            </a:pPr>
            <a:endParaRPr lang="sl-SI" altLang="sl-SI" sz="2400"/>
          </a:p>
        </p:txBody>
      </p: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1"/>
            <a:ext cx="12192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143000"/>
            <a:ext cx="9753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6" r:id="rId2"/>
    <p:sldLayoutId id="2147483707" r:id="rId3"/>
    <p:sldLayoutId id="2147483712" r:id="rId4"/>
    <p:sldLayoutId id="214748371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Geneva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3200">
          <a:solidFill>
            <a:schemeClr val="bg2"/>
          </a:solidFill>
          <a:latin typeface="+mn-lt"/>
          <a:ea typeface="Geneva" charset="0"/>
          <a:cs typeface="+mn-cs"/>
        </a:defRPr>
      </a:lvl1pPr>
      <a:lvl2pPr marL="6810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§"/>
        <a:defRPr sz="3200">
          <a:solidFill>
            <a:schemeClr val="bg2"/>
          </a:solidFill>
          <a:latin typeface="+mn-lt"/>
          <a:ea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3200">
          <a:solidFill>
            <a:schemeClr val="bg2"/>
          </a:solidFill>
          <a:latin typeface="+mn-lt"/>
          <a:ea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§"/>
        <a:defRPr sz="3200">
          <a:solidFill>
            <a:schemeClr val="bg2"/>
          </a:solidFill>
          <a:latin typeface="+mn-lt"/>
          <a:ea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3200">
          <a:solidFill>
            <a:schemeClr val="bg2"/>
          </a:solidFill>
          <a:latin typeface="+mn-lt"/>
          <a:ea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38138"/>
          </a:xfrm>
          <a:prstGeom prst="rect">
            <a:avLst/>
          </a:prstGeom>
          <a:solidFill>
            <a:srgbClr val="5D77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kern="1200">
          <a:solidFill>
            <a:schemeClr val="bg1"/>
          </a:solidFill>
          <a:latin typeface="Arial" pitchFamily="34" charset="0"/>
          <a:ea typeface="Geneva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ee.org/Goodman-Gilman-s-The-Pharmacological-Basis-of-Therapeutics-12th-Edition_1241054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YI6lCeeT5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301717"/>
            <a:ext cx="9144000" cy="6556283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>
                <a:latin typeface="Times New Roman" charset="0"/>
              </a:rPr>
              <a:t>Psihofarmakologija duševnih motenj</a:t>
            </a:r>
            <a:br>
              <a:rPr lang="sl-SI" dirty="0">
                <a:latin typeface="Times New Roman" charset="0"/>
              </a:rPr>
            </a:br>
            <a:r>
              <a:rPr lang="sl-SI" dirty="0">
                <a:latin typeface="Times New Roman" charset="0"/>
              </a:rPr>
              <a:t/>
            </a:r>
            <a:br>
              <a:rPr lang="sl-SI" dirty="0">
                <a:latin typeface="Times New Roman" charset="0"/>
              </a:rPr>
            </a:br>
            <a:r>
              <a:rPr lang="sl-SI" dirty="0">
                <a:latin typeface="Times New Roman" charset="0"/>
              </a:rPr>
              <a:t>Zdravila </a:t>
            </a:r>
            <a:r>
              <a:rPr lang="sl-SI" dirty="0" smtClean="0">
                <a:latin typeface="Times New Roman" charset="0"/>
              </a:rPr>
              <a:t>in obravnave pri </a:t>
            </a:r>
            <a:r>
              <a:rPr lang="sl-SI" dirty="0" smtClean="0">
                <a:latin typeface="Times New Roman" charset="0"/>
              </a:rPr>
              <a:t>terapijah </a:t>
            </a:r>
            <a:r>
              <a:rPr lang="sl-SI" dirty="0" smtClean="0">
                <a:latin typeface="Times New Roman" charset="0"/>
              </a:rPr>
              <a:t>duševnih </a:t>
            </a:r>
            <a:r>
              <a:rPr lang="sl-SI" dirty="0" smtClean="0">
                <a:latin typeface="Times New Roman" charset="0"/>
              </a:rPr>
              <a:t>motenj</a:t>
            </a:r>
            <a:r>
              <a:rPr lang="sl-SI" dirty="0">
                <a:latin typeface="Times New Roman" charset="0"/>
              </a:rPr>
              <a:t/>
            </a:r>
            <a:br>
              <a:rPr lang="sl-SI" dirty="0">
                <a:latin typeface="Times New Roman" charset="0"/>
              </a:rPr>
            </a:br>
            <a:r>
              <a:rPr lang="sl-SI" dirty="0">
                <a:latin typeface="Times New Roman" charset="0"/>
              </a:rPr>
              <a:t/>
            </a:r>
            <a:br>
              <a:rPr lang="sl-SI" dirty="0">
                <a:latin typeface="Times New Roman" charset="0"/>
              </a:rPr>
            </a:br>
            <a:r>
              <a:rPr lang="sl-SI" sz="3200" dirty="0">
                <a:latin typeface="Times New Roman" charset="0"/>
              </a:rPr>
              <a:t>Gorazd Drevenšek</a:t>
            </a:r>
            <a:br>
              <a:rPr lang="sl-SI" sz="3200" dirty="0">
                <a:latin typeface="Times New Roman" charset="0"/>
              </a:rPr>
            </a:br>
            <a:r>
              <a:rPr lang="sl-SI" sz="3200" dirty="0">
                <a:latin typeface="Times New Roman" charset="0"/>
              </a:rPr>
              <a:t/>
            </a:r>
            <a:br>
              <a:rPr lang="sl-SI" sz="3200" dirty="0">
                <a:latin typeface="Times New Roman" charset="0"/>
              </a:rPr>
            </a:br>
            <a:r>
              <a:rPr lang="sl-SI" sz="3200" dirty="0" smtClean="0">
                <a:latin typeface="Times New Roman" charset="0"/>
              </a:rPr>
              <a:t>2025/26</a:t>
            </a:r>
            <a:endParaRPr lang="en-US" sz="32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Nabor predavanj - </a:t>
            </a:r>
            <a:r>
              <a:rPr lang="sl-SI" dirty="0" smtClean="0"/>
              <a:t>3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1524000" y="1447800"/>
            <a:ext cx="8686800" cy="467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kern="0" dirty="0" smtClean="0"/>
              <a:t>-Motnje </a:t>
            </a:r>
            <a:r>
              <a:rPr lang="sl-SI" sz="3600" kern="0" dirty="0"/>
              <a:t>hranjenja</a:t>
            </a:r>
          </a:p>
          <a:p>
            <a:pPr marL="0" indent="0">
              <a:buNone/>
            </a:pPr>
            <a:r>
              <a:rPr lang="sl-SI" sz="3600" kern="0" dirty="0"/>
              <a:t>-</a:t>
            </a:r>
            <a:r>
              <a:rPr lang="sl-SI" sz="3600" kern="0" dirty="0" smtClean="0"/>
              <a:t>Sanje, </a:t>
            </a:r>
            <a:r>
              <a:rPr lang="sl-SI" sz="3600" kern="0" dirty="0"/>
              <a:t>zdravila in ustvarjalnost</a:t>
            </a:r>
          </a:p>
          <a:p>
            <a:pPr marL="0" indent="0">
              <a:buNone/>
            </a:pPr>
            <a:r>
              <a:rPr lang="sl-SI" sz="3600" kern="0" dirty="0"/>
              <a:t>-Zdravilne rastline</a:t>
            </a:r>
          </a:p>
          <a:p>
            <a:pPr marL="0" indent="0">
              <a:buNone/>
            </a:pPr>
            <a:r>
              <a:rPr lang="sl-SI" sz="3600" kern="0" dirty="0"/>
              <a:t>-Prehranski dodatki in duševno zdravje</a:t>
            </a:r>
          </a:p>
          <a:p>
            <a:pPr marL="0" indent="0">
              <a:buNone/>
            </a:pPr>
            <a:r>
              <a:rPr lang="sl-SI" sz="3600" kern="0" dirty="0"/>
              <a:t>-Voda, vitamini in minerali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981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Vaši predlogi?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pPr lvl="1"/>
            <a:r>
              <a:rPr lang="sl-SI" dirty="0" smtClean="0"/>
              <a:t>Želje, kaj bi radi novega spoznali?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07" y="1981200"/>
            <a:ext cx="866986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Seznam</a:t>
            </a:r>
            <a:r>
              <a:rPr lang="en-GB" dirty="0" smtClean="0"/>
              <a:t> </a:t>
            </a:r>
            <a:r>
              <a:rPr lang="en-GB" dirty="0" err="1" smtClean="0"/>
              <a:t>dodatnih</a:t>
            </a:r>
            <a:r>
              <a:rPr lang="en-GB" dirty="0" smtClean="0"/>
              <a:t> </a:t>
            </a:r>
            <a:r>
              <a:rPr lang="en-GB" dirty="0" err="1" smtClean="0"/>
              <a:t>vsebin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4800" y="1143000"/>
            <a:ext cx="11277600" cy="5486400"/>
          </a:xfrm>
        </p:spPr>
        <p:txBody>
          <a:bodyPr/>
          <a:lstStyle/>
          <a:p>
            <a:r>
              <a:rPr lang="sl-SI" sz="2800" dirty="0"/>
              <a:t>Zdravilne rastline (psihoaktivne učinkovine)</a:t>
            </a:r>
          </a:p>
          <a:p>
            <a:r>
              <a:rPr lang="sl-SI" sz="2800" dirty="0" err="1"/>
              <a:t>Mikrobiota</a:t>
            </a:r>
            <a:r>
              <a:rPr lang="sl-SI" sz="2800" dirty="0"/>
              <a:t>, </a:t>
            </a:r>
            <a:r>
              <a:rPr lang="sl-SI" sz="2800" dirty="0" err="1"/>
              <a:t>mikrobiom</a:t>
            </a:r>
            <a:r>
              <a:rPr lang="sl-SI" sz="2800" dirty="0"/>
              <a:t> in duševno zdravje</a:t>
            </a:r>
          </a:p>
          <a:p>
            <a:r>
              <a:rPr lang="sl-SI" sz="2800" dirty="0" smtClean="0"/>
              <a:t>Vpliv </a:t>
            </a:r>
            <a:r>
              <a:rPr lang="sl-SI" sz="2800" dirty="0"/>
              <a:t>psihoaktivnih zdravil, socialna izključenost (</a:t>
            </a:r>
            <a:r>
              <a:rPr lang="sl-SI" sz="2800" dirty="0" err="1"/>
              <a:t>ostracizem</a:t>
            </a:r>
            <a:r>
              <a:rPr lang="sl-SI" sz="2800" dirty="0"/>
              <a:t>), gnus in zavračanje </a:t>
            </a:r>
            <a:r>
              <a:rPr lang="sl-SI" sz="2800" dirty="0" smtClean="0"/>
              <a:t>na EEG in druge meritve</a:t>
            </a:r>
            <a:endParaRPr lang="sl-SI" sz="2800" dirty="0"/>
          </a:p>
          <a:p>
            <a:r>
              <a:rPr lang="sl-SI" sz="2800" dirty="0"/>
              <a:t>Kognitivni ojačevalci in testi vrednotenja</a:t>
            </a:r>
          </a:p>
          <a:p>
            <a:r>
              <a:rPr lang="sl-SI" sz="2800" dirty="0"/>
              <a:t>„</a:t>
            </a:r>
            <a:r>
              <a:rPr lang="sl-SI" sz="2800" dirty="0" err="1">
                <a:solidFill>
                  <a:schemeClr val="tx1"/>
                </a:solidFill>
              </a:rPr>
              <a:t>Eye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err="1">
                <a:solidFill>
                  <a:schemeClr val="tx1"/>
                </a:solidFill>
              </a:rPr>
              <a:t>tracking</a:t>
            </a:r>
            <a:r>
              <a:rPr lang="sl-SI" sz="2800" dirty="0"/>
              <a:t>“</a:t>
            </a:r>
          </a:p>
          <a:p>
            <a:r>
              <a:rPr lang="sl-SI" sz="2800" dirty="0"/>
              <a:t>Odzivnost avtonomnega </a:t>
            </a:r>
            <a:r>
              <a:rPr lang="sl-SI" sz="2800" dirty="0" smtClean="0"/>
              <a:t>sistema (VU-AMS) </a:t>
            </a:r>
            <a:r>
              <a:rPr lang="sl-SI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VU-AMS</a:t>
            </a:r>
          </a:p>
          <a:p>
            <a:r>
              <a:rPr lang="sl-SI" sz="2800" dirty="0"/>
              <a:t>Detektor laži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491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err="1"/>
              <a:t>Psihofarmakologija</a:t>
            </a:r>
            <a:r>
              <a:rPr lang="sl-SI" dirty="0"/>
              <a:t> duševnih motenj - literatura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838200" y="1295400"/>
            <a:ext cx="7086600" cy="4876800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/>
              <a:t>Predavanja:</a:t>
            </a:r>
          </a:p>
          <a:p>
            <a:pPr marL="0" indent="0">
              <a:buNone/>
            </a:pPr>
            <a:r>
              <a:rPr lang="sl-SI" sz="2800" dirty="0"/>
              <a:t>- Meyer, Quenzer: Psychopharmacology, 2018.</a:t>
            </a:r>
          </a:p>
          <a:p>
            <a:pPr marL="0" indent="0">
              <a:buNone/>
            </a:pPr>
            <a:r>
              <a:rPr lang="sl-SI" sz="2800" dirty="0"/>
              <a:t>-Goodman &amp; Gilman‘s The Pharmacological basis of Therapeutics, 2010</a:t>
            </a:r>
          </a:p>
          <a:p>
            <a:pPr marL="0" indent="0">
              <a:buNone/>
            </a:pPr>
            <a:r>
              <a:rPr lang="sl-SI" sz="2800" dirty="0"/>
              <a:t>-Pinel, 2014</a:t>
            </a:r>
          </a:p>
          <a:p>
            <a:pPr marL="0" indent="0">
              <a:buNone/>
            </a:pPr>
            <a:r>
              <a:rPr lang="sl-SI" sz="2800" dirty="0"/>
              <a:t>-novejši pregledni članki</a:t>
            </a:r>
          </a:p>
          <a:p>
            <a:pPr marL="0" indent="0">
              <a:buNone/>
            </a:pPr>
            <a:r>
              <a:rPr lang="sl-SI" sz="2800" dirty="0"/>
              <a:t>-seminarji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36" y="762000"/>
            <a:ext cx="477926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smtClean="0">
                <a:solidFill>
                  <a:schemeClr val="tx2"/>
                </a:solidFill>
              </a:rPr>
              <a:t>Literatura: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2038" y="1906588"/>
            <a:ext cx="6710362" cy="41148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sl-SI" sz="2800" b="1" dirty="0" err="1">
                <a:solidFill>
                  <a:schemeClr val="accent2"/>
                </a:solidFill>
              </a:rPr>
              <a:t>Psychopharmacology</a:t>
            </a:r>
            <a:r>
              <a:rPr lang="sl-SI" sz="2800" b="1" dirty="0">
                <a:solidFill>
                  <a:schemeClr val="accent2"/>
                </a:solidFill>
              </a:rPr>
              <a:t>: </a:t>
            </a:r>
            <a:r>
              <a:rPr lang="sl-SI" sz="2800" b="1" dirty="0" err="1">
                <a:solidFill>
                  <a:schemeClr val="accent2"/>
                </a:solidFill>
              </a:rPr>
              <a:t>Drugs</a:t>
            </a:r>
            <a:r>
              <a:rPr lang="sl-SI" sz="2800" b="1" dirty="0">
                <a:solidFill>
                  <a:schemeClr val="accent2"/>
                </a:solidFill>
              </a:rPr>
              <a:t>, </a:t>
            </a:r>
            <a:r>
              <a:rPr lang="sl-SI" sz="2800" b="1" dirty="0" err="1">
                <a:solidFill>
                  <a:schemeClr val="accent2"/>
                </a:solidFill>
              </a:rPr>
              <a:t>the</a:t>
            </a:r>
            <a:r>
              <a:rPr lang="sl-SI" sz="2800" b="1" dirty="0">
                <a:solidFill>
                  <a:schemeClr val="accent2"/>
                </a:solidFill>
              </a:rPr>
              <a:t> </a:t>
            </a:r>
            <a:r>
              <a:rPr lang="sl-SI" sz="2800" b="1" dirty="0" err="1">
                <a:solidFill>
                  <a:schemeClr val="accent2"/>
                </a:solidFill>
              </a:rPr>
              <a:t>Brain</a:t>
            </a:r>
            <a:r>
              <a:rPr lang="sl-SI" sz="2800" b="1" dirty="0">
                <a:solidFill>
                  <a:schemeClr val="accent2"/>
                </a:solidFill>
              </a:rPr>
              <a:t>, </a:t>
            </a:r>
            <a:r>
              <a:rPr lang="sl-SI" sz="2800" b="1" dirty="0" err="1">
                <a:solidFill>
                  <a:schemeClr val="accent2"/>
                </a:solidFill>
              </a:rPr>
              <a:t>and</a:t>
            </a:r>
            <a:r>
              <a:rPr lang="sl-SI" sz="2800" b="1" dirty="0">
                <a:solidFill>
                  <a:schemeClr val="accent2"/>
                </a:solidFill>
              </a:rPr>
              <a:t> </a:t>
            </a:r>
            <a:r>
              <a:rPr lang="sl-SI" sz="2800" b="1" dirty="0" err="1">
                <a:solidFill>
                  <a:schemeClr val="accent2"/>
                </a:solidFill>
              </a:rPr>
              <a:t>Behavior</a:t>
            </a:r>
            <a:endParaRPr lang="sl-SI" sz="2800" b="1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sl-SI" sz="2000" b="1" dirty="0"/>
              <a:t>-</a:t>
            </a:r>
            <a:r>
              <a:rPr lang="sl-SI" sz="2000" b="1" dirty="0" err="1"/>
              <a:t>Jerrold</a:t>
            </a:r>
            <a:r>
              <a:rPr lang="sl-SI" sz="2000" b="1" dirty="0"/>
              <a:t> S. </a:t>
            </a:r>
            <a:r>
              <a:rPr lang="sl-SI" sz="2000" b="1" dirty="0" err="1"/>
              <a:t>Meyer</a:t>
            </a:r>
            <a:r>
              <a:rPr lang="sl-SI" sz="2000" b="1" dirty="0"/>
              <a:t>, </a:t>
            </a:r>
            <a:r>
              <a:rPr lang="sl-SI" sz="2000" b="1" dirty="0" err="1"/>
              <a:t>University</a:t>
            </a:r>
            <a:r>
              <a:rPr lang="sl-SI" sz="2000" b="1" dirty="0"/>
              <a:t> </a:t>
            </a:r>
            <a:r>
              <a:rPr lang="sl-SI" sz="2000" b="1" dirty="0" err="1"/>
              <a:t>of</a:t>
            </a:r>
            <a:r>
              <a:rPr lang="sl-SI" sz="2000" b="1" dirty="0"/>
              <a:t> Massachusetts, </a:t>
            </a:r>
            <a:r>
              <a:rPr lang="sl-SI" sz="2000" b="1" dirty="0" err="1"/>
              <a:t>Amherst</a:t>
            </a:r>
            <a:r>
              <a:rPr lang="sl-SI" sz="2000" b="1" dirty="0"/>
              <a:t>, </a:t>
            </a:r>
          </a:p>
          <a:p>
            <a:pPr marL="0" indent="0" eaLnBrk="1" hangingPunct="1">
              <a:buNone/>
              <a:defRPr/>
            </a:pPr>
            <a:r>
              <a:rPr lang="sl-SI" sz="2000" b="1" dirty="0"/>
              <a:t>-Linda F. </a:t>
            </a:r>
            <a:r>
              <a:rPr lang="sl-SI" sz="2000" b="1" dirty="0" err="1"/>
              <a:t>Quenzer</a:t>
            </a:r>
            <a:r>
              <a:rPr lang="sl-SI" sz="2000" b="1" dirty="0"/>
              <a:t>, </a:t>
            </a:r>
            <a:r>
              <a:rPr lang="sl-SI" sz="2000" b="1" dirty="0" err="1"/>
              <a:t>University</a:t>
            </a:r>
            <a:r>
              <a:rPr lang="sl-SI" sz="2000" b="1" dirty="0"/>
              <a:t> </a:t>
            </a:r>
            <a:r>
              <a:rPr lang="sl-SI" sz="2000" b="1" dirty="0" err="1"/>
              <a:t>of</a:t>
            </a:r>
            <a:r>
              <a:rPr lang="sl-SI" sz="2000" b="1" dirty="0"/>
              <a:t> </a:t>
            </a:r>
            <a:r>
              <a:rPr lang="sl-SI" sz="2000" b="1" dirty="0" err="1"/>
              <a:t>Hartford</a:t>
            </a:r>
            <a:endParaRPr lang="sl-SI" sz="2800" b="1" dirty="0"/>
          </a:p>
          <a:p>
            <a:pPr marL="0" indent="0" eaLnBrk="1" hangingPunct="1">
              <a:buNone/>
              <a:defRPr/>
            </a:pPr>
            <a:r>
              <a:rPr lang="sl-SI" sz="2800" dirty="0"/>
              <a:t>l. </a:t>
            </a:r>
            <a:r>
              <a:rPr lang="sl-SI" sz="2800" b="1" u="sng" dirty="0"/>
              <a:t>2013 / 2018</a:t>
            </a:r>
            <a:r>
              <a:rPr lang="sl-SI" sz="2800" dirty="0"/>
              <a:t/>
            </a:r>
            <a:br>
              <a:rPr lang="sl-SI" sz="2800" dirty="0"/>
            </a:br>
            <a:endParaRPr lang="en-US" sz="2800" dirty="0"/>
          </a:p>
        </p:txBody>
      </p:sp>
      <p:pic>
        <p:nvPicPr>
          <p:cNvPr id="6148" name="Picture 2" descr="Psychopharmacology: Drugs, the Brain, and Behav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7" y="1773239"/>
            <a:ext cx="345598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4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20" y="-30480"/>
            <a:ext cx="5257800" cy="68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Pravokotnik 4"/>
          <p:cNvSpPr>
            <a:spLocks noChangeArrowheads="1"/>
          </p:cNvSpPr>
          <p:nvPr/>
        </p:nvSpPr>
        <p:spPr bwMode="auto">
          <a:xfrm>
            <a:off x="304800" y="2274889"/>
            <a:ext cx="62483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l-SI" sz="3600" dirty="0"/>
              <a:t>12 edition (December 20, 2010) | CHM | 1808 pages </a:t>
            </a:r>
            <a:endParaRPr lang="sl-SI" altLang="sl-SI" sz="3600" dirty="0"/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3600" dirty="0">
              <a:hlinkClick r:id="rId3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600" dirty="0"/>
              <a:t>V knjižnici</a:t>
            </a:r>
            <a:endParaRPr lang="en-US" altLang="sl-SI" sz="3600" dirty="0"/>
          </a:p>
        </p:txBody>
      </p:sp>
    </p:spTree>
    <p:extLst>
      <p:ext uri="{BB962C8B-B14F-4D97-AF65-F5344CB8AC3E}">
        <p14:creationId xmlns:p14="http://schemas.microsoft.com/office/powerpoint/2010/main" val="152561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Razredi </a:t>
            </a:r>
            <a:r>
              <a:rPr lang="sl-SI" dirty="0" err="1" smtClean="0"/>
              <a:t>psihofarmakov</a:t>
            </a:r>
            <a:r>
              <a:rPr lang="sl-SI" dirty="0" smtClean="0"/>
              <a:t> – </a:t>
            </a:r>
            <a:r>
              <a:rPr lang="sl-SI" dirty="0" smtClean="0">
                <a:solidFill>
                  <a:srgbClr val="FFFF00"/>
                </a:solidFill>
              </a:rPr>
              <a:t>ponovitev s prve stopnje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3400" y="914400"/>
            <a:ext cx="10134600" cy="5562600"/>
          </a:xfrm>
        </p:spPr>
        <p:txBody>
          <a:bodyPr/>
          <a:lstStyle/>
          <a:p>
            <a:r>
              <a:rPr lang="sl-SI" altLang="sl-SI" sz="2800" dirty="0"/>
              <a:t>Zaviralci </a:t>
            </a:r>
            <a:r>
              <a:rPr lang="sl-SI" altLang="sl-SI" sz="2800" dirty="0" err="1"/>
              <a:t>monoaminske</a:t>
            </a:r>
            <a:r>
              <a:rPr lang="sl-SI" altLang="sl-SI" sz="2800" dirty="0"/>
              <a:t> oksidaze </a:t>
            </a:r>
            <a:r>
              <a:rPr lang="en-US" altLang="sl-SI" sz="2800" dirty="0"/>
              <a:t>(MAOI)</a:t>
            </a:r>
          </a:p>
          <a:p>
            <a:r>
              <a:rPr lang="sl-SI" altLang="sl-SI" sz="2800" dirty="0"/>
              <a:t>Triciklični AD </a:t>
            </a:r>
            <a:r>
              <a:rPr lang="en-US" altLang="sl-SI" sz="2800" dirty="0"/>
              <a:t>(TCA)</a:t>
            </a:r>
          </a:p>
          <a:p>
            <a:pPr lvl="1"/>
            <a:r>
              <a:rPr lang="en-US" altLang="sl-SI" sz="2800" dirty="0" err="1"/>
              <a:t>Amitript</a:t>
            </a:r>
            <a:r>
              <a:rPr lang="sl-SI" altLang="sl-SI" sz="2800" dirty="0"/>
              <a:t>i</a:t>
            </a:r>
            <a:r>
              <a:rPr lang="en-US" altLang="sl-SI" sz="2800" dirty="0" err="1"/>
              <a:t>lin</a:t>
            </a:r>
            <a:r>
              <a:rPr lang="sl-SI" altLang="sl-SI" sz="2800" dirty="0"/>
              <a:t>,</a:t>
            </a:r>
            <a:r>
              <a:rPr lang="en-US" altLang="sl-SI" sz="2800" dirty="0"/>
              <a:t> </a:t>
            </a:r>
            <a:r>
              <a:rPr lang="sl-SI" altLang="sl-SI" sz="2800" dirty="0" err="1"/>
              <a:t>i</a:t>
            </a:r>
            <a:r>
              <a:rPr lang="en-US" altLang="sl-SI" sz="2800" dirty="0" err="1"/>
              <a:t>mipramin</a:t>
            </a:r>
            <a:endParaRPr lang="en-US" altLang="sl-SI" sz="2800" dirty="0"/>
          </a:p>
          <a:p>
            <a:pPr lvl="1"/>
            <a:r>
              <a:rPr lang="en-US" altLang="sl-SI" sz="2800" dirty="0" err="1"/>
              <a:t>Nortript</a:t>
            </a:r>
            <a:r>
              <a:rPr lang="sl-SI" altLang="sl-SI" sz="2800" dirty="0"/>
              <a:t>i</a:t>
            </a:r>
            <a:r>
              <a:rPr lang="en-US" altLang="sl-SI" sz="2800" dirty="0" err="1"/>
              <a:t>lin</a:t>
            </a:r>
            <a:r>
              <a:rPr lang="sl-SI" altLang="sl-SI" sz="2800" dirty="0"/>
              <a:t>, d</a:t>
            </a:r>
            <a:r>
              <a:rPr lang="en-US" altLang="sl-SI" sz="2800" dirty="0" err="1"/>
              <a:t>esipramin</a:t>
            </a:r>
            <a:endParaRPr lang="en-US" altLang="sl-SI" sz="2800" dirty="0"/>
          </a:p>
          <a:p>
            <a:r>
              <a:rPr lang="en-US" altLang="sl-SI" sz="2800" dirty="0" err="1"/>
              <a:t>Sele</a:t>
            </a:r>
            <a:r>
              <a:rPr lang="sl-SI" altLang="sl-SI" sz="2800" dirty="0" err="1"/>
              <a:t>ktivni</a:t>
            </a:r>
            <a:r>
              <a:rPr lang="sl-SI" altLang="sl-SI" sz="2800" dirty="0"/>
              <a:t> zaviralci ponovnega privzema serotonina</a:t>
            </a:r>
            <a:r>
              <a:rPr lang="en-US" altLang="sl-SI" sz="2800" dirty="0"/>
              <a:t> (SSRI)</a:t>
            </a:r>
          </a:p>
          <a:p>
            <a:r>
              <a:rPr lang="sl-SI" altLang="sl-SI" sz="2800" dirty="0"/>
              <a:t>Zaviralci privzema s</a:t>
            </a:r>
            <a:r>
              <a:rPr lang="en-US" altLang="sl-SI" sz="2800" dirty="0" err="1"/>
              <a:t>erotonin</a:t>
            </a:r>
            <a:r>
              <a:rPr lang="sl-SI" altLang="sl-SI" sz="2800" dirty="0"/>
              <a:t>a</a:t>
            </a:r>
            <a:r>
              <a:rPr lang="en-US" altLang="sl-SI" sz="2800" dirty="0"/>
              <a:t> </a:t>
            </a:r>
            <a:r>
              <a:rPr lang="sl-SI" altLang="sl-SI" sz="2800" dirty="0"/>
              <a:t>in </a:t>
            </a:r>
            <a:r>
              <a:rPr lang="sl-SI" altLang="sl-SI" sz="2800" dirty="0" err="1"/>
              <a:t>noradrenalina</a:t>
            </a:r>
            <a:r>
              <a:rPr lang="sl-SI" altLang="sl-SI" sz="2800" dirty="0"/>
              <a:t> </a:t>
            </a:r>
            <a:r>
              <a:rPr lang="en-US" altLang="sl-SI" sz="2800" dirty="0"/>
              <a:t>(SNRI)</a:t>
            </a:r>
          </a:p>
          <a:p>
            <a:r>
              <a:rPr lang="sl-SI" altLang="sl-SI" sz="2800" dirty="0"/>
              <a:t>Atipični antidepresivi</a:t>
            </a:r>
            <a:endParaRPr lang="en-US" altLang="sl-SI" sz="2800" dirty="0"/>
          </a:p>
          <a:p>
            <a:pPr lvl="1"/>
            <a:r>
              <a:rPr lang="en-US" altLang="sl-SI" sz="2800" dirty="0" err="1"/>
              <a:t>Bupropion</a:t>
            </a:r>
            <a:r>
              <a:rPr lang="sl-SI" altLang="sl-SI" sz="2800" dirty="0"/>
              <a:t>, n</a:t>
            </a:r>
            <a:r>
              <a:rPr lang="en-US" altLang="sl-SI" sz="2800" dirty="0" err="1"/>
              <a:t>efazodon</a:t>
            </a:r>
            <a:endParaRPr lang="en-US" altLang="sl-SI" sz="2800" dirty="0"/>
          </a:p>
          <a:p>
            <a:r>
              <a:rPr lang="sl-SI" altLang="sl-SI" sz="2800" dirty="0"/>
              <a:t>Nova zdravila</a:t>
            </a:r>
            <a:endParaRPr lang="en-US" altLang="sl-SI" sz="2800" dirty="0"/>
          </a:p>
          <a:p>
            <a:pPr marL="0" indent="0" eaLnBrk="1" hangingPunct="1">
              <a:buNone/>
              <a:defRPr/>
            </a:pPr>
            <a:r>
              <a:rPr lang="sl-SI" sz="2400" dirty="0"/>
              <a:t/>
            </a:r>
            <a:br>
              <a:rPr lang="sl-SI" sz="2400" dirty="0"/>
            </a:br>
            <a:endParaRPr lang="en-US" sz="2400" dirty="0"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7772400" cy="685800"/>
          </a:xfrm>
        </p:spPr>
        <p:txBody>
          <a:bodyPr/>
          <a:lstStyle/>
          <a:p>
            <a:pPr algn="l"/>
            <a:r>
              <a:rPr lang="en-US" altLang="sl-SI" sz="3600" u="sng"/>
              <a:t>On the Horizon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1254125"/>
            <a:ext cx="10591800" cy="518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sl-SI" altLang="sl-SI" dirty="0"/>
              <a:t>k</a:t>
            </a:r>
            <a:r>
              <a:rPr lang="en-US" altLang="sl-SI" dirty="0" err="1"/>
              <a:t>orti</a:t>
            </a:r>
            <a:r>
              <a:rPr lang="sl-SI" altLang="sl-SI" dirty="0"/>
              <a:t>k</a:t>
            </a:r>
            <a:r>
              <a:rPr lang="en-US" altLang="sl-SI" dirty="0" err="1"/>
              <a:t>otropin</a:t>
            </a:r>
            <a:r>
              <a:rPr lang="en-US" altLang="sl-SI" dirty="0"/>
              <a:t> </a:t>
            </a:r>
            <a:r>
              <a:rPr lang="sl-SI" altLang="sl-SI" dirty="0"/>
              <a:t>sproščujoči dejavnik</a:t>
            </a:r>
            <a:r>
              <a:rPr lang="en-US" altLang="sl-SI" dirty="0"/>
              <a:t>-1 (CRF</a:t>
            </a:r>
            <a:r>
              <a:rPr lang="en-US" altLang="sl-SI" baseline="-25000" dirty="0"/>
              <a:t>1</a:t>
            </a:r>
            <a:r>
              <a:rPr lang="en-US" altLang="sl-SI" dirty="0"/>
              <a:t>) antagonist</a:t>
            </a:r>
            <a:r>
              <a:rPr lang="sl-SI" altLang="sl-SI" dirty="0"/>
              <a:t>i</a:t>
            </a:r>
            <a:endParaRPr lang="en-US" altLang="sl-SI" dirty="0"/>
          </a:p>
          <a:p>
            <a:pPr>
              <a:spcBef>
                <a:spcPts val="600"/>
              </a:spcBef>
            </a:pPr>
            <a:r>
              <a:rPr lang="en-US" altLang="sl-SI" dirty="0" err="1"/>
              <a:t>Glu</a:t>
            </a:r>
            <a:r>
              <a:rPr lang="sl-SI" altLang="sl-SI" dirty="0"/>
              <a:t>k</a:t>
            </a:r>
            <a:r>
              <a:rPr lang="en-US" altLang="sl-SI" dirty="0"/>
              <a:t>o</a:t>
            </a:r>
            <a:r>
              <a:rPr lang="sl-SI" altLang="sl-SI" dirty="0"/>
              <a:t>k</a:t>
            </a:r>
            <a:r>
              <a:rPr lang="en-US" altLang="sl-SI" dirty="0" err="1"/>
              <a:t>orti</a:t>
            </a:r>
            <a:r>
              <a:rPr lang="sl-SI" altLang="sl-SI" dirty="0"/>
              <a:t>k</a:t>
            </a:r>
            <a:r>
              <a:rPr lang="en-US" altLang="sl-SI" dirty="0" err="1"/>
              <a:t>oid</a:t>
            </a:r>
            <a:r>
              <a:rPr lang="sl-SI" altLang="sl-SI" dirty="0"/>
              <a:t>ni</a:t>
            </a:r>
            <a:r>
              <a:rPr lang="en-US" altLang="sl-SI" dirty="0"/>
              <a:t> receptor</a:t>
            </a:r>
            <a:r>
              <a:rPr lang="sl-SI" altLang="sl-SI" dirty="0" err="1"/>
              <a:t>ski</a:t>
            </a:r>
            <a:r>
              <a:rPr lang="en-US" altLang="sl-SI" dirty="0"/>
              <a:t> antagonist</a:t>
            </a:r>
            <a:r>
              <a:rPr lang="sl-SI" altLang="sl-SI" dirty="0"/>
              <a:t>i</a:t>
            </a:r>
            <a:endParaRPr lang="en-US" altLang="sl-SI" dirty="0"/>
          </a:p>
          <a:p>
            <a:pPr>
              <a:spcBef>
                <a:spcPts val="600"/>
              </a:spcBef>
            </a:pPr>
            <a:r>
              <a:rPr lang="en-US" altLang="sl-SI" dirty="0"/>
              <a:t>receptor</a:t>
            </a:r>
            <a:r>
              <a:rPr lang="sl-SI" altLang="sl-SI" dirty="0" err="1"/>
              <a:t>ski</a:t>
            </a:r>
            <a:r>
              <a:rPr lang="en-US" altLang="sl-SI" dirty="0"/>
              <a:t> antagonist</a:t>
            </a:r>
            <a:r>
              <a:rPr lang="sl-SI" altLang="sl-SI" dirty="0"/>
              <a:t>i </a:t>
            </a:r>
            <a:r>
              <a:rPr lang="en-US" altLang="sl-SI" dirty="0"/>
              <a:t>Substance P</a:t>
            </a:r>
          </a:p>
          <a:p>
            <a:pPr>
              <a:spcBef>
                <a:spcPts val="600"/>
              </a:spcBef>
            </a:pPr>
            <a:r>
              <a:rPr lang="en-US" altLang="sl-SI" dirty="0"/>
              <a:t>NMDA receptor</a:t>
            </a:r>
            <a:r>
              <a:rPr lang="sl-SI" altLang="sl-SI" dirty="0" err="1"/>
              <a:t>ski</a:t>
            </a:r>
            <a:r>
              <a:rPr lang="en-US" altLang="sl-SI" dirty="0"/>
              <a:t> antagonist</a:t>
            </a:r>
            <a:r>
              <a:rPr lang="sl-SI" altLang="sl-SI" dirty="0"/>
              <a:t>i</a:t>
            </a:r>
            <a:endParaRPr lang="en-US" altLang="sl-SI" dirty="0"/>
          </a:p>
          <a:p>
            <a:pPr>
              <a:spcBef>
                <a:spcPts val="600"/>
              </a:spcBef>
            </a:pPr>
            <a:r>
              <a:rPr lang="en-US" altLang="sl-SI" dirty="0" err="1"/>
              <a:t>Melanoc</a:t>
            </a:r>
            <a:r>
              <a:rPr lang="sl-SI" altLang="sl-SI" dirty="0"/>
              <a:t>i</a:t>
            </a:r>
            <a:r>
              <a:rPr lang="en-US" altLang="sl-SI" dirty="0"/>
              <a:t>t</a:t>
            </a:r>
            <a:r>
              <a:rPr lang="sl-SI" altLang="sl-SI" dirty="0"/>
              <a:t>ni zaviralni dejavnik </a:t>
            </a:r>
            <a:r>
              <a:rPr lang="en-US" altLang="sl-SI" dirty="0"/>
              <a:t>(</a:t>
            </a:r>
            <a:r>
              <a:rPr lang="en-US" altLang="sl-SI" dirty="0" err="1"/>
              <a:t>nemifitid</a:t>
            </a:r>
            <a:r>
              <a:rPr lang="en-US" altLang="sl-SI" dirty="0"/>
              <a:t>)</a:t>
            </a:r>
          </a:p>
          <a:p>
            <a:pPr>
              <a:spcBef>
                <a:spcPts val="600"/>
              </a:spcBef>
            </a:pPr>
            <a:r>
              <a:rPr lang="en-US" altLang="sl-SI" dirty="0"/>
              <a:t>Omega -3 </a:t>
            </a:r>
            <a:r>
              <a:rPr lang="sl-SI" altLang="sl-SI" dirty="0"/>
              <a:t>maščobne kisline</a:t>
            </a:r>
            <a:endParaRPr lang="en-US" altLang="sl-SI" dirty="0"/>
          </a:p>
          <a:p>
            <a:pPr>
              <a:spcBef>
                <a:spcPts val="600"/>
              </a:spcBef>
            </a:pPr>
            <a:r>
              <a:rPr lang="en-US" altLang="sl-SI" dirty="0"/>
              <a:t>Melatonin</a:t>
            </a:r>
            <a:r>
              <a:rPr lang="sl-SI" altLang="sl-SI" dirty="0" err="1"/>
              <a:t>ski</a:t>
            </a:r>
            <a:r>
              <a:rPr lang="en-US" altLang="sl-SI" dirty="0"/>
              <a:t> receptor</a:t>
            </a:r>
            <a:r>
              <a:rPr lang="sl-SI" altLang="sl-SI" dirty="0" err="1"/>
              <a:t>ski</a:t>
            </a:r>
            <a:r>
              <a:rPr lang="en-US" altLang="sl-SI" dirty="0"/>
              <a:t> antagonist</a:t>
            </a:r>
            <a:r>
              <a:rPr lang="sl-SI" altLang="sl-SI" dirty="0"/>
              <a:t>i</a:t>
            </a:r>
          </a:p>
          <a:p>
            <a:pPr>
              <a:spcBef>
                <a:spcPts val="600"/>
              </a:spcBef>
            </a:pPr>
            <a:r>
              <a:rPr lang="sl-SI" altLang="sl-SI" dirty="0" err="1"/>
              <a:t>Oreksinski</a:t>
            </a:r>
            <a:r>
              <a:rPr lang="sl-SI" altLang="sl-SI" dirty="0"/>
              <a:t> antagonisti</a:t>
            </a:r>
            <a:endParaRPr lang="en-US" altLang="sl-SI" dirty="0"/>
          </a:p>
          <a:p>
            <a:pPr>
              <a:spcBef>
                <a:spcPts val="600"/>
              </a:spcBef>
            </a:pPr>
            <a:r>
              <a:rPr lang="sl-SI" altLang="sl-SI" dirty="0"/>
              <a:t>Druge terapije v kombinaciji z zdravili</a:t>
            </a:r>
            <a:endParaRPr lang="en-US" altLang="sl-SI" dirty="0"/>
          </a:p>
          <a:p>
            <a:pPr>
              <a:buFontTx/>
              <a:buNone/>
            </a:pPr>
            <a:endParaRPr lang="en-US" altLang="sl-SI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76201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kern="0" dirty="0"/>
              <a:t>Bodoči </a:t>
            </a:r>
            <a:r>
              <a:rPr lang="sl-SI" kern="0" dirty="0" err="1"/>
              <a:t>psihofarmaki</a:t>
            </a:r>
            <a:r>
              <a:rPr lang="sl-SI" kern="0" dirty="0"/>
              <a:t>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01721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Duševne motnje – </a:t>
            </a:r>
            <a:r>
              <a:rPr lang="sl-SI" dirty="0" err="1"/>
              <a:t>tesnobnostne</a:t>
            </a:r>
            <a:r>
              <a:rPr lang="sl-SI" dirty="0"/>
              <a:t> motnje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438400" y="762000"/>
            <a:ext cx="73152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sl-SI" sz="2800" dirty="0"/>
              <a:t>Katere duševne motnje? (po DSM-IV)</a:t>
            </a:r>
          </a:p>
          <a:p>
            <a:pPr marL="0" indent="0" eaLnBrk="1" hangingPunct="1">
              <a:buNone/>
              <a:defRPr/>
            </a:pPr>
            <a:r>
              <a:rPr lang="sl-SI" sz="2800" dirty="0"/>
              <a:t>1. Prilagoditvena motnja </a:t>
            </a:r>
          </a:p>
          <a:p>
            <a:pPr marL="0" indent="0" eaLnBrk="1" hangingPunct="1">
              <a:buNone/>
              <a:defRPr/>
            </a:pPr>
            <a:r>
              <a:rPr lang="sl-SI" sz="2800" dirty="0"/>
              <a:t>2. Generalizirana </a:t>
            </a:r>
            <a:r>
              <a:rPr lang="sl-SI" sz="2800" dirty="0" err="1"/>
              <a:t>anksiozna</a:t>
            </a:r>
            <a:r>
              <a:rPr lang="sl-SI" sz="2800" dirty="0"/>
              <a:t> motnja (GAD) </a:t>
            </a:r>
          </a:p>
          <a:p>
            <a:pPr marL="0" indent="0" eaLnBrk="1" hangingPunct="1">
              <a:buNone/>
              <a:defRPr/>
            </a:pPr>
            <a:r>
              <a:rPr lang="sl-SI" sz="2800" dirty="0"/>
              <a:t>3. Panična motnja </a:t>
            </a:r>
          </a:p>
          <a:p>
            <a:pPr marL="0" indent="0" eaLnBrk="1" hangingPunct="1">
              <a:buNone/>
              <a:defRPr/>
            </a:pPr>
            <a:r>
              <a:rPr lang="sl-SI" sz="2800" dirty="0"/>
              <a:t>4. Obsesivno-kompulzivna motnja (OKM) </a:t>
            </a:r>
          </a:p>
          <a:p>
            <a:pPr marL="0" indent="0" eaLnBrk="1" hangingPunct="1">
              <a:buNone/>
              <a:defRPr/>
            </a:pPr>
            <a:r>
              <a:rPr lang="sl-SI" sz="2800" dirty="0"/>
              <a:t>5. Socialne </a:t>
            </a:r>
            <a:r>
              <a:rPr lang="sl-SI" sz="2800" dirty="0" err="1"/>
              <a:t>anksiozne</a:t>
            </a:r>
            <a:r>
              <a:rPr lang="sl-SI" sz="2800" dirty="0"/>
              <a:t> motnje (fobije) </a:t>
            </a:r>
          </a:p>
          <a:p>
            <a:pPr marL="0" indent="0" eaLnBrk="1" hangingPunct="1">
              <a:buNone/>
              <a:defRPr/>
            </a:pPr>
            <a:r>
              <a:rPr lang="sl-SI" sz="2800" dirty="0"/>
              <a:t>6. Akutna stresna motnja </a:t>
            </a:r>
          </a:p>
          <a:p>
            <a:pPr marL="0" indent="0" eaLnBrk="1" hangingPunct="1">
              <a:buNone/>
              <a:defRPr/>
            </a:pPr>
            <a:r>
              <a:rPr lang="sl-SI" sz="2800" dirty="0"/>
              <a:t>7. Posttravmatska stresna motnja (PTSD) </a:t>
            </a:r>
          </a:p>
          <a:p>
            <a:pPr marL="0" indent="0" eaLnBrk="1" hangingPunct="1">
              <a:buNone/>
              <a:defRPr/>
            </a:pPr>
            <a:r>
              <a:rPr lang="sl-SI" sz="2800" dirty="0"/>
              <a:t>8. Specifične fobije</a:t>
            </a:r>
            <a:br>
              <a:rPr lang="sl-SI" sz="2800" dirty="0"/>
            </a:br>
            <a:endParaRPr lang="en-US" sz="2800" dirty="0">
              <a:ea typeface="Geneva" pitchFamily="12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35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Zdravila za zdravljenje duševnih motenj </a:t>
            </a:r>
            <a:r>
              <a:rPr lang="sl-SI" dirty="0" smtClean="0"/>
              <a:t>– </a:t>
            </a:r>
            <a:r>
              <a:rPr lang="sl-SI" dirty="0" smtClean="0">
                <a:solidFill>
                  <a:srgbClr val="FFFF00"/>
                </a:solidFill>
              </a:rPr>
              <a:t>Primer simptomov in izbira zdravila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90626"/>
            <a:ext cx="8686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93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15240"/>
            <a:ext cx="5654040" cy="68598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-15241"/>
            <a:ext cx="5867400" cy="69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Psihotične motnje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438400" y="1295400"/>
            <a:ext cx="73152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sl-SI" sz="3600" dirty="0">
              <a:ea typeface="Geneva" pitchFamily="121" charset="-128"/>
            </a:endParaRPr>
          </a:p>
          <a:p>
            <a:pPr marL="0" indent="0" eaLnBrk="1" hangingPunct="1">
              <a:buNone/>
              <a:defRPr/>
            </a:pPr>
            <a:r>
              <a:rPr lang="en-US" sz="3600" dirty="0">
                <a:ea typeface="Geneva" pitchFamily="121" charset="-128"/>
              </a:rPr>
              <a:t>1. </a:t>
            </a:r>
            <a:r>
              <a:rPr lang="en-US" sz="3600" dirty="0" err="1">
                <a:ea typeface="Geneva" pitchFamily="121" charset="-128"/>
              </a:rPr>
              <a:t>shizofreniformna</a:t>
            </a:r>
            <a:r>
              <a:rPr lang="en-US" sz="3600" dirty="0">
                <a:ea typeface="Geneva" pitchFamily="121" charset="-128"/>
              </a:rPr>
              <a:t> </a:t>
            </a:r>
            <a:r>
              <a:rPr lang="en-US" sz="3600" dirty="0" err="1">
                <a:ea typeface="Geneva" pitchFamily="121" charset="-128"/>
              </a:rPr>
              <a:t>motnja</a:t>
            </a:r>
            <a:r>
              <a:rPr lang="en-US" sz="3600" dirty="0">
                <a:ea typeface="Geneva" pitchFamily="121" charset="-128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sz="3600" dirty="0">
                <a:ea typeface="Geneva" pitchFamily="121" charset="-128"/>
              </a:rPr>
              <a:t>2. </a:t>
            </a:r>
            <a:r>
              <a:rPr lang="sl-SI" sz="3600" dirty="0">
                <a:ea typeface="Geneva" pitchFamily="121" charset="-128"/>
              </a:rPr>
              <a:t>s</a:t>
            </a:r>
            <a:r>
              <a:rPr lang="en-US" sz="3600" dirty="0" err="1">
                <a:ea typeface="Geneva" pitchFamily="121" charset="-128"/>
              </a:rPr>
              <a:t>hizofrenija</a:t>
            </a:r>
            <a:r>
              <a:rPr lang="en-US" sz="3600" dirty="0">
                <a:ea typeface="Geneva" pitchFamily="121" charset="-128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sz="3600" dirty="0">
                <a:ea typeface="Geneva" pitchFamily="121" charset="-128"/>
              </a:rPr>
              <a:t>3. </a:t>
            </a:r>
            <a:r>
              <a:rPr lang="en-US" sz="3600" dirty="0" err="1">
                <a:ea typeface="Geneva" pitchFamily="121" charset="-128"/>
              </a:rPr>
              <a:t>shizoafektivna</a:t>
            </a:r>
            <a:r>
              <a:rPr lang="en-US" sz="3600" dirty="0">
                <a:ea typeface="Geneva" pitchFamily="121" charset="-128"/>
              </a:rPr>
              <a:t> </a:t>
            </a:r>
            <a:r>
              <a:rPr lang="en-US" sz="3600" dirty="0" err="1">
                <a:ea typeface="Geneva" pitchFamily="121" charset="-128"/>
              </a:rPr>
              <a:t>motnja</a:t>
            </a:r>
            <a:r>
              <a:rPr lang="en-US" sz="3600" dirty="0">
                <a:ea typeface="Geneva" pitchFamily="121" charset="-128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sz="3600" dirty="0">
                <a:ea typeface="Geneva" pitchFamily="121" charset="-128"/>
              </a:rPr>
              <a:t>4. </a:t>
            </a:r>
            <a:r>
              <a:rPr lang="sl-SI" sz="3600" dirty="0">
                <a:ea typeface="Geneva" pitchFamily="121" charset="-128"/>
              </a:rPr>
              <a:t>Prehodna </a:t>
            </a:r>
            <a:r>
              <a:rPr lang="en-US" sz="3600" dirty="0" err="1">
                <a:ea typeface="Geneva" pitchFamily="121" charset="-128"/>
              </a:rPr>
              <a:t>psihotična</a:t>
            </a:r>
            <a:r>
              <a:rPr lang="en-US" sz="3600" dirty="0">
                <a:ea typeface="Geneva" pitchFamily="121" charset="-128"/>
              </a:rPr>
              <a:t> </a:t>
            </a:r>
            <a:r>
              <a:rPr lang="en-US" sz="3600" dirty="0" err="1">
                <a:ea typeface="Geneva" pitchFamily="121" charset="-128"/>
              </a:rPr>
              <a:t>motnja</a:t>
            </a:r>
            <a:endParaRPr lang="en-US" sz="3600" dirty="0">
              <a:ea typeface="Geneva" pitchFamily="12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7372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Zdravila za zdravljenje psihotičnih motenj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335946"/>
              </p:ext>
            </p:extLst>
          </p:nvPr>
        </p:nvGraphicFramePr>
        <p:xfrm>
          <a:off x="1828801" y="1143000"/>
          <a:ext cx="8458201" cy="4572524"/>
        </p:xfrm>
        <a:graphic>
          <a:graphicData uri="http://schemas.openxmlformats.org/drawingml/2006/table">
            <a:tbl>
              <a:tblPr firstRow="1" bandRow="1"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/>
                        <a:t>Indi</a:t>
                      </a:r>
                      <a:r>
                        <a:rPr lang="sl-SI" sz="2400" dirty="0"/>
                        <a:t>k</a:t>
                      </a:r>
                      <a:r>
                        <a:rPr lang="en-US" sz="2400" dirty="0"/>
                        <a:t>a</a:t>
                      </a:r>
                      <a:r>
                        <a:rPr lang="sl-SI" sz="2400" dirty="0" err="1"/>
                        <a:t>cije</a:t>
                      </a:r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OLA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RIS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ILO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QUE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ZIP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ARI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ASEN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400" dirty="0"/>
                        <a:t>Shizofrenija</a:t>
                      </a:r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 err="1"/>
                        <a:t>Shizoafe</a:t>
                      </a:r>
                      <a:r>
                        <a:rPr lang="sl-SI" sz="2400" dirty="0"/>
                        <a:t>k</a:t>
                      </a:r>
                      <a:r>
                        <a:rPr lang="en-US" sz="2400" dirty="0" err="1"/>
                        <a:t>tiv</a:t>
                      </a:r>
                      <a:r>
                        <a:rPr lang="sl-SI" sz="2400" dirty="0"/>
                        <a:t>na</a:t>
                      </a:r>
                      <a:r>
                        <a:rPr lang="en-US" sz="2400" dirty="0"/>
                        <a:t> </a:t>
                      </a:r>
                      <a:r>
                        <a:rPr lang="sl-SI" sz="2400" dirty="0"/>
                        <a:t>motnja</a:t>
                      </a:r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/>
                        <a:t>Bipolar</a:t>
                      </a:r>
                      <a:r>
                        <a:rPr lang="sl-SI" sz="2400" dirty="0"/>
                        <a:t>na</a:t>
                      </a:r>
                      <a:r>
                        <a:rPr lang="en-US" sz="2400" dirty="0"/>
                        <a:t> Mani</a:t>
                      </a:r>
                      <a:r>
                        <a:rPr lang="sl-SI" sz="2400" dirty="0"/>
                        <a:t>j</a:t>
                      </a:r>
                      <a:r>
                        <a:rPr lang="en-US" sz="2400" dirty="0"/>
                        <a:t>a/</a:t>
                      </a:r>
                      <a:r>
                        <a:rPr lang="sl-SI" sz="2400" dirty="0"/>
                        <a:t>mešana</a:t>
                      </a:r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/>
                        <a:t>Bipolar</a:t>
                      </a:r>
                      <a:r>
                        <a:rPr lang="sl-SI" sz="2400" dirty="0"/>
                        <a:t>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Depresi</a:t>
                      </a:r>
                      <a:r>
                        <a:rPr lang="sl-SI" sz="2400" dirty="0"/>
                        <a:t>ja</a:t>
                      </a:r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400" dirty="0"/>
                        <a:t>Hujša depresivna motnja</a:t>
                      </a:r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05000" y="5867401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l-SI" sz="2000" dirty="0"/>
              <a:t>OLA = </a:t>
            </a:r>
            <a:r>
              <a:rPr lang="en-US" altLang="sl-SI" sz="2000" dirty="0" err="1"/>
              <a:t>Olanzapin</a:t>
            </a:r>
            <a:r>
              <a:rPr lang="en-US" altLang="sl-SI" sz="2000" dirty="0"/>
              <a:t>, RIS = </a:t>
            </a:r>
            <a:r>
              <a:rPr lang="en-US" altLang="sl-SI" sz="2000" dirty="0" err="1"/>
              <a:t>Risperidon</a:t>
            </a:r>
            <a:r>
              <a:rPr lang="en-US" altLang="sl-SI" sz="2000" dirty="0"/>
              <a:t>, ILO = </a:t>
            </a:r>
            <a:r>
              <a:rPr lang="en-US" altLang="sl-SI" sz="2000" dirty="0" err="1"/>
              <a:t>Iloperidon</a:t>
            </a:r>
            <a:r>
              <a:rPr lang="en-US" altLang="sl-SI" sz="2000" dirty="0"/>
              <a:t>, QUE = </a:t>
            </a:r>
            <a:r>
              <a:rPr lang="sl-SI" altLang="sl-SI" sz="2000" dirty="0" err="1"/>
              <a:t>Kv</a:t>
            </a:r>
            <a:r>
              <a:rPr lang="en-US" altLang="sl-SI" sz="2000" dirty="0" err="1"/>
              <a:t>etiapin</a:t>
            </a:r>
            <a:r>
              <a:rPr lang="en-US" altLang="sl-SI" sz="2000" dirty="0"/>
              <a:t>, ZIP = </a:t>
            </a:r>
            <a:r>
              <a:rPr lang="en-US" altLang="sl-SI" sz="2000" dirty="0" err="1"/>
              <a:t>Zipra</a:t>
            </a:r>
            <a:r>
              <a:rPr lang="sl-SI" altLang="sl-SI" sz="2000" dirty="0"/>
              <a:t>z</a:t>
            </a:r>
            <a:r>
              <a:rPr lang="en-US" altLang="sl-SI" sz="2000" dirty="0" err="1"/>
              <a:t>idon</a:t>
            </a:r>
            <a:r>
              <a:rPr lang="en-US" altLang="sl-SI" sz="2000" dirty="0"/>
              <a:t>, ARI = </a:t>
            </a:r>
            <a:r>
              <a:rPr lang="en-US" altLang="sl-SI" sz="2000" dirty="0" err="1"/>
              <a:t>Aripiprazol</a:t>
            </a:r>
            <a:r>
              <a:rPr lang="en-US" altLang="sl-SI" sz="2000" dirty="0"/>
              <a:t>, ASEN = A</a:t>
            </a:r>
            <a:r>
              <a:rPr lang="sl-SI" altLang="sl-SI" sz="2000" dirty="0"/>
              <a:t>z</a:t>
            </a:r>
            <a:r>
              <a:rPr lang="en-US" altLang="sl-SI" sz="2000" dirty="0" err="1"/>
              <a:t>enapin</a:t>
            </a:r>
            <a:endParaRPr lang="en-US" altLang="sl-SI" sz="2000" dirty="0"/>
          </a:p>
        </p:txBody>
      </p:sp>
    </p:spTree>
    <p:extLst>
      <p:ext uri="{BB962C8B-B14F-4D97-AF65-F5344CB8AC3E}">
        <p14:creationId xmlns:p14="http://schemas.microsoft.com/office/powerpoint/2010/main" val="1562960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Motnje čustvovanja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28600" y="1143000"/>
            <a:ext cx="11506200" cy="5029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sl-SI" sz="2800" dirty="0">
                <a:ea typeface="Geneva" pitchFamily="121" charset="-128"/>
              </a:rPr>
              <a:t>Bipolarna motnja (manično-depresivna motnja) </a:t>
            </a:r>
          </a:p>
          <a:p>
            <a:pPr marL="0" indent="0" eaLnBrk="1" hangingPunct="1">
              <a:buNone/>
              <a:defRPr/>
            </a:pPr>
            <a:r>
              <a:rPr lang="sl-SI" sz="2800" dirty="0">
                <a:ea typeface="Geneva" pitchFamily="121" charset="-128"/>
              </a:rPr>
              <a:t>	-bipolarna I (ponavljajoča hujša depresija in manija) </a:t>
            </a:r>
          </a:p>
          <a:p>
            <a:pPr marL="0" indent="0" eaLnBrk="1" hangingPunct="1">
              <a:buNone/>
              <a:defRPr/>
            </a:pPr>
            <a:r>
              <a:rPr lang="sl-SI" sz="2800" dirty="0">
                <a:ea typeface="Geneva" pitchFamily="121" charset="-128"/>
              </a:rPr>
              <a:t>	-bipolarna II (ponavljajoča hujša depresija s </a:t>
            </a:r>
            <a:r>
              <a:rPr lang="sl-SI" sz="2800" dirty="0" smtClean="0">
                <a:ea typeface="Geneva" pitchFamily="121" charset="-128"/>
              </a:rPr>
              <a:t>hipomanijo</a:t>
            </a:r>
            <a:r>
              <a:rPr lang="sl-SI" sz="2800" dirty="0">
                <a:ea typeface="Geneva" pitchFamily="121" charset="-128"/>
              </a:rPr>
              <a:t>) </a:t>
            </a:r>
          </a:p>
          <a:p>
            <a:pPr marL="0" indent="0" eaLnBrk="1" hangingPunct="1">
              <a:buNone/>
              <a:defRPr/>
            </a:pPr>
            <a:r>
              <a:rPr lang="sl-SI" sz="2800" dirty="0">
                <a:ea typeface="Geneva" pitchFamily="121" charset="-128"/>
              </a:rPr>
              <a:t>	-Druge oblike</a:t>
            </a:r>
          </a:p>
          <a:p>
            <a:pPr marL="0" indent="0" eaLnBrk="1" hangingPunct="1">
              <a:buNone/>
              <a:defRPr/>
            </a:pPr>
            <a:r>
              <a:rPr lang="sl-SI" sz="2800" dirty="0">
                <a:ea typeface="Geneva" pitchFamily="121" charset="-128"/>
              </a:rPr>
              <a:t>  	-</a:t>
            </a:r>
            <a:r>
              <a:rPr lang="sl-SI" sz="2400" dirty="0">
                <a:ea typeface="Geneva" pitchFamily="121" charset="-128"/>
              </a:rPr>
              <a:t>Hitro ponavljanje (več kot 4 epizode v 12-mesečnem obdobju) </a:t>
            </a:r>
          </a:p>
          <a:p>
            <a:pPr marL="0" indent="0" eaLnBrk="1" hangingPunct="1">
              <a:buNone/>
              <a:defRPr/>
            </a:pPr>
            <a:r>
              <a:rPr lang="sl-SI" sz="2800" dirty="0">
                <a:ea typeface="Geneva" pitchFamily="121" charset="-128"/>
              </a:rPr>
              <a:t>  	-</a:t>
            </a:r>
            <a:r>
              <a:rPr lang="sl-SI" sz="2800" u="sng" dirty="0">
                <a:ea typeface="Geneva" pitchFamily="121" charset="-128"/>
              </a:rPr>
              <a:t>sezonsko</a:t>
            </a:r>
            <a:r>
              <a:rPr lang="sl-SI" sz="2800" dirty="0">
                <a:ea typeface="Geneva" pitchFamily="121" charset="-128"/>
              </a:rPr>
              <a:t> pojavljanje</a:t>
            </a:r>
          </a:p>
          <a:p>
            <a:pPr marL="0" indent="0" eaLnBrk="1" hangingPunct="1">
              <a:buNone/>
              <a:defRPr/>
            </a:pPr>
            <a:r>
              <a:rPr lang="sl-SI" sz="2800" dirty="0" err="1">
                <a:ea typeface="Geneva" pitchFamily="121" charset="-128"/>
              </a:rPr>
              <a:t>Ciklotimije</a:t>
            </a:r>
            <a:r>
              <a:rPr lang="sl-SI" sz="2800" dirty="0">
                <a:ea typeface="Geneva" pitchFamily="121" charset="-128"/>
              </a:rPr>
              <a:t> (blage oblike bipolarne motnje)</a:t>
            </a:r>
          </a:p>
        </p:txBody>
      </p:sp>
    </p:spTree>
    <p:extLst>
      <p:ext uri="{BB962C8B-B14F-4D97-AF65-F5344CB8AC3E}">
        <p14:creationId xmlns:p14="http://schemas.microsoft.com/office/powerpoint/2010/main" val="161199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3352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50888"/>
            <a:ext cx="3352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819400"/>
            <a:ext cx="29511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2971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31765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1905000" y="85726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800" dirty="0">
                <a:solidFill>
                  <a:schemeClr val="bg1"/>
                </a:solidFill>
                <a:latin typeface="+mn-lt"/>
              </a:rPr>
              <a:t>Heterogenost b</a:t>
            </a:r>
            <a:r>
              <a:rPr lang="en-US" altLang="sl-SI" sz="2800" dirty="0" err="1">
                <a:solidFill>
                  <a:schemeClr val="bg1"/>
                </a:solidFill>
                <a:latin typeface="+mn-lt"/>
              </a:rPr>
              <a:t>ipolar</a:t>
            </a:r>
            <a:r>
              <a:rPr lang="sl-SI" altLang="sl-SI" sz="2800" dirty="0">
                <a:solidFill>
                  <a:schemeClr val="bg1"/>
                </a:solidFill>
                <a:latin typeface="+mn-lt"/>
              </a:rPr>
              <a:t>ne</a:t>
            </a:r>
            <a:r>
              <a:rPr lang="en-US" altLang="sl-SI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altLang="sl-SI" sz="2800" dirty="0">
                <a:solidFill>
                  <a:schemeClr val="bg1"/>
                </a:solidFill>
                <a:latin typeface="+mn-lt"/>
              </a:rPr>
              <a:t>motnje</a:t>
            </a:r>
            <a:endParaRPr lang="en-US" altLang="sl-SI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040" name="TextBox 7"/>
          <p:cNvSpPr txBox="1">
            <a:spLocks noChangeArrowheads="1"/>
          </p:cNvSpPr>
          <p:nvPr/>
        </p:nvSpPr>
        <p:spPr bwMode="auto">
          <a:xfrm>
            <a:off x="6172200" y="4953000"/>
            <a:ext cx="411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sl-SI" sz="2400" dirty="0"/>
              <a:t>http://www.psychosis-bipolar.com/information-about-psychoses-57.htmlTaken </a:t>
            </a:r>
          </a:p>
        </p:txBody>
      </p:sp>
    </p:spTree>
    <p:extLst>
      <p:ext uri="{BB962C8B-B14F-4D97-AF65-F5344CB8AC3E}">
        <p14:creationId xmlns:p14="http://schemas.microsoft.com/office/powerpoint/2010/main" val="3679882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0" y="76201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kern="0" dirty="0" err="1"/>
              <a:t>Farmakoterapija</a:t>
            </a:r>
            <a:r>
              <a:rPr lang="sl-SI" kern="0" dirty="0"/>
              <a:t> motenj čustvovanja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381000" y="1143001"/>
            <a:ext cx="1158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+mj-lt"/>
              </a:rPr>
              <a:t>1. stabilizatorji razpoloženja </a:t>
            </a:r>
          </a:p>
          <a:p>
            <a:r>
              <a:rPr lang="sl-SI" sz="2800" dirty="0">
                <a:latin typeface="+mj-lt"/>
              </a:rPr>
              <a:t>     Litij </a:t>
            </a:r>
          </a:p>
          <a:p>
            <a:endParaRPr lang="sl-SI" sz="2800" dirty="0">
              <a:latin typeface="+mj-lt"/>
            </a:endParaRPr>
          </a:p>
          <a:p>
            <a:r>
              <a:rPr lang="sl-SI" sz="2800" dirty="0">
                <a:latin typeface="+mj-lt"/>
              </a:rPr>
              <a:t>2. </a:t>
            </a:r>
            <a:r>
              <a:rPr lang="sl-SI" sz="2800" dirty="0" err="1">
                <a:latin typeface="+mj-lt"/>
              </a:rPr>
              <a:t>Antitikonvulzivni</a:t>
            </a:r>
            <a:r>
              <a:rPr lang="sl-SI" sz="2800" dirty="0">
                <a:latin typeface="+mj-lt"/>
              </a:rPr>
              <a:t> stabilizatorji razpoloženja </a:t>
            </a:r>
          </a:p>
          <a:p>
            <a:r>
              <a:rPr lang="sl-SI" sz="2800" dirty="0">
                <a:latin typeface="+mj-lt"/>
              </a:rPr>
              <a:t>   </a:t>
            </a:r>
            <a:r>
              <a:rPr lang="sl-SI" sz="2800" dirty="0" err="1">
                <a:latin typeface="+mj-lt"/>
              </a:rPr>
              <a:t>Valprojska</a:t>
            </a:r>
            <a:r>
              <a:rPr lang="sl-SI" sz="2800" dirty="0">
                <a:latin typeface="+mj-lt"/>
              </a:rPr>
              <a:t> kislina, </a:t>
            </a:r>
            <a:r>
              <a:rPr lang="sl-SI" sz="2800" dirty="0" err="1">
                <a:latin typeface="+mj-lt"/>
              </a:rPr>
              <a:t>karbamazepin</a:t>
            </a:r>
            <a:r>
              <a:rPr lang="sl-SI" sz="2800" dirty="0">
                <a:latin typeface="+mj-lt"/>
              </a:rPr>
              <a:t>, </a:t>
            </a:r>
            <a:r>
              <a:rPr lang="sl-SI" sz="2800" dirty="0" err="1" smtClean="0">
                <a:latin typeface="+mj-lt"/>
              </a:rPr>
              <a:t>oksarbazepin</a:t>
            </a:r>
            <a:r>
              <a:rPr lang="sl-SI" sz="2800" dirty="0">
                <a:latin typeface="+mj-lt"/>
              </a:rPr>
              <a:t>, </a:t>
            </a:r>
            <a:r>
              <a:rPr lang="sl-SI" sz="2800" dirty="0" err="1">
                <a:latin typeface="+mj-lt"/>
              </a:rPr>
              <a:t>lamotrigin</a:t>
            </a:r>
            <a:r>
              <a:rPr lang="sl-SI" sz="2800" dirty="0">
                <a:latin typeface="+mj-lt"/>
              </a:rPr>
              <a:t>, </a:t>
            </a:r>
            <a:r>
              <a:rPr lang="sl-SI" sz="2800" dirty="0" err="1">
                <a:latin typeface="+mj-lt"/>
              </a:rPr>
              <a:t>topiramat</a:t>
            </a:r>
            <a:r>
              <a:rPr lang="sl-SI" sz="2800" dirty="0">
                <a:latin typeface="+mj-lt"/>
              </a:rPr>
              <a:t> </a:t>
            </a:r>
          </a:p>
          <a:p>
            <a:endParaRPr lang="sl-SI" sz="2800" dirty="0">
              <a:latin typeface="+mj-lt"/>
            </a:endParaRPr>
          </a:p>
          <a:p>
            <a:r>
              <a:rPr lang="sl-SI" sz="2800" dirty="0">
                <a:latin typeface="+mj-lt"/>
              </a:rPr>
              <a:t>3. Atipični antipsihotiki </a:t>
            </a:r>
          </a:p>
          <a:p>
            <a:r>
              <a:rPr lang="sl-SI" sz="2800" dirty="0">
                <a:latin typeface="+mj-lt"/>
              </a:rPr>
              <a:t>   </a:t>
            </a:r>
            <a:r>
              <a:rPr lang="sl-SI" sz="2800" dirty="0" err="1">
                <a:latin typeface="+mj-lt"/>
              </a:rPr>
              <a:t>Olanzapin</a:t>
            </a:r>
            <a:r>
              <a:rPr lang="sl-SI" sz="2800" dirty="0">
                <a:latin typeface="+mj-lt"/>
              </a:rPr>
              <a:t>, </a:t>
            </a:r>
            <a:r>
              <a:rPr lang="sl-SI" sz="2800" dirty="0" err="1">
                <a:latin typeface="+mj-lt"/>
              </a:rPr>
              <a:t>risperidon</a:t>
            </a:r>
            <a:r>
              <a:rPr lang="sl-SI" sz="2800" dirty="0">
                <a:latin typeface="+mj-lt"/>
              </a:rPr>
              <a:t>, </a:t>
            </a:r>
            <a:r>
              <a:rPr lang="sl-SI" sz="2800" dirty="0" err="1">
                <a:latin typeface="+mj-lt"/>
              </a:rPr>
              <a:t>kvetiapin</a:t>
            </a:r>
            <a:r>
              <a:rPr lang="sl-SI" sz="2800" dirty="0">
                <a:latin typeface="+mj-lt"/>
              </a:rPr>
              <a:t>, </a:t>
            </a:r>
            <a:r>
              <a:rPr lang="sl-SI" sz="2800" dirty="0" err="1">
                <a:latin typeface="+mj-lt"/>
              </a:rPr>
              <a:t>aripiprazol</a:t>
            </a:r>
            <a:r>
              <a:rPr lang="sl-SI" sz="2800" dirty="0">
                <a:latin typeface="+mj-lt"/>
              </a:rPr>
              <a:t> 	</a:t>
            </a:r>
            <a:r>
              <a:rPr lang="sl-SI" sz="2800" dirty="0" err="1">
                <a:latin typeface="+mj-lt"/>
              </a:rPr>
              <a:t>ziprazidon</a:t>
            </a:r>
            <a:r>
              <a:rPr lang="sl-SI" sz="2800" dirty="0">
                <a:latin typeface="+mj-lt"/>
              </a:rPr>
              <a:t> </a:t>
            </a:r>
          </a:p>
          <a:p>
            <a:endParaRPr lang="sl-SI" sz="2800" dirty="0">
              <a:latin typeface="+mj-lt"/>
            </a:endParaRPr>
          </a:p>
          <a:p>
            <a:r>
              <a:rPr lang="sl-SI" sz="2800" dirty="0">
                <a:latin typeface="+mj-lt"/>
              </a:rPr>
              <a:t>4. Kombinacija </a:t>
            </a:r>
          </a:p>
          <a:p>
            <a:r>
              <a:rPr lang="sl-SI" sz="2800" dirty="0">
                <a:latin typeface="+mj-lt"/>
              </a:rPr>
              <a:t>    </a:t>
            </a:r>
            <a:r>
              <a:rPr lang="sl-SI" sz="2800" dirty="0" err="1">
                <a:latin typeface="+mj-lt"/>
              </a:rPr>
              <a:t>Olanzapin</a:t>
            </a:r>
            <a:r>
              <a:rPr lang="sl-SI" sz="2800" dirty="0">
                <a:latin typeface="+mj-lt"/>
              </a:rPr>
              <a:t> / </a:t>
            </a:r>
            <a:r>
              <a:rPr lang="sl-SI" sz="2800" dirty="0" err="1">
                <a:latin typeface="+mj-lt"/>
              </a:rPr>
              <a:t>fluoksetin</a:t>
            </a:r>
            <a:endParaRPr lang="sl-S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2078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0" y="76201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kern="0" dirty="0" err="1"/>
              <a:t>Farmakoterapija</a:t>
            </a:r>
            <a:r>
              <a:rPr lang="sl-SI" kern="0" dirty="0"/>
              <a:t> bipolarne motnje</a:t>
            </a:r>
            <a:endParaRPr lang="en-US" kern="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255132"/>
              </p:ext>
            </p:extLst>
          </p:nvPr>
        </p:nvGraphicFramePr>
        <p:xfrm>
          <a:off x="1981200" y="1006475"/>
          <a:ext cx="8382000" cy="5486400"/>
        </p:xfrm>
        <a:graphic>
          <a:graphicData uri="http://schemas.openxmlformats.org/drawingml/2006/table">
            <a:tbl>
              <a:tblPr firstRow="1" bandRow="1"/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400" b="0" dirty="0"/>
                        <a:t>Faza</a:t>
                      </a:r>
                      <a:endParaRPr lang="en-US" sz="24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400" b="0" dirty="0"/>
                        <a:t>Terapevtski</a:t>
                      </a:r>
                      <a:r>
                        <a:rPr lang="sl-SI" sz="2400" b="0" baseline="0" dirty="0"/>
                        <a:t> pristop</a:t>
                      </a:r>
                      <a:endParaRPr lang="en-US" sz="24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/>
                        <a:t>Mania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 err="1"/>
                        <a:t>Liti</a:t>
                      </a:r>
                      <a:r>
                        <a:rPr lang="sl-SI" sz="2400" dirty="0"/>
                        <a:t>j</a:t>
                      </a:r>
                      <a:r>
                        <a:rPr lang="en-US" sz="2400" dirty="0"/>
                        <a:t> (Li)</a:t>
                      </a:r>
                    </a:p>
                    <a:p>
                      <a:r>
                        <a:rPr lang="en-US" sz="2400" dirty="0" err="1"/>
                        <a:t>Valproat</a:t>
                      </a:r>
                      <a:r>
                        <a:rPr lang="en-US" sz="2400" dirty="0"/>
                        <a:t> (VP)</a:t>
                      </a:r>
                    </a:p>
                    <a:p>
                      <a:r>
                        <a:rPr lang="en-US" sz="2400" dirty="0"/>
                        <a:t>At</a:t>
                      </a:r>
                      <a:r>
                        <a:rPr lang="sl-SI" sz="2400" dirty="0" err="1"/>
                        <a:t>ipični</a:t>
                      </a:r>
                      <a:r>
                        <a:rPr lang="sl-SI" sz="2400" dirty="0"/>
                        <a:t> </a:t>
                      </a:r>
                      <a:r>
                        <a:rPr lang="en-US" sz="2400" dirty="0" err="1"/>
                        <a:t>antips</a:t>
                      </a:r>
                      <a:r>
                        <a:rPr lang="sl-SI" sz="2400" dirty="0"/>
                        <a:t>i</a:t>
                      </a:r>
                      <a:r>
                        <a:rPr lang="en-US" sz="2400" dirty="0" err="1"/>
                        <a:t>hoti</a:t>
                      </a:r>
                      <a:r>
                        <a:rPr lang="sl-SI" sz="2400" dirty="0"/>
                        <a:t>ki</a:t>
                      </a:r>
                      <a:endParaRPr lang="en-US" sz="2400" dirty="0"/>
                    </a:p>
                    <a:p>
                      <a:r>
                        <a:rPr lang="sl-SI" sz="2400" dirty="0"/>
                        <a:t>K</a:t>
                      </a:r>
                      <a:r>
                        <a:rPr lang="en-US" sz="2400" dirty="0" err="1"/>
                        <a:t>arbamazepin</a:t>
                      </a:r>
                      <a:r>
                        <a:rPr lang="en-US" sz="2400" dirty="0"/>
                        <a:t>/o</a:t>
                      </a:r>
                      <a:r>
                        <a:rPr lang="sl-SI" sz="2400" dirty="0" err="1"/>
                        <a:t>ksk</a:t>
                      </a:r>
                      <a:r>
                        <a:rPr lang="en-US" sz="2400" dirty="0" err="1"/>
                        <a:t>arbamazepin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Li/VP + at</a:t>
                      </a:r>
                      <a:r>
                        <a:rPr lang="sl-SI" sz="2400" dirty="0"/>
                        <a:t>i</a:t>
                      </a:r>
                      <a:r>
                        <a:rPr lang="en-US" sz="2400" dirty="0"/>
                        <a:t>pi</a:t>
                      </a:r>
                      <a:r>
                        <a:rPr lang="sl-SI" sz="2400" dirty="0" err="1"/>
                        <a:t>čni</a:t>
                      </a:r>
                      <a:r>
                        <a:rPr lang="sl-SI" sz="2400" dirty="0"/>
                        <a:t> </a:t>
                      </a:r>
                      <a:r>
                        <a:rPr lang="en-US" sz="2400" dirty="0" err="1"/>
                        <a:t>antips</a:t>
                      </a:r>
                      <a:r>
                        <a:rPr lang="sl-SI" sz="2400" dirty="0"/>
                        <a:t>i</a:t>
                      </a:r>
                      <a:r>
                        <a:rPr lang="en-US" sz="2400" dirty="0" err="1"/>
                        <a:t>hoti</a:t>
                      </a:r>
                      <a:r>
                        <a:rPr lang="sl-SI" sz="2400" dirty="0"/>
                        <a:t>ki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Ele</a:t>
                      </a:r>
                      <a:r>
                        <a:rPr lang="sl-SI" sz="2400" dirty="0"/>
                        <a:t>k</a:t>
                      </a:r>
                      <a:r>
                        <a:rPr lang="en-US" sz="2400" dirty="0" err="1"/>
                        <a:t>tro</a:t>
                      </a:r>
                      <a:r>
                        <a:rPr lang="sl-SI" sz="2400" dirty="0"/>
                        <a:t>k</a:t>
                      </a:r>
                      <a:r>
                        <a:rPr lang="en-US" sz="2400" dirty="0" err="1"/>
                        <a:t>onvul</a:t>
                      </a:r>
                      <a:r>
                        <a:rPr lang="sl-SI" sz="2400" dirty="0" err="1"/>
                        <a:t>zivna</a:t>
                      </a:r>
                      <a:r>
                        <a:rPr lang="sl-SI" sz="2400" dirty="0"/>
                        <a:t> </a:t>
                      </a:r>
                      <a:r>
                        <a:rPr lang="en-US" sz="2400" dirty="0" err="1"/>
                        <a:t>terap</a:t>
                      </a:r>
                      <a:r>
                        <a:rPr lang="sl-SI" sz="2400" dirty="0" err="1"/>
                        <a:t>ija</a:t>
                      </a:r>
                      <a:r>
                        <a:rPr lang="en-US" sz="2400" dirty="0"/>
                        <a:t> (ECT)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400" dirty="0"/>
                        <a:t>Depresija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 err="1"/>
                        <a:t>Optimiz</a:t>
                      </a:r>
                      <a:r>
                        <a:rPr lang="sl-SI" sz="2400" dirty="0" err="1"/>
                        <a:t>irajoče</a:t>
                      </a:r>
                      <a:r>
                        <a:rPr lang="en-US" sz="2400" dirty="0"/>
                        <a:t> </a:t>
                      </a:r>
                      <a:r>
                        <a:rPr lang="sl-SI" sz="2400" dirty="0"/>
                        <a:t>uravnavanje počutja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Lamotrigin</a:t>
                      </a:r>
                      <a:endParaRPr lang="en-US" sz="2400" dirty="0"/>
                    </a:p>
                    <a:p>
                      <a:r>
                        <a:rPr lang="sl-SI" sz="2400" dirty="0" err="1"/>
                        <a:t>Kv</a:t>
                      </a:r>
                      <a:r>
                        <a:rPr lang="en-US" sz="2400" dirty="0" err="1"/>
                        <a:t>etiapin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Olanzapin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fluo</a:t>
                      </a:r>
                      <a:r>
                        <a:rPr lang="sl-SI" sz="2400" dirty="0" err="1"/>
                        <a:t>ks</a:t>
                      </a:r>
                      <a:r>
                        <a:rPr lang="en-US" sz="2400" dirty="0" err="1"/>
                        <a:t>etin</a:t>
                      </a:r>
                      <a:endParaRPr lang="en-US" sz="2400" dirty="0"/>
                    </a:p>
                    <a:p>
                      <a:r>
                        <a:rPr lang="sl-SI" sz="2400" dirty="0"/>
                        <a:t>Zdravilo za uravnavanje čustvovanja </a:t>
                      </a:r>
                      <a:r>
                        <a:rPr lang="en-US" sz="2400" dirty="0"/>
                        <a:t>+ </a:t>
                      </a:r>
                      <a:r>
                        <a:rPr lang="en-US" sz="2400" dirty="0" err="1"/>
                        <a:t>antidepres</a:t>
                      </a:r>
                      <a:r>
                        <a:rPr lang="sl-SI" sz="2400" dirty="0"/>
                        <a:t>iv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400" dirty="0"/>
                        <a:t>Vzdrževanje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400" dirty="0"/>
                        <a:t>Uporaba pristopa, ki DELUJE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910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0" y="76201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kern="0" dirty="0"/>
              <a:t>Nespečnost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609600" y="990600"/>
            <a:ext cx="708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-Simptomi, ne diagnoza </a:t>
            </a:r>
          </a:p>
          <a:p>
            <a:r>
              <a:rPr lang="sl-SI" sz="2800" dirty="0"/>
              <a:t>-Poiskati osnovni vzrok </a:t>
            </a:r>
          </a:p>
          <a:p>
            <a:r>
              <a:rPr lang="sl-SI" sz="2800" dirty="0"/>
              <a:t>-Spodbujanje dobre “higiene” spanja </a:t>
            </a:r>
          </a:p>
          <a:p>
            <a:r>
              <a:rPr lang="sl-SI" sz="2800" dirty="0"/>
              <a:t>-Uporabite “dnevnik” spanja </a:t>
            </a:r>
          </a:p>
          <a:p>
            <a:r>
              <a:rPr lang="sl-SI" sz="2800" dirty="0"/>
              <a:t>	</a:t>
            </a:r>
            <a:r>
              <a:rPr lang="sl-SI" sz="2800" dirty="0" err="1"/>
              <a:t>farmakoterapija</a:t>
            </a:r>
            <a:r>
              <a:rPr lang="sl-SI" sz="2800" dirty="0"/>
              <a:t>: </a:t>
            </a:r>
          </a:p>
          <a:p>
            <a:r>
              <a:rPr lang="sl-SI" sz="2800" dirty="0"/>
              <a:t>		-10 dni ali manj </a:t>
            </a:r>
          </a:p>
          <a:p>
            <a:r>
              <a:rPr lang="sl-SI" sz="2800" dirty="0"/>
              <a:t>		-možnosti:</a:t>
            </a:r>
          </a:p>
          <a:p>
            <a:r>
              <a:rPr lang="sl-SI" sz="2800" dirty="0"/>
              <a:t>	ne-</a:t>
            </a:r>
            <a:r>
              <a:rPr lang="sl-SI" sz="2800" dirty="0" err="1"/>
              <a:t>benzodiazepinski</a:t>
            </a:r>
            <a:r>
              <a:rPr lang="sl-SI" sz="2800" dirty="0"/>
              <a:t> hipnotiki </a:t>
            </a:r>
          </a:p>
          <a:p>
            <a:r>
              <a:rPr lang="sl-SI" sz="2800" dirty="0"/>
              <a:t>	</a:t>
            </a:r>
            <a:r>
              <a:rPr lang="sl-SI" sz="2800" dirty="0" err="1"/>
              <a:t>benzodiazepinski</a:t>
            </a:r>
            <a:r>
              <a:rPr lang="sl-SI" sz="2800" dirty="0"/>
              <a:t> hipnotiki </a:t>
            </a:r>
          </a:p>
          <a:p>
            <a:r>
              <a:rPr lang="sl-SI" sz="2800" dirty="0"/>
              <a:t>	</a:t>
            </a:r>
            <a:r>
              <a:rPr lang="sl-SI" sz="2800" dirty="0" err="1"/>
              <a:t>sedativni</a:t>
            </a:r>
            <a:r>
              <a:rPr lang="sl-SI" sz="2800" dirty="0"/>
              <a:t> antihistaminiki </a:t>
            </a:r>
          </a:p>
          <a:p>
            <a:r>
              <a:rPr lang="sl-SI" sz="2800" dirty="0"/>
              <a:t>	</a:t>
            </a:r>
            <a:r>
              <a:rPr lang="sl-SI" sz="2800" dirty="0" err="1"/>
              <a:t>sedativni</a:t>
            </a:r>
            <a:r>
              <a:rPr lang="sl-SI" sz="2800" dirty="0"/>
              <a:t> antidepresivi </a:t>
            </a:r>
          </a:p>
          <a:p>
            <a:r>
              <a:rPr lang="sl-SI" sz="2800" dirty="0"/>
              <a:t>	</a:t>
            </a:r>
            <a:r>
              <a:rPr lang="sl-SI" sz="2800" dirty="0" err="1"/>
              <a:t>sedativni</a:t>
            </a:r>
            <a:r>
              <a:rPr lang="sl-SI" sz="2800" dirty="0"/>
              <a:t> antipsihotiki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286000"/>
            <a:ext cx="503049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42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5" y="1676400"/>
            <a:ext cx="6257925" cy="4228328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err="1"/>
              <a:t>Psihofarmakologija</a:t>
            </a:r>
            <a:r>
              <a:rPr lang="sl-SI" dirty="0"/>
              <a:t> duševnih motenj – otroci (primer ADHD)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981200" y="762000"/>
            <a:ext cx="8077200" cy="5334000"/>
          </a:xfrm>
        </p:spPr>
        <p:txBody>
          <a:bodyPr/>
          <a:lstStyle/>
          <a:p>
            <a:pPr marL="0" indent="0">
              <a:buNone/>
            </a:pPr>
            <a:r>
              <a:rPr lang="sl-SI" sz="1800" dirty="0"/>
              <a:t>1. poživila </a:t>
            </a:r>
          </a:p>
          <a:p>
            <a:pPr marL="0" indent="0">
              <a:buNone/>
            </a:pPr>
            <a:r>
              <a:rPr lang="sl-SI" sz="1800" dirty="0"/>
              <a:t>	Amfetamini</a:t>
            </a:r>
          </a:p>
          <a:p>
            <a:pPr marL="0" indent="0">
              <a:buNone/>
            </a:pPr>
            <a:r>
              <a:rPr lang="sl-SI" sz="1800" dirty="0"/>
              <a:t>	</a:t>
            </a:r>
            <a:r>
              <a:rPr lang="sl-SI" sz="1800" dirty="0" err="1"/>
              <a:t>Metilfenidat</a:t>
            </a:r>
            <a:r>
              <a:rPr lang="sl-SI" sz="1800" dirty="0"/>
              <a:t> (</a:t>
            </a:r>
            <a:r>
              <a:rPr lang="sl-SI" sz="1800" dirty="0" err="1"/>
              <a:t>Ritalin</a:t>
            </a:r>
            <a:r>
              <a:rPr lang="sl-SI" sz="1800" dirty="0"/>
              <a:t>, …) </a:t>
            </a:r>
          </a:p>
          <a:p>
            <a:pPr marL="0" indent="0">
              <a:buNone/>
            </a:pPr>
            <a:r>
              <a:rPr lang="sl-SI" sz="1800" dirty="0"/>
              <a:t>	</a:t>
            </a:r>
            <a:r>
              <a:rPr lang="sl-SI" sz="1800" dirty="0" err="1"/>
              <a:t>Dekstroamfetamini</a:t>
            </a:r>
            <a:r>
              <a:rPr lang="sl-SI" sz="1800" dirty="0"/>
              <a:t>  </a:t>
            </a:r>
          </a:p>
          <a:p>
            <a:pPr marL="0" indent="0">
              <a:buNone/>
            </a:pPr>
            <a:r>
              <a:rPr lang="sl-SI" sz="1800" dirty="0"/>
              <a:t>	</a:t>
            </a:r>
            <a:r>
              <a:rPr lang="sl-SI" sz="1800" dirty="0" err="1"/>
              <a:t>Pemolin</a:t>
            </a:r>
            <a:r>
              <a:rPr lang="sl-SI" sz="1800" dirty="0"/>
              <a:t>  </a:t>
            </a:r>
          </a:p>
          <a:p>
            <a:pPr marL="0" indent="0">
              <a:buNone/>
            </a:pPr>
            <a:r>
              <a:rPr lang="sl-SI" sz="1800" dirty="0"/>
              <a:t>2. Ne-poživila </a:t>
            </a:r>
          </a:p>
          <a:p>
            <a:pPr marL="0" indent="0">
              <a:buNone/>
            </a:pPr>
            <a:r>
              <a:rPr lang="sl-SI" sz="1800" dirty="0"/>
              <a:t>	</a:t>
            </a:r>
            <a:r>
              <a:rPr lang="sl-SI" sz="1800" dirty="0" err="1"/>
              <a:t>Atomoksetin</a:t>
            </a:r>
            <a:r>
              <a:rPr lang="sl-SI" sz="1800" dirty="0"/>
              <a:t> </a:t>
            </a:r>
          </a:p>
          <a:p>
            <a:pPr marL="0" indent="0">
              <a:buNone/>
            </a:pPr>
            <a:r>
              <a:rPr lang="sl-SI" sz="1800" dirty="0"/>
              <a:t>	</a:t>
            </a:r>
            <a:r>
              <a:rPr lang="sl-SI" sz="1800" dirty="0" err="1"/>
              <a:t>Gvanfacin</a:t>
            </a:r>
            <a:r>
              <a:rPr lang="sl-SI" sz="1800" dirty="0"/>
              <a:t> s podaljšanim sproščanjem  </a:t>
            </a:r>
          </a:p>
          <a:p>
            <a:pPr marL="0" indent="0">
              <a:buNone/>
            </a:pPr>
            <a:r>
              <a:rPr lang="sl-SI" sz="1800" dirty="0"/>
              <a:t>Drugo: 	</a:t>
            </a:r>
            <a:r>
              <a:rPr lang="sl-SI" sz="1800" dirty="0" err="1"/>
              <a:t>Bupropion</a:t>
            </a:r>
            <a:r>
              <a:rPr lang="sl-SI" sz="1800" dirty="0"/>
              <a:t>  </a:t>
            </a:r>
          </a:p>
          <a:p>
            <a:pPr marL="0" indent="0">
              <a:buNone/>
            </a:pPr>
            <a:r>
              <a:rPr lang="sl-SI" sz="1800" dirty="0"/>
              <a:t>	triciklični antidepresivi </a:t>
            </a:r>
          </a:p>
          <a:p>
            <a:pPr marL="0" indent="0">
              <a:buNone/>
            </a:pPr>
            <a:r>
              <a:rPr lang="sl-SI" sz="1800" dirty="0"/>
              <a:t>	</a:t>
            </a:r>
            <a:r>
              <a:rPr lang="sl-SI" sz="1800" dirty="0" err="1"/>
              <a:t>Venlafaksin</a:t>
            </a:r>
            <a:r>
              <a:rPr lang="sl-SI" sz="1800" dirty="0"/>
              <a:t>  </a:t>
            </a:r>
          </a:p>
          <a:p>
            <a:pPr marL="0" indent="0">
              <a:buNone/>
            </a:pPr>
            <a:r>
              <a:rPr lang="sl-SI" sz="1800" dirty="0"/>
              <a:t>3. Nove oblike sproščanja</a:t>
            </a:r>
          </a:p>
          <a:p>
            <a:pPr marL="0" indent="0">
              <a:buNone/>
            </a:pPr>
            <a:r>
              <a:rPr lang="sl-SI" sz="1800" dirty="0"/>
              <a:t>	</a:t>
            </a:r>
            <a:r>
              <a:rPr lang="sl-SI" sz="1800" dirty="0" err="1"/>
              <a:t>Metilfenidat</a:t>
            </a:r>
            <a:r>
              <a:rPr lang="sl-SI" sz="1800" dirty="0"/>
              <a:t> obliž </a:t>
            </a:r>
          </a:p>
          <a:p>
            <a:pPr marL="0" indent="0">
              <a:buNone/>
            </a:pPr>
            <a:r>
              <a:rPr lang="sl-SI" sz="1800" dirty="0" err="1"/>
              <a:t>Predzdravilo</a:t>
            </a:r>
            <a:r>
              <a:rPr lang="sl-SI" sz="1800" dirty="0"/>
              <a:t>: </a:t>
            </a:r>
            <a:r>
              <a:rPr lang="sl-SI" sz="1800" dirty="0" err="1"/>
              <a:t>lisdeksamfetamin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083684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err="1"/>
              <a:t>Psihofarmakologija</a:t>
            </a:r>
            <a:r>
              <a:rPr lang="sl-SI" dirty="0"/>
              <a:t> zasvojenosti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81000" y="914400"/>
            <a:ext cx="8077200" cy="5334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sl-SI" sz="2800" dirty="0" err="1"/>
              <a:t>Zdravila</a:t>
            </a:r>
            <a:r>
              <a:rPr lang="en-US" altLang="sl-SI" sz="2800" dirty="0"/>
              <a:t> </a:t>
            </a:r>
            <a:r>
              <a:rPr lang="sl-SI" altLang="sl-SI" sz="2800" dirty="0"/>
              <a:t>pri </a:t>
            </a:r>
            <a:r>
              <a:rPr lang="en-US" altLang="sl-SI" sz="2800" dirty="0" err="1"/>
              <a:t>zastrupitv</a:t>
            </a:r>
            <a:r>
              <a:rPr lang="sl-SI" altLang="sl-SI" sz="2800" dirty="0"/>
              <a:t>i</a:t>
            </a:r>
            <a:r>
              <a:rPr lang="en-US" altLang="sl-SI" sz="2800" dirty="0"/>
              <a:t>/</a:t>
            </a:r>
            <a:r>
              <a:rPr lang="sl-SI" altLang="sl-SI" sz="2800" dirty="0" err="1"/>
              <a:t>odtegnitvnem</a:t>
            </a:r>
            <a:r>
              <a:rPr lang="sl-SI" altLang="sl-SI" sz="2800" dirty="0"/>
              <a:t> sindromu</a:t>
            </a:r>
            <a:endParaRPr lang="en-US" altLang="sl-SI" sz="2800" dirty="0"/>
          </a:p>
          <a:p>
            <a:pPr>
              <a:spcBef>
                <a:spcPts val="200"/>
              </a:spcBef>
            </a:pPr>
            <a:r>
              <a:rPr lang="sl-SI" altLang="sl-SI" sz="2800" dirty="0"/>
              <a:t>Zdravila proti </a:t>
            </a:r>
            <a:r>
              <a:rPr lang="en-US" altLang="sl-SI" sz="2800" dirty="0" err="1"/>
              <a:t>tegob</a:t>
            </a:r>
            <a:r>
              <a:rPr lang="sl-SI" altLang="sl-SI" sz="2800" dirty="0"/>
              <a:t>am (</a:t>
            </a:r>
            <a:r>
              <a:rPr lang="sl-SI" altLang="sl-SI" sz="2800" dirty="0" err="1"/>
              <a:t>averzivna</a:t>
            </a:r>
            <a:r>
              <a:rPr lang="sl-SI" altLang="sl-SI" sz="2800" dirty="0"/>
              <a:t> sredstva)</a:t>
            </a:r>
            <a:endParaRPr lang="en-US" altLang="sl-SI" sz="2800" dirty="0"/>
          </a:p>
          <a:p>
            <a:pPr lvl="1">
              <a:spcBef>
                <a:spcPts val="200"/>
              </a:spcBef>
            </a:pPr>
            <a:r>
              <a:rPr lang="en-US" altLang="sl-SI" sz="2800" dirty="0" err="1"/>
              <a:t>disulfiram</a:t>
            </a:r>
            <a:r>
              <a:rPr lang="en-US" altLang="sl-SI" sz="2800" dirty="0"/>
              <a:t> </a:t>
            </a:r>
          </a:p>
          <a:p>
            <a:pPr>
              <a:spcBef>
                <a:spcPts val="200"/>
              </a:spcBef>
            </a:pPr>
            <a:r>
              <a:rPr lang="sl-SI" altLang="sl-SI" sz="2800" dirty="0"/>
              <a:t>Zdravila </a:t>
            </a:r>
            <a:r>
              <a:rPr lang="en-US" altLang="sl-SI" sz="2800" dirty="0" err="1"/>
              <a:t>za</a:t>
            </a:r>
            <a:r>
              <a:rPr lang="en-US" altLang="sl-SI" sz="2800" dirty="0"/>
              <a:t> </a:t>
            </a:r>
            <a:r>
              <a:rPr lang="en-US" altLang="sl-SI" sz="2800" dirty="0" err="1"/>
              <a:t>vzdrževa</a:t>
            </a:r>
            <a:r>
              <a:rPr lang="sl-SI" altLang="sl-SI" sz="2800" dirty="0" err="1"/>
              <a:t>lno</a:t>
            </a:r>
            <a:r>
              <a:rPr lang="sl-SI" altLang="sl-SI" sz="2800" dirty="0"/>
              <a:t> terapijo</a:t>
            </a:r>
            <a:r>
              <a:rPr lang="en-US" altLang="sl-SI" sz="2800" dirty="0"/>
              <a:t> </a:t>
            </a:r>
          </a:p>
          <a:p>
            <a:pPr lvl="1">
              <a:spcBef>
                <a:spcPts val="200"/>
              </a:spcBef>
            </a:pPr>
            <a:r>
              <a:rPr lang="en-US" altLang="sl-SI" sz="2800" dirty="0" err="1"/>
              <a:t>metadon</a:t>
            </a:r>
            <a:r>
              <a:rPr lang="en-US" altLang="sl-SI" sz="2800" dirty="0"/>
              <a:t> </a:t>
            </a:r>
          </a:p>
          <a:p>
            <a:pPr lvl="1">
              <a:spcBef>
                <a:spcPts val="200"/>
              </a:spcBef>
            </a:pPr>
            <a:r>
              <a:rPr lang="en-US" altLang="sl-SI" sz="2800" dirty="0" err="1"/>
              <a:t>Buprenorfin</a:t>
            </a:r>
            <a:r>
              <a:rPr lang="en-US" altLang="sl-SI" sz="2800" dirty="0"/>
              <a:t>  </a:t>
            </a:r>
          </a:p>
          <a:p>
            <a:pPr>
              <a:spcBef>
                <a:spcPts val="200"/>
              </a:spcBef>
            </a:pPr>
            <a:r>
              <a:rPr lang="sl-SI" altLang="sl-SI" sz="2800" dirty="0"/>
              <a:t>Zdravila za zmanjšanje poželenja</a:t>
            </a:r>
            <a:endParaRPr lang="en-US" altLang="sl-SI" sz="2800" dirty="0"/>
          </a:p>
          <a:p>
            <a:pPr lvl="1">
              <a:spcBef>
                <a:spcPts val="200"/>
              </a:spcBef>
            </a:pPr>
            <a:r>
              <a:rPr lang="en-US" altLang="sl-SI" sz="2800" dirty="0" err="1"/>
              <a:t>Nikotin</a:t>
            </a:r>
            <a:r>
              <a:rPr lang="sl-SI" altLang="sl-SI" sz="2800" dirty="0" err="1"/>
              <a:t>sko</a:t>
            </a:r>
            <a:r>
              <a:rPr lang="en-US" altLang="sl-SI" sz="2800" dirty="0"/>
              <a:t> </a:t>
            </a:r>
            <a:r>
              <a:rPr lang="en-US" altLang="sl-SI" sz="2800" dirty="0" err="1"/>
              <a:t>nadomestno</a:t>
            </a:r>
            <a:r>
              <a:rPr lang="en-US" altLang="sl-SI" sz="2800" dirty="0"/>
              <a:t> </a:t>
            </a:r>
            <a:r>
              <a:rPr lang="en-US" altLang="sl-SI" sz="2800" dirty="0" err="1"/>
              <a:t>zdravljenje</a:t>
            </a:r>
            <a:r>
              <a:rPr lang="en-US" altLang="sl-SI" sz="2800" dirty="0"/>
              <a:t>  </a:t>
            </a:r>
          </a:p>
          <a:p>
            <a:pPr lvl="1">
              <a:spcBef>
                <a:spcPts val="200"/>
              </a:spcBef>
            </a:pPr>
            <a:r>
              <a:rPr lang="en-US" altLang="sl-SI" sz="2800" dirty="0" err="1"/>
              <a:t>Naltre</a:t>
            </a:r>
            <a:r>
              <a:rPr lang="sl-SI" altLang="sl-SI" sz="2800" dirty="0" err="1"/>
              <a:t>ks</a:t>
            </a:r>
            <a:r>
              <a:rPr lang="en-US" altLang="sl-SI" sz="2800" dirty="0"/>
              <a:t>on  </a:t>
            </a:r>
          </a:p>
          <a:p>
            <a:pPr lvl="1">
              <a:spcBef>
                <a:spcPts val="200"/>
              </a:spcBef>
            </a:pPr>
            <a:r>
              <a:rPr lang="en-US" altLang="sl-SI" sz="2800" dirty="0" err="1"/>
              <a:t>Akamprosata</a:t>
            </a:r>
            <a:r>
              <a:rPr lang="en-US" altLang="sl-SI" sz="2800" dirty="0"/>
              <a:t>  </a:t>
            </a:r>
          </a:p>
          <a:p>
            <a:pPr lvl="1">
              <a:spcBef>
                <a:spcPts val="200"/>
              </a:spcBef>
            </a:pPr>
            <a:r>
              <a:rPr lang="en-US" altLang="sl-SI" sz="2800" dirty="0" err="1"/>
              <a:t>Vareniklin</a:t>
            </a:r>
            <a:r>
              <a:rPr lang="en-US" altLang="sl-SI" sz="2800" dirty="0"/>
              <a:t>  </a:t>
            </a:r>
          </a:p>
          <a:p>
            <a:pPr lvl="1">
              <a:spcBef>
                <a:spcPts val="200"/>
              </a:spcBef>
            </a:pPr>
            <a:r>
              <a:rPr lang="en-US" altLang="sl-SI" sz="2800" dirty="0" err="1"/>
              <a:t>Topiramat</a:t>
            </a:r>
            <a:r>
              <a:rPr lang="en-US" altLang="sl-SI" sz="2800" dirty="0"/>
              <a:t> 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677974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err="1"/>
              <a:t>Psihofarmakologija</a:t>
            </a:r>
            <a:r>
              <a:rPr lang="sl-SI" dirty="0"/>
              <a:t> (hujših) osebnostnih motenj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597969"/>
              </p:ext>
            </p:extLst>
          </p:nvPr>
        </p:nvGraphicFramePr>
        <p:xfrm>
          <a:off x="1905000" y="1752600"/>
          <a:ext cx="8458200" cy="4632864"/>
        </p:xfrm>
        <a:graphic>
          <a:graphicData uri="http://schemas.openxmlformats.org/drawingml/2006/table">
            <a:tbl>
              <a:tblPr firstRow="1" bandRow="1"/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800" dirty="0"/>
                        <a:t>Simptomatski</a:t>
                      </a:r>
                      <a:r>
                        <a:rPr lang="sl-SI" sz="2800" baseline="0" dirty="0"/>
                        <a:t> spekter</a:t>
                      </a:r>
                      <a:endParaRPr lang="en-US" sz="2800" dirty="0"/>
                    </a:p>
                  </a:txBody>
                  <a:tcPr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800" dirty="0"/>
                        <a:t>Možnosti farmakoterapije</a:t>
                      </a:r>
                      <a:endParaRPr lang="en-US" sz="2800" dirty="0"/>
                    </a:p>
                  </a:txBody>
                  <a:tcPr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800" dirty="0"/>
                        <a:t>Afektivni simptomi</a:t>
                      </a:r>
                      <a:endParaRPr lang="en-US" sz="2800" dirty="0"/>
                    </a:p>
                  </a:txBody>
                  <a:tcPr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800" b="1" dirty="0"/>
                        <a:t>SSRI/SNRI</a:t>
                      </a:r>
                    </a:p>
                    <a:p>
                      <a:r>
                        <a:rPr lang="en-US" sz="2800" b="1" dirty="0"/>
                        <a:t>At</a:t>
                      </a:r>
                      <a:r>
                        <a:rPr lang="sl-SI" sz="2800" b="1" dirty="0"/>
                        <a:t>i</a:t>
                      </a:r>
                      <a:r>
                        <a:rPr lang="en-US" sz="2800" b="1" dirty="0"/>
                        <a:t>pi</a:t>
                      </a:r>
                      <a:r>
                        <a:rPr lang="sl-SI" sz="2800" b="1" dirty="0"/>
                        <a:t>čni</a:t>
                      </a:r>
                      <a:r>
                        <a:rPr lang="sl-SI" sz="2800" b="1" baseline="0" dirty="0"/>
                        <a:t> </a:t>
                      </a:r>
                      <a:r>
                        <a:rPr lang="en-US" sz="2800" b="1" dirty="0" err="1"/>
                        <a:t>antidepres</a:t>
                      </a:r>
                      <a:r>
                        <a:rPr lang="sl-SI" sz="2800" b="1" dirty="0"/>
                        <a:t>ivi</a:t>
                      </a:r>
                      <a:endParaRPr lang="en-US" sz="2800" b="1" dirty="0"/>
                    </a:p>
                    <a:p>
                      <a:r>
                        <a:rPr lang="sl-SI" sz="2800" b="1" dirty="0"/>
                        <a:t>S</a:t>
                      </a:r>
                      <a:r>
                        <a:rPr lang="en-US" sz="2800" b="1" dirty="0" err="1"/>
                        <a:t>tabiliz</a:t>
                      </a:r>
                      <a:r>
                        <a:rPr lang="sl-SI" sz="2800" b="1" dirty="0"/>
                        <a:t>atorji</a:t>
                      </a:r>
                      <a:r>
                        <a:rPr lang="sl-SI" sz="2800" b="1" baseline="0" dirty="0"/>
                        <a:t> razpoloženja</a:t>
                      </a:r>
                      <a:endParaRPr lang="en-US" sz="2800" b="1" dirty="0"/>
                    </a:p>
                  </a:txBody>
                  <a:tcPr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sl-SI" sz="2800" dirty="0"/>
                        <a:t>Čustveno uravnavanje</a:t>
                      </a:r>
                      <a:r>
                        <a:rPr lang="en-US" sz="2800" dirty="0"/>
                        <a:t>/</a:t>
                      </a:r>
                    </a:p>
                    <a:p>
                      <a:r>
                        <a:rPr lang="en-US" sz="2800" dirty="0" err="1"/>
                        <a:t>impul</a:t>
                      </a:r>
                      <a:r>
                        <a:rPr lang="sl-SI" sz="2800" dirty="0"/>
                        <a:t>zivnost</a:t>
                      </a:r>
                      <a:endParaRPr lang="en-US" sz="2800" dirty="0"/>
                    </a:p>
                  </a:txBody>
                  <a:tcPr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800" dirty="0" err="1"/>
                        <a:t>Stabilizatorji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razpoloženja</a:t>
                      </a:r>
                      <a:endParaRPr lang="en-US" sz="2800" dirty="0"/>
                    </a:p>
                    <a:p>
                      <a:r>
                        <a:rPr lang="en-US" sz="2800" dirty="0" smtClean="0"/>
                        <a:t>Anti</a:t>
                      </a:r>
                      <a:r>
                        <a:rPr lang="sl-SI" sz="2800" dirty="0" smtClean="0"/>
                        <a:t>k</a:t>
                      </a:r>
                      <a:r>
                        <a:rPr lang="en-US" sz="2800" dirty="0" err="1" smtClean="0"/>
                        <a:t>onvul</a:t>
                      </a:r>
                      <a:r>
                        <a:rPr lang="sl-SI" sz="2800" dirty="0"/>
                        <a:t>zivni</a:t>
                      </a:r>
                      <a:r>
                        <a:rPr lang="sl-SI" sz="2800" baseline="0" dirty="0"/>
                        <a:t> stabilizatorji razpoloženja</a:t>
                      </a:r>
                      <a:endParaRPr lang="en-US" sz="2800" dirty="0"/>
                    </a:p>
                    <a:p>
                      <a:r>
                        <a:rPr lang="sl-SI" sz="2800" dirty="0"/>
                        <a:t>Atipični </a:t>
                      </a:r>
                      <a:r>
                        <a:rPr lang="en-US" sz="2800" dirty="0" err="1"/>
                        <a:t>antips</a:t>
                      </a:r>
                      <a:r>
                        <a:rPr lang="sl-SI" sz="2800" dirty="0"/>
                        <a:t>ihotiki</a:t>
                      </a:r>
                      <a:endParaRPr lang="en-US" sz="2800" dirty="0"/>
                    </a:p>
                  </a:txBody>
                  <a:tcPr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800" dirty="0"/>
                        <a:t>Ps</a:t>
                      </a:r>
                      <a:r>
                        <a:rPr lang="sl-SI" sz="2800" dirty="0"/>
                        <a:t>i</a:t>
                      </a:r>
                      <a:r>
                        <a:rPr lang="en-US" sz="2800" dirty="0" err="1"/>
                        <a:t>hoti</a:t>
                      </a:r>
                      <a:r>
                        <a:rPr lang="sl-SI" sz="2800" dirty="0"/>
                        <a:t>čni</a:t>
                      </a:r>
                      <a:r>
                        <a:rPr lang="en-US" sz="2800" dirty="0"/>
                        <a:t>/para-</a:t>
                      </a:r>
                      <a:r>
                        <a:rPr lang="en-US" sz="2800" dirty="0" err="1"/>
                        <a:t>ps</a:t>
                      </a:r>
                      <a:r>
                        <a:rPr lang="sl-SI" sz="2800" dirty="0"/>
                        <a:t>i</a:t>
                      </a:r>
                      <a:r>
                        <a:rPr lang="en-US" sz="2800" dirty="0" err="1"/>
                        <a:t>hoti</a:t>
                      </a:r>
                      <a:r>
                        <a:rPr lang="sl-SI" sz="2800" dirty="0"/>
                        <a:t>čni</a:t>
                      </a:r>
                      <a:r>
                        <a:rPr lang="en-US" sz="2800" dirty="0"/>
                        <a:t> s</a:t>
                      </a:r>
                      <a:r>
                        <a:rPr lang="sl-SI" sz="2800" dirty="0"/>
                        <a:t>i</a:t>
                      </a:r>
                      <a:r>
                        <a:rPr lang="en-US" sz="2800" dirty="0" err="1"/>
                        <a:t>mptom</a:t>
                      </a:r>
                      <a:r>
                        <a:rPr lang="sl-SI" sz="2800" dirty="0"/>
                        <a:t>i</a:t>
                      </a:r>
                      <a:endParaRPr lang="en-US" sz="2800" dirty="0"/>
                    </a:p>
                  </a:txBody>
                  <a:tcPr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800" dirty="0"/>
                        <a:t>At</a:t>
                      </a:r>
                      <a:r>
                        <a:rPr lang="sl-SI" sz="2800" dirty="0"/>
                        <a:t>i</a:t>
                      </a:r>
                      <a:r>
                        <a:rPr lang="en-US" sz="2800" dirty="0"/>
                        <a:t>pi</a:t>
                      </a:r>
                      <a:r>
                        <a:rPr lang="sl-SI" sz="2800" dirty="0"/>
                        <a:t>čni </a:t>
                      </a:r>
                      <a:r>
                        <a:rPr lang="en-US" sz="2800" dirty="0" err="1"/>
                        <a:t>antips</a:t>
                      </a:r>
                      <a:r>
                        <a:rPr lang="sl-SI" sz="2800" dirty="0"/>
                        <a:t>i</a:t>
                      </a:r>
                      <a:r>
                        <a:rPr lang="en-US" sz="2800" dirty="0" err="1"/>
                        <a:t>hoti</a:t>
                      </a:r>
                      <a:r>
                        <a:rPr lang="sl-SI" sz="2800" dirty="0"/>
                        <a:t>ki</a:t>
                      </a:r>
                      <a:endParaRPr lang="en-US" sz="2800" dirty="0"/>
                    </a:p>
                    <a:p>
                      <a:r>
                        <a:rPr lang="sl-SI" sz="2800" dirty="0"/>
                        <a:t>Drugi</a:t>
                      </a:r>
                      <a:r>
                        <a:rPr lang="sl-SI" sz="2800" baseline="0" dirty="0"/>
                        <a:t> a</a:t>
                      </a:r>
                      <a:r>
                        <a:rPr lang="en-US" sz="2800" dirty="0" err="1"/>
                        <a:t>ntips</a:t>
                      </a:r>
                      <a:r>
                        <a:rPr lang="sl-SI" sz="2800" dirty="0"/>
                        <a:t>i</a:t>
                      </a:r>
                      <a:r>
                        <a:rPr lang="en-US" sz="2800" dirty="0" err="1"/>
                        <a:t>hoti</a:t>
                      </a:r>
                      <a:r>
                        <a:rPr lang="sl-SI" sz="2800" dirty="0"/>
                        <a:t>ki</a:t>
                      </a:r>
                      <a:endParaRPr lang="en-US" sz="2800" dirty="0"/>
                    </a:p>
                  </a:txBody>
                  <a:tcPr marT="45708" marB="4570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02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05"/>
            <a:ext cx="5791200" cy="68398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720726"/>
            <a:ext cx="6384970" cy="42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0" y="76201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sl-SI" kern="0" dirty="0">
                <a:solidFill>
                  <a:schemeClr val="bg1"/>
                </a:solidFill>
                <a:latin typeface="+mj-lt"/>
                <a:ea typeface="Geneva" charset="0"/>
                <a:cs typeface="+mj-cs"/>
              </a:rPr>
              <a:t>Motnje h</a:t>
            </a:r>
            <a:r>
              <a:rPr lang="sl-SI" kern="0" dirty="0" err="1">
                <a:solidFill>
                  <a:schemeClr val="bg1"/>
                </a:solidFill>
                <a:latin typeface="+mj-lt"/>
                <a:ea typeface="Geneva" charset="0"/>
                <a:cs typeface="+mj-cs"/>
              </a:rPr>
              <a:t>ranjenja</a:t>
            </a:r>
            <a:endParaRPr lang="en-US" kern="0" dirty="0">
              <a:solidFill>
                <a:schemeClr val="bg1"/>
              </a:solidFill>
              <a:latin typeface="+mj-lt"/>
              <a:ea typeface="Geneva" charset="0"/>
              <a:cs typeface="+mj-cs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09600" y="1295400"/>
            <a:ext cx="1021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l-SI" sz="2800" dirty="0">
                <a:latin typeface="+mn-lt"/>
              </a:rPr>
              <a:t>Razvrstitev</a:t>
            </a:r>
          </a:p>
          <a:p>
            <a:pPr marL="457200" indent="-457200"/>
            <a:endParaRPr lang="sl-SI" sz="2800" dirty="0">
              <a:latin typeface="+mn-lt"/>
            </a:endParaRPr>
          </a:p>
          <a:p>
            <a:r>
              <a:rPr lang="sl-SI" sz="2800" dirty="0">
                <a:latin typeface="+mn-lt"/>
              </a:rPr>
              <a:t>	anoreksija nervoza </a:t>
            </a:r>
          </a:p>
          <a:p>
            <a:r>
              <a:rPr lang="sl-SI" sz="2800" dirty="0">
                <a:latin typeface="+mn-lt"/>
              </a:rPr>
              <a:t>	bulimija nervoza </a:t>
            </a:r>
          </a:p>
          <a:p>
            <a:r>
              <a:rPr lang="sl-SI" sz="2800" dirty="0">
                <a:latin typeface="+mn-lt"/>
              </a:rPr>
              <a:t>	druge motnje hranjenja</a:t>
            </a:r>
          </a:p>
          <a:p>
            <a:endParaRPr lang="sl-SI" sz="2800" dirty="0">
              <a:latin typeface="+mn-lt"/>
            </a:endParaRPr>
          </a:p>
          <a:p>
            <a:r>
              <a:rPr lang="sl-SI" sz="2800" dirty="0">
                <a:latin typeface="+mn-lt"/>
              </a:rPr>
              <a:t>2. možnosti </a:t>
            </a:r>
            <a:r>
              <a:rPr lang="sl-SI" sz="2800" dirty="0" err="1">
                <a:latin typeface="+mn-lt"/>
              </a:rPr>
              <a:t>farmakoterapije</a:t>
            </a:r>
            <a:r>
              <a:rPr lang="sl-SI" sz="2800" dirty="0">
                <a:latin typeface="+mn-lt"/>
              </a:rPr>
              <a:t> </a:t>
            </a:r>
          </a:p>
          <a:p>
            <a:r>
              <a:rPr lang="sl-SI" sz="2800" dirty="0">
                <a:latin typeface="+mn-lt"/>
              </a:rPr>
              <a:t>	-SSRI pri prenajedanju (</a:t>
            </a:r>
            <a:r>
              <a:rPr lang="sl-SI" sz="2800" dirty="0" err="1">
                <a:latin typeface="+mn-lt"/>
              </a:rPr>
              <a:t>bingeing</a:t>
            </a:r>
            <a:r>
              <a:rPr lang="sl-SI" sz="2800" dirty="0">
                <a:latin typeface="+mn-lt"/>
              </a:rPr>
              <a:t>) / “čiščenju” (</a:t>
            </a:r>
            <a:r>
              <a:rPr lang="sl-SI" sz="2800" dirty="0" err="1">
                <a:latin typeface="+mn-lt"/>
              </a:rPr>
              <a:t>purging</a:t>
            </a:r>
            <a:r>
              <a:rPr lang="sl-SI" sz="2800" dirty="0">
                <a:latin typeface="+mn-lt"/>
              </a:rPr>
              <a:t>) </a:t>
            </a:r>
          </a:p>
          <a:p>
            <a:endParaRPr lang="sl-SI" sz="2800" dirty="0">
              <a:latin typeface="+mn-lt"/>
            </a:endParaRPr>
          </a:p>
          <a:p>
            <a:r>
              <a:rPr lang="sl-SI" sz="2800" dirty="0">
                <a:latin typeface="+mn-lt"/>
              </a:rPr>
              <a:t>	-</a:t>
            </a:r>
            <a:r>
              <a:rPr lang="sl-SI" sz="2800" dirty="0" err="1">
                <a:latin typeface="+mn-lt"/>
              </a:rPr>
              <a:t>Topiramat</a:t>
            </a:r>
            <a:r>
              <a:rPr lang="sl-SI" sz="2800" dirty="0">
                <a:latin typeface="+mn-lt"/>
              </a:rPr>
              <a:t> pri </a:t>
            </a:r>
            <a:r>
              <a:rPr lang="sl-SI" sz="2800" dirty="0" err="1">
                <a:latin typeface="+mn-lt"/>
              </a:rPr>
              <a:t>prenažiranju</a:t>
            </a:r>
            <a:r>
              <a:rPr lang="sl-SI" sz="2800" dirty="0">
                <a:latin typeface="+mn-lt"/>
              </a:rPr>
              <a:t> / “čistki”</a:t>
            </a:r>
          </a:p>
          <a:p>
            <a:endParaRPr lang="sl-SI" sz="2800" dirty="0">
              <a:latin typeface="+mn-lt"/>
            </a:endParaRPr>
          </a:p>
          <a:p>
            <a:r>
              <a:rPr lang="sl-SI" sz="2800" dirty="0">
                <a:latin typeface="+mn-lt"/>
              </a:rPr>
              <a:t>	-Zdravljenje sočasnih motenj - </a:t>
            </a:r>
            <a:r>
              <a:rPr lang="sl-SI" sz="2800" dirty="0" err="1">
                <a:latin typeface="+mn-lt"/>
              </a:rPr>
              <a:t>komorbidnosti</a:t>
            </a:r>
            <a:endParaRPr lang="sl-SI" sz="2800" dirty="0"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57200" y="3013502"/>
            <a:ext cx="1158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hlinkClick r:id="rId2"/>
              </a:rPr>
              <a:t>https://</a:t>
            </a:r>
            <a:r>
              <a:rPr lang="en-GB" sz="4400" dirty="0" smtClean="0">
                <a:hlinkClick r:id="rId2"/>
              </a:rPr>
              <a:t>www.youtube.com/watch?v=aYI6lCeeT5g</a:t>
            </a:r>
            <a:endParaRPr lang="sl-SI" sz="4400" dirty="0" smtClean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6129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err="1"/>
              <a:t>Psihofarmakologija</a:t>
            </a:r>
            <a:r>
              <a:rPr lang="sl-SI" dirty="0"/>
              <a:t> duševnih motenj - IZVEDBA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10668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Predavanja 2+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Razpisane </a:t>
            </a:r>
            <a:r>
              <a:rPr lang="sl-SI" dirty="0"/>
              <a:t>Seminarske </a:t>
            </a:r>
            <a:r>
              <a:rPr lang="sl-SI" dirty="0" smtClean="0"/>
              <a:t>vaje</a:t>
            </a:r>
            <a:r>
              <a:rPr lang="sl-SI" dirty="0"/>
              <a:t> </a:t>
            </a:r>
            <a:r>
              <a:rPr lang="sl-SI" dirty="0" smtClean="0"/>
              <a:t>1+</a:t>
            </a:r>
          </a:p>
          <a:p>
            <a:pPr marL="0" indent="0">
              <a:buNone/>
            </a:pPr>
            <a:r>
              <a:rPr lang="sl-SI" dirty="0" smtClean="0"/>
              <a:t>Vaje - 1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Laboratorijske </a:t>
            </a:r>
            <a:r>
              <a:rPr lang="sl-SI" dirty="0"/>
              <a:t>vaje: EEG, </a:t>
            </a:r>
            <a:endParaRPr lang="sl-SI" dirty="0" smtClean="0"/>
          </a:p>
          <a:p>
            <a:pPr marL="0" indent="0">
              <a:buNone/>
            </a:pPr>
            <a:r>
              <a:rPr lang="sl-SI" dirty="0" err="1" smtClean="0"/>
              <a:t>Eye</a:t>
            </a:r>
            <a:r>
              <a:rPr lang="sl-SI" dirty="0" smtClean="0"/>
              <a:t> </a:t>
            </a:r>
            <a:r>
              <a:rPr lang="sl-SI" dirty="0" err="1"/>
              <a:t>tracking</a:t>
            </a:r>
            <a:r>
              <a:rPr lang="sl-SI" dirty="0"/>
              <a:t>, </a:t>
            </a:r>
            <a:r>
              <a:rPr lang="sl-SI" dirty="0" smtClean="0"/>
              <a:t>detektor </a:t>
            </a:r>
            <a:r>
              <a:rPr lang="sl-SI" dirty="0"/>
              <a:t>laži (poligraf), socialna izključenost, gnus in zavračanja, </a:t>
            </a:r>
            <a:r>
              <a:rPr lang="sl-SI" dirty="0" err="1"/>
              <a:t>Trierski</a:t>
            </a:r>
            <a:r>
              <a:rPr lang="sl-SI" dirty="0"/>
              <a:t> stresni test</a:t>
            </a:r>
            <a:r>
              <a:rPr lang="sl-SI" dirty="0" smtClean="0"/>
              <a:t>….</a:t>
            </a:r>
          </a:p>
          <a:p>
            <a:pPr marL="0" indent="0">
              <a:buNone/>
            </a:pPr>
            <a:r>
              <a:rPr lang="sl-SI" dirty="0" smtClean="0"/>
              <a:t>VU-AMS (odzivnost avtonomnega živčevja)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914400"/>
            <a:ext cx="5333776" cy="3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9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err="1"/>
              <a:t>Psihofarmakologija</a:t>
            </a:r>
            <a:r>
              <a:rPr lang="sl-SI" dirty="0"/>
              <a:t> duševnih motenj – seminar, kolokvij, izpit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1143000"/>
            <a:ext cx="10134600" cy="487680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Izpit</a:t>
            </a:r>
          </a:p>
          <a:p>
            <a:pPr marL="514350" indent="-514350">
              <a:buAutoNum type="arabicPeriod"/>
            </a:pPr>
            <a:r>
              <a:rPr lang="sl-SI" dirty="0"/>
              <a:t>Opisna </a:t>
            </a:r>
            <a:r>
              <a:rPr lang="sl-SI" dirty="0" smtClean="0"/>
              <a:t>vprašanja</a:t>
            </a:r>
            <a:r>
              <a:rPr lang="sl-SI" dirty="0" smtClean="0"/>
              <a:t>, lahko z AI</a:t>
            </a:r>
            <a:endParaRPr lang="sl-SI" dirty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r>
              <a:rPr lang="sl-SI" dirty="0" smtClean="0"/>
              <a:t>Ocena </a:t>
            </a:r>
            <a:r>
              <a:rPr lang="sl-SI" dirty="0"/>
              <a:t>iz seminarjev in vaj</a:t>
            </a:r>
          </a:p>
          <a:p>
            <a:pPr marL="514350" indent="-514350">
              <a:buAutoNum type="arabicPeriod"/>
            </a:pPr>
            <a:r>
              <a:rPr lang="sl-SI" dirty="0"/>
              <a:t>Razmerje ocene </a:t>
            </a:r>
            <a:r>
              <a:rPr lang="sl-SI" dirty="0" smtClean="0"/>
              <a:t>(vaje, seminar </a:t>
            </a:r>
            <a:r>
              <a:rPr lang="sl-SI" dirty="0"/>
              <a:t>: izpit = </a:t>
            </a:r>
            <a:r>
              <a:rPr lang="sl-SI" dirty="0" smtClean="0"/>
              <a:t>30 </a:t>
            </a:r>
            <a:r>
              <a:rPr lang="sl-SI" dirty="0"/>
              <a:t>: </a:t>
            </a:r>
            <a:r>
              <a:rPr lang="sl-SI" dirty="0" smtClean="0"/>
              <a:t>70</a:t>
            </a:r>
            <a:r>
              <a:rPr lang="sl-SI" dirty="0"/>
              <a:t>)</a:t>
            </a:r>
          </a:p>
          <a:p>
            <a:pPr marL="514350" indent="-514350">
              <a:buAutoNum type="arabicPeriod"/>
            </a:pPr>
            <a:endParaRPr lang="sl-SI" dirty="0"/>
          </a:p>
          <a:p>
            <a:pPr marL="0" indent="0">
              <a:buNone/>
            </a:pPr>
            <a:r>
              <a:rPr lang="sl-SI" dirty="0"/>
              <a:t>(Izvedba vaj </a:t>
            </a:r>
            <a:r>
              <a:rPr lang="sl-SI" dirty="0" smtClean="0"/>
              <a:t>v dogovoru z vodjo vaj)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106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Psihofarmakologija duševnih motenj – seminarji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066800"/>
            <a:ext cx="11506200" cy="4876800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Seminarji in vaje</a:t>
            </a:r>
            <a:r>
              <a:rPr lang="sl-SI" dirty="0"/>
              <a:t>:</a:t>
            </a:r>
          </a:p>
          <a:p>
            <a:pPr marL="0" indent="0">
              <a:buNone/>
            </a:pPr>
            <a:r>
              <a:rPr lang="sl-SI" dirty="0"/>
              <a:t>Temeljna literatura za izbrane seminarje je učbenik in Goodman-</a:t>
            </a:r>
            <a:r>
              <a:rPr lang="sl-SI" dirty="0" err="1"/>
              <a:t>Gillman</a:t>
            </a:r>
            <a:r>
              <a:rPr lang="sl-SI" dirty="0"/>
              <a:t> oz. </a:t>
            </a:r>
            <a:r>
              <a:rPr lang="sl-SI" dirty="0">
                <a:solidFill>
                  <a:srgbClr val="FF0000"/>
                </a:solidFill>
              </a:rPr>
              <a:t>V DOGOVORU</a:t>
            </a:r>
            <a:r>
              <a:rPr lang="sl-SI" dirty="0"/>
              <a:t> z izvajalci!!!</a:t>
            </a:r>
          </a:p>
          <a:p>
            <a:pPr marL="0" indent="0">
              <a:buNone/>
            </a:pPr>
            <a:r>
              <a:rPr lang="sl-SI" dirty="0"/>
              <a:t>Novejši raziskovalni in pregledni članki.</a:t>
            </a:r>
          </a:p>
          <a:p>
            <a:pPr marL="0" indent="0">
              <a:buNone/>
            </a:pPr>
            <a:r>
              <a:rPr lang="sl-SI" dirty="0"/>
              <a:t>Izbira seminarja po dogovoru.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(priprava seminarjev med letom, predstavitve od druge polovice semestra naprej)</a:t>
            </a:r>
            <a:endParaRPr lang="sl-SI" sz="24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049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48" y="1219200"/>
            <a:ext cx="10363200" cy="1470025"/>
          </a:xfrm>
        </p:spPr>
        <p:txBody>
          <a:bodyPr>
            <a:noAutofit/>
          </a:bodyPr>
          <a:lstStyle/>
          <a:p>
            <a:r>
              <a:rPr lang="sl-SI" sz="4000" dirty="0" err="1" smtClean="0">
                <a:solidFill>
                  <a:schemeClr val="tx1"/>
                </a:solidFill>
              </a:rPr>
              <a:t>Psihofarmakologija</a:t>
            </a:r>
            <a:r>
              <a:rPr lang="sl-SI" sz="4000" dirty="0" smtClean="0">
                <a:solidFill>
                  <a:schemeClr val="tx1"/>
                </a:solidFill>
              </a:rPr>
              <a:t> duševnih motenj</a:t>
            </a:r>
            <a:br>
              <a:rPr lang="sl-SI" sz="4000" dirty="0" smtClean="0">
                <a:solidFill>
                  <a:schemeClr val="tx1"/>
                </a:solidFill>
              </a:rPr>
            </a:br>
            <a:r>
              <a:rPr lang="sl-SI" sz="4000" dirty="0" smtClean="0">
                <a:solidFill>
                  <a:schemeClr val="tx1"/>
                </a:solidFill>
              </a:rPr>
              <a:t>Nabor predavanj </a:t>
            </a:r>
            <a:r>
              <a:rPr lang="sl-SI" sz="4000" dirty="0" smtClean="0">
                <a:solidFill>
                  <a:schemeClr val="tx1"/>
                </a:solidFill>
              </a:rPr>
              <a:t>2025/26</a:t>
            </a:r>
            <a:endParaRPr lang="sl-SI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648" y="4365104"/>
            <a:ext cx="6400800" cy="1752600"/>
          </a:xfrm>
        </p:spPr>
        <p:txBody>
          <a:bodyPr/>
          <a:lstStyle/>
          <a:p>
            <a:r>
              <a:rPr lang="sl-SI" dirty="0" smtClean="0"/>
              <a:t>Skupna določitev vsebin predavanj s študenti</a:t>
            </a:r>
          </a:p>
          <a:p>
            <a:r>
              <a:rPr lang="sl-SI" dirty="0" smtClean="0"/>
              <a:t>Potencialne vsebine vaj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709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8229600" cy="720080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Nabor predavanj - 1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91544" y="2204864"/>
            <a:ext cx="8229600" cy="4392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4000" kern="0" dirty="0"/>
              <a:t>-</a:t>
            </a:r>
            <a:r>
              <a:rPr lang="sl-SI" sz="4000" kern="0" dirty="0" err="1"/>
              <a:t>Epigenetika</a:t>
            </a:r>
            <a:r>
              <a:rPr lang="sl-SI" sz="4000" kern="0" dirty="0"/>
              <a:t> duševnih motenj</a:t>
            </a:r>
          </a:p>
          <a:p>
            <a:pPr marL="0" indent="0">
              <a:buNone/>
            </a:pPr>
            <a:r>
              <a:rPr lang="sl-SI" sz="4000" kern="0" dirty="0"/>
              <a:t>-Zdravljenje </a:t>
            </a:r>
            <a:r>
              <a:rPr lang="sl-SI" sz="4000" u="sng" kern="0" dirty="0"/>
              <a:t>nespečnosti </a:t>
            </a:r>
          </a:p>
          <a:p>
            <a:pPr marL="0" indent="0">
              <a:buNone/>
            </a:pPr>
            <a:r>
              <a:rPr lang="sl-SI" sz="4000" kern="0" dirty="0"/>
              <a:t>-Migrenski glavobol</a:t>
            </a:r>
          </a:p>
          <a:p>
            <a:pPr marL="0" indent="0">
              <a:buNone/>
            </a:pPr>
            <a:r>
              <a:rPr lang="sl-SI" sz="4000" kern="0" dirty="0"/>
              <a:t>-Možganska kap in </a:t>
            </a:r>
            <a:r>
              <a:rPr lang="sl-SI" sz="4000" kern="0" dirty="0" err="1"/>
              <a:t>nevroplastičnost</a:t>
            </a:r>
            <a:endParaRPr lang="sl-SI" sz="4000" kern="0" dirty="0"/>
          </a:p>
          <a:p>
            <a:pPr marL="0" indent="0">
              <a:buNone/>
            </a:pPr>
            <a:r>
              <a:rPr lang="sl-SI" sz="4000" kern="0" dirty="0"/>
              <a:t>-Možganska povezljivost in zdravila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1"/>
            <a:ext cx="12192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kern="0" smtClean="0"/>
              <a:t>Psihofarmakologija duševnih motenj – IZBIRNI PREDMET --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2361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14723"/>
            <a:ext cx="8229600" cy="720080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Nabor predavanj - 2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91544" y="2348880"/>
            <a:ext cx="8229600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3600" kern="0" dirty="0"/>
              <a:t>-Motnje avtističnega spektra</a:t>
            </a:r>
          </a:p>
          <a:p>
            <a:pPr marL="0" indent="0">
              <a:buNone/>
            </a:pPr>
            <a:r>
              <a:rPr lang="sl-SI" sz="3600" kern="0" dirty="0"/>
              <a:t>-Z zdravili podprta psihoterapija</a:t>
            </a:r>
          </a:p>
          <a:p>
            <a:pPr marL="0" indent="0">
              <a:buNone/>
            </a:pPr>
            <a:r>
              <a:rPr lang="sl-SI" sz="3600" kern="0" dirty="0"/>
              <a:t>-Zasvojenost in odvisnost</a:t>
            </a:r>
          </a:p>
          <a:p>
            <a:pPr marL="0" indent="0">
              <a:buNone/>
            </a:pPr>
            <a:r>
              <a:rPr lang="sl-SI" sz="3600" kern="0" dirty="0"/>
              <a:t>-</a:t>
            </a:r>
            <a:r>
              <a:rPr lang="sl-SI" sz="3600" kern="0" dirty="0" err="1"/>
              <a:t>Enteogeni</a:t>
            </a:r>
            <a:r>
              <a:rPr lang="sl-SI" sz="3600" kern="0" dirty="0"/>
              <a:t>, </a:t>
            </a:r>
            <a:r>
              <a:rPr lang="sl-SI" sz="3600" kern="0" dirty="0" err="1"/>
              <a:t>psihedeliki</a:t>
            </a:r>
            <a:r>
              <a:rPr lang="sl-SI" sz="3600" kern="0" dirty="0"/>
              <a:t>, halucinogeni</a:t>
            </a:r>
          </a:p>
          <a:p>
            <a:pPr marL="0" indent="0">
              <a:buNone/>
            </a:pPr>
            <a:r>
              <a:rPr lang="sl-SI" sz="3600" kern="0" dirty="0"/>
              <a:t>-</a:t>
            </a:r>
            <a:r>
              <a:rPr lang="sl-SI" sz="3600" kern="0" dirty="0" err="1"/>
              <a:t>Nootropi</a:t>
            </a:r>
            <a:r>
              <a:rPr lang="sl-SI" sz="3600" kern="0" dirty="0"/>
              <a:t>, kognitivni </a:t>
            </a:r>
            <a:r>
              <a:rPr lang="sl-SI" sz="3600" kern="0" dirty="0" smtClean="0"/>
              <a:t>ojačevalci</a:t>
            </a:r>
          </a:p>
          <a:p>
            <a:pPr marL="0" indent="0">
              <a:buNone/>
            </a:pPr>
            <a:r>
              <a:rPr lang="sl-SI" sz="3600" dirty="0" smtClean="0"/>
              <a:t>-</a:t>
            </a:r>
            <a:r>
              <a:rPr lang="sl-SI" sz="3600" dirty="0" err="1" smtClean="0"/>
              <a:t>Metabolomika</a:t>
            </a:r>
            <a:r>
              <a:rPr lang="sl-SI" sz="3600" dirty="0" smtClean="0"/>
              <a:t> in duševno zdravje</a:t>
            </a:r>
            <a:endParaRPr lang="sl-SI" sz="3600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1"/>
            <a:ext cx="12192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kern="0" smtClean="0"/>
              <a:t>Psihofarmakologija duševnih motenj – IZBIRNI PREDMET --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71800499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7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FFFF"/>
      </a:accent1>
      <a:accent2>
        <a:srgbClr val="6666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C5CE7"/>
      </a:accent6>
      <a:hlink>
        <a:srgbClr val="3333CC"/>
      </a:hlink>
      <a:folHlink>
        <a:srgbClr val="3333CC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4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6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7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FF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7362</TotalTime>
  <Words>960</Words>
  <Application>Microsoft Office PowerPoint</Application>
  <PresentationFormat>Širokozaslonsko</PresentationFormat>
  <Paragraphs>273</Paragraphs>
  <Slides>31</Slides>
  <Notes>17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31</vt:i4>
      </vt:variant>
    </vt:vector>
  </HeadingPairs>
  <TitlesOfParts>
    <vt:vector size="38" baseType="lpstr">
      <vt:lpstr>Arial</vt:lpstr>
      <vt:lpstr>Geneva</vt:lpstr>
      <vt:lpstr>Tahoma</vt:lpstr>
      <vt:lpstr>Times New Roman</vt:lpstr>
      <vt:lpstr>Wingdings</vt:lpstr>
      <vt:lpstr>Azure</vt:lpstr>
      <vt:lpstr>Custom Design</vt:lpstr>
      <vt:lpstr>Psihofarmakologija duševnih motenj  Zdravila in obravnave pri terapijah duševnih motenj  Gorazd Drevenšek  2025/26</vt:lpstr>
      <vt:lpstr>PowerPointova predstavitev</vt:lpstr>
      <vt:lpstr>PowerPointova predstavitev</vt:lpstr>
      <vt:lpstr>Psihofarmakologija duševnih motenj - IZVEDBA</vt:lpstr>
      <vt:lpstr>Psihofarmakologija duševnih motenj – seminar, kolokvij, izpit</vt:lpstr>
      <vt:lpstr>Psihofarmakologija duševnih motenj – seminarji</vt:lpstr>
      <vt:lpstr>Psihofarmakologija duševnih motenj Nabor predavanj 2025/26</vt:lpstr>
      <vt:lpstr>Nabor predavanj - 1</vt:lpstr>
      <vt:lpstr>Nabor predavanj - 2</vt:lpstr>
      <vt:lpstr>Nabor predavanj - 3</vt:lpstr>
      <vt:lpstr>Vaši predlogi?</vt:lpstr>
      <vt:lpstr>Seznam dodatnih vsebin</vt:lpstr>
      <vt:lpstr>Psihofarmakologija duševnih motenj - literatura</vt:lpstr>
      <vt:lpstr>Literatura:</vt:lpstr>
      <vt:lpstr>PowerPointova predstavitev</vt:lpstr>
      <vt:lpstr>Razredi psihofarmakov – ponovitev s prve stopnje</vt:lpstr>
      <vt:lpstr>On the Horizon</vt:lpstr>
      <vt:lpstr>Duševne motnje – tesnobnostne motnje</vt:lpstr>
      <vt:lpstr>Zdravila za zdravljenje duševnih motenj – Primer simptomov in izbira zdravila</vt:lpstr>
      <vt:lpstr>Psihotične motnje</vt:lpstr>
      <vt:lpstr>Zdravila za zdravljenje psihotičnih motenj</vt:lpstr>
      <vt:lpstr>Motnje čustvovanja</vt:lpstr>
      <vt:lpstr>PowerPointova predstavitev</vt:lpstr>
      <vt:lpstr>PowerPointova predstavitev</vt:lpstr>
      <vt:lpstr>PowerPointova predstavitev</vt:lpstr>
      <vt:lpstr>PowerPointova predstavitev</vt:lpstr>
      <vt:lpstr>Psihofarmakologija duševnih motenj – otroci (primer ADHD)</vt:lpstr>
      <vt:lpstr>Psihofarmakologija zasvojenosti</vt:lpstr>
      <vt:lpstr>Psihofarmakologija (hujših) osebnostnih motenj</vt:lpstr>
      <vt:lpstr>PowerPointova predstavitev</vt:lpstr>
      <vt:lpstr>PowerPointova predstavitev</vt:lpstr>
    </vt:vector>
  </TitlesOfParts>
  <Company>Sinauer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Psychopharmacology, 2e</dc:title>
  <dc:creator>Sinauer Associates;Inc.</dc:creator>
  <cp:lastModifiedBy>Drevenšek, Gorazd</cp:lastModifiedBy>
  <cp:revision>861</cp:revision>
  <cp:lastPrinted>1601-01-01T00:00:00Z</cp:lastPrinted>
  <dcterms:created xsi:type="dcterms:W3CDTF">2000-10-16T19:08:56Z</dcterms:created>
  <dcterms:modified xsi:type="dcterms:W3CDTF">2025-10-02T14:07:31Z</dcterms:modified>
</cp:coreProperties>
</file>