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7"/>
  </p:notesMasterIdLst>
  <p:sldIdLst>
    <p:sldId id="312" r:id="rId2"/>
    <p:sldId id="321" r:id="rId3"/>
    <p:sldId id="258" r:id="rId4"/>
    <p:sldId id="284" r:id="rId5"/>
    <p:sldId id="285" r:id="rId6"/>
    <p:sldId id="287" r:id="rId7"/>
    <p:sldId id="322" r:id="rId8"/>
    <p:sldId id="286" r:id="rId9"/>
    <p:sldId id="288" r:id="rId10"/>
    <p:sldId id="289" r:id="rId11"/>
    <p:sldId id="290" r:id="rId12"/>
    <p:sldId id="323" r:id="rId13"/>
    <p:sldId id="299" r:id="rId14"/>
    <p:sldId id="311" r:id="rId15"/>
    <p:sldId id="347" r:id="rId16"/>
    <p:sldId id="304" r:id="rId17"/>
    <p:sldId id="303" r:id="rId18"/>
    <p:sldId id="315" r:id="rId19"/>
    <p:sldId id="316" r:id="rId20"/>
    <p:sldId id="334" r:id="rId21"/>
    <p:sldId id="325" r:id="rId22"/>
    <p:sldId id="327" r:id="rId23"/>
    <p:sldId id="291" r:id="rId24"/>
    <p:sldId id="328" r:id="rId25"/>
    <p:sldId id="292" r:id="rId26"/>
    <p:sldId id="329" r:id="rId27"/>
    <p:sldId id="293" r:id="rId28"/>
    <p:sldId id="330" r:id="rId29"/>
    <p:sldId id="331" r:id="rId30"/>
    <p:sldId id="332" r:id="rId31"/>
    <p:sldId id="333" r:id="rId32"/>
    <p:sldId id="305" r:id="rId33"/>
    <p:sldId id="296" r:id="rId34"/>
    <p:sldId id="320" r:id="rId35"/>
    <p:sldId id="298" r:id="rId36"/>
    <p:sldId id="335" r:id="rId37"/>
    <p:sldId id="344" r:id="rId38"/>
    <p:sldId id="337" r:id="rId39"/>
    <p:sldId id="348" r:id="rId40"/>
    <p:sldId id="338" r:id="rId41"/>
    <p:sldId id="343" r:id="rId42"/>
    <p:sldId id="339" r:id="rId43"/>
    <p:sldId id="342" r:id="rId44"/>
    <p:sldId id="340" r:id="rId45"/>
    <p:sldId id="345" r:id="rId46"/>
    <p:sldId id="341" r:id="rId47"/>
    <p:sldId id="336" r:id="rId48"/>
    <p:sldId id="308" r:id="rId49"/>
    <p:sldId id="309" r:id="rId50"/>
    <p:sldId id="297" r:id="rId51"/>
    <p:sldId id="310" r:id="rId52"/>
    <p:sldId id="313" r:id="rId53"/>
    <p:sldId id="317" r:id="rId54"/>
    <p:sldId id="318" r:id="rId55"/>
    <p:sldId id="319" r:id="rId5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0637"/>
    <a:srgbClr val="3E0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64052" autoAdjust="0"/>
  </p:normalViewPr>
  <p:slideViewPr>
    <p:cSldViewPr snapToGrid="0">
      <p:cViewPr varScale="1">
        <p:scale>
          <a:sx n="73" d="100"/>
          <a:sy n="73" d="100"/>
        </p:scale>
        <p:origin x="203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C8F9B87-FE68-4E85-B304-7F6818B31D56}" type="datetimeFigureOut">
              <a:rPr lang="sl-SI" smtClean="0"/>
              <a:t>26. 11. 2025</a:t>
            </a:fld>
            <a:endParaRPr lang="sl-SI"/>
          </a:p>
        </p:txBody>
      </p:sp>
      <p:sp>
        <p:nvSpPr>
          <p:cNvPr id="4" name="Označba mesta stranske slik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5DC757C-152F-4ADD-BB4A-F9E913CD756C}" type="slidenum">
              <a:rPr lang="sl-SI" smtClean="0"/>
              <a:t>‹#›</a:t>
            </a:fld>
            <a:endParaRPr lang="sl-SI"/>
          </a:p>
        </p:txBody>
      </p:sp>
    </p:spTree>
    <p:extLst>
      <p:ext uri="{BB962C8B-B14F-4D97-AF65-F5344CB8AC3E}">
        <p14:creationId xmlns:p14="http://schemas.microsoft.com/office/powerpoint/2010/main" val="270804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direct.com/journal/cell-reports-medicine/vol/4/issue/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topics/neuroscience/fluorodopa"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79BE7D9F-7316-4AAE-8848-6B840B0B2ED0}" type="slidenum">
              <a:rPr lang="en-US" sz="1200" smtClean="0"/>
              <a:pPr eaLnBrk="1" hangingPunct="1">
                <a:defRPr/>
              </a:pPr>
              <a:t>1</a:t>
            </a:fld>
            <a:endParaRPr lang="en-US"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3953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b="1" dirty="0" smtClean="0"/>
              <a:t>POVZETEK: DINAMIKA OMREŽIJ</a:t>
            </a:r>
          </a:p>
          <a:p>
            <a:endParaRPr lang="sl-SI" b="1" dirty="0" smtClean="0"/>
          </a:p>
          <a:p>
            <a:r>
              <a:rPr lang="sl-SI" b="1" dirty="0" smtClean="0"/>
              <a:t>PREJ</a:t>
            </a:r>
            <a:r>
              <a:rPr lang="sl-SI" dirty="0" smtClean="0"/>
              <a:t> (depresija):</a:t>
            </a:r>
            <a:br>
              <a:rPr lang="sl-SI" dirty="0" smtClean="0"/>
            </a:br>
            <a:r>
              <a:rPr lang="sl-SI" dirty="0" smtClean="0"/>
              <a:t>DMN = </a:t>
            </a:r>
            <a:r>
              <a:rPr lang="sl-SI" b="1" dirty="0" smtClean="0"/>
              <a:t>dominantno</a:t>
            </a:r>
            <a:r>
              <a:rPr lang="sl-SI" dirty="0" smtClean="0"/>
              <a:t>, </a:t>
            </a:r>
            <a:r>
              <a:rPr lang="sl-SI" dirty="0" err="1" smtClean="0"/>
              <a:t>rumination</a:t>
            </a:r>
            <a:r>
              <a:rPr lang="sl-SI" dirty="0" smtClean="0"/>
              <a:t> → SN ujeta v notranjih dražljajih → CEN šibek</a:t>
            </a:r>
          </a:p>
          <a:p>
            <a:r>
              <a:rPr lang="sl-SI" b="1" dirty="0" smtClean="0"/>
              <a:t>POZNEJE</a:t>
            </a:r>
            <a:r>
              <a:rPr lang="sl-SI" dirty="0" smtClean="0"/>
              <a:t> (cilj terapij):</a:t>
            </a:r>
            <a:br>
              <a:rPr lang="sl-SI" dirty="0" smtClean="0"/>
            </a:br>
            <a:r>
              <a:rPr lang="sl-SI" dirty="0" smtClean="0"/>
              <a:t>⚡ </a:t>
            </a:r>
            <a:r>
              <a:rPr lang="sl-SI" dirty="0" err="1" smtClean="0"/>
              <a:t>psilocibin</a:t>
            </a:r>
            <a:r>
              <a:rPr lang="sl-SI" dirty="0" smtClean="0"/>
              <a:t> → </a:t>
            </a:r>
            <a:r>
              <a:rPr lang="sl-SI" b="1" dirty="0" smtClean="0"/>
              <a:t>razbije DMN</a:t>
            </a:r>
            <a:r>
              <a:rPr lang="sl-SI" dirty="0" smtClean="0"/>
              <a:t>, poveča medomrežno integracijo</a:t>
            </a:r>
            <a:br>
              <a:rPr lang="sl-SI" dirty="0" smtClean="0"/>
            </a:br>
            <a:r>
              <a:rPr lang="sl-SI" dirty="0" smtClean="0"/>
              <a:t>⚡ </a:t>
            </a:r>
            <a:r>
              <a:rPr lang="sl-SI" dirty="0" err="1" smtClean="0"/>
              <a:t>ketamin</a:t>
            </a:r>
            <a:r>
              <a:rPr lang="sl-SI" dirty="0" smtClean="0"/>
              <a:t> → </a:t>
            </a:r>
            <a:r>
              <a:rPr lang="sl-SI" b="1" dirty="0" smtClean="0"/>
              <a:t>popravi SN–DMN most</a:t>
            </a:r>
            <a:r>
              <a:rPr lang="sl-SI" dirty="0" smtClean="0"/>
              <a:t>, okrepi CEN</a:t>
            </a:r>
            <a:br>
              <a:rPr lang="sl-SI" dirty="0" smtClean="0"/>
            </a:br>
            <a:r>
              <a:rPr lang="sl-SI" dirty="0" smtClean="0"/>
              <a:t>⚡ </a:t>
            </a:r>
            <a:r>
              <a:rPr lang="sl-SI" dirty="0" err="1" smtClean="0"/>
              <a:t>rTMS</a:t>
            </a:r>
            <a:r>
              <a:rPr lang="sl-SI" dirty="0" smtClean="0"/>
              <a:t> → </a:t>
            </a:r>
            <a:r>
              <a:rPr lang="sl-SI" b="1" dirty="0" smtClean="0"/>
              <a:t>stabilizira CEN</a:t>
            </a:r>
            <a:r>
              <a:rPr lang="sl-SI" dirty="0" smtClean="0"/>
              <a:t>, zmanjša vpliv DMN</a:t>
            </a:r>
          </a:p>
          <a:p>
            <a:endParaRPr lang="sl-SI" b="1" dirty="0" smtClean="0"/>
          </a:p>
          <a:p>
            <a:r>
              <a:rPr lang="sl-SI" b="1" dirty="0" smtClean="0"/>
              <a:t>Poenostavljeno:</a:t>
            </a:r>
          </a:p>
          <a:p>
            <a:r>
              <a:rPr lang="sl-SI" b="1" dirty="0" err="1" smtClean="0"/>
              <a:t>Psilocibin</a:t>
            </a:r>
            <a:r>
              <a:rPr lang="sl-SI" dirty="0" smtClean="0"/>
              <a:t> = </a:t>
            </a:r>
            <a:r>
              <a:rPr lang="sl-SI" i="1" dirty="0" err="1" smtClean="0"/>
              <a:t>reset</a:t>
            </a:r>
            <a:r>
              <a:rPr lang="sl-SI" i="1" dirty="0" smtClean="0"/>
              <a:t> omrežne arhitekture</a:t>
            </a:r>
            <a:endParaRPr lang="sl-SI" dirty="0" smtClean="0"/>
          </a:p>
          <a:p>
            <a:r>
              <a:rPr lang="sl-SI" b="1" dirty="0" err="1" smtClean="0"/>
              <a:t>Ketamin</a:t>
            </a:r>
            <a:r>
              <a:rPr lang="sl-SI" dirty="0" smtClean="0"/>
              <a:t> = </a:t>
            </a:r>
            <a:r>
              <a:rPr lang="sl-SI" i="1" dirty="0" smtClean="0"/>
              <a:t>hiter popravek napačnih povezav</a:t>
            </a:r>
            <a:endParaRPr lang="sl-SI" dirty="0" smtClean="0"/>
          </a:p>
          <a:p>
            <a:r>
              <a:rPr lang="sl-SI" b="1" dirty="0" err="1" smtClean="0"/>
              <a:t>rTMS</a:t>
            </a:r>
            <a:r>
              <a:rPr lang="sl-SI" dirty="0" smtClean="0"/>
              <a:t> = </a:t>
            </a:r>
            <a:r>
              <a:rPr lang="sl-SI" i="1" dirty="0" smtClean="0"/>
              <a:t>ciljno krepljenje izvršilnega vozlišča</a:t>
            </a:r>
            <a:endParaRPr lang="sl-SI" dirty="0" smtClean="0"/>
          </a:p>
          <a:p>
            <a:endParaRPr lang="en-GB" dirty="0"/>
          </a:p>
        </p:txBody>
      </p:sp>
      <p:sp>
        <p:nvSpPr>
          <p:cNvPr id="4" name="Označba mesta številke diapozitiva 3"/>
          <p:cNvSpPr>
            <a:spLocks noGrp="1"/>
          </p:cNvSpPr>
          <p:nvPr>
            <p:ph type="sldNum" sz="quarter" idx="10"/>
          </p:nvPr>
        </p:nvSpPr>
        <p:spPr/>
        <p:txBody>
          <a:bodyPr/>
          <a:lstStyle/>
          <a:p>
            <a:fld id="{95DC757C-152F-4ADD-BB4A-F9E913CD756C}" type="slidenum">
              <a:rPr lang="sl-SI" smtClean="0"/>
              <a:t>39</a:t>
            </a:fld>
            <a:endParaRPr lang="sl-SI"/>
          </a:p>
        </p:txBody>
      </p:sp>
    </p:spTree>
    <p:extLst>
      <p:ext uri="{BB962C8B-B14F-4D97-AF65-F5344CB8AC3E}">
        <p14:creationId xmlns:p14="http://schemas.microsoft.com/office/powerpoint/2010/main" val="225340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Slika prikazuje, da </a:t>
            </a:r>
            <a:r>
              <a:rPr lang="sl-SI" dirty="0" err="1" smtClean="0"/>
              <a:t>ketamin</a:t>
            </a:r>
            <a:r>
              <a:rPr lang="sl-SI" dirty="0" smtClean="0"/>
              <a:t> povzroči </a:t>
            </a:r>
            <a:r>
              <a:rPr lang="sl-SI" b="1" dirty="0" err="1" smtClean="0"/>
              <a:t>hiperpovezanost</a:t>
            </a:r>
            <a:r>
              <a:rPr lang="sl-SI" b="1" dirty="0" smtClean="0"/>
              <a:t> med nevroni</a:t>
            </a:r>
            <a:r>
              <a:rPr lang="sl-SI" dirty="0" smtClean="0"/>
              <a:t>, kar pomeni, da se oblikujejo številne nove funkcionalne povezave, ki sicer v normalnih pogojih ne obstajajo. V vidni skorji mačke (V1) se v kontrolnem stanju povezave med nevroni </a:t>
            </a:r>
            <a:r>
              <a:rPr lang="sl-SI" b="1" dirty="0" smtClean="0"/>
              <a:t>ne pojavijo</a:t>
            </a:r>
            <a:r>
              <a:rPr lang="sl-SI" dirty="0" smtClean="0"/>
              <a:t>, po kratki senzorični prilagoditvi se pojavijo prve povezave, </a:t>
            </a:r>
            <a:r>
              <a:rPr lang="sl-SI" b="1" dirty="0" smtClean="0"/>
              <a:t>po </a:t>
            </a:r>
            <a:r>
              <a:rPr lang="sl-SI" b="1" dirty="0" err="1" smtClean="0"/>
              <a:t>ketaminu</a:t>
            </a:r>
            <a:r>
              <a:rPr lang="sl-SI" b="1" dirty="0" smtClean="0"/>
              <a:t> pa nastane široka mreža povezav</a:t>
            </a:r>
            <a:r>
              <a:rPr lang="sl-SI" dirty="0" smtClean="0"/>
              <a:t> tako znotraj kot med različnimi plastmi skorje (2/3 in 5/6).</a:t>
            </a:r>
          </a:p>
          <a:p>
            <a:r>
              <a:rPr lang="sl-SI" dirty="0" smtClean="0"/>
              <a:t>Med izpostavljenostjo </a:t>
            </a:r>
            <a:r>
              <a:rPr lang="sl-SI" dirty="0" err="1" smtClean="0"/>
              <a:t>ketaminu</a:t>
            </a:r>
            <a:r>
              <a:rPr lang="sl-SI" dirty="0" smtClean="0"/>
              <a:t> nevroni kažejo </a:t>
            </a:r>
            <a:r>
              <a:rPr lang="sl-SI" b="1" dirty="0" smtClean="0"/>
              <a:t>močno povezanost pri različnih orientacijskih nastavitvah</a:t>
            </a:r>
            <a:r>
              <a:rPr lang="sl-SI" dirty="0" smtClean="0"/>
              <a:t>, kar je prikazano z rumenimi točkami (vsaka predstavlja povezavo med parom nevronov). </a:t>
            </a:r>
            <a:r>
              <a:rPr lang="sl-SI" dirty="0" err="1" smtClean="0"/>
              <a:t>Ketamin</a:t>
            </a:r>
            <a:r>
              <a:rPr lang="sl-SI" dirty="0" smtClean="0"/>
              <a:t> se od drugih anestetikov (ksenon, </a:t>
            </a:r>
            <a:r>
              <a:rPr lang="sl-SI" dirty="0" err="1" smtClean="0"/>
              <a:t>propofol</a:t>
            </a:r>
            <a:r>
              <a:rPr lang="sl-SI" dirty="0" smtClean="0"/>
              <a:t>) razlikuje po tem, da </a:t>
            </a:r>
            <a:r>
              <a:rPr lang="sl-SI" b="1" dirty="0" smtClean="0"/>
              <a:t>ohranja kompleksnost možganskih interakcij</a:t>
            </a:r>
            <a:r>
              <a:rPr lang="sl-SI" dirty="0" smtClean="0"/>
              <a:t>, čeprav povzroči vedenjsko neodzivnost, kar potrjuje </a:t>
            </a:r>
            <a:r>
              <a:rPr lang="sl-SI" b="1" dirty="0" smtClean="0"/>
              <a:t>indeks kompleksnosti perturbacije (PCI)</a:t>
            </a:r>
            <a:r>
              <a:rPr lang="sl-SI" dirty="0" smtClean="0"/>
              <a:t>. Funkcionalno povezani nevroni po </a:t>
            </a:r>
            <a:r>
              <a:rPr lang="sl-SI" dirty="0" err="1" smtClean="0"/>
              <a:t>ketaminu</a:t>
            </a:r>
            <a:r>
              <a:rPr lang="sl-SI" dirty="0" smtClean="0"/>
              <a:t> kažejo tudi </a:t>
            </a:r>
            <a:r>
              <a:rPr lang="sl-SI" b="1" dirty="0" smtClean="0"/>
              <a:t>višjo moč nevralnih oscilacij</a:t>
            </a:r>
            <a:r>
              <a:rPr lang="sl-SI" dirty="0" smtClean="0"/>
              <a:t> v celotnem frekvenčnem spektru, kar je znak okrepljene mrežne dinamike.</a:t>
            </a:r>
            <a:endParaRPr lang="sl-SI" dirty="0"/>
          </a:p>
        </p:txBody>
      </p:sp>
      <p:sp>
        <p:nvSpPr>
          <p:cNvPr id="4" name="Slide Number Placeholder 3"/>
          <p:cNvSpPr>
            <a:spLocks noGrp="1"/>
          </p:cNvSpPr>
          <p:nvPr>
            <p:ph type="sldNum" sz="quarter" idx="5"/>
          </p:nvPr>
        </p:nvSpPr>
        <p:spPr/>
        <p:txBody>
          <a:bodyPr/>
          <a:lstStyle/>
          <a:p>
            <a:fld id="{95DC757C-152F-4ADD-BB4A-F9E913CD756C}" type="slidenum">
              <a:rPr lang="sl-SI" smtClean="0"/>
              <a:t>41</a:t>
            </a:fld>
            <a:endParaRPr lang="sl-SI"/>
          </a:p>
        </p:txBody>
      </p:sp>
    </p:spTree>
    <p:extLst>
      <p:ext uri="{BB962C8B-B14F-4D97-AF65-F5344CB8AC3E}">
        <p14:creationId xmlns:p14="http://schemas.microsoft.com/office/powerpoint/2010/main" val="187694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Slika prikazuje model, ki pojasnjuje, kako </a:t>
            </a:r>
            <a:r>
              <a:rPr lang="sl-SI" dirty="0" err="1" smtClean="0"/>
              <a:t>ketamin</a:t>
            </a:r>
            <a:r>
              <a:rPr lang="sl-SI" dirty="0" smtClean="0"/>
              <a:t> spreminja delovanje nevronov in njihove povezave od ravni dendritov do možganskih omrežij.</a:t>
            </a:r>
          </a:p>
          <a:p>
            <a:r>
              <a:rPr lang="sl-SI" b="1" dirty="0" smtClean="0"/>
              <a:t>(A) Kontrolno stanje – pred </a:t>
            </a:r>
            <a:r>
              <a:rPr lang="sl-SI" b="1" dirty="0" err="1" smtClean="0"/>
              <a:t>ketaminom</a:t>
            </a:r>
            <a:endParaRPr lang="sl-SI" b="1" dirty="0" smtClean="0"/>
          </a:p>
          <a:p>
            <a:r>
              <a:rPr lang="sl-SI" dirty="0" smtClean="0"/>
              <a:t>Nevron kaže </a:t>
            </a:r>
            <a:r>
              <a:rPr lang="sl-SI" b="1" dirty="0" smtClean="0"/>
              <a:t>stabilno preferenco</a:t>
            </a:r>
            <a:r>
              <a:rPr lang="sl-SI" dirty="0" smtClean="0"/>
              <a:t> za določeno orientacijo dražljaja (npr. 90°), a z </a:t>
            </a:r>
            <a:r>
              <a:rPr lang="sl-SI" b="1" dirty="0" smtClean="0"/>
              <a:t>veliko spremenljivostjo v odzivu</a:t>
            </a:r>
            <a:r>
              <a:rPr lang="sl-SI" dirty="0" smtClean="0"/>
              <a:t>.</a:t>
            </a:r>
          </a:p>
          <a:p>
            <a:r>
              <a:rPr lang="sl-SI" dirty="0" smtClean="0"/>
              <a:t>Mreža vsebuje omejeno število obstoječih povezav, osrednji nevron pa deluje kot glavno vozlišče.</a:t>
            </a:r>
          </a:p>
          <a:p>
            <a:r>
              <a:rPr lang="sl-SI" b="1" dirty="0" smtClean="0"/>
              <a:t>Dendritična aktivacija</a:t>
            </a:r>
            <a:r>
              <a:rPr lang="sl-SI" dirty="0" smtClean="0"/>
              <a:t> je usmerjena predvsem v sinapse, ki ustrezajo </a:t>
            </a:r>
            <a:r>
              <a:rPr lang="sl-SI" dirty="0" err="1" smtClean="0"/>
              <a:t>preferirani</a:t>
            </a:r>
            <a:r>
              <a:rPr lang="sl-SI" dirty="0" smtClean="0"/>
              <a:t> orientaciji; ostale sinapse so šibko aktivne.</a:t>
            </a:r>
          </a:p>
          <a:p>
            <a:endParaRPr lang="sl-SI" dirty="0" smtClean="0"/>
          </a:p>
          <a:p>
            <a:r>
              <a:rPr lang="sl-SI" b="1" dirty="0" smtClean="0"/>
              <a:t>(B) Po </a:t>
            </a:r>
            <a:r>
              <a:rPr lang="sl-SI" b="1" dirty="0" err="1" smtClean="0"/>
              <a:t>ketaminu</a:t>
            </a:r>
            <a:endParaRPr lang="sl-SI" b="1" dirty="0" smtClean="0"/>
          </a:p>
          <a:p>
            <a:r>
              <a:rPr lang="sl-SI" dirty="0" smtClean="0"/>
              <a:t>Nevroni </a:t>
            </a:r>
            <a:r>
              <a:rPr lang="sl-SI" b="1" dirty="0" smtClean="0"/>
              <a:t>ohranijo ali spremenijo svojo usmerjenost</a:t>
            </a:r>
            <a:r>
              <a:rPr lang="sl-SI" dirty="0" smtClean="0"/>
              <a:t>, a </a:t>
            </a:r>
            <a:r>
              <a:rPr lang="sl-SI" b="1" dirty="0" smtClean="0"/>
              <a:t>odzivi postanejo manj spremenljivi</a:t>
            </a:r>
            <a:r>
              <a:rPr lang="sl-SI" dirty="0" smtClean="0"/>
              <a:t>.</a:t>
            </a:r>
          </a:p>
          <a:p>
            <a:r>
              <a:rPr lang="sl-SI" dirty="0" smtClean="0"/>
              <a:t>Pojavi se </a:t>
            </a:r>
            <a:r>
              <a:rPr lang="sl-SI" b="1" dirty="0" err="1" smtClean="0"/>
              <a:t>hiperpovezanost</a:t>
            </a:r>
            <a:r>
              <a:rPr lang="sl-SI" dirty="0" smtClean="0"/>
              <a:t>: nastanejo številne nove povezave, nekatere stare oslabijo ali izginejo; </a:t>
            </a:r>
            <a:r>
              <a:rPr lang="sl-SI" b="1" dirty="0" smtClean="0"/>
              <a:t>moč povezav se poveča</a:t>
            </a:r>
            <a:r>
              <a:rPr lang="sl-SI" dirty="0" smtClean="0"/>
              <a:t>.</a:t>
            </a:r>
          </a:p>
          <a:p>
            <a:r>
              <a:rPr lang="sl-SI" dirty="0" smtClean="0"/>
              <a:t>Dendriti kažejo </a:t>
            </a:r>
            <a:r>
              <a:rPr lang="sl-SI" b="1" dirty="0" smtClean="0"/>
              <a:t>širšo in močnejšo aktivacijo</a:t>
            </a:r>
            <a:r>
              <a:rPr lang="sl-SI" dirty="0" smtClean="0"/>
              <a:t> sinaps, tudi tistih zunaj prvotne </a:t>
            </a:r>
            <a:r>
              <a:rPr lang="sl-SI" dirty="0" err="1" smtClean="0"/>
              <a:t>preferirane</a:t>
            </a:r>
            <a:r>
              <a:rPr lang="sl-SI" dirty="0" smtClean="0"/>
              <a:t> orientacije, kar povzroča </a:t>
            </a:r>
            <a:r>
              <a:rPr lang="sl-SI" b="1" dirty="0" smtClean="0"/>
              <a:t>razširitev mrežne arhitekture</a:t>
            </a:r>
            <a:r>
              <a:rPr lang="sl-SI" dirty="0" smtClean="0"/>
              <a:t>.</a:t>
            </a:r>
          </a:p>
          <a:p>
            <a:endParaRPr lang="sl-SI" dirty="0" smtClean="0"/>
          </a:p>
          <a:p>
            <a:r>
              <a:rPr lang="sl-SI" b="1" dirty="0" smtClean="0"/>
              <a:t>(C) Novo stanje – po </a:t>
            </a:r>
            <a:r>
              <a:rPr lang="sl-SI" b="1" dirty="0" err="1" smtClean="0"/>
              <a:t>ketaminski</a:t>
            </a:r>
            <a:r>
              <a:rPr lang="sl-SI" b="1" dirty="0" smtClean="0"/>
              <a:t> reorganizaciji</a:t>
            </a:r>
          </a:p>
          <a:p>
            <a:r>
              <a:rPr lang="sl-SI" dirty="0" smtClean="0"/>
              <a:t>Nevroni razvijejo </a:t>
            </a:r>
            <a:r>
              <a:rPr lang="sl-SI" b="1" dirty="0" smtClean="0"/>
              <a:t>novo orientacijsko nastavitev</a:t>
            </a:r>
            <a:r>
              <a:rPr lang="sl-SI" dirty="0" smtClean="0"/>
              <a:t> in ponovno pridobijo večjo variabilnost odzivov.</a:t>
            </a:r>
          </a:p>
          <a:p>
            <a:r>
              <a:rPr lang="sl-SI" dirty="0" smtClean="0"/>
              <a:t>Zgradi se </a:t>
            </a:r>
            <a:r>
              <a:rPr lang="sl-SI" b="1" dirty="0" smtClean="0"/>
              <a:t>nova mreža</a:t>
            </a:r>
            <a:r>
              <a:rPr lang="sl-SI" dirty="0" smtClean="0"/>
              <a:t> z drugačnim osrednjim nevronom (novo vozlišče).</a:t>
            </a:r>
          </a:p>
          <a:p>
            <a:r>
              <a:rPr lang="sl-SI" b="1" dirty="0" smtClean="0"/>
              <a:t>Popolnoma nov vzorec močnih sinaps</a:t>
            </a:r>
            <a:r>
              <a:rPr lang="sl-SI" dirty="0" smtClean="0"/>
              <a:t> oblikuje novo funkcionalno konfiguracijo omrežja.</a:t>
            </a:r>
          </a:p>
          <a:p>
            <a:endParaRPr lang="sl-SI" b="1" dirty="0" smtClean="0"/>
          </a:p>
          <a:p>
            <a:r>
              <a:rPr lang="sl-SI" b="1" dirty="0" smtClean="0"/>
              <a:t>Glavna ugotovitev</a:t>
            </a:r>
          </a:p>
          <a:p>
            <a:r>
              <a:rPr lang="sl-SI" dirty="0" err="1" smtClean="0"/>
              <a:t>Ketamin</a:t>
            </a:r>
            <a:r>
              <a:rPr lang="sl-SI" dirty="0" smtClean="0"/>
              <a:t> </a:t>
            </a:r>
            <a:r>
              <a:rPr lang="sl-SI" b="1" dirty="0" smtClean="0"/>
              <a:t>prekine obstoječo mrežno organizacijo</a:t>
            </a:r>
            <a:r>
              <a:rPr lang="sl-SI" dirty="0" smtClean="0"/>
              <a:t> ter omogoči nastanek </a:t>
            </a:r>
            <a:r>
              <a:rPr lang="sl-SI" b="1" dirty="0" smtClean="0"/>
              <a:t>novih povezav, novih osrednjih nevronov in novih sinaptičnih vzorcev</a:t>
            </a:r>
            <a:r>
              <a:rPr lang="sl-SI" dirty="0" smtClean="0"/>
              <a:t>.</a:t>
            </a:r>
            <a:br>
              <a:rPr lang="sl-SI" dirty="0" smtClean="0"/>
            </a:br>
            <a:r>
              <a:rPr lang="sl-SI" dirty="0" smtClean="0"/>
              <a:t>To vodi k </a:t>
            </a:r>
            <a:r>
              <a:rPr lang="sl-SI" b="1" dirty="0" smtClean="0"/>
              <a:t>nevronski plastičnosti</a:t>
            </a:r>
            <a:r>
              <a:rPr lang="sl-SI" dirty="0" smtClean="0"/>
              <a:t>, ki je ključna za razlago njegovih hitrih in trajnih psihiatričnih učinkov.</a:t>
            </a:r>
            <a:endParaRPr lang="sl-SI" dirty="0"/>
          </a:p>
        </p:txBody>
      </p:sp>
      <p:sp>
        <p:nvSpPr>
          <p:cNvPr id="4" name="Slide Number Placeholder 3"/>
          <p:cNvSpPr>
            <a:spLocks noGrp="1"/>
          </p:cNvSpPr>
          <p:nvPr>
            <p:ph type="sldNum" sz="quarter" idx="5"/>
          </p:nvPr>
        </p:nvSpPr>
        <p:spPr/>
        <p:txBody>
          <a:bodyPr/>
          <a:lstStyle/>
          <a:p>
            <a:fld id="{95DC757C-152F-4ADD-BB4A-F9E913CD756C}" type="slidenum">
              <a:rPr lang="sl-SI" smtClean="0"/>
              <a:t>43</a:t>
            </a:fld>
            <a:endParaRPr lang="sl-SI"/>
          </a:p>
        </p:txBody>
      </p:sp>
    </p:spTree>
    <p:extLst>
      <p:ext uri="{BB962C8B-B14F-4D97-AF65-F5344CB8AC3E}">
        <p14:creationId xmlns:p14="http://schemas.microsoft.com/office/powerpoint/2010/main" val="958637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b="0" i="0" u="none" strike="noStrike" kern="1200" dirty="0" err="1" smtClean="0">
                <a:solidFill>
                  <a:schemeClr val="tx1"/>
                </a:solidFill>
                <a:effectLst/>
                <a:latin typeface="+mn-lt"/>
                <a:ea typeface="+mn-ea"/>
                <a:cs typeface="+mn-cs"/>
                <a:hlinkClick r:id="rId3" tooltip="Go to table of contents for this volume/issue"/>
              </a:rPr>
              <a:t>Cell</a:t>
            </a:r>
            <a:r>
              <a:rPr lang="sl-SI" sz="1200" b="0" i="0" u="none" strike="noStrike" kern="1200" dirty="0" smtClean="0">
                <a:solidFill>
                  <a:schemeClr val="tx1"/>
                </a:solidFill>
                <a:effectLst/>
                <a:latin typeface="+mn-lt"/>
                <a:ea typeface="+mn-ea"/>
                <a:cs typeface="+mn-cs"/>
                <a:hlinkClick r:id="rId3" tooltip="Go to table of contents for this volume/issue"/>
              </a:rPr>
              <a:t> </a:t>
            </a:r>
            <a:r>
              <a:rPr lang="sl-SI" sz="1200" b="0" i="0" u="none" strike="noStrike" kern="1200" dirty="0" err="1" smtClean="0">
                <a:solidFill>
                  <a:schemeClr val="tx1"/>
                </a:solidFill>
                <a:effectLst/>
                <a:latin typeface="+mn-lt"/>
                <a:ea typeface="+mn-ea"/>
                <a:cs typeface="+mn-cs"/>
                <a:hlinkClick r:id="rId3" tooltip="Go to table of contents for this volume/issue"/>
              </a:rPr>
              <a:t>Reports</a:t>
            </a:r>
            <a:r>
              <a:rPr lang="sl-SI" sz="1200" b="0" i="0" u="none" strike="noStrike" kern="1200" dirty="0" smtClean="0">
                <a:solidFill>
                  <a:schemeClr val="tx1"/>
                </a:solidFill>
                <a:effectLst/>
                <a:latin typeface="+mn-lt"/>
                <a:ea typeface="+mn-ea"/>
                <a:cs typeface="+mn-cs"/>
                <a:hlinkClick r:id="rId3" tooltip="Go to table of contents for this volume/issue"/>
              </a:rPr>
              <a:t> Medicine, </a:t>
            </a:r>
            <a:r>
              <a:rPr lang="sl-SI" sz="1200" b="0" i="0" u="none" strike="noStrike" kern="1200" dirty="0" err="1" smtClean="0">
                <a:solidFill>
                  <a:schemeClr val="tx1"/>
                </a:solidFill>
                <a:effectLst/>
                <a:latin typeface="+mn-lt"/>
                <a:ea typeface="+mn-ea"/>
                <a:cs typeface="+mn-cs"/>
                <a:hlinkClick r:id="rId3" tooltip="Go to table of contents for this volume/issue"/>
              </a:rPr>
              <a:t>Volume</a:t>
            </a:r>
            <a:r>
              <a:rPr lang="sl-SI" sz="1200" b="0" i="0" u="none" strike="noStrike" kern="1200" dirty="0" smtClean="0">
                <a:solidFill>
                  <a:schemeClr val="tx1"/>
                </a:solidFill>
                <a:effectLst/>
                <a:latin typeface="+mn-lt"/>
                <a:ea typeface="+mn-ea"/>
                <a:cs typeface="+mn-cs"/>
                <a:hlinkClick r:id="rId3" tooltip="Go to table of contents for this volume/issue"/>
              </a:rPr>
              <a:t> 4, </a:t>
            </a:r>
            <a:r>
              <a:rPr lang="sl-SI" sz="1200" b="0" i="0" u="none" strike="noStrike" kern="1200" dirty="0" err="1" smtClean="0">
                <a:solidFill>
                  <a:schemeClr val="tx1"/>
                </a:solidFill>
                <a:effectLst/>
                <a:latin typeface="+mn-lt"/>
                <a:ea typeface="+mn-ea"/>
                <a:cs typeface="+mn-cs"/>
                <a:hlinkClick r:id="rId3" tooltip="Go to table of contents for this volume/issue"/>
              </a:rPr>
              <a:t>Issue</a:t>
            </a:r>
            <a:r>
              <a:rPr lang="sl-SI" sz="1200" b="0" i="0" u="none" strike="noStrike" kern="1200" dirty="0" smtClean="0">
                <a:solidFill>
                  <a:schemeClr val="tx1"/>
                </a:solidFill>
                <a:effectLst/>
                <a:latin typeface="+mn-lt"/>
                <a:ea typeface="+mn-ea"/>
                <a:cs typeface="+mn-cs"/>
                <a:hlinkClick r:id="rId3" tooltip="Go to table of contents for this volume/issue"/>
              </a:rPr>
              <a:t> 6</a:t>
            </a:r>
            <a:r>
              <a:rPr lang="sl-SI" sz="1200" b="0" i="0" kern="1200" dirty="0" smtClean="0">
                <a:solidFill>
                  <a:schemeClr val="tx1"/>
                </a:solidFill>
                <a:effectLst/>
                <a:latin typeface="+mn-lt"/>
                <a:ea typeface="+mn-ea"/>
                <a:cs typeface="+mn-cs"/>
              </a:rPr>
              <a:t>, 20 </a:t>
            </a:r>
            <a:r>
              <a:rPr lang="sl-SI" sz="1200" b="0" i="0" kern="1200" dirty="0" err="1" smtClean="0">
                <a:solidFill>
                  <a:schemeClr val="tx1"/>
                </a:solidFill>
                <a:effectLst/>
                <a:latin typeface="+mn-lt"/>
                <a:ea typeface="+mn-ea"/>
                <a:cs typeface="+mn-cs"/>
              </a:rPr>
              <a:t>June</a:t>
            </a:r>
            <a:r>
              <a:rPr lang="sl-SI" sz="1200" b="0" i="0" kern="1200" dirty="0" smtClean="0">
                <a:solidFill>
                  <a:schemeClr val="tx1"/>
                </a:solidFill>
                <a:effectLst/>
                <a:latin typeface="+mn-lt"/>
                <a:ea typeface="+mn-ea"/>
                <a:cs typeface="+mn-cs"/>
              </a:rPr>
              <a:t> 2023, 101086</a:t>
            </a:r>
          </a:p>
          <a:p>
            <a:endParaRPr lang="sl-SI" sz="1200" b="0" i="0" kern="1200" dirty="0" smtClean="0">
              <a:solidFill>
                <a:schemeClr val="tx1"/>
              </a:solidFill>
              <a:effectLst/>
              <a:latin typeface="+mn-lt"/>
              <a:ea typeface="+mn-ea"/>
              <a:cs typeface="+mn-cs"/>
            </a:endParaRPr>
          </a:p>
          <a:p>
            <a:r>
              <a:rPr lang="sl-SI" sz="1200" b="0" i="0" kern="1200" dirty="0" err="1" smtClean="0">
                <a:solidFill>
                  <a:schemeClr val="tx1"/>
                </a:solidFill>
                <a:effectLst/>
                <a:latin typeface="+mn-lt"/>
                <a:ea typeface="+mn-ea"/>
                <a:cs typeface="+mn-cs"/>
              </a:rPr>
              <a:t>Network</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perturbation-based</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biomarkers</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of</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depression</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and</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treatment</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response</a:t>
            </a:r>
            <a:endParaRPr lang="sl-SI" sz="1200" b="0" i="0" kern="1200" dirty="0" smtClean="0">
              <a:solidFill>
                <a:schemeClr val="tx1"/>
              </a:solidFill>
              <a:effectLst/>
              <a:latin typeface="+mn-lt"/>
              <a:ea typeface="+mn-ea"/>
              <a:cs typeface="+mn-cs"/>
            </a:endParaRPr>
          </a:p>
          <a:p>
            <a:r>
              <a:rPr lang="sl-SI" sz="1200" b="0" i="0" kern="1200" dirty="0" err="1" smtClean="0">
                <a:solidFill>
                  <a:schemeClr val="tx1"/>
                </a:solidFill>
                <a:effectLst/>
                <a:latin typeface="+mn-lt"/>
                <a:ea typeface="+mn-ea"/>
                <a:cs typeface="+mn-cs"/>
              </a:rPr>
              <a:t>Florian</a:t>
            </a:r>
            <a:r>
              <a:rPr lang="sl-SI" sz="1200" b="0" i="0" kern="1200" dirty="0" smtClean="0">
                <a:solidFill>
                  <a:schemeClr val="tx1"/>
                </a:solidFill>
                <a:effectLst/>
                <a:latin typeface="+mn-lt"/>
                <a:ea typeface="+mn-ea"/>
                <a:cs typeface="+mn-cs"/>
              </a:rPr>
              <a:t> Müller-</a:t>
            </a:r>
            <a:r>
              <a:rPr lang="sl-SI" sz="1200" b="0" i="0" kern="1200" dirty="0" err="1" smtClean="0">
                <a:solidFill>
                  <a:schemeClr val="tx1"/>
                </a:solidFill>
                <a:effectLst/>
                <a:latin typeface="+mn-lt"/>
                <a:ea typeface="+mn-ea"/>
                <a:cs typeface="+mn-cs"/>
              </a:rPr>
              <a:t>Dahlhaus</a:t>
            </a:r>
            <a:r>
              <a:rPr lang="sl-SI" sz="1200" b="0" i="0" kern="1200" dirty="0" smtClean="0">
                <a:solidFill>
                  <a:schemeClr val="tx1"/>
                </a:solidFill>
                <a:effectLst/>
                <a:latin typeface="+mn-lt"/>
                <a:ea typeface="+mn-ea"/>
                <a:cs typeface="+mn-cs"/>
              </a:rPr>
              <a:t> </a:t>
            </a:r>
            <a:r>
              <a:rPr lang="sl-SI" sz="1200" b="0" i="0" kern="1200" baseline="30000" dirty="0" smtClean="0">
                <a:solidFill>
                  <a:schemeClr val="tx1"/>
                </a:solidFill>
                <a:effectLst/>
                <a:latin typeface="+mn-lt"/>
                <a:ea typeface="+mn-ea"/>
                <a:cs typeface="+mn-cs"/>
              </a:rPr>
              <a:t>1</a:t>
            </a:r>
            <a:r>
              <a:rPr lang="sl-SI" sz="1200" b="0" i="0" kern="1200" dirty="0" smtClean="0">
                <a:solidFill>
                  <a:schemeClr val="tx1"/>
                </a:solidFill>
                <a:effectLst/>
                <a:latin typeface="+mn-lt"/>
                <a:ea typeface="+mn-ea"/>
                <a:cs typeface="+mn-cs"/>
              </a:rPr>
              <a:t>, Til </a:t>
            </a:r>
            <a:r>
              <a:rPr lang="sl-SI" sz="1200" b="0" i="0" kern="1200" dirty="0" err="1" smtClean="0">
                <a:solidFill>
                  <a:schemeClr val="tx1"/>
                </a:solidFill>
                <a:effectLst/>
                <a:latin typeface="+mn-lt"/>
                <a:ea typeface="+mn-ea"/>
                <a:cs typeface="+mn-cs"/>
              </a:rPr>
              <a:t>Ole</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Bergmann</a:t>
            </a:r>
            <a:r>
              <a:rPr lang="sl-SI" sz="1200" b="0" i="0" kern="1200" dirty="0" smtClean="0">
                <a:solidFill>
                  <a:schemeClr val="tx1"/>
                </a:solidFill>
                <a:effectLst/>
                <a:latin typeface="+mn-lt"/>
                <a:ea typeface="+mn-ea"/>
                <a:cs typeface="+mn-cs"/>
              </a:rPr>
              <a:t> </a:t>
            </a:r>
            <a:r>
              <a:rPr lang="sl-SI" sz="1200" b="0" i="0" kern="1200" baseline="30000" dirty="0" smtClean="0">
                <a:solidFill>
                  <a:schemeClr val="tx1"/>
                </a:solidFill>
                <a:effectLst/>
                <a:latin typeface="+mn-lt"/>
                <a:ea typeface="+mn-ea"/>
                <a:cs typeface="+mn-cs"/>
              </a:rPr>
              <a:t>2</a:t>
            </a:r>
            <a:r>
              <a:rPr lang="sl-SI" sz="1200" b="0" i="0" kern="1200" dirty="0" smtClean="0">
                <a:solidFill>
                  <a:schemeClr val="tx1"/>
                </a:solidFill>
                <a:effectLst/>
                <a:latin typeface="+mn-lt"/>
                <a:ea typeface="+mn-ea"/>
                <a:cs typeface="+mn-cs"/>
              </a:rPr>
              <a:t> </a:t>
            </a:r>
            <a:r>
              <a:rPr lang="sl-SI" sz="1200" b="0" i="0" kern="1200" baseline="30000" dirty="0" smtClean="0">
                <a:solidFill>
                  <a:schemeClr val="tx1"/>
                </a:solidFill>
                <a:effectLst/>
                <a:latin typeface="+mn-lt"/>
                <a:ea typeface="+mn-ea"/>
                <a:cs typeface="+mn-cs"/>
              </a:rPr>
              <a:t>3</a:t>
            </a:r>
          </a:p>
          <a:p>
            <a:endParaRPr lang="sl-SI" sz="1200" b="0" i="0" kern="1200" baseline="30000" dirty="0" smtClean="0">
              <a:solidFill>
                <a:schemeClr val="tx1"/>
              </a:solidFill>
              <a:effectLst/>
              <a:latin typeface="+mn-lt"/>
              <a:ea typeface="+mn-ea"/>
              <a:cs typeface="+mn-cs"/>
            </a:endParaRPr>
          </a:p>
          <a:p>
            <a:endParaRPr lang="sl-SI" sz="1200" b="0" i="0" kern="1200" baseline="30000" dirty="0" smtClean="0">
              <a:solidFill>
                <a:schemeClr val="tx1"/>
              </a:solidFill>
              <a:effectLst/>
              <a:latin typeface="+mn-lt"/>
              <a:ea typeface="+mn-ea"/>
              <a:cs typeface="+mn-cs"/>
            </a:endParaRPr>
          </a:p>
          <a:p>
            <a:r>
              <a:rPr lang="sl-SI" dirty="0" smtClean="0"/>
              <a:t>Analize možganskih omrežij na osnovi perturbacije s TMS, ob hkratnem snemanju EEG ali </a:t>
            </a:r>
            <a:r>
              <a:rPr lang="sl-SI" dirty="0" err="1" smtClean="0"/>
              <a:t>fMRI</a:t>
            </a:r>
            <a:r>
              <a:rPr lang="sl-SI" dirty="0" smtClean="0"/>
              <a:t>, omogočajo spremljanje </a:t>
            </a:r>
            <a:r>
              <a:rPr lang="sl-SI" b="1" dirty="0" smtClean="0"/>
              <a:t>lokalnih in oddaljenih aktivacij</a:t>
            </a:r>
            <a:r>
              <a:rPr lang="sl-SI" dirty="0" smtClean="0"/>
              <a:t> v možganih, ki nastanejo po stimulaciji izbrane </a:t>
            </a:r>
            <a:r>
              <a:rPr lang="sl-SI" dirty="0" err="1" smtClean="0"/>
              <a:t>kortikalne</a:t>
            </a:r>
            <a:r>
              <a:rPr lang="sl-SI" dirty="0" smtClean="0"/>
              <a:t> regije. Vzorec teh aktivacij je odvisen tako od </a:t>
            </a:r>
            <a:r>
              <a:rPr lang="sl-SI" b="1" dirty="0" smtClean="0"/>
              <a:t>parametrov TMS</a:t>
            </a:r>
            <a:r>
              <a:rPr lang="sl-SI" dirty="0" smtClean="0"/>
              <a:t> (npr. jakosti, frekvence, lokacije) kot od </a:t>
            </a:r>
            <a:r>
              <a:rPr lang="sl-SI" b="1" dirty="0" smtClean="0"/>
              <a:t>trenutnega stanja možganov</a:t>
            </a:r>
            <a:r>
              <a:rPr lang="sl-SI" dirty="0" smtClean="0"/>
              <a:t>, kot je čustveno ali kognitivno stanje posameznika. TMS vedno sproži </a:t>
            </a:r>
            <a:r>
              <a:rPr lang="sl-SI" b="1" dirty="0" smtClean="0"/>
              <a:t>kompleksne mrežne odzive</a:t>
            </a:r>
            <a:r>
              <a:rPr lang="sl-SI" dirty="0" smtClean="0"/>
              <a:t>, pri čemer zgolj EEG ali </a:t>
            </a:r>
            <a:r>
              <a:rPr lang="sl-SI" dirty="0" err="1" smtClean="0"/>
              <a:t>fMRI</a:t>
            </a:r>
            <a:r>
              <a:rPr lang="sl-SI" dirty="0" smtClean="0"/>
              <a:t> ne moreta neposredno ločiti med </a:t>
            </a:r>
            <a:r>
              <a:rPr lang="sl-SI" b="1" dirty="0" err="1" smtClean="0"/>
              <a:t>ekscitacijskimi</a:t>
            </a:r>
            <a:r>
              <a:rPr lang="sl-SI" b="1" dirty="0" smtClean="0"/>
              <a:t> in </a:t>
            </a:r>
            <a:r>
              <a:rPr lang="sl-SI" b="1" dirty="0" err="1" smtClean="0"/>
              <a:t>inhibicijskimi</a:t>
            </a:r>
            <a:r>
              <a:rPr lang="sl-SI" b="1" dirty="0" smtClean="0"/>
              <a:t> procesi</a:t>
            </a:r>
            <a:r>
              <a:rPr lang="sl-SI" dirty="0" smtClean="0"/>
              <a:t> oziroma med </a:t>
            </a:r>
            <a:r>
              <a:rPr lang="sl-SI" b="1" dirty="0" smtClean="0"/>
              <a:t>neposrednimi in povratnimi (re-</a:t>
            </a:r>
            <a:r>
              <a:rPr lang="sl-SI" b="1" dirty="0" err="1" smtClean="0"/>
              <a:t>entrant</a:t>
            </a:r>
            <a:r>
              <a:rPr lang="sl-SI" b="1" dirty="0" smtClean="0"/>
              <a:t>) aktivacijami</a:t>
            </a:r>
            <a:r>
              <a:rPr lang="sl-SI" dirty="0" smtClean="0"/>
              <a:t> v omrežju.</a:t>
            </a:r>
            <a:endParaRPr lang="sl-SI"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DC757C-152F-4ADD-BB4A-F9E913CD756C}" type="slidenum">
              <a:rPr lang="sl-SI" smtClean="0"/>
              <a:t>45</a:t>
            </a:fld>
            <a:endParaRPr lang="sl-SI"/>
          </a:p>
        </p:txBody>
      </p:sp>
    </p:spTree>
    <p:extLst>
      <p:ext uri="{BB962C8B-B14F-4D97-AF65-F5344CB8AC3E}">
        <p14:creationId xmlns:p14="http://schemas.microsoft.com/office/powerpoint/2010/main" val="393311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88414" y="993290"/>
            <a:ext cx="4019459" cy="340288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62" tIns="42881" rIns="85762" bIns="42881" anchor="ctr"/>
          <a:lstStyle/>
          <a:p>
            <a:endParaRPr lang="sl-SI"/>
          </a:p>
        </p:txBody>
      </p:sp>
      <p:sp>
        <p:nvSpPr>
          <p:cNvPr id="4098" name="Text Box 2"/>
          <p:cNvSpPr txBox="1">
            <a:spLocks noGrp="1" noChangeArrowheads="1"/>
          </p:cNvSpPr>
          <p:nvPr>
            <p:ph type="body"/>
          </p:nvPr>
        </p:nvSpPr>
        <p:spPr bwMode="auto">
          <a:xfrm>
            <a:off x="1037146" y="4725181"/>
            <a:ext cx="4728938" cy="37757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0401" indent="-80401">
              <a:lnSpc>
                <a:spcPct val="93000"/>
              </a:lnSpc>
              <a:spcBef>
                <a:spcPct val="0"/>
              </a:spcBef>
              <a:buSzPct val="45000"/>
              <a:tabLst>
                <a:tab pos="678946" algn="l"/>
                <a:tab pos="1357892" algn="l"/>
                <a:tab pos="2036837" algn="l"/>
                <a:tab pos="2715783" algn="l"/>
                <a:tab pos="3394729" algn="l"/>
                <a:tab pos="4073675" algn="l"/>
                <a:tab pos="4752621" algn="l"/>
              </a:tabLst>
            </a:pPr>
            <a:r>
              <a:rPr lang="en-GB" altLang="sl-SI">
                <a:latin typeface="Arial" charset="0"/>
                <a:ea typeface="msgothic" charset="0"/>
                <a:cs typeface="msgothic" charset="0"/>
              </a:rPr>
              <a:t>Parieto-frontal information systems. Organization of main cortical connections among parietal and frontal clusters. For each cluster, the arrow size indicates the strength (mean value across input areas; see Materials and Methods) of inputs (scale: 0–100). Note that the strongest detected mean input was equal to 50. Main systems are highlighted by colored thicker lines.</a:t>
            </a:r>
          </a:p>
        </p:txBody>
      </p:sp>
    </p:spTree>
    <p:extLst>
      <p:ext uri="{BB962C8B-B14F-4D97-AF65-F5344CB8AC3E}">
        <p14:creationId xmlns:p14="http://schemas.microsoft.com/office/powerpoint/2010/main" val="373973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88414" y="993290"/>
            <a:ext cx="4019459" cy="340288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62" tIns="42881" rIns="85762" bIns="42881" anchor="ctr"/>
          <a:lstStyle/>
          <a:p>
            <a:endParaRPr lang="sl-SI"/>
          </a:p>
        </p:txBody>
      </p:sp>
      <p:sp>
        <p:nvSpPr>
          <p:cNvPr id="4098" name="Rectangle 2"/>
          <p:cNvSpPr txBox="1">
            <a:spLocks noGrp="1" noChangeArrowheads="1"/>
          </p:cNvSpPr>
          <p:nvPr>
            <p:ph type="body"/>
          </p:nvPr>
        </p:nvSpPr>
        <p:spPr bwMode="auto">
          <a:xfrm>
            <a:off x="1037146" y="4725181"/>
            <a:ext cx="4728938" cy="37757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ltLang="sl-SI"/>
          </a:p>
        </p:txBody>
      </p:sp>
    </p:spTree>
    <p:extLst>
      <p:ext uri="{BB962C8B-B14F-4D97-AF65-F5344CB8AC3E}">
        <p14:creationId xmlns:p14="http://schemas.microsoft.com/office/powerpoint/2010/main" val="4144539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95DC757C-152F-4ADD-BB4A-F9E913CD756C}" type="slidenum">
              <a:rPr lang="sl-SI" smtClean="0"/>
              <a:t>55</a:t>
            </a:fld>
            <a:endParaRPr lang="sl-SI"/>
          </a:p>
        </p:txBody>
      </p:sp>
    </p:spTree>
    <p:extLst>
      <p:ext uri="{BB962C8B-B14F-4D97-AF65-F5344CB8AC3E}">
        <p14:creationId xmlns:p14="http://schemas.microsoft.com/office/powerpoint/2010/main" val="4269669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Konektogram</a:t>
            </a:r>
            <a:r>
              <a:rPr lang="sl-SI" dirty="0" smtClean="0"/>
              <a:t> je ena </a:t>
            </a:r>
            <a:r>
              <a:rPr lang="en-US" dirty="0" err="1" smtClean="0"/>
              <a:t>najnaprednejših</a:t>
            </a:r>
            <a:r>
              <a:rPr lang="en-US" dirty="0" smtClean="0"/>
              <a:t> </a:t>
            </a:r>
            <a:r>
              <a:rPr lang="en-US" dirty="0" err="1" smtClean="0"/>
              <a:t>vizualizacij</a:t>
            </a:r>
            <a:r>
              <a:rPr lang="en-US" dirty="0" smtClean="0"/>
              <a:t> </a:t>
            </a:r>
            <a:r>
              <a:rPr lang="en-US" dirty="0" err="1" smtClean="0"/>
              <a:t>možganske</a:t>
            </a:r>
            <a:r>
              <a:rPr lang="en-US" dirty="0" smtClean="0"/>
              <a:t> </a:t>
            </a:r>
            <a:r>
              <a:rPr lang="en-US" dirty="0" err="1" smtClean="0"/>
              <a:t>povezljivosti</a:t>
            </a:r>
            <a:r>
              <a:rPr lang="en-US" dirty="0" smtClean="0"/>
              <a:t>. </a:t>
            </a:r>
            <a:r>
              <a:rPr lang="en-US" dirty="0" err="1" smtClean="0"/>
              <a:t>Gre</a:t>
            </a:r>
            <a:r>
              <a:rPr lang="en-US" dirty="0" smtClean="0"/>
              <a:t> </a:t>
            </a:r>
            <a:r>
              <a:rPr lang="en-US" dirty="0" err="1" smtClean="0"/>
              <a:t>za</a:t>
            </a:r>
            <a:r>
              <a:rPr lang="en-US" dirty="0" smtClean="0"/>
              <a:t> </a:t>
            </a:r>
            <a:r>
              <a:rPr lang="en-US" dirty="0" err="1" smtClean="0"/>
              <a:t>način</a:t>
            </a:r>
            <a:r>
              <a:rPr lang="en-US" dirty="0" smtClean="0"/>
              <a:t>, </a:t>
            </a:r>
            <a:r>
              <a:rPr lang="en-US" dirty="0" err="1" smtClean="0"/>
              <a:t>kako</a:t>
            </a:r>
            <a:r>
              <a:rPr lang="en-US" dirty="0" smtClean="0"/>
              <a:t> </a:t>
            </a:r>
            <a:r>
              <a:rPr lang="en-US" dirty="0" err="1" smtClean="0"/>
              <a:t>lahko</a:t>
            </a:r>
            <a:r>
              <a:rPr lang="en-US" dirty="0" smtClean="0"/>
              <a:t> </a:t>
            </a:r>
            <a:r>
              <a:rPr lang="en-US" dirty="0" err="1" smtClean="0"/>
              <a:t>grafično</a:t>
            </a:r>
            <a:r>
              <a:rPr lang="en-US" dirty="0" smtClean="0"/>
              <a:t> </a:t>
            </a:r>
            <a:r>
              <a:rPr lang="en-US" dirty="0" err="1" smtClean="0"/>
              <a:t>prikažemo</a:t>
            </a:r>
            <a:r>
              <a:rPr lang="en-US" dirty="0" smtClean="0"/>
              <a:t>, </a:t>
            </a:r>
            <a:r>
              <a:rPr lang="en-US" dirty="0" err="1" smtClean="0"/>
              <a:t>kako</a:t>
            </a:r>
            <a:r>
              <a:rPr lang="en-US" dirty="0" smtClean="0"/>
              <a:t> so </a:t>
            </a:r>
            <a:r>
              <a:rPr lang="en-US" dirty="0" err="1" smtClean="0"/>
              <a:t>različne</a:t>
            </a:r>
            <a:r>
              <a:rPr lang="en-US" dirty="0" smtClean="0"/>
              <a:t> </a:t>
            </a:r>
            <a:r>
              <a:rPr lang="en-US" dirty="0" err="1" smtClean="0"/>
              <a:t>anatomske</a:t>
            </a:r>
            <a:r>
              <a:rPr lang="en-US" dirty="0" smtClean="0"/>
              <a:t> </a:t>
            </a:r>
            <a:r>
              <a:rPr lang="en-US" dirty="0" err="1" smtClean="0"/>
              <a:t>regije</a:t>
            </a:r>
            <a:r>
              <a:rPr lang="en-US" dirty="0" smtClean="0"/>
              <a:t> </a:t>
            </a:r>
            <a:r>
              <a:rPr lang="en-US" dirty="0" err="1" smtClean="0"/>
              <a:t>možganov</a:t>
            </a:r>
            <a:r>
              <a:rPr lang="en-US" dirty="0" smtClean="0"/>
              <a:t> med </a:t>
            </a:r>
            <a:r>
              <a:rPr lang="en-US" dirty="0" err="1" smtClean="0"/>
              <a:t>seboj</a:t>
            </a:r>
            <a:r>
              <a:rPr lang="en-US" dirty="0" smtClean="0"/>
              <a:t> </a:t>
            </a:r>
            <a:r>
              <a:rPr lang="en-US" dirty="0" err="1" smtClean="0"/>
              <a:t>povezane</a:t>
            </a:r>
            <a:r>
              <a:rPr lang="en-US" dirty="0" smtClean="0"/>
              <a:t> – ne le </a:t>
            </a:r>
            <a:r>
              <a:rPr lang="en-US" dirty="0" err="1" smtClean="0"/>
              <a:t>njihovo</a:t>
            </a:r>
            <a:r>
              <a:rPr lang="en-US" dirty="0" smtClean="0"/>
              <a:t> </a:t>
            </a:r>
            <a:r>
              <a:rPr lang="en-US" dirty="0" err="1" smtClean="0"/>
              <a:t>lokacijo</a:t>
            </a:r>
            <a:r>
              <a:rPr lang="en-US" dirty="0" smtClean="0"/>
              <a:t>, </a:t>
            </a:r>
            <a:r>
              <a:rPr lang="en-US" dirty="0" err="1" smtClean="0"/>
              <a:t>temveč</a:t>
            </a:r>
            <a:r>
              <a:rPr lang="en-US" dirty="0" smtClean="0"/>
              <a:t> </a:t>
            </a:r>
            <a:r>
              <a:rPr lang="en-US" dirty="0" err="1" smtClean="0"/>
              <a:t>tudi</a:t>
            </a:r>
            <a:r>
              <a:rPr lang="en-US" dirty="0" smtClean="0"/>
              <a:t> </a:t>
            </a:r>
            <a:r>
              <a:rPr lang="en-US" dirty="0" err="1" smtClean="0"/>
              <a:t>moč</a:t>
            </a:r>
            <a:r>
              <a:rPr lang="en-US" dirty="0" smtClean="0"/>
              <a:t>, </a:t>
            </a:r>
            <a:r>
              <a:rPr lang="en-US" dirty="0" err="1" smtClean="0"/>
              <a:t>smer</a:t>
            </a:r>
            <a:r>
              <a:rPr lang="en-US" dirty="0" smtClean="0"/>
              <a:t> in </a:t>
            </a:r>
            <a:r>
              <a:rPr lang="en-US" dirty="0" err="1" smtClean="0"/>
              <a:t>funkcijo</a:t>
            </a:r>
            <a:r>
              <a:rPr lang="en-US" dirty="0" smtClean="0"/>
              <a:t> </a:t>
            </a:r>
            <a:r>
              <a:rPr lang="en-US" dirty="0" err="1" smtClean="0"/>
              <a:t>povezav</a:t>
            </a:r>
            <a:r>
              <a:rPr lang="en-US" dirty="0" smtClean="0"/>
              <a:t>.</a:t>
            </a:r>
            <a:endParaRPr lang="sl-SI" dirty="0" smtClean="0"/>
          </a:p>
          <a:p>
            <a:endParaRPr lang="sl-SI" dirty="0" smtClean="0"/>
          </a:p>
          <a:p>
            <a:r>
              <a:rPr lang="en-US" dirty="0" smtClean="0"/>
              <a:t>🔍 </a:t>
            </a:r>
            <a:r>
              <a:rPr lang="en-US" dirty="0" err="1" smtClean="0"/>
              <a:t>Zakaj</a:t>
            </a:r>
            <a:r>
              <a:rPr lang="en-US" dirty="0" smtClean="0"/>
              <a:t> </a:t>
            </a:r>
            <a:r>
              <a:rPr lang="en-US" dirty="0" err="1" smtClean="0"/>
              <a:t>sploh</a:t>
            </a:r>
            <a:r>
              <a:rPr lang="en-US" dirty="0" smtClean="0"/>
              <a:t> </a:t>
            </a:r>
            <a:r>
              <a:rPr lang="en-US" dirty="0" err="1" smtClean="0"/>
              <a:t>konektogram</a:t>
            </a:r>
            <a:r>
              <a:rPr lang="en-US" dirty="0" smtClean="0"/>
              <a:t>?</a:t>
            </a:r>
            <a:endParaRPr lang="sl-SI" dirty="0" smtClean="0"/>
          </a:p>
          <a:p>
            <a:r>
              <a:rPr lang="en-US" dirty="0" err="1" smtClean="0"/>
              <a:t>Možgani</a:t>
            </a:r>
            <a:r>
              <a:rPr lang="en-US" dirty="0" smtClean="0"/>
              <a:t> </a:t>
            </a:r>
            <a:r>
              <a:rPr lang="en-US" dirty="0" err="1" smtClean="0"/>
              <a:t>niso</a:t>
            </a:r>
            <a:r>
              <a:rPr lang="en-US" dirty="0" smtClean="0"/>
              <a:t> </a:t>
            </a:r>
            <a:r>
              <a:rPr lang="en-US" dirty="0" err="1" smtClean="0"/>
              <a:t>zgolj</a:t>
            </a:r>
            <a:r>
              <a:rPr lang="en-US" dirty="0" smtClean="0"/>
              <a:t> </a:t>
            </a:r>
            <a:r>
              <a:rPr lang="en-US" dirty="0" err="1" smtClean="0"/>
              <a:t>skupek</a:t>
            </a:r>
            <a:r>
              <a:rPr lang="en-US" dirty="0" smtClean="0"/>
              <a:t> </a:t>
            </a:r>
            <a:r>
              <a:rPr lang="en-US" dirty="0" err="1" smtClean="0"/>
              <a:t>ločenih</a:t>
            </a:r>
            <a:r>
              <a:rPr lang="en-US" dirty="0" smtClean="0"/>
              <a:t> </a:t>
            </a:r>
            <a:r>
              <a:rPr lang="en-US" dirty="0" err="1" smtClean="0"/>
              <a:t>struktur</a:t>
            </a:r>
            <a:r>
              <a:rPr lang="en-US" dirty="0" smtClean="0"/>
              <a:t>. </a:t>
            </a:r>
            <a:r>
              <a:rPr lang="en-US" dirty="0" err="1" smtClean="0"/>
              <a:t>Delujejo</a:t>
            </a:r>
            <a:r>
              <a:rPr lang="en-US" dirty="0" smtClean="0"/>
              <a:t> </a:t>
            </a:r>
            <a:r>
              <a:rPr lang="en-US" dirty="0" err="1" smtClean="0"/>
              <a:t>kot</a:t>
            </a:r>
            <a:r>
              <a:rPr lang="en-US" dirty="0" smtClean="0"/>
              <a:t> </a:t>
            </a:r>
            <a:r>
              <a:rPr lang="en-US" dirty="0" err="1" smtClean="0"/>
              <a:t>kompleksen</a:t>
            </a:r>
            <a:r>
              <a:rPr lang="en-US" dirty="0" smtClean="0"/>
              <a:t> </a:t>
            </a:r>
            <a:r>
              <a:rPr lang="en-US" dirty="0" err="1" smtClean="0"/>
              <a:t>komunikacijski</a:t>
            </a:r>
            <a:r>
              <a:rPr lang="en-US" dirty="0" smtClean="0"/>
              <a:t> </a:t>
            </a:r>
            <a:r>
              <a:rPr lang="en-US" dirty="0" err="1" smtClean="0"/>
              <a:t>sistem</a:t>
            </a:r>
            <a:r>
              <a:rPr lang="en-US" dirty="0" smtClean="0"/>
              <a:t> – </a:t>
            </a:r>
            <a:r>
              <a:rPr lang="en-US" dirty="0" err="1" smtClean="0"/>
              <a:t>mreža</a:t>
            </a:r>
            <a:r>
              <a:rPr lang="en-US" dirty="0" smtClean="0"/>
              <a:t>, v </a:t>
            </a:r>
            <a:r>
              <a:rPr lang="en-US" dirty="0" err="1" smtClean="0"/>
              <a:t>kateri</a:t>
            </a:r>
            <a:r>
              <a:rPr lang="en-US" dirty="0" smtClean="0"/>
              <a:t> so </a:t>
            </a:r>
            <a:r>
              <a:rPr lang="en-US" dirty="0" err="1" smtClean="0"/>
              <a:t>informacije</a:t>
            </a:r>
            <a:r>
              <a:rPr lang="en-US" dirty="0" smtClean="0"/>
              <a:t> </a:t>
            </a:r>
            <a:r>
              <a:rPr lang="en-US" dirty="0" err="1" smtClean="0"/>
              <a:t>nenehno</a:t>
            </a:r>
            <a:r>
              <a:rPr lang="en-US" dirty="0" smtClean="0"/>
              <a:t> </a:t>
            </a:r>
            <a:r>
              <a:rPr lang="en-US" dirty="0" err="1" smtClean="0"/>
              <a:t>posredovane</a:t>
            </a:r>
            <a:r>
              <a:rPr lang="en-US" dirty="0" smtClean="0"/>
              <a:t> med </a:t>
            </a:r>
            <a:r>
              <a:rPr lang="en-US" dirty="0" err="1" smtClean="0"/>
              <a:t>številnimi</a:t>
            </a:r>
            <a:r>
              <a:rPr lang="en-US" dirty="0" smtClean="0"/>
              <a:t> </a:t>
            </a:r>
            <a:r>
              <a:rPr lang="en-US" dirty="0" err="1" smtClean="0"/>
              <a:t>regijami</a:t>
            </a:r>
            <a:r>
              <a:rPr lang="en-US" dirty="0" smtClean="0"/>
              <a:t>.</a:t>
            </a:r>
            <a:r>
              <a:rPr lang="sl-SI" dirty="0" smtClean="0"/>
              <a:t> </a:t>
            </a:r>
            <a:r>
              <a:rPr lang="en-US" dirty="0" err="1" smtClean="0"/>
              <a:t>Konektogram</a:t>
            </a:r>
            <a:r>
              <a:rPr lang="en-US" dirty="0" smtClean="0"/>
              <a:t> </a:t>
            </a:r>
            <a:r>
              <a:rPr lang="en-US" dirty="0" err="1" smtClean="0"/>
              <a:t>nam</a:t>
            </a:r>
            <a:r>
              <a:rPr lang="en-US" dirty="0" smtClean="0"/>
              <a:t> </a:t>
            </a:r>
            <a:r>
              <a:rPr lang="en-US" dirty="0" err="1" smtClean="0"/>
              <a:t>omogoča</a:t>
            </a:r>
            <a:r>
              <a:rPr lang="en-US" dirty="0" smtClean="0"/>
              <a:t>:</a:t>
            </a:r>
            <a:r>
              <a:rPr lang="sl-SI" dirty="0" smtClean="0"/>
              <a:t> </a:t>
            </a:r>
            <a:r>
              <a:rPr lang="en-US" dirty="0" err="1" smtClean="0"/>
              <a:t>razumeti</a:t>
            </a:r>
            <a:r>
              <a:rPr lang="en-US" dirty="0" smtClean="0"/>
              <a:t> </a:t>
            </a:r>
            <a:r>
              <a:rPr lang="en-US" dirty="0" err="1" smtClean="0"/>
              <a:t>organizacijo</a:t>
            </a:r>
            <a:r>
              <a:rPr lang="en-US" dirty="0" smtClean="0"/>
              <a:t> </a:t>
            </a:r>
            <a:r>
              <a:rPr lang="en-US" dirty="0" err="1" smtClean="0"/>
              <a:t>možganskih</a:t>
            </a:r>
            <a:r>
              <a:rPr lang="en-US" dirty="0" smtClean="0"/>
              <a:t> </a:t>
            </a:r>
            <a:r>
              <a:rPr lang="en-US" dirty="0" err="1" smtClean="0"/>
              <a:t>mrež</a:t>
            </a:r>
            <a:r>
              <a:rPr lang="en-US" dirty="0" smtClean="0"/>
              <a:t>,</a:t>
            </a:r>
            <a:r>
              <a:rPr lang="sl-SI" dirty="0" smtClean="0"/>
              <a:t> </a:t>
            </a:r>
            <a:r>
              <a:rPr lang="en-US" dirty="0" err="1" smtClean="0"/>
              <a:t>opazovati</a:t>
            </a:r>
            <a:r>
              <a:rPr lang="en-US" dirty="0" smtClean="0"/>
              <a:t>, </a:t>
            </a:r>
            <a:r>
              <a:rPr lang="en-US" dirty="0" err="1" smtClean="0"/>
              <a:t>katere</a:t>
            </a:r>
            <a:r>
              <a:rPr lang="en-US" dirty="0" smtClean="0"/>
              <a:t> </a:t>
            </a:r>
            <a:r>
              <a:rPr lang="en-US" dirty="0" err="1" smtClean="0"/>
              <a:t>regije</a:t>
            </a:r>
            <a:r>
              <a:rPr lang="en-US" dirty="0" smtClean="0"/>
              <a:t> so </a:t>
            </a:r>
            <a:r>
              <a:rPr lang="en-US" dirty="0" err="1" smtClean="0"/>
              <a:t>močno</a:t>
            </a:r>
            <a:r>
              <a:rPr lang="en-US" dirty="0" smtClean="0"/>
              <a:t> </a:t>
            </a:r>
            <a:r>
              <a:rPr lang="en-US" dirty="0" err="1" smtClean="0"/>
              <a:t>povezane</a:t>
            </a:r>
            <a:r>
              <a:rPr lang="en-US" dirty="0" smtClean="0"/>
              <a:t> in </a:t>
            </a:r>
            <a:r>
              <a:rPr lang="en-US" dirty="0" err="1" smtClean="0"/>
              <a:t>tvorijo</a:t>
            </a:r>
            <a:r>
              <a:rPr lang="en-US" dirty="0" smtClean="0"/>
              <a:t> </a:t>
            </a:r>
            <a:r>
              <a:rPr lang="en-US" dirty="0" err="1" smtClean="0"/>
              <a:t>funkcionalne</a:t>
            </a:r>
            <a:r>
              <a:rPr lang="en-US" dirty="0" smtClean="0"/>
              <a:t> </a:t>
            </a:r>
            <a:r>
              <a:rPr lang="en-US" dirty="0" err="1" smtClean="0"/>
              <a:t>sklope</a:t>
            </a:r>
            <a:r>
              <a:rPr lang="en-US" dirty="0" smtClean="0"/>
              <a:t>,</a:t>
            </a:r>
            <a:r>
              <a:rPr lang="sl-SI" dirty="0" smtClean="0"/>
              <a:t> </a:t>
            </a:r>
            <a:r>
              <a:rPr lang="en-US" dirty="0" err="1" smtClean="0"/>
              <a:t>primerjati</a:t>
            </a:r>
            <a:r>
              <a:rPr lang="en-US" dirty="0" smtClean="0"/>
              <a:t> </a:t>
            </a:r>
            <a:r>
              <a:rPr lang="en-US" dirty="0" err="1" smtClean="0"/>
              <a:t>zdrave</a:t>
            </a:r>
            <a:r>
              <a:rPr lang="en-US" dirty="0" smtClean="0"/>
              <a:t> in </a:t>
            </a:r>
            <a:r>
              <a:rPr lang="en-US" dirty="0" err="1" smtClean="0"/>
              <a:t>patološke</a:t>
            </a:r>
            <a:r>
              <a:rPr lang="en-US" dirty="0" smtClean="0"/>
              <a:t> </a:t>
            </a:r>
            <a:r>
              <a:rPr lang="en-US" dirty="0" err="1" smtClean="0"/>
              <a:t>možganske</a:t>
            </a:r>
            <a:r>
              <a:rPr lang="en-US" dirty="0" smtClean="0"/>
              <a:t> </a:t>
            </a:r>
            <a:r>
              <a:rPr lang="en-US" dirty="0" err="1" smtClean="0"/>
              <a:t>povezave</a:t>
            </a:r>
            <a:r>
              <a:rPr lang="en-US" dirty="0" smtClean="0"/>
              <a:t> (</a:t>
            </a:r>
            <a:r>
              <a:rPr lang="en-US" dirty="0" err="1" smtClean="0"/>
              <a:t>npr</a:t>
            </a:r>
            <a:r>
              <a:rPr lang="en-US" dirty="0" smtClean="0"/>
              <a:t>. </a:t>
            </a:r>
            <a:r>
              <a:rPr lang="en-US" dirty="0" err="1" smtClean="0"/>
              <a:t>pri</a:t>
            </a:r>
            <a:r>
              <a:rPr lang="en-US" dirty="0" smtClean="0"/>
              <a:t> </a:t>
            </a:r>
            <a:r>
              <a:rPr lang="en-US" dirty="0" err="1" smtClean="0"/>
              <a:t>multipli</a:t>
            </a:r>
            <a:r>
              <a:rPr lang="en-US" dirty="0" smtClean="0"/>
              <a:t> </a:t>
            </a:r>
            <a:r>
              <a:rPr lang="en-US" dirty="0" err="1" smtClean="0"/>
              <a:t>sklerozi</a:t>
            </a:r>
            <a:r>
              <a:rPr lang="en-US" dirty="0" smtClean="0"/>
              <a:t>, </a:t>
            </a:r>
            <a:r>
              <a:rPr lang="en-US" dirty="0" err="1" smtClean="0"/>
              <a:t>avtizmu</a:t>
            </a:r>
            <a:r>
              <a:rPr lang="en-US" dirty="0" smtClean="0"/>
              <a:t>, </a:t>
            </a:r>
            <a:r>
              <a:rPr lang="en-US" dirty="0" err="1" smtClean="0"/>
              <a:t>Alzheimerjevi</a:t>
            </a:r>
            <a:r>
              <a:rPr lang="en-US" dirty="0" smtClean="0"/>
              <a:t> </a:t>
            </a:r>
            <a:r>
              <a:rPr lang="en-US" dirty="0" err="1" smtClean="0"/>
              <a:t>bolezni</a:t>
            </a:r>
            <a:r>
              <a:rPr lang="en-US" dirty="0" smtClean="0"/>
              <a:t>).</a:t>
            </a:r>
            <a:endParaRPr lang="sl-SI" dirty="0" smtClean="0"/>
          </a:p>
          <a:p>
            <a:endParaRPr lang="sl-SI" dirty="0" smtClean="0"/>
          </a:p>
          <a:p>
            <a:r>
              <a:rPr lang="en-US" dirty="0" err="1" smtClean="0"/>
              <a:t>Kako</a:t>
            </a:r>
            <a:r>
              <a:rPr lang="en-US" dirty="0" smtClean="0"/>
              <a:t> je </a:t>
            </a:r>
            <a:r>
              <a:rPr lang="en-US" dirty="0" err="1" smtClean="0"/>
              <a:t>organiziran</a:t>
            </a:r>
            <a:r>
              <a:rPr lang="en-US" dirty="0" smtClean="0"/>
              <a:t> </a:t>
            </a:r>
            <a:r>
              <a:rPr lang="en-US" dirty="0" err="1" smtClean="0"/>
              <a:t>konektogram</a:t>
            </a:r>
            <a:r>
              <a:rPr lang="en-US" dirty="0" smtClean="0"/>
              <a:t>?</a:t>
            </a:r>
            <a:r>
              <a:rPr lang="sl-SI" dirty="0" smtClean="0"/>
              <a:t> </a:t>
            </a:r>
          </a:p>
          <a:p>
            <a:pPr marL="228600" indent="-228600">
              <a:buAutoNum type="arabicPeriod"/>
            </a:pPr>
            <a:r>
              <a:rPr lang="en-US" dirty="0" err="1" smtClean="0"/>
              <a:t>Zunanji</a:t>
            </a:r>
            <a:r>
              <a:rPr lang="en-US" dirty="0" smtClean="0"/>
              <a:t> </a:t>
            </a:r>
            <a:r>
              <a:rPr lang="en-US" dirty="0" err="1" smtClean="0"/>
              <a:t>krogi</a:t>
            </a:r>
            <a:r>
              <a:rPr lang="en-US" dirty="0" smtClean="0"/>
              <a:t> </a:t>
            </a:r>
            <a:r>
              <a:rPr lang="en-US" dirty="0" err="1" smtClean="0"/>
              <a:t>prikazujejo</a:t>
            </a:r>
            <a:r>
              <a:rPr lang="en-US" dirty="0" smtClean="0"/>
              <a:t> </a:t>
            </a:r>
            <a:r>
              <a:rPr lang="en-US" dirty="0" err="1" smtClean="0"/>
              <a:t>anatomsko</a:t>
            </a:r>
            <a:r>
              <a:rPr lang="en-US" dirty="0" smtClean="0"/>
              <a:t> </a:t>
            </a:r>
            <a:r>
              <a:rPr lang="en-US" dirty="0" err="1" smtClean="0"/>
              <a:t>strukturo</a:t>
            </a:r>
            <a:r>
              <a:rPr lang="en-US" dirty="0" smtClean="0"/>
              <a:t> </a:t>
            </a:r>
            <a:r>
              <a:rPr lang="en-US" dirty="0" err="1" smtClean="0"/>
              <a:t>možganov</a:t>
            </a:r>
            <a:r>
              <a:rPr lang="en-US" dirty="0" smtClean="0"/>
              <a:t>:</a:t>
            </a:r>
            <a:r>
              <a:rPr lang="sl-SI" dirty="0" smtClean="0"/>
              <a:t> </a:t>
            </a:r>
            <a:r>
              <a:rPr lang="en-US" dirty="0" err="1" smtClean="0"/>
              <a:t>posamezne</a:t>
            </a:r>
            <a:r>
              <a:rPr lang="en-US" dirty="0" smtClean="0"/>
              <a:t> </a:t>
            </a:r>
            <a:r>
              <a:rPr lang="en-US" dirty="0" err="1" smtClean="0"/>
              <a:t>možganske</a:t>
            </a:r>
            <a:r>
              <a:rPr lang="en-US" dirty="0" smtClean="0"/>
              <a:t> </a:t>
            </a:r>
            <a:r>
              <a:rPr lang="en-US" dirty="0" err="1" smtClean="0"/>
              <a:t>regije,njihove</a:t>
            </a:r>
            <a:r>
              <a:rPr lang="en-US" dirty="0" smtClean="0"/>
              <a:t> </a:t>
            </a:r>
            <a:r>
              <a:rPr lang="en-US" dirty="0" err="1" smtClean="0"/>
              <a:t>lastnosti</a:t>
            </a:r>
            <a:r>
              <a:rPr lang="en-US" dirty="0" smtClean="0"/>
              <a:t> (</a:t>
            </a:r>
            <a:r>
              <a:rPr lang="en-US" dirty="0" err="1" smtClean="0"/>
              <a:t>npr</a:t>
            </a:r>
            <a:r>
              <a:rPr lang="en-US" dirty="0" smtClean="0"/>
              <a:t>. </a:t>
            </a:r>
            <a:r>
              <a:rPr lang="en-US" dirty="0" err="1" smtClean="0"/>
              <a:t>debelina</a:t>
            </a:r>
            <a:r>
              <a:rPr lang="en-US" dirty="0" smtClean="0"/>
              <a:t> </a:t>
            </a:r>
            <a:r>
              <a:rPr lang="en-US" dirty="0" err="1" smtClean="0"/>
              <a:t>korteksa</a:t>
            </a:r>
            <a:r>
              <a:rPr lang="en-US" dirty="0" smtClean="0"/>
              <a:t>, </a:t>
            </a:r>
            <a:r>
              <a:rPr lang="en-US" dirty="0" err="1" smtClean="0"/>
              <a:t>prostornina</a:t>
            </a:r>
            <a:r>
              <a:rPr lang="en-US" dirty="0" smtClean="0"/>
              <a:t> </a:t>
            </a:r>
            <a:r>
              <a:rPr lang="en-US" dirty="0" err="1" smtClean="0"/>
              <a:t>sive</a:t>
            </a:r>
            <a:r>
              <a:rPr lang="en-US" dirty="0" smtClean="0"/>
              <a:t> </a:t>
            </a:r>
            <a:r>
              <a:rPr lang="en-US" dirty="0" err="1" smtClean="0"/>
              <a:t>snovi</a:t>
            </a:r>
            <a:r>
              <a:rPr lang="en-US" dirty="0" smtClean="0"/>
              <a:t>),</a:t>
            </a:r>
            <a:r>
              <a:rPr lang="en-US" dirty="0" err="1" smtClean="0"/>
              <a:t>pogosto</a:t>
            </a:r>
            <a:r>
              <a:rPr lang="en-US" dirty="0" smtClean="0"/>
              <a:t> </a:t>
            </a:r>
            <a:r>
              <a:rPr lang="en-US" dirty="0" err="1" smtClean="0"/>
              <a:t>barvno</a:t>
            </a:r>
            <a:r>
              <a:rPr lang="en-US" dirty="0" smtClean="0"/>
              <a:t> </a:t>
            </a:r>
            <a:r>
              <a:rPr lang="en-US" dirty="0" err="1" smtClean="0"/>
              <a:t>kodirane</a:t>
            </a:r>
            <a:r>
              <a:rPr lang="en-US" dirty="0" smtClean="0"/>
              <a:t> </a:t>
            </a:r>
            <a:r>
              <a:rPr lang="en-US" dirty="0" err="1" smtClean="0"/>
              <a:t>režnje</a:t>
            </a:r>
            <a:r>
              <a:rPr lang="en-US" dirty="0" smtClean="0"/>
              <a:t> (</a:t>
            </a:r>
            <a:r>
              <a:rPr lang="en-US" dirty="0" err="1" smtClean="0"/>
              <a:t>čelni</a:t>
            </a:r>
            <a:r>
              <a:rPr lang="en-US" dirty="0" smtClean="0"/>
              <a:t>, </a:t>
            </a:r>
            <a:r>
              <a:rPr lang="en-US" dirty="0" err="1" smtClean="0"/>
              <a:t>parietalni</a:t>
            </a:r>
            <a:r>
              <a:rPr lang="en-US" dirty="0" smtClean="0"/>
              <a:t>, </a:t>
            </a:r>
            <a:r>
              <a:rPr lang="en-US" dirty="0" err="1" smtClean="0"/>
              <a:t>temporalni</a:t>
            </a:r>
            <a:r>
              <a:rPr lang="en-US" dirty="0" smtClean="0"/>
              <a:t>, </a:t>
            </a:r>
            <a:r>
              <a:rPr lang="en-US" dirty="0" err="1" smtClean="0"/>
              <a:t>okcipitalni</a:t>
            </a:r>
            <a:r>
              <a:rPr lang="en-US" dirty="0" smtClean="0"/>
              <a:t> …).</a:t>
            </a:r>
            <a:endParaRPr lang="sl-SI" dirty="0" smtClean="0"/>
          </a:p>
          <a:p>
            <a:pPr marL="228600" indent="-228600">
              <a:buAutoNum type="arabicPeriod"/>
            </a:pPr>
            <a:r>
              <a:rPr lang="en-US" dirty="0" err="1" smtClean="0"/>
              <a:t>Notranji</a:t>
            </a:r>
            <a:r>
              <a:rPr lang="en-US" dirty="0" smtClean="0"/>
              <a:t> </a:t>
            </a:r>
            <a:r>
              <a:rPr lang="en-US" dirty="0" err="1" smtClean="0"/>
              <a:t>loki</a:t>
            </a:r>
            <a:r>
              <a:rPr lang="en-US" dirty="0" smtClean="0"/>
              <a:t> in </a:t>
            </a:r>
            <a:r>
              <a:rPr lang="en-US" dirty="0" err="1" smtClean="0"/>
              <a:t>linijeTe</a:t>
            </a:r>
            <a:r>
              <a:rPr lang="en-US" dirty="0" smtClean="0"/>
              <a:t> </a:t>
            </a:r>
            <a:r>
              <a:rPr lang="en-US" dirty="0" err="1" smtClean="0"/>
              <a:t>ponazarjajo</a:t>
            </a:r>
            <a:r>
              <a:rPr lang="en-US" dirty="0" smtClean="0"/>
              <a:t> </a:t>
            </a:r>
            <a:r>
              <a:rPr lang="en-US" dirty="0" err="1" smtClean="0"/>
              <a:t>povezave</a:t>
            </a:r>
            <a:r>
              <a:rPr lang="en-US" dirty="0" smtClean="0"/>
              <a:t> med </a:t>
            </a:r>
            <a:r>
              <a:rPr lang="en-US" dirty="0" err="1" smtClean="0"/>
              <a:t>regijami</a:t>
            </a:r>
            <a:r>
              <a:rPr lang="en-US" dirty="0" smtClean="0"/>
              <a:t>:</a:t>
            </a:r>
            <a:r>
              <a:rPr lang="sl-SI" dirty="0" smtClean="0"/>
              <a:t> </a:t>
            </a:r>
            <a:r>
              <a:rPr lang="en-US" dirty="0" err="1" smtClean="0"/>
              <a:t>barve</a:t>
            </a:r>
            <a:r>
              <a:rPr lang="en-US" dirty="0" smtClean="0"/>
              <a:t> in </a:t>
            </a:r>
            <a:r>
              <a:rPr lang="en-US" dirty="0" err="1" smtClean="0"/>
              <a:t>debelina</a:t>
            </a:r>
            <a:r>
              <a:rPr lang="en-US" dirty="0" smtClean="0"/>
              <a:t> </a:t>
            </a:r>
            <a:r>
              <a:rPr lang="en-US" dirty="0" err="1" smtClean="0"/>
              <a:t>črt</a:t>
            </a:r>
            <a:r>
              <a:rPr lang="en-US" dirty="0" smtClean="0"/>
              <a:t> </a:t>
            </a:r>
            <a:r>
              <a:rPr lang="en-US" dirty="0" err="1" smtClean="0"/>
              <a:t>označujejo</a:t>
            </a:r>
            <a:r>
              <a:rPr lang="en-US" dirty="0" smtClean="0"/>
              <a:t> </a:t>
            </a:r>
            <a:r>
              <a:rPr lang="en-US" dirty="0" err="1" smtClean="0"/>
              <a:t>jakost</a:t>
            </a:r>
            <a:r>
              <a:rPr lang="en-US" dirty="0" smtClean="0"/>
              <a:t>, tip </a:t>
            </a:r>
            <a:r>
              <a:rPr lang="en-US" dirty="0" err="1" smtClean="0"/>
              <a:t>ali</a:t>
            </a:r>
            <a:r>
              <a:rPr lang="en-US" dirty="0" smtClean="0"/>
              <a:t> </a:t>
            </a:r>
            <a:r>
              <a:rPr lang="en-US" dirty="0" err="1" smtClean="0"/>
              <a:t>frekvenco</a:t>
            </a:r>
            <a:r>
              <a:rPr lang="en-US" dirty="0" smtClean="0"/>
              <a:t> </a:t>
            </a:r>
            <a:r>
              <a:rPr lang="en-US" dirty="0" err="1" smtClean="0"/>
              <a:t>povezave</a:t>
            </a:r>
            <a:r>
              <a:rPr lang="en-US" dirty="0" smtClean="0"/>
              <a:t>,</a:t>
            </a:r>
            <a:r>
              <a:rPr lang="sl-SI" dirty="0" smtClean="0"/>
              <a:t> </a:t>
            </a:r>
            <a:r>
              <a:rPr lang="en-US" dirty="0" err="1" smtClean="0"/>
              <a:t>gostejše</a:t>
            </a:r>
            <a:r>
              <a:rPr lang="en-US" dirty="0" smtClean="0"/>
              <a:t> </a:t>
            </a:r>
            <a:r>
              <a:rPr lang="en-US" dirty="0" err="1" smtClean="0"/>
              <a:t>povezave</a:t>
            </a:r>
            <a:r>
              <a:rPr lang="en-US" dirty="0" smtClean="0"/>
              <a:t> </a:t>
            </a:r>
            <a:r>
              <a:rPr lang="en-US" dirty="0" err="1" smtClean="0"/>
              <a:t>pomenijo</a:t>
            </a:r>
            <a:r>
              <a:rPr lang="en-US" dirty="0" smtClean="0"/>
              <a:t> </a:t>
            </a:r>
            <a:r>
              <a:rPr lang="en-US" dirty="0" err="1" smtClean="0"/>
              <a:t>večjo</a:t>
            </a:r>
            <a:r>
              <a:rPr lang="en-US" dirty="0" smtClean="0"/>
              <a:t> </a:t>
            </a:r>
            <a:r>
              <a:rPr lang="en-US" dirty="0" err="1" smtClean="0"/>
              <a:t>komunikacijo</a:t>
            </a:r>
            <a:r>
              <a:rPr lang="en-US" dirty="0" smtClean="0"/>
              <a:t> in </a:t>
            </a:r>
            <a:r>
              <a:rPr lang="en-US" dirty="0" err="1" smtClean="0"/>
              <a:t>pomembnejšo</a:t>
            </a:r>
            <a:r>
              <a:rPr lang="en-US" dirty="0" smtClean="0"/>
              <a:t> </a:t>
            </a:r>
            <a:r>
              <a:rPr lang="en-US" dirty="0" err="1" smtClean="0"/>
              <a:t>vlogo</a:t>
            </a:r>
            <a:r>
              <a:rPr lang="en-US" dirty="0" smtClean="0"/>
              <a:t> v </a:t>
            </a:r>
            <a:r>
              <a:rPr lang="en-US" dirty="0" err="1" smtClean="0"/>
              <a:t>omrežju</a:t>
            </a:r>
            <a:r>
              <a:rPr lang="en-US" dirty="0" smtClean="0"/>
              <a:t>.</a:t>
            </a:r>
            <a:endParaRPr lang="sl-SI" dirty="0" smtClean="0"/>
          </a:p>
          <a:p>
            <a:pPr marL="228600" indent="-228600">
              <a:buAutoNum type="arabicPeriod"/>
            </a:pPr>
            <a:r>
              <a:rPr lang="sl-SI" dirty="0" smtClean="0"/>
              <a:t>D</a:t>
            </a:r>
            <a:r>
              <a:rPr lang="en-US" dirty="0" err="1" smtClean="0"/>
              <a:t>esna</a:t>
            </a:r>
            <a:r>
              <a:rPr lang="en-US" dirty="0" smtClean="0"/>
              <a:t> </a:t>
            </a:r>
            <a:r>
              <a:rPr lang="en-US" dirty="0" err="1" smtClean="0"/>
              <a:t>slika</a:t>
            </a:r>
            <a:r>
              <a:rPr lang="en-US" dirty="0" smtClean="0"/>
              <a:t>? – DTI</a:t>
            </a:r>
            <a:r>
              <a:rPr lang="sl-SI" dirty="0" smtClean="0"/>
              <a:t> - </a:t>
            </a:r>
            <a:r>
              <a:rPr lang="en-US" dirty="0" err="1" smtClean="0"/>
              <a:t>Desno</a:t>
            </a:r>
            <a:r>
              <a:rPr lang="en-US" dirty="0" smtClean="0"/>
              <a:t> je </a:t>
            </a:r>
            <a:r>
              <a:rPr lang="en-US" dirty="0" err="1" smtClean="0"/>
              <a:t>prikazana</a:t>
            </a:r>
            <a:r>
              <a:rPr lang="en-US" dirty="0" smtClean="0"/>
              <a:t> </a:t>
            </a:r>
            <a:r>
              <a:rPr lang="en-US" dirty="0" err="1" smtClean="0"/>
              <a:t>slika</a:t>
            </a:r>
            <a:r>
              <a:rPr lang="en-US" dirty="0" smtClean="0"/>
              <a:t> </a:t>
            </a:r>
            <a:r>
              <a:rPr lang="en-US" dirty="0" err="1" smtClean="0"/>
              <a:t>pridobljena</a:t>
            </a:r>
            <a:r>
              <a:rPr lang="en-US" dirty="0" smtClean="0"/>
              <a:t> z </a:t>
            </a:r>
            <a:r>
              <a:rPr lang="en-US" dirty="0" err="1" smtClean="0"/>
              <a:t>metodo</a:t>
            </a:r>
            <a:r>
              <a:rPr lang="en-US" dirty="0" smtClean="0"/>
              <a:t> DTI – </a:t>
            </a:r>
            <a:r>
              <a:rPr lang="en-US" dirty="0" err="1" smtClean="0"/>
              <a:t>difuzijsko</a:t>
            </a:r>
            <a:r>
              <a:rPr lang="en-US" dirty="0" smtClean="0"/>
              <a:t> </a:t>
            </a:r>
            <a:r>
              <a:rPr lang="en-US" dirty="0" err="1" smtClean="0"/>
              <a:t>tenzorsko</a:t>
            </a:r>
            <a:r>
              <a:rPr lang="en-US" dirty="0" smtClean="0"/>
              <a:t> </a:t>
            </a:r>
            <a:r>
              <a:rPr lang="en-US" dirty="0" err="1" smtClean="0"/>
              <a:t>slikanje</a:t>
            </a:r>
            <a:r>
              <a:rPr lang="en-US" dirty="0" smtClean="0"/>
              <a:t>.</a:t>
            </a:r>
            <a:r>
              <a:rPr lang="sl-SI" dirty="0" smtClean="0"/>
              <a:t> </a:t>
            </a:r>
            <a:r>
              <a:rPr lang="en-US" dirty="0" smtClean="0"/>
              <a:t>To je </a:t>
            </a:r>
            <a:r>
              <a:rPr lang="en-US" dirty="0" err="1" smtClean="0"/>
              <a:t>posebna</a:t>
            </a:r>
            <a:r>
              <a:rPr lang="en-US" dirty="0" smtClean="0"/>
              <a:t> </a:t>
            </a:r>
            <a:r>
              <a:rPr lang="en-US" dirty="0" err="1" smtClean="0"/>
              <a:t>tehnika</a:t>
            </a:r>
            <a:r>
              <a:rPr lang="en-US" dirty="0" smtClean="0"/>
              <a:t> MRI, </a:t>
            </a:r>
            <a:r>
              <a:rPr lang="en-US" dirty="0" err="1" smtClean="0"/>
              <a:t>ki</a:t>
            </a:r>
            <a:r>
              <a:rPr lang="en-US" dirty="0" smtClean="0"/>
              <a:t> </a:t>
            </a:r>
            <a:r>
              <a:rPr lang="en-US" dirty="0" err="1" smtClean="0"/>
              <a:t>meri</a:t>
            </a:r>
            <a:r>
              <a:rPr lang="en-US" dirty="0" smtClean="0"/>
              <a:t> </a:t>
            </a:r>
            <a:r>
              <a:rPr lang="en-US" dirty="0" err="1" smtClean="0"/>
              <a:t>tok</a:t>
            </a:r>
            <a:r>
              <a:rPr lang="en-US" dirty="0" smtClean="0"/>
              <a:t> </a:t>
            </a:r>
            <a:r>
              <a:rPr lang="en-US" dirty="0" err="1" smtClean="0"/>
              <a:t>molekul</a:t>
            </a:r>
            <a:r>
              <a:rPr lang="en-US" dirty="0" smtClean="0"/>
              <a:t> </a:t>
            </a:r>
            <a:r>
              <a:rPr lang="en-US" dirty="0" err="1" smtClean="0"/>
              <a:t>vode</a:t>
            </a:r>
            <a:r>
              <a:rPr lang="en-US" dirty="0" smtClean="0"/>
              <a:t> </a:t>
            </a:r>
            <a:r>
              <a:rPr lang="en-US" dirty="0" err="1" smtClean="0"/>
              <a:t>vzdolž</a:t>
            </a:r>
            <a:r>
              <a:rPr lang="en-US" dirty="0" smtClean="0"/>
              <a:t> </a:t>
            </a:r>
            <a:r>
              <a:rPr lang="en-US" dirty="0" err="1" smtClean="0"/>
              <a:t>živčnih</a:t>
            </a:r>
            <a:r>
              <a:rPr lang="en-US" dirty="0" smtClean="0"/>
              <a:t> </a:t>
            </a:r>
            <a:r>
              <a:rPr lang="en-US" dirty="0" err="1" smtClean="0"/>
              <a:t>vlaken</a:t>
            </a:r>
            <a:r>
              <a:rPr lang="en-US" dirty="0" smtClean="0"/>
              <a:t>. </a:t>
            </a:r>
            <a:r>
              <a:rPr lang="en-US" dirty="0" err="1" smtClean="0"/>
              <a:t>Tako</a:t>
            </a:r>
            <a:r>
              <a:rPr lang="en-US" dirty="0" smtClean="0"/>
              <a:t> </a:t>
            </a:r>
            <a:r>
              <a:rPr lang="en-US" dirty="0" err="1" smtClean="0"/>
              <a:t>lahko</a:t>
            </a:r>
            <a:r>
              <a:rPr lang="en-US" dirty="0" smtClean="0"/>
              <a:t> </a:t>
            </a:r>
            <a:r>
              <a:rPr lang="en-US" dirty="0" err="1" smtClean="0"/>
              <a:t>rekonstruiramo</a:t>
            </a:r>
            <a:r>
              <a:rPr lang="en-US" dirty="0" smtClean="0"/>
              <a:t>:</a:t>
            </a:r>
            <a:r>
              <a:rPr lang="sl-SI" dirty="0" smtClean="0"/>
              <a:t> </a:t>
            </a:r>
            <a:r>
              <a:rPr lang="en-US" dirty="0" smtClean="0"/>
              <a:t>✔ </a:t>
            </a:r>
            <a:r>
              <a:rPr lang="en-US" dirty="0" err="1" smtClean="0"/>
              <a:t>beležene</a:t>
            </a:r>
            <a:r>
              <a:rPr lang="en-US" dirty="0" smtClean="0"/>
              <a:t> </a:t>
            </a:r>
            <a:r>
              <a:rPr lang="en-US" dirty="0" err="1" smtClean="0"/>
              <a:t>povezovalne</a:t>
            </a:r>
            <a:r>
              <a:rPr lang="en-US" dirty="0" smtClean="0"/>
              <a:t> </a:t>
            </a:r>
            <a:r>
              <a:rPr lang="en-US" dirty="0" err="1" smtClean="0"/>
              <a:t>poti</a:t>
            </a:r>
            <a:r>
              <a:rPr lang="en-US" dirty="0" smtClean="0"/>
              <a:t> (</a:t>
            </a:r>
            <a:r>
              <a:rPr lang="en-US" dirty="0" err="1" smtClean="0"/>
              <a:t>aksonske</a:t>
            </a:r>
            <a:r>
              <a:rPr lang="en-US" dirty="0" smtClean="0"/>
              <a:t> </a:t>
            </a:r>
            <a:r>
              <a:rPr lang="en-US" dirty="0" err="1" smtClean="0"/>
              <a:t>traktuse</a:t>
            </a:r>
            <a:r>
              <a:rPr lang="en-US" dirty="0" smtClean="0"/>
              <a:t>)</a:t>
            </a:r>
            <a:r>
              <a:rPr lang="sl-SI" dirty="0" smtClean="0"/>
              <a:t> </a:t>
            </a:r>
            <a:r>
              <a:rPr lang="en-US" dirty="0" smtClean="0"/>
              <a:t>✔ </a:t>
            </a:r>
            <a:r>
              <a:rPr lang="en-US" dirty="0" err="1" smtClean="0"/>
              <a:t>njihovo</a:t>
            </a:r>
            <a:r>
              <a:rPr lang="en-US" dirty="0" smtClean="0"/>
              <a:t> </a:t>
            </a:r>
            <a:r>
              <a:rPr lang="en-US" dirty="0" err="1" smtClean="0"/>
              <a:t>smer</a:t>
            </a:r>
            <a:r>
              <a:rPr lang="en-US" dirty="0" smtClean="0"/>
              <a:t>, </a:t>
            </a:r>
            <a:r>
              <a:rPr lang="en-US" dirty="0" err="1" smtClean="0"/>
              <a:t>dolžino</a:t>
            </a:r>
            <a:r>
              <a:rPr lang="en-US" dirty="0" smtClean="0"/>
              <a:t> in </a:t>
            </a:r>
            <a:r>
              <a:rPr lang="en-US" dirty="0" err="1" smtClean="0"/>
              <a:t>organizacijo</a:t>
            </a:r>
            <a:r>
              <a:rPr lang="sl-SI" dirty="0" smtClean="0"/>
              <a:t> </a:t>
            </a:r>
            <a:r>
              <a:rPr lang="en-US" dirty="0" smtClean="0"/>
              <a:t>✔ </a:t>
            </a:r>
            <a:r>
              <a:rPr lang="en-US" dirty="0" err="1" smtClean="0"/>
              <a:t>osnove</a:t>
            </a:r>
            <a:r>
              <a:rPr lang="en-US" dirty="0" smtClean="0"/>
              <a:t> </a:t>
            </a:r>
            <a:r>
              <a:rPr lang="en-US" dirty="0" err="1" smtClean="0"/>
              <a:t>strukture</a:t>
            </a:r>
            <a:r>
              <a:rPr lang="en-US" dirty="0" smtClean="0"/>
              <a:t>, </a:t>
            </a:r>
            <a:r>
              <a:rPr lang="en-US" dirty="0" err="1" smtClean="0"/>
              <a:t>na</a:t>
            </a:r>
            <a:r>
              <a:rPr lang="en-US" dirty="0" smtClean="0"/>
              <a:t> </a:t>
            </a:r>
            <a:r>
              <a:rPr lang="en-US" dirty="0" err="1" smtClean="0"/>
              <a:t>kateri</a:t>
            </a:r>
            <a:r>
              <a:rPr lang="en-US" dirty="0" smtClean="0"/>
              <a:t> </a:t>
            </a:r>
            <a:r>
              <a:rPr lang="en-US" dirty="0" err="1" smtClean="0"/>
              <a:t>potem</a:t>
            </a:r>
            <a:r>
              <a:rPr lang="en-US" dirty="0" smtClean="0"/>
              <a:t> </a:t>
            </a:r>
            <a:r>
              <a:rPr lang="en-US" dirty="0" err="1" smtClean="0"/>
              <a:t>temelji</a:t>
            </a:r>
            <a:r>
              <a:rPr lang="en-US" dirty="0" smtClean="0"/>
              <a:t> </a:t>
            </a:r>
            <a:r>
              <a:rPr lang="en-US" dirty="0" err="1" smtClean="0"/>
              <a:t>konektogram</a:t>
            </a:r>
            <a:r>
              <a:rPr lang="sl-SI" dirty="0" smtClean="0"/>
              <a:t>. </a:t>
            </a:r>
            <a:r>
              <a:rPr lang="en-US" dirty="0" smtClean="0"/>
              <a:t>Z </a:t>
            </a:r>
            <a:r>
              <a:rPr lang="en-US" dirty="0" err="1" smtClean="0"/>
              <a:t>drugimi</a:t>
            </a:r>
            <a:r>
              <a:rPr lang="en-US" dirty="0" smtClean="0"/>
              <a:t> </a:t>
            </a:r>
            <a:r>
              <a:rPr lang="en-US" dirty="0" err="1" smtClean="0"/>
              <a:t>besedami</a:t>
            </a:r>
            <a:r>
              <a:rPr lang="en-US" dirty="0" smtClean="0"/>
              <a:t>: DTI </a:t>
            </a:r>
            <a:r>
              <a:rPr lang="en-US" dirty="0" err="1" smtClean="0"/>
              <a:t>razkrije</a:t>
            </a:r>
            <a:r>
              <a:rPr lang="en-US" dirty="0" smtClean="0"/>
              <a:t> </a:t>
            </a:r>
            <a:r>
              <a:rPr lang="en-US" dirty="0" err="1" smtClean="0"/>
              <a:t>fizične</a:t>
            </a:r>
            <a:r>
              <a:rPr lang="en-US" dirty="0" smtClean="0"/>
              <a:t> </a:t>
            </a:r>
            <a:r>
              <a:rPr lang="en-US" dirty="0" err="1" smtClean="0"/>
              <a:t>poti</a:t>
            </a:r>
            <a:r>
              <a:rPr lang="en-US" dirty="0" smtClean="0"/>
              <a:t>, </a:t>
            </a:r>
            <a:r>
              <a:rPr lang="en-US" dirty="0" err="1" smtClean="0"/>
              <a:t>konektogram</a:t>
            </a:r>
            <a:r>
              <a:rPr lang="en-US" dirty="0" smtClean="0"/>
              <a:t> pa </a:t>
            </a:r>
            <a:r>
              <a:rPr lang="en-US" dirty="0" err="1" smtClean="0"/>
              <a:t>iz</a:t>
            </a:r>
            <a:r>
              <a:rPr lang="en-US" dirty="0" smtClean="0"/>
              <a:t> </a:t>
            </a:r>
            <a:r>
              <a:rPr lang="en-US" dirty="0" err="1" smtClean="0"/>
              <a:t>njih</a:t>
            </a:r>
            <a:r>
              <a:rPr lang="en-US" dirty="0" smtClean="0"/>
              <a:t> </a:t>
            </a:r>
            <a:r>
              <a:rPr lang="en-US" dirty="0" err="1" smtClean="0"/>
              <a:t>zgradi</a:t>
            </a:r>
            <a:r>
              <a:rPr lang="en-US" dirty="0" smtClean="0"/>
              <a:t> </a:t>
            </a:r>
            <a:r>
              <a:rPr lang="en-US" dirty="0" err="1" smtClean="0"/>
              <a:t>celostno</a:t>
            </a:r>
            <a:r>
              <a:rPr lang="en-US" dirty="0" smtClean="0"/>
              <a:t> </a:t>
            </a:r>
            <a:r>
              <a:rPr lang="en-US" dirty="0" err="1" smtClean="0"/>
              <a:t>karto</a:t>
            </a:r>
            <a:r>
              <a:rPr lang="en-US" dirty="0" smtClean="0"/>
              <a:t> </a:t>
            </a:r>
            <a:r>
              <a:rPr lang="en-US" dirty="0" err="1" smtClean="0"/>
              <a:t>možganske</a:t>
            </a:r>
            <a:r>
              <a:rPr lang="en-US" dirty="0" smtClean="0"/>
              <a:t> </a:t>
            </a:r>
            <a:r>
              <a:rPr lang="en-US" dirty="0" err="1" smtClean="0"/>
              <a:t>mreže</a:t>
            </a:r>
            <a:r>
              <a:rPr lang="en-US" dirty="0" smtClean="0"/>
              <a:t>.</a:t>
            </a:r>
            <a:r>
              <a:rPr lang="sl-SI" dirty="0" smtClean="0"/>
              <a:t> </a:t>
            </a:r>
            <a:r>
              <a:rPr lang="en-US" dirty="0" smtClean="0"/>
              <a:t>🎯 </a:t>
            </a:r>
            <a:r>
              <a:rPr lang="en-US" dirty="0" err="1" smtClean="0"/>
              <a:t>Zaključek</a:t>
            </a:r>
            <a:r>
              <a:rPr lang="sl-SI" dirty="0" smtClean="0"/>
              <a:t> - </a:t>
            </a:r>
            <a:r>
              <a:rPr lang="en-US" dirty="0" err="1" smtClean="0"/>
              <a:t>Konektogram</a:t>
            </a:r>
            <a:r>
              <a:rPr lang="en-US" dirty="0" smtClean="0"/>
              <a:t> je </a:t>
            </a:r>
            <a:r>
              <a:rPr lang="en-US" dirty="0" err="1" smtClean="0"/>
              <a:t>izjemno</a:t>
            </a:r>
            <a:r>
              <a:rPr lang="en-US" dirty="0" smtClean="0"/>
              <a:t> </a:t>
            </a:r>
            <a:r>
              <a:rPr lang="en-US" dirty="0" err="1" smtClean="0"/>
              <a:t>orodje</a:t>
            </a:r>
            <a:r>
              <a:rPr lang="en-US" dirty="0" smtClean="0"/>
              <a:t> v </a:t>
            </a:r>
            <a:r>
              <a:rPr lang="en-US" dirty="0" err="1" smtClean="0"/>
              <a:t>nevroznanosti</a:t>
            </a:r>
            <a:r>
              <a:rPr lang="en-US" dirty="0" smtClean="0"/>
              <a:t>, </a:t>
            </a:r>
            <a:r>
              <a:rPr lang="en-US" dirty="0" err="1" smtClean="0"/>
              <a:t>saj</a:t>
            </a:r>
            <a:r>
              <a:rPr lang="en-US" dirty="0" smtClean="0"/>
              <a:t>:</a:t>
            </a:r>
            <a:r>
              <a:rPr lang="sl-SI" dirty="0" smtClean="0"/>
              <a:t> -</a:t>
            </a:r>
            <a:r>
              <a:rPr lang="en-US" dirty="0" err="1" smtClean="0"/>
              <a:t>omogoča</a:t>
            </a:r>
            <a:r>
              <a:rPr lang="en-US" dirty="0" smtClean="0"/>
              <a:t> </a:t>
            </a:r>
            <a:r>
              <a:rPr lang="en-US" dirty="0" err="1" smtClean="0"/>
              <a:t>sistematičen</a:t>
            </a:r>
            <a:r>
              <a:rPr lang="en-US" dirty="0" smtClean="0"/>
              <a:t> </a:t>
            </a:r>
            <a:r>
              <a:rPr lang="en-US" dirty="0" err="1" smtClean="0"/>
              <a:t>pregled</a:t>
            </a:r>
            <a:r>
              <a:rPr lang="en-US" dirty="0" smtClean="0"/>
              <a:t> </a:t>
            </a:r>
            <a:r>
              <a:rPr lang="en-US" dirty="0" err="1" smtClean="0"/>
              <a:t>možganskih</a:t>
            </a:r>
            <a:r>
              <a:rPr lang="en-US" dirty="0" smtClean="0"/>
              <a:t> </a:t>
            </a:r>
            <a:r>
              <a:rPr lang="en-US" dirty="0" err="1" smtClean="0"/>
              <a:t>povezav</a:t>
            </a:r>
            <a:r>
              <a:rPr lang="en-US" dirty="0" smtClean="0"/>
              <a:t>,</a:t>
            </a:r>
            <a:r>
              <a:rPr lang="sl-SI" baseline="0" dirty="0" smtClean="0"/>
              <a:t> </a:t>
            </a:r>
            <a:r>
              <a:rPr lang="en-US" dirty="0" err="1" smtClean="0"/>
              <a:t>združuje</a:t>
            </a:r>
            <a:r>
              <a:rPr lang="en-US" dirty="0" smtClean="0"/>
              <a:t> </a:t>
            </a:r>
            <a:r>
              <a:rPr lang="en-US" dirty="0" err="1" smtClean="0"/>
              <a:t>anatomijo</a:t>
            </a:r>
            <a:r>
              <a:rPr lang="en-US" dirty="0" smtClean="0"/>
              <a:t>, </a:t>
            </a:r>
            <a:r>
              <a:rPr lang="en-US" dirty="0" err="1" smtClean="0"/>
              <a:t>funkcijo</a:t>
            </a:r>
            <a:r>
              <a:rPr lang="en-US" dirty="0" smtClean="0"/>
              <a:t> in </a:t>
            </a:r>
            <a:r>
              <a:rPr lang="en-US" dirty="0" err="1" smtClean="0"/>
              <a:t>statistične</a:t>
            </a:r>
            <a:r>
              <a:rPr lang="en-US" dirty="0" smtClean="0"/>
              <a:t> </a:t>
            </a:r>
            <a:r>
              <a:rPr lang="en-US" dirty="0" err="1" smtClean="0"/>
              <a:t>podatke,odpira</a:t>
            </a:r>
            <a:r>
              <a:rPr lang="en-US" dirty="0" smtClean="0"/>
              <a:t> </a:t>
            </a:r>
            <a:r>
              <a:rPr lang="en-US" dirty="0" err="1" smtClean="0"/>
              <a:t>vrata</a:t>
            </a:r>
            <a:r>
              <a:rPr lang="en-US" dirty="0" smtClean="0"/>
              <a:t> k </a:t>
            </a:r>
            <a:r>
              <a:rPr lang="en-US" dirty="0" err="1" smtClean="0"/>
              <a:t>razumevanju</a:t>
            </a:r>
            <a:r>
              <a:rPr lang="en-US" dirty="0" smtClean="0"/>
              <a:t> </a:t>
            </a:r>
            <a:r>
              <a:rPr lang="en-US" dirty="0" err="1" smtClean="0"/>
              <a:t>možganov</a:t>
            </a:r>
            <a:r>
              <a:rPr lang="en-US" dirty="0" smtClean="0"/>
              <a:t> </a:t>
            </a:r>
            <a:r>
              <a:rPr lang="en-US" dirty="0" err="1" smtClean="0"/>
              <a:t>kot</a:t>
            </a:r>
            <a:r>
              <a:rPr lang="en-US" dirty="0" smtClean="0"/>
              <a:t> </a:t>
            </a:r>
            <a:r>
              <a:rPr lang="en-US" dirty="0" err="1" smtClean="0"/>
              <a:t>dinamičnega</a:t>
            </a:r>
            <a:r>
              <a:rPr lang="en-US" dirty="0" smtClean="0"/>
              <a:t> </a:t>
            </a:r>
            <a:r>
              <a:rPr lang="en-US" dirty="0" err="1" smtClean="0"/>
              <a:t>omrežja</a:t>
            </a:r>
            <a:r>
              <a:rPr lang="en-US" dirty="0" smtClean="0"/>
              <a:t>, ne </a:t>
            </a:r>
            <a:r>
              <a:rPr lang="en-US" dirty="0" err="1" smtClean="0"/>
              <a:t>kot</a:t>
            </a:r>
            <a:r>
              <a:rPr lang="en-US" dirty="0" smtClean="0"/>
              <a:t> </a:t>
            </a:r>
            <a:r>
              <a:rPr lang="en-US" dirty="0" err="1" smtClean="0"/>
              <a:t>zbirke</a:t>
            </a:r>
            <a:r>
              <a:rPr lang="en-US" dirty="0" smtClean="0"/>
              <a:t> </a:t>
            </a:r>
            <a:r>
              <a:rPr lang="en-US" dirty="0" err="1" smtClean="0"/>
              <a:t>izoliranih</a:t>
            </a:r>
            <a:r>
              <a:rPr lang="en-US" dirty="0" smtClean="0"/>
              <a:t> </a:t>
            </a:r>
            <a:r>
              <a:rPr lang="en-US" dirty="0" err="1" smtClean="0"/>
              <a:t>delov</a:t>
            </a:r>
            <a:r>
              <a:rPr lang="en-US" dirty="0" smtClean="0"/>
              <a:t>.</a:t>
            </a:r>
            <a:endParaRPr lang="sl-SI" dirty="0" smtClean="0"/>
          </a:p>
          <a:p>
            <a:pPr marL="228600" indent="-228600">
              <a:buAutoNum type="arabicPeriod"/>
            </a:pPr>
            <a:endParaRPr lang="sl-SI" dirty="0" smtClean="0"/>
          </a:p>
          <a:p>
            <a:pPr marL="228600" indent="-228600">
              <a:buAutoNum type="arabicPeriod"/>
            </a:pPr>
            <a:r>
              <a:rPr lang="sl-SI" dirty="0" smtClean="0"/>
              <a:t>Vprašanje: </a:t>
            </a:r>
            <a:r>
              <a:rPr lang="en-US" dirty="0" err="1" smtClean="0"/>
              <a:t>Kaj</a:t>
            </a:r>
            <a:r>
              <a:rPr lang="en-US" dirty="0" smtClean="0"/>
              <a:t> je </a:t>
            </a:r>
            <a:r>
              <a:rPr lang="en-US" dirty="0" err="1" smtClean="0"/>
              <a:t>glavna</a:t>
            </a:r>
            <a:r>
              <a:rPr lang="en-US" dirty="0" smtClean="0"/>
              <a:t> </a:t>
            </a:r>
            <a:r>
              <a:rPr lang="en-US" dirty="0" err="1" smtClean="0"/>
              <a:t>funkcija</a:t>
            </a:r>
            <a:r>
              <a:rPr lang="en-US" dirty="0" smtClean="0"/>
              <a:t> </a:t>
            </a:r>
            <a:r>
              <a:rPr lang="en-US" dirty="0" err="1" smtClean="0"/>
              <a:t>konektograma</a:t>
            </a:r>
            <a:r>
              <a:rPr lang="en-US" dirty="0" smtClean="0"/>
              <a:t>?</a:t>
            </a:r>
            <a:endParaRPr lang="sl-SI" dirty="0" smtClean="0"/>
          </a:p>
          <a:p>
            <a:pPr marL="228600" indent="-228600">
              <a:buAutoNum type="alphaUcParenR"/>
            </a:pPr>
            <a:r>
              <a:rPr lang="en-US" dirty="0" err="1" smtClean="0"/>
              <a:t>Prikazati</a:t>
            </a:r>
            <a:r>
              <a:rPr lang="en-US" dirty="0" smtClean="0"/>
              <a:t> </a:t>
            </a:r>
            <a:r>
              <a:rPr lang="en-US" dirty="0" err="1" smtClean="0"/>
              <a:t>anatomsko</a:t>
            </a:r>
            <a:r>
              <a:rPr lang="en-US" dirty="0" smtClean="0"/>
              <a:t> </a:t>
            </a:r>
            <a:r>
              <a:rPr lang="en-US" dirty="0" err="1" smtClean="0"/>
              <a:t>lego</a:t>
            </a:r>
            <a:r>
              <a:rPr lang="en-US" dirty="0" smtClean="0"/>
              <a:t> </a:t>
            </a:r>
            <a:r>
              <a:rPr lang="en-US" dirty="0" err="1" smtClean="0"/>
              <a:t>posameznih</a:t>
            </a:r>
            <a:r>
              <a:rPr lang="en-US" dirty="0" smtClean="0"/>
              <a:t> </a:t>
            </a:r>
            <a:r>
              <a:rPr lang="en-US" dirty="0" err="1" smtClean="0"/>
              <a:t>možganskih</a:t>
            </a:r>
            <a:r>
              <a:rPr lang="en-US" dirty="0" smtClean="0"/>
              <a:t> </a:t>
            </a:r>
            <a:r>
              <a:rPr lang="en-US" dirty="0" err="1" smtClean="0"/>
              <a:t>struktur</a:t>
            </a:r>
            <a:r>
              <a:rPr lang="en-US" dirty="0" smtClean="0"/>
              <a:t> </a:t>
            </a:r>
            <a:r>
              <a:rPr lang="en-US" dirty="0" err="1" smtClean="0"/>
              <a:t>brez</a:t>
            </a:r>
            <a:r>
              <a:rPr lang="en-US" dirty="0" smtClean="0"/>
              <a:t> </a:t>
            </a:r>
            <a:r>
              <a:rPr lang="en-US" dirty="0" err="1" smtClean="0"/>
              <a:t>informacij</a:t>
            </a:r>
            <a:r>
              <a:rPr lang="en-US" dirty="0" smtClean="0"/>
              <a:t> o </a:t>
            </a:r>
            <a:r>
              <a:rPr lang="en-US" dirty="0" err="1" smtClean="0"/>
              <a:t>njihovih</a:t>
            </a:r>
            <a:r>
              <a:rPr lang="en-US" dirty="0" smtClean="0"/>
              <a:t> </a:t>
            </a:r>
            <a:r>
              <a:rPr lang="en-US" dirty="0" err="1" smtClean="0"/>
              <a:t>povezavah</a:t>
            </a:r>
            <a:endParaRPr lang="sl-SI" dirty="0" smtClean="0"/>
          </a:p>
          <a:p>
            <a:pPr marL="228600" indent="-228600">
              <a:buAutoNum type="alphaUcParenR"/>
            </a:pPr>
            <a:r>
              <a:rPr lang="en-US" dirty="0" err="1" smtClean="0"/>
              <a:t>Vizualizirati</a:t>
            </a:r>
            <a:r>
              <a:rPr lang="en-US" dirty="0" smtClean="0"/>
              <a:t> </a:t>
            </a:r>
            <a:r>
              <a:rPr lang="en-US" dirty="0" err="1" smtClean="0"/>
              <a:t>povezave</a:t>
            </a:r>
            <a:r>
              <a:rPr lang="en-US" dirty="0" smtClean="0"/>
              <a:t> med </a:t>
            </a:r>
            <a:r>
              <a:rPr lang="en-US" dirty="0" err="1" smtClean="0"/>
              <a:t>različnimi</a:t>
            </a:r>
            <a:r>
              <a:rPr lang="en-US" dirty="0" smtClean="0"/>
              <a:t> </a:t>
            </a:r>
            <a:r>
              <a:rPr lang="en-US" dirty="0" err="1" smtClean="0"/>
              <a:t>možganskimi</a:t>
            </a:r>
            <a:r>
              <a:rPr lang="en-US" dirty="0" smtClean="0"/>
              <a:t> </a:t>
            </a:r>
            <a:r>
              <a:rPr lang="en-US" dirty="0" err="1" smtClean="0"/>
              <a:t>regijami</a:t>
            </a:r>
            <a:r>
              <a:rPr lang="en-US" dirty="0" smtClean="0"/>
              <a:t> </a:t>
            </a:r>
            <a:r>
              <a:rPr lang="en-US" dirty="0" err="1" smtClean="0"/>
              <a:t>ter</a:t>
            </a:r>
            <a:r>
              <a:rPr lang="en-US" dirty="0" smtClean="0"/>
              <a:t> </a:t>
            </a:r>
            <a:r>
              <a:rPr lang="en-US" dirty="0" err="1" smtClean="0"/>
              <a:t>prikazati</a:t>
            </a:r>
            <a:r>
              <a:rPr lang="en-US" dirty="0" smtClean="0"/>
              <a:t> </a:t>
            </a:r>
            <a:r>
              <a:rPr lang="en-US" dirty="0" err="1" smtClean="0"/>
              <a:t>njihove</a:t>
            </a:r>
            <a:r>
              <a:rPr lang="en-US" dirty="0" smtClean="0"/>
              <a:t> </a:t>
            </a:r>
            <a:r>
              <a:rPr lang="en-US" dirty="0" err="1" smtClean="0"/>
              <a:t>lastnosti</a:t>
            </a:r>
            <a:r>
              <a:rPr lang="en-US" dirty="0" smtClean="0"/>
              <a:t> in </a:t>
            </a:r>
            <a:r>
              <a:rPr lang="en-US" dirty="0" err="1" smtClean="0"/>
              <a:t>stopnjo</a:t>
            </a:r>
            <a:r>
              <a:rPr lang="en-US" dirty="0" smtClean="0"/>
              <a:t> </a:t>
            </a:r>
            <a:r>
              <a:rPr lang="en-US" dirty="0" err="1" smtClean="0"/>
              <a:t>medsebojne</a:t>
            </a:r>
            <a:r>
              <a:rPr lang="en-US" dirty="0" smtClean="0"/>
              <a:t> </a:t>
            </a:r>
            <a:r>
              <a:rPr lang="en-US" dirty="0" err="1" smtClean="0"/>
              <a:t>komunikacije</a:t>
            </a:r>
            <a:endParaRPr lang="sl-SI" dirty="0" smtClean="0"/>
          </a:p>
          <a:p>
            <a:pPr marL="228600" indent="-228600">
              <a:buAutoNum type="alphaUcParenR"/>
            </a:pPr>
            <a:r>
              <a:rPr lang="en-US" dirty="0" err="1" smtClean="0"/>
              <a:t>Izmeriti</a:t>
            </a:r>
            <a:r>
              <a:rPr lang="en-US" dirty="0" smtClean="0"/>
              <a:t> </a:t>
            </a:r>
            <a:r>
              <a:rPr lang="en-US" dirty="0" err="1" smtClean="0"/>
              <a:t>količino</a:t>
            </a:r>
            <a:r>
              <a:rPr lang="en-US" dirty="0" smtClean="0"/>
              <a:t> </a:t>
            </a:r>
            <a:r>
              <a:rPr lang="en-US" dirty="0" err="1" smtClean="0"/>
              <a:t>neurotransmiterjev</a:t>
            </a:r>
            <a:r>
              <a:rPr lang="en-US" dirty="0" smtClean="0"/>
              <a:t> v </a:t>
            </a:r>
            <a:r>
              <a:rPr lang="en-US" dirty="0" err="1" smtClean="0"/>
              <a:t>posamezni</a:t>
            </a:r>
            <a:r>
              <a:rPr lang="en-US" dirty="0" smtClean="0"/>
              <a:t> </a:t>
            </a:r>
            <a:r>
              <a:rPr lang="en-US" dirty="0" err="1" smtClean="0"/>
              <a:t>sinapsi</a:t>
            </a:r>
            <a:endParaRPr lang="sl-SI" dirty="0" smtClean="0"/>
          </a:p>
          <a:p>
            <a:pPr marL="228600" indent="-228600">
              <a:buAutoNum type="alphaUcParenR"/>
            </a:pPr>
            <a:r>
              <a:rPr lang="en-US" dirty="0" err="1" smtClean="0"/>
              <a:t>Prikazati</a:t>
            </a:r>
            <a:r>
              <a:rPr lang="en-US" dirty="0" smtClean="0"/>
              <a:t> </a:t>
            </a:r>
            <a:r>
              <a:rPr lang="en-US" dirty="0" err="1" smtClean="0"/>
              <a:t>aktivnost</a:t>
            </a:r>
            <a:r>
              <a:rPr lang="en-US" dirty="0" smtClean="0"/>
              <a:t> </a:t>
            </a:r>
            <a:r>
              <a:rPr lang="en-US" dirty="0" err="1" smtClean="0"/>
              <a:t>možganov</a:t>
            </a:r>
            <a:r>
              <a:rPr lang="en-US" dirty="0" smtClean="0"/>
              <a:t> v </a:t>
            </a:r>
            <a:r>
              <a:rPr lang="en-US" dirty="0" err="1" smtClean="0"/>
              <a:t>realnem</a:t>
            </a:r>
            <a:r>
              <a:rPr lang="en-US" dirty="0" smtClean="0"/>
              <a:t> </a:t>
            </a:r>
            <a:r>
              <a:rPr lang="en-US" dirty="0" err="1" smtClean="0"/>
              <a:t>času</a:t>
            </a:r>
            <a:r>
              <a:rPr lang="en-US" dirty="0" smtClean="0"/>
              <a:t> med </a:t>
            </a:r>
            <a:r>
              <a:rPr lang="en-US" dirty="0" err="1" smtClean="0"/>
              <a:t>izvajanjem</a:t>
            </a:r>
            <a:r>
              <a:rPr lang="en-US" dirty="0" smtClean="0"/>
              <a:t> </a:t>
            </a:r>
            <a:r>
              <a:rPr lang="en-US" dirty="0" err="1" smtClean="0"/>
              <a:t>kognitivnih</a:t>
            </a:r>
            <a:r>
              <a:rPr lang="en-US" dirty="0" smtClean="0"/>
              <a:t> </a:t>
            </a:r>
            <a:r>
              <a:rPr lang="en-US" dirty="0" err="1" smtClean="0"/>
              <a:t>nalog</a:t>
            </a:r>
            <a:endParaRPr lang="en-US" dirty="0"/>
          </a:p>
        </p:txBody>
      </p:sp>
      <p:sp>
        <p:nvSpPr>
          <p:cNvPr id="4" name="Slide Number Placeholder 3"/>
          <p:cNvSpPr>
            <a:spLocks noGrp="1"/>
          </p:cNvSpPr>
          <p:nvPr>
            <p:ph type="sldNum" sz="quarter" idx="5"/>
          </p:nvPr>
        </p:nvSpPr>
        <p:spPr/>
        <p:txBody>
          <a:bodyPr/>
          <a:lstStyle/>
          <a:p>
            <a:fld id="{95DC757C-152F-4ADD-BB4A-F9E913CD756C}" type="slidenum">
              <a:rPr lang="sl-SI" smtClean="0"/>
              <a:t>10</a:t>
            </a:fld>
            <a:endParaRPr lang="sl-SI"/>
          </a:p>
        </p:txBody>
      </p:sp>
    </p:spTree>
    <p:extLst>
      <p:ext uri="{BB962C8B-B14F-4D97-AF65-F5344CB8AC3E}">
        <p14:creationId xmlns:p14="http://schemas.microsoft.com/office/powerpoint/2010/main" val="292700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95DC757C-152F-4ADD-BB4A-F9E913CD756C}" type="slidenum">
              <a:rPr lang="sl-SI" smtClean="0"/>
              <a:t>23</a:t>
            </a:fld>
            <a:endParaRPr lang="sl-SI"/>
          </a:p>
        </p:txBody>
      </p:sp>
    </p:spTree>
    <p:extLst>
      <p:ext uri="{BB962C8B-B14F-4D97-AF65-F5344CB8AC3E}">
        <p14:creationId xmlns:p14="http://schemas.microsoft.com/office/powerpoint/2010/main" val="37351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Trojni-model omrežij pri shizofreniji poudarja osrednjo vlogo prevladujočega omrežja (SN). Pri motnji pride do napačnega pripisovanja pomena nepomembnim dražljajem, kar je povezano z motnjami v </a:t>
            </a:r>
            <a:r>
              <a:rPr lang="sl-SI" dirty="0" err="1" smtClean="0"/>
              <a:t>dopaminergičnem</a:t>
            </a:r>
            <a:r>
              <a:rPr lang="sl-SI" dirty="0" smtClean="0"/>
              <a:t> in </a:t>
            </a:r>
            <a:r>
              <a:rPr lang="sl-SI" dirty="0" err="1" smtClean="0"/>
              <a:t>glutamatergičnem</a:t>
            </a:r>
            <a:r>
              <a:rPr lang="sl-SI" dirty="0" smtClean="0"/>
              <a:t> signaliziranju med </a:t>
            </a:r>
            <a:r>
              <a:rPr lang="sl-SI" dirty="0" err="1" smtClean="0"/>
              <a:t>kortikalnimi</a:t>
            </a:r>
            <a:r>
              <a:rPr lang="sl-SI" dirty="0" smtClean="0"/>
              <a:t> in </a:t>
            </a:r>
            <a:r>
              <a:rPr lang="sl-SI" dirty="0" err="1" smtClean="0"/>
              <a:t>striatalnimi</a:t>
            </a:r>
            <a:r>
              <a:rPr lang="sl-SI" dirty="0" smtClean="0"/>
              <a:t> sistemi. To poruši ravnotežje interakcij med izvršilnim (FPN) in privzetim omrežjem (DMN) ter prispeva k pozitivnim (halucinacije, blodnje) in negativnim simptomom (pomanjkanje motivacije, socialni umik) shizofrenije.</a:t>
            </a:r>
            <a:endParaRPr lang="en-US" dirty="0"/>
          </a:p>
        </p:txBody>
      </p:sp>
      <p:sp>
        <p:nvSpPr>
          <p:cNvPr id="4" name="Slide Number Placeholder 3"/>
          <p:cNvSpPr>
            <a:spLocks noGrp="1"/>
          </p:cNvSpPr>
          <p:nvPr>
            <p:ph type="sldNum" sz="quarter" idx="5"/>
          </p:nvPr>
        </p:nvSpPr>
        <p:spPr/>
        <p:txBody>
          <a:bodyPr/>
          <a:lstStyle/>
          <a:p>
            <a:fld id="{95DC757C-152F-4ADD-BB4A-F9E913CD756C}" type="slidenum">
              <a:rPr lang="sl-SI" smtClean="0"/>
              <a:t>29</a:t>
            </a:fld>
            <a:endParaRPr lang="sl-SI"/>
          </a:p>
        </p:txBody>
      </p:sp>
    </p:spTree>
    <p:extLst>
      <p:ext uri="{BB962C8B-B14F-4D97-AF65-F5344CB8AC3E}">
        <p14:creationId xmlns:p14="http://schemas.microsoft.com/office/powerpoint/2010/main" val="142564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Integrirani model kognitivnih omrežij pri shizofreniji temelji na motenem sproščanju dopamina, ki povzroči napačno in pretirano pripisovanje pomembnosti notranjim in zunanjim dražljajem. To poruši delovanje trojnega omrežja kognitivne kontrole (SN, FPN, DMN), zlasti zaradi nepravilne obdelave napak napovedi v insuli </a:t>
            </a:r>
            <a:r>
              <a:rPr lang="sl-SI" dirty="0" err="1" smtClean="0"/>
              <a:t>salienčnega</a:t>
            </a:r>
            <a:r>
              <a:rPr lang="sl-SI" dirty="0" smtClean="0"/>
              <a:t> omrežja. Posledica so spremenjena možganska vezja, ki vodijo v pozitivne simptome (npr. blodnje, halucinacije), negativne simptome in kognitivne primanjkljaje, značilne za shizofrenijo.</a:t>
            </a:r>
          </a:p>
          <a:p>
            <a:endParaRPr lang="sl-SI" dirty="0" smtClean="0"/>
          </a:p>
          <a:p>
            <a:r>
              <a:rPr lang="sl-SI" dirty="0" smtClean="0"/>
              <a:t>ACC, </a:t>
            </a:r>
            <a:r>
              <a:rPr lang="sl-SI" dirty="0" err="1" smtClean="0"/>
              <a:t>anterior</a:t>
            </a:r>
            <a:r>
              <a:rPr lang="sl-SI" dirty="0" smtClean="0"/>
              <a:t> </a:t>
            </a:r>
            <a:r>
              <a:rPr lang="sl-SI" dirty="0" err="1" smtClean="0"/>
              <a:t>cingulate</a:t>
            </a:r>
            <a:r>
              <a:rPr lang="sl-SI" dirty="0" smtClean="0"/>
              <a:t> </a:t>
            </a:r>
            <a:r>
              <a:rPr lang="sl-SI" dirty="0" err="1" smtClean="0"/>
              <a:t>cortex</a:t>
            </a:r>
            <a:r>
              <a:rPr lang="sl-SI" dirty="0" smtClean="0"/>
              <a:t>; AI, </a:t>
            </a:r>
            <a:r>
              <a:rPr lang="sl-SI" dirty="0" err="1" smtClean="0"/>
              <a:t>anterior</a:t>
            </a:r>
            <a:r>
              <a:rPr lang="sl-SI" dirty="0" smtClean="0"/>
              <a:t> insula; DMN, </a:t>
            </a:r>
            <a:r>
              <a:rPr lang="sl-SI" dirty="0" err="1" smtClean="0"/>
              <a:t>default</a:t>
            </a:r>
            <a:r>
              <a:rPr lang="sl-SI" dirty="0" smtClean="0"/>
              <a:t> mode </a:t>
            </a:r>
            <a:r>
              <a:rPr lang="sl-SI" dirty="0" err="1" smtClean="0"/>
              <a:t>network</a:t>
            </a:r>
            <a:r>
              <a:rPr lang="sl-SI" dirty="0" smtClean="0"/>
              <a:t>; FPN, </a:t>
            </a:r>
            <a:r>
              <a:rPr lang="sl-SI" dirty="0" err="1" smtClean="0"/>
              <a:t>frontoparietal</a:t>
            </a:r>
            <a:r>
              <a:rPr lang="sl-SI" dirty="0" smtClean="0"/>
              <a:t> </a:t>
            </a:r>
            <a:r>
              <a:rPr lang="sl-SI" dirty="0" err="1" smtClean="0"/>
              <a:t>network</a:t>
            </a:r>
            <a:r>
              <a:rPr lang="sl-SI" dirty="0" smtClean="0"/>
              <a:t>; </a:t>
            </a:r>
            <a:r>
              <a:rPr lang="sl-SI" dirty="0" err="1" smtClean="0"/>
              <a:t>Hyp</a:t>
            </a:r>
            <a:r>
              <a:rPr lang="sl-SI" dirty="0" smtClean="0"/>
              <a:t>, </a:t>
            </a:r>
            <a:r>
              <a:rPr lang="sl-SI" dirty="0" err="1" smtClean="0"/>
              <a:t>hypothalamus</a:t>
            </a:r>
            <a:r>
              <a:rPr lang="sl-SI" dirty="0" smtClean="0"/>
              <a:t>; NAC, </a:t>
            </a:r>
            <a:r>
              <a:rPr lang="sl-SI" dirty="0" err="1" smtClean="0"/>
              <a:t>nucleus</a:t>
            </a:r>
            <a:r>
              <a:rPr lang="sl-SI" dirty="0" smtClean="0"/>
              <a:t> </a:t>
            </a:r>
            <a:r>
              <a:rPr lang="sl-SI" dirty="0" err="1" smtClean="0"/>
              <a:t>accumbens</a:t>
            </a:r>
            <a:r>
              <a:rPr lang="sl-SI" dirty="0" smtClean="0"/>
              <a:t>; PI, </a:t>
            </a:r>
            <a:r>
              <a:rPr lang="sl-SI" dirty="0" err="1" smtClean="0"/>
              <a:t>posterior</a:t>
            </a:r>
            <a:r>
              <a:rPr lang="sl-SI" dirty="0" smtClean="0"/>
              <a:t> insula; VTA, </a:t>
            </a:r>
            <a:r>
              <a:rPr lang="sl-SI" dirty="0" err="1" smtClean="0"/>
              <a:t>ventral</a:t>
            </a:r>
            <a:r>
              <a:rPr lang="sl-SI" dirty="0" smtClean="0"/>
              <a:t> </a:t>
            </a:r>
            <a:r>
              <a:rPr lang="sl-SI" dirty="0" err="1" smtClean="0"/>
              <a:t>tegmental</a:t>
            </a:r>
            <a:r>
              <a:rPr lang="sl-SI" dirty="0" smtClean="0"/>
              <a:t> area.</a:t>
            </a:r>
            <a:endParaRPr lang="en-US" dirty="0"/>
          </a:p>
        </p:txBody>
      </p:sp>
      <p:sp>
        <p:nvSpPr>
          <p:cNvPr id="4" name="Slide Number Placeholder 3"/>
          <p:cNvSpPr>
            <a:spLocks noGrp="1"/>
          </p:cNvSpPr>
          <p:nvPr>
            <p:ph type="sldNum" sz="quarter" idx="5"/>
          </p:nvPr>
        </p:nvSpPr>
        <p:spPr/>
        <p:txBody>
          <a:bodyPr/>
          <a:lstStyle/>
          <a:p>
            <a:fld id="{95DC757C-152F-4ADD-BB4A-F9E913CD756C}" type="slidenum">
              <a:rPr lang="sl-SI" smtClean="0"/>
              <a:t>30</a:t>
            </a:fld>
            <a:endParaRPr lang="sl-SI"/>
          </a:p>
        </p:txBody>
      </p:sp>
    </p:spTree>
    <p:extLst>
      <p:ext uri="{BB962C8B-B14F-4D97-AF65-F5344CB8AC3E}">
        <p14:creationId xmlns:p14="http://schemas.microsoft.com/office/powerpoint/2010/main" val="85173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smtClean="0"/>
              <a:t>Mezolimbični</a:t>
            </a:r>
            <a:r>
              <a:rPr lang="sl-SI" dirty="0" smtClean="0"/>
              <a:t> dopamin pomembno vpliva na povezljivost omrežja izstopajočih dražljajev (SN). Večja sinteza dopamina je povezana z večjo močjo SN in večjim razmerjem med SN in privzetim omrežjem (DMN), medtem ko sproščanje dopamina SN oslabi. Analize možganskih omrežij pokažejo, da se </a:t>
            </a:r>
            <a:r>
              <a:rPr lang="sl-SI" dirty="0" err="1" smtClean="0"/>
              <a:t>dopaminergične</a:t>
            </a:r>
            <a:r>
              <a:rPr lang="sl-SI" dirty="0" smtClean="0"/>
              <a:t> spremembe pojavljajo v specifičnih podomrežjih in vozliščih, povezanih s SN sistemom. Povečana dopaminska signalizacija krepi funkcionalno povezanost in aktivnost SN, hkrati pa zmanjšuje delovanje DMN, kar odraža njegov ključen vpliv na procesiranje pomembnosti dražljajev.</a:t>
            </a:r>
          </a:p>
          <a:p>
            <a:endParaRPr lang="sl-SI" dirty="0" smtClean="0"/>
          </a:p>
          <a:p>
            <a:r>
              <a:rPr lang="sl-SI" sz="1200" b="0" i="0" kern="1200" dirty="0" smtClean="0">
                <a:solidFill>
                  <a:schemeClr val="tx1"/>
                </a:solidFill>
                <a:effectLst/>
                <a:latin typeface="+mn-lt"/>
                <a:ea typeface="+mn-ea"/>
                <a:cs typeface="+mn-cs"/>
              </a:rPr>
              <a:t>5-HT, serotonin; </a:t>
            </a:r>
            <a:r>
              <a:rPr lang="sl-SI" sz="1200" b="0" i="0" kern="1200" dirty="0" err="1" smtClean="0">
                <a:solidFill>
                  <a:schemeClr val="tx1"/>
                </a:solidFill>
                <a:effectLst/>
                <a:latin typeface="+mn-lt"/>
                <a:ea typeface="+mn-ea"/>
                <a:cs typeface="+mn-cs"/>
              </a:rPr>
              <a:t>fALFF</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fractional</a:t>
            </a:r>
            <a:r>
              <a:rPr lang="sl-SI" sz="1200" b="0" i="0" kern="1200" dirty="0" smtClean="0">
                <a:solidFill>
                  <a:schemeClr val="tx1"/>
                </a:solidFill>
                <a:effectLst/>
                <a:latin typeface="+mn-lt"/>
                <a:ea typeface="+mn-ea"/>
                <a:cs typeface="+mn-cs"/>
              </a:rPr>
              <a:t> amplitude </a:t>
            </a:r>
            <a:r>
              <a:rPr lang="sl-SI" sz="1200" b="0" i="0" kern="1200" dirty="0" err="1" smtClean="0">
                <a:solidFill>
                  <a:schemeClr val="tx1"/>
                </a:solidFill>
                <a:effectLst/>
                <a:latin typeface="+mn-lt"/>
                <a:ea typeface="+mn-ea"/>
                <a:cs typeface="+mn-cs"/>
              </a:rPr>
              <a:t>of</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low-frequency</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fluctuations</a:t>
            </a:r>
            <a:r>
              <a:rPr lang="sl-SI" sz="1200" b="0" i="0" kern="1200" dirty="0" smtClean="0">
                <a:solidFill>
                  <a:schemeClr val="tx1"/>
                </a:solidFill>
                <a:effectLst/>
                <a:latin typeface="+mn-lt"/>
                <a:ea typeface="+mn-ea"/>
                <a:cs typeface="+mn-cs"/>
              </a:rPr>
              <a:t>; F-DOPA, </a:t>
            </a:r>
            <a:r>
              <a:rPr lang="sl-SI" sz="1200" b="0" i="0" kern="1200" dirty="0" err="1" smtClean="0">
                <a:solidFill>
                  <a:schemeClr val="tx1"/>
                </a:solidFill>
                <a:effectLst/>
                <a:latin typeface="+mn-lt"/>
                <a:ea typeface="+mn-ea"/>
                <a:cs typeface="+mn-cs"/>
                <a:hlinkClick r:id="rId3" tooltip="Learn more about fluorodopa from ScienceDirect's AI-generated Topic Pages"/>
              </a:rPr>
              <a:t>fluorodopa</a:t>
            </a:r>
            <a:r>
              <a:rPr lang="sl-SI" sz="1200" b="0" i="0" kern="1200" dirty="0" smtClean="0">
                <a:solidFill>
                  <a:schemeClr val="tx1"/>
                </a:solidFill>
                <a:effectLst/>
                <a:latin typeface="+mn-lt"/>
                <a:ea typeface="+mn-ea"/>
                <a:cs typeface="+mn-cs"/>
              </a:rPr>
              <a:t>; SD, standard </a:t>
            </a:r>
            <a:r>
              <a:rPr lang="sl-SI" sz="1200" b="0" i="0" kern="1200" dirty="0" err="1" smtClean="0">
                <a:solidFill>
                  <a:schemeClr val="tx1"/>
                </a:solidFill>
                <a:effectLst/>
                <a:latin typeface="+mn-lt"/>
                <a:ea typeface="+mn-ea"/>
                <a:cs typeface="+mn-cs"/>
              </a:rPr>
              <a:t>deviation</a:t>
            </a:r>
            <a:r>
              <a:rPr lang="sl-SI" sz="1200" b="0" i="0" kern="1200" dirty="0" smtClean="0">
                <a:solidFill>
                  <a:schemeClr val="tx1"/>
                </a:solidFill>
                <a:effectLst/>
                <a:latin typeface="+mn-lt"/>
                <a:ea typeface="+mn-ea"/>
                <a:cs typeface="+mn-cs"/>
              </a:rPr>
              <a:t>/</a:t>
            </a:r>
            <a:r>
              <a:rPr lang="sl-SI" sz="1200" b="0" i="0" kern="1200" dirty="0" err="1" smtClean="0">
                <a:solidFill>
                  <a:schemeClr val="tx1"/>
                </a:solidFill>
                <a:effectLst/>
                <a:latin typeface="+mn-lt"/>
                <a:ea typeface="+mn-ea"/>
                <a:cs typeface="+mn-cs"/>
              </a:rPr>
              <a:t>neuronal</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variability</a:t>
            </a:r>
            <a:r>
              <a:rPr lang="sl-SI" sz="1200" b="0" i="0" kern="1200" dirty="0" smtClean="0">
                <a:solidFill>
                  <a:schemeClr val="tx1"/>
                </a:solidFill>
                <a:effectLst/>
                <a:latin typeface="+mn-lt"/>
                <a:ea typeface="+mn-ea"/>
                <a:cs typeface="+mn-cs"/>
              </a:rPr>
              <a:t>; SMN, </a:t>
            </a:r>
            <a:r>
              <a:rPr lang="sl-SI" sz="1200" b="0" i="0" kern="1200" dirty="0" err="1" smtClean="0">
                <a:solidFill>
                  <a:schemeClr val="tx1"/>
                </a:solidFill>
                <a:effectLst/>
                <a:latin typeface="+mn-lt"/>
                <a:ea typeface="+mn-ea"/>
                <a:cs typeface="+mn-cs"/>
              </a:rPr>
              <a:t>sensorimotor</a:t>
            </a:r>
            <a:r>
              <a:rPr lang="sl-SI" sz="1200" b="0" i="0" kern="1200" dirty="0" smtClean="0">
                <a:solidFill>
                  <a:schemeClr val="tx1"/>
                </a:solidFill>
                <a:effectLst/>
                <a:latin typeface="+mn-lt"/>
                <a:ea typeface="+mn-ea"/>
                <a:cs typeface="+mn-cs"/>
              </a:rPr>
              <a:t> </a:t>
            </a:r>
            <a:r>
              <a:rPr lang="sl-SI" sz="1200" b="0" i="0" kern="1200" dirty="0" err="1" smtClean="0">
                <a:solidFill>
                  <a:schemeClr val="tx1"/>
                </a:solidFill>
                <a:effectLst/>
                <a:latin typeface="+mn-lt"/>
                <a:ea typeface="+mn-ea"/>
                <a:cs typeface="+mn-cs"/>
              </a:rPr>
              <a:t>network</a:t>
            </a:r>
            <a:r>
              <a:rPr lang="sl-SI" sz="1200" b="0" i="0" kern="1200" dirty="0" smtClean="0">
                <a:solidFill>
                  <a:schemeClr val="tx1"/>
                </a:solidFill>
                <a:effectLst/>
                <a:latin typeface="+mn-lt"/>
                <a:ea typeface="+mn-ea"/>
                <a:cs typeface="+mn-cs"/>
              </a:rPr>
              <a:t>.</a:t>
            </a:r>
            <a:endParaRPr lang="sl-SI" dirty="0" smtClean="0"/>
          </a:p>
          <a:p>
            <a:endParaRPr lang="en-US" dirty="0"/>
          </a:p>
        </p:txBody>
      </p:sp>
      <p:sp>
        <p:nvSpPr>
          <p:cNvPr id="4" name="Slide Number Placeholder 3"/>
          <p:cNvSpPr>
            <a:spLocks noGrp="1"/>
          </p:cNvSpPr>
          <p:nvPr>
            <p:ph type="sldNum" sz="quarter" idx="5"/>
          </p:nvPr>
        </p:nvSpPr>
        <p:spPr/>
        <p:txBody>
          <a:bodyPr/>
          <a:lstStyle/>
          <a:p>
            <a:fld id="{95DC757C-152F-4ADD-BB4A-F9E913CD756C}" type="slidenum">
              <a:rPr lang="sl-SI" smtClean="0"/>
              <a:t>31</a:t>
            </a:fld>
            <a:endParaRPr lang="sl-SI"/>
          </a:p>
        </p:txBody>
      </p:sp>
    </p:spTree>
    <p:extLst>
      <p:ext uri="{BB962C8B-B14F-4D97-AF65-F5344CB8AC3E}">
        <p14:creationId xmlns:p14="http://schemas.microsoft.com/office/powerpoint/2010/main" val="151021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Slika prikazuje možganske regije, pri katerih so raziskovalci ugotovili spremenjeno osrednjost (centralnost) vozlišč in zmanjšano funkcionalno povezljivost pri osebah s posttravmatsko stresno motnjo (PTSM) v primerjavi s kontrolno skupino. Spremembe oblikujejo enotno moteno mrežo z 14 vozlišči in 17 povezavami. Najbolj prizadeta sta:</a:t>
            </a:r>
          </a:p>
          <a:p>
            <a:r>
              <a:rPr lang="sl-SI" b="1" dirty="0" smtClean="0"/>
              <a:t>omrežje zaznavanja pomembnosti (SN; rdeče)</a:t>
            </a:r>
            <a:r>
              <a:rPr lang="sl-SI" dirty="0" smtClean="0"/>
              <a:t> – vključuje insulo in </a:t>
            </a:r>
            <a:r>
              <a:rPr lang="sl-SI" dirty="0" err="1" smtClean="0"/>
              <a:t>putamen</a:t>
            </a:r>
            <a:r>
              <a:rPr lang="sl-SI" dirty="0" smtClean="0"/>
              <a:t> ter je povezano z zaznavanjem pomembnih dražljajev in stresom,</a:t>
            </a:r>
          </a:p>
          <a:p>
            <a:r>
              <a:rPr lang="sl-SI" b="1" dirty="0" smtClean="0"/>
              <a:t>privzeto omrežje (DMN; rumeno)</a:t>
            </a:r>
            <a:r>
              <a:rPr lang="sl-SI" dirty="0" smtClean="0"/>
              <a:t> – vključuje </a:t>
            </a:r>
            <a:r>
              <a:rPr lang="sl-SI" dirty="0" err="1" smtClean="0"/>
              <a:t>precuneus</a:t>
            </a:r>
            <a:r>
              <a:rPr lang="sl-SI" dirty="0" smtClean="0"/>
              <a:t> in </a:t>
            </a:r>
            <a:r>
              <a:rPr lang="sl-SI" dirty="0" err="1" smtClean="0"/>
              <a:t>posteriorni</a:t>
            </a:r>
            <a:r>
              <a:rPr lang="sl-SI" dirty="0" smtClean="0"/>
              <a:t> </a:t>
            </a:r>
            <a:r>
              <a:rPr lang="sl-SI" dirty="0" err="1" smtClean="0"/>
              <a:t>cingulatni</a:t>
            </a:r>
            <a:r>
              <a:rPr lang="sl-SI" dirty="0" smtClean="0"/>
              <a:t> girus, povezano s </a:t>
            </a:r>
            <a:r>
              <a:rPr lang="sl-SI" dirty="0" err="1" smtClean="0"/>
              <a:t>samoreferencialnim</a:t>
            </a:r>
            <a:r>
              <a:rPr lang="sl-SI" dirty="0" smtClean="0"/>
              <a:t> razmišljanjem.</a:t>
            </a:r>
          </a:p>
          <a:p>
            <a:r>
              <a:rPr lang="sl-SI" dirty="0" smtClean="0"/>
              <a:t>Motnje v povezljivosti med tema omrežjema kažejo, da PTSM vpliva na preklapljanje med notranjim razmišljanjem in procesiranjem zunanjih dražljajev, kar je verjetno eden izmed bistvenih mehanizmov simptomov, kot so vsiljivi spomini, </a:t>
            </a:r>
            <a:r>
              <a:rPr lang="sl-SI" dirty="0" err="1" smtClean="0"/>
              <a:t>hipervzbujanje</a:t>
            </a:r>
            <a:r>
              <a:rPr lang="sl-SI" dirty="0" smtClean="0"/>
              <a:t> in težave z uravnavanjem pozornosti.</a:t>
            </a:r>
          </a:p>
          <a:p>
            <a:endParaRPr lang="sl-SI" dirty="0" smtClean="0"/>
          </a:p>
          <a:p>
            <a:endParaRPr lang="sl-SI" dirty="0" smtClean="0"/>
          </a:p>
        </p:txBody>
      </p:sp>
      <p:sp>
        <p:nvSpPr>
          <p:cNvPr id="4" name="Slide Number Placeholder 3"/>
          <p:cNvSpPr>
            <a:spLocks noGrp="1"/>
          </p:cNvSpPr>
          <p:nvPr>
            <p:ph type="sldNum" sz="quarter" idx="5"/>
          </p:nvPr>
        </p:nvSpPr>
        <p:spPr/>
        <p:txBody>
          <a:bodyPr/>
          <a:lstStyle/>
          <a:p>
            <a:fld id="{95DC757C-152F-4ADD-BB4A-F9E913CD756C}" type="slidenum">
              <a:rPr lang="sl-SI" smtClean="0"/>
              <a:t>32</a:t>
            </a:fld>
            <a:endParaRPr lang="sl-SI"/>
          </a:p>
        </p:txBody>
      </p:sp>
    </p:spTree>
    <p:extLst>
      <p:ext uri="{BB962C8B-B14F-4D97-AF65-F5344CB8AC3E}">
        <p14:creationId xmlns:p14="http://schemas.microsoft.com/office/powerpoint/2010/main" val="244789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Antidepresivni učinek </a:t>
            </a:r>
            <a:r>
              <a:rPr lang="sl-SI" dirty="0" err="1" smtClean="0"/>
              <a:t>psilocibina</a:t>
            </a:r>
            <a:r>
              <a:rPr lang="sl-SI" dirty="0" smtClean="0"/>
              <a:t> je povezan s povečano globalno integracijo funkcionalnih možganskih omrežij. To pomeni, da </a:t>
            </a:r>
            <a:r>
              <a:rPr lang="sl-SI" dirty="0" err="1" smtClean="0"/>
              <a:t>psilocibin</a:t>
            </a:r>
            <a:r>
              <a:rPr lang="sl-SI" dirty="0" smtClean="0"/>
              <a:t> izboljša komunikacijo med različnimi možganskimi mrežami v možganih, kar lahko prispeva k izboljšanju razpoloženja in zmanjšanju depresivnih simptomov.</a:t>
            </a:r>
          </a:p>
          <a:p>
            <a:endParaRPr lang="sl-SI" dirty="0" smtClean="0"/>
          </a:p>
          <a:p>
            <a:r>
              <a:rPr lang="en-US" dirty="0" err="1" smtClean="0"/>
              <a:t>Zmanjšana</a:t>
            </a:r>
            <a:r>
              <a:rPr lang="en-US" dirty="0" smtClean="0"/>
              <a:t> </a:t>
            </a:r>
            <a:r>
              <a:rPr lang="en-US" dirty="0" err="1" smtClean="0"/>
              <a:t>modularnost</a:t>
            </a:r>
            <a:r>
              <a:rPr lang="en-US" dirty="0" smtClean="0"/>
              <a:t> </a:t>
            </a:r>
            <a:r>
              <a:rPr lang="en-US" dirty="0" err="1" smtClean="0"/>
              <a:t>možganskih</a:t>
            </a:r>
            <a:r>
              <a:rPr lang="en-US" dirty="0" smtClean="0"/>
              <a:t> </a:t>
            </a:r>
            <a:r>
              <a:rPr lang="en-US" dirty="0" err="1" smtClean="0"/>
              <a:t>omrežij</a:t>
            </a:r>
            <a:r>
              <a:rPr lang="en-US" dirty="0" smtClean="0"/>
              <a:t> </a:t>
            </a:r>
            <a:r>
              <a:rPr lang="en-US" dirty="0" err="1" smtClean="0"/>
              <a:t>kaže</a:t>
            </a:r>
            <a:r>
              <a:rPr lang="en-US" dirty="0" smtClean="0"/>
              <a:t>, da je </a:t>
            </a:r>
            <a:r>
              <a:rPr lang="en-US" dirty="0" err="1" smtClean="0"/>
              <a:t>antidepresivno</a:t>
            </a:r>
            <a:r>
              <a:rPr lang="en-US" dirty="0" smtClean="0"/>
              <a:t> </a:t>
            </a:r>
            <a:r>
              <a:rPr lang="en-US" dirty="0" err="1" smtClean="0"/>
              <a:t>delovanje</a:t>
            </a:r>
            <a:r>
              <a:rPr lang="en-US" dirty="0" smtClean="0"/>
              <a:t> </a:t>
            </a:r>
            <a:r>
              <a:rPr lang="en-US" dirty="0" err="1" smtClean="0"/>
              <a:t>psilocibina</a:t>
            </a:r>
            <a:r>
              <a:rPr lang="en-US" dirty="0" smtClean="0"/>
              <a:t> </a:t>
            </a:r>
            <a:r>
              <a:rPr lang="en-US" dirty="0" err="1" smtClean="0"/>
              <a:t>povezano</a:t>
            </a:r>
            <a:r>
              <a:rPr lang="en-US" dirty="0" smtClean="0"/>
              <a:t> z </a:t>
            </a:r>
            <a:r>
              <a:rPr lang="en-US" dirty="0" err="1" smtClean="0"/>
              <a:t>globalnim</a:t>
            </a:r>
            <a:r>
              <a:rPr lang="en-US" dirty="0" smtClean="0"/>
              <a:t> </a:t>
            </a:r>
            <a:r>
              <a:rPr lang="en-US" dirty="0" err="1" smtClean="0"/>
              <a:t>povečanjem</a:t>
            </a:r>
            <a:r>
              <a:rPr lang="en-US" dirty="0" smtClean="0"/>
              <a:t> </a:t>
            </a:r>
            <a:r>
              <a:rPr lang="en-US" dirty="0" err="1" smtClean="0"/>
              <a:t>povezanosti</a:t>
            </a:r>
            <a:r>
              <a:rPr lang="en-US" dirty="0" smtClean="0"/>
              <a:t> med </a:t>
            </a:r>
            <a:r>
              <a:rPr lang="en-US" dirty="0" err="1" smtClean="0"/>
              <a:t>različnimi</a:t>
            </a:r>
            <a:r>
              <a:rPr lang="en-US" dirty="0" smtClean="0"/>
              <a:t> </a:t>
            </a:r>
            <a:r>
              <a:rPr lang="en-US" dirty="0" err="1" smtClean="0"/>
              <a:t>možganskimi</a:t>
            </a:r>
            <a:r>
              <a:rPr lang="en-US" dirty="0" smtClean="0"/>
              <a:t> </a:t>
            </a:r>
            <a:r>
              <a:rPr lang="en-US" dirty="0" err="1" smtClean="0"/>
              <a:t>omrežji</a:t>
            </a:r>
            <a:r>
              <a:rPr lang="en-US" dirty="0" smtClean="0"/>
              <a:t> </a:t>
            </a:r>
            <a:r>
              <a:rPr lang="en-US" dirty="0" err="1" smtClean="0"/>
              <a:t>pri</a:t>
            </a:r>
            <a:r>
              <a:rPr lang="en-US" dirty="0" smtClean="0"/>
              <a:t> </a:t>
            </a:r>
            <a:r>
              <a:rPr lang="en-US" dirty="0" err="1" smtClean="0"/>
              <a:t>bolnikih</a:t>
            </a:r>
            <a:r>
              <a:rPr lang="en-US" dirty="0" smtClean="0"/>
              <a:t> </a:t>
            </a:r>
            <a:r>
              <a:rPr lang="en-US" dirty="0" err="1" smtClean="0"/>
              <a:t>zdravljen</a:t>
            </a:r>
            <a:r>
              <a:rPr lang="sl-SI" dirty="0" smtClean="0"/>
              <a:t>ih</a:t>
            </a:r>
            <a:r>
              <a:rPr lang="sl-SI" baseline="0" dirty="0" smtClean="0"/>
              <a:t> za na zdravila</a:t>
            </a:r>
            <a:r>
              <a:rPr lang="en-US" dirty="0" smtClean="0"/>
              <a:t> </a:t>
            </a:r>
            <a:r>
              <a:rPr lang="en-US" dirty="0" err="1" smtClean="0"/>
              <a:t>odporn</a:t>
            </a:r>
            <a:r>
              <a:rPr lang="sl-SI" dirty="0" smtClean="0"/>
              <a:t>o</a:t>
            </a:r>
            <a:r>
              <a:rPr lang="en-US" dirty="0" smtClean="0"/>
              <a:t> </a:t>
            </a:r>
            <a:r>
              <a:rPr lang="en-US" dirty="0" err="1" smtClean="0"/>
              <a:t>depresijo</a:t>
            </a:r>
            <a:r>
              <a:rPr lang="en-US" dirty="0" smtClean="0"/>
              <a:t> (c) </a:t>
            </a:r>
            <a:r>
              <a:rPr lang="en-US" dirty="0" err="1" smtClean="0"/>
              <a:t>ali</a:t>
            </a:r>
            <a:r>
              <a:rPr lang="en-US" dirty="0" smtClean="0"/>
              <a:t> </a:t>
            </a:r>
            <a:r>
              <a:rPr lang="en-US" dirty="0" err="1" smtClean="0"/>
              <a:t>veliko</a:t>
            </a:r>
            <a:r>
              <a:rPr lang="en-US" dirty="0" smtClean="0"/>
              <a:t> </a:t>
            </a:r>
            <a:r>
              <a:rPr lang="en-US" dirty="0" err="1" smtClean="0"/>
              <a:t>depresivno</a:t>
            </a:r>
            <a:r>
              <a:rPr lang="en-US" dirty="0" smtClean="0"/>
              <a:t> </a:t>
            </a:r>
            <a:r>
              <a:rPr lang="en-US" dirty="0" err="1" smtClean="0"/>
              <a:t>motnjo</a:t>
            </a:r>
            <a:r>
              <a:rPr lang="en-US" dirty="0" smtClean="0"/>
              <a:t> (d).(e) </a:t>
            </a:r>
            <a:r>
              <a:rPr lang="en-US" dirty="0" err="1" smtClean="0"/>
              <a:t>Takšnega</a:t>
            </a:r>
            <a:r>
              <a:rPr lang="en-US" dirty="0" smtClean="0"/>
              <a:t> </a:t>
            </a:r>
            <a:r>
              <a:rPr lang="en-US" dirty="0" err="1" smtClean="0"/>
              <a:t>učinka</a:t>
            </a:r>
            <a:r>
              <a:rPr lang="en-US" dirty="0" smtClean="0"/>
              <a:t>, </a:t>
            </a:r>
            <a:r>
              <a:rPr lang="en-US" dirty="0" err="1" smtClean="0"/>
              <a:t>kot</a:t>
            </a:r>
            <a:r>
              <a:rPr lang="en-US" dirty="0" smtClean="0"/>
              <a:t> je </a:t>
            </a:r>
            <a:r>
              <a:rPr lang="en-US" dirty="0" err="1" smtClean="0"/>
              <a:t>opažen</a:t>
            </a:r>
            <a:r>
              <a:rPr lang="en-US" dirty="0" smtClean="0"/>
              <a:t> </a:t>
            </a:r>
            <a:r>
              <a:rPr lang="en-US" dirty="0" err="1" smtClean="0"/>
              <a:t>pri</a:t>
            </a:r>
            <a:r>
              <a:rPr lang="en-US" dirty="0" smtClean="0"/>
              <a:t> </a:t>
            </a:r>
            <a:r>
              <a:rPr lang="en-US" dirty="0" err="1" smtClean="0"/>
              <a:t>psilocibinu</a:t>
            </a:r>
            <a:r>
              <a:rPr lang="en-US" dirty="0" smtClean="0"/>
              <a:t>, </a:t>
            </a:r>
            <a:r>
              <a:rPr lang="en-US" dirty="0" err="1" smtClean="0"/>
              <a:t>niso</a:t>
            </a:r>
            <a:r>
              <a:rPr lang="en-US" dirty="0" smtClean="0"/>
              <a:t> </a:t>
            </a:r>
            <a:r>
              <a:rPr lang="en-US" dirty="0" err="1" smtClean="0"/>
              <a:t>zaznali</a:t>
            </a:r>
            <a:r>
              <a:rPr lang="en-US" dirty="0" smtClean="0"/>
              <a:t> </a:t>
            </a:r>
            <a:r>
              <a:rPr lang="en-US" dirty="0" err="1" smtClean="0"/>
              <a:t>pri</a:t>
            </a:r>
            <a:r>
              <a:rPr lang="en-US" dirty="0" smtClean="0"/>
              <a:t> </a:t>
            </a:r>
            <a:r>
              <a:rPr lang="en-US" dirty="0" err="1" smtClean="0"/>
              <a:t>zdravljenju</a:t>
            </a:r>
            <a:r>
              <a:rPr lang="en-US" dirty="0" smtClean="0"/>
              <a:t> z </a:t>
            </a:r>
            <a:r>
              <a:rPr lang="en-US" dirty="0" err="1" smtClean="0"/>
              <a:t>escitalopramom</a:t>
            </a:r>
            <a:r>
              <a:rPr lang="en-US" dirty="0" smtClean="0"/>
              <a:t>.</a:t>
            </a:r>
            <a:endParaRPr lang="sl-SI" dirty="0" smtClean="0"/>
          </a:p>
          <a:p>
            <a:endParaRPr lang="sl-SI" dirty="0" smtClean="0"/>
          </a:p>
          <a:p>
            <a:r>
              <a:rPr lang="sl-SI" b="1" dirty="0" smtClean="0"/>
              <a:t>Kaj pomeni "</a:t>
            </a:r>
            <a:r>
              <a:rPr lang="sl-SI" b="1" dirty="0" err="1" smtClean="0"/>
              <a:t>modularity</a:t>
            </a:r>
            <a:r>
              <a:rPr lang="sl-SI" b="1" dirty="0" smtClean="0"/>
              <a:t>" v tem kontekstu</a:t>
            </a:r>
          </a:p>
          <a:p>
            <a:r>
              <a:rPr lang="sl-SI" b="1" dirty="0" smtClean="0"/>
              <a:t>Modularnost (</a:t>
            </a:r>
            <a:r>
              <a:rPr lang="sl-SI" b="1" dirty="0" err="1" smtClean="0"/>
              <a:t>modularity</a:t>
            </a:r>
            <a:r>
              <a:rPr lang="sl-SI" b="1" dirty="0" smtClean="0"/>
              <a:t>)</a:t>
            </a:r>
            <a:r>
              <a:rPr lang="sl-SI" dirty="0" smtClean="0"/>
              <a:t> v možganskih omrežjih je mera, ki opisuje, kako jasno so možganska omrežja organizirana v </a:t>
            </a:r>
            <a:r>
              <a:rPr lang="sl-SI" b="1" dirty="0" smtClean="0"/>
              <a:t>ločene, med seboj relativno neodvisne funkcionalne sklope</a:t>
            </a:r>
            <a:r>
              <a:rPr lang="sl-SI" dirty="0" smtClean="0"/>
              <a:t> ali module.</a:t>
            </a:r>
          </a:p>
          <a:p>
            <a:r>
              <a:rPr lang="sl-SI" dirty="0" smtClean="0"/>
              <a:t>Lahko si jo predstavljamo kot:</a:t>
            </a:r>
          </a:p>
          <a:p>
            <a:r>
              <a:rPr lang="sl-SI" b="1" dirty="0" smtClean="0"/>
              <a:t>stopnjo razdelitve možganov v ločene »otočke«</a:t>
            </a:r>
            <a:r>
              <a:rPr lang="sl-SI" dirty="0" smtClean="0"/>
              <a:t>, kjer vsak od njih opravlja svoje funkcije in med njimi poteka omejena komunikacija.</a:t>
            </a:r>
          </a:p>
          <a:p>
            <a:r>
              <a:rPr lang="sl-SI" b="1" dirty="0" smtClean="0"/>
              <a:t>Kaj pomeni, da modularnost upade?</a:t>
            </a:r>
          </a:p>
          <a:p>
            <a:r>
              <a:rPr lang="sl-SI" dirty="0" smtClean="0"/>
              <a:t>Če modularnost </a:t>
            </a:r>
            <a:r>
              <a:rPr lang="sl-SI" b="1" dirty="0" smtClean="0"/>
              <a:t>upade</a:t>
            </a:r>
            <a:r>
              <a:rPr lang="sl-SI" dirty="0" smtClean="0"/>
              <a:t>, to pomeni:</a:t>
            </a:r>
          </a:p>
          <a:p>
            <a:r>
              <a:rPr lang="sl-SI" b="1" dirty="0" smtClean="0"/>
              <a:t>-meje med omrežji postanejo mehkejše</a:t>
            </a:r>
            <a:r>
              <a:rPr lang="sl-SI" dirty="0" smtClean="0"/>
              <a:t>,</a:t>
            </a:r>
            <a:br>
              <a:rPr lang="sl-SI" dirty="0" smtClean="0"/>
            </a:br>
            <a:r>
              <a:rPr lang="sl-SI" dirty="0" smtClean="0"/>
              <a:t>-</a:t>
            </a:r>
            <a:r>
              <a:rPr lang="sl-SI" b="1" dirty="0" smtClean="0"/>
              <a:t>komunikacija med omrežji se poveča</a:t>
            </a:r>
            <a:r>
              <a:rPr lang="sl-SI" dirty="0" smtClean="0"/>
              <a:t>,</a:t>
            </a:r>
            <a:br>
              <a:rPr lang="sl-SI" dirty="0" smtClean="0"/>
            </a:br>
            <a:r>
              <a:rPr lang="sl-SI" dirty="0" smtClean="0"/>
              <a:t>-</a:t>
            </a:r>
            <a:r>
              <a:rPr lang="sl-SI" b="1" dirty="0" smtClean="0"/>
              <a:t>možgani delujejo bolj integrirano</a:t>
            </a:r>
            <a:r>
              <a:rPr lang="sl-SI" dirty="0" smtClean="0"/>
              <a:t>, ne v izoliranih modulih.</a:t>
            </a:r>
          </a:p>
          <a:p>
            <a:endParaRPr lang="sl-SI" b="1" dirty="0" smtClean="0"/>
          </a:p>
          <a:p>
            <a:r>
              <a:rPr lang="sl-SI" b="1" dirty="0" smtClean="0"/>
              <a:t>Zakaj je to pomembno pri </a:t>
            </a:r>
            <a:r>
              <a:rPr lang="sl-SI" b="1" dirty="0" err="1" smtClean="0"/>
              <a:t>psilocibinu</a:t>
            </a:r>
            <a:r>
              <a:rPr lang="sl-SI" b="1" dirty="0" smtClean="0"/>
              <a:t>?</a:t>
            </a:r>
          </a:p>
          <a:p>
            <a:r>
              <a:rPr lang="sl-SI" dirty="0" smtClean="0"/>
              <a:t>Pri depresiji so možganska omrežja pogosto </a:t>
            </a:r>
            <a:r>
              <a:rPr lang="sl-SI" b="1" dirty="0" smtClean="0"/>
              <a:t>preveč toga</a:t>
            </a:r>
            <a:r>
              <a:rPr lang="sl-SI" dirty="0" smtClean="0"/>
              <a:t>, premalo fleksibilna:</a:t>
            </a:r>
          </a:p>
          <a:p>
            <a:r>
              <a:rPr lang="sl-SI" b="1" dirty="0" err="1" smtClean="0"/>
              <a:t>Default</a:t>
            </a:r>
            <a:r>
              <a:rPr lang="sl-SI" b="1" dirty="0" smtClean="0"/>
              <a:t> Mode </a:t>
            </a:r>
            <a:r>
              <a:rPr lang="sl-SI" b="1" dirty="0" err="1" smtClean="0"/>
              <a:t>Network</a:t>
            </a:r>
            <a:r>
              <a:rPr lang="sl-SI" dirty="0" smtClean="0"/>
              <a:t> prevladuje,</a:t>
            </a:r>
          </a:p>
          <a:p>
            <a:r>
              <a:rPr lang="sl-SI" dirty="0" smtClean="0"/>
              <a:t>negativne miselne zanke postanejo zaprte,</a:t>
            </a:r>
          </a:p>
          <a:p>
            <a:r>
              <a:rPr lang="sl-SI" dirty="0" smtClean="0"/>
              <a:t>omrežja med seboj slabo komunicirajo.</a:t>
            </a:r>
          </a:p>
          <a:p>
            <a:r>
              <a:rPr lang="sl-SI" b="1" dirty="0" err="1" smtClean="0"/>
              <a:t>Psilocibin</a:t>
            </a:r>
            <a:r>
              <a:rPr lang="sl-SI" dirty="0" smtClean="0"/>
              <a:t>:</a:t>
            </a:r>
          </a:p>
          <a:p>
            <a:r>
              <a:rPr lang="sl-SI" dirty="0" smtClean="0"/>
              <a:t>- </a:t>
            </a:r>
            <a:r>
              <a:rPr lang="sl-SI" b="1" dirty="0" smtClean="0"/>
              <a:t>zmanjša modularnost → poveča integracijo</a:t>
            </a:r>
            <a:r>
              <a:rPr lang="sl-SI" dirty="0" smtClean="0"/>
              <a:t>,</a:t>
            </a:r>
            <a:br>
              <a:rPr lang="sl-SI" dirty="0" smtClean="0"/>
            </a:br>
            <a:r>
              <a:rPr lang="sl-SI" dirty="0" smtClean="0"/>
              <a:t>- omogoči </a:t>
            </a:r>
            <a:r>
              <a:rPr lang="sl-SI" b="1" dirty="0" smtClean="0"/>
              <a:t>nove načine komunikacije med omrežji</a:t>
            </a:r>
            <a:r>
              <a:rPr lang="sl-SI" dirty="0" smtClean="0"/>
              <a:t>,</a:t>
            </a:r>
            <a:br>
              <a:rPr lang="sl-SI" dirty="0" smtClean="0"/>
            </a:br>
            <a:r>
              <a:rPr lang="sl-SI" dirty="0" smtClean="0"/>
              <a:t>- spremeni rigidne miselne vzorce in čustvene procesne poti.</a:t>
            </a:r>
          </a:p>
          <a:p>
            <a:endParaRPr lang="sl-SI" b="1" dirty="0" smtClean="0"/>
          </a:p>
          <a:p>
            <a:r>
              <a:rPr lang="sl-SI" b="1" dirty="0" smtClean="0"/>
              <a:t>Ključno sporočilo</a:t>
            </a:r>
          </a:p>
          <a:p>
            <a:r>
              <a:rPr lang="sl-SI" b="1" dirty="0" smtClean="0"/>
              <a:t>Ni cilj, da je modularnost čim večja ali čim manjša — ampak da je fleksibilna.</a:t>
            </a:r>
            <a:r>
              <a:rPr lang="sl-SI" dirty="0" smtClean="0"/>
              <a:t/>
            </a:r>
            <a:br>
              <a:rPr lang="sl-SI" dirty="0" smtClean="0"/>
            </a:br>
            <a:r>
              <a:rPr lang="sl-SI" dirty="0" err="1" smtClean="0"/>
              <a:t>Psilocibin</a:t>
            </a:r>
            <a:r>
              <a:rPr lang="sl-SI" dirty="0" smtClean="0"/>
              <a:t> jo začasno zmanjša na način, ki razbije zaklenjene depresivne mreže in omogoči nove, bolj zdrave povezave.</a:t>
            </a:r>
          </a:p>
          <a:p>
            <a:endParaRPr lang="sl-SI" b="1" dirty="0" smtClean="0"/>
          </a:p>
          <a:p>
            <a:r>
              <a:rPr lang="sl-SI" b="1" dirty="0" smtClean="0"/>
              <a:t>Zakaj </a:t>
            </a:r>
            <a:r>
              <a:rPr lang="sl-SI" b="1" dirty="0" err="1" smtClean="0"/>
              <a:t>escitalopram</a:t>
            </a:r>
            <a:r>
              <a:rPr lang="sl-SI" b="1" dirty="0" smtClean="0"/>
              <a:t> tega ne naredi?</a:t>
            </a:r>
          </a:p>
          <a:p>
            <a:r>
              <a:rPr lang="sl-SI" dirty="0" err="1" smtClean="0"/>
              <a:t>Escitalopram</a:t>
            </a:r>
            <a:r>
              <a:rPr lang="sl-SI" dirty="0" smtClean="0"/>
              <a:t> (SSRI):</a:t>
            </a:r>
          </a:p>
          <a:p>
            <a:r>
              <a:rPr lang="sl-SI" dirty="0" smtClean="0"/>
              <a:t>deluje na </a:t>
            </a:r>
            <a:r>
              <a:rPr lang="sl-SI" dirty="0" err="1" smtClean="0"/>
              <a:t>serotoninski</a:t>
            </a:r>
            <a:r>
              <a:rPr lang="sl-SI" dirty="0" smtClean="0"/>
              <a:t> sistem,</a:t>
            </a:r>
          </a:p>
          <a:p>
            <a:r>
              <a:rPr lang="sl-SI" b="1" dirty="0" smtClean="0"/>
              <a:t>zmanjša simptome</a:t>
            </a:r>
            <a:r>
              <a:rPr lang="sl-SI" dirty="0" smtClean="0"/>
              <a:t>, vendar</a:t>
            </a:r>
          </a:p>
          <a:p>
            <a:r>
              <a:rPr lang="sl-SI" b="1" dirty="0" smtClean="0"/>
              <a:t>ne preoblikuje celotne arhitekture omrežij</a:t>
            </a:r>
            <a:r>
              <a:rPr lang="sl-SI" dirty="0" smtClean="0"/>
              <a:t>,</a:t>
            </a:r>
          </a:p>
          <a:p>
            <a:r>
              <a:rPr lang="sl-SI" dirty="0" smtClean="0"/>
              <a:t>zato </a:t>
            </a:r>
            <a:r>
              <a:rPr lang="sl-SI" b="1" dirty="0" smtClean="0"/>
              <a:t>ne zmanjša modularnosti</a:t>
            </a:r>
            <a:r>
              <a:rPr lang="sl-SI" dirty="0" smtClean="0"/>
              <a:t> in ne sproži enakega globalnega prestrukturiranja povezljivosti.</a:t>
            </a:r>
          </a:p>
          <a:p>
            <a:endParaRPr lang="en-US" dirty="0"/>
          </a:p>
        </p:txBody>
      </p:sp>
      <p:sp>
        <p:nvSpPr>
          <p:cNvPr id="4" name="Slide Number Placeholder 3"/>
          <p:cNvSpPr>
            <a:spLocks noGrp="1"/>
          </p:cNvSpPr>
          <p:nvPr>
            <p:ph type="sldNum" sz="quarter" idx="5"/>
          </p:nvPr>
        </p:nvSpPr>
        <p:spPr/>
        <p:txBody>
          <a:bodyPr/>
          <a:lstStyle/>
          <a:p>
            <a:fld id="{95DC757C-152F-4ADD-BB4A-F9E913CD756C}" type="slidenum">
              <a:rPr lang="sl-SI" smtClean="0"/>
              <a:t>37</a:t>
            </a:fld>
            <a:endParaRPr lang="sl-SI"/>
          </a:p>
        </p:txBody>
      </p:sp>
    </p:spTree>
    <p:extLst>
      <p:ext uri="{BB962C8B-B14F-4D97-AF65-F5344CB8AC3E}">
        <p14:creationId xmlns:p14="http://schemas.microsoft.com/office/powerpoint/2010/main" val="290966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b="1" dirty="0" smtClean="0"/>
              <a:t>Izpitno vprašanje</a:t>
            </a:r>
          </a:p>
          <a:p>
            <a:endParaRPr lang="sl-SI" b="1" dirty="0" smtClean="0"/>
          </a:p>
          <a:p>
            <a:r>
              <a:rPr lang="sl-SI" b="1" dirty="0" smtClean="0"/>
              <a:t>Kako </a:t>
            </a:r>
            <a:r>
              <a:rPr lang="sl-SI" b="1" dirty="0" err="1" smtClean="0"/>
              <a:t>psilocibin</a:t>
            </a:r>
            <a:r>
              <a:rPr lang="sl-SI" b="1" dirty="0" smtClean="0"/>
              <a:t> vpliva na modularnost možganskih omrežij pri depresiji in zakaj je ta sprememba pomembna za njegov antidepresivni učinek? Primerjaj učinek </a:t>
            </a:r>
            <a:r>
              <a:rPr lang="sl-SI" b="1" dirty="0" err="1" smtClean="0"/>
              <a:t>psilocibina</a:t>
            </a:r>
            <a:r>
              <a:rPr lang="sl-SI" b="1" dirty="0" smtClean="0"/>
              <a:t> z </a:t>
            </a:r>
            <a:r>
              <a:rPr lang="sl-SI" b="1" dirty="0" err="1" smtClean="0"/>
              <a:t>escitalopramom</a:t>
            </a:r>
            <a:r>
              <a:rPr lang="sl-SI" b="1" dirty="0" smtClean="0"/>
              <a:t>.</a:t>
            </a:r>
            <a:endParaRPr lang="sl-SI" dirty="0" smtClean="0"/>
          </a:p>
          <a:p>
            <a:endParaRPr lang="sl-SI" b="1" dirty="0" smtClean="0"/>
          </a:p>
          <a:p>
            <a:r>
              <a:rPr lang="sl-SI" b="1" dirty="0" smtClean="0"/>
              <a:t>Pričakovani elementi odgovora (za preverjanje znanja)</a:t>
            </a:r>
          </a:p>
          <a:p>
            <a:endParaRPr lang="sl-SI" dirty="0" smtClean="0"/>
          </a:p>
          <a:p>
            <a:r>
              <a:rPr lang="sl-SI" dirty="0" err="1" smtClean="0"/>
              <a:t>Psilocibin</a:t>
            </a:r>
            <a:r>
              <a:rPr lang="sl-SI" dirty="0" smtClean="0"/>
              <a:t> </a:t>
            </a:r>
            <a:r>
              <a:rPr lang="sl-SI" b="1" dirty="0" smtClean="0"/>
              <a:t>zmanjša modularnost</a:t>
            </a:r>
            <a:r>
              <a:rPr lang="sl-SI" dirty="0" smtClean="0"/>
              <a:t> možganskih omrežij.</a:t>
            </a:r>
          </a:p>
          <a:p>
            <a:r>
              <a:rPr lang="sl-SI" dirty="0" smtClean="0"/>
              <a:t>Zmanjšana modularnost pomeni </a:t>
            </a:r>
            <a:r>
              <a:rPr lang="sl-SI" b="1" dirty="0" smtClean="0"/>
              <a:t>večjo povezanost med omrežji</a:t>
            </a:r>
            <a:r>
              <a:rPr lang="sl-SI" dirty="0" smtClean="0"/>
              <a:t> (več globalne integracije).</a:t>
            </a:r>
          </a:p>
          <a:p>
            <a:r>
              <a:rPr lang="sl-SI" dirty="0" smtClean="0"/>
              <a:t>To preoblikuje rigidne nevronske vzorce, značilne za depresijo, in omogoči </a:t>
            </a:r>
            <a:r>
              <a:rPr lang="sl-SI" b="1" dirty="0" smtClean="0"/>
              <a:t>večjo fleksibilnost mišljenja</a:t>
            </a:r>
            <a:r>
              <a:rPr lang="sl-SI" dirty="0" smtClean="0"/>
              <a:t> in čustvene predelave.</a:t>
            </a:r>
          </a:p>
          <a:p>
            <a:r>
              <a:rPr lang="sl-SI" dirty="0" smtClean="0"/>
              <a:t>Npr. SSRI </a:t>
            </a:r>
            <a:r>
              <a:rPr lang="sl-SI" dirty="0" err="1" smtClean="0"/>
              <a:t>Escitalopram</a:t>
            </a:r>
            <a:r>
              <a:rPr lang="sl-SI" dirty="0" smtClean="0"/>
              <a:t> </a:t>
            </a:r>
            <a:r>
              <a:rPr lang="sl-SI" b="1" dirty="0" smtClean="0"/>
              <a:t>ne spremeni modularnosti</a:t>
            </a:r>
            <a:r>
              <a:rPr lang="sl-SI" dirty="0" smtClean="0"/>
              <a:t> in ne povzroči takšne globalne reorganizacije omrežij.</a:t>
            </a:r>
            <a:endParaRPr lang="sl-SI" dirty="0"/>
          </a:p>
        </p:txBody>
      </p:sp>
      <p:sp>
        <p:nvSpPr>
          <p:cNvPr id="4" name="Označba mesta številke diapozitiva 3"/>
          <p:cNvSpPr>
            <a:spLocks noGrp="1"/>
          </p:cNvSpPr>
          <p:nvPr>
            <p:ph type="sldNum" sz="quarter" idx="10"/>
          </p:nvPr>
        </p:nvSpPr>
        <p:spPr/>
        <p:txBody>
          <a:bodyPr/>
          <a:lstStyle/>
          <a:p>
            <a:fld id="{95DC757C-152F-4ADD-BB4A-F9E913CD756C}" type="slidenum">
              <a:rPr lang="sl-SI" smtClean="0"/>
              <a:t>38</a:t>
            </a:fld>
            <a:endParaRPr lang="sl-SI"/>
          </a:p>
        </p:txBody>
      </p:sp>
    </p:spTree>
    <p:extLst>
      <p:ext uri="{BB962C8B-B14F-4D97-AF65-F5344CB8AC3E}">
        <p14:creationId xmlns:p14="http://schemas.microsoft.com/office/powerpoint/2010/main" val="585501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sl-SI"/>
              <a:t>Uredite slog naslova matrice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sl-SI"/>
              <a:t>Uredite slog naslova matrice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sl-SI"/>
              <a:t>Uredite slog naslova matrice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sl-SI"/>
              <a:t>Uredite slog naslova matrice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sl-SI"/>
              <a:t>Uredite slog naslova matrice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sl-SI"/>
              <a:t>Uredite slog naslova matrice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11/26/2025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sl-SI"/>
              <a:t>Uredite slog naslova matrice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11/26/2025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l-SI"/>
              <a:t>Uredite slog naslova matrice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sl-SI"/>
              <a:t>Uredite slog naslova matrice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5D778D"/>
        </a:solid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508000" y="2858751"/>
            <a:ext cx="11277600" cy="1588127"/>
          </a:xfrm>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lgn="ctr">
              <a:defRPr sz="5400" i="1">
                <a:latin typeface="Times New Roman" pitchFamily="18" charset="0"/>
              </a:defRPr>
            </a:lvl1pPr>
          </a:lstStyle>
          <a:p>
            <a:pPr lvl="0"/>
            <a:r>
              <a:rPr lang="en-US" noProof="0"/>
              <a:t>Click to edit Master title style</a:t>
            </a:r>
          </a:p>
        </p:txBody>
      </p:sp>
    </p:spTree>
    <p:extLst>
      <p:ext uri="{BB962C8B-B14F-4D97-AF65-F5344CB8AC3E}">
        <p14:creationId xmlns:p14="http://schemas.microsoft.com/office/powerpoint/2010/main" val="53376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l-SI"/>
              <a:t>Uredite slog naslova matrice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sl-SI"/>
              <a:t>Uredite slog naslova matrice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dirty="0"/>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l-SI"/>
              <a:t>Uredite slog naslova matrice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l-SI"/>
              <a:t>Uredite slog naslova matrice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2" name="Content Placeholder 3"/>
          <p:cNvSpPr>
            <a:spLocks noGrp="1"/>
          </p:cNvSpPr>
          <p:nvPr>
            <p:ph sz="quarter" idx="13"/>
          </p:nvPr>
        </p:nvSpPr>
        <p:spPr>
          <a:xfrm>
            <a:off x="913774" y="3051012"/>
            <a:ext cx="5106027" cy="274018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3" name="Content Placeholder 5"/>
          <p:cNvSpPr>
            <a:spLocks noGrp="1"/>
          </p:cNvSpPr>
          <p:nvPr>
            <p:ph sz="quarter" idx="14"/>
          </p:nvPr>
        </p:nvSpPr>
        <p:spPr>
          <a:xfrm>
            <a:off x="6172200" y="3051012"/>
            <a:ext cx="5105401" cy="274018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sl-SI"/>
              <a:t>Uredite slog naslova matrice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sl-SI"/>
              <a:t>Uredite slog naslova matrice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sl-SI"/>
              <a:t>Uredite slog naslova matrice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11/26/2025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ubmed.ncbi.nlm.nih.gov/36702660/" TargetMode="External"/><Relationship Id="rId2" Type="http://schemas.openxmlformats.org/officeDocument/2006/relationships/hyperlink" Target="https://pubmed.ncbi.nlm.nih.gov/2190823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3389/fnbeh.2015.00350"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GABA"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en.wikipedia.org/wiki/Dopaminergi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iki.humanconnectome.org/" TargetMode="External"/><Relationship Id="rId2" Type="http://schemas.openxmlformats.org/officeDocument/2006/relationships/hyperlink" Target="https://www.humanbrainproject.eu/en/explore-the-brai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171449" y="65893"/>
            <a:ext cx="10144125" cy="6463308"/>
          </a:xfrm>
        </p:spPr>
        <p:txBody>
          <a:bodyPr/>
          <a:lstStyle/>
          <a:p>
            <a:pPr>
              <a:defRPr/>
            </a:pPr>
            <a:r>
              <a:rPr lang="sl-SI" sz="3600" dirty="0">
                <a:solidFill>
                  <a:schemeClr val="bg1">
                    <a:lumMod val="65000"/>
                  </a:schemeClr>
                </a:solidFill>
                <a:latin typeface="Times New Roman" charset="0"/>
              </a:rPr>
              <a:t>Psihofarmakologija duševnih motenj</a:t>
            </a:r>
            <a:r>
              <a:rPr lang="sl-SI" sz="4000" dirty="0">
                <a:solidFill>
                  <a:schemeClr val="bg1"/>
                </a:solidFill>
                <a:latin typeface="Times New Roman" charset="0"/>
              </a:rPr>
              <a:t/>
            </a:r>
            <a:br>
              <a:rPr lang="sl-SI" sz="4000" dirty="0">
                <a:solidFill>
                  <a:schemeClr val="bg1"/>
                </a:solidFill>
                <a:latin typeface="Times New Roman" charset="0"/>
              </a:rPr>
            </a:br>
            <a:r>
              <a:rPr lang="sl-SI" sz="4800" dirty="0">
                <a:solidFill>
                  <a:srgbClr val="FFC000"/>
                </a:solidFill>
              </a:rPr>
              <a:t>Nevrobiološke osnove za analizo možganskih omrežij</a:t>
            </a:r>
            <a:br>
              <a:rPr lang="sl-SI" sz="4800" dirty="0">
                <a:solidFill>
                  <a:srgbClr val="FFC000"/>
                </a:solidFill>
              </a:rPr>
            </a:br>
            <a:r>
              <a:rPr lang="sl-SI" sz="4800" dirty="0">
                <a:solidFill>
                  <a:srgbClr val="FFC000"/>
                </a:solidFill>
              </a:rPr>
              <a:t/>
            </a:r>
            <a:br>
              <a:rPr lang="sl-SI" sz="4800" dirty="0">
                <a:solidFill>
                  <a:srgbClr val="FFC000"/>
                </a:solidFill>
              </a:rPr>
            </a:br>
            <a:r>
              <a:rPr lang="sl-SI" sz="4800" dirty="0">
                <a:solidFill>
                  <a:srgbClr val="FFC000"/>
                </a:solidFill>
              </a:rPr>
              <a:t/>
            </a:r>
            <a:br>
              <a:rPr lang="sl-SI" sz="4800" dirty="0">
                <a:solidFill>
                  <a:srgbClr val="FFC000"/>
                </a:solidFill>
              </a:rPr>
            </a:br>
            <a:r>
              <a:rPr lang="sl-SI" sz="4800" dirty="0">
                <a:solidFill>
                  <a:srgbClr val="FFC000"/>
                </a:solidFill>
              </a:rPr>
              <a:t/>
            </a:r>
            <a:br>
              <a:rPr lang="sl-SI" sz="4800" dirty="0">
                <a:solidFill>
                  <a:srgbClr val="FFC000"/>
                </a:solidFill>
              </a:rPr>
            </a:br>
            <a:r>
              <a:rPr lang="sl-SI" sz="4800" dirty="0">
                <a:solidFill>
                  <a:srgbClr val="FFC000"/>
                </a:solidFill>
              </a:rPr>
              <a:t/>
            </a:r>
            <a:br>
              <a:rPr lang="sl-SI" sz="4800" dirty="0">
                <a:solidFill>
                  <a:srgbClr val="FFC000"/>
                </a:solidFill>
              </a:rPr>
            </a:br>
            <a:r>
              <a:rPr lang="sl-SI" sz="4800" dirty="0">
                <a:solidFill>
                  <a:srgbClr val="FFC000"/>
                </a:solidFill>
              </a:rPr>
              <a:t/>
            </a:r>
            <a:br>
              <a:rPr lang="sl-SI" sz="4800" dirty="0">
                <a:solidFill>
                  <a:srgbClr val="FFC000"/>
                </a:solidFill>
              </a:rPr>
            </a:br>
            <a:r>
              <a:rPr lang="sl-SI" sz="4800" dirty="0">
                <a:solidFill>
                  <a:schemeClr val="bg1"/>
                </a:solidFill>
                <a:latin typeface="Times New Roman" charset="0"/>
              </a:rPr>
              <a:t/>
            </a:r>
            <a:br>
              <a:rPr lang="sl-SI" sz="4800" dirty="0">
                <a:solidFill>
                  <a:schemeClr val="bg1"/>
                </a:solidFill>
                <a:latin typeface="Times New Roman" charset="0"/>
              </a:rPr>
            </a:br>
            <a:r>
              <a:rPr lang="sl-SI" sz="2000" dirty="0">
                <a:solidFill>
                  <a:schemeClr val="bg1">
                    <a:lumMod val="65000"/>
                  </a:schemeClr>
                </a:solidFill>
                <a:latin typeface="Times New Roman" charset="0"/>
              </a:rPr>
              <a:t>Gorazd Drevenšek</a:t>
            </a:r>
            <a:br>
              <a:rPr lang="sl-SI" sz="2000" dirty="0">
                <a:solidFill>
                  <a:schemeClr val="bg1">
                    <a:lumMod val="65000"/>
                  </a:schemeClr>
                </a:solidFill>
                <a:latin typeface="Times New Roman" charset="0"/>
              </a:rPr>
            </a:br>
            <a:r>
              <a:rPr lang="sl-SI" sz="2000" dirty="0">
                <a:solidFill>
                  <a:schemeClr val="bg1">
                    <a:lumMod val="65000"/>
                  </a:schemeClr>
                </a:solidFill>
                <a:latin typeface="Times New Roman" charset="0"/>
              </a:rPr>
              <a:t>2023/24</a:t>
            </a:r>
            <a:endParaRPr lang="en-US" sz="2000" dirty="0">
              <a:solidFill>
                <a:schemeClr val="bg1">
                  <a:lumMod val="65000"/>
                </a:schemeClr>
              </a:solidFill>
              <a:latin typeface="Times New Roman" charset="0"/>
            </a:endParaRPr>
          </a:p>
        </p:txBody>
      </p:sp>
      <p:pic>
        <p:nvPicPr>
          <p:cNvPr id="2" name="Slika 1"/>
          <p:cNvPicPr>
            <a:picLocks noChangeAspect="1"/>
          </p:cNvPicPr>
          <p:nvPr/>
        </p:nvPicPr>
        <p:blipFill>
          <a:blip r:embed="rId3"/>
          <a:stretch>
            <a:fillRect/>
          </a:stretch>
        </p:blipFill>
        <p:spPr>
          <a:xfrm>
            <a:off x="5725014" y="2029639"/>
            <a:ext cx="6285521" cy="3170195"/>
          </a:xfrm>
          <a:prstGeom prst="rect">
            <a:avLst/>
          </a:prstGeom>
        </p:spPr>
      </p:pic>
      <p:pic>
        <p:nvPicPr>
          <p:cNvPr id="3" name="Slika 2"/>
          <p:cNvPicPr>
            <a:picLocks noChangeAspect="1"/>
          </p:cNvPicPr>
          <p:nvPr/>
        </p:nvPicPr>
        <p:blipFill>
          <a:blip r:embed="rId4"/>
          <a:stretch>
            <a:fillRect/>
          </a:stretch>
        </p:blipFill>
        <p:spPr>
          <a:xfrm>
            <a:off x="1390382" y="3773355"/>
            <a:ext cx="4334632" cy="1597290"/>
          </a:xfrm>
          <a:prstGeom prst="rect">
            <a:avLst/>
          </a:prstGeom>
        </p:spPr>
      </p:pic>
      <p:sp>
        <p:nvSpPr>
          <p:cNvPr id="5" name="TextBox 3"/>
          <p:cNvSpPr txBox="1"/>
          <p:nvPr/>
        </p:nvSpPr>
        <p:spPr>
          <a:xfrm>
            <a:off x="7044803" y="5370645"/>
            <a:ext cx="4258102" cy="369332"/>
          </a:xfrm>
          <a:prstGeom prst="rect">
            <a:avLst/>
          </a:prstGeom>
          <a:noFill/>
        </p:spPr>
        <p:txBody>
          <a:bodyPr wrap="square" rtlCol="0">
            <a:spAutoFit/>
          </a:bodyPr>
          <a:lstStyle/>
          <a:p>
            <a:r>
              <a:rPr lang="sl-SI" dirty="0" err="1">
                <a:solidFill>
                  <a:schemeClr val="bg1"/>
                </a:solidFill>
              </a:rPr>
              <a:t>Kontrola						Psilocibin</a:t>
            </a:r>
            <a:r>
              <a:rPr lang="sl-SI" dirty="0">
                <a:solidFill>
                  <a:schemeClr val="bg1"/>
                </a:solidFill>
              </a:rPr>
              <a:t> </a:t>
            </a:r>
          </a:p>
        </p:txBody>
      </p:sp>
    </p:spTree>
    <p:extLst>
      <p:ext uri="{BB962C8B-B14F-4D97-AF65-F5344CB8AC3E}">
        <p14:creationId xmlns:p14="http://schemas.microsoft.com/office/powerpoint/2010/main" val="188912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13065" y="168142"/>
            <a:ext cx="10364451" cy="1237578"/>
          </a:xfrm>
        </p:spPr>
        <p:txBody>
          <a:bodyPr>
            <a:normAutofit/>
          </a:bodyPr>
          <a:lstStyle/>
          <a:p>
            <a:r>
              <a:rPr lang="sl-SI" sz="4400" dirty="0" err="1"/>
              <a:t>konektogram</a:t>
            </a:r>
            <a:endParaRPr lang="sl-SI" sz="4400" dirty="0"/>
          </a:p>
        </p:txBody>
      </p:sp>
      <p:pic>
        <p:nvPicPr>
          <p:cNvPr id="4098" name="Picture 2" descr="https://upload.wikimedia.org/wikipedia/commons/thumb/b/b8/Double_Connectogram.png/330px-Double_Connecto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4" y="1089213"/>
            <a:ext cx="4104653" cy="4104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thumb/f/f6/Phineas_Gage%27s_Damage.jpeg/330px-Phineas_Gage%27s_Dama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631" y="1049951"/>
            <a:ext cx="4528167" cy="58180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8/82/DTI-sagittal-fibers.jpg/240px-DTI-sagittal-fib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3991" y="1884792"/>
            <a:ext cx="3498009" cy="3250233"/>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p:cNvSpPr txBox="1"/>
          <p:nvPr/>
        </p:nvSpPr>
        <p:spPr>
          <a:xfrm>
            <a:off x="8798007" y="1504576"/>
            <a:ext cx="3237105" cy="369332"/>
          </a:xfrm>
          <a:prstGeom prst="rect">
            <a:avLst/>
          </a:prstGeom>
          <a:noFill/>
        </p:spPr>
        <p:txBody>
          <a:bodyPr wrap="none" rtlCol="0">
            <a:spAutoFit/>
          </a:bodyPr>
          <a:lstStyle/>
          <a:p>
            <a:r>
              <a:rPr lang="sl-SI" dirty="0"/>
              <a:t>DTI – difuzijsko tenzorsko slikanje</a:t>
            </a:r>
          </a:p>
        </p:txBody>
      </p:sp>
    </p:spTree>
    <p:extLst>
      <p:ext uri="{BB962C8B-B14F-4D97-AF65-F5344CB8AC3E}">
        <p14:creationId xmlns:p14="http://schemas.microsoft.com/office/powerpoint/2010/main" val="3573284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82014" y="113550"/>
            <a:ext cx="10364451" cy="1596177"/>
          </a:xfrm>
        </p:spPr>
        <p:txBody>
          <a:bodyPr/>
          <a:lstStyle/>
          <a:p>
            <a:r>
              <a:rPr lang="sl-SI" dirty="0"/>
              <a:t>Kaj poganja možganska omrežja?</a:t>
            </a:r>
          </a:p>
        </p:txBody>
      </p:sp>
      <p:sp>
        <p:nvSpPr>
          <p:cNvPr id="3" name="Označba mesta vsebine 2"/>
          <p:cNvSpPr>
            <a:spLocks noGrp="1"/>
          </p:cNvSpPr>
          <p:nvPr>
            <p:ph sz="quarter" idx="13"/>
          </p:nvPr>
        </p:nvSpPr>
        <p:spPr>
          <a:xfrm>
            <a:off x="2593075" y="1300764"/>
            <a:ext cx="8557892" cy="3424107"/>
          </a:xfrm>
        </p:spPr>
        <p:txBody>
          <a:bodyPr/>
          <a:lstStyle/>
          <a:p>
            <a:r>
              <a:rPr lang="sl-SI" dirty="0"/>
              <a:t>Snopi možganskih celic – nevriti, dendriti ….</a:t>
            </a:r>
          </a:p>
          <a:p>
            <a:pPr lvl="5"/>
            <a:r>
              <a:rPr lang="sl-SI" dirty="0">
                <a:solidFill>
                  <a:schemeClr val="accent6">
                    <a:lumMod val="75000"/>
                  </a:schemeClr>
                </a:solidFill>
              </a:rPr>
              <a:t>Santiago Ramón y </a:t>
            </a:r>
            <a:r>
              <a:rPr lang="sl-SI" dirty="0" err="1">
                <a:solidFill>
                  <a:schemeClr val="accent6">
                    <a:lumMod val="75000"/>
                  </a:schemeClr>
                </a:solidFill>
              </a:rPr>
              <a:t>Cajal</a:t>
            </a:r>
            <a:r>
              <a:rPr lang="sl-SI" dirty="0"/>
              <a:t>, Nobelova nagrada </a:t>
            </a:r>
            <a:r>
              <a:rPr lang="sl-SI" dirty="0">
                <a:solidFill>
                  <a:srgbClr val="FF0000"/>
                </a:solidFill>
              </a:rPr>
              <a:t>1906</a:t>
            </a:r>
          </a:p>
          <a:p>
            <a:pPr lvl="5"/>
            <a:endParaRPr lang="sl-SI" dirty="0"/>
          </a:p>
          <a:p>
            <a:pPr lvl="5"/>
            <a:endParaRPr lang="sl-SI" dirty="0"/>
          </a:p>
          <a:p>
            <a:pPr lvl="8"/>
            <a:r>
              <a:rPr lang="sl-SI" dirty="0"/>
              <a:t>Retina </a:t>
            </a:r>
            <a:r>
              <a:rPr lang="sl-SI" dirty="0">
                <a:sym typeface="Wingdings" panose="05000000000000000000" pitchFamily="2" charset="2"/>
              </a:rPr>
              <a:t></a:t>
            </a:r>
            <a:endParaRPr lang="sl-SI" dirty="0"/>
          </a:p>
          <a:p>
            <a:pPr lvl="5"/>
            <a:endParaRPr lang="sl-SI" dirty="0"/>
          </a:p>
        </p:txBody>
      </p:sp>
      <p:pic>
        <p:nvPicPr>
          <p:cNvPr id="5122" name="Picture 2" descr="https://upload.wikimedia.org/wikipedia/commons/thumb/1/1a/Cajal_actx_inter.jpg/300px-Cajal_actx_i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02" y="2388144"/>
            <a:ext cx="3291119" cy="43223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le:Cajal Ret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222" y="2020186"/>
            <a:ext cx="3246746" cy="483781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vezana sli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967" y="3889612"/>
            <a:ext cx="3963750" cy="282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57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2" y="473045"/>
            <a:ext cx="10364451" cy="690738"/>
          </a:xfrm>
        </p:spPr>
        <p:txBody>
          <a:bodyPr/>
          <a:lstStyle/>
          <a:p>
            <a:r>
              <a:rPr lang="sl-SI" dirty="0"/>
              <a:t>Metode slikanja in merjenja omrežij</a:t>
            </a:r>
            <a:endParaRPr lang="en-GB" dirty="0"/>
          </a:p>
        </p:txBody>
      </p:sp>
      <p:pic>
        <p:nvPicPr>
          <p:cNvPr id="6" name="Slika 5"/>
          <p:cNvPicPr>
            <a:picLocks noChangeAspect="1"/>
          </p:cNvPicPr>
          <p:nvPr/>
        </p:nvPicPr>
        <p:blipFill>
          <a:blip r:embed="rId2"/>
          <a:stretch>
            <a:fillRect/>
          </a:stretch>
        </p:blipFill>
        <p:spPr>
          <a:xfrm>
            <a:off x="419181" y="1414462"/>
            <a:ext cx="11353635" cy="5243366"/>
          </a:xfrm>
          <a:prstGeom prst="rect">
            <a:avLst/>
          </a:prstGeom>
        </p:spPr>
      </p:pic>
    </p:spTree>
    <p:extLst>
      <p:ext uri="{BB962C8B-B14F-4D97-AF65-F5344CB8AC3E}">
        <p14:creationId xmlns:p14="http://schemas.microsoft.com/office/powerpoint/2010/main" val="3713330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23" y="359210"/>
            <a:ext cx="10364451" cy="732611"/>
          </a:xfrm>
        </p:spPr>
        <p:txBody>
          <a:bodyPr/>
          <a:lstStyle/>
          <a:p>
            <a:r>
              <a:rPr lang="sl-SI" dirty="0"/>
              <a:t>Kako merimo elemente omrežja?</a:t>
            </a:r>
          </a:p>
        </p:txBody>
      </p:sp>
      <p:sp>
        <p:nvSpPr>
          <p:cNvPr id="3" name="Content Placeholder 2"/>
          <p:cNvSpPr>
            <a:spLocks noGrp="1"/>
          </p:cNvSpPr>
          <p:nvPr>
            <p:ph sz="quarter" idx="13"/>
          </p:nvPr>
        </p:nvSpPr>
        <p:spPr>
          <a:xfrm>
            <a:off x="913774" y="1671056"/>
            <a:ext cx="10363826" cy="3424107"/>
          </a:xfrm>
        </p:spPr>
        <p:txBody>
          <a:bodyPr>
            <a:noAutofit/>
          </a:bodyPr>
          <a:lstStyle/>
          <a:p>
            <a:r>
              <a:rPr lang="sl-SI" sz="2800" dirty="0" err="1"/>
              <a:t>Diffusion</a:t>
            </a:r>
            <a:r>
              <a:rPr lang="sl-SI" sz="2800" dirty="0"/>
              <a:t> </a:t>
            </a:r>
            <a:r>
              <a:rPr lang="sl-SI" sz="2800" dirty="0" err="1"/>
              <a:t>Tensor</a:t>
            </a:r>
            <a:r>
              <a:rPr lang="sl-SI" sz="2800" dirty="0"/>
              <a:t> </a:t>
            </a:r>
            <a:r>
              <a:rPr lang="sl-SI" sz="2800" dirty="0" err="1"/>
              <a:t>Imaging</a:t>
            </a:r>
            <a:r>
              <a:rPr lang="sl-SI" sz="2800" dirty="0"/>
              <a:t> – </a:t>
            </a:r>
            <a:r>
              <a:rPr lang="sl-SI" sz="2800" dirty="0">
                <a:solidFill>
                  <a:schemeClr val="accent6">
                    <a:lumMod val="75000"/>
                  </a:schemeClr>
                </a:solidFill>
              </a:rPr>
              <a:t>DTI</a:t>
            </a:r>
            <a:r>
              <a:rPr lang="sl-SI" sz="2800" dirty="0"/>
              <a:t> (MRI metoda) - </a:t>
            </a:r>
            <a:r>
              <a:rPr lang="sl-SI" sz="2800" dirty="0">
                <a:solidFill>
                  <a:srgbClr val="00B0F0"/>
                </a:solidFill>
              </a:rPr>
              <a:t>trajektorije</a:t>
            </a:r>
          </a:p>
          <a:p>
            <a:r>
              <a:rPr lang="sl-SI" sz="2800" dirty="0">
                <a:solidFill>
                  <a:srgbClr val="FF0000"/>
                </a:solidFill>
              </a:rPr>
              <a:t>MRI</a:t>
            </a:r>
            <a:r>
              <a:rPr lang="sl-SI" sz="2800" dirty="0"/>
              <a:t> – magnetna resonanca kot osnova meritev – </a:t>
            </a:r>
            <a:r>
              <a:rPr lang="sl-SI" sz="2800" u="sng" dirty="0">
                <a:solidFill>
                  <a:srgbClr val="00B0F0"/>
                </a:solidFill>
              </a:rPr>
              <a:t>lokalizacija</a:t>
            </a:r>
            <a:r>
              <a:rPr lang="sl-SI" sz="2800" dirty="0"/>
              <a:t> aktivnosti centrov</a:t>
            </a:r>
          </a:p>
          <a:p>
            <a:r>
              <a:rPr lang="sl-SI" sz="2800" cap="none" dirty="0">
                <a:solidFill>
                  <a:srgbClr val="C00000"/>
                </a:solidFill>
              </a:rPr>
              <a:t>f</a:t>
            </a:r>
            <a:r>
              <a:rPr lang="sl-SI" sz="2800" dirty="0">
                <a:solidFill>
                  <a:srgbClr val="C00000"/>
                </a:solidFill>
              </a:rPr>
              <a:t>MRI</a:t>
            </a:r>
            <a:r>
              <a:rPr lang="sl-SI" sz="2800" dirty="0"/>
              <a:t> – spremembe v vedenjski – </a:t>
            </a:r>
            <a:r>
              <a:rPr lang="sl-SI" sz="2800" u="sng" dirty="0">
                <a:solidFill>
                  <a:srgbClr val="00B0F0"/>
                </a:solidFill>
              </a:rPr>
              <a:t>funkcionalni</a:t>
            </a:r>
            <a:r>
              <a:rPr lang="sl-SI" sz="2800" dirty="0"/>
              <a:t> odzivnosti</a:t>
            </a:r>
          </a:p>
          <a:p>
            <a:r>
              <a:rPr lang="sl-SI" sz="2800" dirty="0">
                <a:solidFill>
                  <a:srgbClr val="FFC000"/>
                </a:solidFill>
              </a:rPr>
              <a:t>PET</a:t>
            </a:r>
            <a:r>
              <a:rPr lang="sl-SI" sz="2800" dirty="0"/>
              <a:t> – intenzivnost </a:t>
            </a:r>
            <a:r>
              <a:rPr lang="sl-SI" sz="2800" u="sng" dirty="0">
                <a:solidFill>
                  <a:srgbClr val="00B0F0"/>
                </a:solidFill>
              </a:rPr>
              <a:t>metabolizma</a:t>
            </a:r>
            <a:r>
              <a:rPr lang="sl-SI" sz="2800" dirty="0"/>
              <a:t> v posamičnih delih možganov</a:t>
            </a:r>
          </a:p>
          <a:p>
            <a:r>
              <a:rPr lang="sl-SI" sz="2800" dirty="0"/>
              <a:t>MEG – </a:t>
            </a:r>
            <a:r>
              <a:rPr lang="sl-SI" sz="2800" dirty="0" err="1"/>
              <a:t>magnetoencephalografija</a:t>
            </a:r>
            <a:r>
              <a:rPr lang="sl-SI" sz="2800" dirty="0"/>
              <a:t> – </a:t>
            </a:r>
            <a:r>
              <a:rPr lang="sl-SI" sz="2800" u="sng" dirty="0"/>
              <a:t>visoka resolucija</a:t>
            </a:r>
          </a:p>
          <a:p>
            <a:r>
              <a:rPr lang="sl-SI" sz="2800" dirty="0">
                <a:solidFill>
                  <a:srgbClr val="00B050"/>
                </a:solidFill>
              </a:rPr>
              <a:t>EEG</a:t>
            </a:r>
            <a:r>
              <a:rPr lang="sl-SI" sz="2800" dirty="0"/>
              <a:t> – </a:t>
            </a:r>
            <a:r>
              <a:rPr lang="sl-SI" sz="2800" u="sng" dirty="0"/>
              <a:t>površinska</a:t>
            </a:r>
            <a:r>
              <a:rPr lang="sl-SI" sz="2800" dirty="0"/>
              <a:t> resolucija – možganska skorja</a:t>
            </a:r>
          </a:p>
        </p:txBody>
      </p:sp>
    </p:spTree>
    <p:extLst>
      <p:ext uri="{BB962C8B-B14F-4D97-AF65-F5344CB8AC3E}">
        <p14:creationId xmlns:p14="http://schemas.microsoft.com/office/powerpoint/2010/main" val="1502823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2287772"/>
            <a:ext cx="2731325" cy="1596177"/>
          </a:xfrm>
        </p:spPr>
        <p:txBody>
          <a:bodyPr>
            <a:normAutofit fontScale="90000"/>
          </a:bodyPr>
          <a:lstStyle/>
          <a:p>
            <a:r>
              <a:rPr lang="sl-SI" dirty="0"/>
              <a:t>Snemanje možganskih procesov:</a:t>
            </a:r>
            <a:br>
              <a:rPr lang="sl-SI" dirty="0"/>
            </a:br>
            <a:r>
              <a:rPr lang="sl-SI" dirty="0"/>
              <a:t>„</a:t>
            </a:r>
            <a:r>
              <a:rPr lang="sl-SI" dirty="0" err="1"/>
              <a:t>cost-benefit</a:t>
            </a:r>
            <a:r>
              <a:rPr lang="sl-SI" dirty="0"/>
              <a:t>“</a:t>
            </a:r>
            <a:br>
              <a:rPr lang="sl-SI" dirty="0"/>
            </a:br>
            <a:endParaRPr lang="sl-SI"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819" y="71253"/>
            <a:ext cx="9578683" cy="675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0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quarter" idx="13"/>
          </p:nvPr>
        </p:nvSpPr>
        <p:spPr>
          <a:xfrm>
            <a:off x="246888" y="535709"/>
            <a:ext cx="5821403" cy="6172200"/>
          </a:xfrm>
        </p:spPr>
        <p:txBody>
          <a:bodyPr>
            <a:noAutofit/>
          </a:bodyPr>
          <a:lstStyle/>
          <a:p>
            <a:pPr marL="0" indent="0">
              <a:buNone/>
            </a:pPr>
            <a:r>
              <a:rPr lang="sl-SI" sz="1600" b="1" dirty="0">
                <a:solidFill>
                  <a:srgbClr val="FF0000"/>
                </a:solidFill>
              </a:rPr>
              <a:t>DMN – Privzeti način delovanja </a:t>
            </a:r>
            <a:r>
              <a:rPr lang="sl-SI" sz="1400" b="1" dirty="0"/>
              <a:t>(</a:t>
            </a:r>
            <a:r>
              <a:rPr lang="sl-SI" sz="1400" b="1" dirty="0" err="1"/>
              <a:t>Default</a:t>
            </a:r>
            <a:r>
              <a:rPr lang="sl-SI" sz="1400" b="1" dirty="0"/>
              <a:t> Mode </a:t>
            </a:r>
            <a:r>
              <a:rPr lang="sl-SI" sz="1400" b="1" dirty="0" err="1"/>
              <a:t>Network</a:t>
            </a:r>
            <a:r>
              <a:rPr lang="sl-SI" sz="1400" b="1" dirty="0"/>
              <a:t>)</a:t>
            </a:r>
            <a:endParaRPr lang="sl-SI" sz="1600" b="1" dirty="0"/>
          </a:p>
          <a:p>
            <a:r>
              <a:rPr lang="sl-SI" sz="1600" b="1" dirty="0"/>
              <a:t>Funkcije:</a:t>
            </a:r>
            <a:r>
              <a:rPr lang="sl-SI" sz="1600" dirty="0"/>
              <a:t> </a:t>
            </a:r>
            <a:r>
              <a:rPr lang="sl-SI" sz="1600" dirty="0" err="1"/>
              <a:t>samoreferenca</a:t>
            </a:r>
            <a:r>
              <a:rPr lang="sl-SI" sz="1600" dirty="0"/>
              <a:t>, </a:t>
            </a:r>
            <a:r>
              <a:rPr lang="sl-SI" sz="1400" dirty="0"/>
              <a:t>spomin, </a:t>
            </a:r>
            <a:r>
              <a:rPr lang="sl-SI" sz="1200" dirty="0"/>
              <a:t>sanjarjenje (miselno potepanje)</a:t>
            </a:r>
            <a:r>
              <a:rPr lang="sl-SI" sz="1600" dirty="0"/>
              <a:t/>
            </a:r>
            <a:br>
              <a:rPr lang="sl-SI" sz="1600" dirty="0"/>
            </a:br>
            <a:r>
              <a:rPr lang="sl-SI" sz="1600" b="1" dirty="0"/>
              <a:t>Regije:</a:t>
            </a:r>
            <a:r>
              <a:rPr lang="sl-SI" sz="1600" dirty="0"/>
              <a:t> medialna prefrontalna skorja (</a:t>
            </a:r>
            <a:r>
              <a:rPr lang="sl-SI" sz="1600" dirty="0" err="1"/>
              <a:t>mPFC</a:t>
            </a:r>
            <a:r>
              <a:rPr lang="sl-SI" sz="1600" dirty="0"/>
              <a:t>), </a:t>
            </a:r>
            <a:r>
              <a:rPr lang="sl-SI" sz="1400" dirty="0" err="1"/>
              <a:t>posteriorni</a:t>
            </a:r>
            <a:r>
              <a:rPr lang="sl-SI" sz="1400" dirty="0"/>
              <a:t> </a:t>
            </a:r>
            <a:r>
              <a:rPr lang="sl-SI" sz="1400" dirty="0" err="1"/>
              <a:t>cingulatni</a:t>
            </a:r>
            <a:r>
              <a:rPr lang="sl-SI" sz="1400" dirty="0"/>
              <a:t> korteks / </a:t>
            </a:r>
            <a:r>
              <a:rPr lang="sl-SI" sz="1400" dirty="0" err="1"/>
              <a:t>precuneus</a:t>
            </a:r>
            <a:r>
              <a:rPr lang="sl-SI" sz="1400" dirty="0"/>
              <a:t>, </a:t>
            </a:r>
            <a:r>
              <a:rPr lang="sl-SI" sz="1400" dirty="0" err="1"/>
              <a:t>angularni</a:t>
            </a:r>
            <a:r>
              <a:rPr lang="sl-SI" sz="1400" dirty="0"/>
              <a:t> girus</a:t>
            </a:r>
            <a:br>
              <a:rPr lang="sl-SI" sz="1400" dirty="0"/>
            </a:br>
            <a:r>
              <a:rPr lang="sl-SI" sz="1600" b="1" dirty="0"/>
              <a:t>Motnje:</a:t>
            </a:r>
            <a:r>
              <a:rPr lang="sl-SI" sz="1600" dirty="0"/>
              <a:t> depresija, posttravmatska stresna motnja (PTSM), socialne motnje, psihotični spekter</a:t>
            </a:r>
          </a:p>
          <a:p>
            <a:pPr marL="0" indent="0">
              <a:buNone/>
            </a:pPr>
            <a:r>
              <a:rPr lang="sl-SI" sz="1600" b="1" dirty="0">
                <a:solidFill>
                  <a:srgbClr val="00B0F0"/>
                </a:solidFill>
              </a:rPr>
              <a:t>SN – </a:t>
            </a:r>
            <a:r>
              <a:rPr lang="sl-SI" sz="1600" b="1" dirty="0" smtClean="0">
                <a:solidFill>
                  <a:srgbClr val="00B0F0"/>
                </a:solidFill>
              </a:rPr>
              <a:t>prevladujoče Omrežje</a:t>
            </a:r>
            <a:r>
              <a:rPr lang="sl-SI" sz="1600" b="1" dirty="0" smtClean="0"/>
              <a:t> (</a:t>
            </a:r>
            <a:r>
              <a:rPr lang="sl-SI" sz="1600" b="1" dirty="0" err="1"/>
              <a:t>Salience</a:t>
            </a:r>
            <a:r>
              <a:rPr lang="sl-SI" sz="1600" b="1" dirty="0"/>
              <a:t> </a:t>
            </a:r>
            <a:r>
              <a:rPr lang="sl-SI" sz="1600" b="1" dirty="0" err="1"/>
              <a:t>Network</a:t>
            </a:r>
            <a:r>
              <a:rPr lang="sl-SI" sz="1600" b="1" dirty="0"/>
              <a:t>)</a:t>
            </a:r>
          </a:p>
          <a:p>
            <a:r>
              <a:rPr lang="sl-SI" sz="1600" b="1" dirty="0"/>
              <a:t>Funkcije:</a:t>
            </a:r>
            <a:r>
              <a:rPr lang="sl-SI" sz="1600" dirty="0"/>
              <a:t> </a:t>
            </a:r>
            <a:r>
              <a:rPr lang="sl-SI" sz="1400" dirty="0"/>
              <a:t>zaznavanje pomembnih dražljajev, </a:t>
            </a:r>
            <a:r>
              <a:rPr lang="sl-SI" sz="1400" dirty="0" err="1"/>
              <a:t>interocepcija</a:t>
            </a:r>
            <a:r>
              <a:rPr lang="sl-SI" sz="1600" dirty="0"/>
              <a:t/>
            </a:r>
            <a:br>
              <a:rPr lang="sl-SI" sz="1600" dirty="0"/>
            </a:br>
            <a:r>
              <a:rPr lang="sl-SI" sz="1600" b="1" dirty="0"/>
              <a:t>Regije:</a:t>
            </a:r>
            <a:r>
              <a:rPr lang="sl-SI" sz="1600" dirty="0"/>
              <a:t> </a:t>
            </a:r>
            <a:r>
              <a:rPr lang="sl-SI" sz="1600" dirty="0" err="1"/>
              <a:t>anteriorna</a:t>
            </a:r>
            <a:r>
              <a:rPr lang="sl-SI" sz="1600" dirty="0"/>
              <a:t> insula, dorzalni </a:t>
            </a:r>
            <a:r>
              <a:rPr lang="sl-SI" sz="1600" dirty="0" err="1"/>
              <a:t>anteriorni</a:t>
            </a:r>
            <a:r>
              <a:rPr lang="sl-SI" sz="1600" dirty="0"/>
              <a:t> </a:t>
            </a:r>
            <a:r>
              <a:rPr lang="sl-SI" sz="1600" dirty="0" err="1"/>
              <a:t>cingulatni</a:t>
            </a:r>
            <a:r>
              <a:rPr lang="sl-SI" sz="1600" dirty="0"/>
              <a:t> korteks (</a:t>
            </a:r>
            <a:r>
              <a:rPr lang="sl-SI" sz="1600" dirty="0" err="1"/>
              <a:t>dACC</a:t>
            </a:r>
            <a:r>
              <a:rPr lang="sl-SI" sz="1600" dirty="0"/>
              <a:t>), ventralni </a:t>
            </a:r>
            <a:r>
              <a:rPr lang="sl-SI" sz="1600" dirty="0" err="1"/>
              <a:t>striatum</a:t>
            </a:r>
            <a:r>
              <a:rPr lang="sl-SI" sz="1600" dirty="0"/>
              <a:t/>
            </a:r>
            <a:br>
              <a:rPr lang="sl-SI" sz="1600" dirty="0"/>
            </a:br>
            <a:r>
              <a:rPr lang="sl-SI" sz="1600" b="1" dirty="0"/>
              <a:t>Ključna vloga:</a:t>
            </a:r>
            <a:r>
              <a:rPr lang="sl-SI" sz="1600" dirty="0"/>
              <a:t> preklop med privzetim omrežjem (DMN) in izvršilnim omrežjem (CEN)</a:t>
            </a:r>
          </a:p>
          <a:p>
            <a:pPr marL="0" indent="0">
              <a:buNone/>
            </a:pPr>
            <a:r>
              <a:rPr lang="sl-SI" sz="1600" b="1" dirty="0">
                <a:solidFill>
                  <a:srgbClr val="00B050"/>
                </a:solidFill>
              </a:rPr>
              <a:t>CEN – </a:t>
            </a:r>
            <a:r>
              <a:rPr lang="sl-SI" sz="1600" b="1" dirty="0" smtClean="0">
                <a:solidFill>
                  <a:srgbClr val="00B050"/>
                </a:solidFill>
              </a:rPr>
              <a:t>osrednje </a:t>
            </a:r>
            <a:r>
              <a:rPr lang="sl-SI" sz="1600" b="1" dirty="0">
                <a:solidFill>
                  <a:srgbClr val="00B050"/>
                </a:solidFill>
              </a:rPr>
              <a:t>izvršilno omrežje</a:t>
            </a:r>
            <a:r>
              <a:rPr lang="sl-SI" sz="1600" b="1" dirty="0"/>
              <a:t> / </a:t>
            </a:r>
            <a:r>
              <a:rPr lang="sl-SI" sz="1200" b="1" dirty="0" err="1"/>
              <a:t>frontoparietalno</a:t>
            </a:r>
            <a:r>
              <a:rPr lang="sl-SI" sz="1200" b="1" dirty="0"/>
              <a:t> omrežje</a:t>
            </a:r>
          </a:p>
          <a:p>
            <a:r>
              <a:rPr lang="sl-SI" sz="1600" b="1" dirty="0"/>
              <a:t>Funkcije:</a:t>
            </a:r>
            <a:r>
              <a:rPr lang="sl-SI" sz="1600" dirty="0"/>
              <a:t> delovni spomin, </a:t>
            </a:r>
            <a:r>
              <a:rPr lang="sl-SI" sz="1200" dirty="0"/>
              <a:t>kognitivna kontrola, odločanje</a:t>
            </a:r>
            <a:r>
              <a:rPr lang="sl-SI" sz="1600" dirty="0"/>
              <a:t/>
            </a:r>
            <a:br>
              <a:rPr lang="sl-SI" sz="1600" dirty="0"/>
            </a:br>
            <a:r>
              <a:rPr lang="sl-SI" sz="1600" b="1" dirty="0"/>
              <a:t>Regije:</a:t>
            </a:r>
            <a:r>
              <a:rPr lang="sl-SI" sz="1600" dirty="0"/>
              <a:t> </a:t>
            </a:r>
            <a:r>
              <a:rPr lang="sl-SI" sz="1600" dirty="0" err="1"/>
              <a:t>dorzolateralna</a:t>
            </a:r>
            <a:r>
              <a:rPr lang="sl-SI" sz="1600" dirty="0"/>
              <a:t> prefrontalna skorja (DLPFC), </a:t>
            </a:r>
            <a:r>
              <a:rPr lang="sl-SI" sz="1600" dirty="0" err="1"/>
              <a:t>parietalna</a:t>
            </a:r>
            <a:r>
              <a:rPr lang="sl-SI" sz="1600" dirty="0"/>
              <a:t> skorja</a:t>
            </a:r>
            <a:br>
              <a:rPr lang="sl-SI" sz="1600" dirty="0"/>
            </a:br>
            <a:r>
              <a:rPr lang="sl-SI" sz="1600" b="1" dirty="0"/>
              <a:t>Motnje:</a:t>
            </a:r>
            <a:r>
              <a:rPr lang="sl-SI" sz="1600" dirty="0"/>
              <a:t> depresija, motnja pozornosti s hiperaktivnostjo (ADHD), </a:t>
            </a:r>
            <a:r>
              <a:rPr lang="sl-SI" sz="1600" dirty="0" smtClean="0"/>
              <a:t>shizofrenija</a:t>
            </a:r>
            <a:endParaRPr lang="sl-SI" sz="1600" dirty="0"/>
          </a:p>
        </p:txBody>
      </p:sp>
      <p:sp>
        <p:nvSpPr>
          <p:cNvPr id="4" name="Naslov 1"/>
          <p:cNvSpPr>
            <a:spLocks noGrp="1"/>
          </p:cNvSpPr>
          <p:nvPr>
            <p:ph type="title"/>
          </p:nvPr>
        </p:nvSpPr>
        <p:spPr>
          <a:xfrm>
            <a:off x="1" y="0"/>
            <a:ext cx="11070408" cy="535709"/>
          </a:xfrm>
        </p:spPr>
        <p:txBody>
          <a:bodyPr>
            <a:normAutofit fontScale="90000"/>
          </a:bodyPr>
          <a:lstStyle/>
          <a:p>
            <a:r>
              <a:rPr lang="sl-SI" dirty="0"/>
              <a:t>Pregled </a:t>
            </a:r>
            <a:r>
              <a:rPr lang="sl-SI" dirty="0" smtClean="0"/>
              <a:t>omrežij</a:t>
            </a:r>
            <a:endParaRPr lang="en-GB" dirty="0"/>
          </a:p>
        </p:txBody>
      </p:sp>
      <p:sp>
        <p:nvSpPr>
          <p:cNvPr id="5" name="Označba mesta vsebine 2"/>
          <p:cNvSpPr txBox="1">
            <a:spLocks/>
          </p:cNvSpPr>
          <p:nvPr/>
        </p:nvSpPr>
        <p:spPr>
          <a:xfrm>
            <a:off x="6068291" y="603504"/>
            <a:ext cx="5608597" cy="617220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sl-SI" b="1" dirty="0" err="1" smtClean="0">
                <a:solidFill>
                  <a:srgbClr val="C00000"/>
                </a:solidFill>
              </a:rPr>
              <a:t>Sensorimotorno</a:t>
            </a:r>
            <a:r>
              <a:rPr lang="sl-SI" b="1" dirty="0" smtClean="0">
                <a:solidFill>
                  <a:srgbClr val="C00000"/>
                </a:solidFill>
              </a:rPr>
              <a:t> omrežje</a:t>
            </a:r>
          </a:p>
          <a:p>
            <a:r>
              <a:rPr lang="sl-SI" b="1" dirty="0" smtClean="0"/>
              <a:t>Funkcije:</a:t>
            </a:r>
            <a:r>
              <a:rPr lang="sl-SI" dirty="0" smtClean="0"/>
              <a:t> gibanje, primarni </a:t>
            </a:r>
            <a:r>
              <a:rPr lang="sl-SI" dirty="0" err="1" smtClean="0"/>
              <a:t>somatosenzorični</a:t>
            </a:r>
            <a:r>
              <a:rPr lang="sl-SI" dirty="0" smtClean="0"/>
              <a:t> vhodi</a:t>
            </a:r>
            <a:br>
              <a:rPr lang="sl-SI" dirty="0" smtClean="0"/>
            </a:br>
            <a:r>
              <a:rPr lang="sl-SI" b="1" dirty="0" smtClean="0"/>
              <a:t>Povezava z motnjami:</a:t>
            </a:r>
            <a:r>
              <a:rPr lang="sl-SI" dirty="0" smtClean="0"/>
              <a:t> motorične motnje, kronična bolečina</a:t>
            </a:r>
          </a:p>
          <a:p>
            <a:pPr marL="0" indent="0">
              <a:buNone/>
            </a:pPr>
            <a:r>
              <a:rPr lang="sl-SI" b="1" dirty="0" err="1" smtClean="0">
                <a:solidFill>
                  <a:srgbClr val="0070C0"/>
                </a:solidFill>
              </a:rPr>
              <a:t>Cerebelarno</a:t>
            </a:r>
            <a:r>
              <a:rPr lang="sl-SI" b="1" dirty="0" smtClean="0"/>
              <a:t> (mali možgani) omrežje</a:t>
            </a:r>
          </a:p>
          <a:p>
            <a:r>
              <a:rPr lang="sl-SI" b="1" dirty="0" smtClean="0"/>
              <a:t>Funkcije:</a:t>
            </a:r>
            <a:r>
              <a:rPr lang="sl-SI" dirty="0" smtClean="0"/>
              <a:t> koordinacija gibanja, sodelovanje pri kognitivnih funkcijah</a:t>
            </a:r>
            <a:br>
              <a:rPr lang="sl-SI" dirty="0" smtClean="0"/>
            </a:br>
            <a:r>
              <a:rPr lang="sl-SI" b="1" dirty="0" smtClean="0"/>
              <a:t>Povezava z motnjami:</a:t>
            </a:r>
            <a:r>
              <a:rPr lang="sl-SI" dirty="0" smtClean="0"/>
              <a:t> kognitivna </a:t>
            </a:r>
            <a:r>
              <a:rPr lang="sl-SI" dirty="0" err="1" smtClean="0"/>
              <a:t>dismetrija</a:t>
            </a:r>
            <a:r>
              <a:rPr lang="sl-SI" dirty="0" smtClean="0"/>
              <a:t>, psihoza</a:t>
            </a:r>
          </a:p>
          <a:p>
            <a:r>
              <a:rPr lang="sl-SI" i="1" dirty="0" smtClean="0"/>
              <a:t>(v shemi se pojavi dvakrat – to je zdaj poenoteno)</a:t>
            </a:r>
            <a:endParaRPr lang="sl-SI" dirty="0" smtClean="0"/>
          </a:p>
          <a:p>
            <a:pPr marL="0" indent="0">
              <a:buNone/>
            </a:pPr>
            <a:r>
              <a:rPr lang="sl-SI" b="1" dirty="0" smtClean="0">
                <a:solidFill>
                  <a:srgbClr val="92D050"/>
                </a:solidFill>
              </a:rPr>
              <a:t>Vizualno omrežje</a:t>
            </a:r>
          </a:p>
          <a:p>
            <a:r>
              <a:rPr lang="sl-SI" b="1" dirty="0" smtClean="0"/>
              <a:t>Funkcije:</a:t>
            </a:r>
            <a:r>
              <a:rPr lang="sl-SI" dirty="0" smtClean="0"/>
              <a:t> obdelava vidnih informacij</a:t>
            </a:r>
            <a:br>
              <a:rPr lang="sl-SI" dirty="0" smtClean="0"/>
            </a:br>
            <a:r>
              <a:rPr lang="sl-SI" b="1" dirty="0" smtClean="0"/>
              <a:t>Povezava z motnjami:</a:t>
            </a:r>
            <a:r>
              <a:rPr lang="sl-SI" dirty="0" smtClean="0"/>
              <a:t> vizualne halucinacije, migrena</a:t>
            </a:r>
          </a:p>
          <a:p>
            <a:pPr marL="0" indent="0">
              <a:buNone/>
            </a:pPr>
            <a:r>
              <a:rPr lang="sl-SI" b="1" dirty="0" smtClean="0">
                <a:solidFill>
                  <a:schemeClr val="accent6">
                    <a:lumMod val="75000"/>
                  </a:schemeClr>
                </a:solidFill>
              </a:rPr>
              <a:t>Limbično omrežje</a:t>
            </a:r>
          </a:p>
          <a:p>
            <a:r>
              <a:rPr lang="sl-SI" b="1" dirty="0" smtClean="0"/>
              <a:t>Regije:</a:t>
            </a:r>
            <a:r>
              <a:rPr lang="sl-SI" dirty="0" smtClean="0"/>
              <a:t> </a:t>
            </a:r>
            <a:r>
              <a:rPr lang="sl-SI" dirty="0" err="1" smtClean="0"/>
              <a:t>amigdala</a:t>
            </a:r>
            <a:r>
              <a:rPr lang="sl-SI" dirty="0" smtClean="0"/>
              <a:t>, </a:t>
            </a:r>
            <a:r>
              <a:rPr lang="sl-SI" dirty="0" err="1" smtClean="0"/>
              <a:t>hipokampus</a:t>
            </a:r>
            <a:r>
              <a:rPr lang="sl-SI" dirty="0" smtClean="0"/>
              <a:t>, </a:t>
            </a:r>
            <a:r>
              <a:rPr lang="sl-SI" dirty="0" err="1" smtClean="0"/>
              <a:t>ventromedialna</a:t>
            </a:r>
            <a:r>
              <a:rPr lang="sl-SI" dirty="0" smtClean="0"/>
              <a:t> prefrontalna skorja</a:t>
            </a:r>
            <a:br>
              <a:rPr lang="sl-SI" dirty="0" smtClean="0"/>
            </a:br>
            <a:r>
              <a:rPr lang="sl-SI" b="1" dirty="0" smtClean="0"/>
              <a:t>Funkcije:</a:t>
            </a:r>
            <a:r>
              <a:rPr lang="sl-SI" dirty="0" smtClean="0"/>
              <a:t> čustva, učenje strahu, spomin</a:t>
            </a:r>
            <a:br>
              <a:rPr lang="sl-SI" dirty="0" smtClean="0"/>
            </a:br>
            <a:r>
              <a:rPr lang="sl-SI" b="1" dirty="0" smtClean="0"/>
              <a:t>Motnje:</a:t>
            </a:r>
            <a:r>
              <a:rPr lang="sl-SI" dirty="0" smtClean="0"/>
              <a:t> posttravmatska stresna motnja (PTSM), </a:t>
            </a:r>
            <a:r>
              <a:rPr lang="sl-SI" dirty="0" err="1" smtClean="0"/>
              <a:t>anksiozne</a:t>
            </a:r>
            <a:r>
              <a:rPr lang="sl-SI" dirty="0" smtClean="0"/>
              <a:t> motnje, depresija</a:t>
            </a:r>
          </a:p>
          <a:p>
            <a:endParaRPr lang="en-GB" dirty="0"/>
          </a:p>
        </p:txBody>
      </p:sp>
    </p:spTree>
    <p:extLst>
      <p:ext uri="{BB962C8B-B14F-4D97-AF65-F5344CB8AC3E}">
        <p14:creationId xmlns:p14="http://schemas.microsoft.com/office/powerpoint/2010/main" val="877052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92" y="155379"/>
            <a:ext cx="10364451" cy="1073805"/>
          </a:xfrm>
        </p:spPr>
        <p:txBody>
          <a:bodyPr/>
          <a:lstStyle/>
          <a:p>
            <a:r>
              <a:rPr lang="sl-SI" dirty="0"/>
              <a:t>Kakšna omrežja poznamo?</a:t>
            </a:r>
          </a:p>
        </p:txBody>
      </p:sp>
      <p:sp>
        <p:nvSpPr>
          <p:cNvPr id="3" name="Content Placeholder 2"/>
          <p:cNvSpPr>
            <a:spLocks noGrp="1"/>
          </p:cNvSpPr>
          <p:nvPr>
            <p:ph sz="quarter" idx="13"/>
          </p:nvPr>
        </p:nvSpPr>
        <p:spPr>
          <a:xfrm>
            <a:off x="676894" y="1692323"/>
            <a:ext cx="10641649" cy="3607558"/>
          </a:xfrm>
        </p:spPr>
        <p:txBody>
          <a:bodyPr>
            <a:noAutofit/>
          </a:bodyPr>
          <a:lstStyle/>
          <a:p>
            <a:r>
              <a:rPr lang="sl-SI" sz="2800" dirty="0"/>
              <a:t>(i)            omrežja v </a:t>
            </a:r>
            <a:r>
              <a:rPr lang="sl-SI" sz="2800" dirty="0">
                <a:solidFill>
                  <a:srgbClr val="00B050"/>
                </a:solidFill>
              </a:rPr>
              <a:t>privzetem</a:t>
            </a:r>
            <a:r>
              <a:rPr lang="sl-SI" sz="2800" dirty="0"/>
              <a:t> načinu delovanja (</a:t>
            </a:r>
            <a:r>
              <a:rPr lang="sl-SI" sz="2800" dirty="0" err="1">
                <a:solidFill>
                  <a:srgbClr val="FF0000"/>
                </a:solidFill>
              </a:rPr>
              <a:t>default</a:t>
            </a:r>
            <a:r>
              <a:rPr lang="sl-SI" sz="2800" dirty="0">
                <a:solidFill>
                  <a:srgbClr val="FF0000"/>
                </a:solidFill>
              </a:rPr>
              <a:t> mode </a:t>
            </a:r>
            <a:r>
              <a:rPr lang="sl-SI" sz="2800" dirty="0" err="1">
                <a:solidFill>
                  <a:srgbClr val="FF0000"/>
                </a:solidFill>
              </a:rPr>
              <a:t>network</a:t>
            </a:r>
            <a:r>
              <a:rPr lang="sl-SI" sz="2800" dirty="0"/>
              <a:t>), ki vzdržujejo osnovno vedenjsko delovanje osebe v „mirovanju“, </a:t>
            </a:r>
          </a:p>
          <a:p>
            <a:r>
              <a:rPr lang="sl-SI" sz="2800" dirty="0"/>
              <a:t>(</a:t>
            </a:r>
            <a:r>
              <a:rPr lang="sl-SI" sz="2800" dirty="0" err="1"/>
              <a:t>ii</a:t>
            </a:r>
            <a:r>
              <a:rPr lang="sl-SI" sz="2800" dirty="0"/>
              <a:t>)                modalna oz. </a:t>
            </a:r>
            <a:r>
              <a:rPr lang="sl-SI" sz="2800" dirty="0">
                <a:solidFill>
                  <a:srgbClr val="00B050"/>
                </a:solidFill>
              </a:rPr>
              <a:t>izstopajoča</a:t>
            </a:r>
            <a:r>
              <a:rPr lang="sl-SI" sz="2800" dirty="0"/>
              <a:t> omrežja (</a:t>
            </a:r>
            <a:r>
              <a:rPr lang="sl-SI" sz="2800" dirty="0" err="1">
                <a:solidFill>
                  <a:srgbClr val="FF0000"/>
                </a:solidFill>
              </a:rPr>
              <a:t>salience</a:t>
            </a:r>
            <a:r>
              <a:rPr lang="sl-SI" sz="2800" dirty="0">
                <a:solidFill>
                  <a:srgbClr val="FF0000"/>
                </a:solidFill>
              </a:rPr>
              <a:t> </a:t>
            </a:r>
            <a:r>
              <a:rPr lang="sl-SI" sz="2800" dirty="0" err="1">
                <a:solidFill>
                  <a:srgbClr val="FF0000"/>
                </a:solidFill>
              </a:rPr>
              <a:t>network</a:t>
            </a:r>
            <a:r>
              <a:rPr lang="sl-SI" sz="2800" dirty="0"/>
              <a:t>), ki se aktivirajo ob komunikaciji in socialnem vedenju, samozavedanju, …</a:t>
            </a:r>
          </a:p>
          <a:p>
            <a:r>
              <a:rPr lang="sl-SI" sz="2800" dirty="0"/>
              <a:t>(</a:t>
            </a:r>
            <a:r>
              <a:rPr lang="sl-SI" sz="2800" dirty="0" err="1"/>
              <a:t>iii</a:t>
            </a:r>
            <a:r>
              <a:rPr lang="sl-SI" sz="2800" dirty="0"/>
              <a:t>)               omrežja osrednjih </a:t>
            </a:r>
            <a:r>
              <a:rPr lang="sl-SI" sz="2800" dirty="0">
                <a:solidFill>
                  <a:srgbClr val="00B050"/>
                </a:solidFill>
              </a:rPr>
              <a:t>izvršilnih</a:t>
            </a:r>
            <a:r>
              <a:rPr lang="sl-SI" sz="2800" dirty="0"/>
              <a:t> funkcij (</a:t>
            </a:r>
            <a:r>
              <a:rPr lang="sl-SI" sz="2800" dirty="0">
                <a:solidFill>
                  <a:srgbClr val="FF0000"/>
                </a:solidFill>
              </a:rPr>
              <a:t>central </a:t>
            </a:r>
            <a:r>
              <a:rPr lang="sl-SI" sz="2800" dirty="0" err="1">
                <a:solidFill>
                  <a:srgbClr val="FF0000"/>
                </a:solidFill>
              </a:rPr>
              <a:t>executive</a:t>
            </a:r>
            <a:r>
              <a:rPr lang="sl-SI" sz="2800" dirty="0">
                <a:solidFill>
                  <a:srgbClr val="FF0000"/>
                </a:solidFill>
              </a:rPr>
              <a:t> </a:t>
            </a:r>
            <a:r>
              <a:rPr lang="sl-SI" sz="2800" dirty="0" err="1">
                <a:solidFill>
                  <a:srgbClr val="FF0000"/>
                </a:solidFill>
              </a:rPr>
              <a:t>network</a:t>
            </a:r>
            <a:r>
              <a:rPr lang="sl-SI" sz="2800" dirty="0"/>
              <a:t>), odgovorna za kognitivne funkcije, delovni spomin in odločanje. </a:t>
            </a:r>
          </a:p>
          <a:p>
            <a:endParaRPr lang="sl-SI" sz="2800" dirty="0"/>
          </a:p>
        </p:txBody>
      </p:sp>
    </p:spTree>
    <p:extLst>
      <p:ext uri="{BB962C8B-B14F-4D97-AF65-F5344CB8AC3E}">
        <p14:creationId xmlns:p14="http://schemas.microsoft.com/office/powerpoint/2010/main" val="463093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882" y="99902"/>
            <a:ext cx="10364451" cy="1101101"/>
          </a:xfrm>
        </p:spPr>
        <p:txBody>
          <a:bodyPr/>
          <a:lstStyle/>
          <a:p>
            <a:r>
              <a:rPr lang="sl-SI" dirty="0"/>
              <a:t>Kakšna omrežja poznamo?</a:t>
            </a:r>
          </a:p>
        </p:txBody>
      </p:sp>
      <p:sp>
        <p:nvSpPr>
          <p:cNvPr id="3" name="Content Placeholder 2"/>
          <p:cNvSpPr>
            <a:spLocks noGrp="1"/>
          </p:cNvSpPr>
          <p:nvPr>
            <p:ph sz="quarter" idx="13"/>
          </p:nvPr>
        </p:nvSpPr>
        <p:spPr/>
        <p:txBody>
          <a:bodyPr/>
          <a:lstStyle/>
          <a:p>
            <a:endParaRPr lang="sl-SI"/>
          </a:p>
        </p:txBody>
      </p:sp>
      <p:pic>
        <p:nvPicPr>
          <p:cNvPr id="2050" name="Picture 2" descr="https://www.dovepress.com/cr_data/article_fulltext/s128000/128811/img/NDT-128811-F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38" y="1050879"/>
            <a:ext cx="11787433" cy="56638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771" y="121836"/>
            <a:ext cx="491490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184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149" y="189892"/>
            <a:ext cx="10364451" cy="824521"/>
          </a:xfrm>
        </p:spPr>
        <p:txBody>
          <a:bodyPr/>
          <a:lstStyle/>
          <a:p>
            <a:r>
              <a:rPr lang="sl-SI" dirty="0"/>
              <a:t>osrednja omrežja</a:t>
            </a:r>
          </a:p>
        </p:txBody>
      </p:sp>
      <p:sp>
        <p:nvSpPr>
          <p:cNvPr id="3" name="Označba mesta vsebine 2"/>
          <p:cNvSpPr>
            <a:spLocks noGrp="1"/>
          </p:cNvSpPr>
          <p:nvPr>
            <p:ph sz="quarter" idx="13"/>
          </p:nvPr>
        </p:nvSpPr>
        <p:spPr>
          <a:xfrm>
            <a:off x="257176" y="1014413"/>
            <a:ext cx="11934824" cy="5729287"/>
          </a:xfrm>
        </p:spPr>
        <p:txBody>
          <a:bodyPr>
            <a:noAutofit/>
          </a:bodyPr>
          <a:lstStyle/>
          <a:p>
            <a:r>
              <a:rPr lang="sl-SI" b="1" u="sng" dirty="0"/>
              <a:t>Privzeto omrežje </a:t>
            </a:r>
            <a:r>
              <a:rPr lang="sl-SI" dirty="0"/>
              <a:t>- </a:t>
            </a:r>
            <a:r>
              <a:rPr lang="en-US" dirty="0"/>
              <a:t>Default Mode (Medial</a:t>
            </a:r>
            <a:r>
              <a:rPr lang="sl-SI" dirty="0"/>
              <a:t>no</a:t>
            </a:r>
            <a:r>
              <a:rPr lang="en-US" dirty="0"/>
              <a:t> </a:t>
            </a:r>
            <a:r>
              <a:rPr lang="en-US" dirty="0" err="1"/>
              <a:t>frontoparietal</a:t>
            </a:r>
            <a:r>
              <a:rPr lang="sl-SI" dirty="0"/>
              <a:t>no</a:t>
            </a:r>
            <a:r>
              <a:rPr lang="en-US" dirty="0"/>
              <a:t>)</a:t>
            </a:r>
          </a:p>
          <a:p>
            <a:pPr marL="0" indent="0">
              <a:buNone/>
            </a:pPr>
            <a:r>
              <a:rPr lang="sl-SI" sz="1600" dirty="0"/>
              <a:t>počitek, budnost, priklic spominov. Najbolj preučevano. </a:t>
            </a:r>
            <a:endParaRPr lang="en-US" sz="1600" dirty="0"/>
          </a:p>
          <a:p>
            <a:r>
              <a:rPr lang="sl-SI" b="1" u="sng" dirty="0"/>
              <a:t>Prevladujoče omrežje </a:t>
            </a:r>
            <a:r>
              <a:rPr lang="sl-SI" dirty="0"/>
              <a:t>- </a:t>
            </a:r>
            <a:r>
              <a:rPr lang="en-US" dirty="0"/>
              <a:t>Salience (</a:t>
            </a:r>
            <a:r>
              <a:rPr lang="en-US" dirty="0" err="1"/>
              <a:t>Midcingulo</a:t>
            </a:r>
            <a:r>
              <a:rPr lang="en-US" dirty="0"/>
              <a:t>-Insular</a:t>
            </a:r>
            <a:r>
              <a:rPr lang="sl-SI" dirty="0"/>
              <a:t>no</a:t>
            </a:r>
            <a:r>
              <a:rPr lang="en-US" dirty="0"/>
              <a:t>)</a:t>
            </a:r>
          </a:p>
          <a:p>
            <a:pPr marL="0" indent="0">
              <a:buNone/>
            </a:pPr>
            <a:r>
              <a:rPr lang="sl-SI" sz="1600" dirty="0"/>
              <a:t>Več struktur: </a:t>
            </a:r>
            <a:r>
              <a:rPr lang="en-US" sz="1600" dirty="0"/>
              <a:t>anterior (bilateral) insula, dorsal</a:t>
            </a:r>
            <a:r>
              <a:rPr lang="sl-SI" sz="1600" dirty="0"/>
              <a:t>ni sprednji </a:t>
            </a:r>
            <a:r>
              <a:rPr lang="en-US" sz="1600" dirty="0" err="1"/>
              <a:t>cingulat</a:t>
            </a:r>
            <a:r>
              <a:rPr lang="sl-SI" sz="1600" dirty="0"/>
              <a:t>ni korteks</a:t>
            </a:r>
            <a:r>
              <a:rPr lang="en-US" sz="1600" dirty="0"/>
              <a:t>, </a:t>
            </a:r>
            <a:r>
              <a:rPr lang="sl-SI" sz="1600" dirty="0"/>
              <a:t>3 </a:t>
            </a:r>
            <a:r>
              <a:rPr lang="en-US" sz="1600" dirty="0"/>
              <a:t>sub</a:t>
            </a:r>
            <a:r>
              <a:rPr lang="sl-SI" sz="1600" dirty="0"/>
              <a:t>k</a:t>
            </a:r>
            <a:r>
              <a:rPr lang="en-US" sz="1600" dirty="0" err="1"/>
              <a:t>orti</a:t>
            </a:r>
            <a:r>
              <a:rPr lang="sl-SI" sz="1600" dirty="0"/>
              <a:t>k</a:t>
            </a:r>
            <a:r>
              <a:rPr lang="en-US" sz="1600" dirty="0"/>
              <a:t>al</a:t>
            </a:r>
            <a:r>
              <a:rPr lang="sl-SI" sz="1600" dirty="0"/>
              <a:t>ne </a:t>
            </a:r>
            <a:r>
              <a:rPr lang="en-US" sz="1600" dirty="0"/>
              <a:t>structure </a:t>
            </a:r>
            <a:r>
              <a:rPr lang="sl-SI" sz="1600" dirty="0"/>
              <a:t>(</a:t>
            </a:r>
            <a:r>
              <a:rPr lang="en-US" sz="1600" dirty="0"/>
              <a:t>ventral</a:t>
            </a:r>
            <a:r>
              <a:rPr lang="sl-SI" sz="1600" dirty="0"/>
              <a:t>ni</a:t>
            </a:r>
            <a:r>
              <a:rPr lang="en-US" sz="1600" dirty="0"/>
              <a:t> striatum, substantia </a:t>
            </a:r>
            <a:r>
              <a:rPr lang="en-US" sz="1600" dirty="0" err="1"/>
              <a:t>nigra</a:t>
            </a:r>
            <a:r>
              <a:rPr lang="en-US" sz="1600" dirty="0"/>
              <a:t>/</a:t>
            </a:r>
            <a:r>
              <a:rPr lang="sl-SI" sz="1600" dirty="0"/>
              <a:t>VTA)</a:t>
            </a:r>
            <a:r>
              <a:rPr lang="en-US" sz="1600" dirty="0"/>
              <a:t>.</a:t>
            </a:r>
            <a:r>
              <a:rPr lang="sl-SI" sz="1600" dirty="0"/>
              <a:t> Uravnava prevladujoče, senzorno, interna omrežja.</a:t>
            </a:r>
            <a:endParaRPr lang="en-US" sz="1600" dirty="0"/>
          </a:p>
          <a:p>
            <a:r>
              <a:rPr lang="sl-SI" b="1" u="sng" dirty="0"/>
              <a:t>Pozornost</a:t>
            </a:r>
            <a:r>
              <a:rPr lang="sl-SI" dirty="0"/>
              <a:t> </a:t>
            </a:r>
            <a:r>
              <a:rPr lang="en-US" dirty="0"/>
              <a:t>(</a:t>
            </a:r>
            <a:r>
              <a:rPr lang="en-US" dirty="0" err="1"/>
              <a:t>Dor</a:t>
            </a:r>
            <a:r>
              <a:rPr lang="sl-SI" dirty="0"/>
              <a:t>z</a:t>
            </a:r>
            <a:r>
              <a:rPr lang="en-US" dirty="0"/>
              <a:t>al</a:t>
            </a:r>
            <a:r>
              <a:rPr lang="sl-SI" dirty="0"/>
              <a:t>no</a:t>
            </a:r>
            <a:r>
              <a:rPr lang="en-US" dirty="0"/>
              <a:t> </a:t>
            </a:r>
            <a:r>
              <a:rPr lang="en-US" dirty="0" err="1"/>
              <a:t>frontoparietal</a:t>
            </a:r>
            <a:r>
              <a:rPr lang="sl-SI" dirty="0"/>
              <a:t>no</a:t>
            </a:r>
            <a:r>
              <a:rPr lang="en-US" dirty="0"/>
              <a:t>)</a:t>
            </a:r>
          </a:p>
          <a:p>
            <a:pPr marL="0" indent="0">
              <a:buNone/>
            </a:pPr>
            <a:r>
              <a:rPr lang="sl-SI" sz="1600" dirty="0"/>
              <a:t>Hotena kontrola pozornosti. Integracija vidnega in motoričnega - orientacija</a:t>
            </a:r>
            <a:endParaRPr lang="en-US" sz="1600" dirty="0"/>
          </a:p>
          <a:p>
            <a:r>
              <a:rPr lang="sl-SI" b="1" u="sng" dirty="0"/>
              <a:t>k</a:t>
            </a:r>
            <a:r>
              <a:rPr lang="en-US" b="1" u="sng" dirty="0" err="1"/>
              <a:t>ontrol</a:t>
            </a:r>
            <a:r>
              <a:rPr lang="sl-SI" b="1" u="sng" dirty="0"/>
              <a:t>no</a:t>
            </a:r>
            <a:r>
              <a:rPr lang="en-US" b="1" u="sng" dirty="0"/>
              <a:t> </a:t>
            </a:r>
            <a:r>
              <a:rPr lang="en-US" dirty="0"/>
              <a:t>(Lateral</a:t>
            </a:r>
            <a:r>
              <a:rPr lang="sl-SI" dirty="0"/>
              <a:t>no</a:t>
            </a:r>
            <a:r>
              <a:rPr lang="en-US" dirty="0"/>
              <a:t> </a:t>
            </a:r>
            <a:r>
              <a:rPr lang="en-US" dirty="0" err="1"/>
              <a:t>frontoparietal</a:t>
            </a:r>
            <a:r>
              <a:rPr lang="sl-SI" dirty="0"/>
              <a:t>no</a:t>
            </a:r>
            <a:r>
              <a:rPr lang="en-US" dirty="0"/>
              <a:t>)</a:t>
            </a:r>
          </a:p>
          <a:p>
            <a:pPr marL="0" indent="0">
              <a:buNone/>
            </a:pPr>
            <a:r>
              <a:rPr lang="sl-SI" sz="1600" dirty="0" err="1"/>
              <a:t>Inicira</a:t>
            </a:r>
            <a:r>
              <a:rPr lang="sl-SI" sz="1600" dirty="0"/>
              <a:t> in modulira kognitivne kontrole (</a:t>
            </a:r>
            <a:r>
              <a:rPr lang="en-US" sz="1600" dirty="0">
                <a:solidFill>
                  <a:srgbClr val="FF0000"/>
                </a:solidFill>
              </a:rPr>
              <a:t>18 </a:t>
            </a:r>
            <a:r>
              <a:rPr lang="sl-SI" sz="1600" dirty="0">
                <a:solidFill>
                  <a:srgbClr val="FF0000"/>
                </a:solidFill>
              </a:rPr>
              <a:t>pod-regij</a:t>
            </a:r>
            <a:r>
              <a:rPr lang="sl-SI" sz="1600" dirty="0"/>
              <a:t>). Inteligenca in </a:t>
            </a:r>
            <a:r>
              <a:rPr lang="sl-SI" sz="1600" dirty="0" err="1"/>
              <a:t>inerakcija</a:t>
            </a:r>
            <a:r>
              <a:rPr lang="sl-SI" sz="1600" dirty="0"/>
              <a:t> z drugimi omrežji. Tudi del centralno eksekutivnih in kognitivnih omrežij. </a:t>
            </a:r>
            <a:endParaRPr lang="en-US" sz="1600" dirty="0"/>
          </a:p>
          <a:p>
            <a:r>
              <a:rPr lang="en-US" b="1" u="sng" dirty="0"/>
              <a:t>Sensorimotor</a:t>
            </a:r>
            <a:r>
              <a:rPr lang="sl-SI" b="1" u="sng" dirty="0" err="1"/>
              <a:t>ično</a:t>
            </a:r>
            <a:r>
              <a:rPr lang="sl-SI" b="1" u="sng" dirty="0"/>
              <a:t> </a:t>
            </a:r>
            <a:r>
              <a:rPr lang="sl-SI" dirty="0"/>
              <a:t>ali</a:t>
            </a:r>
            <a:r>
              <a:rPr lang="en-US" dirty="0"/>
              <a:t> </a:t>
            </a:r>
            <a:r>
              <a:rPr lang="en-US" dirty="0" err="1"/>
              <a:t>Somatomotor</a:t>
            </a:r>
            <a:r>
              <a:rPr lang="sl-SI" dirty="0" err="1"/>
              <a:t>ično</a:t>
            </a:r>
            <a:r>
              <a:rPr lang="en-US" dirty="0"/>
              <a:t> (</a:t>
            </a:r>
            <a:r>
              <a:rPr lang="en-US" dirty="0" err="1"/>
              <a:t>Pericentral</a:t>
            </a:r>
            <a:r>
              <a:rPr lang="sl-SI" dirty="0"/>
              <a:t>no</a:t>
            </a:r>
            <a:r>
              <a:rPr lang="en-US" dirty="0"/>
              <a:t>)</a:t>
            </a:r>
          </a:p>
          <a:p>
            <a:pPr marL="0" indent="0">
              <a:buNone/>
            </a:pPr>
            <a:r>
              <a:rPr lang="sl-SI" sz="1600" dirty="0"/>
              <a:t>Koordinira gibanje. Delno sluh..</a:t>
            </a:r>
            <a:endParaRPr lang="en-US" sz="1600" dirty="0"/>
          </a:p>
          <a:p>
            <a:r>
              <a:rPr lang="en-US" b="1" u="sng" dirty="0"/>
              <a:t>Vi</a:t>
            </a:r>
            <a:r>
              <a:rPr lang="sl-SI" b="1" u="sng" dirty="0"/>
              <a:t>z</a:t>
            </a:r>
            <a:r>
              <a:rPr lang="en-US" b="1" u="sng" dirty="0" err="1"/>
              <a:t>ual</a:t>
            </a:r>
            <a:r>
              <a:rPr lang="sl-SI" b="1" u="sng" dirty="0"/>
              <a:t>no</a:t>
            </a:r>
            <a:r>
              <a:rPr lang="en-US" b="1" u="sng" dirty="0"/>
              <a:t> </a:t>
            </a:r>
            <a:r>
              <a:rPr lang="en-US" dirty="0"/>
              <a:t>(O</a:t>
            </a:r>
            <a:r>
              <a:rPr lang="sl-SI" dirty="0"/>
              <a:t>k</a:t>
            </a:r>
            <a:r>
              <a:rPr lang="en-US" dirty="0" err="1"/>
              <a:t>cipital</a:t>
            </a:r>
            <a:r>
              <a:rPr lang="sl-SI" dirty="0"/>
              <a:t>no</a:t>
            </a:r>
            <a:r>
              <a:rPr lang="en-US" dirty="0"/>
              <a:t>)</a:t>
            </a:r>
            <a:endParaRPr lang="sl-SI" dirty="0"/>
          </a:p>
        </p:txBody>
      </p:sp>
    </p:spTree>
    <p:extLst>
      <p:ext uri="{BB962C8B-B14F-4D97-AF65-F5344CB8AC3E}">
        <p14:creationId xmlns:p14="http://schemas.microsoft.com/office/powerpoint/2010/main" val="89691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4" y="94134"/>
            <a:ext cx="6387138" cy="681646"/>
          </a:xfrm>
        </p:spPr>
        <p:txBody>
          <a:bodyPr>
            <a:noAutofit/>
          </a:bodyPr>
          <a:lstStyle/>
          <a:p>
            <a:r>
              <a:rPr lang="sl-SI" sz="5400" dirty="0"/>
              <a:t>Druga omrežja</a:t>
            </a:r>
          </a:p>
        </p:txBody>
      </p:sp>
      <p:sp>
        <p:nvSpPr>
          <p:cNvPr id="3" name="Označba mesta vsebine 2"/>
          <p:cNvSpPr>
            <a:spLocks noGrp="1"/>
          </p:cNvSpPr>
          <p:nvPr>
            <p:ph sz="quarter" idx="13"/>
          </p:nvPr>
        </p:nvSpPr>
        <p:spPr>
          <a:xfrm>
            <a:off x="785187" y="914402"/>
            <a:ext cx="10363826" cy="5243511"/>
          </a:xfrm>
        </p:spPr>
        <p:txBody>
          <a:bodyPr>
            <a:noAutofit/>
          </a:bodyPr>
          <a:lstStyle/>
          <a:p>
            <a:r>
              <a:rPr lang="sl-SI" sz="2800" dirty="0"/>
              <a:t>Slušno</a:t>
            </a:r>
          </a:p>
          <a:p>
            <a:r>
              <a:rPr lang="sl-SI" sz="2800" dirty="0"/>
              <a:t>Prostorska pozornost</a:t>
            </a:r>
          </a:p>
          <a:p>
            <a:r>
              <a:rPr lang="sl-SI" sz="2800" dirty="0"/>
              <a:t>Lateralno vidno</a:t>
            </a:r>
          </a:p>
          <a:p>
            <a:r>
              <a:rPr lang="sl-SI" sz="2800" dirty="0"/>
              <a:t>Limbično</a:t>
            </a:r>
          </a:p>
          <a:p>
            <a:r>
              <a:rPr lang="sl-SI" sz="2800" dirty="0"/>
              <a:t>Eksekutivno – levo/desno</a:t>
            </a:r>
          </a:p>
          <a:p>
            <a:r>
              <a:rPr lang="sl-SI" sz="2800" dirty="0"/>
              <a:t>Vizualna percepcija</a:t>
            </a:r>
          </a:p>
          <a:p>
            <a:r>
              <a:rPr lang="sl-SI" sz="2800" dirty="0" err="1"/>
              <a:t>Cerebelarno</a:t>
            </a:r>
            <a:endParaRPr lang="sl-SI" sz="2800" dirty="0"/>
          </a:p>
          <a:p>
            <a:r>
              <a:rPr lang="sl-SI" sz="2800" dirty="0"/>
              <a:t>Jezik</a:t>
            </a:r>
          </a:p>
          <a:p>
            <a:r>
              <a:rPr lang="sl-SI" sz="2800" dirty="0"/>
              <a:t>temporalno</a:t>
            </a:r>
          </a:p>
        </p:txBody>
      </p:sp>
      <p:pic>
        <p:nvPicPr>
          <p:cNvPr id="4" name="Slika 3"/>
          <p:cNvPicPr>
            <a:picLocks noChangeAspect="1"/>
          </p:cNvPicPr>
          <p:nvPr/>
        </p:nvPicPr>
        <p:blipFill>
          <a:blip r:embed="rId2"/>
          <a:stretch>
            <a:fillRect/>
          </a:stretch>
        </p:blipFill>
        <p:spPr>
          <a:xfrm>
            <a:off x="7661907" y="0"/>
            <a:ext cx="4237200" cy="4391842"/>
          </a:xfrm>
          <a:prstGeom prst="rect">
            <a:avLst/>
          </a:prstGeom>
        </p:spPr>
      </p:pic>
      <p:pic>
        <p:nvPicPr>
          <p:cNvPr id="5" name="Slika 4"/>
          <p:cNvPicPr>
            <a:picLocks noChangeAspect="1"/>
          </p:cNvPicPr>
          <p:nvPr/>
        </p:nvPicPr>
        <p:blipFill>
          <a:blip r:embed="rId3"/>
          <a:stretch>
            <a:fillRect/>
          </a:stretch>
        </p:blipFill>
        <p:spPr>
          <a:xfrm>
            <a:off x="3484563" y="4758964"/>
            <a:ext cx="5222247" cy="1866083"/>
          </a:xfrm>
          <a:prstGeom prst="rect">
            <a:avLst/>
          </a:prstGeom>
        </p:spPr>
      </p:pic>
    </p:spTree>
    <p:extLst>
      <p:ext uri="{BB962C8B-B14F-4D97-AF65-F5344CB8AC3E}">
        <p14:creationId xmlns:p14="http://schemas.microsoft.com/office/powerpoint/2010/main" val="339138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72212" y="0"/>
            <a:ext cx="10364451" cy="940119"/>
          </a:xfrm>
        </p:spPr>
        <p:txBody>
          <a:bodyPr/>
          <a:lstStyle/>
          <a:p>
            <a:r>
              <a:rPr lang="sl-SI" dirty="0"/>
              <a:t>Osnove omrežij</a:t>
            </a:r>
            <a:endParaRPr lang="en-GB" dirty="0"/>
          </a:p>
        </p:txBody>
      </p:sp>
      <p:pic>
        <p:nvPicPr>
          <p:cNvPr id="4" name="Slika 3"/>
          <p:cNvPicPr>
            <a:picLocks noChangeAspect="1"/>
          </p:cNvPicPr>
          <p:nvPr/>
        </p:nvPicPr>
        <p:blipFill>
          <a:blip r:embed="rId2"/>
          <a:stretch>
            <a:fillRect/>
          </a:stretch>
        </p:blipFill>
        <p:spPr>
          <a:xfrm>
            <a:off x="1953491" y="848159"/>
            <a:ext cx="8271610" cy="6009842"/>
          </a:xfrm>
          <a:prstGeom prst="rect">
            <a:avLst/>
          </a:prstGeom>
        </p:spPr>
      </p:pic>
    </p:spTree>
    <p:extLst>
      <p:ext uri="{BB962C8B-B14F-4D97-AF65-F5344CB8AC3E}">
        <p14:creationId xmlns:p14="http://schemas.microsoft.com/office/powerpoint/2010/main" val="3542140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461" y="286009"/>
            <a:ext cx="10364451" cy="586828"/>
          </a:xfrm>
        </p:spPr>
        <p:txBody>
          <a:bodyPr/>
          <a:lstStyle/>
          <a:p>
            <a:r>
              <a:rPr lang="sl-SI" dirty="0"/>
              <a:t>Slušno omrežje</a:t>
            </a:r>
            <a:endParaRPr lang="en-GB" dirty="0"/>
          </a:p>
        </p:txBody>
      </p:sp>
      <p:pic>
        <p:nvPicPr>
          <p:cNvPr id="4" name="Slika 3"/>
          <p:cNvPicPr>
            <a:picLocks noChangeAspect="1"/>
          </p:cNvPicPr>
          <p:nvPr/>
        </p:nvPicPr>
        <p:blipFill>
          <a:blip r:embed="rId2"/>
          <a:stretch>
            <a:fillRect/>
          </a:stretch>
        </p:blipFill>
        <p:spPr>
          <a:xfrm>
            <a:off x="656153" y="2214694"/>
            <a:ext cx="5439534" cy="4706007"/>
          </a:xfrm>
          <a:prstGeom prst="rect">
            <a:avLst/>
          </a:prstGeom>
        </p:spPr>
      </p:pic>
      <p:pic>
        <p:nvPicPr>
          <p:cNvPr id="5" name="Slika 4"/>
          <p:cNvPicPr>
            <a:picLocks noChangeAspect="1"/>
          </p:cNvPicPr>
          <p:nvPr/>
        </p:nvPicPr>
        <p:blipFill>
          <a:blip r:embed="rId3"/>
          <a:stretch>
            <a:fillRect/>
          </a:stretch>
        </p:blipFill>
        <p:spPr>
          <a:xfrm>
            <a:off x="6305550" y="2214694"/>
            <a:ext cx="5716261" cy="4643306"/>
          </a:xfrm>
          <a:prstGeom prst="rect">
            <a:avLst/>
          </a:prstGeom>
        </p:spPr>
      </p:pic>
    </p:spTree>
    <p:extLst>
      <p:ext uri="{BB962C8B-B14F-4D97-AF65-F5344CB8AC3E}">
        <p14:creationId xmlns:p14="http://schemas.microsoft.com/office/powerpoint/2010/main" val="1144093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Omrežja podrobneje </a:t>
            </a:r>
            <a:endParaRPr lang="en-GB" dirty="0"/>
          </a:p>
        </p:txBody>
      </p:sp>
      <p:sp>
        <p:nvSpPr>
          <p:cNvPr id="3" name="Označba mesta vsebine 2"/>
          <p:cNvSpPr>
            <a:spLocks noGrp="1"/>
          </p:cNvSpPr>
          <p:nvPr>
            <p:ph sz="quarter" idx="13"/>
          </p:nvPr>
        </p:nvSpPr>
        <p:spPr>
          <a:xfrm>
            <a:off x="566928" y="2367092"/>
            <a:ext cx="10710672" cy="3424107"/>
          </a:xfrm>
        </p:spPr>
        <p:txBody>
          <a:bodyPr>
            <a:noAutofit/>
          </a:bodyPr>
          <a:lstStyle/>
          <a:p>
            <a:r>
              <a:rPr lang="sl-SI" sz="2800" b="1" dirty="0"/>
              <a:t>Privzeto omrežje – </a:t>
            </a:r>
            <a:r>
              <a:rPr lang="sl-SI" sz="2800" b="1" dirty="0" err="1"/>
              <a:t>Default</a:t>
            </a:r>
            <a:r>
              <a:rPr lang="sl-SI" sz="2800" b="1" dirty="0"/>
              <a:t> mode </a:t>
            </a:r>
            <a:r>
              <a:rPr lang="sl-SI" sz="2800" b="1" dirty="0" err="1"/>
              <a:t>network</a:t>
            </a:r>
            <a:r>
              <a:rPr lang="sl-SI" sz="2800" b="1" dirty="0"/>
              <a:t> pri depresiji</a:t>
            </a:r>
          </a:p>
          <a:p>
            <a:endParaRPr lang="sl-SI" sz="2800" b="1" dirty="0"/>
          </a:p>
          <a:p>
            <a:r>
              <a:rPr lang="sl-SI" sz="2800" b="1" dirty="0"/>
              <a:t>Modalna – izstopajoča omrežja – </a:t>
            </a:r>
            <a:r>
              <a:rPr lang="sl-SI" sz="2800" b="1" dirty="0" err="1"/>
              <a:t>salience</a:t>
            </a:r>
            <a:r>
              <a:rPr lang="sl-SI" sz="2800" b="1" dirty="0"/>
              <a:t> </a:t>
            </a:r>
            <a:r>
              <a:rPr lang="sl-SI" sz="2800" b="1" dirty="0" err="1"/>
              <a:t>networks</a:t>
            </a:r>
            <a:endParaRPr lang="sl-SI" sz="2800" b="1" dirty="0"/>
          </a:p>
          <a:p>
            <a:endParaRPr lang="sl-SI" sz="2800" dirty="0"/>
          </a:p>
          <a:p>
            <a:r>
              <a:rPr lang="sl-SI" sz="2800" b="1" dirty="0"/>
              <a:t>Osrednje izvršilno omrežje – central </a:t>
            </a:r>
            <a:r>
              <a:rPr lang="sl-SI" sz="2800" b="1" dirty="0" err="1"/>
              <a:t>executive</a:t>
            </a:r>
            <a:r>
              <a:rPr lang="sl-SI" sz="2800" b="1" dirty="0"/>
              <a:t> </a:t>
            </a:r>
            <a:r>
              <a:rPr lang="sl-SI" sz="2800" b="1" dirty="0" err="1"/>
              <a:t>network</a:t>
            </a:r>
            <a:endParaRPr lang="sl-SI" sz="2800" b="1" dirty="0"/>
          </a:p>
        </p:txBody>
      </p:sp>
    </p:spTree>
    <p:extLst>
      <p:ext uri="{BB962C8B-B14F-4D97-AF65-F5344CB8AC3E}">
        <p14:creationId xmlns:p14="http://schemas.microsoft.com/office/powerpoint/2010/main" val="2972048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4000" b="1" dirty="0"/>
              <a:t>Privzeto omrežje </a:t>
            </a:r>
            <a:br>
              <a:rPr lang="sl-SI" sz="4000" b="1" dirty="0"/>
            </a:br>
            <a:r>
              <a:rPr lang="sl-SI" dirty="0"/>
              <a:t>DMN (</a:t>
            </a:r>
            <a:r>
              <a:rPr lang="sl-SI" dirty="0" err="1"/>
              <a:t>default</a:t>
            </a:r>
            <a:r>
              <a:rPr lang="sl-SI" dirty="0"/>
              <a:t> mode </a:t>
            </a:r>
            <a:r>
              <a:rPr lang="sl-SI" dirty="0" err="1"/>
              <a:t>network</a:t>
            </a:r>
            <a:r>
              <a:rPr lang="sl-SI" dirty="0"/>
              <a:t>)</a:t>
            </a:r>
            <a:endParaRPr lang="en-GB" dirty="0"/>
          </a:p>
        </p:txBody>
      </p:sp>
      <p:sp>
        <p:nvSpPr>
          <p:cNvPr id="3" name="Označba mesta vsebine 2"/>
          <p:cNvSpPr>
            <a:spLocks noGrp="1"/>
          </p:cNvSpPr>
          <p:nvPr>
            <p:ph sz="quarter" idx="13"/>
          </p:nvPr>
        </p:nvSpPr>
        <p:spPr/>
        <p:txBody>
          <a:bodyPr>
            <a:normAutofit/>
          </a:bodyPr>
          <a:lstStyle/>
          <a:p>
            <a:r>
              <a:rPr lang="en-GB" sz="2800" u="sng" dirty="0" err="1"/>
              <a:t>Glavne</a:t>
            </a:r>
            <a:r>
              <a:rPr lang="en-GB" sz="2800" u="sng" dirty="0"/>
              <a:t> </a:t>
            </a:r>
            <a:r>
              <a:rPr lang="en-GB" sz="2800" u="sng" dirty="0" err="1"/>
              <a:t>regije</a:t>
            </a:r>
            <a:r>
              <a:rPr lang="en-GB" sz="2800" dirty="0"/>
              <a:t>: </a:t>
            </a:r>
            <a:r>
              <a:rPr lang="en-GB" sz="2800" dirty="0" err="1"/>
              <a:t>medialni</a:t>
            </a:r>
            <a:r>
              <a:rPr lang="en-GB" sz="2800" dirty="0"/>
              <a:t> </a:t>
            </a:r>
            <a:r>
              <a:rPr lang="en-GB" sz="2800" dirty="0" err="1"/>
              <a:t>prefrontalni</a:t>
            </a:r>
            <a:r>
              <a:rPr lang="en-GB" sz="2800" dirty="0"/>
              <a:t> </a:t>
            </a:r>
            <a:r>
              <a:rPr lang="en-GB" sz="2800" dirty="0" err="1"/>
              <a:t>korteks</a:t>
            </a:r>
            <a:r>
              <a:rPr lang="en-GB" sz="2800" dirty="0"/>
              <a:t>, </a:t>
            </a:r>
            <a:r>
              <a:rPr lang="en-GB" sz="2800" dirty="0" err="1"/>
              <a:t>posteriorni</a:t>
            </a:r>
            <a:r>
              <a:rPr lang="en-GB" sz="2800" dirty="0"/>
              <a:t> </a:t>
            </a:r>
            <a:r>
              <a:rPr lang="en-GB" sz="2800" dirty="0" err="1"/>
              <a:t>cingulat</a:t>
            </a:r>
            <a:r>
              <a:rPr lang="en-GB" sz="2800" dirty="0"/>
              <a:t>/</a:t>
            </a:r>
            <a:r>
              <a:rPr lang="en-GB" sz="2800" dirty="0" err="1"/>
              <a:t>precuneus</a:t>
            </a:r>
            <a:r>
              <a:rPr lang="en-GB" sz="2800" dirty="0"/>
              <a:t>, </a:t>
            </a:r>
            <a:r>
              <a:rPr lang="en-GB" sz="2800" dirty="0" err="1"/>
              <a:t>angularni</a:t>
            </a:r>
            <a:r>
              <a:rPr lang="en-GB" sz="2800" dirty="0"/>
              <a:t> </a:t>
            </a:r>
            <a:r>
              <a:rPr lang="en-GB" sz="2800" dirty="0" err="1"/>
              <a:t>girus</a:t>
            </a:r>
            <a:r>
              <a:rPr lang="en-GB" sz="2800" dirty="0"/>
              <a:t>. </a:t>
            </a:r>
            <a:endParaRPr lang="sl-SI" sz="2800" dirty="0"/>
          </a:p>
          <a:p>
            <a:r>
              <a:rPr lang="en-GB" sz="2800" u="sng" dirty="0" err="1"/>
              <a:t>Funkcije</a:t>
            </a:r>
            <a:r>
              <a:rPr lang="en-GB" sz="2800" dirty="0"/>
              <a:t>: </a:t>
            </a:r>
            <a:r>
              <a:rPr lang="en-GB" sz="2800" dirty="0" err="1"/>
              <a:t>samoreferenca</a:t>
            </a:r>
            <a:r>
              <a:rPr lang="en-GB" sz="2800" dirty="0"/>
              <a:t>, </a:t>
            </a:r>
            <a:r>
              <a:rPr lang="en-GB" sz="2800" dirty="0" err="1"/>
              <a:t>spomin</a:t>
            </a:r>
            <a:r>
              <a:rPr lang="en-GB" sz="2800" dirty="0"/>
              <a:t>, </a:t>
            </a:r>
            <a:r>
              <a:rPr lang="en-GB" sz="2800" dirty="0" err="1"/>
              <a:t>notranji</a:t>
            </a:r>
            <a:r>
              <a:rPr lang="en-GB" sz="2800" dirty="0"/>
              <a:t> dialog, “mind-wandering”.</a:t>
            </a:r>
            <a:endParaRPr lang="sl-SI" sz="2800" dirty="0"/>
          </a:p>
          <a:p>
            <a:r>
              <a:rPr lang="en-GB" sz="2800" u="sng" dirty="0" err="1"/>
              <a:t>Motnje</a:t>
            </a:r>
            <a:r>
              <a:rPr lang="en-GB" sz="2800" dirty="0"/>
              <a:t>: </a:t>
            </a:r>
            <a:r>
              <a:rPr lang="en-GB" sz="2800" dirty="0" err="1"/>
              <a:t>povečana</a:t>
            </a:r>
            <a:r>
              <a:rPr lang="en-GB" sz="2800" dirty="0"/>
              <a:t> </a:t>
            </a:r>
            <a:r>
              <a:rPr lang="en-GB" sz="2800" dirty="0" err="1"/>
              <a:t>aktivnost</a:t>
            </a:r>
            <a:r>
              <a:rPr lang="en-GB" sz="2800" dirty="0"/>
              <a:t> in </a:t>
            </a:r>
            <a:r>
              <a:rPr lang="en-GB" sz="2800" dirty="0" err="1"/>
              <a:t>povezljivost</a:t>
            </a:r>
            <a:r>
              <a:rPr lang="en-GB" sz="2800" dirty="0"/>
              <a:t> </a:t>
            </a:r>
            <a:r>
              <a:rPr lang="en-GB" sz="2800" dirty="0" err="1"/>
              <a:t>pri</a:t>
            </a:r>
            <a:r>
              <a:rPr lang="en-GB" sz="2800" dirty="0"/>
              <a:t> </a:t>
            </a:r>
            <a:r>
              <a:rPr lang="en-GB" sz="2800" dirty="0" err="1"/>
              <a:t>depresiji</a:t>
            </a:r>
            <a:r>
              <a:rPr lang="en-GB" sz="2800" dirty="0"/>
              <a:t> (</a:t>
            </a:r>
            <a:r>
              <a:rPr lang="en-GB" sz="2800" dirty="0" err="1"/>
              <a:t>ruminacija</a:t>
            </a:r>
            <a:r>
              <a:rPr lang="en-GB" sz="2800" dirty="0"/>
              <a:t>), </a:t>
            </a:r>
            <a:r>
              <a:rPr lang="en-GB" sz="2800" dirty="0" err="1"/>
              <a:t>motene</a:t>
            </a:r>
            <a:r>
              <a:rPr lang="en-GB" sz="2800" dirty="0"/>
              <a:t> </a:t>
            </a:r>
            <a:r>
              <a:rPr lang="en-GB" sz="2800" dirty="0" err="1"/>
              <a:t>dinamike</a:t>
            </a:r>
            <a:r>
              <a:rPr lang="en-GB" sz="2800" dirty="0"/>
              <a:t> </a:t>
            </a:r>
            <a:r>
              <a:rPr lang="en-GB" sz="2800" dirty="0" err="1"/>
              <a:t>pri</a:t>
            </a:r>
            <a:r>
              <a:rPr lang="en-GB" sz="2800" dirty="0"/>
              <a:t> PTSD, ADHD, </a:t>
            </a:r>
            <a:r>
              <a:rPr lang="en-GB" sz="2800" dirty="0" err="1"/>
              <a:t>shizofreniji</a:t>
            </a:r>
            <a:r>
              <a:rPr lang="en-GB" sz="2800" dirty="0"/>
              <a:t>. </a:t>
            </a:r>
            <a:endParaRPr lang="sl-SI" sz="2800" dirty="0"/>
          </a:p>
        </p:txBody>
      </p:sp>
    </p:spTree>
    <p:extLst>
      <p:ext uri="{BB962C8B-B14F-4D97-AF65-F5344CB8AC3E}">
        <p14:creationId xmlns:p14="http://schemas.microsoft.com/office/powerpoint/2010/main" val="2655978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4956" y="1779880"/>
            <a:ext cx="3806691" cy="1237578"/>
          </a:xfrm>
        </p:spPr>
        <p:txBody>
          <a:bodyPr>
            <a:normAutofit fontScale="90000"/>
          </a:bodyPr>
          <a:lstStyle/>
          <a:p>
            <a:r>
              <a:rPr lang="sl-SI" dirty="0"/>
              <a:t>Privzeto omrežje – </a:t>
            </a:r>
            <a:br>
              <a:rPr lang="sl-SI" dirty="0"/>
            </a:br>
            <a:r>
              <a:rPr lang="sl-SI" dirty="0" err="1"/>
              <a:t>Default</a:t>
            </a:r>
            <a:r>
              <a:rPr lang="sl-SI" dirty="0"/>
              <a:t> mode </a:t>
            </a:r>
            <a:r>
              <a:rPr lang="sl-SI" dirty="0" err="1"/>
              <a:t>network</a:t>
            </a:r>
            <a:r>
              <a:rPr lang="sl-SI" dirty="0"/>
              <a:t/>
            </a:r>
            <a:br>
              <a:rPr lang="sl-SI" dirty="0"/>
            </a:br>
            <a:r>
              <a:rPr lang="sl-SI" dirty="0"/>
              <a:t>pri </a:t>
            </a:r>
            <a:r>
              <a:rPr lang="sl-SI" dirty="0">
                <a:solidFill>
                  <a:srgbClr val="FF0000"/>
                </a:solidFill>
              </a:rPr>
              <a:t>depresiji</a:t>
            </a:r>
          </a:p>
        </p:txBody>
      </p:sp>
      <p:pic>
        <p:nvPicPr>
          <p:cNvPr id="4098" name="Picture 2" descr="https://www.pnas.org/content/pnas/106/6/1942/F3.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7586" y="0"/>
            <a:ext cx="8361364" cy="649965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577" y="6686550"/>
            <a:ext cx="28003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26235"/>
            <a:ext cx="5822576" cy="663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620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Modalna – izstopajoča omrežja</a:t>
            </a:r>
            <a:endParaRPr lang="en-GB" dirty="0"/>
          </a:p>
        </p:txBody>
      </p:sp>
      <p:sp>
        <p:nvSpPr>
          <p:cNvPr id="3" name="Označba mesta vsebine 2"/>
          <p:cNvSpPr>
            <a:spLocks noGrp="1"/>
          </p:cNvSpPr>
          <p:nvPr>
            <p:ph sz="quarter" idx="13"/>
          </p:nvPr>
        </p:nvSpPr>
        <p:spPr/>
        <p:txBody>
          <a:bodyPr>
            <a:noAutofit/>
          </a:bodyPr>
          <a:lstStyle/>
          <a:p>
            <a:r>
              <a:rPr lang="en-GB" sz="2800" dirty="0" err="1"/>
              <a:t>Glavne</a:t>
            </a:r>
            <a:r>
              <a:rPr lang="en-GB" sz="2800" dirty="0"/>
              <a:t> </a:t>
            </a:r>
            <a:r>
              <a:rPr lang="en-GB" sz="2800" dirty="0" err="1"/>
              <a:t>regije</a:t>
            </a:r>
            <a:r>
              <a:rPr lang="en-GB" sz="2800" dirty="0"/>
              <a:t>: </a:t>
            </a:r>
            <a:r>
              <a:rPr lang="en-GB" sz="2800" dirty="0" err="1"/>
              <a:t>anteriorna</a:t>
            </a:r>
            <a:r>
              <a:rPr lang="en-GB" sz="2800" dirty="0"/>
              <a:t> insula, </a:t>
            </a:r>
            <a:r>
              <a:rPr lang="en-GB" sz="2800" dirty="0" err="1"/>
              <a:t>dACC</a:t>
            </a:r>
            <a:r>
              <a:rPr lang="en-GB" sz="2800" dirty="0"/>
              <a:t>, </a:t>
            </a:r>
            <a:r>
              <a:rPr lang="en-GB" sz="2800" dirty="0" err="1"/>
              <a:t>subkortikalne</a:t>
            </a:r>
            <a:r>
              <a:rPr lang="en-GB" sz="2800" dirty="0"/>
              <a:t> </a:t>
            </a:r>
            <a:r>
              <a:rPr lang="en-GB" sz="2800" dirty="0" err="1"/>
              <a:t>strukture</a:t>
            </a:r>
            <a:r>
              <a:rPr lang="en-GB" sz="2800" dirty="0"/>
              <a:t> (</a:t>
            </a:r>
            <a:r>
              <a:rPr lang="en-GB" sz="2800" dirty="0" err="1"/>
              <a:t>ventralni</a:t>
            </a:r>
            <a:r>
              <a:rPr lang="en-GB" sz="2800" dirty="0"/>
              <a:t> striatum, midbrain). </a:t>
            </a:r>
            <a:endParaRPr lang="sl-SI" sz="2800" dirty="0"/>
          </a:p>
          <a:p>
            <a:r>
              <a:rPr lang="en-GB" sz="2800" dirty="0" err="1"/>
              <a:t>Funkcija</a:t>
            </a:r>
            <a:r>
              <a:rPr lang="en-GB" sz="2800" dirty="0"/>
              <a:t>: </a:t>
            </a:r>
            <a:r>
              <a:rPr lang="en-GB" sz="2800" dirty="0" err="1"/>
              <a:t>zaznavanje</a:t>
            </a:r>
            <a:r>
              <a:rPr lang="en-GB" sz="2800" dirty="0"/>
              <a:t> </a:t>
            </a:r>
            <a:r>
              <a:rPr lang="en-GB" sz="2800" dirty="0" err="1"/>
              <a:t>pomembnih</a:t>
            </a:r>
            <a:r>
              <a:rPr lang="en-GB" sz="2800" dirty="0"/>
              <a:t> </a:t>
            </a:r>
            <a:r>
              <a:rPr lang="en-GB" sz="2800" dirty="0" err="1"/>
              <a:t>dražljajev</a:t>
            </a:r>
            <a:r>
              <a:rPr lang="en-GB" sz="2800" dirty="0"/>
              <a:t>, </a:t>
            </a:r>
            <a:r>
              <a:rPr lang="en-GB" sz="2800" dirty="0" err="1"/>
              <a:t>interocepcija</a:t>
            </a:r>
            <a:r>
              <a:rPr lang="en-GB" sz="2800" dirty="0"/>
              <a:t>, </a:t>
            </a:r>
            <a:r>
              <a:rPr lang="en-GB" sz="2800" dirty="0" err="1"/>
              <a:t>preklop</a:t>
            </a:r>
            <a:r>
              <a:rPr lang="en-GB" sz="2800" dirty="0"/>
              <a:t> DMN ↔ CEN. </a:t>
            </a:r>
            <a:endParaRPr lang="sl-SI" sz="2800" dirty="0"/>
          </a:p>
          <a:p>
            <a:r>
              <a:rPr lang="en-GB" sz="2800" dirty="0" err="1"/>
              <a:t>Motnje</a:t>
            </a:r>
            <a:r>
              <a:rPr lang="en-GB" sz="2800" dirty="0"/>
              <a:t>: </a:t>
            </a:r>
            <a:r>
              <a:rPr lang="en-GB" sz="2800" dirty="0" err="1"/>
              <a:t>anksioznost</a:t>
            </a:r>
            <a:r>
              <a:rPr lang="en-GB" sz="2800" dirty="0"/>
              <a:t>, PTSD, </a:t>
            </a:r>
            <a:r>
              <a:rPr lang="en-GB" sz="2800" dirty="0" err="1"/>
              <a:t>kronična</a:t>
            </a:r>
            <a:r>
              <a:rPr lang="en-GB" sz="2800" dirty="0"/>
              <a:t> </a:t>
            </a:r>
            <a:r>
              <a:rPr lang="en-GB" sz="2800" dirty="0" err="1"/>
              <a:t>bolečina</a:t>
            </a:r>
            <a:r>
              <a:rPr lang="en-GB" sz="2800" dirty="0"/>
              <a:t>, </a:t>
            </a:r>
            <a:r>
              <a:rPr lang="en-GB" sz="2800" dirty="0" err="1"/>
              <a:t>odvisnosti</a:t>
            </a:r>
            <a:r>
              <a:rPr lang="en-GB" sz="2800" dirty="0"/>
              <a:t> (</a:t>
            </a:r>
            <a:r>
              <a:rPr lang="en-GB" sz="2800" dirty="0" err="1"/>
              <a:t>pretirano</a:t>
            </a:r>
            <a:r>
              <a:rPr lang="en-GB" sz="2800" dirty="0"/>
              <a:t> “salience tagging”).</a:t>
            </a:r>
          </a:p>
        </p:txBody>
      </p:sp>
    </p:spTree>
    <p:extLst>
      <p:ext uri="{BB962C8B-B14F-4D97-AF65-F5344CB8AC3E}">
        <p14:creationId xmlns:p14="http://schemas.microsoft.com/office/powerpoint/2010/main" val="2263464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5" y="618517"/>
            <a:ext cx="5282309" cy="1596177"/>
          </a:xfrm>
        </p:spPr>
        <p:txBody>
          <a:bodyPr/>
          <a:lstStyle/>
          <a:p>
            <a:r>
              <a:rPr lang="sl-SI" dirty="0"/>
              <a:t>Modalna – izstopajoča omrežja </a:t>
            </a:r>
            <a:br>
              <a:rPr lang="sl-SI" dirty="0"/>
            </a:br>
            <a:r>
              <a:rPr lang="sl-SI" dirty="0"/>
              <a:t>- </a:t>
            </a:r>
            <a:r>
              <a:rPr lang="sl-SI" dirty="0" err="1"/>
              <a:t>salience</a:t>
            </a:r>
            <a:r>
              <a:rPr lang="sl-SI" dirty="0"/>
              <a:t> </a:t>
            </a:r>
            <a:r>
              <a:rPr lang="sl-SI" dirty="0" err="1"/>
              <a:t>networks</a:t>
            </a:r>
            <a:endParaRPr lang="sl-SI"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75"/>
            <a:ext cx="235267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675" y="6643687"/>
            <a:ext cx="2155737"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s://www.frontiersin.org/files/Articles/66863/fnhum-08-00104-HTML/image_m/fnhum-08-00104-g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550" y="1"/>
            <a:ext cx="5787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85486" y="9814"/>
            <a:ext cx="4610558" cy="369332"/>
          </a:xfrm>
          <a:prstGeom prst="rect">
            <a:avLst/>
          </a:prstGeom>
        </p:spPr>
        <p:txBody>
          <a:bodyPr wrap="none">
            <a:spAutoFit/>
          </a:bodyPr>
          <a:lstStyle/>
          <a:p>
            <a:r>
              <a:rPr lang="en-US" b="1" dirty="0"/>
              <a:t>functional connectivity in the salience network</a:t>
            </a:r>
            <a:endParaRPr lang="sl-SI" dirty="0"/>
          </a:p>
        </p:txBody>
      </p:sp>
      <p:pic>
        <p:nvPicPr>
          <p:cNvPr id="3079" name="Picture 7" descr="https://www.frontiersin.org/files/Articles/66863/fnhum-08-00104-HTML/image_m/fnhum-08-00104-g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70" y="2602843"/>
            <a:ext cx="5863088" cy="337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988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Obsežna omrežja – osrednje eksekutivno omrežje</a:t>
            </a:r>
            <a:endParaRPr lang="en-GB" dirty="0"/>
          </a:p>
        </p:txBody>
      </p:sp>
      <p:sp>
        <p:nvSpPr>
          <p:cNvPr id="3" name="Označba mesta vsebine 2"/>
          <p:cNvSpPr>
            <a:spLocks noGrp="1"/>
          </p:cNvSpPr>
          <p:nvPr>
            <p:ph sz="quarter" idx="13"/>
          </p:nvPr>
        </p:nvSpPr>
        <p:spPr>
          <a:xfrm>
            <a:off x="913774" y="2367092"/>
            <a:ext cx="10790546" cy="3424107"/>
          </a:xfrm>
        </p:spPr>
        <p:txBody>
          <a:bodyPr>
            <a:noAutofit/>
          </a:bodyPr>
          <a:lstStyle/>
          <a:p>
            <a:r>
              <a:rPr lang="sl-SI" sz="2800" dirty="0"/>
              <a:t>(</a:t>
            </a:r>
            <a:r>
              <a:rPr lang="en-GB" sz="2800" dirty="0"/>
              <a:t>CEN / </a:t>
            </a:r>
            <a:r>
              <a:rPr lang="en-GB" sz="2800" dirty="0" err="1"/>
              <a:t>frontoparietal</a:t>
            </a:r>
            <a:r>
              <a:rPr lang="en-GB" sz="2800" dirty="0"/>
              <a:t> network</a:t>
            </a:r>
            <a:r>
              <a:rPr lang="sl-SI" sz="2800" dirty="0"/>
              <a:t>)</a:t>
            </a:r>
          </a:p>
          <a:p>
            <a:r>
              <a:rPr lang="en-GB" sz="2800" dirty="0" err="1"/>
              <a:t>Glavne</a:t>
            </a:r>
            <a:r>
              <a:rPr lang="en-GB" sz="2800" dirty="0"/>
              <a:t> </a:t>
            </a:r>
            <a:r>
              <a:rPr lang="en-GB" sz="2800" dirty="0" err="1"/>
              <a:t>regije</a:t>
            </a:r>
            <a:r>
              <a:rPr lang="en-GB" sz="2800" dirty="0"/>
              <a:t>: </a:t>
            </a:r>
            <a:r>
              <a:rPr lang="en-GB" sz="2800" dirty="0" err="1"/>
              <a:t>dorsolateralni</a:t>
            </a:r>
            <a:r>
              <a:rPr lang="en-GB" sz="2800" dirty="0"/>
              <a:t> </a:t>
            </a:r>
            <a:r>
              <a:rPr lang="en-GB" sz="2800" dirty="0" err="1"/>
              <a:t>prefrontalni</a:t>
            </a:r>
            <a:r>
              <a:rPr lang="en-GB" sz="2800" dirty="0"/>
              <a:t> </a:t>
            </a:r>
            <a:r>
              <a:rPr lang="en-GB" sz="2800" dirty="0" err="1"/>
              <a:t>korteks</a:t>
            </a:r>
            <a:r>
              <a:rPr lang="en-GB" sz="2800" dirty="0"/>
              <a:t>, </a:t>
            </a:r>
            <a:r>
              <a:rPr lang="en-GB" sz="2800" dirty="0" err="1"/>
              <a:t>posteriorni</a:t>
            </a:r>
            <a:r>
              <a:rPr lang="en-GB" sz="2800" dirty="0"/>
              <a:t> </a:t>
            </a:r>
            <a:r>
              <a:rPr lang="en-GB" sz="2800" dirty="0" err="1"/>
              <a:t>parietalni</a:t>
            </a:r>
            <a:r>
              <a:rPr lang="en-GB" sz="2800" dirty="0"/>
              <a:t> </a:t>
            </a:r>
            <a:r>
              <a:rPr lang="en-GB" sz="2800" dirty="0" err="1"/>
              <a:t>korteks</a:t>
            </a:r>
            <a:r>
              <a:rPr lang="en-GB" sz="2800" dirty="0"/>
              <a:t>. </a:t>
            </a:r>
            <a:endParaRPr lang="sl-SI" sz="2800" dirty="0"/>
          </a:p>
          <a:p>
            <a:r>
              <a:rPr lang="en-GB" sz="2800" dirty="0" err="1"/>
              <a:t>Funkcije</a:t>
            </a:r>
            <a:r>
              <a:rPr lang="en-GB" sz="2800" dirty="0"/>
              <a:t>: </a:t>
            </a:r>
            <a:r>
              <a:rPr lang="en-GB" sz="2800" dirty="0" err="1"/>
              <a:t>delovni</a:t>
            </a:r>
            <a:r>
              <a:rPr lang="en-GB" sz="2800" dirty="0"/>
              <a:t> </a:t>
            </a:r>
            <a:r>
              <a:rPr lang="en-GB" sz="2800" dirty="0" err="1"/>
              <a:t>spomin</a:t>
            </a:r>
            <a:r>
              <a:rPr lang="en-GB" sz="2800" dirty="0"/>
              <a:t>, </a:t>
            </a:r>
            <a:r>
              <a:rPr lang="en-GB" sz="2800" dirty="0" err="1"/>
              <a:t>izvršilne</a:t>
            </a:r>
            <a:r>
              <a:rPr lang="en-GB" sz="2800" dirty="0"/>
              <a:t> </a:t>
            </a:r>
            <a:r>
              <a:rPr lang="en-GB" sz="2800" dirty="0" err="1"/>
              <a:t>funkcije</a:t>
            </a:r>
            <a:r>
              <a:rPr lang="en-GB" sz="2800" dirty="0"/>
              <a:t>, </a:t>
            </a:r>
            <a:r>
              <a:rPr lang="en-GB" sz="2800" dirty="0" err="1"/>
              <a:t>voljna</a:t>
            </a:r>
            <a:r>
              <a:rPr lang="en-GB" sz="2800" dirty="0"/>
              <a:t> </a:t>
            </a:r>
            <a:r>
              <a:rPr lang="en-GB" sz="2800" dirty="0" err="1"/>
              <a:t>pozornost</a:t>
            </a:r>
            <a:r>
              <a:rPr lang="en-GB" sz="2800" dirty="0"/>
              <a:t>.</a:t>
            </a:r>
            <a:endParaRPr lang="sl-SI" sz="2800" dirty="0"/>
          </a:p>
          <a:p>
            <a:r>
              <a:rPr lang="en-GB" sz="2800" dirty="0" err="1"/>
              <a:t>Motnje</a:t>
            </a:r>
            <a:r>
              <a:rPr lang="en-GB" sz="2800" dirty="0"/>
              <a:t>: </a:t>
            </a:r>
            <a:r>
              <a:rPr lang="en-GB" sz="2800" dirty="0" err="1"/>
              <a:t>oslabljena</a:t>
            </a:r>
            <a:r>
              <a:rPr lang="en-GB" sz="2800" dirty="0"/>
              <a:t> </a:t>
            </a:r>
            <a:r>
              <a:rPr lang="en-GB" sz="2800" dirty="0" err="1"/>
              <a:t>aktivnost</a:t>
            </a:r>
            <a:r>
              <a:rPr lang="en-GB" sz="2800" dirty="0"/>
              <a:t> </a:t>
            </a:r>
            <a:r>
              <a:rPr lang="en-GB" sz="2800" dirty="0" err="1"/>
              <a:t>pri</a:t>
            </a:r>
            <a:r>
              <a:rPr lang="en-GB" sz="2800" dirty="0"/>
              <a:t> </a:t>
            </a:r>
            <a:r>
              <a:rPr lang="en-GB" sz="2800" dirty="0" err="1"/>
              <a:t>depresiji</a:t>
            </a:r>
            <a:r>
              <a:rPr lang="en-GB" sz="2800" dirty="0"/>
              <a:t>, ADHD, </a:t>
            </a:r>
            <a:r>
              <a:rPr lang="en-GB" sz="2800" dirty="0" err="1"/>
              <a:t>shizofreniji</a:t>
            </a:r>
            <a:r>
              <a:rPr lang="en-GB" sz="2800" dirty="0"/>
              <a:t>.</a:t>
            </a:r>
          </a:p>
        </p:txBody>
      </p:sp>
    </p:spTree>
    <p:extLst>
      <p:ext uri="{BB962C8B-B14F-4D97-AF65-F5344CB8AC3E}">
        <p14:creationId xmlns:p14="http://schemas.microsoft.com/office/powerpoint/2010/main" val="58454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4" y="0"/>
            <a:ext cx="10364451" cy="1290918"/>
          </a:xfrm>
        </p:spPr>
        <p:txBody>
          <a:bodyPr>
            <a:normAutofit/>
          </a:bodyPr>
          <a:lstStyle/>
          <a:p>
            <a:r>
              <a:rPr lang="sl-SI" dirty="0"/>
              <a:t>Osrednje izvršilno omrežje</a:t>
            </a:r>
            <a:br>
              <a:rPr lang="sl-SI" dirty="0"/>
            </a:br>
            <a:r>
              <a:rPr lang="sl-SI" dirty="0"/>
              <a:t>- central </a:t>
            </a:r>
            <a:r>
              <a:rPr lang="sl-SI" dirty="0" err="1"/>
              <a:t>executive</a:t>
            </a:r>
            <a:r>
              <a:rPr lang="sl-SI" dirty="0"/>
              <a:t> </a:t>
            </a:r>
            <a:r>
              <a:rPr lang="sl-SI" dirty="0" err="1"/>
              <a:t>network</a:t>
            </a:r>
            <a:endParaRPr lang="sl-SI" dirty="0"/>
          </a:p>
        </p:txBody>
      </p:sp>
      <p:sp>
        <p:nvSpPr>
          <p:cNvPr id="3" name="Označba mesta vsebine 2"/>
          <p:cNvSpPr>
            <a:spLocks noGrp="1"/>
          </p:cNvSpPr>
          <p:nvPr>
            <p:ph sz="quarter" idx="13"/>
          </p:nvPr>
        </p:nvSpPr>
        <p:spPr>
          <a:xfrm>
            <a:off x="1" y="1318222"/>
            <a:ext cx="12045048" cy="2124226"/>
          </a:xfrm>
        </p:spPr>
        <p:txBody>
          <a:bodyPr>
            <a:normAutofit/>
          </a:bodyPr>
          <a:lstStyle/>
          <a:p>
            <a:r>
              <a:rPr lang="en-US" dirty="0"/>
              <a:t>The </a:t>
            </a:r>
            <a:r>
              <a:rPr lang="en-US" i="1" dirty="0"/>
              <a:t>default mode (DMN) </a:t>
            </a:r>
            <a:r>
              <a:rPr lang="sl-SI" i="1" dirty="0"/>
              <a:t>ali </a:t>
            </a:r>
            <a:r>
              <a:rPr lang="en-US" i="1" dirty="0"/>
              <a:t>default brain network</a:t>
            </a:r>
            <a:r>
              <a:rPr lang="sl-SI" i="1" dirty="0"/>
              <a:t> </a:t>
            </a:r>
            <a:r>
              <a:rPr lang="en-US" dirty="0"/>
              <a:t>(</a:t>
            </a:r>
            <a:r>
              <a:rPr lang="sl-SI" dirty="0">
                <a:solidFill>
                  <a:srgbClr val="00B0F0"/>
                </a:solidFill>
              </a:rPr>
              <a:t>modro</a:t>
            </a:r>
            <a:r>
              <a:rPr lang="en-US" dirty="0"/>
              <a:t>) </a:t>
            </a:r>
            <a:r>
              <a:rPr lang="sl-SI" dirty="0"/>
              <a:t>izvajajo možgani, ki nimajo posebne naloge</a:t>
            </a:r>
            <a:r>
              <a:rPr lang="en-US" dirty="0"/>
              <a:t>.  </a:t>
            </a:r>
            <a:r>
              <a:rPr lang="sl-SI" dirty="0"/>
              <a:t>Eksekutivno Pasivno stanje</a:t>
            </a:r>
            <a:r>
              <a:rPr lang="en-US" dirty="0"/>
              <a:t>. </a:t>
            </a:r>
            <a:endParaRPr lang="sl-SI" dirty="0"/>
          </a:p>
          <a:p>
            <a:r>
              <a:rPr lang="en-US" dirty="0"/>
              <a:t>The </a:t>
            </a:r>
            <a:r>
              <a:rPr lang="en-US" i="1" dirty="0"/>
              <a:t>salience network</a:t>
            </a:r>
            <a:r>
              <a:rPr lang="sl-SI" i="1" dirty="0"/>
              <a:t> </a:t>
            </a:r>
            <a:r>
              <a:rPr lang="en-US" dirty="0"/>
              <a:t>(</a:t>
            </a:r>
            <a:r>
              <a:rPr lang="sl-SI" dirty="0">
                <a:solidFill>
                  <a:srgbClr val="FFC000"/>
                </a:solidFill>
              </a:rPr>
              <a:t>rumeno</a:t>
            </a:r>
            <a:r>
              <a:rPr lang="en-US" dirty="0"/>
              <a:t>) </a:t>
            </a:r>
            <a:r>
              <a:rPr lang="sl-SI" dirty="0"/>
              <a:t>je kontrolno oz. preklaplja omrežja</a:t>
            </a:r>
            <a:r>
              <a:rPr lang="en-US" dirty="0"/>
              <a:t>.  </a:t>
            </a:r>
            <a:endParaRPr lang="sl-SI" dirty="0"/>
          </a:p>
          <a:p>
            <a:r>
              <a:rPr lang="en-US" dirty="0"/>
              <a:t>the </a:t>
            </a:r>
            <a:r>
              <a:rPr lang="en-US" i="1" dirty="0"/>
              <a:t>central-executive network </a:t>
            </a:r>
            <a:r>
              <a:rPr lang="en-US" dirty="0"/>
              <a:t>(CEN; </a:t>
            </a:r>
            <a:r>
              <a:rPr lang="sl-SI" dirty="0">
                <a:solidFill>
                  <a:srgbClr val="FF0000"/>
                </a:solidFill>
              </a:rPr>
              <a:t>rdeče</a:t>
            </a:r>
            <a:r>
              <a:rPr lang="en-US" dirty="0"/>
              <a:t>) “</a:t>
            </a:r>
            <a:r>
              <a:rPr lang="sl-SI" i="1" dirty="0"/>
              <a:t>višje kognitivne in </a:t>
            </a:r>
            <a:r>
              <a:rPr lang="sl-SI" i="1" dirty="0" err="1"/>
              <a:t>pozornostne</a:t>
            </a:r>
            <a:r>
              <a:rPr lang="sl-SI" i="1" dirty="0"/>
              <a:t> kontrole</a:t>
            </a:r>
            <a:r>
              <a:rPr lang="en-US" dirty="0"/>
              <a:t>.</a:t>
            </a:r>
            <a:endParaRPr lang="sl-SI" dirty="0"/>
          </a:p>
        </p:txBody>
      </p:sp>
      <p:pic>
        <p:nvPicPr>
          <p:cNvPr id="15362" name="Picture 2" descr="http://www.creativitypost.com/images/uploads/psychology/brainnetwor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044" y="3133166"/>
            <a:ext cx="5352005" cy="3920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cdn-images-1.medium.com/max/1600/1*Ann9iMvxz5hpZSxbUiyNA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7977"/>
            <a:ext cx="5546912" cy="416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428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4000" b="1" dirty="0"/>
              <a:t>Model trojnih omrežij</a:t>
            </a:r>
            <a:br>
              <a:rPr lang="sl-SI" sz="4000" b="1" dirty="0"/>
            </a:br>
            <a:r>
              <a:rPr lang="sl-SI" sz="3200" dirty="0"/>
              <a:t>(</a:t>
            </a:r>
            <a:r>
              <a:rPr lang="sl-SI" sz="3200" dirty="0" err="1"/>
              <a:t>Triple-network</a:t>
            </a:r>
            <a:r>
              <a:rPr lang="sl-SI" sz="3200" dirty="0"/>
              <a:t> model (</a:t>
            </a:r>
            <a:r>
              <a:rPr lang="sl-SI" sz="3200" dirty="0" err="1"/>
              <a:t>Menon</a:t>
            </a:r>
            <a:r>
              <a:rPr lang="sl-SI" sz="3200" dirty="0"/>
              <a:t>) - shizofrenija)</a:t>
            </a:r>
            <a:endParaRPr lang="en-GB" sz="3200" dirty="0"/>
          </a:p>
        </p:txBody>
      </p:sp>
      <p:sp>
        <p:nvSpPr>
          <p:cNvPr id="3" name="Označba mesta vsebine 2"/>
          <p:cNvSpPr>
            <a:spLocks noGrp="1"/>
          </p:cNvSpPr>
          <p:nvPr>
            <p:ph sz="quarter" idx="13"/>
          </p:nvPr>
        </p:nvSpPr>
        <p:spPr/>
        <p:txBody>
          <a:bodyPr>
            <a:noAutofit/>
          </a:bodyPr>
          <a:lstStyle/>
          <a:p>
            <a:r>
              <a:rPr lang="en-GB" sz="2800" dirty="0" err="1"/>
              <a:t>Psihopatologija</a:t>
            </a:r>
            <a:r>
              <a:rPr lang="en-GB" sz="2800" dirty="0"/>
              <a:t> = </a:t>
            </a:r>
            <a:r>
              <a:rPr lang="en-GB" sz="2800" dirty="0" err="1"/>
              <a:t>motena</a:t>
            </a:r>
            <a:r>
              <a:rPr lang="en-GB" sz="2800" dirty="0"/>
              <a:t> </a:t>
            </a:r>
            <a:r>
              <a:rPr lang="en-GB" sz="2800" dirty="0" err="1"/>
              <a:t>dinamika</a:t>
            </a:r>
            <a:r>
              <a:rPr lang="en-GB" sz="2800" dirty="0"/>
              <a:t> med DMN–SN–CEN:</a:t>
            </a:r>
            <a:endParaRPr lang="sl-SI" sz="2800" dirty="0"/>
          </a:p>
          <a:p>
            <a:r>
              <a:rPr lang="sl-SI" sz="1600" dirty="0"/>
              <a:t>(1</a:t>
            </a:r>
            <a:r>
              <a:rPr lang="sl-SI" sz="1600" dirty="0" smtClean="0"/>
              <a:t>. </a:t>
            </a:r>
            <a:r>
              <a:rPr lang="sl-SI" sz="1600" dirty="0" smtClean="0">
                <a:hlinkClick r:id="rId2"/>
              </a:rPr>
              <a:t>https</a:t>
            </a:r>
            <a:r>
              <a:rPr lang="sl-SI" sz="1600" dirty="0">
                <a:hlinkClick r:id="rId2"/>
              </a:rPr>
              <a:t>://pubmed.ncbi.nlm.nih.gov/21908230/</a:t>
            </a:r>
            <a:r>
              <a:rPr lang="sl-SI" sz="1600" dirty="0"/>
              <a:t>; 2. </a:t>
            </a:r>
            <a:r>
              <a:rPr lang="sl-SI" sz="1600" dirty="0">
                <a:hlinkClick r:id="rId3"/>
              </a:rPr>
              <a:t>https://pubmed.ncbi.nlm.nih.gov/36702660/</a:t>
            </a:r>
            <a:r>
              <a:rPr lang="sl-SI" sz="1600" dirty="0"/>
              <a:t>) </a:t>
            </a:r>
          </a:p>
          <a:p>
            <a:r>
              <a:rPr lang="en-GB" sz="2800" b="1" dirty="0"/>
              <a:t>SN</a:t>
            </a:r>
            <a:r>
              <a:rPr lang="en-GB" sz="2800" dirty="0"/>
              <a:t> ne </a:t>
            </a:r>
            <a:r>
              <a:rPr lang="en-GB" sz="2800" dirty="0" err="1"/>
              <a:t>preklopi</a:t>
            </a:r>
            <a:r>
              <a:rPr lang="en-GB" sz="2800" dirty="0"/>
              <a:t> </a:t>
            </a:r>
            <a:r>
              <a:rPr lang="en-GB" sz="2800" dirty="0" err="1"/>
              <a:t>učinkovito</a:t>
            </a:r>
            <a:r>
              <a:rPr lang="en-GB" sz="2800" dirty="0"/>
              <a:t> </a:t>
            </a:r>
            <a:r>
              <a:rPr lang="en-GB" sz="2800" dirty="0" err="1"/>
              <a:t>iz</a:t>
            </a:r>
            <a:r>
              <a:rPr lang="en-GB" sz="2800" dirty="0"/>
              <a:t> DMN v </a:t>
            </a:r>
            <a:r>
              <a:rPr lang="en-GB" sz="2800" b="1" dirty="0"/>
              <a:t>CEN</a:t>
            </a:r>
            <a:r>
              <a:rPr lang="en-GB" sz="2800" dirty="0"/>
              <a:t> → </a:t>
            </a:r>
            <a:r>
              <a:rPr lang="en-GB" sz="2800" dirty="0" err="1"/>
              <a:t>ruminacija</a:t>
            </a:r>
            <a:r>
              <a:rPr lang="en-GB" sz="2800" dirty="0"/>
              <a:t>, </a:t>
            </a:r>
            <a:r>
              <a:rPr lang="en-GB" sz="2800" dirty="0" err="1"/>
              <a:t>nefleksibilna</a:t>
            </a:r>
            <a:r>
              <a:rPr lang="en-GB" sz="2800" dirty="0"/>
              <a:t> </a:t>
            </a:r>
            <a:r>
              <a:rPr lang="en-GB" sz="2800" dirty="0" err="1"/>
              <a:t>pozornost</a:t>
            </a:r>
            <a:r>
              <a:rPr lang="en-GB" sz="2800" dirty="0"/>
              <a:t>. </a:t>
            </a:r>
            <a:endParaRPr lang="sl-SI" sz="2800" dirty="0"/>
          </a:p>
          <a:p>
            <a:r>
              <a:rPr lang="en-GB" sz="2800" b="1" dirty="0"/>
              <a:t>DMN</a:t>
            </a:r>
            <a:r>
              <a:rPr lang="en-GB" sz="2800" dirty="0"/>
              <a:t> </a:t>
            </a:r>
            <a:r>
              <a:rPr lang="en-GB" sz="2800" dirty="0" err="1"/>
              <a:t>preveč</a:t>
            </a:r>
            <a:r>
              <a:rPr lang="en-GB" sz="2800" dirty="0"/>
              <a:t> “on” med </a:t>
            </a:r>
            <a:r>
              <a:rPr lang="en-GB" sz="2800" dirty="0" err="1"/>
              <a:t>nalogami</a:t>
            </a:r>
            <a:r>
              <a:rPr lang="en-GB" sz="2800" dirty="0"/>
              <a:t> (</a:t>
            </a:r>
            <a:r>
              <a:rPr lang="en-GB" sz="2800" dirty="0" err="1"/>
              <a:t>depresija</a:t>
            </a:r>
            <a:r>
              <a:rPr lang="en-GB" sz="2800" dirty="0"/>
              <a:t>, </a:t>
            </a:r>
            <a:r>
              <a:rPr lang="en-GB" sz="2800" dirty="0" err="1"/>
              <a:t>anksioznost</a:t>
            </a:r>
            <a:r>
              <a:rPr lang="en-GB" sz="2800" dirty="0"/>
              <a:t>).</a:t>
            </a:r>
            <a:endParaRPr lang="sl-SI" sz="2800" dirty="0"/>
          </a:p>
          <a:p>
            <a:r>
              <a:rPr lang="en-GB" sz="2800" dirty="0"/>
              <a:t>CEN </a:t>
            </a:r>
            <a:r>
              <a:rPr lang="en-GB" sz="2800" dirty="0" err="1"/>
              <a:t>premalo</a:t>
            </a:r>
            <a:r>
              <a:rPr lang="en-GB" sz="2800" dirty="0"/>
              <a:t> </a:t>
            </a:r>
            <a:r>
              <a:rPr lang="en-GB" sz="2800" dirty="0" err="1"/>
              <a:t>aktiviran</a:t>
            </a:r>
            <a:r>
              <a:rPr lang="en-GB" sz="2800" dirty="0"/>
              <a:t> (slab </a:t>
            </a:r>
            <a:r>
              <a:rPr lang="en-GB" sz="2800" dirty="0" err="1"/>
              <a:t>nadzor</a:t>
            </a:r>
            <a:r>
              <a:rPr lang="en-GB" sz="2800" dirty="0"/>
              <a:t>, </a:t>
            </a:r>
            <a:r>
              <a:rPr lang="en-GB" sz="2800" dirty="0" err="1"/>
              <a:t>kognitivni</a:t>
            </a:r>
            <a:r>
              <a:rPr lang="en-GB" sz="2800" dirty="0"/>
              <a:t> deficit).</a:t>
            </a:r>
          </a:p>
        </p:txBody>
      </p:sp>
    </p:spTree>
    <p:extLst>
      <p:ext uri="{BB962C8B-B14F-4D97-AF65-F5344CB8AC3E}">
        <p14:creationId xmlns:p14="http://schemas.microsoft.com/office/powerpoint/2010/main" val="4131626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21930" y="0"/>
            <a:ext cx="10364451" cy="1596177"/>
          </a:xfrm>
        </p:spPr>
        <p:txBody>
          <a:bodyPr/>
          <a:lstStyle/>
          <a:p>
            <a:r>
              <a:rPr lang="sl-SI" dirty="0"/>
              <a:t>Trojno omrežje pri shizofreniji</a:t>
            </a:r>
            <a:endParaRPr lang="en-GB" dirty="0"/>
          </a:p>
        </p:txBody>
      </p:sp>
      <p:sp>
        <p:nvSpPr>
          <p:cNvPr id="3" name="Označba mesta vsebine 2"/>
          <p:cNvSpPr>
            <a:spLocks noGrp="1"/>
          </p:cNvSpPr>
          <p:nvPr>
            <p:ph sz="quarter" idx="13"/>
          </p:nvPr>
        </p:nvSpPr>
        <p:spPr/>
        <p:txBody>
          <a:bodyPr/>
          <a:lstStyle/>
          <a:p>
            <a:endParaRPr lang="en-GB"/>
          </a:p>
        </p:txBody>
      </p:sp>
      <p:pic>
        <p:nvPicPr>
          <p:cNvPr id="4" name="Slika 3"/>
          <p:cNvPicPr>
            <a:picLocks noChangeAspect="1"/>
          </p:cNvPicPr>
          <p:nvPr/>
        </p:nvPicPr>
        <p:blipFill>
          <a:blip r:embed="rId3"/>
          <a:stretch>
            <a:fillRect/>
          </a:stretch>
        </p:blipFill>
        <p:spPr>
          <a:xfrm>
            <a:off x="0" y="1715729"/>
            <a:ext cx="12218531" cy="5142271"/>
          </a:xfrm>
          <a:prstGeom prst="rect">
            <a:avLst/>
          </a:prstGeom>
        </p:spPr>
      </p:pic>
    </p:spTree>
    <p:extLst>
      <p:ext uri="{BB962C8B-B14F-4D97-AF65-F5344CB8AC3E}">
        <p14:creationId xmlns:p14="http://schemas.microsoft.com/office/powerpoint/2010/main" val="1480531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7882" y="430993"/>
            <a:ext cx="11845635" cy="1148426"/>
          </a:xfrm>
        </p:spPr>
        <p:txBody>
          <a:bodyPr>
            <a:noAutofit/>
          </a:bodyPr>
          <a:lstStyle/>
          <a:p>
            <a:r>
              <a:rPr lang="sl-SI" sz="4400" dirty="0"/>
              <a:t>možgani kot </a:t>
            </a:r>
            <a:r>
              <a:rPr lang="sl-SI" sz="4400" dirty="0" err="1"/>
              <a:t>sebki</a:t>
            </a:r>
            <a:r>
              <a:rPr lang="sl-SI" sz="4400" dirty="0"/>
              <a:t> – strukture možganske povezljivosti</a:t>
            </a:r>
          </a:p>
        </p:txBody>
      </p:sp>
      <p:sp>
        <p:nvSpPr>
          <p:cNvPr id="3" name="Označba mesta vsebine 2"/>
          <p:cNvSpPr>
            <a:spLocks noGrp="1"/>
          </p:cNvSpPr>
          <p:nvPr>
            <p:ph sz="quarter" idx="13"/>
          </p:nvPr>
        </p:nvSpPr>
        <p:spPr>
          <a:xfrm>
            <a:off x="249382" y="2145723"/>
            <a:ext cx="5247409" cy="4555114"/>
          </a:xfrm>
        </p:spPr>
        <p:txBody>
          <a:bodyPr>
            <a:normAutofit/>
          </a:bodyPr>
          <a:lstStyle/>
          <a:p>
            <a:r>
              <a:rPr lang="sl-SI" sz="2800" u="sng" dirty="0">
                <a:solidFill>
                  <a:schemeClr val="accent1">
                    <a:lumMod val="75000"/>
                  </a:schemeClr>
                </a:solidFill>
              </a:rPr>
              <a:t>Možganski živci </a:t>
            </a:r>
            <a:r>
              <a:rPr lang="sl-SI" sz="2800" dirty="0"/>
              <a:t>– odziv na senzorične odzive</a:t>
            </a:r>
          </a:p>
          <a:p>
            <a:r>
              <a:rPr lang="sl-SI" sz="2800" u="sng" dirty="0">
                <a:solidFill>
                  <a:srgbClr val="C00000"/>
                </a:solidFill>
              </a:rPr>
              <a:t>Bazalni gangliji</a:t>
            </a:r>
            <a:r>
              <a:rPr lang="sl-SI" sz="2800" dirty="0"/>
              <a:t>, procesiranje, notranja vozlišča</a:t>
            </a:r>
          </a:p>
          <a:p>
            <a:r>
              <a:rPr lang="sl-SI" sz="2800" u="sng" dirty="0"/>
              <a:t>Možgansko </a:t>
            </a:r>
            <a:r>
              <a:rPr lang="sl-SI" sz="2800" u="sng" dirty="0">
                <a:solidFill>
                  <a:schemeClr val="accent2">
                    <a:lumMod val="75000"/>
                  </a:schemeClr>
                </a:solidFill>
              </a:rPr>
              <a:t>deblo</a:t>
            </a:r>
            <a:r>
              <a:rPr lang="sl-SI" sz="2800" u="sng" dirty="0"/>
              <a:t> </a:t>
            </a:r>
            <a:r>
              <a:rPr lang="sl-SI" sz="2800" dirty="0"/>
              <a:t>(</a:t>
            </a:r>
            <a:r>
              <a:rPr lang="sl-SI" sz="2800" dirty="0" err="1"/>
              <a:t>medulla</a:t>
            </a:r>
            <a:r>
              <a:rPr lang="sl-SI" sz="2800" dirty="0"/>
              <a:t>, srednji možgani, most) osnovne funkcije</a:t>
            </a:r>
          </a:p>
        </p:txBody>
      </p:sp>
      <p:sp>
        <p:nvSpPr>
          <p:cNvPr id="6" name="Označba mesta vsebine 2"/>
          <p:cNvSpPr txBox="1">
            <a:spLocks/>
          </p:cNvSpPr>
          <p:nvPr/>
        </p:nvSpPr>
        <p:spPr>
          <a:xfrm>
            <a:off x="5814935" y="2039218"/>
            <a:ext cx="5247409" cy="361863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sl-SI" sz="2800" u="sng" dirty="0"/>
              <a:t>Mali možgani</a:t>
            </a:r>
            <a:r>
              <a:rPr lang="sl-SI" sz="2800" dirty="0"/>
              <a:t>, „software </a:t>
            </a:r>
            <a:r>
              <a:rPr lang="sl-SI" sz="2800" dirty="0" err="1"/>
              <a:t>backup</a:t>
            </a:r>
            <a:r>
              <a:rPr lang="sl-SI" sz="2800" dirty="0"/>
              <a:t>“</a:t>
            </a:r>
          </a:p>
          <a:p>
            <a:r>
              <a:rPr lang="sl-SI" sz="2800" u="sng" dirty="0"/>
              <a:t>Skorja</a:t>
            </a:r>
            <a:r>
              <a:rPr lang="sl-SI" sz="2800" dirty="0"/>
              <a:t> (izvršilne </a:t>
            </a:r>
            <a:r>
              <a:rPr lang="sl-SI" sz="2800" dirty="0" err="1"/>
              <a:t>f.</a:t>
            </a:r>
            <a:r>
              <a:rPr lang="sl-SI" sz="2800" dirty="0"/>
              <a:t>)</a:t>
            </a:r>
          </a:p>
          <a:p>
            <a:r>
              <a:rPr lang="sl-SI" sz="2800" u="sng" dirty="0">
                <a:solidFill>
                  <a:srgbClr val="7030A0"/>
                </a:solidFill>
              </a:rPr>
              <a:t>Hipotalamus</a:t>
            </a:r>
            <a:r>
              <a:rPr lang="sl-SI" sz="2800" dirty="0"/>
              <a:t> (uravnavanje)</a:t>
            </a:r>
          </a:p>
          <a:p>
            <a:r>
              <a:rPr lang="sl-SI" sz="2800" u="sng" dirty="0">
                <a:solidFill>
                  <a:schemeClr val="tx2"/>
                </a:solidFill>
              </a:rPr>
              <a:t>Limbični</a:t>
            </a:r>
            <a:r>
              <a:rPr lang="sl-SI" sz="2800" u="sng" dirty="0"/>
              <a:t> sistem </a:t>
            </a:r>
            <a:r>
              <a:rPr lang="sl-SI" sz="2800" dirty="0"/>
              <a:t>z </a:t>
            </a:r>
            <a:r>
              <a:rPr lang="sl-SI" sz="2800" dirty="0" err="1"/>
              <a:t>amigdalo</a:t>
            </a:r>
            <a:r>
              <a:rPr lang="sl-SI" sz="2800" dirty="0"/>
              <a:t> („čustvovanje“)</a:t>
            </a:r>
          </a:p>
        </p:txBody>
      </p:sp>
    </p:spTree>
    <p:extLst>
      <p:ext uri="{BB962C8B-B14F-4D97-AF65-F5344CB8AC3E}">
        <p14:creationId xmlns:p14="http://schemas.microsoft.com/office/powerpoint/2010/main" val="710762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8022" y="28582"/>
            <a:ext cx="10364451" cy="1596177"/>
          </a:xfrm>
        </p:spPr>
        <p:txBody>
          <a:bodyPr>
            <a:normAutofit/>
          </a:bodyPr>
          <a:lstStyle/>
          <a:p>
            <a:r>
              <a:rPr lang="en-US" sz="3200" dirty="0"/>
              <a:t>Integrated model of cognitive control networks and aberrant saliency in schizophrenia.</a:t>
            </a:r>
            <a:endParaRPr lang="en-GB" sz="3200" dirty="0"/>
          </a:p>
        </p:txBody>
      </p:sp>
      <p:sp>
        <p:nvSpPr>
          <p:cNvPr id="3" name="Označba mesta vsebine 2"/>
          <p:cNvSpPr>
            <a:spLocks noGrp="1"/>
          </p:cNvSpPr>
          <p:nvPr>
            <p:ph sz="quarter" idx="13"/>
          </p:nvPr>
        </p:nvSpPr>
        <p:spPr/>
        <p:txBody>
          <a:bodyPr/>
          <a:lstStyle/>
          <a:p>
            <a:endParaRPr lang="en-GB"/>
          </a:p>
        </p:txBody>
      </p:sp>
      <p:pic>
        <p:nvPicPr>
          <p:cNvPr id="4" name="Slika 3"/>
          <p:cNvPicPr>
            <a:picLocks noChangeAspect="1"/>
          </p:cNvPicPr>
          <p:nvPr/>
        </p:nvPicPr>
        <p:blipFill>
          <a:blip r:embed="rId3"/>
          <a:stretch>
            <a:fillRect/>
          </a:stretch>
        </p:blipFill>
        <p:spPr>
          <a:xfrm>
            <a:off x="28496" y="1263445"/>
            <a:ext cx="12163504" cy="5594555"/>
          </a:xfrm>
          <a:prstGeom prst="rect">
            <a:avLst/>
          </a:prstGeom>
        </p:spPr>
      </p:pic>
    </p:spTree>
    <p:extLst>
      <p:ext uri="{BB962C8B-B14F-4D97-AF65-F5344CB8AC3E}">
        <p14:creationId xmlns:p14="http://schemas.microsoft.com/office/powerpoint/2010/main" val="651149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05957" y="1"/>
            <a:ext cx="10364451" cy="1392382"/>
          </a:xfrm>
        </p:spPr>
        <p:txBody>
          <a:bodyPr/>
          <a:lstStyle/>
          <a:p>
            <a:r>
              <a:rPr lang="sl-SI" dirty="0" err="1"/>
              <a:t>Mesolimbic</a:t>
            </a:r>
            <a:r>
              <a:rPr lang="sl-SI" dirty="0"/>
              <a:t> dopamine </a:t>
            </a:r>
            <a:r>
              <a:rPr lang="sl-SI" dirty="0" err="1"/>
              <a:t>influences</a:t>
            </a:r>
            <a:r>
              <a:rPr lang="sl-SI" dirty="0"/>
              <a:t> </a:t>
            </a:r>
            <a:r>
              <a:rPr lang="sl-SI" dirty="0" err="1"/>
              <a:t>salience</a:t>
            </a:r>
            <a:r>
              <a:rPr lang="sl-SI" dirty="0"/>
              <a:t> (SAL) </a:t>
            </a:r>
            <a:r>
              <a:rPr lang="sl-SI" dirty="0" err="1"/>
              <a:t>network</a:t>
            </a:r>
            <a:r>
              <a:rPr lang="sl-SI" dirty="0"/>
              <a:t> (SN) </a:t>
            </a:r>
            <a:r>
              <a:rPr lang="sl-SI" dirty="0" err="1"/>
              <a:t>connectivity</a:t>
            </a:r>
            <a:r>
              <a:rPr lang="sl-SI" dirty="0"/>
              <a:t>.</a:t>
            </a:r>
            <a:endParaRPr lang="en-GB" dirty="0"/>
          </a:p>
        </p:txBody>
      </p:sp>
      <p:pic>
        <p:nvPicPr>
          <p:cNvPr id="4" name="Slika 3"/>
          <p:cNvPicPr>
            <a:picLocks noChangeAspect="1"/>
          </p:cNvPicPr>
          <p:nvPr/>
        </p:nvPicPr>
        <p:blipFill>
          <a:blip r:embed="rId3"/>
          <a:stretch>
            <a:fillRect/>
          </a:stretch>
        </p:blipFill>
        <p:spPr>
          <a:xfrm>
            <a:off x="0" y="1232049"/>
            <a:ext cx="12192000" cy="5625951"/>
          </a:xfrm>
          <a:prstGeom prst="rect">
            <a:avLst/>
          </a:prstGeom>
        </p:spPr>
      </p:pic>
    </p:spTree>
    <p:extLst>
      <p:ext uri="{BB962C8B-B14F-4D97-AF65-F5344CB8AC3E}">
        <p14:creationId xmlns:p14="http://schemas.microsoft.com/office/powerpoint/2010/main" val="767788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718" y="58958"/>
            <a:ext cx="10364451" cy="978270"/>
          </a:xfrm>
        </p:spPr>
        <p:txBody>
          <a:bodyPr/>
          <a:lstStyle/>
          <a:p>
            <a:r>
              <a:rPr lang="sl-SI" dirty="0"/>
              <a:t>Interakcije in spremembe med omrežji - PTSD</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1000125"/>
            <a:ext cx="725805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02" y="6657975"/>
            <a:ext cx="42291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73" y="4245657"/>
            <a:ext cx="4933949" cy="158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lika 5"/>
          <p:cNvPicPr/>
          <p:nvPr/>
        </p:nvPicPr>
        <p:blipFill>
          <a:blip r:embed="rId6"/>
          <a:stretch>
            <a:fillRect/>
          </a:stretch>
        </p:blipFill>
        <p:spPr>
          <a:xfrm>
            <a:off x="81887" y="785540"/>
            <a:ext cx="4607679" cy="3460117"/>
          </a:xfrm>
          <a:prstGeom prst="rect">
            <a:avLst/>
          </a:prstGeom>
        </p:spPr>
      </p:pic>
    </p:spTree>
    <p:extLst>
      <p:ext uri="{BB962C8B-B14F-4D97-AF65-F5344CB8AC3E}">
        <p14:creationId xmlns:p14="http://schemas.microsoft.com/office/powerpoint/2010/main" val="90249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36" y="195436"/>
            <a:ext cx="10364451" cy="1101101"/>
          </a:xfrm>
        </p:spPr>
        <p:txBody>
          <a:bodyPr/>
          <a:lstStyle/>
          <a:p>
            <a:r>
              <a:rPr lang="sl-SI" dirty="0"/>
              <a:t>Interakcije med omrežji</a:t>
            </a:r>
          </a:p>
        </p:txBody>
      </p:sp>
      <p:sp>
        <p:nvSpPr>
          <p:cNvPr id="3" name="Content Placeholder 2"/>
          <p:cNvSpPr>
            <a:spLocks noGrp="1"/>
          </p:cNvSpPr>
          <p:nvPr>
            <p:ph sz="quarter" idx="13"/>
          </p:nvPr>
        </p:nvSpPr>
        <p:spPr>
          <a:xfrm>
            <a:off x="0" y="1198605"/>
            <a:ext cx="5003016" cy="5659395"/>
          </a:xfrm>
        </p:spPr>
        <p:txBody>
          <a:bodyPr>
            <a:normAutofit fontScale="77500" lnSpcReduction="20000"/>
          </a:bodyPr>
          <a:lstStyle/>
          <a:p>
            <a:pPr marL="0" indent="0">
              <a:buNone/>
            </a:pPr>
            <a:r>
              <a:rPr lang="sl-SI" sz="3100" dirty="0"/>
              <a:t>Povezava med </a:t>
            </a:r>
            <a:r>
              <a:rPr lang="sl-SI" sz="3100" dirty="0" err="1"/>
              <a:t>adolescentno</a:t>
            </a:r>
            <a:r>
              <a:rPr lang="sl-SI" sz="3100" dirty="0"/>
              <a:t> tesnobnostjo in </a:t>
            </a:r>
            <a:r>
              <a:rPr lang="sl-SI" sz="3100" dirty="0" err="1"/>
              <a:t>inter</a:t>
            </a:r>
            <a:r>
              <a:rPr lang="sl-SI" sz="3100" dirty="0"/>
              <a:t>-SN funkcionalno povezljivostjo. </a:t>
            </a:r>
          </a:p>
          <a:p>
            <a:pPr marL="0" indent="0">
              <a:buNone/>
            </a:pPr>
            <a:r>
              <a:rPr lang="sl-SI" dirty="0"/>
              <a:t>(A)Radar plot </a:t>
            </a:r>
            <a:r>
              <a:rPr lang="sl-SI" dirty="0" err="1"/>
              <a:t>showing</a:t>
            </a:r>
            <a:r>
              <a:rPr lang="sl-SI" dirty="0"/>
              <a:t> </a:t>
            </a:r>
            <a:r>
              <a:rPr lang="sl-SI" dirty="0" err="1"/>
              <a:t>the</a:t>
            </a:r>
            <a:r>
              <a:rPr lang="sl-SI" dirty="0"/>
              <a:t> </a:t>
            </a:r>
            <a:r>
              <a:rPr lang="sl-SI" dirty="0" err="1"/>
              <a:t>correlation</a:t>
            </a:r>
            <a:r>
              <a:rPr lang="sl-SI" dirty="0"/>
              <a:t> </a:t>
            </a:r>
            <a:r>
              <a:rPr lang="sl-SI" dirty="0" err="1"/>
              <a:t>between</a:t>
            </a:r>
            <a:r>
              <a:rPr lang="sl-SI" dirty="0"/>
              <a:t> </a:t>
            </a:r>
            <a:r>
              <a:rPr lang="sl-SI" dirty="0" err="1"/>
              <a:t>anxiety</a:t>
            </a:r>
            <a:r>
              <a:rPr lang="sl-SI" dirty="0"/>
              <a:t> and </a:t>
            </a:r>
            <a:r>
              <a:rPr lang="sl-SI" dirty="0" err="1"/>
              <a:t>inter-salience</a:t>
            </a:r>
            <a:r>
              <a:rPr lang="sl-SI" dirty="0"/>
              <a:t> </a:t>
            </a:r>
            <a:r>
              <a:rPr lang="sl-SI" dirty="0" err="1"/>
              <a:t>network</a:t>
            </a:r>
            <a:r>
              <a:rPr lang="sl-SI" dirty="0"/>
              <a:t> </a:t>
            </a:r>
            <a:r>
              <a:rPr lang="sl-SI" dirty="0" err="1"/>
              <a:t>connectivity</a:t>
            </a:r>
            <a:r>
              <a:rPr lang="sl-SI" dirty="0"/>
              <a:t> </a:t>
            </a:r>
            <a:r>
              <a:rPr lang="sl-SI" dirty="0" err="1"/>
              <a:t>with</a:t>
            </a:r>
            <a:r>
              <a:rPr lang="sl-SI" dirty="0"/>
              <a:t> multiple </a:t>
            </a:r>
            <a:r>
              <a:rPr lang="sl-SI" dirty="0" err="1"/>
              <a:t>regions</a:t>
            </a:r>
            <a:r>
              <a:rPr lang="sl-SI" dirty="0"/>
              <a:t> </a:t>
            </a:r>
            <a:r>
              <a:rPr lang="sl-SI" dirty="0" err="1"/>
              <a:t>broadly</a:t>
            </a:r>
            <a:r>
              <a:rPr lang="sl-SI" dirty="0"/>
              <a:t> </a:t>
            </a:r>
            <a:r>
              <a:rPr lang="sl-SI" dirty="0" err="1"/>
              <a:t>classified</a:t>
            </a:r>
            <a:r>
              <a:rPr lang="sl-SI" dirty="0"/>
              <a:t> </a:t>
            </a:r>
            <a:r>
              <a:rPr lang="sl-SI" dirty="0" err="1"/>
              <a:t>into</a:t>
            </a:r>
            <a:r>
              <a:rPr lang="sl-SI" dirty="0"/>
              <a:t> </a:t>
            </a:r>
            <a:r>
              <a:rPr lang="sl-SI" dirty="0" err="1"/>
              <a:t>five</a:t>
            </a:r>
            <a:r>
              <a:rPr lang="sl-SI" dirty="0"/>
              <a:t> </a:t>
            </a:r>
            <a:r>
              <a:rPr lang="sl-SI" dirty="0" err="1"/>
              <a:t>functional</a:t>
            </a:r>
            <a:r>
              <a:rPr lang="sl-SI" dirty="0"/>
              <a:t> </a:t>
            </a:r>
            <a:r>
              <a:rPr lang="sl-SI" dirty="0" err="1"/>
              <a:t>brain</a:t>
            </a:r>
            <a:r>
              <a:rPr lang="sl-SI" dirty="0"/>
              <a:t> </a:t>
            </a:r>
            <a:r>
              <a:rPr lang="sl-SI" dirty="0" err="1"/>
              <a:t>systems</a:t>
            </a:r>
            <a:r>
              <a:rPr lang="sl-SI" dirty="0"/>
              <a:t>: (1) </a:t>
            </a:r>
            <a:r>
              <a:rPr lang="sl-SI" u="sng" dirty="0" err="1"/>
              <a:t>cerebellum</a:t>
            </a:r>
            <a:r>
              <a:rPr lang="sl-SI" dirty="0"/>
              <a:t> </a:t>
            </a:r>
            <a:r>
              <a:rPr lang="sl-SI" dirty="0" err="1"/>
              <a:t>system</a:t>
            </a:r>
            <a:r>
              <a:rPr lang="sl-SI" dirty="0"/>
              <a:t> (2) </a:t>
            </a:r>
            <a:r>
              <a:rPr lang="sl-SI" u="sng" dirty="0" err="1"/>
              <a:t>emotional</a:t>
            </a:r>
            <a:r>
              <a:rPr lang="sl-SI" dirty="0"/>
              <a:t> and </a:t>
            </a:r>
            <a:r>
              <a:rPr lang="sl-SI" u="sng" dirty="0" err="1"/>
              <a:t>cognitive</a:t>
            </a:r>
            <a:r>
              <a:rPr lang="sl-SI" dirty="0"/>
              <a:t> </a:t>
            </a:r>
            <a:r>
              <a:rPr lang="sl-SI" dirty="0" err="1"/>
              <a:t>regulation</a:t>
            </a:r>
            <a:r>
              <a:rPr lang="sl-SI" dirty="0"/>
              <a:t> </a:t>
            </a:r>
            <a:r>
              <a:rPr lang="sl-SI" dirty="0" err="1"/>
              <a:t>system</a:t>
            </a:r>
            <a:r>
              <a:rPr lang="sl-SI" dirty="0"/>
              <a:t> (3) </a:t>
            </a:r>
            <a:r>
              <a:rPr lang="sl-SI" u="sng" dirty="0"/>
              <a:t>DMN</a:t>
            </a:r>
            <a:r>
              <a:rPr lang="sl-SI" dirty="0"/>
              <a:t> (4) </a:t>
            </a:r>
            <a:r>
              <a:rPr lang="sl-SI" u="sng" dirty="0" err="1"/>
              <a:t>limbic</a:t>
            </a:r>
            <a:r>
              <a:rPr lang="sl-SI" u="sng" dirty="0"/>
              <a:t> </a:t>
            </a:r>
            <a:r>
              <a:rPr lang="sl-SI" u="sng" dirty="0" err="1"/>
              <a:t>system</a:t>
            </a:r>
            <a:r>
              <a:rPr lang="sl-SI" u="sng" dirty="0"/>
              <a:t> </a:t>
            </a:r>
            <a:r>
              <a:rPr lang="sl-SI" dirty="0"/>
              <a:t>(5) </a:t>
            </a:r>
            <a:r>
              <a:rPr lang="sl-SI" u="sng" dirty="0" err="1"/>
              <a:t>sensory</a:t>
            </a:r>
            <a:r>
              <a:rPr lang="sl-SI" dirty="0"/>
              <a:t> and </a:t>
            </a:r>
            <a:r>
              <a:rPr lang="sl-SI" u="sng" dirty="0" err="1"/>
              <a:t>perceptual</a:t>
            </a:r>
            <a:r>
              <a:rPr lang="sl-SI" dirty="0"/>
              <a:t> </a:t>
            </a:r>
            <a:r>
              <a:rPr lang="sl-SI" dirty="0" err="1"/>
              <a:t>system</a:t>
            </a:r>
            <a:r>
              <a:rPr lang="sl-SI" dirty="0"/>
              <a:t>. (B) </a:t>
            </a:r>
            <a:r>
              <a:rPr lang="sl-SI" dirty="0" err="1"/>
              <a:t>Brain</a:t>
            </a:r>
            <a:r>
              <a:rPr lang="sl-SI" dirty="0"/>
              <a:t> </a:t>
            </a:r>
            <a:r>
              <a:rPr lang="sl-SI" dirty="0" err="1"/>
              <a:t>regions</a:t>
            </a:r>
            <a:r>
              <a:rPr lang="sl-SI" dirty="0"/>
              <a:t> (</a:t>
            </a:r>
            <a:r>
              <a:rPr lang="sl-SI" dirty="0" err="1"/>
              <a:t>represented</a:t>
            </a:r>
            <a:r>
              <a:rPr lang="sl-SI" dirty="0"/>
              <a:t> </a:t>
            </a:r>
            <a:r>
              <a:rPr lang="sl-SI" dirty="0" err="1"/>
              <a:t>by</a:t>
            </a:r>
            <a:r>
              <a:rPr lang="sl-SI" dirty="0"/>
              <a:t> </a:t>
            </a:r>
            <a:r>
              <a:rPr lang="sl-SI" dirty="0" err="1"/>
              <a:t>different</a:t>
            </a:r>
            <a:r>
              <a:rPr lang="sl-SI" dirty="0"/>
              <a:t> </a:t>
            </a:r>
            <a:r>
              <a:rPr lang="sl-SI" dirty="0" err="1"/>
              <a:t>color</a:t>
            </a:r>
            <a:r>
              <a:rPr lang="sl-SI" dirty="0"/>
              <a:t>-</a:t>
            </a:r>
            <a:r>
              <a:rPr lang="sl-SI" dirty="0" err="1"/>
              <a:t>coded</a:t>
            </a:r>
            <a:r>
              <a:rPr lang="sl-SI" dirty="0"/>
              <a:t> </a:t>
            </a:r>
            <a:r>
              <a:rPr lang="sl-SI" dirty="0" err="1"/>
              <a:t>nodes</a:t>
            </a:r>
            <a:r>
              <a:rPr lang="sl-SI" dirty="0"/>
              <a:t>) </a:t>
            </a:r>
            <a:r>
              <a:rPr lang="sl-SI" dirty="0" err="1"/>
              <a:t>that</a:t>
            </a:r>
            <a:r>
              <a:rPr lang="sl-SI" dirty="0"/>
              <a:t> </a:t>
            </a:r>
            <a:r>
              <a:rPr lang="sl-SI" dirty="0" err="1"/>
              <a:t>showed</a:t>
            </a:r>
            <a:r>
              <a:rPr lang="sl-SI" dirty="0"/>
              <a:t> a </a:t>
            </a:r>
            <a:r>
              <a:rPr lang="sl-SI" dirty="0" err="1"/>
              <a:t>significant</a:t>
            </a:r>
            <a:r>
              <a:rPr lang="sl-SI" dirty="0"/>
              <a:t> </a:t>
            </a:r>
            <a:r>
              <a:rPr lang="sl-SI" dirty="0" err="1"/>
              <a:t>correlation</a:t>
            </a:r>
            <a:r>
              <a:rPr lang="sl-SI" dirty="0"/>
              <a:t> </a:t>
            </a:r>
            <a:r>
              <a:rPr lang="sl-SI" dirty="0" err="1"/>
              <a:t>between</a:t>
            </a:r>
            <a:r>
              <a:rPr lang="sl-SI" dirty="0"/>
              <a:t> </a:t>
            </a:r>
            <a:r>
              <a:rPr lang="sl-SI" dirty="0" err="1"/>
              <a:t>anxiety</a:t>
            </a:r>
            <a:r>
              <a:rPr lang="sl-SI" dirty="0"/>
              <a:t> and </a:t>
            </a:r>
            <a:r>
              <a:rPr lang="sl-SI" dirty="0" err="1"/>
              <a:t>inter</a:t>
            </a:r>
            <a:r>
              <a:rPr lang="sl-SI" dirty="0"/>
              <a:t>-</a:t>
            </a:r>
            <a:r>
              <a:rPr lang="sl-SI" dirty="0" err="1"/>
              <a:t>salience</a:t>
            </a:r>
            <a:r>
              <a:rPr lang="sl-SI" dirty="0"/>
              <a:t> </a:t>
            </a:r>
            <a:r>
              <a:rPr lang="sl-SI" dirty="0" err="1"/>
              <a:t>network</a:t>
            </a:r>
            <a:r>
              <a:rPr lang="sl-SI" dirty="0"/>
              <a:t> </a:t>
            </a:r>
            <a:r>
              <a:rPr lang="sl-SI" dirty="0" err="1"/>
              <a:t>functional</a:t>
            </a:r>
            <a:r>
              <a:rPr lang="sl-SI" dirty="0"/>
              <a:t> </a:t>
            </a:r>
            <a:r>
              <a:rPr lang="sl-SI" dirty="0" err="1"/>
              <a:t>connectivity</a:t>
            </a:r>
            <a:r>
              <a:rPr lang="sl-SI" dirty="0"/>
              <a:t>. CAL, </a:t>
            </a:r>
            <a:r>
              <a:rPr lang="sl-SI" dirty="0" err="1"/>
              <a:t>CerebellumAnteriorLobe</a:t>
            </a:r>
            <a:r>
              <a:rPr lang="sl-SI" dirty="0"/>
              <a:t>; CPL, </a:t>
            </a:r>
            <a:r>
              <a:rPr lang="sl-SI" dirty="0" err="1"/>
              <a:t>CerebellumPosteriorLobe</a:t>
            </a:r>
            <a:r>
              <a:rPr lang="sl-SI" dirty="0"/>
              <a:t>; IFG, </a:t>
            </a:r>
            <a:r>
              <a:rPr lang="sl-SI" dirty="0" err="1"/>
              <a:t>InferiorFrontalGyrust</a:t>
            </a:r>
            <a:r>
              <a:rPr lang="sl-SI" dirty="0"/>
              <a:t>; SFG, </a:t>
            </a:r>
            <a:r>
              <a:rPr lang="sl-SI" dirty="0" err="1"/>
              <a:t>SuperiorFrontalGyrus</a:t>
            </a:r>
            <a:r>
              <a:rPr lang="sl-SI" dirty="0"/>
              <a:t>; PRE, </a:t>
            </a:r>
            <a:r>
              <a:rPr lang="sl-SI" dirty="0" err="1"/>
              <a:t>precuneuns</a:t>
            </a:r>
            <a:r>
              <a:rPr lang="sl-SI" dirty="0"/>
              <a:t>; PHPG, </a:t>
            </a:r>
            <a:r>
              <a:rPr lang="sl-SI" dirty="0" err="1"/>
              <a:t>parahippocampalgyrus</a:t>
            </a:r>
            <a:r>
              <a:rPr lang="sl-SI" dirty="0"/>
              <a:t>; IOG, </a:t>
            </a:r>
            <a:r>
              <a:rPr lang="sl-SI" dirty="0" err="1"/>
              <a:t>InferiorOccipitalGyrus</a:t>
            </a:r>
            <a:r>
              <a:rPr lang="sl-SI" dirty="0"/>
              <a:t>; STG, </a:t>
            </a:r>
            <a:r>
              <a:rPr lang="sl-SI" dirty="0" err="1"/>
              <a:t>SuperiorTemporalGyrus</a:t>
            </a:r>
            <a:r>
              <a:rPr lang="sl-SI" dirty="0"/>
              <a:t>; L, </a:t>
            </a:r>
            <a:r>
              <a:rPr lang="sl-SI" dirty="0" err="1"/>
              <a:t>left</a:t>
            </a:r>
            <a:r>
              <a:rPr lang="sl-SI" dirty="0"/>
              <a:t>; </a:t>
            </a:r>
          </a:p>
        </p:txBody>
      </p:sp>
      <p:pic>
        <p:nvPicPr>
          <p:cNvPr id="1026" name="Picture 2" descr="https://www.frontiersin.org/files/Articles/153311/fnbeh-09-00350-r2/image_m/fnbeh-09-00350-g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016" y="1394318"/>
            <a:ext cx="7019925" cy="36385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49755" y="5032869"/>
            <a:ext cx="6096000" cy="1200329"/>
          </a:xfrm>
          <a:prstGeom prst="rect">
            <a:avLst/>
          </a:prstGeom>
        </p:spPr>
        <p:txBody>
          <a:bodyPr>
            <a:spAutoFit/>
          </a:bodyPr>
          <a:lstStyle/>
          <a:p>
            <a:r>
              <a:rPr lang="en-US" dirty="0"/>
              <a:t>Front. </a:t>
            </a:r>
            <a:r>
              <a:rPr lang="en-US" dirty="0" err="1"/>
              <a:t>Behav</a:t>
            </a:r>
            <a:r>
              <a:rPr lang="en-US" dirty="0"/>
              <a:t>. </a:t>
            </a:r>
            <a:r>
              <a:rPr lang="en-US" dirty="0" err="1"/>
              <a:t>Neurosci</a:t>
            </a:r>
            <a:r>
              <a:rPr lang="en-US" dirty="0"/>
              <a:t>., 21 January 2016 | </a:t>
            </a:r>
            <a:r>
              <a:rPr lang="en-US" dirty="0">
                <a:hlinkClick r:id="rId3"/>
              </a:rPr>
              <a:t>https://doi.org/10.3389/fnbeh.2015.00350</a:t>
            </a:r>
            <a:endParaRPr lang="en-US" dirty="0"/>
          </a:p>
          <a:p>
            <a:r>
              <a:rPr lang="en-US" b="1" dirty="0"/>
              <a:t>Decreased Intra- and Inter-Salience Network Functional Connectivity is Related to Trait Anxiety in Adolescents</a:t>
            </a:r>
          </a:p>
        </p:txBody>
      </p:sp>
    </p:spTree>
    <p:extLst>
      <p:ext uri="{BB962C8B-B14F-4D97-AF65-F5344CB8AC3E}">
        <p14:creationId xmlns:p14="http://schemas.microsoft.com/office/powerpoint/2010/main" val="3218664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636" y="0"/>
            <a:ext cx="1772275" cy="1596177"/>
          </a:xfrm>
        </p:spPr>
        <p:txBody>
          <a:bodyPr/>
          <a:lstStyle/>
          <a:p>
            <a:r>
              <a:rPr lang="sl-SI" dirty="0"/>
              <a:t>KAP</a:t>
            </a:r>
          </a:p>
        </p:txBody>
      </p:sp>
      <p:sp>
        <p:nvSpPr>
          <p:cNvPr id="3" name="Označba mesta vsebine 2"/>
          <p:cNvSpPr>
            <a:spLocks noGrp="1"/>
          </p:cNvSpPr>
          <p:nvPr>
            <p:ph sz="quarter" idx="13"/>
          </p:nvPr>
        </p:nvSpPr>
        <p:spPr/>
        <p:txBody>
          <a:bodyPr/>
          <a:lstStyle/>
          <a:p>
            <a:endParaRPr lang="sl-SI"/>
          </a:p>
        </p:txBody>
      </p:sp>
      <p:pic>
        <p:nvPicPr>
          <p:cNvPr id="4" name="Slika 3"/>
          <p:cNvPicPr>
            <a:picLocks noChangeAspect="1"/>
          </p:cNvPicPr>
          <p:nvPr/>
        </p:nvPicPr>
        <p:blipFill>
          <a:blip r:embed="rId2"/>
          <a:stretch>
            <a:fillRect/>
          </a:stretch>
        </p:blipFill>
        <p:spPr>
          <a:xfrm>
            <a:off x="1799911" y="0"/>
            <a:ext cx="10305736" cy="6870491"/>
          </a:xfrm>
          <a:prstGeom prst="rect">
            <a:avLst/>
          </a:prstGeom>
        </p:spPr>
      </p:pic>
      <p:sp>
        <p:nvSpPr>
          <p:cNvPr id="5" name="Pravokotnik 4"/>
          <p:cNvSpPr/>
          <p:nvPr/>
        </p:nvSpPr>
        <p:spPr>
          <a:xfrm>
            <a:off x="2033588" y="0"/>
            <a:ext cx="6096000" cy="646331"/>
          </a:xfrm>
          <a:prstGeom prst="rect">
            <a:avLst/>
          </a:prstGeom>
        </p:spPr>
        <p:txBody>
          <a:bodyPr>
            <a:spAutoFit/>
          </a:bodyPr>
          <a:lstStyle/>
          <a:p>
            <a:r>
              <a:rPr lang="sl-SI" dirty="0"/>
              <a:t>Spremljanje možganskih mrež po možganski kapi pripomore pri terapiji in napove uspešnost terapije</a:t>
            </a:r>
          </a:p>
        </p:txBody>
      </p:sp>
    </p:spTree>
    <p:extLst>
      <p:ext uri="{BB962C8B-B14F-4D97-AF65-F5344CB8AC3E}">
        <p14:creationId xmlns:p14="http://schemas.microsoft.com/office/powerpoint/2010/main" val="5212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27194"/>
            <a:ext cx="9390285" cy="746259"/>
          </a:xfrm>
        </p:spPr>
        <p:txBody>
          <a:bodyPr/>
          <a:lstStyle/>
          <a:p>
            <a:r>
              <a:rPr lang="sl-SI" dirty="0"/>
              <a:t>Primeri aplikacij moduliranja omrežij</a:t>
            </a:r>
          </a:p>
        </p:txBody>
      </p:sp>
      <p:pic>
        <p:nvPicPr>
          <p:cNvPr id="3074" name="Picture 2" descr="http://www.rotman.uwo.ca/wp-content/uploads/Slide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834" y="735246"/>
            <a:ext cx="8133165" cy="6099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4674" y="5432458"/>
            <a:ext cx="3904161" cy="1477328"/>
          </a:xfrm>
          <a:prstGeom prst="rect">
            <a:avLst/>
          </a:prstGeom>
        </p:spPr>
        <p:txBody>
          <a:bodyPr wrap="square">
            <a:spAutoFit/>
          </a:bodyPr>
          <a:lstStyle/>
          <a:p>
            <a:r>
              <a:rPr lang="en-US" dirty="0"/>
              <a:t>Wolf, EJ. (2013). </a:t>
            </a:r>
            <a:r>
              <a:rPr lang="en-US" b="1" dirty="0"/>
              <a:t>The Dissociative Subtype of PTSD: Rationale, Evidence, and Future Directions</a:t>
            </a:r>
            <a:r>
              <a:rPr lang="en-US" dirty="0"/>
              <a:t>. </a:t>
            </a:r>
            <a:r>
              <a:rPr lang="en-US" i="1" dirty="0"/>
              <a:t>PTSD Research Quarterly</a:t>
            </a:r>
            <a:r>
              <a:rPr lang="en-US" dirty="0"/>
              <a:t>; </a:t>
            </a:r>
            <a:r>
              <a:rPr lang="en-US" b="1" dirty="0"/>
              <a:t>24</a:t>
            </a:r>
            <a:r>
              <a:rPr lang="en-US" dirty="0"/>
              <a:t>(4).</a:t>
            </a:r>
            <a:br>
              <a:rPr lang="en-US" dirty="0"/>
            </a:br>
            <a:endParaRPr lang="sl-SI" dirty="0"/>
          </a:p>
        </p:txBody>
      </p:sp>
    </p:spTree>
    <p:extLst>
      <p:ext uri="{BB962C8B-B14F-4D97-AF65-F5344CB8AC3E}">
        <p14:creationId xmlns:p14="http://schemas.microsoft.com/office/powerpoint/2010/main" val="56503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4" y="348354"/>
            <a:ext cx="10364451" cy="1044028"/>
          </a:xfrm>
        </p:spPr>
        <p:txBody>
          <a:bodyPr>
            <a:normAutofit fontScale="90000"/>
          </a:bodyPr>
          <a:lstStyle/>
          <a:p>
            <a:r>
              <a:rPr lang="sl-SI" dirty="0" err="1"/>
              <a:t>Psilocibin</a:t>
            </a:r>
            <a:r>
              <a:rPr lang="sl-SI" dirty="0"/>
              <a:t> – akutna dinamika možganskih omrežij (DMN–SN–CEN)</a:t>
            </a:r>
            <a:endParaRPr lang="en-GB" dirty="0"/>
          </a:p>
        </p:txBody>
      </p:sp>
      <p:sp>
        <p:nvSpPr>
          <p:cNvPr id="3" name="Označba mesta vsebine 2"/>
          <p:cNvSpPr>
            <a:spLocks noGrp="1"/>
          </p:cNvSpPr>
          <p:nvPr>
            <p:ph sz="quarter" idx="13"/>
          </p:nvPr>
        </p:nvSpPr>
        <p:spPr>
          <a:xfrm>
            <a:off x="394855" y="1808018"/>
            <a:ext cx="11575472" cy="3983181"/>
          </a:xfrm>
        </p:spPr>
        <p:txBody>
          <a:bodyPr>
            <a:noAutofit/>
          </a:bodyPr>
          <a:lstStyle/>
          <a:p>
            <a:r>
              <a:rPr lang="en-GB" sz="2800" dirty="0" err="1"/>
              <a:t>Psilocibin</a:t>
            </a:r>
            <a:r>
              <a:rPr lang="en-GB" sz="2800" dirty="0"/>
              <a:t> </a:t>
            </a:r>
            <a:r>
              <a:rPr lang="en-GB" sz="2800" dirty="0" err="1"/>
              <a:t>povzroči</a:t>
            </a:r>
            <a:r>
              <a:rPr lang="en-GB" sz="2800" dirty="0"/>
              <a:t> </a:t>
            </a:r>
            <a:r>
              <a:rPr lang="en-GB" sz="2800" u="sng" dirty="0" err="1"/>
              <a:t>močan</a:t>
            </a:r>
            <a:r>
              <a:rPr lang="en-GB" sz="2800" u="sng" dirty="0"/>
              <a:t> </a:t>
            </a:r>
            <a:r>
              <a:rPr lang="en-GB" sz="2800" u="sng" dirty="0" err="1"/>
              <a:t>upad</a:t>
            </a:r>
            <a:r>
              <a:rPr lang="en-GB" sz="2800" u="sng" dirty="0"/>
              <a:t> </a:t>
            </a:r>
            <a:r>
              <a:rPr lang="en-GB" sz="2800" dirty="0" err="1"/>
              <a:t>znotraj</a:t>
            </a:r>
            <a:r>
              <a:rPr lang="en-GB" sz="2800" dirty="0"/>
              <a:t>-</a:t>
            </a:r>
            <a:r>
              <a:rPr lang="en-GB" sz="2800" b="1" dirty="0"/>
              <a:t>DMN</a:t>
            </a:r>
            <a:r>
              <a:rPr lang="en-GB" sz="2800" dirty="0"/>
              <a:t> </a:t>
            </a:r>
            <a:r>
              <a:rPr lang="en-GB" sz="2800" dirty="0" err="1"/>
              <a:t>povezanosti</a:t>
            </a:r>
            <a:r>
              <a:rPr lang="en-GB" sz="2800" dirty="0"/>
              <a:t> (</a:t>
            </a:r>
            <a:r>
              <a:rPr lang="en-GB" sz="2800" dirty="0" err="1"/>
              <a:t>mPFC</a:t>
            </a:r>
            <a:r>
              <a:rPr lang="en-GB" sz="2800" dirty="0"/>
              <a:t>–PCC), </a:t>
            </a:r>
            <a:r>
              <a:rPr lang="en-GB" sz="2800" dirty="0" err="1"/>
              <a:t>kar</a:t>
            </a:r>
            <a:r>
              <a:rPr lang="en-GB" sz="2800" dirty="0"/>
              <a:t> </a:t>
            </a:r>
            <a:r>
              <a:rPr lang="en-GB" sz="2800" dirty="0" err="1"/>
              <a:t>zmanjša</a:t>
            </a:r>
            <a:r>
              <a:rPr lang="en-GB" sz="2800" dirty="0"/>
              <a:t> </a:t>
            </a:r>
            <a:r>
              <a:rPr lang="en-GB" sz="2800" dirty="0" err="1"/>
              <a:t>rigidno</a:t>
            </a:r>
            <a:r>
              <a:rPr lang="en-GB" sz="2800" dirty="0"/>
              <a:t> </a:t>
            </a:r>
            <a:r>
              <a:rPr lang="en-GB" sz="2800" dirty="0" err="1"/>
              <a:t>samoreferenco</a:t>
            </a:r>
            <a:r>
              <a:rPr lang="en-GB" sz="2800" dirty="0"/>
              <a:t> in </a:t>
            </a:r>
            <a:r>
              <a:rPr lang="en-GB" sz="2800" dirty="0" err="1"/>
              <a:t>ruminacijo</a:t>
            </a:r>
            <a:r>
              <a:rPr lang="en-GB" sz="2800" dirty="0"/>
              <a:t>.</a:t>
            </a:r>
            <a:endParaRPr lang="sl-SI" sz="2800" dirty="0"/>
          </a:p>
          <a:p>
            <a:r>
              <a:rPr lang="en-GB" sz="2800" dirty="0" err="1"/>
              <a:t>Omrežja</a:t>
            </a:r>
            <a:r>
              <a:rPr lang="en-GB" sz="2800" dirty="0"/>
              <a:t> </a:t>
            </a:r>
            <a:r>
              <a:rPr lang="en-GB" sz="2800" dirty="0" err="1"/>
              <a:t>postanejo</a:t>
            </a:r>
            <a:r>
              <a:rPr lang="en-GB" sz="2800" dirty="0"/>
              <a:t> </a:t>
            </a:r>
            <a:r>
              <a:rPr lang="en-GB" sz="2800" dirty="0" err="1"/>
              <a:t>manj</a:t>
            </a:r>
            <a:r>
              <a:rPr lang="en-GB" sz="2800" dirty="0"/>
              <a:t> </a:t>
            </a:r>
            <a:r>
              <a:rPr lang="en-GB" sz="2800" dirty="0" err="1"/>
              <a:t>modularna</a:t>
            </a:r>
            <a:r>
              <a:rPr lang="en-GB" sz="2800" dirty="0"/>
              <a:t> in </a:t>
            </a:r>
            <a:r>
              <a:rPr lang="en-GB" sz="2800" dirty="0" err="1"/>
              <a:t>bolj</a:t>
            </a:r>
            <a:r>
              <a:rPr lang="en-GB" sz="2800" dirty="0"/>
              <a:t> </a:t>
            </a:r>
            <a:r>
              <a:rPr lang="en-GB" sz="2800" b="1" dirty="0" err="1">
                <a:solidFill>
                  <a:srgbClr val="00B050"/>
                </a:solidFill>
              </a:rPr>
              <a:t>globalno</a:t>
            </a:r>
            <a:r>
              <a:rPr lang="en-GB" sz="2800" b="1" dirty="0">
                <a:solidFill>
                  <a:srgbClr val="00B050"/>
                </a:solidFill>
              </a:rPr>
              <a:t> </a:t>
            </a:r>
            <a:r>
              <a:rPr lang="en-GB" sz="2800" b="1" dirty="0" err="1">
                <a:solidFill>
                  <a:srgbClr val="00B050"/>
                </a:solidFill>
              </a:rPr>
              <a:t>integriran</a:t>
            </a:r>
            <a:r>
              <a:rPr lang="en-GB" sz="2800" dirty="0" err="1"/>
              <a:t>a</a:t>
            </a:r>
            <a:r>
              <a:rPr lang="en-GB" sz="2800" dirty="0"/>
              <a:t>, s </a:t>
            </a:r>
            <a:r>
              <a:rPr lang="en-GB" sz="2800" dirty="0" err="1"/>
              <a:t>povečano</a:t>
            </a:r>
            <a:r>
              <a:rPr lang="en-GB" sz="2800" dirty="0"/>
              <a:t> </a:t>
            </a:r>
            <a:r>
              <a:rPr lang="en-GB" sz="2800" dirty="0" err="1"/>
              <a:t>medomrežno</a:t>
            </a:r>
            <a:r>
              <a:rPr lang="en-GB" sz="2800" dirty="0"/>
              <a:t> </a:t>
            </a:r>
            <a:r>
              <a:rPr lang="en-GB" sz="2800" dirty="0" err="1"/>
              <a:t>komunikacijo</a:t>
            </a:r>
            <a:r>
              <a:rPr lang="en-GB" sz="2800" dirty="0"/>
              <a:t>.</a:t>
            </a:r>
            <a:endParaRPr lang="sl-SI" sz="2800" dirty="0"/>
          </a:p>
          <a:p>
            <a:r>
              <a:rPr lang="en-GB" sz="2800" dirty="0" err="1"/>
              <a:t>Prisotna</a:t>
            </a:r>
            <a:r>
              <a:rPr lang="en-GB" sz="2800" dirty="0"/>
              <a:t> je </a:t>
            </a:r>
            <a:r>
              <a:rPr lang="en-GB" sz="2800" dirty="0" err="1"/>
              <a:t>desinhronizacija</a:t>
            </a:r>
            <a:r>
              <a:rPr lang="en-GB" sz="2800" dirty="0"/>
              <a:t> </a:t>
            </a:r>
            <a:r>
              <a:rPr lang="en-GB" sz="2800" dirty="0" err="1"/>
              <a:t>kortikalnih</a:t>
            </a:r>
            <a:r>
              <a:rPr lang="en-GB" sz="2800" dirty="0"/>
              <a:t> </a:t>
            </a:r>
            <a:r>
              <a:rPr lang="en-GB" sz="2800" dirty="0" err="1"/>
              <a:t>hierarhij</a:t>
            </a:r>
            <a:r>
              <a:rPr lang="en-GB" sz="2800" dirty="0"/>
              <a:t>, </a:t>
            </a:r>
            <a:r>
              <a:rPr lang="en-GB" sz="2800" dirty="0" err="1"/>
              <a:t>ki</a:t>
            </a:r>
            <a:r>
              <a:rPr lang="en-GB" sz="2800" dirty="0"/>
              <a:t> </a:t>
            </a:r>
            <a:r>
              <a:rPr lang="en-GB" sz="2800" dirty="0" err="1"/>
              <a:t>razrahlja</a:t>
            </a:r>
            <a:r>
              <a:rPr lang="en-GB" sz="2800" dirty="0"/>
              <a:t> </a:t>
            </a:r>
            <a:r>
              <a:rPr lang="en-GB" sz="2800" dirty="0" err="1"/>
              <a:t>običajne</a:t>
            </a:r>
            <a:r>
              <a:rPr lang="en-GB" sz="2800" dirty="0"/>
              <a:t> </a:t>
            </a:r>
            <a:r>
              <a:rPr lang="en-GB" sz="2800" dirty="0" err="1"/>
              <a:t>vzorce</a:t>
            </a:r>
            <a:r>
              <a:rPr lang="en-GB" sz="2800" dirty="0"/>
              <a:t> </a:t>
            </a:r>
            <a:r>
              <a:rPr lang="en-GB" sz="2800" dirty="0" err="1"/>
              <a:t>aktivnosti</a:t>
            </a:r>
            <a:r>
              <a:rPr lang="en-GB" sz="2800" dirty="0"/>
              <a:t>.</a:t>
            </a:r>
            <a:endParaRPr lang="sl-SI" sz="2800" dirty="0"/>
          </a:p>
          <a:p>
            <a:r>
              <a:rPr lang="en-GB" sz="2800" dirty="0" err="1"/>
              <a:t>Akutni</a:t>
            </a:r>
            <a:r>
              <a:rPr lang="en-GB" sz="2800" dirty="0"/>
              <a:t> </a:t>
            </a:r>
            <a:r>
              <a:rPr lang="en-GB" sz="2800" dirty="0" err="1"/>
              <a:t>učinek</a:t>
            </a:r>
            <a:r>
              <a:rPr lang="en-GB" sz="2800" dirty="0"/>
              <a:t>: </a:t>
            </a:r>
            <a:r>
              <a:rPr lang="en-GB" sz="2800" dirty="0" err="1"/>
              <a:t>večja</a:t>
            </a:r>
            <a:r>
              <a:rPr lang="en-GB" sz="2800" dirty="0"/>
              <a:t> </a:t>
            </a:r>
            <a:r>
              <a:rPr lang="en-GB" sz="2800" b="1" dirty="0" err="1">
                <a:solidFill>
                  <a:srgbClr val="00B0F0"/>
                </a:solidFill>
              </a:rPr>
              <a:t>fleksibilnost</a:t>
            </a:r>
            <a:r>
              <a:rPr lang="en-GB" sz="2800" b="1" dirty="0">
                <a:solidFill>
                  <a:srgbClr val="00B0F0"/>
                </a:solidFill>
              </a:rPr>
              <a:t> </a:t>
            </a:r>
            <a:r>
              <a:rPr lang="en-GB" sz="2800" b="1" dirty="0" err="1">
                <a:solidFill>
                  <a:srgbClr val="00B0F0"/>
                </a:solidFill>
              </a:rPr>
              <a:t>preklapljanja</a:t>
            </a:r>
            <a:r>
              <a:rPr lang="en-GB" sz="2800" b="1" dirty="0">
                <a:solidFill>
                  <a:srgbClr val="00B0F0"/>
                </a:solidFill>
              </a:rPr>
              <a:t> med DMN–SN–CEN</a:t>
            </a:r>
            <a:r>
              <a:rPr lang="en-GB" sz="2800" dirty="0"/>
              <a:t>.</a:t>
            </a:r>
          </a:p>
        </p:txBody>
      </p:sp>
    </p:spTree>
    <p:extLst>
      <p:ext uri="{BB962C8B-B14F-4D97-AF65-F5344CB8AC3E}">
        <p14:creationId xmlns:p14="http://schemas.microsoft.com/office/powerpoint/2010/main" val="81026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5" y="561110"/>
            <a:ext cx="10142152" cy="706582"/>
          </a:xfrm>
        </p:spPr>
        <p:txBody>
          <a:bodyPr>
            <a:normAutofit fontScale="90000"/>
          </a:bodyPr>
          <a:lstStyle/>
          <a:p>
            <a:r>
              <a:rPr lang="en-US" b="1" dirty="0"/>
              <a:t>Psilocybin increases brain network integration in patients with depression</a:t>
            </a:r>
            <a:br>
              <a:rPr lang="en-US" b="1" dirty="0"/>
            </a:br>
            <a:endParaRPr lang="en-GB" dirty="0"/>
          </a:p>
        </p:txBody>
      </p:sp>
      <p:pic>
        <p:nvPicPr>
          <p:cNvPr id="4" name="Slika 3"/>
          <p:cNvPicPr>
            <a:picLocks noChangeAspect="1"/>
          </p:cNvPicPr>
          <p:nvPr/>
        </p:nvPicPr>
        <p:blipFill>
          <a:blip r:embed="rId3"/>
          <a:stretch>
            <a:fillRect/>
          </a:stretch>
        </p:blipFill>
        <p:spPr>
          <a:xfrm>
            <a:off x="1209397" y="1115991"/>
            <a:ext cx="9846530" cy="5708689"/>
          </a:xfrm>
          <a:prstGeom prst="rect">
            <a:avLst/>
          </a:prstGeom>
        </p:spPr>
      </p:pic>
    </p:spTree>
    <p:extLst>
      <p:ext uri="{BB962C8B-B14F-4D97-AF65-F5344CB8AC3E}">
        <p14:creationId xmlns:p14="http://schemas.microsoft.com/office/powerpoint/2010/main" val="2569167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149" y="223663"/>
            <a:ext cx="10364451" cy="1168720"/>
          </a:xfrm>
        </p:spPr>
        <p:txBody>
          <a:bodyPr/>
          <a:lstStyle/>
          <a:p>
            <a:r>
              <a:rPr lang="sl-SI" dirty="0" err="1"/>
              <a:t>Psilocibin</a:t>
            </a:r>
            <a:r>
              <a:rPr lang="sl-SI" dirty="0"/>
              <a:t> – vztrajni omrežni učinki in antidepresivno delovanje</a:t>
            </a:r>
            <a:endParaRPr lang="en-GB" dirty="0"/>
          </a:p>
        </p:txBody>
      </p:sp>
      <p:sp>
        <p:nvSpPr>
          <p:cNvPr id="3" name="Označba mesta vsebine 2"/>
          <p:cNvSpPr>
            <a:spLocks noGrp="1"/>
          </p:cNvSpPr>
          <p:nvPr>
            <p:ph sz="quarter" idx="13"/>
          </p:nvPr>
        </p:nvSpPr>
        <p:spPr>
          <a:xfrm>
            <a:off x="913774" y="1641764"/>
            <a:ext cx="10363826" cy="4779818"/>
          </a:xfrm>
        </p:spPr>
        <p:txBody>
          <a:bodyPr>
            <a:noAutofit/>
          </a:bodyPr>
          <a:lstStyle/>
          <a:p>
            <a:r>
              <a:rPr lang="en-GB" sz="2800" dirty="0"/>
              <a:t>Po </a:t>
            </a:r>
            <a:r>
              <a:rPr lang="en-GB" sz="2800" dirty="0" err="1"/>
              <a:t>terapiji</a:t>
            </a:r>
            <a:r>
              <a:rPr lang="en-GB" sz="2800" dirty="0"/>
              <a:t> se </a:t>
            </a:r>
            <a:r>
              <a:rPr lang="en-GB" sz="2800" dirty="0" err="1"/>
              <a:t>pojavi</a:t>
            </a:r>
            <a:r>
              <a:rPr lang="en-GB" sz="2800" dirty="0"/>
              <a:t> </a:t>
            </a:r>
            <a:r>
              <a:rPr lang="en-GB" sz="2800" dirty="0" err="1"/>
              <a:t>trajna</a:t>
            </a:r>
            <a:r>
              <a:rPr lang="en-GB" sz="2800" dirty="0"/>
              <a:t> </a:t>
            </a:r>
            <a:r>
              <a:rPr lang="en-GB" sz="2800" dirty="0" err="1">
                <a:solidFill>
                  <a:srgbClr val="00B0F0"/>
                </a:solidFill>
              </a:rPr>
              <a:t>normalizacija</a:t>
            </a:r>
            <a:r>
              <a:rPr lang="en-GB" sz="2800" dirty="0">
                <a:solidFill>
                  <a:srgbClr val="00B0F0"/>
                </a:solidFill>
              </a:rPr>
              <a:t> DMN </a:t>
            </a:r>
            <a:r>
              <a:rPr lang="en-GB" sz="2800" dirty="0"/>
              <a:t>(</a:t>
            </a:r>
            <a:r>
              <a:rPr lang="en-GB" sz="2800" dirty="0" err="1"/>
              <a:t>manj</a:t>
            </a:r>
            <a:r>
              <a:rPr lang="en-GB" sz="2800" dirty="0"/>
              <a:t> </a:t>
            </a:r>
            <a:r>
              <a:rPr lang="en-GB" sz="2800" dirty="0" err="1"/>
              <a:t>hiperkoherence</a:t>
            </a:r>
            <a:r>
              <a:rPr lang="en-GB" sz="2800" dirty="0"/>
              <a:t>, </a:t>
            </a:r>
            <a:r>
              <a:rPr lang="en-GB" sz="2800" dirty="0" err="1"/>
              <a:t>manj</a:t>
            </a:r>
            <a:r>
              <a:rPr lang="en-GB" sz="2800" dirty="0"/>
              <a:t> “</a:t>
            </a:r>
            <a:r>
              <a:rPr lang="en-GB" sz="2800" dirty="0" err="1"/>
              <a:t>zaklenjenosti</a:t>
            </a:r>
            <a:r>
              <a:rPr lang="en-GB" sz="2800" dirty="0"/>
              <a:t>” vase).</a:t>
            </a:r>
            <a:endParaRPr lang="sl-SI" sz="2800" dirty="0"/>
          </a:p>
          <a:p>
            <a:r>
              <a:rPr lang="en-GB" sz="2800" dirty="0" err="1"/>
              <a:t>Povečana</a:t>
            </a:r>
            <a:r>
              <a:rPr lang="en-GB" sz="2800" dirty="0"/>
              <a:t> </a:t>
            </a:r>
            <a:r>
              <a:rPr lang="en-GB" sz="2800" dirty="0" err="1"/>
              <a:t>globalna</a:t>
            </a:r>
            <a:r>
              <a:rPr lang="en-GB" sz="2800" dirty="0"/>
              <a:t> </a:t>
            </a:r>
            <a:r>
              <a:rPr lang="en-GB" sz="2800" dirty="0" err="1"/>
              <a:t>integracija</a:t>
            </a:r>
            <a:r>
              <a:rPr lang="en-GB" sz="2800" dirty="0"/>
              <a:t> in </a:t>
            </a:r>
            <a:r>
              <a:rPr lang="en-GB" sz="2800" dirty="0" err="1">
                <a:solidFill>
                  <a:srgbClr val="FF0000"/>
                </a:solidFill>
              </a:rPr>
              <a:t>znižana</a:t>
            </a:r>
            <a:r>
              <a:rPr lang="en-GB" sz="2800" dirty="0">
                <a:solidFill>
                  <a:srgbClr val="FF0000"/>
                </a:solidFill>
              </a:rPr>
              <a:t> </a:t>
            </a:r>
            <a:r>
              <a:rPr lang="en-GB" sz="2800" dirty="0" err="1">
                <a:solidFill>
                  <a:srgbClr val="FF0000"/>
                </a:solidFill>
              </a:rPr>
              <a:t>rigidnost</a:t>
            </a:r>
            <a:r>
              <a:rPr lang="en-GB" sz="2800" dirty="0">
                <a:solidFill>
                  <a:srgbClr val="FF0000"/>
                </a:solidFill>
              </a:rPr>
              <a:t> </a:t>
            </a:r>
            <a:r>
              <a:rPr lang="en-GB" sz="2800" dirty="0" err="1">
                <a:solidFill>
                  <a:srgbClr val="FF0000"/>
                </a:solidFill>
              </a:rPr>
              <a:t>omrežij</a:t>
            </a:r>
            <a:r>
              <a:rPr lang="en-GB" sz="2800" dirty="0"/>
              <a:t> </a:t>
            </a:r>
            <a:r>
              <a:rPr lang="en-GB" sz="2800" dirty="0" err="1"/>
              <a:t>korelirata</a:t>
            </a:r>
            <a:r>
              <a:rPr lang="en-GB" sz="2800" dirty="0"/>
              <a:t> z </a:t>
            </a:r>
            <a:r>
              <a:rPr lang="en-GB" sz="2800" dirty="0" err="1"/>
              <a:t>izboljšanjem</a:t>
            </a:r>
            <a:r>
              <a:rPr lang="en-GB" sz="2800" dirty="0"/>
              <a:t> </a:t>
            </a:r>
            <a:r>
              <a:rPr lang="en-GB" sz="2800" dirty="0" err="1"/>
              <a:t>depresije</a:t>
            </a:r>
            <a:r>
              <a:rPr lang="en-GB" sz="2800" dirty="0"/>
              <a:t>.</a:t>
            </a:r>
            <a:endParaRPr lang="sl-SI" sz="2800" dirty="0"/>
          </a:p>
          <a:p>
            <a:r>
              <a:rPr lang="en-GB" sz="2800" dirty="0" err="1"/>
              <a:t>Učinki</a:t>
            </a:r>
            <a:r>
              <a:rPr lang="en-GB" sz="2800" dirty="0"/>
              <a:t> </a:t>
            </a:r>
            <a:r>
              <a:rPr lang="en-GB" sz="2800" dirty="0" err="1"/>
              <a:t>vključujejo</a:t>
            </a:r>
            <a:r>
              <a:rPr lang="en-GB" sz="2800" dirty="0"/>
              <a:t> </a:t>
            </a:r>
            <a:r>
              <a:rPr lang="en-GB" sz="2800" dirty="0" err="1"/>
              <a:t>povečanje</a:t>
            </a:r>
            <a:r>
              <a:rPr lang="en-GB" sz="2800" dirty="0"/>
              <a:t> </a:t>
            </a:r>
            <a:r>
              <a:rPr lang="en-GB" sz="2800" dirty="0" err="1"/>
              <a:t>plastičnosti</a:t>
            </a:r>
            <a:r>
              <a:rPr lang="en-GB" sz="2800" dirty="0"/>
              <a:t> in </a:t>
            </a:r>
            <a:r>
              <a:rPr lang="en-GB" sz="2800" dirty="0" err="1"/>
              <a:t>izboljšanje</a:t>
            </a:r>
            <a:r>
              <a:rPr lang="en-GB" sz="2800" dirty="0"/>
              <a:t> </a:t>
            </a:r>
            <a:r>
              <a:rPr lang="en-GB" sz="2800" dirty="0" err="1"/>
              <a:t>preklopa</a:t>
            </a:r>
            <a:r>
              <a:rPr lang="en-GB" sz="2800" dirty="0"/>
              <a:t> med </a:t>
            </a:r>
            <a:r>
              <a:rPr lang="en-GB" sz="2800" dirty="0" err="1">
                <a:solidFill>
                  <a:srgbClr val="7030A0"/>
                </a:solidFill>
              </a:rPr>
              <a:t>notranjo</a:t>
            </a:r>
            <a:r>
              <a:rPr lang="en-GB" sz="2800" dirty="0">
                <a:solidFill>
                  <a:srgbClr val="7030A0"/>
                </a:solidFill>
              </a:rPr>
              <a:t> (DMN) in </a:t>
            </a:r>
            <a:r>
              <a:rPr lang="en-GB" sz="2800" dirty="0" err="1">
                <a:solidFill>
                  <a:srgbClr val="7030A0"/>
                </a:solidFill>
              </a:rPr>
              <a:t>zunanjo</a:t>
            </a:r>
            <a:r>
              <a:rPr lang="en-GB" sz="2800" dirty="0">
                <a:solidFill>
                  <a:srgbClr val="7030A0"/>
                </a:solidFill>
              </a:rPr>
              <a:t> (CEN) </a:t>
            </a:r>
            <a:r>
              <a:rPr lang="en-GB" sz="2800" dirty="0" err="1">
                <a:solidFill>
                  <a:srgbClr val="7030A0"/>
                </a:solidFill>
              </a:rPr>
              <a:t>orientacijo</a:t>
            </a:r>
            <a:r>
              <a:rPr lang="en-GB" sz="2800" dirty="0"/>
              <a:t>.</a:t>
            </a:r>
            <a:endParaRPr lang="sl-SI" sz="2800" dirty="0"/>
          </a:p>
          <a:p>
            <a:r>
              <a:rPr lang="en-GB" sz="2800" dirty="0" err="1"/>
              <a:t>Psilocibin</a:t>
            </a:r>
            <a:r>
              <a:rPr lang="en-GB" sz="2800" dirty="0"/>
              <a:t> </a:t>
            </a:r>
            <a:r>
              <a:rPr lang="en-GB" sz="2800" dirty="0" err="1"/>
              <a:t>omogoči</a:t>
            </a:r>
            <a:r>
              <a:rPr lang="en-GB" sz="2800" dirty="0"/>
              <a:t> “</a:t>
            </a:r>
            <a:r>
              <a:rPr lang="en-GB" sz="2800" b="1" dirty="0" err="1">
                <a:solidFill>
                  <a:srgbClr val="C00000"/>
                </a:solidFill>
              </a:rPr>
              <a:t>mrežni</a:t>
            </a:r>
            <a:r>
              <a:rPr lang="en-GB" sz="2800" b="1" dirty="0">
                <a:solidFill>
                  <a:srgbClr val="C00000"/>
                </a:solidFill>
              </a:rPr>
              <a:t> reset</a:t>
            </a:r>
            <a:r>
              <a:rPr lang="en-GB" sz="2800" dirty="0"/>
              <a:t>” – </a:t>
            </a:r>
            <a:r>
              <a:rPr lang="en-GB" sz="2800" dirty="0" err="1"/>
              <a:t>prekinitev</a:t>
            </a:r>
            <a:r>
              <a:rPr lang="en-GB" sz="2800" dirty="0"/>
              <a:t> </a:t>
            </a:r>
            <a:r>
              <a:rPr lang="en-GB" sz="2800" dirty="0" err="1"/>
              <a:t>patoloških</a:t>
            </a:r>
            <a:r>
              <a:rPr lang="en-GB" sz="2800" dirty="0"/>
              <a:t> </a:t>
            </a:r>
            <a:r>
              <a:rPr lang="en-GB" sz="2800" dirty="0" err="1"/>
              <a:t>samo-okrepljenih</a:t>
            </a:r>
            <a:r>
              <a:rPr lang="en-GB" sz="2800" dirty="0"/>
              <a:t> </a:t>
            </a:r>
            <a:r>
              <a:rPr lang="en-GB" sz="2800" dirty="0" err="1"/>
              <a:t>zank</a:t>
            </a:r>
            <a:r>
              <a:rPr lang="en-GB" sz="2800" dirty="0"/>
              <a:t>.</a:t>
            </a:r>
          </a:p>
        </p:txBody>
      </p:sp>
    </p:spTree>
    <p:extLst>
      <p:ext uri="{BB962C8B-B14F-4D97-AF65-F5344CB8AC3E}">
        <p14:creationId xmlns:p14="http://schemas.microsoft.com/office/powerpoint/2010/main" val="371131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1" y="544682"/>
            <a:ext cx="10364451" cy="787730"/>
          </a:xfrm>
        </p:spPr>
        <p:txBody>
          <a:bodyPr/>
          <a:lstStyle/>
          <a:p>
            <a:r>
              <a:rPr lang="sl-SI" dirty="0"/>
              <a:t>INTERAKCIJE OMREŽIJ &amp; KLINIČNI PRIMERI</a:t>
            </a:r>
            <a:endParaRPr lang="en-GB" dirty="0"/>
          </a:p>
        </p:txBody>
      </p:sp>
      <p:pic>
        <p:nvPicPr>
          <p:cNvPr id="4" name="Slika 3"/>
          <p:cNvPicPr>
            <a:picLocks noChangeAspect="1"/>
          </p:cNvPicPr>
          <p:nvPr/>
        </p:nvPicPr>
        <p:blipFill>
          <a:blip r:embed="rId3"/>
          <a:stretch>
            <a:fillRect/>
          </a:stretch>
        </p:blipFill>
        <p:spPr>
          <a:xfrm>
            <a:off x="159141" y="2129245"/>
            <a:ext cx="11873713" cy="4049486"/>
          </a:xfrm>
          <a:prstGeom prst="rect">
            <a:avLst/>
          </a:prstGeom>
        </p:spPr>
      </p:pic>
    </p:spTree>
    <p:extLst>
      <p:ext uri="{BB962C8B-B14F-4D97-AF65-F5344CB8AC3E}">
        <p14:creationId xmlns:p14="http://schemas.microsoft.com/office/powerpoint/2010/main" val="182223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841860" y="270173"/>
            <a:ext cx="3312368" cy="864096"/>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sl-SI" sz="1600" dirty="0"/>
              <a:t>CENTRALNI ŽIVČNI SISTEM</a:t>
            </a:r>
          </a:p>
          <a:p>
            <a:pPr algn="ctr">
              <a:defRPr/>
            </a:pPr>
            <a:r>
              <a:rPr lang="sl-SI" sz="1600" dirty="0">
                <a:solidFill>
                  <a:srgbClr val="FF0000"/>
                </a:solidFill>
                <a:sym typeface="Wingdings 2"/>
              </a:rPr>
              <a:t></a:t>
            </a:r>
            <a:r>
              <a:rPr lang="sl-SI" sz="1600" dirty="0">
                <a:sym typeface="Wingdings 2"/>
              </a:rPr>
              <a:t> </a:t>
            </a:r>
            <a:r>
              <a:rPr lang="sl-SI" sz="1600" dirty="0"/>
              <a:t>možgani in hrbtenjača</a:t>
            </a:r>
          </a:p>
          <a:p>
            <a:pPr algn="ctr">
              <a:defRPr/>
            </a:pPr>
            <a:r>
              <a:rPr lang="sl-SI" sz="1600" dirty="0">
                <a:solidFill>
                  <a:srgbClr val="92D050"/>
                </a:solidFill>
                <a:sym typeface="Wingdings 2"/>
              </a:rPr>
              <a:t></a:t>
            </a:r>
            <a:r>
              <a:rPr lang="sl-SI" sz="1600" dirty="0">
                <a:sym typeface="Wingdings 2"/>
              </a:rPr>
              <a:t>Integrativni in kontrolni centri</a:t>
            </a:r>
            <a:endParaRPr lang="sl-SI" sz="1600" dirty="0"/>
          </a:p>
        </p:txBody>
      </p:sp>
      <p:sp>
        <p:nvSpPr>
          <p:cNvPr id="4" name="Rounded Rectangle 3"/>
          <p:cNvSpPr/>
          <p:nvPr/>
        </p:nvSpPr>
        <p:spPr>
          <a:xfrm>
            <a:off x="5913868" y="1556792"/>
            <a:ext cx="3240360" cy="1080120"/>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sl-SI" sz="1600" dirty="0"/>
              <a:t>PERIFERNI Ž. SISTEM</a:t>
            </a:r>
          </a:p>
          <a:p>
            <a:pPr algn="ctr">
              <a:defRPr/>
            </a:pPr>
            <a:r>
              <a:rPr lang="sl-SI" sz="1600" dirty="0">
                <a:solidFill>
                  <a:srgbClr val="FF0000"/>
                </a:solidFill>
                <a:sym typeface="Wingdings 2"/>
              </a:rPr>
              <a:t> </a:t>
            </a:r>
            <a:r>
              <a:rPr lang="sl-SI" sz="1600" dirty="0"/>
              <a:t>Možganski in spinalni živci</a:t>
            </a:r>
          </a:p>
          <a:p>
            <a:pPr algn="ctr">
              <a:defRPr/>
            </a:pPr>
            <a:r>
              <a:rPr lang="sl-SI" sz="1600" dirty="0">
                <a:solidFill>
                  <a:srgbClr val="92D050"/>
                </a:solidFill>
                <a:sym typeface="Wingdings 2"/>
              </a:rPr>
              <a:t> </a:t>
            </a:r>
            <a:r>
              <a:rPr lang="sl-SI" sz="1600" dirty="0"/>
              <a:t>Komunikacija med CŽS in preostalim telesom</a:t>
            </a:r>
          </a:p>
        </p:txBody>
      </p:sp>
      <p:sp>
        <p:nvSpPr>
          <p:cNvPr id="5" name="Rounded Rectangle 4"/>
          <p:cNvSpPr/>
          <p:nvPr/>
        </p:nvSpPr>
        <p:spPr>
          <a:xfrm>
            <a:off x="3825586" y="3049589"/>
            <a:ext cx="3168650" cy="11525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sl-SI" sz="1600" dirty="0"/>
              <a:t>SENZORIČNI DEL</a:t>
            </a:r>
          </a:p>
          <a:p>
            <a:pPr algn="ctr">
              <a:defRPr/>
            </a:pPr>
            <a:r>
              <a:rPr lang="sl-SI" sz="1600" dirty="0">
                <a:solidFill>
                  <a:srgbClr val="FF0000"/>
                </a:solidFill>
                <a:sym typeface="Wingdings 2"/>
              </a:rPr>
              <a:t> </a:t>
            </a:r>
            <a:r>
              <a:rPr lang="sl-SI" sz="1600" dirty="0"/>
              <a:t>Somatska in visceralna senzorika</a:t>
            </a:r>
          </a:p>
          <a:p>
            <a:pPr algn="ctr">
              <a:defRPr/>
            </a:pPr>
            <a:r>
              <a:rPr lang="sl-SI" sz="1600" dirty="0">
                <a:solidFill>
                  <a:srgbClr val="92D050"/>
                </a:solidFill>
                <a:sym typeface="Wingdings 2"/>
              </a:rPr>
              <a:t> </a:t>
            </a:r>
            <a:r>
              <a:rPr lang="sl-SI" sz="1600" dirty="0"/>
              <a:t>Prenos dražljaja od receptorjev do CŽS</a:t>
            </a:r>
          </a:p>
        </p:txBody>
      </p:sp>
      <p:sp>
        <p:nvSpPr>
          <p:cNvPr id="6" name="Rounded Rectangle 5"/>
          <p:cNvSpPr/>
          <p:nvPr/>
        </p:nvSpPr>
        <p:spPr>
          <a:xfrm>
            <a:off x="7641936" y="3025776"/>
            <a:ext cx="3455988" cy="122396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sl-SI" sz="1600" dirty="0"/>
              <a:t>MOTORIČNI DEL</a:t>
            </a:r>
          </a:p>
          <a:p>
            <a:pPr algn="ctr">
              <a:defRPr/>
            </a:pPr>
            <a:r>
              <a:rPr lang="sl-SI" sz="1600" dirty="0">
                <a:solidFill>
                  <a:srgbClr val="FF0000"/>
                </a:solidFill>
                <a:sym typeface="Wingdings 2"/>
              </a:rPr>
              <a:t> </a:t>
            </a:r>
            <a:r>
              <a:rPr lang="sl-SI" sz="1600" dirty="0"/>
              <a:t>Motorična živčna vlakna</a:t>
            </a:r>
          </a:p>
          <a:p>
            <a:pPr algn="ctr">
              <a:defRPr/>
            </a:pPr>
            <a:r>
              <a:rPr lang="sl-SI" sz="1600" dirty="0">
                <a:solidFill>
                  <a:srgbClr val="92D050"/>
                </a:solidFill>
                <a:sym typeface="Wingdings 2"/>
              </a:rPr>
              <a:t> </a:t>
            </a:r>
            <a:r>
              <a:rPr lang="sl-SI" sz="1600" dirty="0"/>
              <a:t>Prenos dražljajev od CŽS do mišic in žlez</a:t>
            </a:r>
          </a:p>
        </p:txBody>
      </p:sp>
      <p:sp>
        <p:nvSpPr>
          <p:cNvPr id="7" name="Rounded Rectangle 6"/>
          <p:cNvSpPr/>
          <p:nvPr/>
        </p:nvSpPr>
        <p:spPr>
          <a:xfrm>
            <a:off x="6130637" y="4652964"/>
            <a:ext cx="2735263" cy="172878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sl-SI" sz="1600" dirty="0"/>
              <a:t>AVTONOMNO ŽIVČEVJE</a:t>
            </a:r>
          </a:p>
          <a:p>
            <a:pPr algn="ctr">
              <a:defRPr/>
            </a:pPr>
            <a:r>
              <a:rPr lang="sl-SI" sz="1600" dirty="0">
                <a:solidFill>
                  <a:srgbClr val="FF0000"/>
                </a:solidFill>
                <a:sym typeface="Wingdings 2"/>
              </a:rPr>
              <a:t> </a:t>
            </a:r>
            <a:r>
              <a:rPr lang="sl-SI" sz="1600" dirty="0"/>
              <a:t>Visceralna motorika (nezavedna)</a:t>
            </a:r>
          </a:p>
          <a:p>
            <a:pPr algn="ctr">
              <a:defRPr/>
            </a:pPr>
            <a:r>
              <a:rPr lang="sl-SI" sz="1600" dirty="0">
                <a:solidFill>
                  <a:srgbClr val="92D050"/>
                </a:solidFill>
                <a:sym typeface="Wingdings 2"/>
              </a:rPr>
              <a:t> </a:t>
            </a:r>
            <a:r>
              <a:rPr lang="sl-SI" sz="1600" dirty="0"/>
              <a:t>Prenos dražljaja od CŽS do srčne mišice in žlez</a:t>
            </a:r>
          </a:p>
        </p:txBody>
      </p:sp>
      <p:sp>
        <p:nvSpPr>
          <p:cNvPr id="8" name="Rounded Rectangle 7"/>
          <p:cNvSpPr/>
          <p:nvPr/>
        </p:nvSpPr>
        <p:spPr>
          <a:xfrm>
            <a:off x="9154824" y="4648200"/>
            <a:ext cx="2374900" cy="17272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sl-SI" sz="1600" dirty="0"/>
              <a:t>SOMATSKO ŽIVČEVJE</a:t>
            </a:r>
          </a:p>
          <a:p>
            <a:pPr algn="ctr">
              <a:defRPr/>
            </a:pPr>
            <a:r>
              <a:rPr lang="sl-SI" sz="1600" dirty="0">
                <a:solidFill>
                  <a:srgbClr val="FF0000"/>
                </a:solidFill>
                <a:sym typeface="Wingdings 2"/>
              </a:rPr>
              <a:t> </a:t>
            </a:r>
            <a:r>
              <a:rPr lang="sl-SI" sz="1600" dirty="0"/>
              <a:t>Somatična motorika (zavestna)</a:t>
            </a:r>
          </a:p>
          <a:p>
            <a:pPr algn="ctr">
              <a:defRPr/>
            </a:pPr>
            <a:r>
              <a:rPr lang="sl-SI" sz="1600" dirty="0">
                <a:solidFill>
                  <a:srgbClr val="92D050"/>
                </a:solidFill>
                <a:sym typeface="Wingdings 2"/>
              </a:rPr>
              <a:t> </a:t>
            </a:r>
            <a:r>
              <a:rPr lang="sl-SI" sz="1600" dirty="0"/>
              <a:t>Prenos dražljaja od CŽS do skeletnih mišic</a:t>
            </a:r>
          </a:p>
        </p:txBody>
      </p:sp>
      <p:sp>
        <p:nvSpPr>
          <p:cNvPr id="9" name="Rounded Rectangle 8"/>
          <p:cNvSpPr/>
          <p:nvPr/>
        </p:nvSpPr>
        <p:spPr>
          <a:xfrm>
            <a:off x="3082637" y="4648200"/>
            <a:ext cx="2663825" cy="93503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sl-SI" sz="1600" dirty="0"/>
              <a:t>SIMPATIK</a:t>
            </a:r>
          </a:p>
          <a:p>
            <a:pPr algn="ctr">
              <a:defRPr/>
            </a:pPr>
            <a:r>
              <a:rPr lang="sl-SI" sz="1600" dirty="0">
                <a:solidFill>
                  <a:srgbClr val="92D050"/>
                </a:solidFill>
                <a:sym typeface="Wingdings 2"/>
              </a:rPr>
              <a:t></a:t>
            </a:r>
            <a:r>
              <a:rPr lang="sl-SI" sz="1600" dirty="0">
                <a:solidFill>
                  <a:srgbClr val="FF0000"/>
                </a:solidFill>
                <a:sym typeface="Wingdings 2"/>
              </a:rPr>
              <a:t> </a:t>
            </a:r>
            <a:r>
              <a:rPr lang="sl-SI" sz="1600" dirty="0"/>
              <a:t>Mobilizacija organov med aktivnostjo (bori se ali beži)</a:t>
            </a:r>
          </a:p>
        </p:txBody>
      </p:sp>
      <p:sp>
        <p:nvSpPr>
          <p:cNvPr id="10" name="Rounded Rectangle 9"/>
          <p:cNvSpPr/>
          <p:nvPr/>
        </p:nvSpPr>
        <p:spPr>
          <a:xfrm>
            <a:off x="3149312" y="5715000"/>
            <a:ext cx="2663825" cy="105251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sl-SI" sz="1400" dirty="0"/>
              <a:t>PARASIMPATIK</a:t>
            </a:r>
          </a:p>
          <a:p>
            <a:pPr algn="ctr">
              <a:defRPr/>
            </a:pPr>
            <a:r>
              <a:rPr lang="sl-SI" sz="1400" dirty="0">
                <a:solidFill>
                  <a:srgbClr val="92D050"/>
                </a:solidFill>
                <a:sym typeface="Wingdings 2"/>
              </a:rPr>
              <a:t> </a:t>
            </a:r>
            <a:r>
              <a:rPr lang="sl-SI" sz="1400" dirty="0"/>
              <a:t>Ohranja energijo</a:t>
            </a:r>
          </a:p>
          <a:p>
            <a:pPr algn="ctr">
              <a:defRPr/>
            </a:pPr>
            <a:r>
              <a:rPr lang="sl-SI" sz="1400" dirty="0">
                <a:solidFill>
                  <a:srgbClr val="92D050"/>
                </a:solidFill>
                <a:sym typeface="Wingdings 2"/>
              </a:rPr>
              <a:t> </a:t>
            </a:r>
            <a:r>
              <a:rPr lang="sl-SI" sz="1400" dirty="0"/>
              <a:t>Vzpodbuja krepitev osnovnih funkcij med počitkom</a:t>
            </a:r>
          </a:p>
        </p:txBody>
      </p:sp>
      <p:sp>
        <p:nvSpPr>
          <p:cNvPr id="12" name="Down Arrow 11"/>
          <p:cNvSpPr/>
          <p:nvPr/>
        </p:nvSpPr>
        <p:spPr>
          <a:xfrm>
            <a:off x="8362662" y="2636838"/>
            <a:ext cx="14287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3" name="Down Arrow 12"/>
          <p:cNvSpPr/>
          <p:nvPr/>
        </p:nvSpPr>
        <p:spPr>
          <a:xfrm>
            <a:off x="10162887" y="4268788"/>
            <a:ext cx="14287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4" name="Down Arrow 13"/>
          <p:cNvSpPr/>
          <p:nvPr/>
        </p:nvSpPr>
        <p:spPr>
          <a:xfrm>
            <a:off x="8073737" y="4268788"/>
            <a:ext cx="144463"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5" name="Down Arrow 14"/>
          <p:cNvSpPr/>
          <p:nvPr/>
        </p:nvSpPr>
        <p:spPr>
          <a:xfrm>
            <a:off x="8289637" y="1158876"/>
            <a:ext cx="144463"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6" name="Left Arrow 15"/>
          <p:cNvSpPr/>
          <p:nvPr/>
        </p:nvSpPr>
        <p:spPr>
          <a:xfrm>
            <a:off x="5841712" y="5256213"/>
            <a:ext cx="288925" cy="444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7" name="Left Arrow 16"/>
          <p:cNvSpPr/>
          <p:nvPr/>
        </p:nvSpPr>
        <p:spPr>
          <a:xfrm>
            <a:off x="5841712" y="6021389"/>
            <a:ext cx="288925" cy="460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Up Arrow 18"/>
          <p:cNvSpPr/>
          <p:nvPr/>
        </p:nvSpPr>
        <p:spPr>
          <a:xfrm>
            <a:off x="6562436" y="4221163"/>
            <a:ext cx="71438" cy="43180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sl-SI"/>
          </a:p>
        </p:txBody>
      </p:sp>
      <p:sp>
        <p:nvSpPr>
          <p:cNvPr id="20" name="Up Arrow 19"/>
          <p:cNvSpPr/>
          <p:nvPr/>
        </p:nvSpPr>
        <p:spPr>
          <a:xfrm>
            <a:off x="6489411" y="2617788"/>
            <a:ext cx="46038" cy="431800"/>
          </a:xfrm>
          <a:prstGeom prst="up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sl-SI"/>
          </a:p>
        </p:txBody>
      </p:sp>
      <p:sp>
        <p:nvSpPr>
          <p:cNvPr id="21" name="Up Arrow 20"/>
          <p:cNvSpPr/>
          <p:nvPr/>
        </p:nvSpPr>
        <p:spPr>
          <a:xfrm>
            <a:off x="6489411" y="1116013"/>
            <a:ext cx="46038" cy="431800"/>
          </a:xfrm>
          <a:prstGeom prst="up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sl-SI"/>
          </a:p>
        </p:txBody>
      </p:sp>
      <p:sp>
        <p:nvSpPr>
          <p:cNvPr id="23" name="Oval 22"/>
          <p:cNvSpPr/>
          <p:nvPr/>
        </p:nvSpPr>
        <p:spPr>
          <a:xfrm>
            <a:off x="2996911" y="4286251"/>
            <a:ext cx="6072188" cy="2500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2" name="TextBox 1"/>
          <p:cNvSpPr txBox="1"/>
          <p:nvPr/>
        </p:nvSpPr>
        <p:spPr>
          <a:xfrm>
            <a:off x="155751" y="2520"/>
            <a:ext cx="4327349" cy="3077766"/>
          </a:xfrm>
          <a:prstGeom prst="rect">
            <a:avLst/>
          </a:prstGeom>
          <a:noFill/>
        </p:spPr>
        <p:txBody>
          <a:bodyPr wrap="square" rtlCol="0">
            <a:spAutoFit/>
          </a:bodyPr>
          <a:lstStyle/>
          <a:p>
            <a:r>
              <a:rPr lang="sl-SI" sz="3600" dirty="0"/>
              <a:t>Kako so možgani povezani z vsem ostalim?</a:t>
            </a:r>
          </a:p>
          <a:p>
            <a:endParaRPr lang="sl-SI" sz="1400" dirty="0"/>
          </a:p>
          <a:p>
            <a:r>
              <a:rPr lang="sl-SI" sz="3600" dirty="0"/>
              <a:t>Kako integrirajo vse, kar se dogaja z nami?</a:t>
            </a:r>
          </a:p>
        </p:txBody>
      </p:sp>
    </p:spTree>
    <p:extLst>
      <p:ext uri="{BB962C8B-B14F-4D97-AF65-F5344CB8AC3E}">
        <p14:creationId xmlns:p14="http://schemas.microsoft.com/office/powerpoint/2010/main" val="3436103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149" y="306790"/>
            <a:ext cx="10364451" cy="669956"/>
          </a:xfrm>
        </p:spPr>
        <p:txBody>
          <a:bodyPr/>
          <a:lstStyle/>
          <a:p>
            <a:r>
              <a:rPr lang="sl-SI" dirty="0" err="1"/>
              <a:t>Ketamin</a:t>
            </a:r>
            <a:r>
              <a:rPr lang="sl-SI" dirty="0"/>
              <a:t> – hitra modulacija DMN–SN–CEN</a:t>
            </a:r>
            <a:endParaRPr lang="en-GB" dirty="0"/>
          </a:p>
        </p:txBody>
      </p:sp>
      <p:sp>
        <p:nvSpPr>
          <p:cNvPr id="3" name="Označba mesta vsebine 2"/>
          <p:cNvSpPr>
            <a:spLocks noGrp="1"/>
          </p:cNvSpPr>
          <p:nvPr>
            <p:ph sz="quarter" idx="13"/>
          </p:nvPr>
        </p:nvSpPr>
        <p:spPr>
          <a:xfrm>
            <a:off x="913774" y="1413164"/>
            <a:ext cx="10363826" cy="5133109"/>
          </a:xfrm>
        </p:spPr>
        <p:txBody>
          <a:bodyPr>
            <a:normAutofit/>
          </a:bodyPr>
          <a:lstStyle/>
          <a:p>
            <a:r>
              <a:rPr lang="en-GB" sz="2800" b="1" dirty="0" err="1">
                <a:solidFill>
                  <a:srgbClr val="FF0000"/>
                </a:solidFill>
              </a:rPr>
              <a:t>Ketamin</a:t>
            </a:r>
            <a:r>
              <a:rPr lang="en-GB" sz="2800" dirty="0"/>
              <a:t> </a:t>
            </a:r>
            <a:r>
              <a:rPr lang="en-GB" sz="2800" dirty="0" err="1"/>
              <a:t>hitro</a:t>
            </a:r>
            <a:r>
              <a:rPr lang="en-GB" sz="2800" dirty="0"/>
              <a:t> </a:t>
            </a:r>
            <a:r>
              <a:rPr lang="en-GB" sz="2800" dirty="0" err="1"/>
              <a:t>normalizira</a:t>
            </a:r>
            <a:r>
              <a:rPr lang="en-GB" sz="2800" dirty="0"/>
              <a:t> </a:t>
            </a:r>
            <a:r>
              <a:rPr lang="en-GB" sz="2800" dirty="0" err="1"/>
              <a:t>disfunkcionalno</a:t>
            </a:r>
            <a:r>
              <a:rPr lang="en-GB" sz="2800" dirty="0"/>
              <a:t> </a:t>
            </a:r>
            <a:r>
              <a:rPr lang="en-GB" sz="2800" b="1" dirty="0"/>
              <a:t>DMN–SN</a:t>
            </a:r>
            <a:r>
              <a:rPr lang="en-GB" sz="2800" dirty="0"/>
              <a:t> </a:t>
            </a:r>
            <a:r>
              <a:rPr lang="en-GB" sz="2800" dirty="0" err="1"/>
              <a:t>povezljivost</a:t>
            </a:r>
            <a:r>
              <a:rPr lang="en-GB" sz="2800" dirty="0"/>
              <a:t>, </a:t>
            </a:r>
            <a:r>
              <a:rPr lang="en-GB" sz="2800" dirty="0" err="1"/>
              <a:t>ključno</a:t>
            </a:r>
            <a:r>
              <a:rPr lang="en-GB" sz="2800" dirty="0"/>
              <a:t> </a:t>
            </a:r>
            <a:r>
              <a:rPr lang="en-GB" sz="2800" dirty="0" err="1"/>
              <a:t>za</a:t>
            </a:r>
            <a:r>
              <a:rPr lang="en-GB" sz="2800" dirty="0"/>
              <a:t> </a:t>
            </a:r>
            <a:r>
              <a:rPr lang="en-GB" sz="2800" u="sng" dirty="0" err="1"/>
              <a:t>depresivno</a:t>
            </a:r>
            <a:r>
              <a:rPr lang="en-GB" sz="2800" dirty="0"/>
              <a:t> </a:t>
            </a:r>
            <a:r>
              <a:rPr lang="en-GB" sz="2800" dirty="0" err="1"/>
              <a:t>ruminacijo</a:t>
            </a:r>
            <a:r>
              <a:rPr lang="en-GB" sz="2800" dirty="0"/>
              <a:t>.</a:t>
            </a:r>
            <a:endParaRPr lang="sl-SI" sz="2800" dirty="0"/>
          </a:p>
          <a:p>
            <a:r>
              <a:rPr lang="en-GB" sz="2800" dirty="0" err="1"/>
              <a:t>Pojavi</a:t>
            </a:r>
            <a:r>
              <a:rPr lang="en-GB" sz="2800" dirty="0"/>
              <a:t> se </a:t>
            </a:r>
            <a:r>
              <a:rPr lang="en-GB" sz="2800" dirty="0" err="1">
                <a:solidFill>
                  <a:srgbClr val="00B050"/>
                </a:solidFill>
              </a:rPr>
              <a:t>povečana</a:t>
            </a:r>
            <a:r>
              <a:rPr lang="en-GB" sz="2800" dirty="0">
                <a:solidFill>
                  <a:srgbClr val="00B050"/>
                </a:solidFill>
              </a:rPr>
              <a:t> </a:t>
            </a:r>
            <a:r>
              <a:rPr lang="en-GB" sz="2800" dirty="0" err="1">
                <a:solidFill>
                  <a:srgbClr val="00B050"/>
                </a:solidFill>
              </a:rPr>
              <a:t>povezljivost</a:t>
            </a:r>
            <a:r>
              <a:rPr lang="en-GB" sz="2800" dirty="0">
                <a:solidFill>
                  <a:srgbClr val="00B050"/>
                </a:solidFill>
              </a:rPr>
              <a:t> </a:t>
            </a:r>
            <a:r>
              <a:rPr lang="en-GB" sz="2800" dirty="0"/>
              <a:t>CEN (DLPFC, </a:t>
            </a:r>
            <a:r>
              <a:rPr lang="en-GB" sz="2800" dirty="0" err="1"/>
              <a:t>parietalna</a:t>
            </a:r>
            <a:r>
              <a:rPr lang="en-GB" sz="2800" dirty="0"/>
              <a:t> </a:t>
            </a:r>
            <a:r>
              <a:rPr lang="en-GB" sz="2800" dirty="0" err="1"/>
              <a:t>skorja</a:t>
            </a:r>
            <a:r>
              <a:rPr lang="en-GB" sz="2800" dirty="0"/>
              <a:t>), </a:t>
            </a:r>
            <a:r>
              <a:rPr lang="en-GB" sz="2800" dirty="0" err="1"/>
              <a:t>kar</a:t>
            </a:r>
            <a:r>
              <a:rPr lang="en-GB" sz="2800" dirty="0"/>
              <a:t> </a:t>
            </a:r>
            <a:r>
              <a:rPr lang="en-GB" sz="2800" dirty="0" err="1"/>
              <a:t>izboljša</a:t>
            </a:r>
            <a:r>
              <a:rPr lang="en-GB" sz="2800" dirty="0"/>
              <a:t> </a:t>
            </a:r>
            <a:r>
              <a:rPr lang="en-GB" sz="2800" dirty="0" err="1"/>
              <a:t>kognitivni</a:t>
            </a:r>
            <a:r>
              <a:rPr lang="en-GB" sz="2800" dirty="0"/>
              <a:t> </a:t>
            </a:r>
            <a:r>
              <a:rPr lang="en-GB" sz="2800" dirty="0" err="1"/>
              <a:t>nadzor</a:t>
            </a:r>
            <a:r>
              <a:rPr lang="en-GB" sz="2800" dirty="0"/>
              <a:t>.</a:t>
            </a:r>
            <a:endParaRPr lang="sl-SI" sz="2800" dirty="0"/>
          </a:p>
          <a:p>
            <a:r>
              <a:rPr lang="en-GB" sz="2800" dirty="0" err="1"/>
              <a:t>Pri</a:t>
            </a:r>
            <a:r>
              <a:rPr lang="en-GB" sz="2800" dirty="0"/>
              <a:t> </a:t>
            </a:r>
            <a:r>
              <a:rPr lang="en-GB" sz="2800" dirty="0" err="1"/>
              <a:t>depresiji</a:t>
            </a:r>
            <a:r>
              <a:rPr lang="en-GB" sz="2800" dirty="0"/>
              <a:t> </a:t>
            </a:r>
            <a:r>
              <a:rPr lang="en-GB" sz="2800" dirty="0" err="1"/>
              <a:t>ketamin</a:t>
            </a:r>
            <a:r>
              <a:rPr lang="en-GB" sz="2800" dirty="0"/>
              <a:t> </a:t>
            </a:r>
            <a:r>
              <a:rPr lang="en-GB" sz="2800" dirty="0" err="1"/>
              <a:t>zmanjša</a:t>
            </a:r>
            <a:r>
              <a:rPr lang="en-GB" sz="2800" dirty="0"/>
              <a:t> </a:t>
            </a:r>
            <a:r>
              <a:rPr lang="en-GB" sz="2800" dirty="0" err="1"/>
              <a:t>pretirano</a:t>
            </a:r>
            <a:r>
              <a:rPr lang="en-GB" sz="2800" dirty="0"/>
              <a:t> </a:t>
            </a:r>
            <a:r>
              <a:rPr lang="en-GB" sz="2800" dirty="0" err="1"/>
              <a:t>povezljivost</a:t>
            </a:r>
            <a:r>
              <a:rPr lang="en-GB" sz="2800" dirty="0"/>
              <a:t> </a:t>
            </a:r>
            <a:r>
              <a:rPr lang="en-GB" sz="2800" u="sng" dirty="0" err="1"/>
              <a:t>kortiko-limbičnih</a:t>
            </a:r>
            <a:r>
              <a:rPr lang="en-GB" sz="2800" dirty="0"/>
              <a:t> </a:t>
            </a:r>
            <a:r>
              <a:rPr lang="en-GB" sz="2800" dirty="0" err="1"/>
              <a:t>poti</a:t>
            </a:r>
            <a:r>
              <a:rPr lang="en-GB" sz="2800" dirty="0"/>
              <a:t> (</a:t>
            </a:r>
            <a:r>
              <a:rPr lang="en-GB" sz="2800" dirty="0" err="1"/>
              <a:t>amigdala</a:t>
            </a:r>
            <a:r>
              <a:rPr lang="en-GB" sz="2800" dirty="0"/>
              <a:t>–MPFC).</a:t>
            </a:r>
            <a:endParaRPr lang="sl-SI" sz="2800" dirty="0"/>
          </a:p>
          <a:p>
            <a:r>
              <a:rPr lang="en-GB" sz="2800" dirty="0" err="1"/>
              <a:t>Zgodnji</a:t>
            </a:r>
            <a:r>
              <a:rPr lang="en-GB" sz="2800" dirty="0"/>
              <a:t> </a:t>
            </a:r>
            <a:r>
              <a:rPr lang="en-GB" sz="2800" dirty="0" err="1"/>
              <a:t>antidepresivni</a:t>
            </a:r>
            <a:r>
              <a:rPr lang="en-GB" sz="2800" dirty="0"/>
              <a:t> </a:t>
            </a:r>
            <a:r>
              <a:rPr lang="en-GB" sz="2800" dirty="0" err="1"/>
              <a:t>učinek</a:t>
            </a:r>
            <a:r>
              <a:rPr lang="en-GB" sz="2800" dirty="0"/>
              <a:t> je </a:t>
            </a:r>
            <a:r>
              <a:rPr lang="en-GB" sz="2800" dirty="0" err="1"/>
              <a:t>povezan</a:t>
            </a:r>
            <a:r>
              <a:rPr lang="en-GB" sz="2800" dirty="0"/>
              <a:t> z </a:t>
            </a:r>
            <a:r>
              <a:rPr lang="en-GB" sz="2800" dirty="0" err="1">
                <a:solidFill>
                  <a:srgbClr val="C00000"/>
                </a:solidFill>
              </a:rPr>
              <a:t>omrežno</a:t>
            </a:r>
            <a:r>
              <a:rPr lang="en-GB" sz="2800" dirty="0">
                <a:solidFill>
                  <a:srgbClr val="C00000"/>
                </a:solidFill>
              </a:rPr>
              <a:t> </a:t>
            </a:r>
            <a:r>
              <a:rPr lang="en-GB" sz="2800" dirty="0" err="1">
                <a:solidFill>
                  <a:srgbClr val="C00000"/>
                </a:solidFill>
              </a:rPr>
              <a:t>reorganizacijo</a:t>
            </a:r>
            <a:r>
              <a:rPr lang="en-GB" sz="2800" dirty="0"/>
              <a:t>, ne </a:t>
            </a:r>
            <a:r>
              <a:rPr lang="en-GB" sz="2800" dirty="0" err="1"/>
              <a:t>samo</a:t>
            </a:r>
            <a:r>
              <a:rPr lang="en-GB" sz="2800" dirty="0"/>
              <a:t> z NMDA </a:t>
            </a:r>
            <a:r>
              <a:rPr lang="en-GB" sz="2800" dirty="0" err="1"/>
              <a:t>blokado</a:t>
            </a:r>
            <a:r>
              <a:rPr lang="en-GB" sz="2800" dirty="0"/>
              <a:t>.</a:t>
            </a:r>
          </a:p>
        </p:txBody>
      </p:sp>
    </p:spTree>
    <p:extLst>
      <p:ext uri="{BB962C8B-B14F-4D97-AF65-F5344CB8AC3E}">
        <p14:creationId xmlns:p14="http://schemas.microsoft.com/office/powerpoint/2010/main" val="3727080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987951" y="0"/>
            <a:ext cx="10360844" cy="6858000"/>
          </a:xfrm>
          <a:prstGeom prst="rect">
            <a:avLst/>
          </a:prstGeom>
        </p:spPr>
      </p:pic>
    </p:spTree>
    <p:extLst>
      <p:ext uri="{BB962C8B-B14F-4D97-AF65-F5344CB8AC3E}">
        <p14:creationId xmlns:p14="http://schemas.microsoft.com/office/powerpoint/2010/main" val="3081669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149" y="223662"/>
            <a:ext cx="10364451" cy="1064811"/>
          </a:xfrm>
        </p:spPr>
        <p:txBody>
          <a:bodyPr>
            <a:normAutofit fontScale="90000"/>
          </a:bodyPr>
          <a:lstStyle/>
          <a:p>
            <a:r>
              <a:rPr lang="sl-SI" dirty="0" err="1"/>
              <a:t>Ketamin</a:t>
            </a:r>
            <a:r>
              <a:rPr lang="sl-SI" dirty="0"/>
              <a:t> – omrežni </a:t>
            </a:r>
            <a:r>
              <a:rPr lang="sl-SI" dirty="0" err="1"/>
              <a:t>biomarkerji</a:t>
            </a:r>
            <a:r>
              <a:rPr lang="sl-SI" dirty="0"/>
              <a:t> terapevtskega odziva</a:t>
            </a:r>
            <a:endParaRPr lang="en-GB" dirty="0"/>
          </a:p>
        </p:txBody>
      </p:sp>
      <p:sp>
        <p:nvSpPr>
          <p:cNvPr id="3" name="Označba mesta vsebine 2"/>
          <p:cNvSpPr>
            <a:spLocks noGrp="1"/>
          </p:cNvSpPr>
          <p:nvPr>
            <p:ph sz="quarter" idx="13"/>
          </p:nvPr>
        </p:nvSpPr>
        <p:spPr>
          <a:xfrm>
            <a:off x="477982" y="1288473"/>
            <a:ext cx="10799618" cy="5216235"/>
          </a:xfrm>
        </p:spPr>
        <p:txBody>
          <a:bodyPr>
            <a:noAutofit/>
          </a:bodyPr>
          <a:lstStyle/>
          <a:p>
            <a:r>
              <a:rPr lang="en-GB" sz="3200" dirty="0" err="1"/>
              <a:t>Spremembe</a:t>
            </a:r>
            <a:r>
              <a:rPr lang="en-GB" sz="3200" dirty="0"/>
              <a:t> </a:t>
            </a:r>
            <a:r>
              <a:rPr lang="en-GB" sz="3200" dirty="0" err="1"/>
              <a:t>povezljivosti</a:t>
            </a:r>
            <a:r>
              <a:rPr lang="en-GB" sz="3200" dirty="0"/>
              <a:t> v </a:t>
            </a:r>
            <a:r>
              <a:rPr lang="en-GB" sz="3200" u="sng" dirty="0" err="1"/>
              <a:t>somatosenzoričnem</a:t>
            </a:r>
            <a:r>
              <a:rPr lang="en-GB" sz="3200" dirty="0"/>
              <a:t> in </a:t>
            </a:r>
            <a:r>
              <a:rPr lang="en-GB" sz="3200" u="sng" dirty="0" err="1"/>
              <a:t>motorno-cingulatnem</a:t>
            </a:r>
            <a:r>
              <a:rPr lang="en-GB" sz="3200" dirty="0"/>
              <a:t> </a:t>
            </a:r>
            <a:r>
              <a:rPr lang="en-GB" sz="3200" dirty="0" err="1"/>
              <a:t>omrežju</a:t>
            </a:r>
            <a:r>
              <a:rPr lang="en-GB" sz="3200" dirty="0"/>
              <a:t> </a:t>
            </a:r>
            <a:r>
              <a:rPr lang="en-GB" sz="3200" dirty="0" err="1"/>
              <a:t>napovedujejo</a:t>
            </a:r>
            <a:r>
              <a:rPr lang="en-GB" sz="3200" dirty="0"/>
              <a:t> </a:t>
            </a:r>
            <a:r>
              <a:rPr lang="en-GB" sz="3200" dirty="0" err="1"/>
              <a:t>odziv</a:t>
            </a:r>
            <a:r>
              <a:rPr lang="en-GB" sz="3200" dirty="0"/>
              <a:t>.</a:t>
            </a:r>
            <a:endParaRPr lang="sl-SI" sz="3200" dirty="0"/>
          </a:p>
          <a:p>
            <a:r>
              <a:rPr lang="en-GB" sz="3200" dirty="0" err="1"/>
              <a:t>Zmanjšana</a:t>
            </a:r>
            <a:r>
              <a:rPr lang="sl-SI" sz="3200" dirty="0"/>
              <a:t> </a:t>
            </a:r>
            <a:r>
              <a:rPr lang="en-GB" sz="3200" dirty="0" err="1"/>
              <a:t>povezljivost</a:t>
            </a:r>
            <a:r>
              <a:rPr lang="en-GB" sz="3200" dirty="0"/>
              <a:t> </a:t>
            </a:r>
            <a:r>
              <a:rPr lang="en-GB" sz="3200" b="1" dirty="0" err="1"/>
              <a:t>amigdala</a:t>
            </a:r>
            <a:r>
              <a:rPr lang="en-GB" sz="3200" b="1" dirty="0"/>
              <a:t>–</a:t>
            </a:r>
            <a:r>
              <a:rPr lang="en-GB" sz="3200" b="1" dirty="0" err="1"/>
              <a:t>hipokampus</a:t>
            </a:r>
            <a:r>
              <a:rPr lang="en-GB" sz="3200" dirty="0"/>
              <a:t> je biomarker </a:t>
            </a:r>
            <a:r>
              <a:rPr lang="en-GB" sz="3200" dirty="0" err="1"/>
              <a:t>kliničnega</a:t>
            </a:r>
            <a:r>
              <a:rPr lang="en-GB" sz="3200" dirty="0"/>
              <a:t> </a:t>
            </a:r>
            <a:r>
              <a:rPr lang="en-GB" sz="3200" dirty="0" err="1"/>
              <a:t>izboljšanja</a:t>
            </a:r>
            <a:r>
              <a:rPr lang="en-GB" sz="3200" dirty="0"/>
              <a:t>.</a:t>
            </a:r>
            <a:endParaRPr lang="sl-SI" sz="3200" dirty="0"/>
          </a:p>
          <a:p>
            <a:r>
              <a:rPr lang="en-GB" sz="3200" dirty="0" err="1"/>
              <a:t>izboljšanje</a:t>
            </a:r>
            <a:r>
              <a:rPr lang="en-GB" sz="3200" dirty="0"/>
              <a:t> je </a:t>
            </a:r>
            <a:r>
              <a:rPr lang="en-GB" sz="3200" dirty="0" err="1"/>
              <a:t>povezano</a:t>
            </a:r>
            <a:r>
              <a:rPr lang="en-GB" sz="3200" dirty="0"/>
              <a:t> z </a:t>
            </a:r>
            <a:r>
              <a:rPr lang="en-GB" sz="3200" dirty="0" err="1"/>
              <a:t>večjo</a:t>
            </a:r>
            <a:r>
              <a:rPr lang="en-GB" sz="3200" dirty="0"/>
              <a:t> </a:t>
            </a:r>
            <a:r>
              <a:rPr lang="en-GB" sz="3200" dirty="0" err="1"/>
              <a:t>aktivacijo</a:t>
            </a:r>
            <a:r>
              <a:rPr lang="en-GB" sz="3200" dirty="0"/>
              <a:t> </a:t>
            </a:r>
            <a:r>
              <a:rPr lang="en-GB" sz="3200" b="1" dirty="0"/>
              <a:t>CEN</a:t>
            </a:r>
            <a:r>
              <a:rPr lang="en-GB" sz="3200" dirty="0"/>
              <a:t> </a:t>
            </a:r>
            <a:r>
              <a:rPr lang="en-GB" sz="3200" dirty="0" err="1"/>
              <a:t>po</a:t>
            </a:r>
            <a:r>
              <a:rPr lang="en-GB" sz="3200" dirty="0"/>
              <a:t> </a:t>
            </a:r>
            <a:r>
              <a:rPr lang="en-GB" sz="3200" dirty="0" err="1"/>
              <a:t>infuziji</a:t>
            </a:r>
            <a:r>
              <a:rPr lang="en-GB" sz="3200" dirty="0"/>
              <a:t> </a:t>
            </a:r>
            <a:r>
              <a:rPr lang="en-GB" sz="3200" dirty="0" err="1"/>
              <a:t>ketamina</a:t>
            </a:r>
            <a:r>
              <a:rPr lang="en-GB" sz="3200" dirty="0"/>
              <a:t>.</a:t>
            </a:r>
            <a:endParaRPr lang="sl-SI" sz="3200" dirty="0"/>
          </a:p>
          <a:p>
            <a:r>
              <a:rPr lang="en-GB" sz="3200" dirty="0" err="1"/>
              <a:t>Serijske</a:t>
            </a:r>
            <a:r>
              <a:rPr lang="en-GB" sz="3200" dirty="0"/>
              <a:t> </a:t>
            </a:r>
            <a:r>
              <a:rPr lang="en-GB" sz="3200" dirty="0" err="1"/>
              <a:t>infuzije</a:t>
            </a:r>
            <a:r>
              <a:rPr lang="en-GB" sz="3200" dirty="0"/>
              <a:t> </a:t>
            </a:r>
            <a:r>
              <a:rPr lang="en-GB" sz="3200" dirty="0" err="1"/>
              <a:t>vodijo</a:t>
            </a:r>
            <a:r>
              <a:rPr lang="en-GB" sz="3200" dirty="0"/>
              <a:t> v </a:t>
            </a:r>
            <a:r>
              <a:rPr lang="en-GB" sz="3200" dirty="0" err="1"/>
              <a:t>postopno</a:t>
            </a:r>
            <a:r>
              <a:rPr lang="en-GB" sz="3200" dirty="0"/>
              <a:t> </a:t>
            </a:r>
            <a:r>
              <a:rPr lang="en-GB" sz="3200" dirty="0" err="1"/>
              <a:t>normalizacijo</a:t>
            </a:r>
            <a:r>
              <a:rPr lang="en-GB" sz="3200" dirty="0"/>
              <a:t> </a:t>
            </a:r>
            <a:r>
              <a:rPr lang="en-GB" sz="3200" b="1" dirty="0"/>
              <a:t>DMN–</a:t>
            </a:r>
            <a:r>
              <a:rPr lang="en-GB" sz="3200" b="1" dirty="0" err="1"/>
              <a:t>limbičnih</a:t>
            </a:r>
            <a:r>
              <a:rPr lang="en-GB" sz="3200" dirty="0"/>
              <a:t> </a:t>
            </a:r>
            <a:r>
              <a:rPr lang="en-GB" sz="3200" dirty="0" err="1"/>
              <a:t>poti</a:t>
            </a:r>
            <a:r>
              <a:rPr lang="en-GB" sz="3200" dirty="0"/>
              <a:t>.</a:t>
            </a:r>
          </a:p>
        </p:txBody>
      </p:sp>
    </p:spTree>
    <p:extLst>
      <p:ext uri="{BB962C8B-B14F-4D97-AF65-F5344CB8AC3E}">
        <p14:creationId xmlns:p14="http://schemas.microsoft.com/office/powerpoint/2010/main" val="1046798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0" y="35580"/>
            <a:ext cx="10156627" cy="6822420"/>
          </a:xfrm>
          <a:prstGeom prst="rect">
            <a:avLst/>
          </a:prstGeom>
        </p:spPr>
      </p:pic>
      <p:pic>
        <p:nvPicPr>
          <p:cNvPr id="2" name="Slika 1"/>
          <p:cNvPicPr>
            <a:picLocks noChangeAspect="1"/>
          </p:cNvPicPr>
          <p:nvPr/>
        </p:nvPicPr>
        <p:blipFill>
          <a:blip r:embed="rId4"/>
          <a:stretch>
            <a:fillRect/>
          </a:stretch>
        </p:blipFill>
        <p:spPr>
          <a:xfrm>
            <a:off x="8947564" y="3969328"/>
            <a:ext cx="3244436" cy="1834868"/>
          </a:xfrm>
          <a:prstGeom prst="rect">
            <a:avLst/>
          </a:prstGeom>
        </p:spPr>
      </p:pic>
    </p:spTree>
    <p:extLst>
      <p:ext uri="{BB962C8B-B14F-4D97-AF65-F5344CB8AC3E}">
        <p14:creationId xmlns:p14="http://schemas.microsoft.com/office/powerpoint/2010/main" val="137738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149" y="540327"/>
            <a:ext cx="10364451" cy="773865"/>
          </a:xfrm>
        </p:spPr>
        <p:txBody>
          <a:bodyPr/>
          <a:lstStyle/>
          <a:p>
            <a:r>
              <a:rPr lang="sl-SI" sz="2000" dirty="0" err="1"/>
              <a:t>r</a:t>
            </a:r>
            <a:r>
              <a:rPr lang="sl-SI" dirty="0" err="1"/>
              <a:t>tMS</a:t>
            </a:r>
            <a:r>
              <a:rPr lang="sl-SI" dirty="0"/>
              <a:t> nad DLPFC – vpliv na mrežno dinamiko</a:t>
            </a:r>
            <a:endParaRPr lang="en-GB" dirty="0"/>
          </a:p>
        </p:txBody>
      </p:sp>
      <p:sp>
        <p:nvSpPr>
          <p:cNvPr id="3" name="Označba mesta vsebine 2"/>
          <p:cNvSpPr>
            <a:spLocks noGrp="1"/>
          </p:cNvSpPr>
          <p:nvPr>
            <p:ph sz="quarter" idx="13"/>
          </p:nvPr>
        </p:nvSpPr>
        <p:spPr>
          <a:xfrm>
            <a:off x="665018" y="1620982"/>
            <a:ext cx="10612582" cy="4655127"/>
          </a:xfrm>
        </p:spPr>
        <p:txBody>
          <a:bodyPr>
            <a:noAutofit/>
          </a:bodyPr>
          <a:lstStyle/>
          <a:p>
            <a:r>
              <a:rPr lang="en-GB" sz="2800" dirty="0" err="1"/>
              <a:t>Levo</a:t>
            </a:r>
            <a:r>
              <a:rPr lang="en-GB" sz="2800" dirty="0"/>
              <a:t>-</a:t>
            </a:r>
            <a:r>
              <a:rPr lang="en-GB" sz="2800" b="1" dirty="0">
                <a:solidFill>
                  <a:srgbClr val="00B0F0"/>
                </a:solidFill>
              </a:rPr>
              <a:t>DLPFC</a:t>
            </a:r>
            <a:r>
              <a:rPr lang="en-GB" sz="2800" dirty="0"/>
              <a:t> </a:t>
            </a:r>
            <a:r>
              <a:rPr lang="en-GB" sz="2800" dirty="0" err="1"/>
              <a:t>rTMS</a:t>
            </a:r>
            <a:r>
              <a:rPr lang="en-GB" sz="2800" dirty="0"/>
              <a:t> </a:t>
            </a:r>
            <a:r>
              <a:rPr lang="en-GB" sz="2800" dirty="0" err="1"/>
              <a:t>deluje</a:t>
            </a:r>
            <a:r>
              <a:rPr lang="en-GB" sz="2800" dirty="0"/>
              <a:t> </a:t>
            </a:r>
            <a:r>
              <a:rPr lang="en-GB" sz="2800" dirty="0" err="1"/>
              <a:t>na</a:t>
            </a:r>
            <a:r>
              <a:rPr lang="en-GB" sz="2800" dirty="0"/>
              <a:t> </a:t>
            </a:r>
            <a:r>
              <a:rPr lang="en-GB" sz="2800" dirty="0" err="1"/>
              <a:t>osrednje</a:t>
            </a:r>
            <a:r>
              <a:rPr lang="en-GB" sz="2800" dirty="0"/>
              <a:t> </a:t>
            </a:r>
            <a:r>
              <a:rPr lang="en-GB" sz="2800" dirty="0" err="1"/>
              <a:t>vozlišče</a:t>
            </a:r>
            <a:r>
              <a:rPr lang="en-GB" sz="2800" dirty="0"/>
              <a:t> CEN, </a:t>
            </a:r>
            <a:r>
              <a:rPr lang="en-GB" sz="2800" dirty="0" err="1"/>
              <a:t>povezano</a:t>
            </a:r>
            <a:r>
              <a:rPr lang="en-GB" sz="2800" dirty="0"/>
              <a:t> z </a:t>
            </a:r>
            <a:r>
              <a:rPr lang="en-GB" sz="2800" dirty="0" err="1"/>
              <a:t>izvršilnimi</a:t>
            </a:r>
            <a:r>
              <a:rPr lang="en-GB" sz="2800" dirty="0"/>
              <a:t> </a:t>
            </a:r>
            <a:r>
              <a:rPr lang="en-GB" sz="2800" dirty="0" err="1"/>
              <a:t>funkcijami</a:t>
            </a:r>
            <a:r>
              <a:rPr lang="en-GB" sz="2800" dirty="0"/>
              <a:t>.</a:t>
            </a:r>
            <a:endParaRPr lang="sl-SI" sz="2800" dirty="0"/>
          </a:p>
          <a:p>
            <a:r>
              <a:rPr lang="en-GB" sz="2800" dirty="0" err="1"/>
              <a:t>Stimulacija</a:t>
            </a:r>
            <a:r>
              <a:rPr lang="en-GB" sz="2800" dirty="0"/>
              <a:t> </a:t>
            </a:r>
            <a:r>
              <a:rPr lang="en-GB" sz="2800" dirty="0" err="1"/>
              <a:t>vpliva</a:t>
            </a:r>
            <a:r>
              <a:rPr lang="en-GB" sz="2800" dirty="0"/>
              <a:t> </a:t>
            </a:r>
            <a:r>
              <a:rPr lang="en-GB" sz="2800" dirty="0" err="1"/>
              <a:t>na</a:t>
            </a:r>
            <a:r>
              <a:rPr lang="en-GB" sz="2800" dirty="0"/>
              <a:t> DMN (</a:t>
            </a:r>
            <a:r>
              <a:rPr lang="en-GB" sz="2800" dirty="0" err="1"/>
              <a:t>npr</a:t>
            </a:r>
            <a:r>
              <a:rPr lang="en-GB" sz="2800" dirty="0"/>
              <a:t>. </a:t>
            </a:r>
            <a:r>
              <a:rPr lang="en-GB" sz="2800" dirty="0" err="1"/>
              <a:t>sgACC</a:t>
            </a:r>
            <a:r>
              <a:rPr lang="en-GB" sz="2800" dirty="0"/>
              <a:t>, PCC) </a:t>
            </a:r>
            <a:r>
              <a:rPr lang="en-GB" sz="2800" dirty="0" err="1"/>
              <a:t>prek</a:t>
            </a:r>
            <a:r>
              <a:rPr lang="en-GB" sz="2800" dirty="0"/>
              <a:t> </a:t>
            </a:r>
            <a:r>
              <a:rPr lang="en-GB" sz="2800" dirty="0" err="1"/>
              <a:t>posrednih</a:t>
            </a:r>
            <a:r>
              <a:rPr lang="en-GB" sz="2800" dirty="0"/>
              <a:t> </a:t>
            </a:r>
            <a:r>
              <a:rPr lang="en-GB" sz="2800" dirty="0" err="1"/>
              <a:t>prefrontalnih</a:t>
            </a:r>
            <a:r>
              <a:rPr lang="en-GB" sz="2800" dirty="0"/>
              <a:t> </a:t>
            </a:r>
            <a:r>
              <a:rPr lang="en-GB" sz="2800" dirty="0" err="1"/>
              <a:t>poti</a:t>
            </a:r>
            <a:r>
              <a:rPr lang="en-GB" sz="2800" dirty="0"/>
              <a:t> → </a:t>
            </a:r>
            <a:r>
              <a:rPr lang="en-GB" sz="2800" dirty="0" err="1"/>
              <a:t>zmanjšanje</a:t>
            </a:r>
            <a:r>
              <a:rPr lang="en-GB" sz="2800" dirty="0"/>
              <a:t> </a:t>
            </a:r>
            <a:r>
              <a:rPr lang="en-GB" sz="2800" dirty="0" err="1"/>
              <a:t>negativnih</a:t>
            </a:r>
            <a:r>
              <a:rPr lang="en-GB" sz="2800" dirty="0"/>
              <a:t> </a:t>
            </a:r>
            <a:r>
              <a:rPr lang="en-GB" sz="2800" dirty="0" err="1"/>
              <a:t>miselnih</a:t>
            </a:r>
            <a:r>
              <a:rPr lang="en-GB" sz="2800" dirty="0"/>
              <a:t> </a:t>
            </a:r>
            <a:r>
              <a:rPr lang="en-GB" sz="2800" dirty="0" err="1"/>
              <a:t>zank</a:t>
            </a:r>
            <a:r>
              <a:rPr lang="en-GB" sz="2800" dirty="0"/>
              <a:t>.</a:t>
            </a:r>
            <a:endParaRPr lang="sl-SI" sz="2800" dirty="0"/>
          </a:p>
          <a:p>
            <a:r>
              <a:rPr lang="en-GB" sz="1800" dirty="0" err="1"/>
              <a:t>r</a:t>
            </a:r>
            <a:r>
              <a:rPr lang="en-GB" sz="2800" dirty="0" err="1"/>
              <a:t>TMS</a:t>
            </a:r>
            <a:r>
              <a:rPr lang="en-GB" sz="2800" dirty="0"/>
              <a:t> </a:t>
            </a:r>
            <a:r>
              <a:rPr lang="en-GB" sz="2800" dirty="0" err="1"/>
              <a:t>spreminja</a:t>
            </a:r>
            <a:r>
              <a:rPr lang="en-GB" sz="2800" dirty="0"/>
              <a:t> </a:t>
            </a:r>
            <a:r>
              <a:rPr lang="en-GB" sz="2800" dirty="0" err="1"/>
              <a:t>funkcionalno</a:t>
            </a:r>
            <a:r>
              <a:rPr lang="en-GB" sz="2800" dirty="0"/>
              <a:t> </a:t>
            </a:r>
            <a:r>
              <a:rPr lang="en-GB" sz="2800" dirty="0" err="1"/>
              <a:t>povezljivost</a:t>
            </a:r>
            <a:r>
              <a:rPr lang="en-GB" sz="2800" dirty="0"/>
              <a:t> DLPFC–</a:t>
            </a:r>
            <a:r>
              <a:rPr lang="en-GB" sz="2800" dirty="0" err="1"/>
              <a:t>limbični</a:t>
            </a:r>
            <a:r>
              <a:rPr lang="en-GB" sz="2800" dirty="0"/>
              <a:t> </a:t>
            </a:r>
            <a:r>
              <a:rPr lang="en-GB" sz="2800" dirty="0" err="1"/>
              <a:t>sistem</a:t>
            </a:r>
            <a:r>
              <a:rPr lang="en-GB" sz="2800" dirty="0"/>
              <a:t>, </a:t>
            </a:r>
            <a:r>
              <a:rPr lang="en-GB" sz="2800" dirty="0" err="1"/>
              <a:t>kar</a:t>
            </a:r>
            <a:r>
              <a:rPr lang="en-GB" sz="2800" dirty="0"/>
              <a:t> </a:t>
            </a:r>
            <a:r>
              <a:rPr lang="en-GB" sz="2800" u="sng" dirty="0" err="1"/>
              <a:t>zmanjša</a:t>
            </a:r>
            <a:r>
              <a:rPr lang="en-GB" sz="2800" u="sng" dirty="0"/>
              <a:t> </a:t>
            </a:r>
            <a:r>
              <a:rPr lang="en-GB" sz="2800" u="sng" dirty="0" err="1"/>
              <a:t>čustveno</a:t>
            </a:r>
            <a:r>
              <a:rPr lang="en-GB" sz="2800" u="sng" dirty="0"/>
              <a:t> </a:t>
            </a:r>
            <a:r>
              <a:rPr lang="en-GB" sz="2800" u="sng" dirty="0" err="1"/>
              <a:t>reaktivnost</a:t>
            </a:r>
            <a:r>
              <a:rPr lang="en-GB" sz="2800" dirty="0"/>
              <a:t>.</a:t>
            </a:r>
            <a:endParaRPr lang="sl-SI" sz="2800" dirty="0"/>
          </a:p>
          <a:p>
            <a:r>
              <a:rPr lang="en-GB" sz="2800" dirty="0" err="1"/>
              <a:t>Antidepresivni</a:t>
            </a:r>
            <a:r>
              <a:rPr lang="en-GB" sz="2800" dirty="0"/>
              <a:t> </a:t>
            </a:r>
            <a:r>
              <a:rPr lang="en-GB" sz="2800" dirty="0" err="1"/>
              <a:t>odziv</a:t>
            </a:r>
            <a:r>
              <a:rPr lang="en-GB" sz="2800" dirty="0"/>
              <a:t> je </a:t>
            </a:r>
            <a:r>
              <a:rPr lang="en-GB" sz="2800" dirty="0" err="1"/>
              <a:t>bistveno</a:t>
            </a:r>
            <a:r>
              <a:rPr lang="en-GB" sz="2800" dirty="0"/>
              <a:t> </a:t>
            </a:r>
            <a:r>
              <a:rPr lang="en-GB" sz="2800" dirty="0" err="1"/>
              <a:t>vezan</a:t>
            </a:r>
            <a:r>
              <a:rPr lang="en-GB" sz="2800" dirty="0"/>
              <a:t> </a:t>
            </a:r>
            <a:r>
              <a:rPr lang="en-GB" sz="2800" dirty="0" err="1"/>
              <a:t>na</a:t>
            </a:r>
            <a:r>
              <a:rPr lang="en-GB" sz="2800" dirty="0"/>
              <a:t> </a:t>
            </a:r>
            <a:r>
              <a:rPr lang="en-GB" sz="2800" dirty="0" err="1"/>
              <a:t>omrežne</a:t>
            </a:r>
            <a:r>
              <a:rPr lang="en-GB" sz="2800" dirty="0"/>
              <a:t> </a:t>
            </a:r>
            <a:r>
              <a:rPr lang="en-GB" sz="2800" dirty="0" err="1"/>
              <a:t>spremembe</a:t>
            </a:r>
            <a:r>
              <a:rPr lang="en-GB" sz="2800" dirty="0"/>
              <a:t>, ne le </a:t>
            </a:r>
            <a:r>
              <a:rPr lang="en-GB" sz="2800" dirty="0" err="1"/>
              <a:t>na</a:t>
            </a:r>
            <a:r>
              <a:rPr lang="en-GB" sz="2800" dirty="0"/>
              <a:t> </a:t>
            </a:r>
            <a:r>
              <a:rPr lang="en-GB" sz="2800" dirty="0" err="1"/>
              <a:t>lokalno</a:t>
            </a:r>
            <a:r>
              <a:rPr lang="en-GB" sz="2800" dirty="0"/>
              <a:t> </a:t>
            </a:r>
            <a:r>
              <a:rPr lang="en-GB" sz="2800" dirty="0" err="1"/>
              <a:t>ekscitabilnost</a:t>
            </a:r>
            <a:r>
              <a:rPr lang="en-GB" sz="2800" dirty="0"/>
              <a:t>.</a:t>
            </a:r>
          </a:p>
        </p:txBody>
      </p:sp>
    </p:spTree>
    <p:extLst>
      <p:ext uri="{BB962C8B-B14F-4D97-AF65-F5344CB8AC3E}">
        <p14:creationId xmlns:p14="http://schemas.microsoft.com/office/powerpoint/2010/main" val="7418717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43581" y="748146"/>
            <a:ext cx="12148419" cy="6109854"/>
          </a:xfrm>
          <a:prstGeom prst="rect">
            <a:avLst/>
          </a:prstGeom>
        </p:spPr>
      </p:pic>
      <p:sp>
        <p:nvSpPr>
          <p:cNvPr id="5" name="Pravokotnik 4"/>
          <p:cNvSpPr/>
          <p:nvPr/>
        </p:nvSpPr>
        <p:spPr>
          <a:xfrm>
            <a:off x="43581" y="101815"/>
            <a:ext cx="11552674" cy="523220"/>
          </a:xfrm>
          <a:prstGeom prst="rect">
            <a:avLst/>
          </a:prstGeom>
        </p:spPr>
        <p:txBody>
          <a:bodyPr wrap="square">
            <a:spAutoFit/>
          </a:bodyPr>
          <a:lstStyle/>
          <a:p>
            <a:r>
              <a:rPr lang="en-US" sz="2800" dirty="0">
                <a:solidFill>
                  <a:srgbClr val="00B0F0"/>
                </a:solidFill>
              </a:rPr>
              <a:t>Perturbation-based network analysis using TMS and concurrent neuroimaging</a:t>
            </a:r>
            <a:endParaRPr lang="en-GB" sz="2800" dirty="0">
              <a:solidFill>
                <a:srgbClr val="00B0F0"/>
              </a:solidFill>
            </a:endParaRPr>
          </a:p>
        </p:txBody>
      </p:sp>
    </p:spTree>
    <p:extLst>
      <p:ext uri="{BB962C8B-B14F-4D97-AF65-F5344CB8AC3E}">
        <p14:creationId xmlns:p14="http://schemas.microsoft.com/office/powerpoint/2010/main" val="498204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5" y="618517"/>
            <a:ext cx="10364451" cy="732301"/>
          </a:xfrm>
        </p:spPr>
        <p:txBody>
          <a:bodyPr/>
          <a:lstStyle/>
          <a:p>
            <a:r>
              <a:rPr lang="en-GB" dirty="0"/>
              <a:t>Tri </a:t>
            </a:r>
            <a:r>
              <a:rPr lang="en-GB" dirty="0" err="1"/>
              <a:t>terapije</a:t>
            </a:r>
            <a:r>
              <a:rPr lang="en-GB" dirty="0"/>
              <a:t> – </a:t>
            </a:r>
            <a:r>
              <a:rPr lang="en-GB" dirty="0" err="1"/>
              <a:t>trije</a:t>
            </a:r>
            <a:r>
              <a:rPr lang="en-GB" dirty="0"/>
              <a:t> </a:t>
            </a:r>
            <a:r>
              <a:rPr lang="en-GB" dirty="0" err="1"/>
              <a:t>mrežni</a:t>
            </a:r>
            <a:r>
              <a:rPr lang="en-GB" dirty="0"/>
              <a:t> </a:t>
            </a:r>
            <a:r>
              <a:rPr lang="en-GB" dirty="0" err="1"/>
              <a:t>mehanizmi</a:t>
            </a:r>
            <a:endParaRPr lang="en-GB" dirty="0"/>
          </a:p>
        </p:txBody>
      </p:sp>
      <p:sp>
        <p:nvSpPr>
          <p:cNvPr id="3" name="Označba mesta vsebine 2"/>
          <p:cNvSpPr>
            <a:spLocks noGrp="1"/>
          </p:cNvSpPr>
          <p:nvPr>
            <p:ph sz="quarter" idx="13"/>
          </p:nvPr>
        </p:nvSpPr>
        <p:spPr>
          <a:xfrm>
            <a:off x="518918" y="1681292"/>
            <a:ext cx="11389063" cy="4989672"/>
          </a:xfrm>
        </p:spPr>
        <p:txBody>
          <a:bodyPr>
            <a:normAutofit/>
          </a:bodyPr>
          <a:lstStyle/>
          <a:p>
            <a:r>
              <a:rPr lang="en-GB" sz="2800" b="1" dirty="0" err="1">
                <a:solidFill>
                  <a:srgbClr val="00B0F0"/>
                </a:solidFill>
              </a:rPr>
              <a:t>Psilocibin</a:t>
            </a:r>
            <a:r>
              <a:rPr lang="en-GB" sz="2800" dirty="0"/>
              <a:t> → ↓ </a:t>
            </a:r>
            <a:r>
              <a:rPr lang="en-GB" sz="2800" b="1" u="sng" dirty="0"/>
              <a:t>DMN</a:t>
            </a:r>
            <a:r>
              <a:rPr lang="en-GB" sz="2800" dirty="0"/>
              <a:t> </a:t>
            </a:r>
            <a:r>
              <a:rPr lang="en-GB" sz="2800" dirty="0" err="1"/>
              <a:t>koherence</a:t>
            </a:r>
            <a:r>
              <a:rPr lang="en-GB" sz="2800" dirty="0"/>
              <a:t>, ↓ </a:t>
            </a:r>
            <a:r>
              <a:rPr lang="en-GB" sz="2800" dirty="0" err="1"/>
              <a:t>modularnosti</a:t>
            </a:r>
            <a:r>
              <a:rPr lang="en-GB" sz="2800" dirty="0"/>
              <a:t>, ↑ </a:t>
            </a:r>
            <a:r>
              <a:rPr lang="en-GB" sz="2800" dirty="0" err="1"/>
              <a:t>globalna</a:t>
            </a:r>
            <a:r>
              <a:rPr lang="en-GB" sz="2800" dirty="0"/>
              <a:t> </a:t>
            </a:r>
            <a:r>
              <a:rPr lang="en-GB" sz="2800" dirty="0" err="1"/>
              <a:t>integracija</a:t>
            </a:r>
            <a:r>
              <a:rPr lang="en-GB" sz="2800" dirty="0"/>
              <a:t> → “</a:t>
            </a:r>
            <a:r>
              <a:rPr lang="en-GB" sz="2800" dirty="0" err="1"/>
              <a:t>mrežni</a:t>
            </a:r>
            <a:r>
              <a:rPr lang="en-GB" sz="2800" dirty="0"/>
              <a:t> reset”.</a:t>
            </a:r>
            <a:endParaRPr lang="sl-SI" sz="2800" dirty="0"/>
          </a:p>
          <a:p>
            <a:r>
              <a:rPr lang="en-GB" sz="2800" b="1" dirty="0" err="1">
                <a:solidFill>
                  <a:srgbClr val="FF0000"/>
                </a:solidFill>
              </a:rPr>
              <a:t>Ketamin</a:t>
            </a:r>
            <a:r>
              <a:rPr lang="en-GB" sz="2800" dirty="0"/>
              <a:t> → </a:t>
            </a:r>
            <a:r>
              <a:rPr lang="en-GB" sz="2800" dirty="0" err="1"/>
              <a:t>hitra</a:t>
            </a:r>
            <a:r>
              <a:rPr lang="en-GB" sz="2800" dirty="0"/>
              <a:t> </a:t>
            </a:r>
            <a:r>
              <a:rPr lang="en-GB" sz="2800" dirty="0" err="1"/>
              <a:t>reorganizacija</a:t>
            </a:r>
            <a:r>
              <a:rPr lang="en-GB" sz="2800" dirty="0"/>
              <a:t> </a:t>
            </a:r>
            <a:r>
              <a:rPr lang="en-GB" sz="2800" b="1" u="sng" dirty="0"/>
              <a:t>DMN–SN–CEN</a:t>
            </a:r>
            <a:r>
              <a:rPr lang="en-GB" sz="2800" dirty="0"/>
              <a:t> in </a:t>
            </a:r>
            <a:r>
              <a:rPr lang="en-GB" sz="2800" dirty="0" err="1"/>
              <a:t>limbičnih</a:t>
            </a:r>
            <a:r>
              <a:rPr lang="en-GB" sz="2800" dirty="0"/>
              <a:t> </a:t>
            </a:r>
            <a:r>
              <a:rPr lang="en-GB" sz="2800" dirty="0" err="1"/>
              <a:t>poti</a:t>
            </a:r>
            <a:r>
              <a:rPr lang="en-GB" sz="2800" dirty="0"/>
              <a:t> → </a:t>
            </a:r>
            <a:r>
              <a:rPr lang="en-GB" sz="2800" dirty="0" err="1"/>
              <a:t>zmanjšanje</a:t>
            </a:r>
            <a:r>
              <a:rPr lang="en-GB" sz="2800" dirty="0"/>
              <a:t> </a:t>
            </a:r>
            <a:r>
              <a:rPr lang="en-GB" sz="2800" dirty="0" err="1"/>
              <a:t>ruminacije</a:t>
            </a:r>
            <a:r>
              <a:rPr lang="en-GB" sz="2800" dirty="0"/>
              <a:t> in </a:t>
            </a:r>
            <a:r>
              <a:rPr lang="en-GB" sz="2800" dirty="0" err="1"/>
              <a:t>negativnega</a:t>
            </a:r>
            <a:r>
              <a:rPr lang="en-GB" sz="2800" dirty="0"/>
              <a:t> </a:t>
            </a:r>
            <a:r>
              <a:rPr lang="en-GB" sz="2800" dirty="0" err="1"/>
              <a:t>afekta</a:t>
            </a:r>
            <a:r>
              <a:rPr lang="en-GB" sz="2800" dirty="0"/>
              <a:t>.</a:t>
            </a:r>
            <a:endParaRPr lang="sl-SI" sz="2800" dirty="0"/>
          </a:p>
          <a:p>
            <a:r>
              <a:rPr lang="en-GB" sz="1800" b="1" dirty="0" err="1">
                <a:solidFill>
                  <a:srgbClr val="00B050"/>
                </a:solidFill>
              </a:rPr>
              <a:t>r</a:t>
            </a:r>
            <a:r>
              <a:rPr lang="en-GB" sz="2800" b="1" dirty="0" err="1">
                <a:solidFill>
                  <a:srgbClr val="00B050"/>
                </a:solidFill>
              </a:rPr>
              <a:t>TMS</a:t>
            </a:r>
            <a:r>
              <a:rPr lang="en-GB" sz="2800" dirty="0"/>
              <a:t> (DLPFC) → </a:t>
            </a:r>
            <a:r>
              <a:rPr lang="en-GB" sz="2800" dirty="0" err="1"/>
              <a:t>ciljno</a:t>
            </a:r>
            <a:r>
              <a:rPr lang="en-GB" sz="2800" dirty="0"/>
              <a:t> </a:t>
            </a:r>
            <a:r>
              <a:rPr lang="en-GB" sz="2800" dirty="0" err="1"/>
              <a:t>krepi</a:t>
            </a:r>
            <a:r>
              <a:rPr lang="en-GB" sz="2800" dirty="0"/>
              <a:t> CEN, </a:t>
            </a:r>
            <a:r>
              <a:rPr lang="en-GB" sz="2800" dirty="0" err="1"/>
              <a:t>uravnava</a:t>
            </a:r>
            <a:r>
              <a:rPr lang="en-GB" sz="2800" dirty="0"/>
              <a:t> </a:t>
            </a:r>
            <a:r>
              <a:rPr lang="en-GB" sz="2800" dirty="0" err="1"/>
              <a:t>prefrontalno-limbične</a:t>
            </a:r>
            <a:r>
              <a:rPr lang="en-GB" sz="2800" dirty="0"/>
              <a:t> </a:t>
            </a:r>
            <a:r>
              <a:rPr lang="en-GB" sz="2800" dirty="0" err="1"/>
              <a:t>povezave</a:t>
            </a:r>
            <a:r>
              <a:rPr lang="en-GB" sz="2800" dirty="0"/>
              <a:t> → </a:t>
            </a:r>
            <a:r>
              <a:rPr lang="en-GB" sz="2800" dirty="0" err="1"/>
              <a:t>krepitev</a:t>
            </a:r>
            <a:r>
              <a:rPr lang="en-GB" sz="2800" dirty="0"/>
              <a:t> </a:t>
            </a:r>
            <a:r>
              <a:rPr lang="en-GB" sz="2800" dirty="0" err="1"/>
              <a:t>kognitivnega</a:t>
            </a:r>
            <a:r>
              <a:rPr lang="en-GB" sz="2800" dirty="0"/>
              <a:t> </a:t>
            </a:r>
            <a:r>
              <a:rPr lang="en-GB" sz="2800" dirty="0" err="1"/>
              <a:t>nadzora</a:t>
            </a:r>
            <a:r>
              <a:rPr lang="en-GB" sz="2800" dirty="0"/>
              <a:t>.</a:t>
            </a:r>
            <a:endParaRPr lang="sl-SI" sz="2800" dirty="0"/>
          </a:p>
          <a:p>
            <a:r>
              <a:rPr lang="en-GB" sz="2800" dirty="0" err="1"/>
              <a:t>Vse</a:t>
            </a:r>
            <a:r>
              <a:rPr lang="en-GB" sz="2800" dirty="0"/>
              <a:t> tri </a:t>
            </a:r>
            <a:r>
              <a:rPr lang="en-GB" sz="2800" dirty="0" err="1"/>
              <a:t>terapije</a:t>
            </a:r>
            <a:r>
              <a:rPr lang="en-GB" sz="2800" dirty="0"/>
              <a:t> </a:t>
            </a:r>
            <a:r>
              <a:rPr lang="en-GB" sz="2800" dirty="0" err="1"/>
              <a:t>delujejo</a:t>
            </a:r>
            <a:r>
              <a:rPr lang="en-GB" sz="2800" dirty="0"/>
              <a:t> </a:t>
            </a:r>
            <a:r>
              <a:rPr lang="en-GB" sz="2800" dirty="0" err="1"/>
              <a:t>kot</a:t>
            </a:r>
            <a:r>
              <a:rPr lang="en-GB" sz="2800" dirty="0"/>
              <a:t> </a:t>
            </a:r>
            <a:r>
              <a:rPr lang="en-GB" sz="2800" dirty="0" err="1"/>
              <a:t>modulatorji</a:t>
            </a:r>
            <a:r>
              <a:rPr lang="en-GB" sz="2800" dirty="0"/>
              <a:t> </a:t>
            </a:r>
            <a:r>
              <a:rPr lang="en-GB" sz="2800" dirty="0" err="1"/>
              <a:t>omrežij</a:t>
            </a:r>
            <a:r>
              <a:rPr lang="en-GB" sz="2800" dirty="0"/>
              <a:t>, </a:t>
            </a:r>
            <a:r>
              <a:rPr lang="en-GB" sz="2800" dirty="0" err="1"/>
              <a:t>kar</a:t>
            </a:r>
            <a:r>
              <a:rPr lang="en-GB" sz="2800" dirty="0"/>
              <a:t> </a:t>
            </a:r>
            <a:r>
              <a:rPr lang="en-GB" sz="2800" dirty="0" err="1"/>
              <a:t>potrjuje</a:t>
            </a:r>
            <a:r>
              <a:rPr lang="en-GB" sz="2800" dirty="0"/>
              <a:t> </a:t>
            </a:r>
            <a:r>
              <a:rPr lang="en-GB" sz="2800" dirty="0" err="1"/>
              <a:t>mrežni</a:t>
            </a:r>
            <a:r>
              <a:rPr lang="en-GB" sz="2800" dirty="0"/>
              <a:t> model </a:t>
            </a:r>
            <a:r>
              <a:rPr lang="en-GB" sz="2800" dirty="0" err="1"/>
              <a:t>psihopatologije</a:t>
            </a:r>
            <a:r>
              <a:rPr lang="en-GB" sz="2800" dirty="0"/>
              <a:t>.</a:t>
            </a:r>
          </a:p>
        </p:txBody>
      </p:sp>
    </p:spTree>
    <p:extLst>
      <p:ext uri="{BB962C8B-B14F-4D97-AF65-F5344CB8AC3E}">
        <p14:creationId xmlns:p14="http://schemas.microsoft.com/office/powerpoint/2010/main" val="3476107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4" y="394143"/>
            <a:ext cx="10364451" cy="1596177"/>
          </a:xfrm>
        </p:spPr>
        <p:txBody>
          <a:bodyPr/>
          <a:lstStyle/>
          <a:p>
            <a:r>
              <a:rPr lang="sl-SI" dirty="0"/>
              <a:t>Povzetek 3 farmakoterapij z delovanjem na možganska omrežja</a:t>
            </a:r>
            <a:endParaRPr lang="en-GB" dirty="0"/>
          </a:p>
        </p:txBody>
      </p:sp>
      <p:pic>
        <p:nvPicPr>
          <p:cNvPr id="4" name="Slika 3"/>
          <p:cNvPicPr>
            <a:picLocks noChangeAspect="1"/>
          </p:cNvPicPr>
          <p:nvPr/>
        </p:nvPicPr>
        <p:blipFill>
          <a:blip r:embed="rId2"/>
          <a:stretch>
            <a:fillRect/>
          </a:stretch>
        </p:blipFill>
        <p:spPr>
          <a:xfrm>
            <a:off x="295550" y="2533346"/>
            <a:ext cx="11626286" cy="3650469"/>
          </a:xfrm>
          <a:prstGeom prst="rect">
            <a:avLst/>
          </a:prstGeom>
        </p:spPr>
      </p:pic>
    </p:spTree>
    <p:extLst>
      <p:ext uri="{BB962C8B-B14F-4D97-AF65-F5344CB8AC3E}">
        <p14:creationId xmlns:p14="http://schemas.microsoft.com/office/powerpoint/2010/main" val="3330161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99883" y="1903403"/>
            <a:ext cx="2966265" cy="1076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a:r>
              <a:rPr lang="en-GB" altLang="sl-SI" b="1" dirty="0" err="1">
                <a:latin typeface="Arial" charset="0"/>
              </a:rPr>
              <a:t>Parieto</a:t>
            </a:r>
            <a:r>
              <a:rPr lang="en-GB" altLang="sl-SI" b="1" dirty="0">
                <a:latin typeface="Arial" charset="0"/>
              </a:rPr>
              <a:t>-frontal information systems. </a:t>
            </a:r>
            <a:endParaRPr lang="sl-SI" altLang="sl-SI" b="1" dirty="0">
              <a:latin typeface="Arial" charset="0"/>
            </a:endParaRPr>
          </a:p>
          <a:p>
            <a:pPr algn="ctr"/>
            <a:endParaRPr lang="sl-SI" altLang="sl-SI" b="1" dirty="0">
              <a:latin typeface="Arial" charset="0"/>
            </a:endParaRPr>
          </a:p>
          <a:p>
            <a:pPr algn="ctr"/>
            <a:endParaRPr lang="sl-SI" altLang="sl-SI" b="1" dirty="0">
              <a:latin typeface="Arial" charset="0"/>
            </a:endParaRPr>
          </a:p>
          <a:p>
            <a:pPr algn="ctr"/>
            <a:endParaRPr lang="sl-SI" altLang="sl-SI" b="1" dirty="0">
              <a:latin typeface="Arial" charset="0"/>
            </a:endParaRPr>
          </a:p>
          <a:p>
            <a:pPr algn="ctr"/>
            <a:r>
              <a:rPr lang="sl-SI" altLang="sl-SI" b="1" dirty="0">
                <a:latin typeface="Arial" charset="0"/>
              </a:rPr>
              <a:t>„HUB-i“ - vozlišča</a:t>
            </a:r>
            <a:endParaRPr lang="en-GB" altLang="sl-SI" b="1" dirty="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171" y="17184"/>
            <a:ext cx="6342529" cy="6636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3100800" y="6654119"/>
            <a:ext cx="5224319" cy="235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sl-SI" sz="1200" b="1">
                <a:latin typeface="Arial" charset="0"/>
              </a:rPr>
              <a:t>Roberto Caminiti et al. eNeuro 2017;4:ENEURO.0306-16.2017</a:t>
            </a:r>
          </a:p>
        </p:txBody>
      </p:sp>
      <p:sp>
        <p:nvSpPr>
          <p:cNvPr id="3076" name="Text Box 4"/>
          <p:cNvSpPr txBox="1">
            <a:spLocks noChangeArrowheads="1"/>
          </p:cNvSpPr>
          <p:nvPr/>
        </p:nvSpPr>
        <p:spPr bwMode="auto">
          <a:xfrm>
            <a:off x="130560" y="6613175"/>
            <a:ext cx="657408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r>
              <a:rPr lang="en-GB" altLang="sl-SI" sz="1000">
                <a:latin typeface="Arial" charset="0"/>
              </a:rPr>
              <a:t>©2017 by Society for Neuroscience</a:t>
            </a:r>
          </a:p>
        </p:txBody>
      </p:sp>
    </p:spTree>
    <p:extLst>
      <p:ext uri="{BB962C8B-B14F-4D97-AF65-F5344CB8AC3E}">
        <p14:creationId xmlns:p14="http://schemas.microsoft.com/office/powerpoint/2010/main" val="1926600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20972" y="12266"/>
            <a:ext cx="113241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sl-SI" dirty="0"/>
              <a:t>24</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5" y="477675"/>
            <a:ext cx="12101155" cy="5554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2518804" y="6548368"/>
            <a:ext cx="5224321"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sl-SI" sz="1200" b="1" dirty="0">
                <a:latin typeface="Arial" charset="0"/>
              </a:rPr>
              <a:t>Roberto </a:t>
            </a:r>
            <a:r>
              <a:rPr lang="en-GB" altLang="sl-SI" sz="1200" b="1" dirty="0" err="1">
                <a:latin typeface="Arial" charset="0"/>
              </a:rPr>
              <a:t>Caminiti</a:t>
            </a:r>
            <a:r>
              <a:rPr lang="en-GB" altLang="sl-SI" sz="1200" b="1" dirty="0">
                <a:latin typeface="Arial" charset="0"/>
              </a:rPr>
              <a:t> et al. </a:t>
            </a:r>
            <a:r>
              <a:rPr lang="en-GB" altLang="sl-SI" sz="1200" b="1" dirty="0" err="1">
                <a:latin typeface="Arial" charset="0"/>
              </a:rPr>
              <a:t>eNeuro</a:t>
            </a:r>
            <a:r>
              <a:rPr lang="en-GB" altLang="sl-SI" sz="1200" b="1" dirty="0">
                <a:latin typeface="Arial" charset="0"/>
              </a:rPr>
              <a:t> 2017;4:ENEURO.0306-16.2017</a:t>
            </a:r>
          </a:p>
        </p:txBody>
      </p:sp>
      <p:sp>
        <p:nvSpPr>
          <p:cNvPr id="3076" name="Text Box 4"/>
          <p:cNvSpPr txBox="1">
            <a:spLocks noChangeArrowheads="1"/>
          </p:cNvSpPr>
          <p:nvPr/>
        </p:nvSpPr>
        <p:spPr bwMode="auto">
          <a:xfrm>
            <a:off x="130560" y="6613175"/>
            <a:ext cx="657408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r>
              <a:rPr lang="en-GB" altLang="sl-SI" sz="1000">
                <a:latin typeface="Arial" charset="0"/>
              </a:rPr>
              <a:t>©2017 by Society for Neuroscience</a:t>
            </a:r>
          </a:p>
        </p:txBody>
      </p:sp>
    </p:spTree>
    <p:extLst>
      <p:ext uri="{BB962C8B-B14F-4D97-AF65-F5344CB8AC3E}">
        <p14:creationId xmlns:p14="http://schemas.microsoft.com/office/powerpoint/2010/main" val="68407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91145" y="105843"/>
            <a:ext cx="10410474" cy="549215"/>
          </a:xfrm>
        </p:spPr>
        <p:txBody>
          <a:bodyPr>
            <a:normAutofit fontScale="90000"/>
          </a:bodyPr>
          <a:lstStyle/>
          <a:p>
            <a:r>
              <a:rPr lang="sl-SI" dirty="0"/>
              <a:t>Možganski živci – senzorična integracija odziva</a:t>
            </a:r>
          </a:p>
        </p:txBody>
      </p:sp>
      <p:pic>
        <p:nvPicPr>
          <p:cNvPr id="2050" name="Picture 2" descr="https://s3.amazonaws.com/teachmeseries/tmanatomy/wp-content/uploads/20171222220153/Brain-st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9928" y="828784"/>
            <a:ext cx="6651309" cy="60292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ovezana s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03" y="563869"/>
            <a:ext cx="4539225" cy="629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416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sz="quarter" idx="13"/>
          </p:nvPr>
        </p:nvSpPr>
        <p:spPr/>
        <p:txBody>
          <a:bodyPr/>
          <a:lstStyle/>
          <a:p>
            <a:endParaRPr lang="sl-SI"/>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393" y="-109183"/>
            <a:ext cx="18288000"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312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23325" y="538261"/>
            <a:ext cx="10364451" cy="860612"/>
          </a:xfrm>
        </p:spPr>
        <p:txBody>
          <a:bodyPr>
            <a:normAutofit fontScale="90000"/>
          </a:bodyPr>
          <a:lstStyle/>
          <a:p>
            <a:r>
              <a:rPr lang="sl-SI" dirty="0"/>
              <a:t>EEG površinski tokovi kot vozlišča omrežij v možganski skorji</a:t>
            </a:r>
          </a:p>
        </p:txBody>
      </p:sp>
      <p:pic>
        <p:nvPicPr>
          <p:cNvPr id="2050"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73" y="2034294"/>
            <a:ext cx="7132608" cy="53550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vezana s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034" y="2836661"/>
            <a:ext cx="5723966" cy="4290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zultat iskanja slik za eeg g-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702" y="968567"/>
            <a:ext cx="3552815" cy="186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88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cdn2.vectorstock.com/i/1000x1000/72/86/cartoon-human-brain-anatomy-in-a-cut-vector-13237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042" y="-334074"/>
            <a:ext cx="9059837" cy="796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191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1355912" y="-5878"/>
            <a:ext cx="9488301" cy="6863878"/>
          </a:xfrm>
          <a:prstGeom prst="rect">
            <a:avLst/>
          </a:prstGeom>
        </p:spPr>
      </p:pic>
    </p:spTree>
    <p:extLst>
      <p:ext uri="{BB962C8B-B14F-4D97-AF65-F5344CB8AC3E}">
        <p14:creationId xmlns:p14="http://schemas.microsoft.com/office/powerpoint/2010/main" val="358745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sz="quarter" idx="13"/>
          </p:nvPr>
        </p:nvSpPr>
        <p:spPr/>
        <p:txBody>
          <a:bodyPr/>
          <a:lstStyle/>
          <a:p>
            <a:endParaRPr lang="sl-SI"/>
          </a:p>
        </p:txBody>
      </p:sp>
      <p:pic>
        <p:nvPicPr>
          <p:cNvPr id="4" name="Slika 3"/>
          <p:cNvPicPr>
            <a:picLocks noChangeAspect="1"/>
          </p:cNvPicPr>
          <p:nvPr/>
        </p:nvPicPr>
        <p:blipFill>
          <a:blip r:embed="rId2"/>
          <a:stretch>
            <a:fillRect/>
          </a:stretch>
        </p:blipFill>
        <p:spPr>
          <a:xfrm>
            <a:off x="-53011" y="285760"/>
            <a:ext cx="12192001" cy="6572251"/>
          </a:xfrm>
          <a:prstGeom prst="rect">
            <a:avLst/>
          </a:prstGeom>
        </p:spPr>
      </p:pic>
    </p:spTree>
    <p:extLst>
      <p:ext uri="{BB962C8B-B14F-4D97-AF65-F5344CB8AC3E}">
        <p14:creationId xmlns:p14="http://schemas.microsoft.com/office/powerpoint/2010/main" val="3598057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1879269" y="0"/>
            <a:ext cx="8658226" cy="6872467"/>
          </a:xfrm>
          <a:prstGeom prst="rect">
            <a:avLst/>
          </a:prstGeom>
        </p:spPr>
      </p:pic>
    </p:spTree>
    <p:extLst>
      <p:ext uri="{BB962C8B-B14F-4D97-AF65-F5344CB8AC3E}">
        <p14:creationId xmlns:p14="http://schemas.microsoft.com/office/powerpoint/2010/main" val="1930353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33021" y="267642"/>
            <a:ext cx="10364451" cy="1596177"/>
          </a:xfrm>
        </p:spPr>
        <p:txBody>
          <a:bodyPr/>
          <a:lstStyle/>
          <a:p>
            <a:r>
              <a:rPr lang="sl-SI" dirty="0"/>
              <a:t>Senzorični dražljaji – </a:t>
            </a:r>
            <a:r>
              <a:rPr lang="sl-SI" dirty="0">
                <a:solidFill>
                  <a:srgbClr val="FF0000"/>
                </a:solidFill>
              </a:rPr>
              <a:t>šesti čut</a:t>
            </a:r>
            <a:r>
              <a:rPr lang="sl-SI" dirty="0"/>
              <a:t>?</a:t>
            </a:r>
          </a:p>
        </p:txBody>
      </p:sp>
      <p:sp>
        <p:nvSpPr>
          <p:cNvPr id="3" name="Označba mesta vsebine 2"/>
          <p:cNvSpPr txBox="1">
            <a:spLocks/>
          </p:cNvSpPr>
          <p:nvPr/>
        </p:nvSpPr>
        <p:spPr>
          <a:xfrm>
            <a:off x="578149" y="1672319"/>
            <a:ext cx="6003404" cy="3424107"/>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sl-SI" sz="2400" dirty="0"/>
              <a:t>Receptorske celice:</a:t>
            </a:r>
          </a:p>
          <a:p>
            <a:pPr marL="457200" lvl="1" indent="0">
              <a:buNone/>
            </a:pPr>
            <a:r>
              <a:rPr lang="sl-SI" sz="2200" dirty="0">
                <a:solidFill>
                  <a:srgbClr val="FF0000"/>
                </a:solidFill>
              </a:rPr>
              <a:t>Električna polja</a:t>
            </a:r>
            <a:r>
              <a:rPr lang="sl-SI" sz="2200" dirty="0"/>
              <a:t>, </a:t>
            </a:r>
            <a:r>
              <a:rPr lang="sl-SI" sz="2200" dirty="0">
                <a:solidFill>
                  <a:srgbClr val="0070C0"/>
                </a:solidFill>
              </a:rPr>
              <a:t>slanost</a:t>
            </a:r>
            <a:r>
              <a:rPr lang="sl-SI" sz="2200" dirty="0"/>
              <a:t>, </a:t>
            </a:r>
            <a:r>
              <a:rPr lang="sl-SI" sz="2200" dirty="0">
                <a:solidFill>
                  <a:srgbClr val="C00000"/>
                </a:solidFill>
              </a:rPr>
              <a:t>temperatura</a:t>
            </a:r>
          </a:p>
          <a:p>
            <a:pPr marL="457200" lvl="1" indent="0">
              <a:buNone/>
            </a:pPr>
            <a:r>
              <a:rPr lang="sl-SI" sz="2200" dirty="0" err="1"/>
              <a:t>baroreceptorji</a:t>
            </a:r>
            <a:endParaRPr lang="sl-SI" sz="2200" dirty="0"/>
          </a:p>
          <a:p>
            <a:pPr marL="457200" lvl="1" indent="0">
              <a:buNone/>
            </a:pPr>
            <a:r>
              <a:rPr lang="sl-SI" sz="2200" dirty="0" err="1"/>
              <a:t>Kemoreceptorji</a:t>
            </a:r>
            <a:endParaRPr lang="sl-SI" sz="2200" dirty="0"/>
          </a:p>
          <a:p>
            <a:pPr marL="457200" lvl="1" indent="0">
              <a:buNone/>
            </a:pPr>
            <a:r>
              <a:rPr lang="sl-SI" sz="2200" dirty="0" err="1"/>
              <a:t>Hidroreceptorji</a:t>
            </a:r>
            <a:endParaRPr lang="sl-SI" sz="2200" dirty="0"/>
          </a:p>
          <a:p>
            <a:pPr marL="457200" lvl="1" indent="0">
              <a:buNone/>
            </a:pPr>
            <a:r>
              <a:rPr lang="sl-SI" sz="2200" dirty="0" err="1"/>
              <a:t>Mehanoreceptorji</a:t>
            </a:r>
            <a:endParaRPr lang="sl-SI" sz="2200" dirty="0"/>
          </a:p>
          <a:p>
            <a:pPr marL="457200" lvl="1" indent="0">
              <a:buNone/>
            </a:pPr>
            <a:r>
              <a:rPr lang="sl-SI" sz="2200" dirty="0" err="1"/>
              <a:t>Nociceptorji</a:t>
            </a:r>
            <a:endParaRPr lang="sl-SI" sz="2200" dirty="0"/>
          </a:p>
          <a:p>
            <a:pPr marL="457200" lvl="1" indent="0">
              <a:buNone/>
            </a:pPr>
            <a:r>
              <a:rPr lang="sl-SI" sz="2200" dirty="0" err="1"/>
              <a:t>Osmoreceptorji</a:t>
            </a:r>
            <a:endParaRPr lang="sl-SI" sz="2200" dirty="0"/>
          </a:p>
          <a:p>
            <a:pPr marL="457200" lvl="1" indent="0">
              <a:buNone/>
            </a:pPr>
            <a:r>
              <a:rPr lang="sl-SI" sz="2200" dirty="0"/>
              <a:t>Fotoreceptorji</a:t>
            </a:r>
          </a:p>
          <a:p>
            <a:pPr marL="457200" lvl="1" indent="0">
              <a:buNone/>
            </a:pPr>
            <a:r>
              <a:rPr lang="sl-SI" sz="2200" dirty="0" err="1"/>
              <a:t>Proprioreceptorji</a:t>
            </a:r>
            <a:endParaRPr lang="sl-SI" sz="2200" dirty="0"/>
          </a:p>
          <a:p>
            <a:pPr marL="457200" lvl="1" indent="0">
              <a:buNone/>
            </a:pPr>
            <a:r>
              <a:rPr lang="sl-SI" sz="2200" dirty="0">
                <a:solidFill>
                  <a:srgbClr val="C00000"/>
                </a:solidFill>
              </a:rPr>
              <a:t>Elektromagnetni</a:t>
            </a:r>
            <a:r>
              <a:rPr lang="sl-SI" sz="2200" dirty="0"/>
              <a:t> receptorji…</a:t>
            </a:r>
          </a:p>
          <a:p>
            <a:endParaRPr lang="sl-SI" sz="2400" dirty="0"/>
          </a:p>
        </p:txBody>
      </p:sp>
      <p:sp>
        <p:nvSpPr>
          <p:cNvPr id="4" name="Označba mesta vsebine 2"/>
          <p:cNvSpPr txBox="1">
            <a:spLocks/>
          </p:cNvSpPr>
          <p:nvPr/>
        </p:nvSpPr>
        <p:spPr>
          <a:xfrm>
            <a:off x="6581553" y="1863819"/>
            <a:ext cx="4954583" cy="3424107"/>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sl-SI" sz="2400" dirty="0"/>
              <a:t>Senzorični Dražljajski vhodi</a:t>
            </a:r>
          </a:p>
          <a:p>
            <a:pPr marL="457200" lvl="1" indent="0">
              <a:buNone/>
            </a:pPr>
            <a:r>
              <a:rPr lang="sl-SI" sz="2200" dirty="0">
                <a:solidFill>
                  <a:srgbClr val="00B0F0"/>
                </a:solidFill>
              </a:rPr>
              <a:t>Vid</a:t>
            </a:r>
          </a:p>
          <a:p>
            <a:pPr marL="457200" lvl="1" indent="0">
              <a:buNone/>
            </a:pPr>
            <a:r>
              <a:rPr lang="sl-SI" sz="2200" dirty="0">
                <a:solidFill>
                  <a:srgbClr val="00B0F0"/>
                </a:solidFill>
              </a:rPr>
              <a:t>Zvok</a:t>
            </a:r>
          </a:p>
          <a:p>
            <a:pPr marL="457200" lvl="1" indent="0">
              <a:buNone/>
            </a:pPr>
            <a:r>
              <a:rPr lang="sl-SI" sz="2200" dirty="0">
                <a:solidFill>
                  <a:srgbClr val="00B0F0"/>
                </a:solidFill>
              </a:rPr>
              <a:t>Dotik</a:t>
            </a:r>
          </a:p>
          <a:p>
            <a:pPr marL="457200" lvl="1" indent="0">
              <a:buNone/>
            </a:pPr>
            <a:r>
              <a:rPr lang="sl-SI" sz="2200" dirty="0">
                <a:solidFill>
                  <a:srgbClr val="00B0F0"/>
                </a:solidFill>
              </a:rPr>
              <a:t>Vonj</a:t>
            </a:r>
          </a:p>
          <a:p>
            <a:pPr marL="457200" lvl="1" indent="0">
              <a:buNone/>
            </a:pPr>
            <a:r>
              <a:rPr lang="sl-SI" sz="2200" dirty="0">
                <a:solidFill>
                  <a:srgbClr val="00B0F0"/>
                </a:solidFill>
              </a:rPr>
              <a:t>Okus</a:t>
            </a:r>
          </a:p>
          <a:p>
            <a:pPr marL="457200" lvl="1" indent="0">
              <a:buNone/>
            </a:pPr>
            <a:r>
              <a:rPr lang="sl-SI" sz="2200" dirty="0">
                <a:solidFill>
                  <a:srgbClr val="FF0000"/>
                </a:solidFill>
              </a:rPr>
              <a:t>Drugi („šesti“)</a:t>
            </a:r>
            <a:r>
              <a:rPr lang="sl-SI" sz="2200" dirty="0"/>
              <a:t>: </a:t>
            </a:r>
          </a:p>
          <a:p>
            <a:pPr marL="457200" lvl="1" indent="0">
              <a:buNone/>
            </a:pPr>
            <a:r>
              <a:rPr lang="sl-SI" sz="2200" dirty="0"/>
              <a:t>	ravnotežje, </a:t>
            </a:r>
            <a:r>
              <a:rPr lang="sl-SI" sz="2200" dirty="0" err="1"/>
              <a:t>termorecepcija</a:t>
            </a:r>
            <a:r>
              <a:rPr lang="sl-SI" sz="2200" dirty="0"/>
              <a:t>, </a:t>
            </a:r>
            <a:r>
              <a:rPr lang="sl-SI" sz="2200" dirty="0" err="1"/>
              <a:t>propriocepcija</a:t>
            </a:r>
            <a:r>
              <a:rPr lang="sl-SI" sz="2200" dirty="0"/>
              <a:t>, </a:t>
            </a:r>
            <a:r>
              <a:rPr lang="sl-SI" sz="2200" dirty="0" err="1"/>
              <a:t>nocicepcija</a:t>
            </a:r>
            <a:r>
              <a:rPr lang="sl-SI" sz="2200" dirty="0"/>
              <a:t>, specifični receptorji v organih...</a:t>
            </a:r>
          </a:p>
        </p:txBody>
      </p:sp>
    </p:spTree>
    <p:extLst>
      <p:ext uri="{BB962C8B-B14F-4D97-AF65-F5344CB8AC3E}">
        <p14:creationId xmlns:p14="http://schemas.microsoft.com/office/powerpoint/2010/main" val="236528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96902" y="202881"/>
            <a:ext cx="10364451" cy="711519"/>
          </a:xfrm>
        </p:spPr>
        <p:txBody>
          <a:bodyPr/>
          <a:lstStyle/>
          <a:p>
            <a:r>
              <a:rPr lang="sl-SI" dirty="0"/>
              <a:t>Povezljivost in </a:t>
            </a:r>
            <a:r>
              <a:rPr lang="sl-SI" dirty="0" err="1"/>
              <a:t>nevroanatomija</a:t>
            </a:r>
            <a:r>
              <a:rPr lang="sl-SI" dirty="0"/>
              <a:t> omrežij </a:t>
            </a:r>
            <a:endParaRPr lang="en-GB" dirty="0"/>
          </a:p>
        </p:txBody>
      </p:sp>
      <p:pic>
        <p:nvPicPr>
          <p:cNvPr id="3" name="Slika 2"/>
          <p:cNvPicPr>
            <a:picLocks noChangeAspect="1"/>
          </p:cNvPicPr>
          <p:nvPr/>
        </p:nvPicPr>
        <p:blipFill>
          <a:blip r:embed="rId2"/>
          <a:stretch>
            <a:fillRect/>
          </a:stretch>
        </p:blipFill>
        <p:spPr>
          <a:xfrm>
            <a:off x="885806" y="1163782"/>
            <a:ext cx="9607238" cy="5694217"/>
          </a:xfrm>
          <a:prstGeom prst="rect">
            <a:avLst/>
          </a:prstGeom>
        </p:spPr>
      </p:pic>
    </p:spTree>
    <p:extLst>
      <p:ext uri="{BB962C8B-B14F-4D97-AF65-F5344CB8AC3E}">
        <p14:creationId xmlns:p14="http://schemas.microsoft.com/office/powerpoint/2010/main" val="92538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Basal-ganglia-class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6265" y="-3171"/>
            <a:ext cx="4332373" cy="4529299"/>
          </a:xfrm>
          <a:prstGeom prst="rect">
            <a:avLst/>
          </a:prstGeom>
          <a:noFill/>
          <a:extLst>
            <a:ext uri="{909E8E84-426E-40DD-AFC4-6F175D3DCCD1}">
              <a14:hiddenFill xmlns:a14="http://schemas.microsoft.com/office/drawing/2010/main">
                <a:solidFill>
                  <a:srgbClr val="FFFFFF"/>
                </a:solidFill>
              </a14:hiddenFill>
            </a:ext>
          </a:extLst>
        </p:spPr>
      </p:pic>
      <p:sp>
        <p:nvSpPr>
          <p:cNvPr id="5" name="Pravokotnik 4"/>
          <p:cNvSpPr/>
          <p:nvPr/>
        </p:nvSpPr>
        <p:spPr>
          <a:xfrm>
            <a:off x="6968976" y="4549676"/>
            <a:ext cx="5365897" cy="2308324"/>
          </a:xfrm>
          <a:prstGeom prst="rect">
            <a:avLst/>
          </a:prstGeom>
        </p:spPr>
        <p:txBody>
          <a:bodyPr wrap="square">
            <a:spAutoFit/>
          </a:bodyPr>
          <a:lstStyle/>
          <a:p>
            <a:r>
              <a:rPr lang="sl-SI" u="sng" dirty="0">
                <a:solidFill>
                  <a:srgbClr val="222222"/>
                </a:solidFill>
                <a:latin typeface="Arial" panose="020B0604020202020204" pitchFamily="34" charset="0"/>
              </a:rPr>
              <a:t>Možganska povezljivost</a:t>
            </a:r>
            <a:r>
              <a:rPr lang="sl-SI" dirty="0">
                <a:solidFill>
                  <a:srgbClr val="222222"/>
                </a:solidFill>
                <a:latin typeface="Arial" panose="020B0604020202020204" pitchFamily="34" charset="0"/>
              </a:rPr>
              <a:t>: </a:t>
            </a:r>
            <a:r>
              <a:rPr lang="sl-SI" b="1" u="sng" dirty="0" err="1">
                <a:solidFill>
                  <a:srgbClr val="FF0000"/>
                </a:solidFill>
                <a:latin typeface="Arial" panose="020B0604020202020204" pitchFamily="34" charset="0"/>
              </a:rPr>
              <a:t>ekscitatorne</a:t>
            </a:r>
            <a:r>
              <a:rPr lang="sl-SI" dirty="0">
                <a:solidFill>
                  <a:srgbClr val="222222"/>
                </a:solidFill>
                <a:latin typeface="Arial" panose="020B0604020202020204" pitchFamily="34" charset="0"/>
              </a:rPr>
              <a:t> </a:t>
            </a:r>
            <a:r>
              <a:rPr lang="sl-SI" dirty="0" err="1">
                <a:solidFill>
                  <a:srgbClr val="0B0080"/>
                </a:solidFill>
                <a:latin typeface="Arial" panose="020B0604020202020204" pitchFamily="34" charset="0"/>
              </a:rPr>
              <a:t>glutamatne</a:t>
            </a:r>
            <a:r>
              <a:rPr lang="sl-SI" dirty="0">
                <a:solidFill>
                  <a:srgbClr val="222222"/>
                </a:solidFill>
                <a:latin typeface="Arial" panose="020B0604020202020204" pitchFamily="34" charset="0"/>
              </a:rPr>
              <a:t> poti v </a:t>
            </a:r>
            <a:r>
              <a:rPr lang="sl-SI" dirty="0">
                <a:solidFill>
                  <a:srgbClr val="FF0000"/>
                </a:solidFill>
                <a:latin typeface="Arial" panose="020B0604020202020204" pitchFamily="34" charset="0"/>
              </a:rPr>
              <a:t>rdeči barvi</a:t>
            </a:r>
            <a:r>
              <a:rPr lang="sl-SI" dirty="0">
                <a:solidFill>
                  <a:srgbClr val="222222"/>
                </a:solidFill>
                <a:latin typeface="Arial" panose="020B0604020202020204" pitchFamily="34" charset="0"/>
              </a:rPr>
              <a:t>, </a:t>
            </a:r>
            <a:r>
              <a:rPr lang="sl-SI" b="1" u="sng" dirty="0">
                <a:solidFill>
                  <a:schemeClr val="accent1">
                    <a:lumMod val="75000"/>
                  </a:schemeClr>
                </a:solidFill>
                <a:latin typeface="Arial" panose="020B0604020202020204" pitchFamily="34" charset="0"/>
              </a:rPr>
              <a:t>zaviralne</a:t>
            </a:r>
            <a:r>
              <a:rPr lang="sl-SI" dirty="0">
                <a:solidFill>
                  <a:srgbClr val="222222"/>
                </a:solidFill>
                <a:latin typeface="Arial" panose="020B0604020202020204" pitchFamily="34" charset="0"/>
              </a:rPr>
              <a:t> </a:t>
            </a:r>
            <a:r>
              <a:rPr lang="sl-SI" dirty="0">
                <a:solidFill>
                  <a:srgbClr val="0B0080"/>
                </a:solidFill>
                <a:latin typeface="Arial" panose="020B0604020202020204" pitchFamily="34" charset="0"/>
                <a:hlinkClick r:id="rId3" tooltip="GABA"/>
              </a:rPr>
              <a:t>GABA</a:t>
            </a:r>
            <a:r>
              <a:rPr lang="sl-SI" dirty="0">
                <a:solidFill>
                  <a:srgbClr val="0B0080"/>
                </a:solidFill>
                <a:latin typeface="Arial" panose="020B0604020202020204" pitchFamily="34" charset="0"/>
              </a:rPr>
              <a:t> </a:t>
            </a:r>
            <a:r>
              <a:rPr lang="sl-SI" dirty="0">
                <a:solidFill>
                  <a:srgbClr val="222222"/>
                </a:solidFill>
                <a:latin typeface="Arial" panose="020B0604020202020204" pitchFamily="34" charset="0"/>
              </a:rPr>
              <a:t>v </a:t>
            </a:r>
            <a:r>
              <a:rPr lang="sl-SI" dirty="0">
                <a:solidFill>
                  <a:srgbClr val="0000FF"/>
                </a:solidFill>
                <a:latin typeface="Arial" panose="020B0604020202020204" pitchFamily="34" charset="0"/>
              </a:rPr>
              <a:t>modri</a:t>
            </a:r>
            <a:r>
              <a:rPr lang="sl-SI" dirty="0">
                <a:solidFill>
                  <a:srgbClr val="222222"/>
                </a:solidFill>
                <a:latin typeface="Arial" panose="020B0604020202020204" pitchFamily="34" charset="0"/>
              </a:rPr>
              <a:t>, </a:t>
            </a:r>
            <a:r>
              <a:rPr lang="sl-SI" b="1" u="sng" dirty="0" err="1">
                <a:solidFill>
                  <a:srgbClr val="3E0637"/>
                </a:solidFill>
                <a:latin typeface="Arial" panose="020B0604020202020204" pitchFamily="34" charset="0"/>
              </a:rPr>
              <a:t>modulatorne</a:t>
            </a:r>
            <a:r>
              <a:rPr lang="sl-SI" dirty="0">
                <a:solidFill>
                  <a:srgbClr val="222222"/>
                </a:solidFill>
                <a:latin typeface="Arial" panose="020B0604020202020204" pitchFamily="34" charset="0"/>
              </a:rPr>
              <a:t> </a:t>
            </a:r>
            <a:r>
              <a:rPr lang="sl-SI" dirty="0" err="1">
                <a:solidFill>
                  <a:srgbClr val="7030A0"/>
                </a:solidFill>
                <a:latin typeface="Arial" panose="020B0604020202020204" pitchFamily="34" charset="0"/>
                <a:hlinkClick r:id="rId4" tooltip="Dopaminergic"/>
              </a:rPr>
              <a:t>dopaminergične</a:t>
            </a:r>
            <a:r>
              <a:rPr lang="sl-SI" dirty="0">
                <a:solidFill>
                  <a:srgbClr val="222222"/>
                </a:solidFill>
                <a:latin typeface="Arial" panose="020B0604020202020204" pitchFamily="34" charset="0"/>
              </a:rPr>
              <a:t> v </a:t>
            </a:r>
            <a:r>
              <a:rPr lang="sl-SI" dirty="0">
                <a:solidFill>
                  <a:srgbClr val="FF00FF"/>
                </a:solidFill>
                <a:latin typeface="Arial" panose="020B0604020202020204" pitchFamily="34" charset="0"/>
              </a:rPr>
              <a:t>vijolični</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GPe</a:t>
            </a:r>
            <a:r>
              <a:rPr lang="sl-SI" dirty="0">
                <a:solidFill>
                  <a:srgbClr val="222222"/>
                </a:solidFill>
                <a:latin typeface="Arial" panose="020B0604020202020204" pitchFamily="34" charset="0"/>
              </a:rPr>
              <a:t>: globus </a:t>
            </a:r>
            <a:r>
              <a:rPr lang="sl-SI" dirty="0" err="1">
                <a:solidFill>
                  <a:srgbClr val="222222"/>
                </a:solidFill>
                <a:latin typeface="Arial" panose="020B0604020202020204" pitchFamily="34" charset="0"/>
              </a:rPr>
              <a:t>pallidus</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externum</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GPi</a:t>
            </a:r>
            <a:r>
              <a:rPr lang="sl-SI" dirty="0">
                <a:solidFill>
                  <a:srgbClr val="222222"/>
                </a:solidFill>
                <a:latin typeface="Arial" panose="020B0604020202020204" pitchFamily="34" charset="0"/>
              </a:rPr>
              <a:t>: globus </a:t>
            </a:r>
            <a:r>
              <a:rPr lang="sl-SI" dirty="0" err="1">
                <a:solidFill>
                  <a:srgbClr val="222222"/>
                </a:solidFill>
                <a:latin typeface="Arial" panose="020B0604020202020204" pitchFamily="34" charset="0"/>
              </a:rPr>
              <a:t>pallidus</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internum</a:t>
            </a:r>
            <a:r>
              <a:rPr lang="sl-SI" dirty="0">
                <a:solidFill>
                  <a:srgbClr val="222222"/>
                </a:solidFill>
                <a:latin typeface="Arial" panose="020B0604020202020204" pitchFamily="34" charset="0"/>
              </a:rPr>
              <a:t>; STN: </a:t>
            </a:r>
            <a:r>
              <a:rPr lang="sl-SI" dirty="0" err="1">
                <a:solidFill>
                  <a:srgbClr val="222222"/>
                </a:solidFill>
                <a:latin typeface="Arial" panose="020B0604020202020204" pitchFamily="34" charset="0"/>
              </a:rPr>
              <a:t>subtalamično</a:t>
            </a:r>
            <a:r>
              <a:rPr lang="sl-SI" dirty="0">
                <a:solidFill>
                  <a:srgbClr val="222222"/>
                </a:solidFill>
                <a:latin typeface="Arial" panose="020B0604020202020204" pitchFamily="34" charset="0"/>
              </a:rPr>
              <a:t> jedro; </a:t>
            </a:r>
            <a:r>
              <a:rPr lang="sl-SI" dirty="0" err="1">
                <a:solidFill>
                  <a:srgbClr val="222222"/>
                </a:solidFill>
                <a:latin typeface="Arial" panose="020B0604020202020204" pitchFamily="34" charset="0"/>
              </a:rPr>
              <a:t>SNc</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substantia</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nigra</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pars</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compacta</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SNr</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substantia</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nigra</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pars</a:t>
            </a:r>
            <a:r>
              <a:rPr lang="sl-SI" dirty="0">
                <a:solidFill>
                  <a:srgbClr val="222222"/>
                </a:solidFill>
                <a:latin typeface="Arial" panose="020B0604020202020204" pitchFamily="34" charset="0"/>
              </a:rPr>
              <a:t> </a:t>
            </a:r>
            <a:r>
              <a:rPr lang="sl-SI" dirty="0" err="1">
                <a:solidFill>
                  <a:srgbClr val="222222"/>
                </a:solidFill>
                <a:latin typeface="Arial" panose="020B0604020202020204" pitchFamily="34" charset="0"/>
              </a:rPr>
              <a:t>reticulata</a:t>
            </a:r>
            <a:r>
              <a:rPr lang="sl-SI" dirty="0">
                <a:solidFill>
                  <a:srgbClr val="222222"/>
                </a:solidFill>
                <a:latin typeface="Arial" panose="020B0604020202020204" pitchFamily="34" charset="0"/>
              </a:rPr>
              <a:t>)</a:t>
            </a:r>
            <a:endParaRPr lang="sl-SI" dirty="0"/>
          </a:p>
        </p:txBody>
      </p:sp>
      <p:pic>
        <p:nvPicPr>
          <p:cNvPr id="3074" name="Picture 2" descr="Povezana sli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01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60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Anatomske osnove omrežij</a:t>
            </a:r>
          </a:p>
        </p:txBody>
      </p:sp>
      <p:sp>
        <p:nvSpPr>
          <p:cNvPr id="3" name="Označba mesta vsebine 2"/>
          <p:cNvSpPr>
            <a:spLocks noGrp="1"/>
          </p:cNvSpPr>
          <p:nvPr>
            <p:ph sz="quarter" idx="13"/>
          </p:nvPr>
        </p:nvSpPr>
        <p:spPr/>
        <p:txBody>
          <a:bodyPr>
            <a:normAutofit fontScale="85000" lnSpcReduction="10000"/>
          </a:bodyPr>
          <a:lstStyle/>
          <a:p>
            <a:r>
              <a:rPr lang="sl-SI" dirty="0"/>
              <a:t>Human </a:t>
            </a:r>
            <a:r>
              <a:rPr lang="sl-SI" dirty="0" err="1"/>
              <a:t>brain</a:t>
            </a:r>
            <a:r>
              <a:rPr lang="sl-SI" dirty="0"/>
              <a:t> </a:t>
            </a:r>
            <a:r>
              <a:rPr lang="sl-SI" dirty="0" err="1"/>
              <a:t>project</a:t>
            </a:r>
            <a:r>
              <a:rPr lang="sl-SI" dirty="0"/>
              <a:t> (EU):</a:t>
            </a:r>
          </a:p>
          <a:p>
            <a:r>
              <a:rPr lang="sl-SI" dirty="0">
                <a:hlinkClick r:id="rId2"/>
              </a:rPr>
              <a:t>https://www.humanbrainproject.eu/en/explore-the-brain/</a:t>
            </a:r>
            <a:r>
              <a:rPr lang="sl-SI" dirty="0"/>
              <a:t> </a:t>
            </a:r>
          </a:p>
          <a:p>
            <a:pPr marL="0" indent="0">
              <a:buNone/>
            </a:pPr>
            <a:r>
              <a:rPr lang="sl-SI" dirty="0"/>
              <a:t>https://neuroglancer.humanbrainproject.org/?templateSelected=Big+Brain+%28Histology%29&amp;parcellationSelected=Grey%2FWhite+matter&amp;navigation=0_0_0_1__0.33329081535339355_-0.33231064677238464_0.2925528287887573_-0.8324059844017029__1922235.5293810747__-348364_-40624228_-21718468__350000.00000000006  </a:t>
            </a:r>
          </a:p>
          <a:p>
            <a:endParaRPr lang="sl-SI" dirty="0"/>
          </a:p>
          <a:p>
            <a:r>
              <a:rPr lang="sl-SI" dirty="0"/>
              <a:t>Human </a:t>
            </a:r>
            <a:r>
              <a:rPr lang="sl-SI" dirty="0" err="1"/>
              <a:t>Connectome</a:t>
            </a:r>
            <a:r>
              <a:rPr lang="sl-SI" dirty="0"/>
              <a:t> Project (ZDA)</a:t>
            </a:r>
          </a:p>
          <a:p>
            <a:pPr marL="0" indent="0">
              <a:buNone/>
            </a:pPr>
            <a:r>
              <a:rPr lang="sl-SI" dirty="0">
                <a:hlinkClick r:id="rId3"/>
              </a:rPr>
              <a:t>https://wiki.humanconnectome.org/</a:t>
            </a:r>
            <a:r>
              <a:rPr lang="sl-SI" dirty="0"/>
              <a:t> </a:t>
            </a:r>
          </a:p>
          <a:p>
            <a:endParaRPr lang="sl-SI" dirty="0"/>
          </a:p>
        </p:txBody>
      </p:sp>
    </p:spTree>
    <p:extLst>
      <p:ext uri="{BB962C8B-B14F-4D97-AF65-F5344CB8AC3E}">
        <p14:creationId xmlns:p14="http://schemas.microsoft.com/office/powerpoint/2010/main" val="3034947323"/>
      </p:ext>
    </p:extLst>
  </p:cSld>
  <p:clrMapOvr>
    <a:masterClrMapping/>
  </p:clrMapOvr>
</p:sld>
</file>

<file path=ppt/theme/theme1.xml><?xml version="1.0" encoding="utf-8"?>
<a:theme xmlns:a="http://schemas.openxmlformats.org/drawingml/2006/main" name="Kapljic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TM04033925[[fn=Kapljica]]</Template>
  <TotalTime>12204</TotalTime>
  <Words>2994</Words>
  <Application>Microsoft Office PowerPoint</Application>
  <PresentationFormat>Širokozaslonsko</PresentationFormat>
  <Paragraphs>334</Paragraphs>
  <Slides>55</Slides>
  <Notes>16</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55</vt:i4>
      </vt:variant>
    </vt:vector>
  </HeadingPairs>
  <TitlesOfParts>
    <vt:vector size="64" baseType="lpstr">
      <vt:lpstr>Arial</vt:lpstr>
      <vt:lpstr>Calibri</vt:lpstr>
      <vt:lpstr>Geneva</vt:lpstr>
      <vt:lpstr>msgothic</vt:lpstr>
      <vt:lpstr>Times New Roman</vt:lpstr>
      <vt:lpstr>Tw Cen MT</vt:lpstr>
      <vt:lpstr>Wingdings</vt:lpstr>
      <vt:lpstr>Wingdings 2</vt:lpstr>
      <vt:lpstr>Kapljica</vt:lpstr>
      <vt:lpstr>Psihofarmakologija duševnih motenj Nevrobiološke osnove za analizo možganskih omrežij       Gorazd Drevenšek 2023/24</vt:lpstr>
      <vt:lpstr>Osnove omrežij</vt:lpstr>
      <vt:lpstr>možgani kot sebki – strukture možganske povezljivosti</vt:lpstr>
      <vt:lpstr>PowerPointova predstavitev</vt:lpstr>
      <vt:lpstr>Možganski živci – senzorična integracija odziva</vt:lpstr>
      <vt:lpstr>Senzorični dražljaji – šesti čut?</vt:lpstr>
      <vt:lpstr>Povezljivost in nevroanatomija omrežij </vt:lpstr>
      <vt:lpstr>PowerPointova predstavitev</vt:lpstr>
      <vt:lpstr>Anatomske osnove omrežij</vt:lpstr>
      <vt:lpstr>konektogram</vt:lpstr>
      <vt:lpstr>Kaj poganja možganska omrežja?</vt:lpstr>
      <vt:lpstr>Metode slikanja in merjenja omrežij</vt:lpstr>
      <vt:lpstr>Kako merimo elemente omrežja?</vt:lpstr>
      <vt:lpstr>Snemanje možganskih procesov: „cost-benefit“ </vt:lpstr>
      <vt:lpstr>Pregled omrežij</vt:lpstr>
      <vt:lpstr>Kakšna omrežja poznamo?</vt:lpstr>
      <vt:lpstr>Kakšna omrežja poznamo?</vt:lpstr>
      <vt:lpstr>osrednja omrežja</vt:lpstr>
      <vt:lpstr>Druga omrežja</vt:lpstr>
      <vt:lpstr>Slušno omrežje</vt:lpstr>
      <vt:lpstr>Omrežja podrobneje </vt:lpstr>
      <vt:lpstr>Privzeto omrežje  DMN (default mode network)</vt:lpstr>
      <vt:lpstr>Privzeto omrežje –  Default mode network pri depresiji</vt:lpstr>
      <vt:lpstr>Modalna – izstopajoča omrežja</vt:lpstr>
      <vt:lpstr>Modalna – izstopajoča omrežja  - salience networks</vt:lpstr>
      <vt:lpstr>Obsežna omrežja – osrednje eksekutivno omrežje</vt:lpstr>
      <vt:lpstr>Osrednje izvršilno omrežje - central executive network</vt:lpstr>
      <vt:lpstr>Model trojnih omrežij (Triple-network model (Menon) - shizofrenija)</vt:lpstr>
      <vt:lpstr>Trojno omrežje pri shizofreniji</vt:lpstr>
      <vt:lpstr>Integrated model of cognitive control networks and aberrant saliency in schizophrenia.</vt:lpstr>
      <vt:lpstr>Mesolimbic dopamine influences salience (SAL) network (SN) connectivity.</vt:lpstr>
      <vt:lpstr>Interakcije in spremembe med omrežji - PTSD</vt:lpstr>
      <vt:lpstr>Interakcije med omrežji</vt:lpstr>
      <vt:lpstr>KAP</vt:lpstr>
      <vt:lpstr>Primeri aplikacij moduliranja omrežij</vt:lpstr>
      <vt:lpstr>Psilocibin – akutna dinamika možganskih omrežij (DMN–SN–CEN)</vt:lpstr>
      <vt:lpstr>Psilocybin increases brain network integration in patients with depression </vt:lpstr>
      <vt:lpstr>Psilocibin – vztrajni omrežni učinki in antidepresivno delovanje</vt:lpstr>
      <vt:lpstr>INTERAKCIJE OMREŽIJ &amp; KLINIČNI PRIMERI</vt:lpstr>
      <vt:lpstr>Ketamin – hitra modulacija DMN–SN–CEN</vt:lpstr>
      <vt:lpstr>PowerPointova predstavitev</vt:lpstr>
      <vt:lpstr>Ketamin – omrežni biomarkerji terapevtskega odziva</vt:lpstr>
      <vt:lpstr>PowerPointova predstavitev</vt:lpstr>
      <vt:lpstr>rtMS nad DLPFC – vpliv na mrežno dinamiko</vt:lpstr>
      <vt:lpstr>PowerPointova predstavitev</vt:lpstr>
      <vt:lpstr>Tri terapije – trije mrežni mehanizmi</vt:lpstr>
      <vt:lpstr>Povzetek 3 farmakoterapij z delovanjem na možganska omrežja</vt:lpstr>
      <vt:lpstr>PowerPointova predstavitev</vt:lpstr>
      <vt:lpstr>PowerPointova predstavitev</vt:lpstr>
      <vt:lpstr>PowerPointova predstavitev</vt:lpstr>
      <vt:lpstr>EEG površinski tokovi kot vozlišča omrežij v možganski skorji</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Martina Drevensek</dc:creator>
  <cp:lastModifiedBy>Drevenšek, Gorazd</cp:lastModifiedBy>
  <cp:revision>152</cp:revision>
  <cp:lastPrinted>2019-01-16T13:28:36Z</cp:lastPrinted>
  <dcterms:created xsi:type="dcterms:W3CDTF">2018-12-30T02:11:14Z</dcterms:created>
  <dcterms:modified xsi:type="dcterms:W3CDTF">2025-11-26T20:41:09Z</dcterms:modified>
</cp:coreProperties>
</file>