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2" r:id="rId3"/>
    <p:sldId id="303" r:id="rId4"/>
    <p:sldId id="257" r:id="rId5"/>
    <p:sldId id="295" r:id="rId6"/>
    <p:sldId id="304" r:id="rId7"/>
    <p:sldId id="305" r:id="rId8"/>
    <p:sldId id="306" r:id="rId9"/>
    <p:sldId id="307" r:id="rId10"/>
    <p:sldId id="308" r:id="rId11"/>
    <p:sldId id="310" r:id="rId12"/>
    <p:sldId id="309" r:id="rId13"/>
    <p:sldId id="296" r:id="rId14"/>
    <p:sldId id="297" r:id="rId15"/>
    <p:sldId id="298" r:id="rId16"/>
    <p:sldId id="299" r:id="rId17"/>
    <p:sldId id="300" r:id="rId18"/>
    <p:sldId id="301" r:id="rId19"/>
    <p:sldId id="258" r:id="rId20"/>
    <p:sldId id="259" r:id="rId21"/>
    <p:sldId id="260" r:id="rId22"/>
    <p:sldId id="261" r:id="rId23"/>
    <p:sldId id="262" r:id="rId24"/>
    <p:sldId id="263" r:id="rId25"/>
    <p:sldId id="266" r:id="rId26"/>
    <p:sldId id="267" r:id="rId27"/>
    <p:sldId id="268" r:id="rId28"/>
    <p:sldId id="269" r:id="rId29"/>
    <p:sldId id="270" r:id="rId30"/>
    <p:sldId id="264" r:id="rId31"/>
    <p:sldId id="271" r:id="rId32"/>
    <p:sldId id="272" r:id="rId33"/>
    <p:sldId id="273" r:id="rId34"/>
    <p:sldId id="274" r:id="rId35"/>
    <p:sldId id="275" r:id="rId36"/>
    <p:sldId id="276" r:id="rId37"/>
    <p:sldId id="277" r:id="rId38"/>
    <p:sldId id="278" r:id="rId39"/>
    <p:sldId id="279" r:id="rId40"/>
    <p:sldId id="284" r:id="rId41"/>
    <p:sldId id="285" r:id="rId42"/>
    <p:sldId id="281" r:id="rId43"/>
    <p:sldId id="282" r:id="rId44"/>
    <p:sldId id="283" r:id="rId45"/>
    <p:sldId id="286" r:id="rId46"/>
    <p:sldId id="287" r:id="rId47"/>
    <p:sldId id="288" r:id="rId48"/>
    <p:sldId id="289" r:id="rId49"/>
    <p:sldId id="290" r:id="rId50"/>
    <p:sldId id="291" r:id="rId51"/>
    <p:sldId id="292" r:id="rId52"/>
    <p:sldId id="293" r:id="rId53"/>
    <p:sldId id="294" r:id="rId5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02" y="18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543051" y="1344614"/>
            <a:ext cx="84667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9B96C6-D96E-4457-9275-139488C6F55E}" type="datetimeFigureOut">
              <a:rPr lang="en-US"/>
              <a:pPr>
                <a:defRPr/>
              </a:pPr>
              <a:t>1/12/2026</a:t>
            </a:fld>
            <a:endParaRPr lang="en-US" dirty="0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0C482D1-5F87-4CCB-B539-718B4A6625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1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12C53-032D-46CF-8EE7-145DEA51740C}" type="datetimeFigureOut">
              <a:rPr lang="en-US"/>
              <a:pPr>
                <a:defRPr/>
              </a:pPr>
              <a:t>1/12/2026</a:t>
            </a:fld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C4833-7024-41D9-A4BB-6B2B44CEAF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316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362B5-0D66-4013-B982-5A89DC8E287B}" type="datetimeFigureOut">
              <a:rPr lang="en-US"/>
              <a:pPr>
                <a:defRPr/>
              </a:pPr>
              <a:t>1/12/2026</a:t>
            </a:fld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E8224-8682-4B9E-B3C4-DB0C65DD32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27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8DFFE-27A1-4997-AEC9-EA23BAA77A1F}" type="datetimeFigureOut">
              <a:rPr lang="en-US"/>
              <a:pPr>
                <a:defRPr/>
              </a:pPr>
              <a:t>1/12/2026</a:t>
            </a:fld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25598-9188-4C9F-B6D4-D472949CD4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994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3767" y="0"/>
            <a:ext cx="9144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 bwMode="invGray">
          <a:xfrm>
            <a:off x="3048000" y="0"/>
            <a:ext cx="1016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210984" y="2746375"/>
            <a:ext cx="84667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C939DA-A1F4-4A73-9917-C30D4F404134}" type="datetimeFigureOut">
              <a:rPr lang="en-US"/>
              <a:pPr>
                <a:defRPr/>
              </a:pPr>
              <a:t>1/12/2026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0C908B-E478-4265-9EBE-F943336EA5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103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B39E3-EA91-48EF-8679-475AC618FCEE}" type="datetimeFigureOut">
              <a:rPr lang="en-US"/>
              <a:pPr>
                <a:defRPr/>
              </a:pPr>
              <a:t>1/12/2026</a:t>
            </a:fld>
            <a:endParaRPr lang="en-US"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4169F-313D-476D-9A20-5CF0CBC142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7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338C231-4491-4F29-84A2-7E8FCEC39688}" type="datetimeFigureOut">
              <a:rPr lang="en-US"/>
              <a:pPr>
                <a:defRPr/>
              </a:pPr>
              <a:t>1/12/2026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755DB8B-3B04-4A65-974D-28589634E2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023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D922A-BDA4-44E2-81DE-0ACE3151B15B}" type="datetimeFigureOut">
              <a:rPr lang="en-US"/>
              <a:pPr>
                <a:defRPr/>
              </a:pPr>
              <a:t>1/12/2026</a:t>
            </a:fld>
            <a:endParaRPr lang="en-US" dirty="0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C77D8-7BED-4829-9A02-9644F1A9C0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843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2552" y="0"/>
            <a:ext cx="10839449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 bwMode="invGray">
          <a:xfrm>
            <a:off x="1352551" y="0"/>
            <a:ext cx="9736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09C149-8E10-49A0-A3A4-F599ED0DEEF0}" type="datetimeFigureOut">
              <a:rPr lang="en-US"/>
              <a:pPr>
                <a:defRPr/>
              </a:pPr>
              <a:t>1/12/2026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7411CBB-43D1-4CDB-BBD1-0E0FD60486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061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D8DCBD6-E229-4892-A5C8-F4B28AF7F675}" type="datetimeFigureOut">
              <a:rPr lang="en-US"/>
              <a:pPr>
                <a:defRPr/>
              </a:pPr>
              <a:t>1/12/2026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16FBC8-67E8-4179-98B6-3735ECF3A4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077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 dirty="0">
              <a:latin typeface="+mn-lt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529167" y="954089"/>
            <a:ext cx="9144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6671734" y="936625"/>
            <a:ext cx="865717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BF8E46-ECE2-451C-BF75-B72853D789FA}" type="datetimeFigureOut">
              <a:rPr lang="en-US"/>
              <a:pPr>
                <a:defRPr/>
              </a:pPr>
              <a:t>1/12/2026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381842-C0F0-447F-BB47-E242686450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887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67" y="-815975"/>
            <a:ext cx="21844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24367" y="20639"/>
            <a:ext cx="2271184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350434" y="0"/>
            <a:ext cx="1084156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3467" y="274638"/>
            <a:ext cx="9999133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913467" y="1447800"/>
            <a:ext cx="999913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4B18736-7698-4C16-A95F-CDA299DB8E69}" type="datetimeFigureOut">
              <a:rPr lang="en-US"/>
              <a:pPr>
                <a:defRPr/>
              </a:pPr>
              <a:t>1/12/2026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5033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2CF9DEBD-8DB3-4793-8158-4A5517788B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352551" y="0"/>
            <a:ext cx="9736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2" r:id="rId2"/>
    <p:sldLayoutId id="2147483718" r:id="rId3"/>
    <p:sldLayoutId id="2147483713" r:id="rId4"/>
    <p:sldLayoutId id="2147483719" r:id="rId5"/>
    <p:sldLayoutId id="2147483714" r:id="rId6"/>
    <p:sldLayoutId id="2147483720" r:id="rId7"/>
    <p:sldLayoutId id="2147483721" r:id="rId8"/>
    <p:sldLayoutId id="2147483722" r:id="rId9"/>
    <p:sldLayoutId id="2147483715" r:id="rId10"/>
    <p:sldLayoutId id="214748371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F688B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F688B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F688B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F688B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F688B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F688B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F688B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F688B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F688B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upload.wikimedia.org/wikipedia/commons/c/cb/Blood_values_sorted_by_mass_and_molar_concentration.pn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sl.wikipedia.org/wiki/Hidrogenkarbonat" TargetMode="External"/><Relationship Id="rId3" Type="http://schemas.openxmlformats.org/officeDocument/2006/relationships/hyperlink" Target="https://sl.wikipedia.org/wiki/Natrij" TargetMode="External"/><Relationship Id="rId7" Type="http://schemas.openxmlformats.org/officeDocument/2006/relationships/hyperlink" Target="https://sl.wikipedia.org/wiki/Klor" TargetMode="External"/><Relationship Id="rId2" Type="http://schemas.openxmlformats.org/officeDocument/2006/relationships/hyperlink" Target="https://lab.biarti.s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l.wikipedia.org/wiki/Magnezij" TargetMode="External"/><Relationship Id="rId5" Type="http://schemas.openxmlformats.org/officeDocument/2006/relationships/hyperlink" Target="https://sl.wikipedia.org/wiki/Kalcij" TargetMode="External"/><Relationship Id="rId4" Type="http://schemas.openxmlformats.org/officeDocument/2006/relationships/hyperlink" Target="https://sl.wikipedia.org/wiki/Kalij" TargetMode="External"/><Relationship Id="rId9" Type="http://schemas.openxmlformats.org/officeDocument/2006/relationships/hyperlink" Target="https://sl.wikipedia.org/wiki/Fosfat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ods.od.nih.gov/HealthInformation/Dietary_Reference_Intakes.aspx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1" y="290513"/>
            <a:ext cx="9753600" cy="11668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130000"/>
                  </a:schemeClr>
                </a:solidFill>
              </a:rPr>
              <a:t>Odmerjanje vitaminov, mineralov in vode </a:t>
            </a:r>
            <a:r>
              <a:rPr lang="sl-SI" dirty="0" smtClean="0">
                <a:solidFill>
                  <a:schemeClr val="tx2">
                    <a:satMod val="130000"/>
                  </a:schemeClr>
                </a:solidFill>
              </a:rPr>
              <a:t>pri duševnih motnjah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477327"/>
            <a:ext cx="7010400" cy="4767072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3962400" y="63246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 smtClean="0"/>
              <a:t>Psihofarmakologija</a:t>
            </a:r>
            <a:r>
              <a:rPr lang="sl-SI" dirty="0" smtClean="0"/>
              <a:t> duševnih motenj </a:t>
            </a:r>
            <a:r>
              <a:rPr lang="sl-SI" dirty="0" smtClean="0"/>
              <a:t>2025/26</a:t>
            </a:r>
            <a:endParaRPr lang="sl-SI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09714"/>
            <a:ext cx="7499350" cy="1185685"/>
          </a:xfrm>
        </p:spPr>
        <p:txBody>
          <a:bodyPr>
            <a:normAutofit/>
          </a:bodyPr>
          <a:lstStyle/>
          <a:p>
            <a:r>
              <a:rPr lang="sl-SI" sz="4800" dirty="0" smtClean="0"/>
              <a:t>ASD</a:t>
            </a:r>
            <a:endParaRPr lang="sl-SI" sz="4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800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Odrasli ASD – </a:t>
            </a:r>
            <a:r>
              <a:rPr lang="sl-SI" dirty="0" smtClean="0">
                <a:solidFill>
                  <a:srgbClr val="00B0F0"/>
                </a:solidFill>
              </a:rPr>
              <a:t>japonska</a:t>
            </a:r>
            <a:r>
              <a:rPr lang="sl-SI" dirty="0" smtClean="0"/>
              <a:t> študija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371600" y="1752600"/>
            <a:ext cx="10541000" cy="4038600"/>
          </a:xfrm>
        </p:spPr>
        <p:txBody>
          <a:bodyPr/>
          <a:lstStyle/>
          <a:p>
            <a:r>
              <a:rPr lang="sl-SI" dirty="0"/>
              <a:t>Železo in </a:t>
            </a:r>
            <a:r>
              <a:rPr lang="en-US" dirty="0"/>
              <a:t>vitamin B12 </a:t>
            </a:r>
            <a:r>
              <a:rPr lang="sl-SI" dirty="0"/>
              <a:t>sta bila delno </a:t>
            </a:r>
            <a:r>
              <a:rPr lang="sl-SI" dirty="0" smtClean="0"/>
              <a:t>povezana </a:t>
            </a:r>
            <a:r>
              <a:rPr lang="sl-SI" dirty="0"/>
              <a:t>z ASD pri moških</a:t>
            </a:r>
            <a:r>
              <a:rPr lang="en-US" dirty="0"/>
              <a:t>. </a:t>
            </a:r>
            <a:endParaRPr lang="sl-SI" dirty="0"/>
          </a:p>
          <a:p>
            <a:r>
              <a:rPr lang="sl-SI" dirty="0"/>
              <a:t>Pri ženskah pozitivna povezava z vnosom ogljikovih hidratov</a:t>
            </a:r>
            <a:r>
              <a:rPr lang="en-US" dirty="0"/>
              <a:t>, </a:t>
            </a:r>
            <a:r>
              <a:rPr lang="sl-SI" dirty="0"/>
              <a:t>negativno s </a:t>
            </a:r>
            <a:r>
              <a:rPr lang="en-US" dirty="0"/>
              <a:t>protein</a:t>
            </a:r>
            <a:r>
              <a:rPr lang="sl-SI" dirty="0"/>
              <a:t>i</a:t>
            </a:r>
            <a:r>
              <a:rPr lang="en-US" dirty="0"/>
              <a:t>, mineral</a:t>
            </a:r>
            <a:r>
              <a:rPr lang="sl-SI" dirty="0"/>
              <a:t>i</a:t>
            </a:r>
            <a:r>
              <a:rPr lang="en-US" dirty="0"/>
              <a:t>, vitamin</a:t>
            </a:r>
            <a:r>
              <a:rPr lang="sl-SI" dirty="0"/>
              <a:t>i in vlakninami</a:t>
            </a:r>
            <a:r>
              <a:rPr lang="en-US" dirty="0"/>
              <a:t>. </a:t>
            </a:r>
            <a:endParaRPr lang="sl-SI" dirty="0"/>
          </a:p>
          <a:p>
            <a:r>
              <a:rPr lang="sl-SI" u="sng" dirty="0"/>
              <a:t>Nizek vnos morskih alg</a:t>
            </a:r>
            <a:r>
              <a:rPr lang="en-US" u="sng" dirty="0"/>
              <a:t>, </a:t>
            </a:r>
            <a:r>
              <a:rPr lang="sl-SI" u="sng" dirty="0"/>
              <a:t>rib in mehkužcev </a:t>
            </a:r>
            <a:r>
              <a:rPr lang="sl-SI" dirty="0"/>
              <a:t>ter zelenjave je bil značilen za osebe s </a:t>
            </a:r>
            <a:r>
              <a:rPr lang="sl-SI" dirty="0" err="1"/>
              <a:t>pomebnejšimi</a:t>
            </a:r>
            <a:r>
              <a:rPr lang="sl-SI" dirty="0"/>
              <a:t> znaki ASD.</a:t>
            </a:r>
          </a:p>
          <a:p>
            <a:r>
              <a:rPr lang="sl-SI" dirty="0">
                <a:sym typeface="Wingdings" panose="05000000000000000000" pitchFamily="2" charset="2"/>
              </a:rPr>
              <a:t> izbira hrane glede na </a:t>
            </a:r>
            <a:r>
              <a:rPr lang="sl-SI" dirty="0" err="1">
                <a:sym typeface="Wingdings" panose="05000000000000000000" pitchFamily="2" charset="2"/>
              </a:rPr>
              <a:t>olfaktorne</a:t>
            </a:r>
            <a:r>
              <a:rPr lang="sl-SI" dirty="0">
                <a:sym typeface="Wingdings" panose="05000000000000000000" pitchFamily="2" charset="2"/>
              </a:rPr>
              <a:t> potrebe?</a:t>
            </a:r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6553200" y="64008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/>
              <a:t>Nutrients. </a:t>
            </a:r>
            <a:r>
              <a:rPr lang="fr-FR" dirty="0"/>
              <a:t>2019 Dec 9;11(12):3010.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1035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Shizofrenija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676400" y="1600200"/>
            <a:ext cx="9999133" cy="3580368"/>
          </a:xfrm>
        </p:spPr>
        <p:txBody>
          <a:bodyPr/>
          <a:lstStyle/>
          <a:p>
            <a:r>
              <a:rPr lang="sl-SI" sz="3600" dirty="0" smtClean="0"/>
              <a:t>Pomanjkanje vitamina </a:t>
            </a:r>
            <a:r>
              <a:rPr lang="sl-SI" sz="3600" dirty="0" smtClean="0">
                <a:solidFill>
                  <a:srgbClr val="FF0000"/>
                </a:solidFill>
              </a:rPr>
              <a:t>D, </a:t>
            </a:r>
            <a:r>
              <a:rPr lang="en-US" sz="3600" dirty="0" err="1" smtClean="0">
                <a:solidFill>
                  <a:srgbClr val="FF0000"/>
                </a:solidFill>
              </a:rPr>
              <a:t>folat</a:t>
            </a:r>
            <a:r>
              <a:rPr lang="sl-SI" sz="3600" dirty="0" smtClean="0">
                <a:solidFill>
                  <a:srgbClr val="FF0000"/>
                </a:solidFill>
              </a:rPr>
              <a:t>ov</a:t>
            </a:r>
            <a:r>
              <a:rPr lang="en-US" sz="3600" dirty="0" smtClean="0">
                <a:solidFill>
                  <a:srgbClr val="FF0000"/>
                </a:solidFill>
              </a:rPr>
              <a:t>, </a:t>
            </a:r>
            <a:r>
              <a:rPr lang="sl-SI" sz="3600" dirty="0" smtClean="0">
                <a:solidFill>
                  <a:srgbClr val="FF0000"/>
                </a:solidFill>
              </a:rPr>
              <a:t>kalija, kalcija </a:t>
            </a:r>
            <a:r>
              <a:rPr lang="sl-SI" sz="3600" dirty="0" smtClean="0"/>
              <a:t>in </a:t>
            </a:r>
            <a:r>
              <a:rPr lang="en-US" sz="3600" dirty="0" smtClean="0"/>
              <a:t>vitamin</a:t>
            </a:r>
            <a:r>
              <a:rPr lang="sl-SI" sz="3600" dirty="0" smtClean="0"/>
              <a:t>ov</a:t>
            </a:r>
            <a:r>
              <a:rPr lang="en-US" sz="3600" dirty="0" smtClean="0"/>
              <a:t> </a:t>
            </a:r>
            <a:r>
              <a:rPr lang="en-US" sz="3600" dirty="0">
                <a:solidFill>
                  <a:srgbClr val="FF0000"/>
                </a:solidFill>
              </a:rPr>
              <a:t>E </a:t>
            </a:r>
            <a:r>
              <a:rPr lang="sl-SI" sz="3600" dirty="0" smtClean="0">
                <a:solidFill>
                  <a:srgbClr val="FF0000"/>
                </a:solidFill>
              </a:rPr>
              <a:t>in </a:t>
            </a:r>
            <a:r>
              <a:rPr lang="en-US" sz="3600" dirty="0" smtClean="0">
                <a:solidFill>
                  <a:srgbClr val="FF0000"/>
                </a:solidFill>
              </a:rPr>
              <a:t>C</a:t>
            </a:r>
            <a:r>
              <a:rPr lang="en-US" sz="3600" dirty="0"/>
              <a:t>, </a:t>
            </a:r>
            <a:r>
              <a:rPr lang="sl-SI" sz="3600" dirty="0" smtClean="0"/>
              <a:t>magnezija pri moških</a:t>
            </a:r>
          </a:p>
          <a:p>
            <a:r>
              <a:rPr lang="sl-SI" sz="3600" dirty="0" smtClean="0"/>
              <a:t>Pri ženskah še pomanjkanje </a:t>
            </a:r>
            <a:r>
              <a:rPr lang="sl-SI" sz="3600" dirty="0" smtClean="0">
                <a:solidFill>
                  <a:srgbClr val="FF0000"/>
                </a:solidFill>
              </a:rPr>
              <a:t>železa in joda</a:t>
            </a:r>
          </a:p>
          <a:p>
            <a:r>
              <a:rPr lang="sl-SI" sz="3600" dirty="0" smtClean="0"/>
              <a:t>Preveč vitaminov </a:t>
            </a:r>
            <a:r>
              <a:rPr lang="en-US" sz="3600" dirty="0" smtClean="0">
                <a:solidFill>
                  <a:srgbClr val="7030A0"/>
                </a:solidFill>
              </a:rPr>
              <a:t>B2</a:t>
            </a:r>
            <a:r>
              <a:rPr lang="en-US" sz="3600" dirty="0">
                <a:solidFill>
                  <a:srgbClr val="7030A0"/>
                </a:solidFill>
              </a:rPr>
              <a:t>, B6, </a:t>
            </a:r>
            <a:r>
              <a:rPr lang="sl-SI" sz="3600" dirty="0" smtClean="0">
                <a:solidFill>
                  <a:srgbClr val="7030A0"/>
                </a:solidFill>
              </a:rPr>
              <a:t>natrija in fosforja </a:t>
            </a:r>
            <a:r>
              <a:rPr lang="sl-SI" sz="3600" dirty="0" smtClean="0"/>
              <a:t>v hrani </a:t>
            </a:r>
          </a:p>
          <a:p>
            <a:r>
              <a:rPr lang="sl-SI" sz="3600" dirty="0" smtClean="0"/>
              <a:t>Preveč </a:t>
            </a:r>
            <a:r>
              <a:rPr lang="en-US" sz="3600" dirty="0" smtClean="0"/>
              <a:t>vitamin</a:t>
            </a:r>
            <a:r>
              <a:rPr lang="sl-SI" sz="3600" dirty="0" smtClean="0"/>
              <a:t>a</a:t>
            </a:r>
            <a:r>
              <a:rPr lang="en-US" sz="3600" dirty="0" smtClean="0"/>
              <a:t> </a:t>
            </a:r>
            <a:r>
              <a:rPr lang="en-US" sz="3600" dirty="0">
                <a:solidFill>
                  <a:srgbClr val="7030A0"/>
                </a:solidFill>
              </a:rPr>
              <a:t>A, B1, niacin </a:t>
            </a:r>
            <a:r>
              <a:rPr lang="sl-SI" sz="3600" dirty="0" smtClean="0">
                <a:solidFill>
                  <a:srgbClr val="7030A0"/>
                </a:solidFill>
              </a:rPr>
              <a:t>pri ženskah, </a:t>
            </a:r>
            <a:r>
              <a:rPr lang="en-US" sz="3600" dirty="0" smtClean="0">
                <a:solidFill>
                  <a:srgbClr val="7030A0"/>
                </a:solidFill>
              </a:rPr>
              <a:t>B12 </a:t>
            </a:r>
            <a:r>
              <a:rPr lang="sl-SI" sz="3600" dirty="0" smtClean="0"/>
              <a:t>pri moških</a:t>
            </a:r>
            <a:r>
              <a:rPr lang="en-US" sz="3600" dirty="0" smtClean="0"/>
              <a:t>.</a:t>
            </a:r>
            <a:endParaRPr lang="sl-SI" sz="3600" dirty="0" smtClean="0"/>
          </a:p>
          <a:p>
            <a:r>
              <a:rPr lang="sl-SI" sz="3600" dirty="0" smtClean="0">
                <a:sym typeface="Wingdings" panose="05000000000000000000" pitchFamily="2" charset="2"/>
              </a:rPr>
              <a:t> ni priporočil za regularni vnos!!!</a:t>
            </a:r>
            <a:endParaRPr lang="sl-SI" sz="3600" dirty="0"/>
          </a:p>
        </p:txBody>
      </p:sp>
      <p:sp>
        <p:nvSpPr>
          <p:cNvPr id="4" name="Pravokotnik 3"/>
          <p:cNvSpPr/>
          <p:nvPr/>
        </p:nvSpPr>
        <p:spPr>
          <a:xfrm>
            <a:off x="5923739" y="627856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>Psychiatr </a:t>
            </a:r>
            <a:r>
              <a:rPr lang="pl-PL" dirty="0" smtClean="0"/>
              <a:t>Pol. </a:t>
            </a:r>
            <a:r>
              <a:rPr lang="pl-PL" dirty="0"/>
              <a:t>2019 Jun 30;53(3):599-612.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30855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8915400" cy="685800"/>
          </a:xfrm>
        </p:spPr>
        <p:txBody>
          <a:bodyPr>
            <a:normAutofit fontScale="90000"/>
          </a:bodyPr>
          <a:lstStyle/>
          <a:p>
            <a:r>
              <a:rPr lang="sl-SI" dirty="0"/>
              <a:t>Referenčni prehranski vnosi (DRI</a:t>
            </a:r>
            <a:r>
              <a:rPr lang="sl-SI" dirty="0" smtClean="0"/>
              <a:t>):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752600" y="1143000"/>
            <a:ext cx="10134600" cy="4800600"/>
          </a:xfrm>
        </p:spPr>
        <p:txBody>
          <a:bodyPr/>
          <a:lstStyle/>
          <a:p>
            <a:r>
              <a:rPr lang="sl-SI" dirty="0"/>
              <a:t>sprejemljivi razponi porazdelitve </a:t>
            </a:r>
            <a:r>
              <a:rPr lang="sl-SI" dirty="0" err="1" smtClean="0"/>
              <a:t>makrohranil</a:t>
            </a:r>
            <a:r>
              <a:rPr lang="sl-SI" dirty="0" smtClean="0"/>
              <a:t>:</a:t>
            </a:r>
          </a:p>
          <a:p>
            <a:r>
              <a:rPr lang="sl-SI" sz="1400" dirty="0"/>
              <a:t>https://www.ncbi.nlm.nih.gov/books/NBK56068/table/summarytables.t5/?report=objectonly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935" y="2196753"/>
            <a:ext cx="8807265" cy="458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03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4000" y="194553"/>
            <a:ext cx="3352800" cy="4225047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Priporočeni </a:t>
            </a:r>
            <a:r>
              <a:rPr lang="sl-SI" dirty="0"/>
              <a:t>prehranski dodatki in ustrezni vnosi, skupna voda in </a:t>
            </a:r>
            <a:r>
              <a:rPr lang="sl-SI" dirty="0" err="1"/>
              <a:t>makrohranila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600200" y="5883546"/>
            <a:ext cx="3276600" cy="815433"/>
          </a:xfrm>
        </p:spPr>
        <p:txBody>
          <a:bodyPr/>
          <a:lstStyle/>
          <a:p>
            <a:r>
              <a:rPr lang="sl-SI" sz="1100" dirty="0"/>
              <a:t>https://www.ncbi.nlm.nih.gov/books/NBK56068/table/summarytables.t4/?report=objectonly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0"/>
            <a:ext cx="5410200" cy="686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58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10152180" cy="563562"/>
          </a:xfrm>
        </p:spPr>
        <p:txBody>
          <a:bodyPr>
            <a:normAutofit fontScale="90000"/>
          </a:bodyPr>
          <a:lstStyle/>
          <a:p>
            <a:r>
              <a:rPr lang="sl-SI" sz="3600" dirty="0"/>
              <a:t>Priporočeni prehranski dodatki in ustrezni </a:t>
            </a:r>
            <a:r>
              <a:rPr lang="sl-SI" sz="3600" dirty="0" smtClean="0"/>
              <a:t>vnosi - VITAMINI</a:t>
            </a:r>
            <a:endParaRPr lang="sl-SI" sz="36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1" y="762870"/>
            <a:ext cx="8381999" cy="595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2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43024" y="125624"/>
            <a:ext cx="9999133" cy="1143000"/>
          </a:xfrm>
        </p:spPr>
        <p:txBody>
          <a:bodyPr>
            <a:normAutofit fontScale="90000"/>
          </a:bodyPr>
          <a:lstStyle/>
          <a:p>
            <a:r>
              <a:rPr lang="sl-SI" dirty="0"/>
              <a:t>Priporočeni prehranski dodatki in ustrezni </a:t>
            </a:r>
            <a:r>
              <a:rPr lang="sl-SI" dirty="0" smtClean="0"/>
              <a:t>vnosi – KEM. ELEMENTI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828800" y="1294024"/>
            <a:ext cx="9999133" cy="382376"/>
          </a:xfrm>
        </p:spPr>
        <p:txBody>
          <a:bodyPr/>
          <a:lstStyle/>
          <a:p>
            <a:r>
              <a:rPr lang="sl-SI" sz="1400" dirty="0"/>
              <a:t>https://www.ncbi.nlm.nih.gov/books/NBK545442/table/appJ_tab3/?report=objectonly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055" y="1714500"/>
            <a:ext cx="10813945" cy="48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57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Dopustne zgornje ravni </a:t>
            </a:r>
            <a:r>
              <a:rPr lang="sl-SI" dirty="0" smtClean="0"/>
              <a:t>vnosa kemijskih ELEMENTOV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1400" dirty="0"/>
              <a:t>https://www.ncbi.nlm.nih.gov/books/NBK545442/table/appJ_tab9/?report=objectonly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981200"/>
            <a:ext cx="1060152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61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00200" y="76200"/>
            <a:ext cx="9999133" cy="717036"/>
          </a:xfrm>
        </p:spPr>
        <p:txBody>
          <a:bodyPr>
            <a:normAutofit fontScale="90000"/>
          </a:bodyPr>
          <a:lstStyle/>
          <a:p>
            <a:r>
              <a:rPr lang="sl-SI" dirty="0"/>
              <a:t>Zgornje sprejemljive ravni vnosa </a:t>
            </a:r>
            <a:r>
              <a:rPr lang="sl-SI" dirty="0" smtClean="0"/>
              <a:t>VITAMINOV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828800" y="818636"/>
            <a:ext cx="9999133" cy="324364"/>
          </a:xfrm>
        </p:spPr>
        <p:txBody>
          <a:bodyPr/>
          <a:lstStyle/>
          <a:p>
            <a:r>
              <a:rPr lang="sl-SI" sz="1400" dirty="0"/>
              <a:t>https://www.ncbi.nlm.nih.gov/books/NBK56068/table/summarytables.t7/?report=objectonly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31" y="1168400"/>
            <a:ext cx="8002763" cy="568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755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bljeni pravokotnik 2"/>
          <p:cNvSpPr/>
          <p:nvPr/>
        </p:nvSpPr>
        <p:spPr>
          <a:xfrm>
            <a:off x="2514600" y="76200"/>
            <a:ext cx="6781800" cy="1066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8828" y="76200"/>
            <a:ext cx="74993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130000"/>
                  </a:schemeClr>
                </a:solidFill>
              </a:rPr>
              <a:t>Vitamini topni v maščobah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524000" y="1143000"/>
            <a:ext cx="10439400" cy="4800600"/>
          </a:xfrm>
        </p:spPr>
        <p:txBody>
          <a:bodyPr/>
          <a:lstStyle/>
          <a:p>
            <a:pPr eaLnBrk="1" hangingPunct="1"/>
            <a:r>
              <a:rPr lang="en-US" altLang="sl-SI" dirty="0"/>
              <a:t>Vitamin</a:t>
            </a:r>
            <a:r>
              <a:rPr lang="sl-SI" altLang="sl-SI" dirty="0"/>
              <a:t>i</a:t>
            </a:r>
            <a:r>
              <a:rPr lang="en-US" altLang="sl-SI" dirty="0"/>
              <a:t> A, D, E </a:t>
            </a:r>
            <a:r>
              <a:rPr lang="sl-SI" altLang="sl-SI" dirty="0"/>
              <a:t>in </a:t>
            </a:r>
            <a:r>
              <a:rPr lang="en-US" altLang="sl-SI" dirty="0"/>
              <a:t>K</a:t>
            </a:r>
          </a:p>
          <a:p>
            <a:pPr eaLnBrk="1" hangingPunct="1"/>
            <a:r>
              <a:rPr lang="sl-SI" altLang="sl-SI" dirty="0" smtClean="0"/>
              <a:t>Prekomerni </a:t>
            </a:r>
            <a:r>
              <a:rPr lang="sl-SI" altLang="sl-SI" dirty="0"/>
              <a:t>odmerki so shranjeni v jetrih in telesnih maščobah</a:t>
            </a:r>
            <a:endParaRPr lang="en-US" altLang="sl-SI" dirty="0"/>
          </a:p>
          <a:p>
            <a:pPr lvl="1" eaLnBrk="1" hangingPunct="1"/>
            <a:r>
              <a:rPr lang="sl-SI" altLang="sl-SI" dirty="0"/>
              <a:t>Nevarnost akumulacije do toksičnih ravni</a:t>
            </a:r>
            <a:endParaRPr lang="en-US" alt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347791"/>
            <a:ext cx="5486400" cy="34810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Krvne vrednosti mineralov, vitaminov, hormonov, bioloških označevalcev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913467" y="1828800"/>
            <a:ext cx="9745133" cy="4800600"/>
          </a:xfrm>
        </p:spPr>
        <p:txBody>
          <a:bodyPr/>
          <a:lstStyle/>
          <a:p>
            <a:r>
              <a:rPr lang="sl-SI" dirty="0">
                <a:hlinkClick r:id="rId2"/>
              </a:rPr>
              <a:t>https://</a:t>
            </a:r>
            <a:r>
              <a:rPr lang="sl-SI" dirty="0" smtClean="0">
                <a:hlinkClick r:id="rId2"/>
              </a:rPr>
              <a:t>upload.wikimedia.org/wikipedia/commons/c/cb/Blood_values_sorted_by_mass_and_molar_concentration.png</a:t>
            </a:r>
            <a:endParaRPr lang="sl-SI" dirty="0" smtClean="0"/>
          </a:p>
          <a:p>
            <a:endParaRPr lang="sl-SI" dirty="0" smtClean="0"/>
          </a:p>
          <a:p>
            <a:r>
              <a:rPr lang="sl-SI" dirty="0" smtClean="0">
                <a:solidFill>
                  <a:srgbClr val="FF0000"/>
                </a:solidFill>
              </a:rPr>
              <a:t>Plazma</a:t>
            </a:r>
            <a:r>
              <a:rPr lang="sl-SI" dirty="0" smtClean="0"/>
              <a:t>: tekoči del krvi z odstranjenimi  krvnimi celicami</a:t>
            </a:r>
          </a:p>
          <a:p>
            <a:endParaRPr lang="sl-SI" dirty="0" smtClean="0"/>
          </a:p>
          <a:p>
            <a:r>
              <a:rPr lang="sl-SI" dirty="0" smtClean="0">
                <a:solidFill>
                  <a:srgbClr val="0070C0"/>
                </a:solidFill>
              </a:rPr>
              <a:t>Serum</a:t>
            </a:r>
            <a:r>
              <a:rPr lang="sl-SI" dirty="0"/>
              <a:t>: tekoči del krvi z odstranjenimi celicami brez dejavnikov strjevanja krvi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841305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Vitamin A (Retinol)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Beta-</a:t>
            </a:r>
            <a:r>
              <a:rPr lang="sl-SI" dirty="0"/>
              <a:t>k</a:t>
            </a:r>
            <a:r>
              <a:rPr lang="en-US" dirty="0" err="1"/>
              <a:t>aroten</a:t>
            </a:r>
            <a:r>
              <a:rPr lang="en-US" dirty="0"/>
              <a:t> </a:t>
            </a:r>
            <a:r>
              <a:rPr lang="sl-SI" dirty="0"/>
              <a:t>se pretvori v </a:t>
            </a:r>
            <a:r>
              <a:rPr lang="en-US" dirty="0"/>
              <a:t>vitamin A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Vitamin A: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sl-SI" dirty="0"/>
              <a:t>Omogoča </a:t>
            </a:r>
            <a:r>
              <a:rPr lang="sl-SI" dirty="0" smtClean="0"/>
              <a:t>fiziologijo vida,</a:t>
            </a:r>
            <a:endParaRPr lang="sl-SI" dirty="0"/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sl-SI" dirty="0"/>
              <a:t>Zagotavlja zdravo kožo,</a:t>
            </a:r>
            <a:endParaRPr lang="en-US" dirty="0"/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sl-SI" dirty="0"/>
              <a:t>Podpira rast in vzdrževanje kosti</a:t>
            </a:r>
            <a:r>
              <a:rPr lang="en-US" dirty="0"/>
              <a:t>, </a:t>
            </a:r>
            <a:r>
              <a:rPr lang="sl-SI" dirty="0"/>
              <a:t>zob in celičnih strukturnih elementov</a:t>
            </a:r>
            <a:endParaRPr lang="en-US" dirty="0"/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endParaRPr lang="en-US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RDA: </a:t>
            </a:r>
            <a:endParaRPr lang="sl-SI" dirty="0"/>
          </a:p>
          <a:p>
            <a:pPr marL="640398" lvl="1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900 </a:t>
            </a:r>
            <a:r>
              <a:rPr lang="el-GR" dirty="0">
                <a:latin typeface="Times New Roman"/>
                <a:cs typeface="Times New Roman"/>
              </a:rPr>
              <a:t>μ</a:t>
            </a:r>
            <a:r>
              <a:rPr lang="en-US" dirty="0"/>
              <a:t>g </a:t>
            </a:r>
            <a:r>
              <a:rPr lang="sl-SI" dirty="0"/>
              <a:t>- moški</a:t>
            </a:r>
            <a:r>
              <a:rPr lang="en-US" dirty="0"/>
              <a:t>; </a:t>
            </a:r>
            <a:endParaRPr lang="sl-SI" dirty="0"/>
          </a:p>
          <a:p>
            <a:pPr marL="640398" lvl="1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700 </a:t>
            </a:r>
            <a:r>
              <a:rPr lang="el-GR" dirty="0">
                <a:latin typeface="Times New Roman"/>
                <a:cs typeface="Times New Roman"/>
              </a:rPr>
              <a:t>μ</a:t>
            </a:r>
            <a:r>
              <a:rPr lang="en-US" dirty="0"/>
              <a:t>g </a:t>
            </a:r>
            <a:r>
              <a:rPr lang="sl-SI" dirty="0"/>
              <a:t>– ženske:</a:t>
            </a:r>
          </a:p>
          <a:p>
            <a:pPr marL="640398" lvl="1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Bolniki? </a:t>
            </a:r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0086" y="4139519"/>
            <a:ext cx="3592513" cy="256608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0087" y="733424"/>
            <a:ext cx="3711987" cy="193357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130000"/>
                  </a:schemeClr>
                </a:solidFill>
              </a:rPr>
              <a:t>Prekomerni odmerki vitamina 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A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752600" y="1417638"/>
            <a:ext cx="9999133" cy="4800600"/>
          </a:xfrm>
        </p:spPr>
        <p:txBody>
          <a:bodyPr/>
          <a:lstStyle/>
          <a:p>
            <a:pPr eaLnBrk="1" hangingPunct="1"/>
            <a:r>
              <a:rPr lang="sl-SI" altLang="sl-SI" dirty="0"/>
              <a:t>Koža se lahko obarva rumeno,</a:t>
            </a:r>
            <a:endParaRPr lang="en-US" altLang="sl-SI" dirty="0"/>
          </a:p>
          <a:p>
            <a:pPr eaLnBrk="1" hangingPunct="1"/>
            <a:r>
              <a:rPr lang="sl-SI" altLang="sl-SI" dirty="0"/>
              <a:t>Lahko povzroča utrujenost</a:t>
            </a:r>
            <a:r>
              <a:rPr lang="en-US" altLang="sl-SI" dirty="0"/>
              <a:t>, </a:t>
            </a:r>
            <a:r>
              <a:rPr lang="sl-SI" altLang="sl-SI" dirty="0"/>
              <a:t>slabosti</a:t>
            </a:r>
            <a:r>
              <a:rPr lang="en-US" altLang="sl-SI" dirty="0"/>
              <a:t>, </a:t>
            </a:r>
            <a:r>
              <a:rPr lang="sl-SI" altLang="sl-SI" dirty="0"/>
              <a:t>glavobole</a:t>
            </a:r>
            <a:r>
              <a:rPr lang="en-US" altLang="sl-SI" dirty="0"/>
              <a:t>, </a:t>
            </a:r>
            <a:r>
              <a:rPr lang="sl-SI" altLang="sl-SI" dirty="0"/>
              <a:t>zamegljen vid</a:t>
            </a:r>
            <a:r>
              <a:rPr lang="en-US" altLang="sl-SI" dirty="0"/>
              <a:t>, </a:t>
            </a:r>
            <a:r>
              <a:rPr lang="sl-SI" altLang="sl-SI" dirty="0"/>
              <a:t>izgubo las in bolečine v sklepih</a:t>
            </a:r>
            <a:r>
              <a:rPr lang="en-US" altLang="sl-SI" dirty="0"/>
              <a:t>.</a:t>
            </a:r>
          </a:p>
          <a:p>
            <a:pPr eaLnBrk="1" hangingPunct="1"/>
            <a:r>
              <a:rPr lang="sl-SI" altLang="sl-SI" dirty="0"/>
              <a:t>Toksičnost</a:t>
            </a:r>
            <a:r>
              <a:rPr lang="en-US" altLang="sl-SI" dirty="0"/>
              <a:t>:</a:t>
            </a:r>
          </a:p>
          <a:p>
            <a:pPr lvl="1" eaLnBrk="1" hangingPunct="1"/>
            <a:r>
              <a:rPr lang="sl-SI" altLang="sl-SI" dirty="0"/>
              <a:t>Lahko povzroči poškodbe jeter ali možganov,</a:t>
            </a:r>
            <a:endParaRPr lang="en-US" altLang="sl-SI" dirty="0"/>
          </a:p>
          <a:p>
            <a:pPr lvl="1" eaLnBrk="1" hangingPunct="1"/>
            <a:r>
              <a:rPr lang="sl-SI" altLang="sl-SI" dirty="0"/>
              <a:t>Okvare ob rojstvu.</a:t>
            </a:r>
            <a:endParaRPr lang="en-US" alt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4191000"/>
            <a:ext cx="3153659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130000"/>
                  </a:schemeClr>
                </a:solidFill>
              </a:rPr>
              <a:t>Pomanjkanje 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vitamin</a:t>
            </a:r>
            <a:r>
              <a:rPr lang="sl-SI" dirty="0">
                <a:solidFill>
                  <a:schemeClr val="tx2">
                    <a:satMod val="130000"/>
                  </a:schemeClr>
                </a:solidFill>
              </a:rPr>
              <a:t>a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 A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 dirty="0"/>
              <a:t>Lahko povzroči nočno slepoto,</a:t>
            </a:r>
            <a:endParaRPr lang="en-US" altLang="sl-SI" dirty="0"/>
          </a:p>
          <a:p>
            <a:pPr eaLnBrk="1" hangingPunct="1"/>
            <a:r>
              <a:rPr lang="sl-SI" altLang="sl-SI" dirty="0"/>
              <a:t>Poslabša odziv imunskega sistema.</a:t>
            </a:r>
            <a:endParaRPr lang="en-US" altLang="sl-SI" dirty="0"/>
          </a:p>
        </p:txBody>
      </p:sp>
      <p:pic>
        <p:nvPicPr>
          <p:cNvPr id="13316" name="Picture 2" descr="C:\Documents and Settings\HP_Administrator\Local Settings\Temporary Internet Files\Content.IE5\CLATOJ7R\MPj0443030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2514600"/>
            <a:ext cx="2609850" cy="3926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300" y="2679497"/>
            <a:ext cx="2536156" cy="179847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2603" y="4191000"/>
            <a:ext cx="2990850" cy="241660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9100" y="274638"/>
            <a:ext cx="74993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130000"/>
                  </a:schemeClr>
                </a:solidFill>
              </a:rPr>
              <a:t>Hrana, bogata z 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vitamin</a:t>
            </a:r>
            <a:r>
              <a:rPr lang="sl-SI" dirty="0" err="1">
                <a:solidFill>
                  <a:schemeClr val="tx2">
                    <a:satMod val="130000"/>
                  </a:schemeClr>
                </a:solidFill>
              </a:rPr>
              <a:t>om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 A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sz="half" idx="1"/>
          </p:nvPr>
        </p:nvSpPr>
        <p:spPr>
          <a:xfrm>
            <a:off x="2019300" y="1524000"/>
            <a:ext cx="4648200" cy="4664075"/>
          </a:xfrm>
        </p:spPr>
        <p:txBody>
          <a:bodyPr/>
          <a:lstStyle/>
          <a:p>
            <a:pPr eaLnBrk="1" hangingPunct="1"/>
            <a:r>
              <a:rPr lang="sl-SI" altLang="sl-SI" sz="3200" dirty="0"/>
              <a:t>Hrana</a:t>
            </a:r>
            <a:endParaRPr lang="en-US" altLang="sl-SI" sz="3200" dirty="0"/>
          </a:p>
          <a:p>
            <a:pPr lvl="1" eaLnBrk="1" hangingPunct="1"/>
            <a:r>
              <a:rPr lang="sl-SI" altLang="sl-SI" sz="2800" dirty="0"/>
              <a:t>Živalsko poreklo:</a:t>
            </a:r>
            <a:endParaRPr lang="en-US" altLang="sl-SI" sz="2800" dirty="0"/>
          </a:p>
          <a:p>
            <a:pPr lvl="2" eaLnBrk="1" hangingPunct="1"/>
            <a:r>
              <a:rPr lang="sl-SI" altLang="sl-SI" sz="2400" dirty="0"/>
              <a:t>jetra</a:t>
            </a:r>
            <a:endParaRPr lang="en-US" altLang="sl-SI" sz="2400" dirty="0"/>
          </a:p>
          <a:p>
            <a:pPr lvl="2" eaLnBrk="1" hangingPunct="1"/>
            <a:r>
              <a:rPr lang="sl-SI" altLang="sl-SI" sz="2400" dirty="0"/>
              <a:t>jajca</a:t>
            </a:r>
            <a:endParaRPr lang="en-US" altLang="sl-SI" sz="2400" dirty="0"/>
          </a:p>
          <a:p>
            <a:pPr lvl="2" eaLnBrk="1" hangingPunct="1"/>
            <a:r>
              <a:rPr lang="sl-SI" altLang="sl-SI" sz="2400" dirty="0"/>
              <a:t>Mleko</a:t>
            </a:r>
            <a:r>
              <a:rPr lang="en-US" altLang="sl-SI" sz="2400" dirty="0"/>
              <a:t>, </a:t>
            </a:r>
            <a:r>
              <a:rPr lang="sl-SI" altLang="sl-SI" sz="2400" dirty="0"/>
              <a:t>maslo, sir</a:t>
            </a:r>
            <a:endParaRPr lang="en-US" altLang="sl-SI" sz="2400" dirty="0"/>
          </a:p>
        </p:txBody>
      </p:sp>
      <p:sp>
        <p:nvSpPr>
          <p:cNvPr id="14340" name="Content Placeholder 4"/>
          <p:cNvSpPr>
            <a:spLocks noGrp="1"/>
          </p:cNvSpPr>
          <p:nvPr>
            <p:ph sz="half" idx="2"/>
          </p:nvPr>
        </p:nvSpPr>
        <p:spPr>
          <a:xfrm>
            <a:off x="7162800" y="1547813"/>
            <a:ext cx="4114800" cy="5105400"/>
          </a:xfrm>
        </p:spPr>
        <p:txBody>
          <a:bodyPr/>
          <a:lstStyle/>
          <a:p>
            <a:pPr eaLnBrk="1" hangingPunct="1"/>
            <a:r>
              <a:rPr lang="sl-SI" altLang="sl-SI" sz="3200" dirty="0"/>
              <a:t>K</a:t>
            </a:r>
            <a:r>
              <a:rPr lang="en-US" altLang="sl-SI" sz="3200" dirty="0" err="1"/>
              <a:t>arotenoid</a:t>
            </a:r>
            <a:r>
              <a:rPr lang="sl-SI" altLang="sl-SI" sz="3200" dirty="0"/>
              <a:t>i</a:t>
            </a:r>
            <a:endParaRPr lang="en-US" altLang="sl-SI" sz="3200" dirty="0"/>
          </a:p>
          <a:p>
            <a:pPr lvl="1" eaLnBrk="1" hangingPunct="1"/>
            <a:r>
              <a:rPr lang="sl-SI" altLang="sl-SI" sz="2800" dirty="0"/>
              <a:t>Oranžno oz. rumeno sadje in zelenjava</a:t>
            </a:r>
            <a:endParaRPr lang="en-US" altLang="sl-SI" sz="2800" dirty="0"/>
          </a:p>
          <a:p>
            <a:pPr lvl="2" eaLnBrk="1" hangingPunct="1"/>
            <a:r>
              <a:rPr lang="sl-SI" altLang="sl-SI" sz="2400" dirty="0"/>
              <a:t>melone</a:t>
            </a:r>
            <a:r>
              <a:rPr lang="en-US" altLang="sl-SI" sz="2400" dirty="0"/>
              <a:t>, </a:t>
            </a:r>
            <a:r>
              <a:rPr lang="sl-SI" altLang="sl-SI" sz="2400" dirty="0"/>
              <a:t>korenje</a:t>
            </a:r>
            <a:r>
              <a:rPr lang="en-US" altLang="sl-SI" sz="2400" dirty="0"/>
              <a:t>, </a:t>
            </a:r>
            <a:r>
              <a:rPr lang="sl-SI" altLang="sl-SI" sz="2400" dirty="0"/>
              <a:t>sladki krompir</a:t>
            </a:r>
            <a:r>
              <a:rPr lang="en-US" altLang="sl-SI" sz="2400" dirty="0"/>
              <a:t>, </a:t>
            </a:r>
            <a:r>
              <a:rPr lang="sl-SI" altLang="sl-SI" sz="2400" dirty="0"/>
              <a:t>zimske buče</a:t>
            </a:r>
            <a:endParaRPr lang="en-US" altLang="sl-SI" sz="2400" dirty="0"/>
          </a:p>
          <a:p>
            <a:pPr lvl="1" eaLnBrk="1" hangingPunct="1"/>
            <a:r>
              <a:rPr lang="sl-SI" altLang="sl-SI" sz="2800" dirty="0"/>
              <a:t>Listnata zelenjava</a:t>
            </a:r>
            <a:endParaRPr lang="en-US" altLang="sl-SI" sz="2800" dirty="0"/>
          </a:p>
          <a:p>
            <a:pPr lvl="2" eaLnBrk="1" hangingPunct="1"/>
            <a:r>
              <a:rPr lang="sl-SI" altLang="sl-SI" sz="2400" dirty="0"/>
              <a:t>Špinača, blitva, brokoli</a:t>
            </a:r>
            <a:endParaRPr lang="en-US" altLang="sl-SI" sz="2400" dirty="0"/>
          </a:p>
        </p:txBody>
      </p:sp>
      <p:pic>
        <p:nvPicPr>
          <p:cNvPr id="14341" name="Picture 2" descr="C:\Documents and Settings\HP_Administrator\Local Settings\Temporary Internet Files\Content.IE5\WH403UJ5\MPj0387875000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800601"/>
            <a:ext cx="23622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3" descr="C:\Documents and Settings\HP_Administrator\Local Settings\Temporary Internet Files\Content.IE5\CLG60ISI\MCj0441751000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4824413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4" descr="C:\Documents and Settings\HP_Administrator\Local Settings\Temporary Internet Files\Content.IE5\Y5G4YJQ4\MPj04445060000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867" y="4076699"/>
            <a:ext cx="2956983" cy="221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Vitamin D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 dirty="0"/>
              <a:t>Ključen za izgradnjo in vzdrževanje kosti in zob, </a:t>
            </a:r>
            <a:endParaRPr lang="en-US" altLang="sl-SI" dirty="0"/>
          </a:p>
          <a:p>
            <a:pPr eaLnBrk="1" hangingPunct="1"/>
            <a:r>
              <a:rPr lang="sl-SI" altLang="sl-SI" dirty="0"/>
              <a:t>Odgovoren za absorpcijo in vgradnjo kalcija,</a:t>
            </a:r>
            <a:endParaRPr lang="en-US" altLang="sl-SI" dirty="0"/>
          </a:p>
          <a:p>
            <a:pPr eaLnBrk="1" hangingPunct="1"/>
            <a:r>
              <a:rPr lang="sl-SI" altLang="sl-SI" dirty="0"/>
              <a:t>Drugi učinki na zdravje:</a:t>
            </a:r>
            <a:endParaRPr lang="en-US" altLang="sl-SI" dirty="0"/>
          </a:p>
          <a:p>
            <a:pPr lvl="1" eaLnBrk="1" hangingPunct="1"/>
            <a:r>
              <a:rPr lang="sl-SI" altLang="sl-SI" dirty="0"/>
              <a:t>Lahko okrepi imunski sistem,</a:t>
            </a:r>
            <a:endParaRPr lang="en-US" altLang="sl-SI" dirty="0"/>
          </a:p>
          <a:p>
            <a:pPr lvl="1" eaLnBrk="1" hangingPunct="1"/>
            <a:r>
              <a:rPr lang="sl-SI" altLang="sl-SI" dirty="0"/>
              <a:t>Lahko omejuje rakave celice nekaterih rakov,</a:t>
            </a:r>
            <a:endParaRPr lang="en-US" altLang="sl-SI" dirty="0"/>
          </a:p>
          <a:p>
            <a:pPr eaLnBrk="1" hangingPunct="1"/>
            <a:r>
              <a:rPr lang="en-US" altLang="sl-SI" dirty="0"/>
              <a:t>RDA: 5 </a:t>
            </a:r>
            <a:r>
              <a:rPr lang="en-US" altLang="sl-SI" dirty="0" smtClean="0"/>
              <a:t>mi</a:t>
            </a:r>
            <a:r>
              <a:rPr lang="sl-SI" altLang="sl-SI" dirty="0" smtClean="0"/>
              <a:t>k</a:t>
            </a:r>
            <a:r>
              <a:rPr lang="en-US" altLang="sl-SI" dirty="0" err="1" smtClean="0"/>
              <a:t>rogram</a:t>
            </a:r>
            <a:r>
              <a:rPr lang="sl-SI" altLang="sl-SI" dirty="0" smtClean="0"/>
              <a:t>ov</a:t>
            </a:r>
            <a:r>
              <a:rPr lang="en-US" altLang="sl-SI" dirty="0" smtClean="0"/>
              <a:t> </a:t>
            </a:r>
            <a:r>
              <a:rPr lang="sl-SI" altLang="sl-SI" dirty="0" smtClean="0"/>
              <a:t>do starosti </a:t>
            </a:r>
            <a:r>
              <a:rPr lang="en-US" altLang="sl-SI" dirty="0" smtClean="0"/>
              <a:t>50</a:t>
            </a:r>
            <a:r>
              <a:rPr lang="sl-SI" altLang="sl-SI" dirty="0" smtClean="0"/>
              <a:t> let</a:t>
            </a:r>
            <a:endParaRPr lang="en-US" altLang="sl-SI" dirty="0"/>
          </a:p>
          <a:p>
            <a:pPr lvl="2" eaLnBrk="1" hangingPunct="1"/>
            <a:r>
              <a:rPr lang="en-US" altLang="sl-SI" dirty="0"/>
              <a:t>10 </a:t>
            </a:r>
            <a:r>
              <a:rPr lang="el-GR" altLang="sl-SI" dirty="0"/>
              <a:t>μ</a:t>
            </a:r>
            <a:r>
              <a:rPr lang="en-US" altLang="sl-SI" dirty="0"/>
              <a:t>g</a:t>
            </a:r>
            <a:r>
              <a:rPr lang="sl-SI" altLang="sl-SI" dirty="0"/>
              <a:t> </a:t>
            </a:r>
            <a:r>
              <a:rPr lang="en-US" altLang="sl-SI" dirty="0"/>
              <a:t>/ </a:t>
            </a:r>
            <a:r>
              <a:rPr lang="sl-SI" altLang="sl-SI" dirty="0"/>
              <a:t>dan do </a:t>
            </a:r>
            <a:r>
              <a:rPr lang="sl-SI" altLang="sl-SI" dirty="0">
                <a:latin typeface="Times New Roman"/>
                <a:cs typeface="Times New Roman"/>
              </a:rPr>
              <a:t>~ </a:t>
            </a:r>
            <a:r>
              <a:rPr lang="en-US" altLang="sl-SI" dirty="0"/>
              <a:t>70</a:t>
            </a:r>
            <a:r>
              <a:rPr lang="sl-SI" altLang="sl-SI" dirty="0"/>
              <a:t> leta</a:t>
            </a:r>
            <a:r>
              <a:rPr lang="en-US" altLang="sl-SI" dirty="0"/>
              <a:t>; </a:t>
            </a:r>
            <a:r>
              <a:rPr lang="sl-SI" altLang="sl-SI" dirty="0"/>
              <a:t> nato</a:t>
            </a:r>
            <a:r>
              <a:rPr lang="en-US" altLang="sl-SI" dirty="0"/>
              <a:t>15 </a:t>
            </a:r>
            <a:r>
              <a:rPr lang="el-GR" dirty="0">
                <a:latin typeface="Times New Roman"/>
                <a:cs typeface="Times New Roman"/>
              </a:rPr>
              <a:t>μ</a:t>
            </a:r>
            <a:r>
              <a:rPr lang="en-US" dirty="0"/>
              <a:t>g </a:t>
            </a:r>
            <a:r>
              <a:rPr lang="sl-SI" dirty="0"/>
              <a:t>pri </a:t>
            </a:r>
            <a:r>
              <a:rPr lang="el-GR" dirty="0">
                <a:latin typeface="Times New Roman"/>
                <a:cs typeface="Times New Roman"/>
              </a:rPr>
              <a:t>~</a:t>
            </a:r>
            <a:r>
              <a:rPr lang="sl-SI" dirty="0">
                <a:latin typeface="Times New Roman"/>
                <a:cs typeface="Times New Roman"/>
              </a:rPr>
              <a:t> </a:t>
            </a:r>
            <a:r>
              <a:rPr lang="en-US" altLang="sl-SI" dirty="0"/>
              <a:t>70+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130000"/>
                  </a:schemeClr>
                </a:solidFill>
              </a:rPr>
              <a:t>Premalo 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vitamin</a:t>
            </a:r>
            <a:r>
              <a:rPr lang="sl-SI" dirty="0">
                <a:solidFill>
                  <a:schemeClr val="tx2">
                    <a:satMod val="130000"/>
                  </a:schemeClr>
                </a:solidFill>
              </a:rPr>
              <a:t>a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 D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524001" y="1447800"/>
            <a:ext cx="10388600" cy="4800600"/>
          </a:xfrm>
        </p:spPr>
        <p:txBody>
          <a:bodyPr/>
          <a:lstStyle/>
          <a:p>
            <a:pPr eaLnBrk="1" hangingPunct="1"/>
            <a:r>
              <a:rPr lang="sl-SI" altLang="sl-SI" sz="3600" dirty="0"/>
              <a:t>Premalo vitamina </a:t>
            </a:r>
            <a:r>
              <a:rPr lang="en-US" altLang="sl-SI" sz="3600" dirty="0"/>
              <a:t>D </a:t>
            </a:r>
            <a:r>
              <a:rPr lang="sl-SI" altLang="sl-SI" sz="3600" dirty="0"/>
              <a:t>pri MS, osteoporozi, starostnikih, ..</a:t>
            </a:r>
            <a:r>
              <a:rPr lang="en-US" altLang="sl-SI" sz="3600" dirty="0"/>
              <a:t>.</a:t>
            </a:r>
          </a:p>
          <a:p>
            <a:pPr eaLnBrk="1" hangingPunct="1"/>
            <a:r>
              <a:rPr lang="sl-SI" altLang="sl-SI" sz="3600" dirty="0"/>
              <a:t>Pomanjkanje se lahko pojavi zaradi</a:t>
            </a:r>
            <a:r>
              <a:rPr lang="en-US" altLang="sl-SI" sz="3600" dirty="0"/>
              <a:t>:</a:t>
            </a:r>
          </a:p>
          <a:p>
            <a:pPr lvl="1" eaLnBrk="1" hangingPunct="1"/>
            <a:r>
              <a:rPr lang="sl-SI" altLang="sl-SI" sz="3200" dirty="0"/>
              <a:t>Neustrezne diete</a:t>
            </a:r>
            <a:endParaRPr lang="en-US" altLang="sl-SI" sz="3200" dirty="0"/>
          </a:p>
          <a:p>
            <a:pPr lvl="2" eaLnBrk="1" hangingPunct="1"/>
            <a:r>
              <a:rPr lang="sl-SI" altLang="sl-SI" sz="2800" dirty="0"/>
              <a:t>Vegani</a:t>
            </a:r>
            <a:r>
              <a:rPr lang="en-US" altLang="sl-SI" sz="2800" dirty="0"/>
              <a:t>, </a:t>
            </a:r>
            <a:r>
              <a:rPr lang="sl-SI" altLang="sl-SI" sz="2800" dirty="0" err="1"/>
              <a:t>laktozna</a:t>
            </a:r>
            <a:r>
              <a:rPr lang="sl-SI" altLang="sl-SI" sz="2800" dirty="0"/>
              <a:t> </a:t>
            </a:r>
            <a:r>
              <a:rPr lang="sl-SI" altLang="sl-SI" sz="2800" dirty="0" err="1"/>
              <a:t>intoleranca</a:t>
            </a:r>
            <a:r>
              <a:rPr lang="en-US" altLang="sl-SI" sz="2800" dirty="0"/>
              <a:t>, </a:t>
            </a:r>
            <a:r>
              <a:rPr lang="sl-SI" altLang="sl-SI" sz="2800" dirty="0"/>
              <a:t>alergija na mleko</a:t>
            </a:r>
            <a:endParaRPr lang="en-US" altLang="sl-SI" sz="2800" dirty="0"/>
          </a:p>
          <a:p>
            <a:pPr lvl="1" eaLnBrk="1" hangingPunct="1"/>
            <a:r>
              <a:rPr lang="sl-SI" altLang="sl-SI" sz="3200" dirty="0"/>
              <a:t>Telo postane nezmožno absorbirati dovolj potrebnega </a:t>
            </a:r>
            <a:r>
              <a:rPr lang="en-US" altLang="sl-SI" sz="3200" dirty="0"/>
              <a:t>vitamin</a:t>
            </a:r>
            <a:r>
              <a:rPr lang="sl-SI" altLang="sl-SI" sz="3200" dirty="0"/>
              <a:t>a</a:t>
            </a:r>
            <a:r>
              <a:rPr lang="en-US" altLang="sl-SI" sz="3200" dirty="0"/>
              <a:t> D</a:t>
            </a:r>
          </a:p>
          <a:p>
            <a:pPr lvl="1" eaLnBrk="1" hangingPunct="1"/>
            <a:r>
              <a:rPr lang="sl-SI" altLang="sl-SI" sz="3200" dirty="0"/>
              <a:t>Omejena izpostavljenost soncu (predvsem </a:t>
            </a:r>
            <a:r>
              <a:rPr lang="sl-SI" altLang="sl-SI" sz="3200" dirty="0" smtClean="0"/>
              <a:t>v povezavi z </a:t>
            </a:r>
            <a:r>
              <a:rPr lang="sl-SI" altLang="sl-SI" sz="3200" dirty="0"/>
              <a:t>geografsko širino)</a:t>
            </a:r>
            <a:endParaRPr lang="en-US" altLang="sl-SI" sz="32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130000"/>
                  </a:schemeClr>
                </a:solidFill>
              </a:rPr>
              <a:t>Pomanjkanje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sl-SI" dirty="0">
                <a:solidFill>
                  <a:schemeClr val="tx2">
                    <a:satMod val="130000"/>
                  </a:schemeClr>
                </a:solidFill>
              </a:rPr>
              <a:t>v</a:t>
            </a:r>
            <a:r>
              <a:rPr lang="en-US" dirty="0" err="1">
                <a:solidFill>
                  <a:schemeClr val="tx2">
                    <a:satMod val="130000"/>
                  </a:schemeClr>
                </a:solidFill>
              </a:rPr>
              <a:t>itamin</a:t>
            </a:r>
            <a:r>
              <a:rPr lang="sl-SI" dirty="0">
                <a:solidFill>
                  <a:schemeClr val="tx2">
                    <a:satMod val="130000"/>
                  </a:schemeClr>
                </a:solidFill>
              </a:rPr>
              <a:t>a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 D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 dirty="0"/>
              <a:t>Lahko vodi do obolenj kosti ali do osteoporoze</a:t>
            </a:r>
            <a:endParaRPr lang="en-US" altLang="sl-SI" dirty="0"/>
          </a:p>
          <a:p>
            <a:pPr eaLnBrk="1" hangingPunct="1"/>
            <a:endParaRPr lang="en-US" altLang="sl-SI" dirty="0"/>
          </a:p>
          <a:p>
            <a:pPr eaLnBrk="1" hangingPunct="1"/>
            <a:endParaRPr lang="en-US" altLang="sl-SI" dirty="0"/>
          </a:p>
        </p:txBody>
      </p:sp>
      <p:pic>
        <p:nvPicPr>
          <p:cNvPr id="17412" name="Content Placeholder 3" descr="osteoporosi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20355"/>
            <a:ext cx="6781800" cy="440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130000"/>
                  </a:schemeClr>
                </a:solidFill>
              </a:rPr>
              <a:t>Viri 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vitamin</a:t>
            </a:r>
            <a:r>
              <a:rPr lang="sl-SI" dirty="0">
                <a:solidFill>
                  <a:schemeClr val="tx2">
                    <a:satMod val="130000"/>
                  </a:schemeClr>
                </a:solidFill>
              </a:rPr>
              <a:t>a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 D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 sz="3600" dirty="0"/>
              <a:t>Izpostavljenost soncu za </a:t>
            </a:r>
            <a:r>
              <a:rPr lang="en-US" altLang="sl-SI" sz="3600" dirty="0"/>
              <a:t>10 </a:t>
            </a:r>
            <a:r>
              <a:rPr lang="en-US" altLang="sl-SI" sz="3600" dirty="0" err="1"/>
              <a:t>minut</a:t>
            </a:r>
            <a:r>
              <a:rPr lang="en-US" altLang="sl-SI" sz="3600" dirty="0"/>
              <a:t> </a:t>
            </a:r>
            <a:r>
              <a:rPr lang="sl-SI" altLang="sl-SI" sz="3600" dirty="0"/>
              <a:t>dnevno</a:t>
            </a:r>
            <a:endParaRPr lang="en-US" altLang="sl-SI" sz="3600" dirty="0"/>
          </a:p>
          <a:p>
            <a:pPr eaLnBrk="1" hangingPunct="1"/>
            <a:r>
              <a:rPr lang="sl-SI" altLang="sl-SI" sz="3600" dirty="0"/>
              <a:t>Hrana</a:t>
            </a:r>
            <a:r>
              <a:rPr lang="en-US" altLang="sl-SI" sz="3600" dirty="0"/>
              <a:t>:</a:t>
            </a:r>
          </a:p>
          <a:p>
            <a:pPr lvl="1" eaLnBrk="1" hangingPunct="1"/>
            <a:r>
              <a:rPr lang="sl-SI" altLang="sl-SI" sz="3200" dirty="0"/>
              <a:t>Z vitaminom D obogatena hrana</a:t>
            </a:r>
            <a:endParaRPr lang="en-US" altLang="sl-SI" sz="3200" dirty="0"/>
          </a:p>
          <a:p>
            <a:pPr lvl="1" eaLnBrk="1" hangingPunct="1"/>
            <a:r>
              <a:rPr lang="sl-SI" altLang="sl-SI" sz="3200" dirty="0"/>
              <a:t>(</a:t>
            </a:r>
            <a:r>
              <a:rPr lang="en-US" altLang="sl-SI" sz="3200" dirty="0"/>
              <a:t>Tuna</a:t>
            </a:r>
            <a:r>
              <a:rPr lang="sl-SI" altLang="sl-SI" sz="3200" dirty="0"/>
              <a:t>)</a:t>
            </a:r>
            <a:endParaRPr lang="en-US" altLang="sl-SI" sz="3200" dirty="0"/>
          </a:p>
          <a:p>
            <a:pPr lvl="1" eaLnBrk="1" hangingPunct="1"/>
            <a:r>
              <a:rPr lang="sl-SI" altLang="sl-SI" sz="3200" dirty="0"/>
              <a:t>(losos)</a:t>
            </a:r>
            <a:endParaRPr lang="en-US" altLang="sl-SI" sz="3200" dirty="0"/>
          </a:p>
          <a:p>
            <a:pPr lvl="1" eaLnBrk="1" hangingPunct="1"/>
            <a:r>
              <a:rPr lang="sl-SI" altLang="sl-SI" sz="3200" dirty="0"/>
              <a:t>Prehranski dodatki</a:t>
            </a:r>
            <a:endParaRPr lang="en-US" altLang="sl-SI" sz="3200" dirty="0"/>
          </a:p>
          <a:p>
            <a:pPr lvl="2" eaLnBrk="1" hangingPunct="1"/>
            <a:r>
              <a:rPr lang="sl-SI" altLang="sl-SI" sz="2800" dirty="0"/>
              <a:t>Če so res potrebni, kar se je smiselno pogovoriti z zdravnikom ali prehranskim svetovalcem.</a:t>
            </a:r>
            <a:endParaRPr lang="en-US" altLang="sl-SI" sz="2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Vitamin E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676401" y="1447800"/>
            <a:ext cx="10236200" cy="4800600"/>
          </a:xfrm>
        </p:spPr>
        <p:txBody>
          <a:bodyPr/>
          <a:lstStyle/>
          <a:p>
            <a:pPr eaLnBrk="1" hangingPunct="1"/>
            <a:r>
              <a:rPr lang="sl-SI" altLang="sl-SI" sz="3600" dirty="0"/>
              <a:t>Pomemben za delovanje rdečih krvničk</a:t>
            </a:r>
            <a:r>
              <a:rPr lang="en-US" altLang="sl-SI" sz="3600" dirty="0"/>
              <a:t>, </a:t>
            </a:r>
            <a:r>
              <a:rPr lang="sl-SI" altLang="sl-SI" sz="3600" dirty="0"/>
              <a:t>mišic, drugih tkiv</a:t>
            </a:r>
            <a:endParaRPr lang="en-US" altLang="sl-SI" sz="3600" dirty="0"/>
          </a:p>
          <a:p>
            <a:pPr eaLnBrk="1" hangingPunct="1"/>
            <a:r>
              <a:rPr lang="sl-SI" altLang="sl-SI" sz="3600" dirty="0"/>
              <a:t>Pomanjkanje je redko,</a:t>
            </a:r>
            <a:endParaRPr lang="en-US" altLang="sl-SI" sz="3600" dirty="0"/>
          </a:p>
          <a:p>
            <a:pPr eaLnBrk="1" hangingPunct="1"/>
            <a:r>
              <a:rPr lang="sl-SI" altLang="sl-SI" sz="3600" dirty="0"/>
              <a:t>Toksičnost je redka:</a:t>
            </a:r>
            <a:endParaRPr lang="en-US" altLang="sl-SI" sz="3600" dirty="0"/>
          </a:p>
          <a:p>
            <a:pPr lvl="1" eaLnBrk="1" hangingPunct="1"/>
            <a:r>
              <a:rPr lang="sl-SI" altLang="sl-SI" sz="3200" dirty="0"/>
              <a:t>Lahko pa v</a:t>
            </a:r>
            <a:r>
              <a:rPr lang="en-US" altLang="sl-SI" sz="3200" dirty="0" err="1"/>
              <a:t>itamin</a:t>
            </a:r>
            <a:r>
              <a:rPr lang="en-US" altLang="sl-SI" sz="3200" dirty="0"/>
              <a:t> E </a:t>
            </a:r>
            <a:r>
              <a:rPr lang="sl-SI" altLang="sl-SI" sz="3200" dirty="0"/>
              <a:t>deluje kot sredstvo proti strjevanju krvi</a:t>
            </a:r>
            <a:endParaRPr lang="en-US" altLang="sl-SI" sz="3200" dirty="0"/>
          </a:p>
          <a:p>
            <a:pPr eaLnBrk="1" hangingPunct="1"/>
            <a:r>
              <a:rPr lang="sl-SI" altLang="sl-SI" sz="3600" dirty="0"/>
              <a:t>Hrana</a:t>
            </a:r>
            <a:r>
              <a:rPr lang="en-US" altLang="sl-SI" sz="3600" dirty="0"/>
              <a:t>:</a:t>
            </a:r>
          </a:p>
          <a:p>
            <a:pPr lvl="1" eaLnBrk="1" hangingPunct="1"/>
            <a:r>
              <a:rPr lang="sl-SI" altLang="sl-SI" sz="3200" dirty="0"/>
              <a:t>Rastlinska olja</a:t>
            </a:r>
            <a:r>
              <a:rPr lang="en-US" altLang="sl-SI" sz="3200" dirty="0"/>
              <a:t>, </a:t>
            </a:r>
            <a:r>
              <a:rPr lang="sl-SI" altLang="sl-SI" sz="3200" dirty="0"/>
              <a:t>polnozrnata žita</a:t>
            </a:r>
            <a:r>
              <a:rPr lang="en-US" altLang="sl-SI" sz="3200" dirty="0"/>
              <a:t>, </a:t>
            </a:r>
            <a:r>
              <a:rPr lang="sl-SI" altLang="sl-SI" sz="3200" dirty="0"/>
              <a:t>listnata zelenjava</a:t>
            </a:r>
            <a:r>
              <a:rPr lang="en-US" altLang="sl-SI" sz="3200" dirty="0"/>
              <a:t>, </a:t>
            </a:r>
            <a:r>
              <a:rPr lang="sl-SI" altLang="sl-SI" sz="3200" dirty="0"/>
              <a:t>oreški</a:t>
            </a:r>
            <a:r>
              <a:rPr lang="en-US" altLang="sl-SI" sz="3200" dirty="0"/>
              <a:t>, </a:t>
            </a:r>
            <a:r>
              <a:rPr lang="sl-SI" altLang="sl-SI" sz="3200" dirty="0"/>
              <a:t>semena</a:t>
            </a:r>
            <a:r>
              <a:rPr lang="en-US" altLang="sl-SI" sz="3200" dirty="0"/>
              <a:t>, </a:t>
            </a:r>
            <a:r>
              <a:rPr lang="sl-SI" altLang="sl-SI" sz="3200" dirty="0"/>
              <a:t>arašidi, kalčki</a:t>
            </a:r>
            <a:r>
              <a:rPr lang="en-US" altLang="sl-SI" sz="3200" dirty="0"/>
              <a:t>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Vitamin K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 sz="3600" dirty="0" err="1"/>
              <a:t>Pomeben</a:t>
            </a:r>
            <a:r>
              <a:rPr lang="sl-SI" altLang="sl-SI" sz="3600" dirty="0"/>
              <a:t> za strjevanje krvi</a:t>
            </a:r>
            <a:endParaRPr lang="en-US" altLang="sl-SI" sz="3600" dirty="0"/>
          </a:p>
          <a:p>
            <a:pPr lvl="1" eaLnBrk="1" hangingPunct="1"/>
            <a:r>
              <a:rPr lang="sl-SI" altLang="sl-SI" sz="3200" dirty="0"/>
              <a:t>Pomen tudi pri delovanju kosti</a:t>
            </a:r>
            <a:endParaRPr lang="en-US" altLang="sl-SI" sz="3200" dirty="0"/>
          </a:p>
          <a:p>
            <a:pPr eaLnBrk="1" hangingPunct="1"/>
            <a:r>
              <a:rPr lang="sl-SI" altLang="sl-SI" sz="3600" dirty="0"/>
              <a:t>Proizveden v črevesju (simbionti!)</a:t>
            </a:r>
            <a:endParaRPr lang="en-US" altLang="sl-SI" sz="3600" dirty="0"/>
          </a:p>
          <a:p>
            <a:pPr eaLnBrk="1" hangingPunct="1"/>
            <a:r>
              <a:rPr lang="sl-SI" altLang="sl-SI" sz="3600" dirty="0"/>
              <a:t>Hrana</a:t>
            </a:r>
            <a:r>
              <a:rPr lang="en-US" altLang="sl-SI" sz="3600" dirty="0"/>
              <a:t>:</a:t>
            </a:r>
          </a:p>
          <a:p>
            <a:pPr lvl="1" eaLnBrk="1" hangingPunct="1"/>
            <a:r>
              <a:rPr lang="sl-SI" altLang="sl-SI" sz="3200" dirty="0"/>
              <a:t>Plodovke (koleraba, redkve…)</a:t>
            </a:r>
            <a:r>
              <a:rPr lang="en-US" altLang="sl-SI" sz="3200" dirty="0"/>
              <a:t>, </a:t>
            </a:r>
            <a:r>
              <a:rPr lang="sl-SI" altLang="sl-SI" sz="3200" dirty="0"/>
              <a:t>cvetača</a:t>
            </a:r>
            <a:r>
              <a:rPr lang="en-US" altLang="sl-SI" sz="3200" dirty="0"/>
              <a:t>, </a:t>
            </a:r>
            <a:r>
              <a:rPr lang="sl-SI" altLang="sl-SI" sz="3200" dirty="0"/>
              <a:t>špinača</a:t>
            </a:r>
            <a:r>
              <a:rPr lang="en-US" altLang="sl-SI" sz="3200" dirty="0"/>
              <a:t>, </a:t>
            </a:r>
            <a:r>
              <a:rPr lang="sl-SI" altLang="sl-SI" sz="3200" dirty="0"/>
              <a:t>jetra</a:t>
            </a:r>
            <a:r>
              <a:rPr lang="en-US" altLang="sl-SI" sz="3200" dirty="0"/>
              <a:t>, </a:t>
            </a:r>
            <a:r>
              <a:rPr lang="sl-SI" altLang="sl-SI" sz="3200" dirty="0"/>
              <a:t>brokoli</a:t>
            </a:r>
            <a:r>
              <a:rPr lang="en-US" altLang="sl-SI" sz="3200" dirty="0"/>
              <a:t>, </a:t>
            </a:r>
            <a:r>
              <a:rPr lang="sl-SI" altLang="sl-SI" sz="3200" dirty="0"/>
              <a:t>listno zelje, navadno</a:t>
            </a:r>
            <a:r>
              <a:rPr lang="en-US" altLang="sl-SI" sz="3200" dirty="0"/>
              <a:t> </a:t>
            </a:r>
            <a:r>
              <a:rPr lang="sl-SI" altLang="sl-SI" sz="3200" dirty="0"/>
              <a:t>zelje</a:t>
            </a:r>
            <a:endParaRPr lang="en-US" altLang="sl-SI" sz="3200" dirty="0"/>
          </a:p>
        </p:txBody>
      </p:sp>
      <p:pic>
        <p:nvPicPr>
          <p:cNvPr id="20484" name="Picture 2" descr="C:\Documents and Settings\HP_Administrator\Local Settings\Temporary Internet Files\Content.IE5\UDKTBY70\MCj0199137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4648200"/>
            <a:ext cx="2078038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Klinična biokemija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Normalne vrednosti (referenčne) za biokemične označevalce:</a:t>
            </a:r>
          </a:p>
          <a:p>
            <a:r>
              <a:rPr lang="sl-SI" dirty="0">
                <a:hlinkClick r:id="rId2"/>
              </a:rPr>
              <a:t>https://lab.biarti.si</a:t>
            </a:r>
            <a:r>
              <a:rPr lang="sl-SI" dirty="0" smtClean="0">
                <a:hlinkClick r:id="rId2"/>
              </a:rPr>
              <a:t>/</a:t>
            </a:r>
            <a:r>
              <a:rPr lang="sl-SI" dirty="0" smtClean="0"/>
              <a:t> </a:t>
            </a:r>
          </a:p>
          <a:p>
            <a:endParaRPr lang="sl-SI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907205"/>
              </p:ext>
            </p:extLst>
          </p:nvPr>
        </p:nvGraphicFramePr>
        <p:xfrm>
          <a:off x="2959100" y="3200400"/>
          <a:ext cx="7499350" cy="3291840"/>
        </p:xfrm>
        <a:graphic>
          <a:graphicData uri="http://schemas.openxmlformats.org/drawingml/2006/table">
            <a:tbl>
              <a:tblPr/>
              <a:tblGrid>
                <a:gridCol w="3749675">
                  <a:extLst>
                    <a:ext uri="{9D8B030D-6E8A-4147-A177-3AD203B41FA5}">
                      <a16:colId xmlns:a16="http://schemas.microsoft.com/office/drawing/2014/main" val="3864107306"/>
                    </a:ext>
                  </a:extLst>
                </a:gridCol>
                <a:gridCol w="3749675">
                  <a:extLst>
                    <a:ext uri="{9D8B030D-6E8A-4147-A177-3AD203B41FA5}">
                      <a16:colId xmlns:a16="http://schemas.microsoft.com/office/drawing/2014/main" val="321087702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sl-SI">
                          <a:effectLst/>
                        </a:rPr>
                        <a:t>Elektroliti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1144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sl-SI">
                          <a:effectLst/>
                        </a:rPr>
                        <a:t>Ion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>
                          <a:effectLst/>
                        </a:rPr>
                        <a:t>Delež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98907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sl-SI" u="none" strike="noStrike">
                          <a:solidFill>
                            <a:srgbClr val="0645AD"/>
                          </a:solidFill>
                          <a:effectLst/>
                          <a:hlinkClick r:id="rId3" tooltip="Natrij"/>
                        </a:rPr>
                        <a:t>Na</a:t>
                      </a:r>
                      <a:r>
                        <a:rPr lang="sl-SI" u="none" strike="noStrike" baseline="30000">
                          <a:solidFill>
                            <a:srgbClr val="0645AD"/>
                          </a:solidFill>
                          <a:effectLst/>
                          <a:hlinkClick r:id="rId3" tooltip="Natrij"/>
                        </a:rPr>
                        <a:t>+</a:t>
                      </a:r>
                      <a:endParaRPr lang="sl-SI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>
                          <a:effectLst/>
                        </a:rPr>
                        <a:t>136-146 mmol/l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20972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sl-SI" u="none" strike="noStrike">
                          <a:solidFill>
                            <a:srgbClr val="0645AD"/>
                          </a:solidFill>
                          <a:effectLst/>
                          <a:hlinkClick r:id="rId4" tooltip="Kalij"/>
                        </a:rPr>
                        <a:t>K</a:t>
                      </a:r>
                      <a:r>
                        <a:rPr lang="sl-SI" u="none" strike="noStrike" baseline="30000">
                          <a:solidFill>
                            <a:srgbClr val="0645AD"/>
                          </a:solidFill>
                          <a:effectLst/>
                          <a:hlinkClick r:id="rId4" tooltip="Kalij"/>
                        </a:rPr>
                        <a:t>+</a:t>
                      </a:r>
                      <a:endParaRPr lang="sl-SI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>
                          <a:effectLst/>
                        </a:rPr>
                        <a:t>3,8-5,2 mmol/l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5251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sl-SI" u="none" strike="noStrike">
                          <a:solidFill>
                            <a:srgbClr val="0645AD"/>
                          </a:solidFill>
                          <a:effectLst/>
                          <a:hlinkClick r:id="rId5" tooltip="Kalcij"/>
                        </a:rPr>
                        <a:t>Ca</a:t>
                      </a:r>
                      <a:r>
                        <a:rPr lang="sl-SI" u="none" strike="noStrike" baseline="30000">
                          <a:solidFill>
                            <a:srgbClr val="0645AD"/>
                          </a:solidFill>
                          <a:effectLst/>
                          <a:hlinkClick r:id="rId5" tooltip="Kalcij"/>
                        </a:rPr>
                        <a:t>2+</a:t>
                      </a:r>
                      <a:endParaRPr lang="sl-SI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>
                          <a:effectLst/>
                        </a:rPr>
                        <a:t>2,3-2,7 mmol/l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643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sl-SI" u="none" strike="noStrike">
                          <a:solidFill>
                            <a:srgbClr val="0645AD"/>
                          </a:solidFill>
                          <a:effectLst/>
                          <a:hlinkClick r:id="rId6" tooltip="Magnezij"/>
                        </a:rPr>
                        <a:t>Mg</a:t>
                      </a:r>
                      <a:r>
                        <a:rPr lang="sl-SI" u="none" strike="noStrike" baseline="30000">
                          <a:solidFill>
                            <a:srgbClr val="0645AD"/>
                          </a:solidFill>
                          <a:effectLst/>
                          <a:hlinkClick r:id="rId6" tooltip="Magnezij"/>
                        </a:rPr>
                        <a:t>2+</a:t>
                      </a:r>
                      <a:endParaRPr lang="sl-SI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>
                          <a:effectLst/>
                        </a:rPr>
                        <a:t>0,8-1,2 mmol/l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050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sl-SI" u="none" strike="noStrike">
                          <a:solidFill>
                            <a:srgbClr val="0645AD"/>
                          </a:solidFill>
                          <a:effectLst/>
                          <a:hlinkClick r:id="rId7" tooltip="Klor"/>
                        </a:rPr>
                        <a:t>Cl</a:t>
                      </a:r>
                      <a:r>
                        <a:rPr lang="sl-SI" u="none" strike="noStrike" baseline="30000">
                          <a:solidFill>
                            <a:srgbClr val="0645AD"/>
                          </a:solidFill>
                          <a:effectLst/>
                          <a:hlinkClick r:id="rId7" tooltip="Klor"/>
                        </a:rPr>
                        <a:t>−</a:t>
                      </a:r>
                      <a:endParaRPr lang="sl-SI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>
                          <a:effectLst/>
                        </a:rPr>
                        <a:t>96-106 mmol/l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289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sl-SI" u="none" strike="noStrike">
                          <a:solidFill>
                            <a:srgbClr val="0645AD"/>
                          </a:solidFill>
                          <a:effectLst/>
                          <a:hlinkClick r:id="rId8" tooltip="Hidrogenkarbonat"/>
                        </a:rPr>
                        <a:t>HCO</a:t>
                      </a:r>
                      <a:r>
                        <a:rPr lang="sl-SI" u="none" strike="noStrike" baseline="-25000">
                          <a:solidFill>
                            <a:srgbClr val="0645AD"/>
                          </a:solidFill>
                          <a:effectLst/>
                          <a:hlinkClick r:id="rId8" tooltip="Hidrogenkarbonat"/>
                        </a:rPr>
                        <a:t>3</a:t>
                      </a:r>
                      <a:r>
                        <a:rPr lang="sl-SI" u="none" strike="noStrike" baseline="30000">
                          <a:solidFill>
                            <a:srgbClr val="0645AD"/>
                          </a:solidFill>
                          <a:effectLst/>
                          <a:hlinkClick r:id="rId8" tooltip="Hidrogenkarbonat"/>
                        </a:rPr>
                        <a:t>−</a:t>
                      </a:r>
                      <a:endParaRPr lang="sl-SI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>
                          <a:effectLst/>
                        </a:rPr>
                        <a:t>24-28 mmol/l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3629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sl-SI" u="none" strike="noStrike">
                          <a:solidFill>
                            <a:srgbClr val="0645AD"/>
                          </a:solidFill>
                          <a:effectLst/>
                          <a:hlinkClick r:id="rId9" tooltip="Fosfat"/>
                        </a:rPr>
                        <a:t>Fosfat</a:t>
                      </a:r>
                      <a:endParaRPr lang="sl-SI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dirty="0">
                          <a:effectLst/>
                        </a:rPr>
                        <a:t>1,0-1,4 mmol/l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832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33014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jeni pravokotnik 3"/>
          <p:cNvSpPr/>
          <p:nvPr/>
        </p:nvSpPr>
        <p:spPr>
          <a:xfrm>
            <a:off x="1524000" y="274638"/>
            <a:ext cx="5029200" cy="1143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130000"/>
                  </a:schemeClr>
                </a:solidFill>
              </a:rPr>
              <a:t>Vodotopni vitamini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Vitamin</a:t>
            </a:r>
            <a:r>
              <a:rPr lang="sl-SI" dirty="0"/>
              <a:t>i</a:t>
            </a:r>
            <a:r>
              <a:rPr lang="en-US" dirty="0"/>
              <a:t> B </a:t>
            </a:r>
            <a:r>
              <a:rPr lang="sl-SI" dirty="0"/>
              <a:t>in </a:t>
            </a:r>
            <a:r>
              <a:rPr lang="en-US" dirty="0"/>
              <a:t>C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8 </a:t>
            </a:r>
            <a:r>
              <a:rPr lang="en-US" dirty="0"/>
              <a:t>B vitamin</a:t>
            </a:r>
            <a:r>
              <a:rPr lang="sl-SI" dirty="0" err="1"/>
              <a:t>ov</a:t>
            </a:r>
            <a:r>
              <a:rPr lang="en-US" dirty="0"/>
              <a:t>: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err="1"/>
              <a:t>Tiamin</a:t>
            </a:r>
            <a:r>
              <a:rPr lang="en-US" dirty="0"/>
              <a:t> (B-1)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/>
              <a:t>Riboflavin (B-2)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/>
              <a:t>Niacin (B-3)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/>
              <a:t>P</a:t>
            </a:r>
            <a:r>
              <a:rPr lang="sl-SI" dirty="0"/>
              <a:t>i</a:t>
            </a:r>
            <a:r>
              <a:rPr lang="en-US" dirty="0" err="1"/>
              <a:t>rido</a:t>
            </a:r>
            <a:r>
              <a:rPr lang="sl-SI" dirty="0" err="1"/>
              <a:t>ks</a:t>
            </a:r>
            <a:r>
              <a:rPr lang="en-US" dirty="0"/>
              <a:t>in (B-4)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sl-SI" dirty="0"/>
              <a:t>K</a:t>
            </a:r>
            <a:r>
              <a:rPr lang="en-US" dirty="0" err="1"/>
              <a:t>obalamin</a:t>
            </a:r>
            <a:r>
              <a:rPr lang="en-US" dirty="0"/>
              <a:t> (B-12)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sl-SI" dirty="0"/>
              <a:t>Folna kislina</a:t>
            </a:r>
            <a:endParaRPr lang="en-US" dirty="0"/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err="1"/>
              <a:t>Pantoten</a:t>
            </a:r>
            <a:r>
              <a:rPr lang="sl-SI" dirty="0" err="1"/>
              <a:t>ska</a:t>
            </a:r>
            <a:r>
              <a:rPr lang="sl-SI" dirty="0"/>
              <a:t> kislina</a:t>
            </a:r>
            <a:endParaRPr lang="en-US" dirty="0"/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/>
              <a:t>Biotin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chemeClr val="tx2">
                    <a:satMod val="130000"/>
                  </a:schemeClr>
                </a:solidFill>
              </a:rPr>
              <a:t>Tiamin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sl-SI" dirty="0">
                <a:solidFill>
                  <a:schemeClr val="tx2">
                    <a:satMod val="130000"/>
                  </a:schemeClr>
                </a:solidFill>
              </a:rPr>
              <a:t>-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 B-1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 dirty="0"/>
              <a:t>Pomaga </a:t>
            </a:r>
            <a:r>
              <a:rPr lang="sl-SI" altLang="sl-SI" dirty="0">
                <a:solidFill>
                  <a:srgbClr val="0070C0"/>
                </a:solidFill>
              </a:rPr>
              <a:t>pretvoriti ogljikove hidrate v energijo</a:t>
            </a:r>
            <a:endParaRPr lang="en-US" altLang="sl-SI" dirty="0">
              <a:solidFill>
                <a:srgbClr val="0070C0"/>
              </a:solidFill>
            </a:endParaRPr>
          </a:p>
          <a:p>
            <a:pPr eaLnBrk="1" hangingPunct="1"/>
            <a:r>
              <a:rPr lang="sl-SI" altLang="sl-SI" dirty="0"/>
              <a:t>Pomanjkanje</a:t>
            </a:r>
            <a:r>
              <a:rPr lang="en-US" altLang="sl-SI" dirty="0"/>
              <a:t>:</a:t>
            </a:r>
          </a:p>
          <a:p>
            <a:pPr lvl="1" eaLnBrk="1" hangingPunct="1"/>
            <a:r>
              <a:rPr lang="sl-SI" altLang="sl-SI" dirty="0"/>
              <a:t>utrujenost</a:t>
            </a:r>
            <a:r>
              <a:rPr lang="en-US" altLang="sl-SI" dirty="0"/>
              <a:t>, </a:t>
            </a:r>
            <a:r>
              <a:rPr lang="sl-SI" altLang="sl-SI" dirty="0"/>
              <a:t>bruhanje</a:t>
            </a:r>
            <a:r>
              <a:rPr lang="en-US" altLang="sl-SI" dirty="0"/>
              <a:t>, </a:t>
            </a:r>
            <a:r>
              <a:rPr lang="sl-SI" altLang="sl-SI" dirty="0"/>
              <a:t>depresija</a:t>
            </a:r>
            <a:r>
              <a:rPr lang="en-US" altLang="sl-SI" dirty="0"/>
              <a:t>, </a:t>
            </a:r>
            <a:r>
              <a:rPr lang="sl-SI" altLang="sl-SI" dirty="0"/>
              <a:t>poškodbe živčevja</a:t>
            </a:r>
            <a:endParaRPr lang="en-US" altLang="sl-SI" dirty="0"/>
          </a:p>
          <a:p>
            <a:pPr lvl="1" eaLnBrk="1" hangingPunct="1"/>
            <a:endParaRPr lang="en-US" altLang="sl-SI" dirty="0"/>
          </a:p>
          <a:p>
            <a:pPr eaLnBrk="1" hangingPunct="1"/>
            <a:r>
              <a:rPr lang="sl-SI" altLang="sl-SI" dirty="0"/>
              <a:t>Hrana</a:t>
            </a:r>
            <a:r>
              <a:rPr lang="en-US" altLang="sl-SI" dirty="0"/>
              <a:t>:</a:t>
            </a:r>
          </a:p>
          <a:p>
            <a:pPr lvl="1" eaLnBrk="1" hangingPunct="1"/>
            <a:r>
              <a:rPr lang="sl-SI" altLang="sl-SI" dirty="0"/>
              <a:t>svinjina</a:t>
            </a:r>
            <a:r>
              <a:rPr lang="en-US" altLang="sl-SI" dirty="0"/>
              <a:t>, </a:t>
            </a:r>
            <a:r>
              <a:rPr lang="sl-SI" altLang="sl-SI" dirty="0"/>
              <a:t>govedina</a:t>
            </a:r>
            <a:r>
              <a:rPr lang="en-US" altLang="sl-SI" dirty="0"/>
              <a:t>, </a:t>
            </a:r>
            <a:r>
              <a:rPr lang="sl-SI" altLang="sl-SI" dirty="0"/>
              <a:t>jetra</a:t>
            </a:r>
            <a:r>
              <a:rPr lang="en-US" altLang="sl-SI" dirty="0"/>
              <a:t>, </a:t>
            </a:r>
            <a:r>
              <a:rPr lang="sl-SI" altLang="sl-SI" dirty="0"/>
              <a:t>fižol</a:t>
            </a:r>
            <a:r>
              <a:rPr lang="en-US" altLang="sl-SI" dirty="0"/>
              <a:t>, </a:t>
            </a:r>
            <a:r>
              <a:rPr lang="sl-SI" altLang="sl-SI" dirty="0"/>
              <a:t>semena</a:t>
            </a:r>
            <a:r>
              <a:rPr lang="en-US" altLang="sl-SI" dirty="0"/>
              <a:t>, </a:t>
            </a:r>
            <a:r>
              <a:rPr lang="sl-SI" altLang="sl-SI" dirty="0"/>
              <a:t>stročnice</a:t>
            </a:r>
            <a:r>
              <a:rPr lang="en-US" altLang="sl-SI" dirty="0"/>
              <a:t>, </a:t>
            </a:r>
            <a:r>
              <a:rPr lang="sl-SI" altLang="sl-SI" dirty="0"/>
              <a:t>polnozrnati izdelki</a:t>
            </a:r>
            <a:r>
              <a:rPr lang="en-US" altLang="sl-SI" dirty="0"/>
              <a:t>, </a:t>
            </a:r>
            <a:r>
              <a:rPr lang="sl-SI" altLang="sl-SI" dirty="0"/>
              <a:t>ovseni kosmiči</a:t>
            </a:r>
            <a:endParaRPr lang="en-US" altLang="sl-SI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Riboflavin </a:t>
            </a:r>
            <a:r>
              <a:rPr lang="sl-SI" dirty="0">
                <a:solidFill>
                  <a:schemeClr val="tx2">
                    <a:satMod val="130000"/>
                  </a:schemeClr>
                </a:solidFill>
              </a:rPr>
              <a:t>- 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B-2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 dirty="0"/>
              <a:t>Ključen za pravilen </a:t>
            </a:r>
            <a:r>
              <a:rPr lang="sl-SI" altLang="sl-SI" dirty="0">
                <a:solidFill>
                  <a:srgbClr val="0070C0"/>
                </a:solidFill>
              </a:rPr>
              <a:t>metabolizem rdečih krvničk</a:t>
            </a:r>
            <a:endParaRPr lang="en-US" altLang="sl-SI" dirty="0">
              <a:solidFill>
                <a:srgbClr val="0070C0"/>
              </a:solidFill>
            </a:endParaRPr>
          </a:p>
          <a:p>
            <a:pPr eaLnBrk="1" hangingPunct="1"/>
            <a:r>
              <a:rPr lang="sl-SI" altLang="sl-SI" dirty="0"/>
              <a:t>Pomanjkanje</a:t>
            </a:r>
            <a:r>
              <a:rPr lang="en-US" altLang="sl-SI" dirty="0"/>
              <a:t>:</a:t>
            </a:r>
          </a:p>
          <a:p>
            <a:pPr lvl="1" eaLnBrk="1" hangingPunct="1"/>
            <a:r>
              <a:rPr lang="sl-SI" altLang="sl-SI" dirty="0"/>
              <a:t>Suha, luščeča koža</a:t>
            </a:r>
            <a:endParaRPr lang="en-US" altLang="sl-SI" dirty="0"/>
          </a:p>
          <a:p>
            <a:pPr eaLnBrk="1" hangingPunct="1"/>
            <a:endParaRPr lang="en-US" altLang="sl-SI" dirty="0"/>
          </a:p>
          <a:p>
            <a:pPr eaLnBrk="1" hangingPunct="1"/>
            <a:r>
              <a:rPr lang="sl-SI" altLang="sl-SI" dirty="0"/>
              <a:t>Hrana</a:t>
            </a:r>
            <a:r>
              <a:rPr lang="en-US" altLang="sl-SI" dirty="0"/>
              <a:t>:</a:t>
            </a:r>
          </a:p>
          <a:p>
            <a:pPr lvl="1" eaLnBrk="1" hangingPunct="1"/>
            <a:r>
              <a:rPr lang="sl-SI" altLang="sl-SI" dirty="0"/>
              <a:t>mleko</a:t>
            </a:r>
            <a:r>
              <a:rPr lang="en-US" altLang="sl-SI" dirty="0"/>
              <a:t>, </a:t>
            </a:r>
            <a:r>
              <a:rPr lang="sl-SI" altLang="sl-SI" dirty="0"/>
              <a:t>j</a:t>
            </a:r>
            <a:r>
              <a:rPr lang="en-US" altLang="sl-SI" dirty="0" err="1"/>
              <a:t>ogurt</a:t>
            </a:r>
            <a:r>
              <a:rPr lang="en-US" altLang="sl-SI" dirty="0"/>
              <a:t>, </a:t>
            </a:r>
            <a:r>
              <a:rPr lang="sl-SI" altLang="sl-SI" dirty="0"/>
              <a:t>sir</a:t>
            </a:r>
            <a:r>
              <a:rPr lang="en-US" altLang="sl-SI" dirty="0"/>
              <a:t>, </a:t>
            </a:r>
            <a:r>
              <a:rPr lang="sl-SI" altLang="sl-SI" dirty="0"/>
              <a:t>polnozrnati </a:t>
            </a:r>
            <a:r>
              <a:rPr lang="sl-SI" altLang="sl-SI" dirty="0" err="1"/>
              <a:t>kruhi</a:t>
            </a:r>
            <a:r>
              <a:rPr lang="en-US" altLang="sl-SI" dirty="0"/>
              <a:t>, </a:t>
            </a:r>
            <a:r>
              <a:rPr lang="sl-SI" altLang="sl-SI" dirty="0"/>
              <a:t>zelenolistna zelenjava</a:t>
            </a:r>
            <a:r>
              <a:rPr lang="en-US" altLang="sl-SI" dirty="0"/>
              <a:t>, </a:t>
            </a:r>
            <a:r>
              <a:rPr lang="sl-SI" altLang="sl-SI" dirty="0"/>
              <a:t>meso</a:t>
            </a:r>
            <a:r>
              <a:rPr lang="en-US" altLang="sl-SI" dirty="0"/>
              <a:t>, </a:t>
            </a:r>
            <a:r>
              <a:rPr lang="sl-SI" altLang="sl-SI" dirty="0"/>
              <a:t>jajca</a:t>
            </a:r>
            <a:endParaRPr lang="en-US" altLang="sl-SI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Niacin </a:t>
            </a:r>
            <a:r>
              <a:rPr lang="sl-SI" dirty="0">
                <a:solidFill>
                  <a:schemeClr val="tx2">
                    <a:satMod val="130000"/>
                  </a:schemeClr>
                </a:solidFill>
              </a:rPr>
              <a:t>- 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B-3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 dirty="0"/>
              <a:t>Vključen v </a:t>
            </a:r>
            <a:r>
              <a:rPr lang="sl-SI" altLang="sl-SI" dirty="0">
                <a:solidFill>
                  <a:srgbClr val="0070C0"/>
                </a:solidFill>
              </a:rPr>
              <a:t>energetski metabolizem</a:t>
            </a:r>
            <a:endParaRPr lang="en-US" altLang="sl-SI" dirty="0">
              <a:solidFill>
                <a:srgbClr val="0070C0"/>
              </a:solidFill>
            </a:endParaRPr>
          </a:p>
          <a:p>
            <a:pPr eaLnBrk="1" hangingPunct="1"/>
            <a:r>
              <a:rPr lang="sl-SI" altLang="sl-SI" dirty="0"/>
              <a:t>Vzdržuje pravilno delovanje kože, živčevja, prebavnega sistema</a:t>
            </a:r>
            <a:endParaRPr lang="en-US" altLang="sl-SI" dirty="0"/>
          </a:p>
          <a:p>
            <a:pPr eaLnBrk="1" hangingPunct="1"/>
            <a:r>
              <a:rPr lang="sl-SI" altLang="sl-SI" dirty="0" err="1"/>
              <a:t>Pomankanje</a:t>
            </a:r>
            <a:r>
              <a:rPr lang="en-US" altLang="sl-SI" dirty="0"/>
              <a:t>:</a:t>
            </a:r>
          </a:p>
          <a:p>
            <a:pPr lvl="1" eaLnBrk="1" hangingPunct="1"/>
            <a:r>
              <a:rPr lang="sl-SI" altLang="sl-SI" dirty="0"/>
              <a:t>Redko povzroča</a:t>
            </a:r>
            <a:r>
              <a:rPr lang="en-US" altLang="sl-SI" dirty="0"/>
              <a:t>: </a:t>
            </a:r>
            <a:r>
              <a:rPr lang="sl-SI" altLang="sl-SI" dirty="0"/>
              <a:t>diarejo</a:t>
            </a:r>
            <a:r>
              <a:rPr lang="en-US" altLang="sl-SI" dirty="0"/>
              <a:t>, dermatitis, </a:t>
            </a:r>
            <a:r>
              <a:rPr lang="en-US" altLang="sl-SI" dirty="0" err="1"/>
              <a:t>demen</a:t>
            </a:r>
            <a:r>
              <a:rPr lang="sl-SI" altLang="sl-SI" dirty="0" err="1"/>
              <a:t>co</a:t>
            </a:r>
            <a:endParaRPr lang="en-US" altLang="sl-SI" dirty="0"/>
          </a:p>
          <a:p>
            <a:pPr eaLnBrk="1" hangingPunct="1"/>
            <a:r>
              <a:rPr lang="sl-SI" altLang="sl-SI" dirty="0"/>
              <a:t>Hrana</a:t>
            </a:r>
            <a:r>
              <a:rPr lang="en-US" altLang="sl-SI" dirty="0"/>
              <a:t>:</a:t>
            </a:r>
          </a:p>
          <a:p>
            <a:pPr lvl="1" eaLnBrk="1" hangingPunct="1"/>
            <a:r>
              <a:rPr lang="sl-SI" altLang="sl-SI" dirty="0"/>
              <a:t>Meso</a:t>
            </a:r>
            <a:r>
              <a:rPr lang="en-US" altLang="sl-SI" dirty="0"/>
              <a:t>, </a:t>
            </a:r>
            <a:r>
              <a:rPr lang="sl-SI" altLang="sl-SI" dirty="0"/>
              <a:t>perutnina</a:t>
            </a:r>
            <a:r>
              <a:rPr lang="en-US" altLang="sl-SI" dirty="0"/>
              <a:t>, </a:t>
            </a:r>
            <a:r>
              <a:rPr lang="sl-SI" altLang="sl-SI" dirty="0"/>
              <a:t>jetra</a:t>
            </a:r>
            <a:r>
              <a:rPr lang="en-US" altLang="sl-SI" dirty="0"/>
              <a:t>, </a:t>
            </a:r>
            <a:r>
              <a:rPr lang="sl-SI" altLang="sl-SI" dirty="0"/>
              <a:t>jajca</a:t>
            </a:r>
            <a:r>
              <a:rPr lang="en-US" altLang="sl-SI" dirty="0"/>
              <a:t>, </a:t>
            </a:r>
            <a:r>
              <a:rPr lang="sl-SI" altLang="sl-SI" dirty="0"/>
              <a:t>rjavi riž</a:t>
            </a:r>
            <a:r>
              <a:rPr lang="en-US" altLang="sl-SI" dirty="0"/>
              <a:t>, </a:t>
            </a:r>
            <a:r>
              <a:rPr lang="sl-SI" altLang="sl-SI" dirty="0"/>
              <a:t>pečen krompir</a:t>
            </a:r>
            <a:r>
              <a:rPr lang="en-US" altLang="sl-SI" dirty="0"/>
              <a:t>, </a:t>
            </a:r>
            <a:r>
              <a:rPr lang="sl-SI" altLang="sl-SI" dirty="0"/>
              <a:t>ribe</a:t>
            </a:r>
            <a:r>
              <a:rPr lang="en-US" altLang="sl-SI" dirty="0"/>
              <a:t>, </a:t>
            </a:r>
            <a:r>
              <a:rPr lang="sl-SI" altLang="sl-SI" dirty="0"/>
              <a:t>mleko</a:t>
            </a:r>
            <a:r>
              <a:rPr lang="en-US" altLang="sl-SI" dirty="0"/>
              <a:t>, </a:t>
            </a:r>
            <a:r>
              <a:rPr lang="sl-SI" altLang="sl-SI" dirty="0"/>
              <a:t>polnozrnata hrana</a:t>
            </a:r>
            <a:endParaRPr lang="en-US" altLang="sl-SI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P</a:t>
            </a:r>
            <a:r>
              <a:rPr lang="sl-SI" dirty="0">
                <a:solidFill>
                  <a:schemeClr val="tx2">
                    <a:satMod val="130000"/>
                  </a:schemeClr>
                </a:solidFill>
              </a:rPr>
              <a:t>i</a:t>
            </a:r>
            <a:r>
              <a:rPr lang="en-US" dirty="0" err="1">
                <a:solidFill>
                  <a:schemeClr val="tx2">
                    <a:satMod val="130000"/>
                  </a:schemeClr>
                </a:solidFill>
              </a:rPr>
              <a:t>rido</a:t>
            </a:r>
            <a:r>
              <a:rPr lang="sl-SI" dirty="0" err="1">
                <a:solidFill>
                  <a:schemeClr val="tx2">
                    <a:satMod val="130000"/>
                  </a:schemeClr>
                </a:solidFill>
              </a:rPr>
              <a:t>ks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in </a:t>
            </a:r>
            <a:r>
              <a:rPr lang="sl-SI" dirty="0">
                <a:solidFill>
                  <a:schemeClr val="tx2">
                    <a:satMod val="130000"/>
                  </a:schemeClr>
                </a:solidFill>
              </a:rPr>
              <a:t>- 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B-6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 dirty="0"/>
              <a:t>Vključen v kemične reakcije </a:t>
            </a:r>
            <a:r>
              <a:rPr lang="sl-SI" altLang="sl-SI" dirty="0">
                <a:solidFill>
                  <a:srgbClr val="0070C0"/>
                </a:solidFill>
              </a:rPr>
              <a:t>beljakovin</a:t>
            </a:r>
            <a:r>
              <a:rPr lang="sl-SI" altLang="sl-SI" dirty="0"/>
              <a:t> in </a:t>
            </a:r>
            <a:r>
              <a:rPr lang="en-US" altLang="sl-SI" dirty="0"/>
              <a:t>amino </a:t>
            </a:r>
            <a:r>
              <a:rPr lang="sl-SI" altLang="sl-SI" dirty="0"/>
              <a:t>kislin</a:t>
            </a:r>
            <a:endParaRPr lang="en-US" altLang="sl-SI" dirty="0"/>
          </a:p>
          <a:p>
            <a:pPr eaLnBrk="1" hangingPunct="1"/>
            <a:r>
              <a:rPr lang="sl-SI" altLang="sl-SI" dirty="0"/>
              <a:t>Pomanjkanje</a:t>
            </a:r>
            <a:r>
              <a:rPr lang="en-US" altLang="sl-SI" dirty="0"/>
              <a:t>:</a:t>
            </a:r>
          </a:p>
          <a:p>
            <a:pPr lvl="1" eaLnBrk="1" hangingPunct="1"/>
            <a:r>
              <a:rPr lang="sl-SI" altLang="sl-SI" dirty="0"/>
              <a:t>Spremembe na koži</a:t>
            </a:r>
            <a:r>
              <a:rPr lang="en-US" altLang="sl-SI" dirty="0"/>
              <a:t>, </a:t>
            </a:r>
            <a:r>
              <a:rPr lang="en-US" altLang="sl-SI" dirty="0" err="1"/>
              <a:t>demen</a:t>
            </a:r>
            <a:r>
              <a:rPr lang="sl-SI" altLang="sl-SI" dirty="0"/>
              <a:t>ca</a:t>
            </a:r>
            <a:r>
              <a:rPr lang="en-US" altLang="sl-SI" dirty="0"/>
              <a:t>, </a:t>
            </a:r>
            <a:r>
              <a:rPr lang="sl-SI" altLang="sl-SI" dirty="0"/>
              <a:t>motnje živčnega sistema, anemija</a:t>
            </a:r>
            <a:endParaRPr lang="en-US" altLang="sl-SI" dirty="0"/>
          </a:p>
          <a:p>
            <a:pPr eaLnBrk="1" hangingPunct="1"/>
            <a:endParaRPr lang="en-US" altLang="sl-SI" dirty="0"/>
          </a:p>
          <a:p>
            <a:pPr eaLnBrk="1" hangingPunct="1"/>
            <a:r>
              <a:rPr lang="sl-SI" altLang="sl-SI" dirty="0"/>
              <a:t>Hrana</a:t>
            </a:r>
            <a:r>
              <a:rPr lang="en-US" altLang="sl-SI" dirty="0"/>
              <a:t>:</a:t>
            </a:r>
          </a:p>
          <a:p>
            <a:pPr lvl="1" eaLnBrk="1" hangingPunct="1"/>
            <a:r>
              <a:rPr lang="sl-SI" altLang="sl-SI" dirty="0"/>
              <a:t>Pusto meso</a:t>
            </a:r>
            <a:r>
              <a:rPr lang="en-US" altLang="sl-SI" dirty="0"/>
              <a:t>, </a:t>
            </a:r>
            <a:r>
              <a:rPr lang="sl-SI" altLang="sl-SI" dirty="0"/>
              <a:t>ribe</a:t>
            </a:r>
            <a:r>
              <a:rPr lang="en-US" altLang="sl-SI" dirty="0"/>
              <a:t>, </a:t>
            </a:r>
            <a:r>
              <a:rPr lang="sl-SI" altLang="sl-SI" dirty="0"/>
              <a:t>stročnice</a:t>
            </a:r>
            <a:r>
              <a:rPr lang="en-US" altLang="sl-SI" dirty="0"/>
              <a:t>, </a:t>
            </a:r>
            <a:r>
              <a:rPr lang="sl-SI" altLang="sl-SI" dirty="0"/>
              <a:t>zelenolistna zelenjava</a:t>
            </a:r>
            <a:r>
              <a:rPr lang="en-US" altLang="sl-SI" dirty="0"/>
              <a:t>, </a:t>
            </a:r>
            <a:r>
              <a:rPr lang="sl-SI" altLang="sl-SI" dirty="0"/>
              <a:t>rozine</a:t>
            </a:r>
            <a:r>
              <a:rPr lang="en-US" altLang="sl-SI" dirty="0"/>
              <a:t>, </a:t>
            </a:r>
            <a:r>
              <a:rPr lang="sl-SI" altLang="sl-SI" dirty="0"/>
              <a:t>koruza</a:t>
            </a:r>
            <a:r>
              <a:rPr lang="en-US" altLang="sl-SI" dirty="0"/>
              <a:t>, </a:t>
            </a:r>
            <a:r>
              <a:rPr lang="en-US" altLang="sl-SI" dirty="0" err="1"/>
              <a:t>banan</a:t>
            </a:r>
            <a:r>
              <a:rPr lang="sl-SI" altLang="sl-SI" dirty="0"/>
              <a:t>e</a:t>
            </a:r>
            <a:r>
              <a:rPr lang="en-US" altLang="sl-SI" dirty="0"/>
              <a:t>, mango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130000"/>
                  </a:schemeClr>
                </a:solidFill>
              </a:rPr>
              <a:t>K</a:t>
            </a:r>
            <a:r>
              <a:rPr lang="en-US" dirty="0" err="1">
                <a:solidFill>
                  <a:schemeClr val="tx2">
                    <a:satMod val="130000"/>
                  </a:schemeClr>
                </a:solidFill>
              </a:rPr>
              <a:t>obalamin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sl-SI" dirty="0">
                <a:solidFill>
                  <a:schemeClr val="tx2">
                    <a:satMod val="130000"/>
                  </a:schemeClr>
                </a:solidFill>
              </a:rPr>
              <a:t>- 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B-12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 dirty="0"/>
              <a:t>Pomaga vzdrževati </a:t>
            </a:r>
            <a:r>
              <a:rPr lang="sl-SI" altLang="sl-SI" dirty="0">
                <a:solidFill>
                  <a:srgbClr val="0070C0"/>
                </a:solidFill>
              </a:rPr>
              <a:t>delovanje živčnega sistema</a:t>
            </a:r>
            <a:r>
              <a:rPr lang="sl-SI" altLang="sl-SI" dirty="0"/>
              <a:t>, rdečih krvničk, sintezo </a:t>
            </a:r>
            <a:r>
              <a:rPr lang="en-US" altLang="sl-SI" dirty="0"/>
              <a:t>DNA</a:t>
            </a:r>
          </a:p>
          <a:p>
            <a:pPr eaLnBrk="1" hangingPunct="1"/>
            <a:r>
              <a:rPr lang="sl-SI" altLang="sl-SI" dirty="0"/>
              <a:t>Pomanjkanje</a:t>
            </a:r>
            <a:r>
              <a:rPr lang="en-US" altLang="sl-SI" dirty="0"/>
              <a:t>:</a:t>
            </a:r>
          </a:p>
          <a:p>
            <a:pPr lvl="1" eaLnBrk="1" hangingPunct="1"/>
            <a:r>
              <a:rPr lang="sl-SI" altLang="sl-SI" dirty="0"/>
              <a:t>Motnje delovanja živčnega sistema in pomanjkanje rdečih krvničk</a:t>
            </a:r>
            <a:endParaRPr lang="en-US" altLang="sl-SI" dirty="0"/>
          </a:p>
          <a:p>
            <a:pPr lvl="1" eaLnBrk="1" hangingPunct="1"/>
            <a:endParaRPr lang="en-US" altLang="sl-SI" dirty="0"/>
          </a:p>
          <a:p>
            <a:pPr eaLnBrk="1" hangingPunct="1"/>
            <a:r>
              <a:rPr lang="sl-SI" altLang="sl-SI" dirty="0"/>
              <a:t>Hrana</a:t>
            </a:r>
            <a:r>
              <a:rPr lang="en-US" altLang="sl-SI" dirty="0"/>
              <a:t>:</a:t>
            </a:r>
          </a:p>
          <a:p>
            <a:pPr lvl="1" eaLnBrk="1" hangingPunct="1"/>
            <a:r>
              <a:rPr lang="sl-SI" altLang="sl-SI" dirty="0"/>
              <a:t>Samo v hrani živalskega izvora</a:t>
            </a:r>
            <a:endParaRPr lang="en-US" altLang="sl-SI" dirty="0"/>
          </a:p>
          <a:p>
            <a:pPr lvl="2" eaLnBrk="1" hangingPunct="1"/>
            <a:r>
              <a:rPr lang="sl-SI" altLang="sl-SI" dirty="0"/>
              <a:t>Meso</a:t>
            </a:r>
            <a:r>
              <a:rPr lang="en-US" altLang="sl-SI" dirty="0"/>
              <a:t>, </a:t>
            </a:r>
            <a:r>
              <a:rPr lang="sl-SI" altLang="sl-SI" dirty="0"/>
              <a:t>ribe</a:t>
            </a:r>
            <a:r>
              <a:rPr lang="en-US" altLang="sl-SI" dirty="0"/>
              <a:t>, </a:t>
            </a:r>
            <a:r>
              <a:rPr lang="sl-SI" altLang="sl-SI" dirty="0"/>
              <a:t>perutnina</a:t>
            </a:r>
            <a:r>
              <a:rPr lang="en-US" altLang="sl-SI" dirty="0"/>
              <a:t>, </a:t>
            </a:r>
            <a:r>
              <a:rPr lang="sl-SI" altLang="sl-SI" dirty="0"/>
              <a:t>jajca</a:t>
            </a:r>
            <a:r>
              <a:rPr lang="en-US" altLang="sl-SI" dirty="0"/>
              <a:t>, </a:t>
            </a:r>
            <a:r>
              <a:rPr lang="sl-SI" altLang="sl-SI" dirty="0"/>
              <a:t>mleko, školjke</a:t>
            </a:r>
            <a:endParaRPr lang="en-US" altLang="sl-SI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130000"/>
                  </a:schemeClr>
                </a:solidFill>
              </a:rPr>
              <a:t>Folna kislina </a:t>
            </a:r>
            <a:r>
              <a:rPr lang="en-US" sz="3600" i="1" dirty="0">
                <a:solidFill>
                  <a:schemeClr val="tx2">
                    <a:satMod val="130000"/>
                  </a:schemeClr>
                </a:solidFill>
              </a:rPr>
              <a:t>(</a:t>
            </a:r>
            <a:r>
              <a:rPr lang="en-US" sz="3600" i="1" dirty="0" err="1">
                <a:solidFill>
                  <a:schemeClr val="tx2">
                    <a:satMod val="130000"/>
                  </a:schemeClr>
                </a:solidFill>
              </a:rPr>
              <a:t>Folacin</a:t>
            </a:r>
            <a:r>
              <a:rPr lang="en-US" sz="3600" i="1" dirty="0">
                <a:solidFill>
                  <a:schemeClr val="tx2">
                    <a:satMod val="130000"/>
                  </a:schemeClr>
                </a:solidFill>
              </a:rPr>
              <a:t>, </a:t>
            </a:r>
            <a:r>
              <a:rPr lang="en-US" sz="3600" i="1" dirty="0" err="1">
                <a:solidFill>
                  <a:schemeClr val="tx2">
                    <a:satMod val="130000"/>
                  </a:schemeClr>
                </a:solidFill>
              </a:rPr>
              <a:t>Folat</a:t>
            </a:r>
            <a:r>
              <a:rPr lang="en-US" sz="3600" i="1" dirty="0">
                <a:solidFill>
                  <a:schemeClr val="tx2">
                    <a:satMod val="130000"/>
                  </a:schemeClr>
                </a:solidFill>
              </a:rPr>
              <a:t>)</a:t>
            </a:r>
            <a:endParaRPr lang="en-US" i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 dirty="0"/>
              <a:t>Ključna vloga pri nastanku rdečih krvničk in njihovi delitvi </a:t>
            </a:r>
          </a:p>
          <a:p>
            <a:pPr eaLnBrk="1" hangingPunct="1"/>
            <a:r>
              <a:rPr lang="sl-SI" altLang="sl-SI" dirty="0"/>
              <a:t>Pomanjkanje</a:t>
            </a:r>
            <a:r>
              <a:rPr lang="en-US" altLang="sl-SI" dirty="0"/>
              <a:t>:</a:t>
            </a:r>
          </a:p>
          <a:p>
            <a:pPr lvl="1" eaLnBrk="1" hangingPunct="1"/>
            <a:r>
              <a:rPr lang="en-US" altLang="sl-SI" dirty="0" err="1"/>
              <a:t>Anemi</a:t>
            </a:r>
            <a:r>
              <a:rPr lang="sl-SI" altLang="sl-SI" dirty="0"/>
              <a:t>j</a:t>
            </a:r>
            <a:r>
              <a:rPr lang="en-US" altLang="sl-SI" dirty="0"/>
              <a:t>a, </a:t>
            </a:r>
            <a:r>
              <a:rPr lang="sl-SI" altLang="sl-SI" dirty="0"/>
              <a:t>motnje prebave</a:t>
            </a:r>
            <a:endParaRPr lang="en-US" altLang="sl-SI" dirty="0"/>
          </a:p>
          <a:p>
            <a:pPr lvl="1" eaLnBrk="1" hangingPunct="1"/>
            <a:endParaRPr lang="en-US" altLang="sl-SI" dirty="0"/>
          </a:p>
          <a:p>
            <a:pPr eaLnBrk="1" hangingPunct="1"/>
            <a:r>
              <a:rPr lang="sl-SI" altLang="sl-SI" dirty="0"/>
              <a:t>Hrana</a:t>
            </a:r>
            <a:r>
              <a:rPr lang="en-US" altLang="sl-SI" dirty="0"/>
              <a:t>:</a:t>
            </a:r>
          </a:p>
          <a:p>
            <a:pPr lvl="1" eaLnBrk="1" hangingPunct="1"/>
            <a:r>
              <a:rPr lang="sl-SI" altLang="sl-SI" dirty="0"/>
              <a:t>Listnata, temnozelena zelenjava</a:t>
            </a:r>
            <a:endParaRPr lang="en-US" altLang="sl-SI" dirty="0"/>
          </a:p>
          <a:p>
            <a:pPr lvl="1" eaLnBrk="1" hangingPunct="1"/>
            <a:r>
              <a:rPr lang="sl-SI" altLang="sl-SI" dirty="0"/>
              <a:t>Tudi v jetrih, stročnicah, grahu</a:t>
            </a:r>
            <a:r>
              <a:rPr lang="en-US" altLang="sl-SI" dirty="0"/>
              <a:t>, </a:t>
            </a:r>
            <a:r>
              <a:rPr lang="sl-SI" altLang="sl-SI" dirty="0" err="1"/>
              <a:t>špargljih</a:t>
            </a:r>
            <a:r>
              <a:rPr lang="en-US" altLang="sl-SI" dirty="0"/>
              <a:t>, </a:t>
            </a:r>
            <a:r>
              <a:rPr lang="sl-SI" altLang="sl-SI" dirty="0"/>
              <a:t>pomarančah</a:t>
            </a:r>
            <a:r>
              <a:rPr lang="en-US" altLang="sl-SI" dirty="0"/>
              <a:t>, </a:t>
            </a:r>
            <a:r>
              <a:rPr lang="sl-SI" altLang="sl-SI" dirty="0"/>
              <a:t>avokadu</a:t>
            </a:r>
            <a:endParaRPr lang="en-US" altLang="sl-SI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chemeClr val="tx2">
                    <a:satMod val="130000"/>
                  </a:schemeClr>
                </a:solidFill>
              </a:rPr>
              <a:t>Pantoten</a:t>
            </a:r>
            <a:r>
              <a:rPr lang="sl-SI" dirty="0" err="1">
                <a:solidFill>
                  <a:schemeClr val="tx2">
                    <a:satMod val="130000"/>
                  </a:schemeClr>
                </a:solidFill>
              </a:rPr>
              <a:t>ska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sl-SI" dirty="0">
                <a:solidFill>
                  <a:schemeClr val="tx2">
                    <a:satMod val="130000"/>
                  </a:schemeClr>
                </a:solidFill>
              </a:rPr>
              <a:t>kislina in b</a:t>
            </a:r>
            <a:r>
              <a:rPr lang="en-US" dirty="0" err="1">
                <a:solidFill>
                  <a:schemeClr val="tx2">
                    <a:satMod val="130000"/>
                  </a:schemeClr>
                </a:solidFill>
              </a:rPr>
              <a:t>iotin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 dirty="0"/>
              <a:t>Sodeluje pri metabolizmu in nastanku nekaterih </a:t>
            </a:r>
            <a:r>
              <a:rPr lang="sl-SI" altLang="sl-SI" dirty="0">
                <a:solidFill>
                  <a:srgbClr val="0070C0"/>
                </a:solidFill>
              </a:rPr>
              <a:t>hormonov</a:t>
            </a:r>
            <a:endParaRPr lang="en-US" altLang="sl-SI" dirty="0">
              <a:solidFill>
                <a:srgbClr val="0070C0"/>
              </a:solidFill>
            </a:endParaRPr>
          </a:p>
          <a:p>
            <a:pPr eaLnBrk="1" hangingPunct="1"/>
            <a:r>
              <a:rPr lang="sl-SI" altLang="sl-SI" dirty="0"/>
              <a:t>Pomanjkanje je redko</a:t>
            </a:r>
            <a:endParaRPr lang="en-US" altLang="sl-SI" dirty="0"/>
          </a:p>
          <a:p>
            <a:pPr eaLnBrk="1" hangingPunct="1"/>
            <a:r>
              <a:rPr lang="sl-SI" altLang="sl-SI" dirty="0"/>
              <a:t>Hrana</a:t>
            </a:r>
            <a:r>
              <a:rPr lang="en-US" altLang="sl-SI" dirty="0"/>
              <a:t>: </a:t>
            </a:r>
          </a:p>
          <a:p>
            <a:pPr lvl="1" eaLnBrk="1" hangingPunct="1"/>
            <a:r>
              <a:rPr lang="sl-SI" altLang="sl-SI" dirty="0"/>
              <a:t>Večina hrane</a:t>
            </a:r>
            <a:r>
              <a:rPr lang="en-US" altLang="sl-SI" dirty="0"/>
              <a:t>, </a:t>
            </a:r>
            <a:r>
              <a:rPr lang="sl-SI" altLang="sl-SI" dirty="0"/>
              <a:t>tako rastlinske kot živalske</a:t>
            </a:r>
            <a:endParaRPr lang="en-US" altLang="sl-SI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Vitamin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1" y="1417638"/>
            <a:ext cx="10388599" cy="4800600"/>
          </a:xfrm>
        </p:spPr>
        <p:txBody>
          <a:bodyPr>
            <a:no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sl-SI" sz="3600" dirty="0"/>
              <a:t>Pomemben za zdrave kosti</a:t>
            </a:r>
            <a:r>
              <a:rPr lang="en-US" sz="3600" dirty="0"/>
              <a:t>, </a:t>
            </a:r>
            <a:r>
              <a:rPr lang="sl-SI" sz="3600" dirty="0"/>
              <a:t>ožilje</a:t>
            </a:r>
            <a:r>
              <a:rPr lang="en-US" sz="3600" dirty="0"/>
              <a:t>, </a:t>
            </a:r>
            <a:r>
              <a:rPr lang="sl-SI" sz="3600" dirty="0"/>
              <a:t>strukturo celic in </a:t>
            </a:r>
            <a:r>
              <a:rPr lang="sl-SI" sz="3600" dirty="0" err="1"/>
              <a:t>absorbcijo</a:t>
            </a:r>
            <a:r>
              <a:rPr lang="sl-SI" sz="3600" dirty="0"/>
              <a:t> železa</a:t>
            </a:r>
            <a:endParaRPr lang="en-US" sz="3600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sl-SI" sz="3600" dirty="0"/>
              <a:t>Pomanjkanje</a:t>
            </a:r>
            <a:r>
              <a:rPr lang="en-US" sz="3600" dirty="0"/>
              <a:t>: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sl-SI" sz="3200" dirty="0"/>
              <a:t>redko</a:t>
            </a:r>
            <a:endParaRPr lang="en-US" sz="3200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sl-SI" sz="3600" dirty="0"/>
              <a:t>Preveč vitamina </a:t>
            </a:r>
            <a:r>
              <a:rPr lang="en-US" sz="3600" dirty="0"/>
              <a:t>C</a:t>
            </a:r>
            <a:r>
              <a:rPr lang="sl-SI" sz="3600" dirty="0"/>
              <a:t>!</a:t>
            </a:r>
            <a:endParaRPr lang="en-US" sz="3600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sl-SI" sz="3600" dirty="0"/>
              <a:t>Hrana</a:t>
            </a:r>
            <a:r>
              <a:rPr lang="en-US" sz="3600" dirty="0"/>
              <a:t>: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sl-SI" sz="3200" dirty="0"/>
              <a:t>melone</a:t>
            </a:r>
            <a:r>
              <a:rPr lang="en-US" sz="3200" dirty="0"/>
              <a:t>, </a:t>
            </a:r>
            <a:r>
              <a:rPr lang="sl-SI" sz="3200" dirty="0"/>
              <a:t>jagodičevje</a:t>
            </a:r>
            <a:r>
              <a:rPr lang="en-US" sz="3200" dirty="0"/>
              <a:t>, </a:t>
            </a:r>
            <a:r>
              <a:rPr lang="sl-SI" sz="3200" dirty="0"/>
              <a:t>paradižniki </a:t>
            </a:r>
            <a:r>
              <a:rPr lang="en-US" sz="3200" dirty="0"/>
              <a:t>, </a:t>
            </a:r>
            <a:r>
              <a:rPr lang="sl-SI" sz="3200" dirty="0"/>
              <a:t>krompir</a:t>
            </a:r>
            <a:r>
              <a:rPr lang="en-US" sz="3200" dirty="0"/>
              <a:t>, </a:t>
            </a:r>
            <a:r>
              <a:rPr lang="sl-SI" sz="3200" dirty="0"/>
              <a:t>brokoli</a:t>
            </a:r>
            <a:r>
              <a:rPr lang="en-US" sz="3200" dirty="0"/>
              <a:t>, </a:t>
            </a:r>
            <a:r>
              <a:rPr lang="sl-SI" sz="3200" dirty="0"/>
              <a:t>sadni sokovi z dodanim vit. C</a:t>
            </a:r>
            <a:r>
              <a:rPr lang="en-US" sz="3200" dirty="0"/>
              <a:t>, </a:t>
            </a:r>
            <a:r>
              <a:rPr lang="en-US" sz="3200" dirty="0" err="1"/>
              <a:t>ki</a:t>
            </a:r>
            <a:r>
              <a:rPr lang="sl-SI" sz="3200" dirty="0"/>
              <a:t>v</a:t>
            </a:r>
            <a:r>
              <a:rPr lang="en-US" sz="3200" dirty="0" err="1"/>
              <a:t>i</a:t>
            </a:r>
            <a:r>
              <a:rPr lang="en-US" sz="3200" dirty="0"/>
              <a:t>, mango, </a:t>
            </a:r>
            <a:r>
              <a:rPr lang="sl-SI" sz="3200" dirty="0"/>
              <a:t>rumena paprika, </a:t>
            </a:r>
            <a:r>
              <a:rPr lang="sl-SI" sz="3200" dirty="0" err="1"/>
              <a:t>citrusi</a:t>
            </a:r>
            <a:r>
              <a:rPr lang="sl-SI" sz="3200" dirty="0"/>
              <a:t> </a:t>
            </a:r>
            <a:endParaRPr lang="en-US" sz="32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Mineral</a:t>
            </a:r>
            <a:r>
              <a:rPr lang="sl-SI" dirty="0">
                <a:solidFill>
                  <a:schemeClr val="tx2">
                    <a:satMod val="130000"/>
                  </a:schemeClr>
                </a:solidFill>
              </a:rPr>
              <a:t>i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sl-SI" sz="3600" dirty="0"/>
              <a:t>22 mineral</a:t>
            </a:r>
            <a:r>
              <a:rPr lang="sl-SI" altLang="sl-SI" sz="3600" dirty="0" err="1"/>
              <a:t>ov</a:t>
            </a:r>
            <a:r>
              <a:rPr lang="en-US" altLang="sl-SI" sz="3600" dirty="0"/>
              <a:t> </a:t>
            </a:r>
            <a:r>
              <a:rPr lang="sl-SI" altLang="sl-SI" sz="3600" dirty="0"/>
              <a:t>potrebnih za delovanje</a:t>
            </a:r>
            <a:endParaRPr lang="en-US" altLang="sl-SI" sz="3600" dirty="0"/>
          </a:p>
          <a:p>
            <a:pPr eaLnBrk="1" hangingPunct="1"/>
            <a:r>
              <a:rPr lang="sl-SI" altLang="sl-SI" sz="3600" dirty="0"/>
              <a:t>Dve kategoriji</a:t>
            </a:r>
            <a:r>
              <a:rPr lang="en-US" altLang="sl-SI" sz="3600" dirty="0"/>
              <a:t>:</a:t>
            </a:r>
          </a:p>
          <a:p>
            <a:pPr lvl="1" eaLnBrk="1" hangingPunct="1"/>
            <a:r>
              <a:rPr lang="sl-SI" altLang="sl-SI" sz="3200" dirty="0"/>
              <a:t>Višje koncentracije:</a:t>
            </a:r>
            <a:endParaRPr lang="en-US" altLang="sl-SI" sz="3200" dirty="0"/>
          </a:p>
          <a:p>
            <a:pPr lvl="2" eaLnBrk="1" hangingPunct="1"/>
            <a:r>
              <a:rPr lang="sl-SI" altLang="sl-SI" sz="2800" dirty="0"/>
              <a:t>kalcij</a:t>
            </a:r>
            <a:r>
              <a:rPr lang="en-US" altLang="sl-SI" sz="2800" dirty="0"/>
              <a:t>, </a:t>
            </a:r>
            <a:r>
              <a:rPr lang="sl-SI" altLang="sl-SI" sz="2800" dirty="0"/>
              <a:t>kloridi</a:t>
            </a:r>
            <a:r>
              <a:rPr lang="en-US" altLang="sl-SI" sz="2800" dirty="0"/>
              <a:t>, </a:t>
            </a:r>
            <a:r>
              <a:rPr lang="en-US" altLang="sl-SI" sz="2800" dirty="0" err="1"/>
              <a:t>magne</a:t>
            </a:r>
            <a:r>
              <a:rPr lang="sl-SI" altLang="sl-SI" sz="2800" dirty="0" err="1"/>
              <a:t>zij</a:t>
            </a:r>
            <a:r>
              <a:rPr lang="en-US" altLang="sl-SI" sz="2800" dirty="0"/>
              <a:t>, </a:t>
            </a:r>
            <a:r>
              <a:rPr lang="sl-SI" altLang="sl-SI" sz="2800" dirty="0"/>
              <a:t>fosfor</a:t>
            </a:r>
            <a:r>
              <a:rPr lang="en-US" altLang="sl-SI" sz="2800" dirty="0"/>
              <a:t>, </a:t>
            </a:r>
            <a:r>
              <a:rPr lang="sl-SI" altLang="sl-SI" sz="2800" dirty="0"/>
              <a:t>kalij</a:t>
            </a:r>
            <a:r>
              <a:rPr lang="en-US" altLang="sl-SI" sz="2800" dirty="0"/>
              <a:t>, </a:t>
            </a:r>
            <a:r>
              <a:rPr lang="sl-SI" altLang="sl-SI" sz="2800" dirty="0"/>
              <a:t>natrij</a:t>
            </a:r>
            <a:r>
              <a:rPr lang="en-US" altLang="sl-SI" sz="2800" dirty="0"/>
              <a:t>, </a:t>
            </a:r>
            <a:r>
              <a:rPr lang="sl-SI" altLang="sl-SI" sz="2800" dirty="0"/>
              <a:t>žveplo</a:t>
            </a:r>
            <a:endParaRPr lang="en-US" altLang="sl-SI" sz="2800" dirty="0"/>
          </a:p>
          <a:p>
            <a:pPr lvl="2" eaLnBrk="1" hangingPunct="1"/>
            <a:endParaRPr lang="en-US" altLang="sl-SI" sz="2800" dirty="0"/>
          </a:p>
          <a:p>
            <a:pPr lvl="1" eaLnBrk="1" hangingPunct="1"/>
            <a:r>
              <a:rPr lang="sl-SI" altLang="sl-SI" sz="3200" dirty="0"/>
              <a:t>Minerali v sledeh:</a:t>
            </a:r>
            <a:endParaRPr lang="en-US" altLang="sl-SI" sz="3200" dirty="0"/>
          </a:p>
          <a:p>
            <a:pPr lvl="2" eaLnBrk="1" hangingPunct="1"/>
            <a:r>
              <a:rPr lang="sl-SI" altLang="sl-SI" sz="2800" dirty="0"/>
              <a:t>železo</a:t>
            </a:r>
            <a:r>
              <a:rPr lang="en-US" altLang="sl-SI" sz="2800" dirty="0"/>
              <a:t>, </a:t>
            </a:r>
            <a:r>
              <a:rPr lang="sl-SI" altLang="sl-SI" sz="2800" dirty="0" smtClean="0"/>
              <a:t>c</a:t>
            </a:r>
            <a:r>
              <a:rPr lang="en-US" altLang="sl-SI" sz="2800" dirty="0" smtClean="0"/>
              <a:t>in</a:t>
            </a:r>
            <a:r>
              <a:rPr lang="sl-SI" altLang="sl-SI" sz="2800" dirty="0"/>
              <a:t>k</a:t>
            </a:r>
            <a:r>
              <a:rPr lang="en-US" altLang="sl-SI" sz="2800" dirty="0"/>
              <a:t>, </a:t>
            </a:r>
            <a:r>
              <a:rPr lang="sl-SI" altLang="sl-SI" sz="2800" dirty="0"/>
              <a:t>jod</a:t>
            </a:r>
            <a:r>
              <a:rPr lang="en-US" altLang="sl-SI" sz="2800" dirty="0"/>
              <a:t>, </a:t>
            </a:r>
            <a:r>
              <a:rPr lang="en-US" altLang="sl-SI" sz="2800" dirty="0" err="1"/>
              <a:t>selen</a:t>
            </a:r>
            <a:r>
              <a:rPr lang="sl-SI" altLang="sl-SI" sz="2800" dirty="0"/>
              <a:t>,</a:t>
            </a:r>
            <a:r>
              <a:rPr lang="en-US" altLang="sl-SI" sz="2800" dirty="0"/>
              <a:t> </a:t>
            </a:r>
            <a:r>
              <a:rPr lang="sl-SI" altLang="sl-SI" sz="2800" dirty="0"/>
              <a:t>baker</a:t>
            </a:r>
            <a:r>
              <a:rPr lang="en-US" altLang="sl-SI" sz="2800" dirty="0"/>
              <a:t>, </a:t>
            </a:r>
            <a:r>
              <a:rPr lang="en-US" altLang="sl-SI" sz="2800" dirty="0" err="1"/>
              <a:t>mangan</a:t>
            </a:r>
            <a:r>
              <a:rPr lang="en-US" altLang="sl-SI" sz="2800" dirty="0"/>
              <a:t>, </a:t>
            </a:r>
            <a:r>
              <a:rPr lang="en-US" altLang="sl-SI" sz="2800" dirty="0" err="1"/>
              <a:t>fluorid</a:t>
            </a:r>
            <a:r>
              <a:rPr lang="en-US" altLang="sl-SI" sz="2800" dirty="0"/>
              <a:t>, </a:t>
            </a:r>
            <a:r>
              <a:rPr lang="sl-SI" altLang="sl-SI" sz="2800" dirty="0"/>
              <a:t>k</a:t>
            </a:r>
            <a:r>
              <a:rPr lang="sl-SI" altLang="sl-SI" sz="2800" dirty="0" smtClean="0"/>
              <a:t>rom</a:t>
            </a:r>
            <a:r>
              <a:rPr lang="en-US" altLang="sl-SI" sz="2800" dirty="0"/>
              <a:t>, </a:t>
            </a:r>
            <a:r>
              <a:rPr lang="en-US" altLang="sl-SI" sz="2800" dirty="0" err="1"/>
              <a:t>mol</a:t>
            </a:r>
            <a:r>
              <a:rPr lang="sl-SI" altLang="sl-SI" sz="2800" dirty="0"/>
              <a:t>i</a:t>
            </a:r>
            <a:r>
              <a:rPr lang="en-US" altLang="sl-SI" sz="2800" dirty="0" err="1"/>
              <a:t>bden</a:t>
            </a:r>
            <a:r>
              <a:rPr lang="en-US" altLang="sl-SI" sz="2800" dirty="0"/>
              <a:t>, </a:t>
            </a:r>
            <a:r>
              <a:rPr lang="sl-SI" altLang="sl-SI" sz="2800" dirty="0"/>
              <a:t>arzen</a:t>
            </a:r>
            <a:r>
              <a:rPr lang="en-US" altLang="sl-SI" sz="2800" dirty="0"/>
              <a:t>, </a:t>
            </a:r>
            <a:r>
              <a:rPr lang="en-US" altLang="sl-SI" sz="2800" dirty="0" err="1"/>
              <a:t>nikel</a:t>
            </a:r>
            <a:r>
              <a:rPr lang="en-US" altLang="sl-SI" sz="2800" dirty="0"/>
              <a:t>, </a:t>
            </a:r>
            <a:r>
              <a:rPr lang="sl-SI" altLang="sl-SI" sz="2800" dirty="0"/>
              <a:t>silicij</a:t>
            </a:r>
            <a:r>
              <a:rPr lang="en-US" altLang="sl-SI" sz="2800" dirty="0"/>
              <a:t>, </a:t>
            </a:r>
            <a:r>
              <a:rPr lang="en-US" altLang="sl-SI" sz="2800" dirty="0" err="1"/>
              <a:t>bor</a:t>
            </a:r>
            <a:r>
              <a:rPr lang="sl-SI" altLang="sl-SI" sz="2800" dirty="0"/>
              <a:t>,</a:t>
            </a:r>
            <a:r>
              <a:rPr lang="en-US" altLang="sl-SI" sz="2800" dirty="0"/>
              <a:t> </a:t>
            </a:r>
            <a:r>
              <a:rPr lang="sl-SI" altLang="sl-SI" sz="2800" dirty="0"/>
              <a:t>kobalt</a:t>
            </a:r>
            <a:endParaRPr lang="en-US" altLang="sl-SI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Vitamin</a:t>
            </a:r>
            <a:r>
              <a:rPr lang="sl-SI" dirty="0" smtClean="0">
                <a:solidFill>
                  <a:schemeClr val="tx2">
                    <a:satMod val="130000"/>
                  </a:schemeClr>
                </a:solidFill>
              </a:rPr>
              <a:t>i in minerali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 dirty="0"/>
              <a:t>Nujen (dnevni, </a:t>
            </a:r>
            <a:r>
              <a:rPr lang="sl-SI" altLang="sl-SI" sz="2400" dirty="0"/>
              <a:t>tedenski</a:t>
            </a:r>
            <a:r>
              <a:rPr lang="sl-SI" altLang="sl-SI" dirty="0"/>
              <a:t>) vnos vitaminov in mineralov za normalno delovanje</a:t>
            </a:r>
            <a:r>
              <a:rPr lang="en-US" altLang="sl-SI" dirty="0"/>
              <a:t>.</a:t>
            </a:r>
          </a:p>
          <a:p>
            <a:pPr lvl="1" eaLnBrk="1" hangingPunct="1"/>
            <a:r>
              <a:rPr lang="en-US" altLang="sl-SI" dirty="0"/>
              <a:t>13 vitamin</a:t>
            </a:r>
            <a:r>
              <a:rPr lang="sl-SI" altLang="sl-SI" dirty="0" err="1"/>
              <a:t>ov</a:t>
            </a:r>
            <a:endParaRPr lang="en-US" altLang="sl-SI" dirty="0"/>
          </a:p>
          <a:p>
            <a:pPr lvl="1" eaLnBrk="1" hangingPunct="1"/>
            <a:r>
              <a:rPr lang="en-US" altLang="sl-SI" dirty="0"/>
              <a:t>22 mineral</a:t>
            </a:r>
            <a:r>
              <a:rPr lang="sl-SI" altLang="sl-SI" dirty="0" err="1"/>
              <a:t>ov</a:t>
            </a:r>
            <a:endParaRPr lang="en-US" altLang="sl-SI" dirty="0"/>
          </a:p>
          <a:p>
            <a:pPr lvl="1" eaLnBrk="1" hangingPunct="1"/>
            <a:endParaRPr lang="en-US" altLang="sl-SI" dirty="0"/>
          </a:p>
          <a:p>
            <a:pPr eaLnBrk="1" hangingPunct="1"/>
            <a:r>
              <a:rPr lang="sl-SI" altLang="sl-SI" dirty="0"/>
              <a:t>Vitamini so:</a:t>
            </a:r>
            <a:endParaRPr lang="en-US" altLang="sl-SI" dirty="0"/>
          </a:p>
          <a:p>
            <a:pPr lvl="1" eaLnBrk="1" hangingPunct="1"/>
            <a:r>
              <a:rPr lang="sl-SI" altLang="sl-SI" dirty="0"/>
              <a:t>1.) </a:t>
            </a:r>
            <a:r>
              <a:rPr lang="sl-SI" altLang="sl-SI" dirty="0" smtClean="0"/>
              <a:t>vodotopni </a:t>
            </a:r>
          </a:p>
          <a:p>
            <a:pPr marL="403225" lvl="1" indent="0" eaLnBrk="1" hangingPunct="1">
              <a:buNone/>
            </a:pPr>
            <a:r>
              <a:rPr lang="sl-SI" altLang="sl-SI" dirty="0" smtClean="0"/>
              <a:t>	ali</a:t>
            </a:r>
            <a:endParaRPr lang="en-US" altLang="sl-SI" dirty="0"/>
          </a:p>
          <a:p>
            <a:pPr lvl="1" eaLnBrk="1" hangingPunct="1"/>
            <a:r>
              <a:rPr lang="sl-SI" altLang="sl-SI" dirty="0"/>
              <a:t>2.) topni v maščobah</a:t>
            </a:r>
            <a:endParaRPr lang="en-US" altLang="sl-SI" dirty="0"/>
          </a:p>
        </p:txBody>
      </p:sp>
      <p:pic>
        <p:nvPicPr>
          <p:cNvPr id="9220" name="Picture 4" descr="C:\Documents and Settings\HP_Administrator\Local Settings\Temporary Internet Files\Content.IE5\QSUCTCRH\MPj0321064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667000"/>
            <a:ext cx="26098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130000"/>
                  </a:schemeClr>
                </a:solidFill>
              </a:rPr>
              <a:t>Natrij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 dirty="0"/>
              <a:t>Kakšna je vloga natrija</a:t>
            </a:r>
            <a:r>
              <a:rPr lang="en-US" altLang="sl-SI" dirty="0"/>
              <a:t>?</a:t>
            </a:r>
          </a:p>
          <a:p>
            <a:pPr lvl="1" eaLnBrk="1" hangingPunct="1"/>
            <a:r>
              <a:rPr lang="sl-SI" altLang="sl-SI" dirty="0"/>
              <a:t>Zagotavlja tekočinsko ravnotežje</a:t>
            </a:r>
            <a:endParaRPr lang="en-US" altLang="sl-SI" dirty="0"/>
          </a:p>
          <a:p>
            <a:pPr lvl="1" eaLnBrk="1" hangingPunct="1"/>
            <a:r>
              <a:rPr lang="sl-SI" altLang="sl-SI" dirty="0"/>
              <a:t>Zagotavlja prenos živčnih signalov</a:t>
            </a:r>
            <a:endParaRPr lang="en-US" altLang="sl-SI" dirty="0"/>
          </a:p>
          <a:p>
            <a:pPr lvl="1" eaLnBrk="1" hangingPunct="1"/>
            <a:r>
              <a:rPr lang="sl-SI" altLang="sl-SI" dirty="0"/>
              <a:t>Vpliva na krčenje in sproščanje mišic</a:t>
            </a:r>
            <a:endParaRPr lang="en-US" alt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200" y="685800"/>
            <a:ext cx="2619375" cy="1743075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1975" y="4414099"/>
            <a:ext cx="3276600" cy="1864463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130000"/>
                  </a:schemeClr>
                </a:solidFill>
              </a:rPr>
              <a:t>Natrij in zdravje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 dirty="0"/>
              <a:t>Preveč natrija</a:t>
            </a:r>
            <a:endParaRPr lang="en-US" altLang="sl-SI" dirty="0"/>
          </a:p>
          <a:p>
            <a:pPr lvl="1" eaLnBrk="1" hangingPunct="1"/>
            <a:r>
              <a:rPr lang="sl-SI" altLang="sl-SI" dirty="0"/>
              <a:t>Povzroča visok krvni tlak</a:t>
            </a:r>
            <a:endParaRPr lang="en-US" altLang="sl-SI" dirty="0"/>
          </a:p>
          <a:p>
            <a:pPr lvl="1" eaLnBrk="1" hangingPunct="1"/>
            <a:r>
              <a:rPr lang="sl-SI" altLang="sl-SI" dirty="0"/>
              <a:t>Lahko sproži </a:t>
            </a:r>
            <a:r>
              <a:rPr lang="sl-SI" altLang="sl-SI" u="sng" dirty="0"/>
              <a:t>zastajanje vode</a:t>
            </a:r>
            <a:r>
              <a:rPr lang="sl-SI" altLang="sl-SI" dirty="0"/>
              <a:t> v udih in </a:t>
            </a:r>
            <a:r>
              <a:rPr lang="sl-SI" altLang="sl-SI" dirty="0" smtClean="0"/>
              <a:t>abdomnu (predvsem starostniki)</a:t>
            </a:r>
            <a:endParaRPr lang="en-US" altLang="sl-SI" dirty="0"/>
          </a:p>
        </p:txBody>
      </p:sp>
      <p:pic>
        <p:nvPicPr>
          <p:cNvPr id="32772" name="Picture 2" descr="C:\Documents and Settings\HP_Administrator\Local Settings\Temporary Internet Files\Content.IE5\KFQQYX29\MPj0423013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276600"/>
            <a:ext cx="3276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4419600" cy="140176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b="1" dirty="0">
                <a:solidFill>
                  <a:schemeClr val="tx2">
                    <a:satMod val="130000"/>
                  </a:schemeClr>
                </a:solidFill>
              </a:rPr>
              <a:t>Natrijeva bilanca</a:t>
            </a:r>
            <a:r>
              <a:rPr lang="en-US" b="1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US" b="1" dirty="0">
                <a:solidFill>
                  <a:schemeClr val="tx2">
                    <a:satMod val="130000"/>
                  </a:schemeClr>
                </a:solidFill>
              </a:rPr>
            </a:b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299633" y="1663700"/>
            <a:ext cx="4715933" cy="4800600"/>
          </a:xfrm>
        </p:spPr>
        <p:txBody>
          <a:bodyPr/>
          <a:lstStyle/>
          <a:p>
            <a:pPr eaLnBrk="1" hangingPunct="1"/>
            <a:r>
              <a:rPr lang="sl-SI" altLang="sl-SI" dirty="0"/>
              <a:t>Oseba potrebuje </a:t>
            </a:r>
            <a:r>
              <a:rPr lang="en-US" altLang="sl-SI" dirty="0"/>
              <a:t>500 mg </a:t>
            </a:r>
            <a:r>
              <a:rPr lang="sl-SI" altLang="sl-SI" dirty="0"/>
              <a:t>natrija na dan;</a:t>
            </a:r>
            <a:r>
              <a:rPr lang="en-US" altLang="sl-SI" dirty="0"/>
              <a:t> </a:t>
            </a:r>
            <a:r>
              <a:rPr lang="sl-SI" altLang="sl-SI" dirty="0"/>
              <a:t>večina ljudi zaužije mnogo več, od </a:t>
            </a:r>
            <a:r>
              <a:rPr lang="en-US" altLang="sl-SI" dirty="0"/>
              <a:t>2,300-6,900 mg.</a:t>
            </a:r>
          </a:p>
          <a:p>
            <a:pPr eaLnBrk="1" hangingPunct="1"/>
            <a:endParaRPr lang="en-US" altLang="sl-SI" dirty="0"/>
          </a:p>
          <a:p>
            <a:pPr eaLnBrk="1" hangingPunct="1"/>
            <a:r>
              <a:rPr lang="sl-SI" altLang="sl-SI" dirty="0"/>
              <a:t>Priporočilo je, da ne prekoračimo </a:t>
            </a:r>
            <a:r>
              <a:rPr lang="en-US" altLang="sl-SI" dirty="0"/>
              <a:t>1,500 </a:t>
            </a:r>
            <a:r>
              <a:rPr lang="sl-SI" altLang="sl-SI" dirty="0"/>
              <a:t>d</a:t>
            </a:r>
            <a:r>
              <a:rPr lang="en-US" altLang="sl-SI" dirty="0"/>
              <a:t>o 2,400 mg / d.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0"/>
            <a:ext cx="6096000" cy="6619875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130000"/>
                  </a:schemeClr>
                </a:solidFill>
              </a:rPr>
              <a:t>Od kod natrij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?</a:t>
            </a:r>
          </a:p>
        </p:txBody>
      </p:sp>
      <p:pic>
        <p:nvPicPr>
          <p:cNvPr id="34819" name="Content Placeholder 3" descr="fn6_saltshaker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367200"/>
            <a:ext cx="6095999" cy="6279664"/>
          </a:xfrm>
        </p:spPr>
      </p:pic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2819400" y="6400801"/>
            <a:ext cx="152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sl-SI" sz="1000">
                <a:latin typeface="Gill Sans MT" pitchFamily="34" charset="0"/>
              </a:rPr>
              <a:t>www.mayoclinic.com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130000"/>
                  </a:schemeClr>
                </a:solidFill>
              </a:rPr>
              <a:t>V kakšnih oblikah je prisoten natrij?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 sz="3600" dirty="0"/>
              <a:t>Oznake na živilih</a:t>
            </a:r>
            <a:r>
              <a:rPr lang="en-US" altLang="sl-SI" sz="3600" dirty="0"/>
              <a:t>:</a:t>
            </a:r>
          </a:p>
          <a:p>
            <a:pPr lvl="1" eaLnBrk="1" hangingPunct="1"/>
            <a:r>
              <a:rPr lang="en-US" altLang="sl-SI" sz="3200" dirty="0"/>
              <a:t>Mono</a:t>
            </a:r>
            <a:r>
              <a:rPr lang="sl-SI" altLang="sl-SI" sz="3200" dirty="0"/>
              <a:t>natrijev </a:t>
            </a:r>
            <a:r>
              <a:rPr lang="en-US" altLang="sl-SI" sz="3200" dirty="0" err="1"/>
              <a:t>glutamat</a:t>
            </a:r>
            <a:r>
              <a:rPr lang="en-US" altLang="sl-SI" sz="3200" dirty="0"/>
              <a:t> (MSG)</a:t>
            </a:r>
          </a:p>
          <a:p>
            <a:pPr lvl="1" eaLnBrk="1" hangingPunct="1"/>
            <a:r>
              <a:rPr lang="sl-SI" altLang="sl-SI" sz="3200" dirty="0"/>
              <a:t>Pecilni prašek</a:t>
            </a:r>
            <a:endParaRPr lang="en-US" altLang="sl-SI" sz="3200" dirty="0"/>
          </a:p>
          <a:p>
            <a:pPr lvl="1" eaLnBrk="1" hangingPunct="1"/>
            <a:r>
              <a:rPr lang="sl-SI" altLang="sl-SI" sz="3200" dirty="0" err="1"/>
              <a:t>Dinatrijev</a:t>
            </a:r>
            <a:r>
              <a:rPr lang="sl-SI" altLang="sl-SI" sz="3200" dirty="0"/>
              <a:t> fosfat</a:t>
            </a:r>
            <a:endParaRPr lang="en-US" altLang="sl-SI" sz="3200" dirty="0"/>
          </a:p>
          <a:p>
            <a:pPr lvl="1" eaLnBrk="1" hangingPunct="1"/>
            <a:r>
              <a:rPr lang="sl-SI" altLang="sl-SI" sz="3200" dirty="0"/>
              <a:t>Natrijev </a:t>
            </a:r>
            <a:r>
              <a:rPr lang="en-US" altLang="sl-SI" sz="3200" dirty="0" err="1"/>
              <a:t>alginat</a:t>
            </a:r>
            <a:endParaRPr lang="en-US" altLang="sl-SI" sz="3200" dirty="0"/>
          </a:p>
          <a:p>
            <a:pPr lvl="1" eaLnBrk="1" hangingPunct="1"/>
            <a:r>
              <a:rPr lang="sl-SI" altLang="sl-SI" sz="3200" dirty="0"/>
              <a:t>Natrijev </a:t>
            </a:r>
            <a:r>
              <a:rPr lang="en-US" altLang="sl-SI" sz="3200" dirty="0" err="1"/>
              <a:t>nitrat</a:t>
            </a:r>
            <a:r>
              <a:rPr lang="en-US" altLang="sl-SI" sz="3200" dirty="0"/>
              <a:t> </a:t>
            </a:r>
            <a:r>
              <a:rPr lang="sl-SI" altLang="sl-SI" sz="3200" dirty="0"/>
              <a:t>ali </a:t>
            </a:r>
            <a:r>
              <a:rPr lang="en-US" altLang="sl-SI" sz="3200" dirty="0" err="1"/>
              <a:t>nitrit</a:t>
            </a:r>
            <a:endParaRPr lang="en-US" altLang="sl-SI" sz="32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130000"/>
                  </a:schemeClr>
                </a:solidFill>
              </a:rPr>
              <a:t>Zmanjševanje natrija v hrani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 dirty="0"/>
              <a:t>Več sveže hrane</a:t>
            </a:r>
            <a:endParaRPr lang="en-US" altLang="sl-SI" dirty="0"/>
          </a:p>
          <a:p>
            <a:pPr eaLnBrk="1" hangingPunct="1"/>
            <a:r>
              <a:rPr lang="sl-SI" altLang="sl-SI" dirty="0"/>
              <a:t>Manj procesirane hrane</a:t>
            </a:r>
            <a:endParaRPr lang="en-US" altLang="sl-SI" dirty="0"/>
          </a:p>
          <a:p>
            <a:pPr eaLnBrk="1" hangingPunct="1"/>
            <a:r>
              <a:rPr lang="sl-SI" altLang="sl-SI" dirty="0"/>
              <a:t>Izbira izdelkov z manj soli </a:t>
            </a:r>
          </a:p>
          <a:p>
            <a:pPr eaLnBrk="1" hangingPunct="1"/>
            <a:r>
              <a:rPr lang="sl-SI" altLang="sl-SI" dirty="0"/>
              <a:t>Dnevna omejitev dosoljevanja jedi</a:t>
            </a:r>
            <a:endParaRPr lang="en-US" altLang="sl-SI" dirty="0"/>
          </a:p>
          <a:p>
            <a:pPr eaLnBrk="1" hangingPunct="1"/>
            <a:r>
              <a:rPr lang="sl-SI" altLang="sl-SI" dirty="0"/>
              <a:t>Nadomeščanje z drugimi sredstvi (začimbe itd)</a:t>
            </a:r>
            <a:endParaRPr lang="en-US" altLang="sl-SI" dirty="0"/>
          </a:p>
          <a:p>
            <a:pPr eaLnBrk="1" hangingPunct="1"/>
            <a:r>
              <a:rPr lang="sl-SI" altLang="sl-SI" dirty="0"/>
              <a:t>Previdno z nadomestki soli</a:t>
            </a:r>
            <a:endParaRPr lang="en-US" altLang="sl-SI" dirty="0"/>
          </a:p>
        </p:txBody>
      </p:sp>
      <p:pic>
        <p:nvPicPr>
          <p:cNvPr id="36868" name="Picture 2" descr="C:\Documents and Settings\HP_Administrator\Local Settings\Temporary Internet Files\Content.IE5\UDKTBY70\MPj0400592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1" y="4876800"/>
            <a:ext cx="14017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130000"/>
                  </a:schemeClr>
                </a:solidFill>
              </a:rPr>
              <a:t>Kalcij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 sz="3600" dirty="0"/>
              <a:t>Najbolj pogost </a:t>
            </a:r>
            <a:r>
              <a:rPr lang="en-US" altLang="sl-SI" sz="3600" dirty="0"/>
              <a:t>mineral </a:t>
            </a:r>
            <a:r>
              <a:rPr lang="sl-SI" altLang="sl-SI" sz="3600" dirty="0"/>
              <a:t>v telesu</a:t>
            </a:r>
            <a:endParaRPr lang="en-US" altLang="sl-SI" sz="3600" dirty="0"/>
          </a:p>
          <a:p>
            <a:pPr lvl="1" eaLnBrk="1" hangingPunct="1"/>
            <a:r>
              <a:rPr lang="en-US" altLang="sl-SI" sz="3200" dirty="0"/>
              <a:t>99% </a:t>
            </a:r>
            <a:r>
              <a:rPr lang="sl-SI" altLang="sl-SI" sz="3200" dirty="0"/>
              <a:t>v kosteh</a:t>
            </a:r>
            <a:endParaRPr lang="en-US" altLang="sl-SI" sz="3200" dirty="0"/>
          </a:p>
          <a:p>
            <a:pPr eaLnBrk="1" hangingPunct="1"/>
            <a:r>
              <a:rPr lang="sl-SI" altLang="sl-SI" sz="3600" dirty="0"/>
              <a:t>Nujen za zdravje kosti</a:t>
            </a:r>
            <a:endParaRPr lang="en-US" altLang="sl-SI" sz="3600" dirty="0"/>
          </a:p>
          <a:p>
            <a:pPr eaLnBrk="1" hangingPunct="1"/>
            <a:endParaRPr lang="en-US" altLang="sl-SI" sz="3600" dirty="0"/>
          </a:p>
          <a:p>
            <a:pPr eaLnBrk="1" hangingPunct="1"/>
            <a:r>
              <a:rPr lang="sl-SI" altLang="sl-SI" sz="3600" dirty="0"/>
              <a:t>Kašen je dnevni vnos?</a:t>
            </a:r>
            <a:endParaRPr lang="en-US" altLang="sl-SI" sz="3600" dirty="0"/>
          </a:p>
          <a:p>
            <a:pPr lvl="1" eaLnBrk="1" hangingPunct="1"/>
            <a:r>
              <a:rPr lang="en-US" altLang="sl-SI" sz="3200" dirty="0"/>
              <a:t>M</a:t>
            </a:r>
            <a:r>
              <a:rPr lang="sl-SI" altLang="sl-SI" sz="3200" dirty="0"/>
              <a:t>oški </a:t>
            </a:r>
            <a:r>
              <a:rPr lang="en-US" altLang="sl-SI" sz="3200" dirty="0"/>
              <a:t>19-50 </a:t>
            </a:r>
            <a:r>
              <a:rPr lang="sl-SI" altLang="sl-SI" sz="3200" dirty="0"/>
              <a:t>l</a:t>
            </a:r>
            <a:r>
              <a:rPr lang="en-US" altLang="sl-SI" sz="3200" dirty="0"/>
              <a:t>: 1,000 mg / d</a:t>
            </a:r>
          </a:p>
          <a:p>
            <a:pPr lvl="1" eaLnBrk="1" hangingPunct="1"/>
            <a:r>
              <a:rPr lang="sl-SI" altLang="sl-SI" sz="3200" dirty="0"/>
              <a:t>Ženske</a:t>
            </a:r>
            <a:r>
              <a:rPr lang="en-US" altLang="sl-SI" sz="3200" dirty="0"/>
              <a:t>19-50 </a:t>
            </a:r>
            <a:r>
              <a:rPr lang="sl-SI" altLang="sl-SI" sz="3200" dirty="0"/>
              <a:t>l</a:t>
            </a:r>
            <a:r>
              <a:rPr lang="en-US" altLang="sl-SI" sz="3200" dirty="0"/>
              <a:t>: 1,000 mg / d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90501"/>
            <a:ext cx="9999133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130000"/>
                  </a:schemeClr>
                </a:solidFill>
              </a:rPr>
              <a:t>Kalcij in hrana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1828800" y="1333501"/>
            <a:ext cx="9999133" cy="4800600"/>
          </a:xfrm>
        </p:spPr>
        <p:txBody>
          <a:bodyPr/>
          <a:lstStyle/>
          <a:p>
            <a:pPr eaLnBrk="1" hangingPunct="1"/>
            <a:r>
              <a:rPr lang="sl-SI" altLang="sl-SI" dirty="0"/>
              <a:t>Mlečni proizvodi</a:t>
            </a:r>
            <a:r>
              <a:rPr lang="en-US" altLang="sl-SI" dirty="0"/>
              <a:t>, </a:t>
            </a:r>
            <a:r>
              <a:rPr lang="sl-SI" altLang="sl-SI" dirty="0"/>
              <a:t>sokovi</a:t>
            </a:r>
            <a:r>
              <a:rPr lang="en-US" altLang="sl-SI" dirty="0"/>
              <a:t>, sardine</a:t>
            </a:r>
          </a:p>
          <a:p>
            <a:pPr eaLnBrk="1" hangingPunct="1"/>
            <a:endParaRPr lang="en-US" altLang="sl-SI" dirty="0"/>
          </a:p>
          <a:p>
            <a:pPr eaLnBrk="1" hangingPunct="1"/>
            <a:endParaRPr lang="en-US" altLang="sl-SI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701638"/>
              </p:ext>
            </p:extLst>
          </p:nvPr>
        </p:nvGraphicFramePr>
        <p:xfrm>
          <a:off x="2895600" y="2286001"/>
          <a:ext cx="7239000" cy="4343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1841">
                <a:tc>
                  <a:txBody>
                    <a:bodyPr/>
                    <a:lstStyle/>
                    <a:p>
                      <a:pPr algn="ctr"/>
                      <a:r>
                        <a:rPr lang="sl-SI" sz="1800" dirty="0"/>
                        <a:t>Hrana</a:t>
                      </a:r>
                      <a:endParaRPr lang="en-US" sz="1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dirty="0"/>
                        <a:t>Kalcij / 200 ml</a:t>
                      </a:r>
                      <a:endParaRPr lang="en-US" sz="18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7096">
                <a:tc>
                  <a:txBody>
                    <a:bodyPr/>
                    <a:lstStyle/>
                    <a:p>
                      <a:pPr algn="ctr"/>
                      <a:r>
                        <a:rPr lang="sl-SI" sz="1800" dirty="0"/>
                        <a:t>J</a:t>
                      </a:r>
                      <a:r>
                        <a:rPr lang="en-US" sz="1800" dirty="0" err="1"/>
                        <a:t>ogurt</a:t>
                      </a:r>
                      <a:r>
                        <a:rPr lang="en-US" sz="1800" dirty="0"/>
                        <a:t>, </a:t>
                      </a:r>
                      <a:r>
                        <a:rPr lang="sl-SI" sz="1800" dirty="0" err="1"/>
                        <a:t>nizkomaščoben</a:t>
                      </a:r>
                      <a:endParaRPr lang="en-US" sz="1800" dirty="0"/>
                    </a:p>
                    <a:p>
                      <a:pPr algn="ctr"/>
                      <a:r>
                        <a:rPr lang="sl-SI" sz="1800" dirty="0"/>
                        <a:t>J</a:t>
                      </a:r>
                      <a:r>
                        <a:rPr lang="en-US" sz="1800" dirty="0" err="1"/>
                        <a:t>ogurt</a:t>
                      </a:r>
                      <a:r>
                        <a:rPr lang="en-US" sz="1800" dirty="0"/>
                        <a:t>, </a:t>
                      </a:r>
                      <a:r>
                        <a:rPr lang="sl-SI" sz="1800" dirty="0"/>
                        <a:t>z okusom</a:t>
                      </a:r>
                      <a:endParaRPr lang="en-US" sz="1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415 mg</a:t>
                      </a:r>
                    </a:p>
                    <a:p>
                      <a:pPr algn="ctr"/>
                      <a:r>
                        <a:rPr lang="en-US" sz="1800" baseline="0" dirty="0"/>
                        <a:t>345 mg</a:t>
                      </a:r>
                      <a:endParaRPr lang="en-US" sz="18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7096">
                <a:tc>
                  <a:txBody>
                    <a:bodyPr/>
                    <a:lstStyle/>
                    <a:p>
                      <a:pPr algn="ctr"/>
                      <a:r>
                        <a:rPr lang="sl-SI" sz="1800" dirty="0"/>
                        <a:t>Posneto mleko</a:t>
                      </a:r>
                      <a:endParaRPr lang="en-US" sz="1800" baseline="0" dirty="0"/>
                    </a:p>
                    <a:p>
                      <a:pPr algn="ctr"/>
                      <a:r>
                        <a:rPr lang="en-US" sz="1800" baseline="0" dirty="0"/>
                        <a:t>1-2%</a:t>
                      </a:r>
                      <a:r>
                        <a:rPr lang="sl-SI" sz="1800" baseline="0" dirty="0"/>
                        <a:t> mm</a:t>
                      </a:r>
                      <a:endParaRPr lang="en-US" sz="1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302 mg</a:t>
                      </a:r>
                    </a:p>
                    <a:p>
                      <a:pPr algn="ctr"/>
                      <a:r>
                        <a:rPr lang="en-US" sz="1800" dirty="0"/>
                        <a:t>300 mg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841">
                <a:tc>
                  <a:txBody>
                    <a:bodyPr/>
                    <a:lstStyle/>
                    <a:p>
                      <a:pPr algn="ctr"/>
                      <a:r>
                        <a:rPr lang="sl-SI" sz="1800" dirty="0"/>
                        <a:t>Sladoled</a:t>
                      </a:r>
                      <a:endParaRPr lang="en-US" sz="1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½ – 88 mg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841">
                <a:tc>
                  <a:txBody>
                    <a:bodyPr/>
                    <a:lstStyle/>
                    <a:p>
                      <a:pPr algn="ctr"/>
                      <a:r>
                        <a:rPr lang="sl-SI" sz="1800" dirty="0"/>
                        <a:t>Kuhan brokoli</a:t>
                      </a:r>
                      <a:endParaRPr lang="en-US" sz="1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½</a:t>
                      </a:r>
                      <a:r>
                        <a:rPr lang="sl-SI" sz="1800" dirty="0"/>
                        <a:t> </a:t>
                      </a:r>
                      <a:r>
                        <a:rPr lang="en-US" sz="1800" dirty="0"/>
                        <a:t>– 68 mg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1841">
                <a:tc>
                  <a:txBody>
                    <a:bodyPr/>
                    <a:lstStyle/>
                    <a:p>
                      <a:pPr algn="ctr"/>
                      <a:r>
                        <a:rPr lang="sl-SI" sz="1800" dirty="0"/>
                        <a:t>Losos v konzervi</a:t>
                      </a:r>
                      <a:endParaRPr lang="en-US" sz="1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dirty="0"/>
                        <a:t>½ </a:t>
                      </a:r>
                      <a:r>
                        <a:rPr lang="en-US" sz="1800" dirty="0"/>
                        <a:t>– 165 mg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1841">
                <a:tc>
                  <a:txBody>
                    <a:bodyPr/>
                    <a:lstStyle/>
                    <a:p>
                      <a:pPr algn="ctr"/>
                      <a:r>
                        <a:rPr lang="sl-SI" sz="1800" dirty="0"/>
                        <a:t>Pomarančni sok s</a:t>
                      </a:r>
                      <a:r>
                        <a:rPr lang="sl-SI" sz="1800" baseline="0" dirty="0"/>
                        <a:t> Ca</a:t>
                      </a:r>
                      <a:r>
                        <a:rPr lang="sl-SI" sz="1200" baseline="0" dirty="0"/>
                        <a:t>(2+)</a:t>
                      </a:r>
                      <a:endParaRPr lang="en-US" sz="1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300 mg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130000"/>
                  </a:schemeClr>
                </a:solidFill>
              </a:rPr>
              <a:t>Železo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 sz="3600" dirty="0"/>
              <a:t>Pomanjkanje železa je najbolj pogosto pomanjkanje mineralov in vitaminov na svetu</a:t>
            </a:r>
            <a:r>
              <a:rPr lang="en-US" altLang="sl-SI" sz="3600" dirty="0"/>
              <a:t>.</a:t>
            </a:r>
          </a:p>
          <a:p>
            <a:pPr lvl="1" eaLnBrk="1" hangingPunct="1"/>
            <a:r>
              <a:rPr lang="en-US" altLang="sl-SI" sz="3200" dirty="0"/>
              <a:t>70% </a:t>
            </a:r>
            <a:r>
              <a:rPr lang="sl-SI" altLang="sl-SI" sz="3200" dirty="0"/>
              <a:t>železa je v </a:t>
            </a:r>
            <a:r>
              <a:rPr lang="en-US" altLang="sl-SI" sz="3200" dirty="0"/>
              <a:t>hemoglobin</a:t>
            </a:r>
            <a:r>
              <a:rPr lang="sl-SI" altLang="sl-SI" sz="3200" dirty="0"/>
              <a:t>u</a:t>
            </a:r>
            <a:endParaRPr lang="en-US" altLang="sl-SI" sz="3200" dirty="0"/>
          </a:p>
          <a:p>
            <a:pPr lvl="1" eaLnBrk="1" hangingPunct="1"/>
            <a:endParaRPr lang="en-US" altLang="sl-SI" sz="3200" dirty="0"/>
          </a:p>
          <a:p>
            <a:pPr lvl="1" eaLnBrk="1" hangingPunct="1"/>
            <a:r>
              <a:rPr lang="sl-SI" altLang="sl-SI" sz="3200" dirty="0"/>
              <a:t>Premalo železa </a:t>
            </a:r>
            <a:r>
              <a:rPr lang="en-US" altLang="sl-SI" sz="3200" dirty="0"/>
              <a:t>= </a:t>
            </a:r>
            <a:r>
              <a:rPr lang="sl-SI" altLang="sl-SI" sz="3200" dirty="0"/>
              <a:t>premalo kisika</a:t>
            </a:r>
            <a:endParaRPr lang="en-US" altLang="sl-SI" sz="32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130000"/>
                  </a:schemeClr>
                </a:solidFill>
              </a:rPr>
              <a:t>Železo v hrani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 sz="3600" dirty="0"/>
              <a:t>Železo za </a:t>
            </a:r>
            <a:r>
              <a:rPr lang="sl-SI" altLang="sl-SI" sz="3600" dirty="0" err="1"/>
              <a:t>hem</a:t>
            </a:r>
            <a:r>
              <a:rPr lang="en-US" altLang="sl-SI" sz="3600" dirty="0"/>
              <a:t>:</a:t>
            </a:r>
          </a:p>
          <a:p>
            <a:pPr lvl="1" eaLnBrk="1" hangingPunct="1"/>
            <a:r>
              <a:rPr lang="sl-SI" altLang="sl-SI" sz="3200" dirty="0"/>
              <a:t>V hrani živalskega izvora</a:t>
            </a:r>
            <a:endParaRPr lang="en-US" altLang="sl-SI" sz="3200" dirty="0"/>
          </a:p>
          <a:p>
            <a:pPr lvl="2" eaLnBrk="1" hangingPunct="1"/>
            <a:r>
              <a:rPr lang="sl-SI" altLang="sl-SI" sz="2800" dirty="0"/>
              <a:t>Rdeče meso</a:t>
            </a:r>
            <a:r>
              <a:rPr lang="en-US" altLang="sl-SI" sz="2800" dirty="0"/>
              <a:t>, </a:t>
            </a:r>
            <a:r>
              <a:rPr lang="sl-SI" altLang="sl-SI" sz="2800" dirty="0"/>
              <a:t>jetra</a:t>
            </a:r>
            <a:r>
              <a:rPr lang="en-US" altLang="sl-SI" sz="2800" dirty="0"/>
              <a:t>, </a:t>
            </a:r>
            <a:r>
              <a:rPr lang="sl-SI" altLang="sl-SI" sz="2800" dirty="0"/>
              <a:t>perutnina in jajca</a:t>
            </a:r>
            <a:endParaRPr lang="en-US" altLang="sl-SI" sz="2800" dirty="0"/>
          </a:p>
          <a:p>
            <a:pPr eaLnBrk="1" hangingPunct="1"/>
            <a:r>
              <a:rPr lang="en-US" altLang="sl-SI" sz="3600" dirty="0"/>
              <a:t>N</a:t>
            </a:r>
            <a:r>
              <a:rPr lang="sl-SI" altLang="sl-SI" sz="3600" dirty="0"/>
              <a:t>e</a:t>
            </a:r>
            <a:r>
              <a:rPr lang="en-US" altLang="sl-SI" sz="3600" dirty="0"/>
              <a:t>-hem </a:t>
            </a:r>
            <a:r>
              <a:rPr lang="sl-SI" altLang="sl-SI" sz="3600" dirty="0"/>
              <a:t>železo</a:t>
            </a:r>
            <a:r>
              <a:rPr lang="en-US" altLang="sl-SI" sz="3600" dirty="0"/>
              <a:t>:</a:t>
            </a:r>
          </a:p>
          <a:p>
            <a:pPr lvl="1" eaLnBrk="1" hangingPunct="1"/>
            <a:r>
              <a:rPr lang="sl-SI" altLang="sl-SI" sz="3200" dirty="0"/>
              <a:t>V hrani rastlinskega izvora</a:t>
            </a:r>
            <a:endParaRPr lang="en-US" altLang="sl-SI" sz="3200" dirty="0"/>
          </a:p>
          <a:p>
            <a:pPr lvl="2" eaLnBrk="1" hangingPunct="1"/>
            <a:r>
              <a:rPr lang="sl-SI" altLang="sl-SI" sz="2800" dirty="0"/>
              <a:t>stročnice</a:t>
            </a:r>
            <a:r>
              <a:rPr lang="en-US" altLang="sl-SI" sz="2800" dirty="0"/>
              <a:t>, </a:t>
            </a:r>
            <a:r>
              <a:rPr lang="sl-SI" altLang="sl-SI" sz="2800" dirty="0"/>
              <a:t>oreščki</a:t>
            </a:r>
            <a:r>
              <a:rPr lang="en-US" altLang="sl-SI" sz="2800" dirty="0"/>
              <a:t>, </a:t>
            </a:r>
            <a:r>
              <a:rPr lang="sl-SI" altLang="sl-SI" sz="2800" dirty="0"/>
              <a:t>semena</a:t>
            </a:r>
            <a:r>
              <a:rPr lang="en-US" altLang="sl-SI" sz="2800" dirty="0"/>
              <a:t>, </a:t>
            </a:r>
            <a:r>
              <a:rPr lang="sl-SI" altLang="sl-SI" sz="2800" dirty="0"/>
              <a:t>suho sadje</a:t>
            </a:r>
            <a:r>
              <a:rPr lang="en-US" altLang="sl-SI" sz="2800" dirty="0"/>
              <a:t>, </a:t>
            </a:r>
            <a:r>
              <a:rPr lang="sl-SI" altLang="sl-SI" sz="2800" dirty="0"/>
              <a:t>kruh, žita</a:t>
            </a:r>
            <a:endParaRPr lang="en-US" altLang="sl-SI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33400"/>
            <a:ext cx="10439400" cy="1143000"/>
          </a:xfrm>
        </p:spPr>
        <p:txBody>
          <a:bodyPr>
            <a:normAutofit fontScale="90000"/>
          </a:bodyPr>
          <a:lstStyle/>
          <a:p>
            <a:r>
              <a:rPr lang="sl-SI" dirty="0"/>
              <a:t>Kaj posameznik potrebuje glede na njegovo </a:t>
            </a:r>
            <a:r>
              <a:rPr lang="sl-SI" dirty="0" smtClean="0"/>
              <a:t>starost? Zdravstveno </a:t>
            </a:r>
            <a:r>
              <a:rPr lang="sl-SI" dirty="0"/>
              <a:t>stanje?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590800"/>
            <a:ext cx="10439400" cy="4038600"/>
          </a:xfrm>
        </p:spPr>
        <p:txBody>
          <a:bodyPr/>
          <a:lstStyle/>
          <a:p>
            <a:r>
              <a:rPr lang="sl-SI" dirty="0"/>
              <a:t>Priporočeni dnevni odmerki (RDA):</a:t>
            </a:r>
          </a:p>
          <a:p>
            <a:pPr marL="82550" indent="0">
              <a:buNone/>
            </a:pPr>
            <a:r>
              <a:rPr lang="sl-SI" dirty="0"/>
              <a:t>	</a:t>
            </a:r>
            <a:r>
              <a:rPr lang="sl-SI" sz="2000" dirty="0"/>
              <a:t>(</a:t>
            </a:r>
            <a:r>
              <a:rPr lang="sl-SI" sz="2000" dirty="0" err="1"/>
              <a:t>Recomended</a:t>
            </a:r>
            <a:r>
              <a:rPr lang="sl-SI" sz="2000" dirty="0"/>
              <a:t> </a:t>
            </a:r>
            <a:r>
              <a:rPr lang="sl-SI" sz="2000" dirty="0" err="1"/>
              <a:t>Daily</a:t>
            </a:r>
            <a:r>
              <a:rPr lang="sl-SI" sz="2000" dirty="0"/>
              <a:t> </a:t>
            </a:r>
            <a:r>
              <a:rPr lang="sl-SI" sz="2000" dirty="0" err="1"/>
              <a:t>Allowances</a:t>
            </a:r>
            <a:r>
              <a:rPr lang="sl-SI" sz="2000" dirty="0"/>
              <a:t>)</a:t>
            </a:r>
          </a:p>
          <a:p>
            <a:r>
              <a:rPr lang="sl-SI" dirty="0">
                <a:hlinkClick r:id="rId2"/>
              </a:rPr>
              <a:t>https://</a:t>
            </a:r>
            <a:r>
              <a:rPr lang="sl-SI" dirty="0" smtClean="0">
                <a:hlinkClick r:id="rId2"/>
              </a:rPr>
              <a:t>ods.od.nih.gov/HealthInformation/Dietary_Reference_Intakes.aspx</a:t>
            </a:r>
            <a:endParaRPr lang="sl-SI" dirty="0" smtClean="0"/>
          </a:p>
          <a:p>
            <a:endParaRPr lang="sl-SI" dirty="0"/>
          </a:p>
          <a:p>
            <a:r>
              <a:rPr lang="sl-SI" dirty="0" smtClean="0">
                <a:solidFill>
                  <a:srgbClr val="C00000"/>
                </a:solidFill>
              </a:rPr>
              <a:t>Kako se potrebe spreminjajo pri duševnih motnjah?</a:t>
            </a:r>
            <a:endParaRPr lang="sl-SI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5945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130000"/>
                  </a:schemeClr>
                </a:solidFill>
              </a:rPr>
              <a:t>Nadomestki železa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Dodajanje le glede na klinično sliko</a:t>
            </a:r>
            <a:r>
              <a:rPr lang="en-US" dirty="0"/>
              <a:t>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Visoko tvegane skupine</a:t>
            </a:r>
            <a:r>
              <a:rPr lang="en-US" dirty="0"/>
              <a:t>: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sl-SI" dirty="0"/>
              <a:t>Vegani in vegetarijanci</a:t>
            </a:r>
            <a:endParaRPr lang="en-US" dirty="0"/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sl-SI" dirty="0"/>
              <a:t>Osebe z neuravnoteženo prehrano</a:t>
            </a:r>
            <a:endParaRPr lang="en-US" dirty="0"/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sl-SI" dirty="0"/>
              <a:t>Osebe preko 60</a:t>
            </a:r>
            <a:endParaRPr lang="en-US" dirty="0"/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sl-SI" dirty="0"/>
              <a:t>Kadilci in redni pivci (</a:t>
            </a:r>
            <a:r>
              <a:rPr lang="sl-SI" dirty="0" smtClean="0"/>
              <a:t>alkoholnih pijač)</a:t>
            </a:r>
            <a:endParaRPr lang="en-US" dirty="0"/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sl-SI" dirty="0"/>
              <a:t>Osebe s stalnimi dietami</a:t>
            </a:r>
            <a:endParaRPr lang="en-US" dirty="0"/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sl-SI" dirty="0"/>
              <a:t>Osebe z alergijami</a:t>
            </a:r>
            <a:r>
              <a:rPr lang="en-US" dirty="0"/>
              <a:t>, </a:t>
            </a:r>
            <a:r>
              <a:rPr lang="en-US" dirty="0" err="1"/>
              <a:t>intoleranc</a:t>
            </a:r>
            <a:r>
              <a:rPr lang="sl-SI" dirty="0" err="1"/>
              <a:t>ami</a:t>
            </a:r>
            <a:endParaRPr lang="en-US" dirty="0"/>
          </a:p>
          <a:p>
            <a:pPr marL="640080" lvl="1" indent="-237744" eaLnBrk="1" fontAlgn="auto" hangingPunct="1">
              <a:spcAft>
                <a:spcPts val="0"/>
              </a:spcAft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130000"/>
                  </a:schemeClr>
                </a:solidFill>
              </a:rPr>
              <a:t>Voda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 dirty="0"/>
              <a:t>Zdrava pitna voda ključna za zdravje</a:t>
            </a:r>
            <a:endParaRPr lang="en-US" altLang="sl-SI" dirty="0"/>
          </a:p>
          <a:p>
            <a:pPr lvl="1" eaLnBrk="1" hangingPunct="1"/>
            <a:r>
              <a:rPr lang="sl-SI" altLang="sl-SI" dirty="0"/>
              <a:t>brez hrane telo preživi nekajkrat (10x) dalje kot brez vode</a:t>
            </a:r>
            <a:r>
              <a:rPr lang="en-US" altLang="sl-SI" dirty="0"/>
              <a:t>.</a:t>
            </a:r>
          </a:p>
          <a:p>
            <a:pPr eaLnBrk="1" hangingPunct="1"/>
            <a:r>
              <a:rPr lang="sl-SI" altLang="sl-SI" dirty="0"/>
              <a:t>Voda sestavlja od </a:t>
            </a:r>
            <a:r>
              <a:rPr lang="en-US" altLang="sl-SI" dirty="0"/>
              <a:t>45-75% </a:t>
            </a:r>
            <a:r>
              <a:rPr lang="sl-SI" altLang="sl-SI" dirty="0"/>
              <a:t>telesne teže</a:t>
            </a:r>
            <a:endParaRPr lang="en-US" altLang="sl-SI" dirty="0"/>
          </a:p>
          <a:p>
            <a:pPr eaLnBrk="1" hangingPunct="1"/>
            <a:endParaRPr lang="en-US" altLang="sl-SI" dirty="0"/>
          </a:p>
          <a:p>
            <a:pPr eaLnBrk="1" hangingPunct="1"/>
            <a:endParaRPr lang="en-US" altLang="sl-SI" dirty="0"/>
          </a:p>
        </p:txBody>
      </p:sp>
      <p:pic>
        <p:nvPicPr>
          <p:cNvPr id="43012" name="Picture 4" descr="C:\Documents and Settings\HP_Administrator\Local Settings\Temporary Internet Files\Content.IE5\9K6I06EG\MPj0438348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989034"/>
            <a:ext cx="3429000" cy="228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dirty="0"/>
              <a:t>Zakaj je voda pomembna</a:t>
            </a:r>
            <a:r>
              <a:rPr lang="en-US" dirty="0"/>
              <a:t>?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 dirty="0"/>
              <a:t>Pomaga pri bioloških transportih</a:t>
            </a:r>
          </a:p>
          <a:p>
            <a:pPr eaLnBrk="1" hangingPunct="1"/>
            <a:r>
              <a:rPr lang="sl-SI" altLang="sl-SI" dirty="0"/>
              <a:t>Je medij vseh bioloških procesov</a:t>
            </a:r>
            <a:endParaRPr lang="en-US" altLang="sl-SI" dirty="0"/>
          </a:p>
          <a:p>
            <a:pPr eaLnBrk="1" hangingPunct="1"/>
            <a:r>
              <a:rPr lang="sl-SI" altLang="sl-SI" dirty="0"/>
              <a:t>Zagotavlja mehanske funkcije</a:t>
            </a:r>
            <a:endParaRPr lang="en-US" altLang="sl-SI" dirty="0"/>
          </a:p>
          <a:p>
            <a:pPr eaLnBrk="1" hangingPunct="1"/>
            <a:r>
              <a:rPr lang="sl-SI" altLang="sl-SI" dirty="0"/>
              <a:t>Pomaga pri presnovi hrane</a:t>
            </a:r>
            <a:endParaRPr lang="en-US" altLang="sl-SI" dirty="0"/>
          </a:p>
          <a:p>
            <a:pPr eaLnBrk="1" hangingPunct="1"/>
            <a:r>
              <a:rPr lang="sl-SI" altLang="sl-SI" dirty="0"/>
              <a:t>Sodeluje pri zagotavljanju telesne temperature </a:t>
            </a:r>
          </a:p>
          <a:p>
            <a:pPr eaLnBrk="1" hangingPunct="1"/>
            <a:r>
              <a:rPr lang="sl-SI" altLang="sl-SI" dirty="0"/>
              <a:t>…..</a:t>
            </a:r>
            <a:endParaRPr lang="en-US" altLang="sl-SI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67" y="304800"/>
            <a:ext cx="9999133" cy="1143000"/>
          </a:xfrm>
        </p:spPr>
        <p:txBody>
          <a:bodyPr/>
          <a:lstStyle/>
          <a:p>
            <a:pPr eaLnBrk="1" hangingPunct="1">
              <a:defRPr/>
            </a:pPr>
            <a:r>
              <a:rPr lang="sl-SI" dirty="0"/>
              <a:t>Koliko vode dnevno</a:t>
            </a:r>
            <a:r>
              <a:rPr lang="en-US" dirty="0"/>
              <a:t>?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 dirty="0"/>
              <a:t>Ustrezen vnos</a:t>
            </a:r>
            <a:r>
              <a:rPr lang="en-US" altLang="sl-SI" dirty="0"/>
              <a:t>:</a:t>
            </a:r>
          </a:p>
          <a:p>
            <a:pPr lvl="1" eaLnBrk="1" hangingPunct="1"/>
            <a:r>
              <a:rPr lang="sl-SI" altLang="sl-SI" dirty="0"/>
              <a:t>moški</a:t>
            </a:r>
            <a:r>
              <a:rPr lang="en-US" altLang="sl-SI" dirty="0"/>
              <a:t>: </a:t>
            </a:r>
            <a:r>
              <a:rPr lang="sl-SI" altLang="sl-SI" u="sng" dirty="0"/>
              <a:t>do </a:t>
            </a:r>
            <a:r>
              <a:rPr lang="sl-SI" altLang="sl-SI" dirty="0"/>
              <a:t>3,5 L</a:t>
            </a:r>
            <a:r>
              <a:rPr lang="en-US" altLang="sl-SI" dirty="0"/>
              <a:t> / d</a:t>
            </a:r>
            <a:r>
              <a:rPr lang="sl-SI" altLang="sl-SI" dirty="0"/>
              <a:t> </a:t>
            </a:r>
            <a:endParaRPr lang="en-US" altLang="sl-SI" dirty="0"/>
          </a:p>
          <a:p>
            <a:pPr lvl="1" eaLnBrk="1" hangingPunct="1"/>
            <a:r>
              <a:rPr lang="sl-SI" altLang="sl-SI" dirty="0"/>
              <a:t>ženske</a:t>
            </a:r>
            <a:r>
              <a:rPr lang="en-US" altLang="sl-SI" dirty="0"/>
              <a:t>: </a:t>
            </a:r>
            <a:r>
              <a:rPr lang="sl-SI" altLang="sl-SI" u="sng" dirty="0"/>
              <a:t>do</a:t>
            </a:r>
            <a:r>
              <a:rPr lang="sl-SI" altLang="sl-SI" dirty="0"/>
              <a:t> 2,5 L </a:t>
            </a:r>
            <a:r>
              <a:rPr lang="en-US" altLang="sl-SI" dirty="0"/>
              <a:t>/ d 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sl-SI" altLang="sl-SI" dirty="0"/>
              <a:t>(povprečje v Slo 1,66 L – NIJZ, 2011)</a:t>
            </a:r>
            <a:endParaRPr lang="en-US" altLang="sl-SI" dirty="0"/>
          </a:p>
          <a:p>
            <a:pPr lvl="1" eaLnBrk="1" hangingPunct="1"/>
            <a:endParaRPr lang="en-US" altLang="sl-SI" dirty="0"/>
          </a:p>
          <a:p>
            <a:pPr lvl="1" eaLnBrk="1" hangingPunct="1"/>
            <a:r>
              <a:rPr lang="en-US" altLang="sl-SI" dirty="0"/>
              <a:t>80% </a:t>
            </a:r>
            <a:r>
              <a:rPr lang="sl-SI" altLang="sl-SI" dirty="0"/>
              <a:t>vode bi moralo izvirati iz pitja tekočin</a:t>
            </a:r>
            <a:r>
              <a:rPr lang="en-US" altLang="sl-SI" dirty="0"/>
              <a:t>.</a:t>
            </a:r>
          </a:p>
          <a:p>
            <a:pPr lvl="2" eaLnBrk="1" hangingPunct="1"/>
            <a:r>
              <a:rPr lang="en-US" altLang="sl-SI" dirty="0"/>
              <a:t>20% </a:t>
            </a:r>
            <a:r>
              <a:rPr lang="sl-SI" altLang="sl-SI" dirty="0"/>
              <a:t>vode s </a:t>
            </a:r>
            <a:r>
              <a:rPr lang="sl-SI" altLang="sl-SI" dirty="0" smtClean="0"/>
              <a:t>prehrano</a:t>
            </a:r>
          </a:p>
          <a:p>
            <a:pPr lvl="2" eaLnBrk="1" hangingPunct="1"/>
            <a:endParaRPr lang="sl-SI" altLang="sl-SI" dirty="0"/>
          </a:p>
          <a:p>
            <a:pPr lvl="2" eaLnBrk="1" hangingPunct="1"/>
            <a:endParaRPr lang="sl-SI" altLang="sl-SI" dirty="0" smtClean="0"/>
          </a:p>
          <a:p>
            <a:pPr lvl="2" eaLnBrk="1" hangingPunct="1"/>
            <a:r>
              <a:rPr lang="sl-SI" altLang="sl-SI" dirty="0"/>
              <a:t>X</a:t>
            </a:r>
            <a:endParaRPr lang="en-US" altLang="sl-SI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Motnje hranjenja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447801" y="1447800"/>
            <a:ext cx="10464800" cy="4800600"/>
          </a:xfrm>
        </p:spPr>
        <p:txBody>
          <a:bodyPr/>
          <a:lstStyle/>
          <a:p>
            <a:r>
              <a:rPr lang="sl-SI" dirty="0" smtClean="0"/>
              <a:t>Motnja vnosa oz. omejevanje vnosa hrane pri mladostnikih</a:t>
            </a:r>
          </a:p>
          <a:p>
            <a:r>
              <a:rPr lang="sl-SI" dirty="0" smtClean="0"/>
              <a:t>Manjši vnos proteinov in energije</a:t>
            </a:r>
          </a:p>
          <a:p>
            <a:r>
              <a:rPr lang="sl-SI" dirty="0" smtClean="0"/>
              <a:t>Nižji vnos vitaminov </a:t>
            </a:r>
            <a:r>
              <a:rPr lang="sl-SI" dirty="0"/>
              <a:t>B1, B2, C, K, </a:t>
            </a:r>
            <a:r>
              <a:rPr lang="sl-SI" dirty="0" smtClean="0"/>
              <a:t>cinka, železa in kalija</a:t>
            </a:r>
            <a:endParaRPr lang="sl-SI" dirty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3311" y="3733801"/>
            <a:ext cx="5564639" cy="299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249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1" y="32427"/>
            <a:ext cx="4114800" cy="6001789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Depresija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Nizek vnos </a:t>
            </a:r>
            <a:r>
              <a:rPr lang="sl-SI" dirty="0" smtClean="0">
                <a:solidFill>
                  <a:srgbClr val="0070C0"/>
                </a:solidFill>
              </a:rPr>
              <a:t>selena</a:t>
            </a:r>
          </a:p>
          <a:p>
            <a:r>
              <a:rPr lang="sl-SI" dirty="0" smtClean="0"/>
              <a:t>Visok vnos </a:t>
            </a:r>
            <a:r>
              <a:rPr lang="sl-SI" dirty="0" smtClean="0">
                <a:solidFill>
                  <a:srgbClr val="FF0000"/>
                </a:solidFill>
              </a:rPr>
              <a:t>lipidov</a:t>
            </a:r>
            <a:r>
              <a:rPr lang="sl-SI" dirty="0" smtClean="0"/>
              <a:t> </a:t>
            </a:r>
          </a:p>
          <a:p>
            <a:r>
              <a:rPr lang="sl-SI" dirty="0" smtClean="0"/>
              <a:t>Nizek vnos </a:t>
            </a:r>
            <a:r>
              <a:rPr lang="sl-SI" dirty="0" smtClean="0">
                <a:solidFill>
                  <a:srgbClr val="7030A0"/>
                </a:solidFill>
              </a:rPr>
              <a:t>železa</a:t>
            </a:r>
          </a:p>
          <a:p>
            <a:r>
              <a:rPr lang="sl-SI" dirty="0" smtClean="0">
                <a:solidFill>
                  <a:schemeClr val="bg2">
                    <a:lumMod val="75000"/>
                  </a:schemeClr>
                </a:solidFill>
              </a:rPr>
              <a:t>+ stres doma </a:t>
            </a:r>
          </a:p>
          <a:p>
            <a:r>
              <a:rPr lang="sl-SI" dirty="0" smtClean="0">
                <a:solidFill>
                  <a:schemeClr val="bg2">
                    <a:lumMod val="75000"/>
                  </a:schemeClr>
                </a:solidFill>
              </a:rPr>
              <a:t>+ bolečina </a:t>
            </a:r>
          </a:p>
          <a:p>
            <a:r>
              <a:rPr lang="sl-SI" dirty="0" smtClean="0">
                <a:solidFill>
                  <a:schemeClr val="bg2">
                    <a:lumMod val="75000"/>
                  </a:schemeClr>
                </a:solidFill>
              </a:rPr>
              <a:t>Nizki prihodki </a:t>
            </a:r>
          </a:p>
          <a:p>
            <a:r>
              <a:rPr lang="sl-SI" dirty="0" smtClean="0">
                <a:solidFill>
                  <a:schemeClr val="bg2">
                    <a:lumMod val="75000"/>
                  </a:schemeClr>
                </a:solidFill>
              </a:rPr>
              <a:t>Delovne težave </a:t>
            </a:r>
          </a:p>
          <a:p>
            <a:r>
              <a:rPr lang="sl-SI" dirty="0" smtClean="0">
                <a:solidFill>
                  <a:schemeClr val="bg2">
                    <a:lumMod val="75000"/>
                  </a:schemeClr>
                </a:solidFill>
              </a:rPr>
              <a:t>Manjša fizična aktivnost</a:t>
            </a:r>
            <a:endParaRPr lang="sl-SI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5753100" y="6266234"/>
            <a:ext cx="4705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Psychiatr </a:t>
            </a:r>
            <a:r>
              <a:rPr lang="pl-PL" dirty="0" smtClean="0"/>
              <a:t>Pol. </a:t>
            </a:r>
            <a:r>
              <a:rPr lang="pl-PL" dirty="0"/>
              <a:t>2020 Dec 31;54(6):1109-1121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94372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Alkoholizem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600201" y="1447800"/>
            <a:ext cx="10312400" cy="4800600"/>
          </a:xfrm>
        </p:spPr>
        <p:txBody>
          <a:bodyPr/>
          <a:lstStyle/>
          <a:p>
            <a:r>
              <a:rPr lang="sl-SI" dirty="0" smtClean="0"/>
              <a:t>Nizke ravni </a:t>
            </a:r>
            <a:r>
              <a:rPr lang="sl-SI" dirty="0" smtClean="0">
                <a:solidFill>
                  <a:srgbClr val="00B0F0"/>
                </a:solidFill>
              </a:rPr>
              <a:t>magnezija</a:t>
            </a:r>
          </a:p>
          <a:p>
            <a:r>
              <a:rPr lang="sl-SI" dirty="0" smtClean="0"/>
              <a:t>Povezava z hujšim pitjem alkohola</a:t>
            </a:r>
          </a:p>
          <a:p>
            <a:r>
              <a:rPr lang="sl-SI" dirty="0" smtClean="0"/>
              <a:t>Značilno manj magnezija pri </a:t>
            </a:r>
            <a:r>
              <a:rPr lang="sl-SI" dirty="0" smtClean="0">
                <a:solidFill>
                  <a:srgbClr val="FF0000"/>
                </a:solidFill>
              </a:rPr>
              <a:t>okvarah jeter </a:t>
            </a:r>
          </a:p>
          <a:p>
            <a:r>
              <a:rPr lang="sl-SI" dirty="0" smtClean="0"/>
              <a:t>Ženske povezavo nizkega magnezija in razmerja </a:t>
            </a:r>
            <a:r>
              <a:rPr lang="en-US" dirty="0" smtClean="0"/>
              <a:t>ω6:ω3 </a:t>
            </a:r>
            <a:r>
              <a:rPr lang="sl-SI" dirty="0" err="1" smtClean="0"/>
              <a:t>polinenasičenih</a:t>
            </a:r>
            <a:r>
              <a:rPr lang="sl-SI" dirty="0" smtClean="0"/>
              <a:t> maščobnih kislin </a:t>
            </a:r>
            <a:r>
              <a:rPr lang="en-US" dirty="0" smtClean="0"/>
              <a:t>(PUFA)</a:t>
            </a:r>
            <a:endParaRPr lang="sl-SI" dirty="0"/>
          </a:p>
        </p:txBody>
      </p:sp>
      <p:sp>
        <p:nvSpPr>
          <p:cNvPr id="5" name="Pravokotnik 4"/>
          <p:cNvSpPr/>
          <p:nvPr/>
        </p:nvSpPr>
        <p:spPr>
          <a:xfrm>
            <a:off x="6115050" y="6301260"/>
            <a:ext cx="434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Alcohol. </a:t>
            </a:r>
            <a:r>
              <a:rPr lang="pt-BR" dirty="0"/>
              <a:t>2020 Mar 19;55(2):164-170</a:t>
            </a:r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9076" y="426720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437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ADHD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4000" dirty="0" smtClean="0"/>
              <a:t>Mg</a:t>
            </a:r>
            <a:r>
              <a:rPr lang="en-US" sz="4000" dirty="0" smtClean="0"/>
              <a:t>, </a:t>
            </a:r>
            <a:r>
              <a:rPr lang="sl-SI" sz="4000" dirty="0" smtClean="0"/>
              <a:t>Fe</a:t>
            </a:r>
            <a:r>
              <a:rPr lang="en-US" sz="4000" dirty="0" smtClean="0"/>
              <a:t>, Zn, C</a:t>
            </a:r>
            <a:r>
              <a:rPr lang="sl-SI" sz="4000" dirty="0" smtClean="0"/>
              <a:t>u,</a:t>
            </a:r>
            <a:r>
              <a:rPr lang="en-US" sz="4000" dirty="0" smtClean="0"/>
              <a:t> Se</a:t>
            </a:r>
            <a:endParaRPr lang="sl-SI" sz="4000" dirty="0" smtClean="0"/>
          </a:p>
          <a:p>
            <a:r>
              <a:rPr lang="sl-SI" sz="4000" dirty="0" smtClean="0"/>
              <a:t>Manj železa in cinka</a:t>
            </a:r>
          </a:p>
          <a:p>
            <a:r>
              <a:rPr lang="sl-SI" sz="4000" dirty="0" smtClean="0"/>
              <a:t>Spremenjena razmerja </a:t>
            </a:r>
            <a:r>
              <a:rPr lang="sl-SI" sz="4000" dirty="0" err="1" smtClean="0"/>
              <a:t>Zn</a:t>
            </a:r>
            <a:r>
              <a:rPr lang="sl-SI" sz="4000" dirty="0" smtClean="0"/>
              <a:t> in Cu</a:t>
            </a:r>
          </a:p>
          <a:p>
            <a:r>
              <a:rPr lang="sl-SI" sz="4000" dirty="0" smtClean="0"/>
              <a:t>Prevelika telesna teža</a:t>
            </a:r>
          </a:p>
          <a:p>
            <a:endParaRPr lang="sl-SI" sz="4000" dirty="0"/>
          </a:p>
        </p:txBody>
      </p:sp>
      <p:sp>
        <p:nvSpPr>
          <p:cNvPr id="4" name="Pravokotnik 3"/>
          <p:cNvSpPr/>
          <p:nvPr/>
        </p:nvSpPr>
        <p:spPr>
          <a:xfrm>
            <a:off x="7353495" y="635900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/>
              <a:t>Molecules. </a:t>
            </a:r>
            <a:r>
              <a:rPr lang="fr-FR" dirty="0"/>
              <a:t>2020 Sep 27;25(19):4440.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3495" y="3848100"/>
            <a:ext cx="4343399" cy="226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3500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6948</TotalTime>
  <Words>1805</Words>
  <Application>Microsoft Office PowerPoint</Application>
  <PresentationFormat>Širokozaslonsko</PresentationFormat>
  <Paragraphs>344</Paragraphs>
  <Slides>53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53</vt:i4>
      </vt:variant>
    </vt:vector>
  </HeadingPairs>
  <TitlesOfParts>
    <vt:vector size="61" baseType="lpstr">
      <vt:lpstr>Arial</vt:lpstr>
      <vt:lpstr>Corbel</vt:lpstr>
      <vt:lpstr>Gill Sans MT</vt:lpstr>
      <vt:lpstr>Times New Roman</vt:lpstr>
      <vt:lpstr>Verdana</vt:lpstr>
      <vt:lpstr>Wingdings</vt:lpstr>
      <vt:lpstr>Wingdings 2</vt:lpstr>
      <vt:lpstr>Solstice</vt:lpstr>
      <vt:lpstr>Odmerjanje vitaminov, mineralov in vode pri duševnih motnjah</vt:lpstr>
      <vt:lpstr>Krvne vrednosti mineralov, vitaminov, hormonov, bioloških označevalcev</vt:lpstr>
      <vt:lpstr>Klinična biokemija</vt:lpstr>
      <vt:lpstr>Vitamini in minerali</vt:lpstr>
      <vt:lpstr>Kaj posameznik potrebuje glede na njegovo starost? Zdravstveno stanje?</vt:lpstr>
      <vt:lpstr>Motnje hranjenja</vt:lpstr>
      <vt:lpstr>Depresija</vt:lpstr>
      <vt:lpstr>Alkoholizem</vt:lpstr>
      <vt:lpstr>ADHD</vt:lpstr>
      <vt:lpstr>ASD</vt:lpstr>
      <vt:lpstr>Odrasli ASD – japonska študija</vt:lpstr>
      <vt:lpstr>Shizofrenija</vt:lpstr>
      <vt:lpstr>Referenčni prehranski vnosi (DRI):</vt:lpstr>
      <vt:lpstr>Priporočeni prehranski dodatki in ustrezni vnosi, skupna voda in makrohranila</vt:lpstr>
      <vt:lpstr>Priporočeni prehranski dodatki in ustrezni vnosi - VITAMINI</vt:lpstr>
      <vt:lpstr>Priporočeni prehranski dodatki in ustrezni vnosi – KEM. ELEMENTI</vt:lpstr>
      <vt:lpstr>Dopustne zgornje ravni vnosa kemijskih ELEMENTOV</vt:lpstr>
      <vt:lpstr>Zgornje sprejemljive ravni vnosa VITAMINOV</vt:lpstr>
      <vt:lpstr>Vitamini topni v maščobah</vt:lpstr>
      <vt:lpstr>Vitamin A (Retinol)</vt:lpstr>
      <vt:lpstr>Prekomerni odmerki vitamina A</vt:lpstr>
      <vt:lpstr>Pomanjkanje vitamina A</vt:lpstr>
      <vt:lpstr>Hrana, bogata z vitaminom A</vt:lpstr>
      <vt:lpstr>Vitamin D</vt:lpstr>
      <vt:lpstr>Premalo vitamina D</vt:lpstr>
      <vt:lpstr>Pomanjkanje vitamina D</vt:lpstr>
      <vt:lpstr>Viri vitamina D</vt:lpstr>
      <vt:lpstr>Vitamin E</vt:lpstr>
      <vt:lpstr>Vitamin K</vt:lpstr>
      <vt:lpstr>Vodotopni vitamini</vt:lpstr>
      <vt:lpstr>Tiamin - B-1</vt:lpstr>
      <vt:lpstr>Riboflavin - B-2</vt:lpstr>
      <vt:lpstr>Niacin - B-3</vt:lpstr>
      <vt:lpstr>Piridoksin - B-6</vt:lpstr>
      <vt:lpstr>Kobalamin - B-12</vt:lpstr>
      <vt:lpstr>Folna kislina (Folacin, Folat)</vt:lpstr>
      <vt:lpstr>Pantotenska kislina in biotin</vt:lpstr>
      <vt:lpstr>Vitamin C</vt:lpstr>
      <vt:lpstr>Minerali</vt:lpstr>
      <vt:lpstr>Natrij</vt:lpstr>
      <vt:lpstr>Natrij in zdravje</vt:lpstr>
      <vt:lpstr>Natrijeva bilanca </vt:lpstr>
      <vt:lpstr>Od kod natrij?</vt:lpstr>
      <vt:lpstr>V kakšnih oblikah je prisoten natrij?</vt:lpstr>
      <vt:lpstr>Zmanjševanje natrija v hrani</vt:lpstr>
      <vt:lpstr>Kalcij</vt:lpstr>
      <vt:lpstr>Kalcij in hrana</vt:lpstr>
      <vt:lpstr>Železo</vt:lpstr>
      <vt:lpstr>Železo v hrani</vt:lpstr>
      <vt:lpstr>Nadomestki železa</vt:lpstr>
      <vt:lpstr>Voda</vt:lpstr>
      <vt:lpstr>Zakaj je voda pomembna?</vt:lpstr>
      <vt:lpstr>Koliko vode dnevno?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Water, Vitamins &amp; Minerals</dc:title>
  <dc:creator>HP Authorized Customer</dc:creator>
  <cp:lastModifiedBy>Drevenšek, Gorazd</cp:lastModifiedBy>
  <cp:revision>75</cp:revision>
  <dcterms:created xsi:type="dcterms:W3CDTF">2010-01-12T02:02:08Z</dcterms:created>
  <dcterms:modified xsi:type="dcterms:W3CDTF">2026-01-12T20:02:10Z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TC300003041033</vt:lpwstr>
  </property>
</Properties>
</file>