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  <p:sldMasterId id="2147483657" r:id="rId2"/>
  </p:sldMasterIdLst>
  <p:notesMasterIdLst>
    <p:notesMasterId r:id="rId86"/>
  </p:notesMasterIdLst>
  <p:handoutMasterIdLst>
    <p:handoutMasterId r:id="rId87"/>
  </p:handoutMasterIdLst>
  <p:sldIdLst>
    <p:sldId id="260" r:id="rId3"/>
    <p:sldId id="516" r:id="rId4"/>
    <p:sldId id="530" r:id="rId5"/>
    <p:sldId id="531" r:id="rId6"/>
    <p:sldId id="532" r:id="rId7"/>
    <p:sldId id="533" r:id="rId8"/>
    <p:sldId id="411" r:id="rId9"/>
    <p:sldId id="576" r:id="rId10"/>
    <p:sldId id="485" r:id="rId11"/>
    <p:sldId id="486" r:id="rId12"/>
    <p:sldId id="487" r:id="rId13"/>
    <p:sldId id="455" r:id="rId14"/>
    <p:sldId id="503" r:id="rId15"/>
    <p:sldId id="504" r:id="rId16"/>
    <p:sldId id="505" r:id="rId17"/>
    <p:sldId id="417" r:id="rId18"/>
    <p:sldId id="577" r:id="rId19"/>
    <p:sldId id="418" r:id="rId20"/>
    <p:sldId id="494" r:id="rId21"/>
    <p:sldId id="496" r:id="rId22"/>
    <p:sldId id="497" r:id="rId23"/>
    <p:sldId id="526" r:id="rId24"/>
    <p:sldId id="493" r:id="rId25"/>
    <p:sldId id="535" r:id="rId26"/>
    <p:sldId id="517" r:id="rId27"/>
    <p:sldId id="514" r:id="rId28"/>
    <p:sldId id="522" r:id="rId29"/>
    <p:sldId id="515" r:id="rId30"/>
    <p:sldId id="424" r:id="rId31"/>
    <p:sldId id="421" r:id="rId32"/>
    <p:sldId id="430" r:id="rId33"/>
    <p:sldId id="431" r:id="rId34"/>
    <p:sldId id="432" r:id="rId35"/>
    <p:sldId id="433" r:id="rId36"/>
    <p:sldId id="434" r:id="rId37"/>
    <p:sldId id="435" r:id="rId38"/>
    <p:sldId id="488" r:id="rId39"/>
    <p:sldId id="489" r:id="rId40"/>
    <p:sldId id="440" r:id="rId41"/>
    <p:sldId id="441" r:id="rId42"/>
    <p:sldId id="520" r:id="rId43"/>
    <p:sldId id="521" r:id="rId44"/>
    <p:sldId id="527" r:id="rId45"/>
    <p:sldId id="528" r:id="rId46"/>
    <p:sldId id="529" r:id="rId47"/>
    <p:sldId id="536" r:id="rId48"/>
    <p:sldId id="538" r:id="rId49"/>
    <p:sldId id="539" r:id="rId50"/>
    <p:sldId id="541" r:id="rId51"/>
    <p:sldId id="542" r:id="rId52"/>
    <p:sldId id="543" r:id="rId53"/>
    <p:sldId id="544" r:id="rId54"/>
    <p:sldId id="545" r:id="rId55"/>
    <p:sldId id="546" r:id="rId56"/>
    <p:sldId id="547" r:id="rId57"/>
    <p:sldId id="548" r:id="rId58"/>
    <p:sldId id="549" r:id="rId59"/>
    <p:sldId id="550" r:id="rId60"/>
    <p:sldId id="551" r:id="rId61"/>
    <p:sldId id="552" r:id="rId62"/>
    <p:sldId id="553" r:id="rId63"/>
    <p:sldId id="554" r:id="rId64"/>
    <p:sldId id="555" r:id="rId65"/>
    <p:sldId id="556" r:id="rId66"/>
    <p:sldId id="557" r:id="rId67"/>
    <p:sldId id="558" r:id="rId68"/>
    <p:sldId id="559" r:id="rId69"/>
    <p:sldId id="560" r:id="rId70"/>
    <p:sldId id="561" r:id="rId71"/>
    <p:sldId id="562" r:id="rId72"/>
    <p:sldId id="563" r:id="rId73"/>
    <p:sldId id="564" r:id="rId74"/>
    <p:sldId id="565" r:id="rId75"/>
    <p:sldId id="566" r:id="rId76"/>
    <p:sldId id="567" r:id="rId77"/>
    <p:sldId id="568" r:id="rId78"/>
    <p:sldId id="569" r:id="rId79"/>
    <p:sldId id="570" r:id="rId80"/>
    <p:sldId id="571" r:id="rId81"/>
    <p:sldId id="572" r:id="rId82"/>
    <p:sldId id="573" r:id="rId83"/>
    <p:sldId id="574" r:id="rId84"/>
    <p:sldId id="575" r:id="rId85"/>
  </p:sldIdLst>
  <p:sldSz cx="12192000" cy="6858000"/>
  <p:notesSz cx="6858000" cy="92964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Geneva"/>
        <a:cs typeface="Geneva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Geneva"/>
        <a:cs typeface="Geneva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Geneva"/>
        <a:cs typeface="Geneva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Geneva"/>
        <a:cs typeface="Geneva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Geneva"/>
        <a:cs typeface="Geneva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Geneva"/>
        <a:cs typeface="Geneva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Geneva"/>
        <a:cs typeface="Geneva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Geneva"/>
        <a:cs typeface="Geneva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Geneva"/>
        <a:cs typeface="Geneva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FF00"/>
    <a:srgbClr val="5D778D"/>
    <a:srgbClr val="2F1F6B"/>
    <a:srgbClr val="352379"/>
    <a:srgbClr val="BEB722"/>
    <a:srgbClr val="C82E3D"/>
    <a:srgbClr val="7A1C25"/>
    <a:srgbClr val="C0C0C0"/>
    <a:srgbClr val="CED7B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90" autoAdjust="0"/>
    <p:restoredTop sz="87679" autoAdjust="0"/>
  </p:normalViewPr>
  <p:slideViewPr>
    <p:cSldViewPr>
      <p:cViewPr varScale="1">
        <p:scale>
          <a:sx n="79" d="100"/>
          <a:sy n="79" d="100"/>
        </p:scale>
        <p:origin x="108" y="49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18366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613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76" Type="http://schemas.openxmlformats.org/officeDocument/2006/relationships/slide" Target="slides/slide74.xml"/><Relationship Id="rId84" Type="http://schemas.openxmlformats.org/officeDocument/2006/relationships/slide" Target="slides/slide82.xml"/><Relationship Id="rId89" Type="http://schemas.openxmlformats.org/officeDocument/2006/relationships/viewProps" Target="viewProps.xml"/><Relationship Id="rId97" Type="http://schemas.microsoft.com/office/2015/10/relationships/revisionInfo" Target="revisionInfo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slide" Target="slides/slide64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87" Type="http://schemas.openxmlformats.org/officeDocument/2006/relationships/handoutMaster" Target="handoutMasters/handoutMaster1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82" Type="http://schemas.openxmlformats.org/officeDocument/2006/relationships/slide" Target="slides/slide80.xml"/><Relationship Id="rId90" Type="http://schemas.openxmlformats.org/officeDocument/2006/relationships/theme" Target="theme/theme1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77" Type="http://schemas.openxmlformats.org/officeDocument/2006/relationships/slide" Target="slides/slide75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80" Type="http://schemas.openxmlformats.org/officeDocument/2006/relationships/slide" Target="slides/slide78.xml"/><Relationship Id="rId85" Type="http://schemas.openxmlformats.org/officeDocument/2006/relationships/slide" Target="slides/slide83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83" Type="http://schemas.openxmlformats.org/officeDocument/2006/relationships/slide" Target="slides/slide81.xml"/><Relationship Id="rId88" Type="http://schemas.openxmlformats.org/officeDocument/2006/relationships/presProps" Target="presProps.xml"/><Relationship Id="rId9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81" Type="http://schemas.openxmlformats.org/officeDocument/2006/relationships/slide" Target="slides/slide79.xml"/><Relationship Id="rId86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6513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4269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6513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4269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31263"/>
            <a:ext cx="2971800" cy="46513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4269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831263"/>
            <a:ext cx="2971800" cy="46513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ea typeface="Geneva" pitchFamily="121" charset="-128"/>
                <a:cs typeface="+mn-cs"/>
              </a:defRPr>
            </a:lvl1pPr>
          </a:lstStyle>
          <a:p>
            <a:pPr>
              <a:defRPr/>
            </a:pPr>
            <a:fld id="{31AD3DA0-F8A5-4ADE-BBC7-3AD72B206F7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912292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6513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867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6513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4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30200" y="696913"/>
            <a:ext cx="6197600" cy="34861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867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416425"/>
            <a:ext cx="5486400" cy="418306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867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29675"/>
            <a:ext cx="2971800" cy="46513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867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829675"/>
            <a:ext cx="2971800" cy="46513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ea typeface="Geneva" pitchFamily="121" charset="-128"/>
                <a:cs typeface="+mn-cs"/>
              </a:defRPr>
            </a:lvl1pPr>
          </a:lstStyle>
          <a:p>
            <a:pPr>
              <a:defRPr/>
            </a:pPr>
            <a:fld id="{B4FB1800-8AEF-4ECF-BA0B-AA08BE62EF7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311943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Geneva" charset="0"/>
        <a:cs typeface="Geneva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Geneva" charset="0"/>
        <a:cs typeface="Geneva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Geneva" charset="0"/>
        <a:cs typeface="Geneva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Geneva" charset="0"/>
        <a:cs typeface="Geneva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Geneva" charset="0"/>
        <a:cs typeface="Geneva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CB13E784-636E-4256-91BD-1F29854E2B48}" type="slidenum">
              <a:rPr lang="en-US" smtClean="0">
                <a:ea typeface="Geneva"/>
                <a:cs typeface="Geneva"/>
              </a:rPr>
              <a:pPr/>
              <a:t>1</a:t>
            </a:fld>
            <a:endParaRPr lang="en-US">
              <a:ea typeface="Geneva"/>
              <a:cs typeface="Geneva"/>
            </a:endParaRPr>
          </a:p>
        </p:txBody>
      </p:sp>
      <p:sp>
        <p:nvSpPr>
          <p:cNvPr id="133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30200" y="696913"/>
            <a:ext cx="6197600" cy="3486150"/>
          </a:xfrm>
          <a:ln/>
        </p:spPr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sl-SI">
              <a:ea typeface="Geneva"/>
            </a:endParaRPr>
          </a:p>
        </p:txBody>
      </p:sp>
    </p:spTree>
    <p:extLst>
      <p:ext uri="{BB962C8B-B14F-4D97-AF65-F5344CB8AC3E}">
        <p14:creationId xmlns:p14="http://schemas.microsoft.com/office/powerpoint/2010/main" val="23986198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4FB1800-8AEF-4ECF-BA0B-AA08BE62EF77}" type="slidenum">
              <a:rPr lang="en-US" smtClean="0"/>
              <a:pPr>
                <a:defRPr/>
              </a:pPr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1494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>
          <a:xfrm>
            <a:off x="330200" y="696913"/>
            <a:ext cx="6197600" cy="3486150"/>
          </a:xfrm>
        </p:spPr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B5B661B-A5D6-4681-AA81-02B1B498AB3C}" type="slidenum">
              <a:rPr lang="en-US" smtClean="0"/>
              <a:pPr>
                <a:defRPr/>
              </a:pPr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42190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302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B5B661B-A5D6-4681-AA81-02B1B498AB3C}" type="slidenum">
              <a:rPr lang="en-US" smtClean="0"/>
              <a:pPr>
                <a:defRPr/>
              </a:pPr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03284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rgbClr val="5D778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6" name="Rectangle 34"/>
          <p:cNvSpPr>
            <a:spLocks noGrp="1" noChangeArrowheads="1"/>
          </p:cNvSpPr>
          <p:nvPr>
            <p:ph type="ctrTitle" sz="quarter"/>
          </p:nvPr>
        </p:nvSpPr>
        <p:spPr>
          <a:xfrm>
            <a:off x="508000" y="3190828"/>
            <a:ext cx="11277600" cy="923972"/>
          </a:xfrm>
          <a:extLst/>
        </p:spPr>
        <p:txBody>
          <a:bodyPr anchor="ctr">
            <a:spAutoFit/>
          </a:bodyPr>
          <a:lstStyle>
            <a:lvl1pPr algn="ctr">
              <a:defRPr sz="5400" i="1">
                <a:latin typeface="Times New Roman" pitchFamily="18" charset="0"/>
              </a:defRPr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10"/>
          </p:nvPr>
        </p:nvSpPr>
        <p:spPr>
          <a:xfrm>
            <a:off x="1219200" y="1143000"/>
            <a:ext cx="9753600" cy="54864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/>
              <a:t>Kliknite, če želite urediti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Rectangle 64"/>
          <p:cNvSpPr>
            <a:spLocks noGrp="1" noChangeArrowheads="1"/>
          </p:cNvSpPr>
          <p:nvPr>
            <p:ph type="dt" sz="half" idx="10"/>
          </p:nvPr>
        </p:nvSpPr>
        <p:spPr>
          <a:xfrm>
            <a:off x="886884" y="6367463"/>
            <a:ext cx="2540000" cy="457200"/>
          </a:xfrm>
          <a:prstGeom prst="rect">
            <a:avLst/>
          </a:prstGeom>
        </p:spPr>
        <p:txBody>
          <a:bodyPr/>
          <a:lstStyle>
            <a:lvl1pPr>
              <a:defRPr>
                <a:ea typeface="Geneva" pitchFamily="121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38084" y="6367463"/>
            <a:ext cx="3860800" cy="457200"/>
          </a:xfrm>
          <a:prstGeom prst="rect">
            <a:avLst/>
          </a:prstGeom>
        </p:spPr>
        <p:txBody>
          <a:bodyPr/>
          <a:lstStyle>
            <a:lvl1pPr>
              <a:defRPr>
                <a:ea typeface="Geneva" pitchFamily="121" charset="-128"/>
                <a:cs typeface="+mn-cs"/>
              </a:defRPr>
            </a:lvl1pPr>
          </a:lstStyle>
          <a:p>
            <a:pPr>
              <a:defRPr/>
            </a:pPr>
            <a:r>
              <a:rPr lang="en-US"/>
              <a:t>International Congress of Sleep Disorders</a:t>
            </a:r>
          </a:p>
        </p:txBody>
      </p:sp>
      <p:sp>
        <p:nvSpPr>
          <p:cNvPr id="6" name="Rectangle 6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10084" y="6367463"/>
            <a:ext cx="2540000" cy="457200"/>
          </a:xfrm>
          <a:prstGeom prst="rect">
            <a:avLst/>
          </a:prstGeom>
        </p:spPr>
        <p:txBody>
          <a:bodyPr/>
          <a:lstStyle>
            <a:lvl1pPr>
              <a:defRPr>
                <a:ea typeface="Geneva" pitchFamily="121" charset="-128"/>
                <a:cs typeface="+mn-cs"/>
              </a:defRPr>
            </a:lvl1pPr>
          </a:lstStyle>
          <a:p>
            <a:pPr>
              <a:defRPr/>
            </a:pPr>
            <a:fld id="{C1A7F172-5F60-4E76-9E7E-C22B0B73EF0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914400" y="6248400"/>
            <a:ext cx="2540000" cy="457200"/>
          </a:xfrm>
          <a:prstGeom prst="rect">
            <a:avLst/>
          </a:prstGeom>
        </p:spPr>
        <p:txBody>
          <a:bodyPr/>
          <a:lstStyle>
            <a:lvl1pPr>
              <a:defRPr>
                <a:ea typeface="Geneva" pitchFamily="121" charset="-128"/>
                <a:cs typeface="+mn-cs"/>
              </a:defRPr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  <a:prstGeom prst="rect">
            <a:avLst/>
          </a:prstGeom>
        </p:spPr>
        <p:txBody>
          <a:bodyPr/>
          <a:lstStyle>
            <a:lvl1pPr>
              <a:defRPr>
                <a:ea typeface="Geneva" pitchFamily="121" charset="-128"/>
                <a:cs typeface="+mn-cs"/>
              </a:defRPr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8400"/>
            <a:ext cx="2540000" cy="457200"/>
          </a:xfrm>
          <a:prstGeom prst="rect">
            <a:avLst/>
          </a:prstGeom>
        </p:spPr>
        <p:txBody>
          <a:bodyPr/>
          <a:lstStyle>
            <a:lvl1pPr>
              <a:defRPr>
                <a:ea typeface="Geneva" pitchFamily="121" charset="-128"/>
                <a:cs typeface="+mn-cs"/>
              </a:defRPr>
            </a:lvl1pPr>
          </a:lstStyle>
          <a:p>
            <a:pPr>
              <a:defRPr/>
            </a:pPr>
            <a:fld id="{99A33890-5D88-447D-AA64-585D35311CE2}" type="slidenum">
              <a:rPr lang="en-CA"/>
              <a:pPr>
                <a:defRPr/>
              </a:pPr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69"/>
          <p:cNvSpPr>
            <a:spLocks noChangeArrowheads="1"/>
          </p:cNvSpPr>
          <p:nvPr userDrawn="1"/>
        </p:nvSpPr>
        <p:spPr bwMode="auto">
          <a:xfrm>
            <a:off x="0" y="1"/>
            <a:ext cx="12192000" cy="720725"/>
          </a:xfrm>
          <a:prstGeom prst="rect">
            <a:avLst/>
          </a:prstGeom>
          <a:solidFill>
            <a:srgbClr val="5D778D"/>
          </a:solidFill>
          <a:ln>
            <a:noFill/>
          </a:ln>
          <a:extLst/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Geneva" pitchFamily="121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Geneva" pitchFamily="121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Geneva" pitchFamily="121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Geneva" pitchFamily="121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Geneva" pitchFamily="12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Geneva" pitchFamily="12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Geneva" pitchFamily="12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Geneva" pitchFamily="12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Geneva" pitchFamily="121" charset="-128"/>
              </a:defRPr>
            </a:lvl9pPr>
          </a:lstStyle>
          <a:p>
            <a:pPr eaLnBrk="1" hangingPunct="1">
              <a:defRPr/>
            </a:pPr>
            <a:endParaRPr lang="sl-SI" altLang="sl-SI" sz="2400">
              <a:cs typeface="+mn-cs"/>
            </a:endParaRPr>
          </a:p>
        </p:txBody>
      </p:sp>
      <p:sp>
        <p:nvSpPr>
          <p:cNvPr id="28675" name="Rectangle 34"/>
          <p:cNvSpPr>
            <a:spLocks noGrp="1" noChangeArrowheads="1"/>
          </p:cNvSpPr>
          <p:nvPr>
            <p:ph type="title"/>
          </p:nvPr>
        </p:nvSpPr>
        <p:spPr bwMode="auto">
          <a:xfrm>
            <a:off x="0" y="76201"/>
            <a:ext cx="12192000" cy="644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8676" name="Rectangle 39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19200" y="1143000"/>
            <a:ext cx="9753600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2" r:id="rId2"/>
    <p:sldLayoutId id="2147483661" r:id="rId3"/>
    <p:sldLayoutId id="2147483666" r:id="rId4"/>
    <p:sldLayoutId id="2147483667" r:id="rId5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+mj-lt"/>
          <a:ea typeface="Geneva" charset="0"/>
          <a:cs typeface="Geneva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rial" charset="0"/>
          <a:ea typeface="Geneva" charset="0"/>
          <a:cs typeface="Geneva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rial" charset="0"/>
          <a:ea typeface="Geneva" charset="0"/>
          <a:cs typeface="Geneva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rial" charset="0"/>
          <a:ea typeface="Geneva" charset="0"/>
          <a:cs typeface="Geneva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rial" charset="0"/>
          <a:ea typeface="Geneva" charset="0"/>
          <a:cs typeface="Geneva"/>
        </a:defRPr>
      </a:lvl5pPr>
      <a:lvl6pPr marL="457200" algn="l" rtl="0" fontAlgn="base"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rial" charset="0"/>
        </a:defRPr>
      </a:lvl9pPr>
    </p:titleStyle>
    <p:bodyStyle>
      <a:lvl1pPr marL="233363" indent="-233363" algn="l" rtl="0" eaLnBrk="0" fontAlgn="base" hangingPunct="0">
        <a:spcBef>
          <a:spcPct val="60000"/>
        </a:spcBef>
        <a:spcAft>
          <a:spcPct val="0"/>
        </a:spcAft>
        <a:buClr>
          <a:schemeClr val="bg2"/>
        </a:buClr>
        <a:buFont typeface="Arial" charset="0"/>
        <a:buChar char="•"/>
        <a:defRPr sz="3200">
          <a:solidFill>
            <a:schemeClr val="bg2"/>
          </a:solidFill>
          <a:latin typeface="+mn-lt"/>
          <a:ea typeface="Geneva" charset="0"/>
          <a:cs typeface="Geneva"/>
        </a:defRPr>
      </a:lvl1pPr>
      <a:lvl2pPr marL="681038" indent="-227013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75000"/>
        <a:buFont typeface="Wingdings" pitchFamily="2" charset="2"/>
        <a:buChar char="§"/>
        <a:defRPr sz="3200">
          <a:solidFill>
            <a:schemeClr val="bg2"/>
          </a:solidFill>
          <a:latin typeface="+mn-lt"/>
          <a:ea typeface="Geneva" charset="0"/>
          <a:cs typeface="Genev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100000"/>
        <a:buFont typeface="Arial" charset="0"/>
        <a:buChar char="•"/>
        <a:defRPr sz="3200">
          <a:solidFill>
            <a:schemeClr val="bg2"/>
          </a:solidFill>
          <a:latin typeface="+mn-lt"/>
          <a:ea typeface="Geneva" charset="0"/>
          <a:cs typeface="Genev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75000"/>
        <a:buFont typeface="Wingdings" pitchFamily="2" charset="2"/>
        <a:buChar char="§"/>
        <a:defRPr sz="3200">
          <a:solidFill>
            <a:schemeClr val="bg2"/>
          </a:solidFill>
          <a:latin typeface="+mn-lt"/>
          <a:ea typeface="Geneva" charset="0"/>
          <a:cs typeface="Genev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100000"/>
        <a:buFont typeface="Arial" charset="0"/>
        <a:buChar char="•"/>
        <a:defRPr sz="3200">
          <a:solidFill>
            <a:schemeClr val="bg2"/>
          </a:solidFill>
          <a:latin typeface="+mn-lt"/>
          <a:ea typeface="Geneva" charset="0"/>
          <a:cs typeface="Genev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SzPct val="60000"/>
        <a:buFont typeface="Wingdings" pitchFamily="2" charset="2"/>
        <a:buChar char="v"/>
        <a:defRPr sz="3200">
          <a:solidFill>
            <a:schemeClr val="bg2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SzPct val="60000"/>
        <a:buFont typeface="Wingdings" pitchFamily="2" charset="2"/>
        <a:buChar char="v"/>
        <a:defRPr sz="3200">
          <a:solidFill>
            <a:schemeClr val="bg2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SzPct val="60000"/>
        <a:buFont typeface="Wingdings" pitchFamily="2" charset="2"/>
        <a:buChar char="v"/>
        <a:defRPr sz="3200">
          <a:solidFill>
            <a:schemeClr val="bg2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SzPct val="60000"/>
        <a:buFont typeface="Wingdings" pitchFamily="2" charset="2"/>
        <a:buChar char="v"/>
        <a:defRPr sz="3200">
          <a:solidFill>
            <a:schemeClr val="bg2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Placeholder 1"/>
          <p:cNvSpPr>
            <a:spLocks noGrp="1"/>
          </p:cNvSpPr>
          <p:nvPr>
            <p:ph type="title"/>
          </p:nvPr>
        </p:nvSpPr>
        <p:spPr bwMode="auto">
          <a:xfrm>
            <a:off x="0" y="0"/>
            <a:ext cx="12192000" cy="338138"/>
          </a:xfrm>
          <a:prstGeom prst="rect">
            <a:avLst/>
          </a:prstGeom>
          <a:solidFill>
            <a:srgbClr val="5D778D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altLang="sl-SI"/>
              <a:t>Click to edit Master title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3" r:id="rId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1600" kern="1200">
          <a:solidFill>
            <a:schemeClr val="bg1"/>
          </a:solidFill>
          <a:latin typeface="Arial" pitchFamily="34" charset="0"/>
          <a:ea typeface="Geneva" charset="0"/>
          <a:cs typeface="Arial" pitchFamily="34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1600">
          <a:solidFill>
            <a:schemeClr val="bg1"/>
          </a:solidFill>
          <a:latin typeface="Arial" charset="0"/>
          <a:ea typeface="Geneva" charset="0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1600">
          <a:solidFill>
            <a:schemeClr val="bg1"/>
          </a:solidFill>
          <a:latin typeface="Arial" charset="0"/>
          <a:ea typeface="Geneva" charset="0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1600">
          <a:solidFill>
            <a:schemeClr val="bg1"/>
          </a:solidFill>
          <a:latin typeface="Arial" charset="0"/>
          <a:ea typeface="Geneva" charset="0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1600">
          <a:solidFill>
            <a:schemeClr val="bg1"/>
          </a:solidFill>
          <a:latin typeface="Arial" charset="0"/>
          <a:ea typeface="Geneva" charset="0"/>
          <a:cs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1600">
          <a:solidFill>
            <a:schemeClr val="bg1"/>
          </a:solidFill>
          <a:latin typeface="Arial" charset="0"/>
          <a:cs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1600">
          <a:solidFill>
            <a:schemeClr val="bg1"/>
          </a:solidFill>
          <a:latin typeface="Arial" charset="0"/>
          <a:cs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1600">
          <a:solidFill>
            <a:schemeClr val="bg1"/>
          </a:solidFill>
          <a:latin typeface="Arial" charset="0"/>
          <a:cs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1600">
          <a:solidFill>
            <a:schemeClr val="bg1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Geneva" charset="0"/>
          <a:cs typeface="Geneva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Geneva" charset="0"/>
          <a:cs typeface="Genev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Geneva" charset="0"/>
          <a:cs typeface="Genev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Geneva" charset="0"/>
          <a:cs typeface="Genev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Geneva" charset="0"/>
          <a:cs typeface="Geneva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5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nobelprize.org/redirect/links_out/prizeawarder.php?from=/nobel_prizes/medicine/laureates/2017/press.html&amp;object=ki&amp;to=http://nobelprizemedicine.org" TargetMode="External"/><Relationship Id="rId1" Type="http://schemas.openxmlformats.org/officeDocument/2006/relationships/slideLayout" Target="../slideLayouts/slideLayout3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4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4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4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gif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4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3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gif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gif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gif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hyperlink" Target="http://journal.frontiersin.org/article/10.3389/fendo.2013.00057/full#B44" TargetMode="External"/><Relationship Id="rId7" Type="http://schemas.openxmlformats.org/officeDocument/2006/relationships/hyperlink" Target="http://journal.frontiersin.org/article/10.3389/fendo.2013.00057/full#B49" TargetMode="External"/><Relationship Id="rId2" Type="http://schemas.openxmlformats.org/officeDocument/2006/relationships/hyperlink" Target="http://journal.frontiersin.org/article/10.3389/fendo.2013.00057/full#B36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journal.frontiersin.org/article/10.3389/fendo.2013.00057/full#B57" TargetMode="External"/><Relationship Id="rId5" Type="http://schemas.openxmlformats.org/officeDocument/2006/relationships/hyperlink" Target="http://journal.frontiersin.org/article/10.3389/fendo.2013.00057/full#B33" TargetMode="External"/><Relationship Id="rId4" Type="http://schemas.openxmlformats.org/officeDocument/2006/relationships/hyperlink" Target="http://journal.frontiersin.org/article/10.3389/fendo.2013.00057/full#B47" TargetMode="Externa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gi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6.png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49700" y="-5358"/>
            <a:ext cx="8229600" cy="6863358"/>
          </a:xfrm>
          <a:prstGeom prst="rect">
            <a:avLst/>
          </a:prstGeom>
        </p:spPr>
      </p:pic>
      <p:sp>
        <p:nvSpPr>
          <p:cNvPr id="12289" name="Rectangle 2"/>
          <p:cNvSpPr>
            <a:spLocks noGrp="1" noChangeArrowheads="1"/>
          </p:cNvSpPr>
          <p:nvPr>
            <p:ph type="ctrTitle" sz="quarter"/>
          </p:nvPr>
        </p:nvSpPr>
        <p:spPr>
          <a:xfrm>
            <a:off x="38100" y="55846"/>
            <a:ext cx="3505200" cy="6740949"/>
          </a:xfrm>
        </p:spPr>
        <p:txBody>
          <a:bodyPr/>
          <a:lstStyle/>
          <a:p>
            <a:pPr eaLnBrk="1" hangingPunct="1"/>
            <a:r>
              <a:rPr lang="sl-SI" sz="4400" dirty="0">
                <a:solidFill>
                  <a:srgbClr val="FFFF00"/>
                </a:solidFill>
                <a:ea typeface="Geneva"/>
              </a:rPr>
              <a:t>PDM</a:t>
            </a:r>
            <a:r>
              <a:rPr lang="sl-SI" dirty="0">
                <a:solidFill>
                  <a:srgbClr val="FFFF00"/>
                </a:solidFill>
                <a:ea typeface="Geneva"/>
              </a:rPr>
              <a:t/>
            </a:r>
            <a:br>
              <a:rPr lang="sl-SI" dirty="0">
                <a:solidFill>
                  <a:srgbClr val="FFFF00"/>
                </a:solidFill>
                <a:ea typeface="Geneva"/>
              </a:rPr>
            </a:br>
            <a:r>
              <a:rPr lang="sl-SI" dirty="0" smtClean="0">
                <a:solidFill>
                  <a:srgbClr val="FFFF00"/>
                </a:solidFill>
                <a:ea typeface="Geneva"/>
              </a:rPr>
              <a:t>Nespečnost</a:t>
            </a:r>
            <a:r>
              <a:rPr lang="sl-SI" dirty="0">
                <a:solidFill>
                  <a:srgbClr val="FFFF00"/>
                </a:solidFill>
                <a:ea typeface="Geneva"/>
              </a:rPr>
              <a:t/>
            </a:r>
            <a:br>
              <a:rPr lang="sl-SI" dirty="0">
                <a:solidFill>
                  <a:srgbClr val="FFFF00"/>
                </a:solidFill>
                <a:ea typeface="Geneva"/>
              </a:rPr>
            </a:br>
            <a:r>
              <a:rPr lang="sl-SI" dirty="0" smtClean="0">
                <a:solidFill>
                  <a:srgbClr val="FFFF00"/>
                </a:solidFill>
                <a:ea typeface="Geneva"/>
              </a:rPr>
              <a:t/>
            </a:r>
            <a:br>
              <a:rPr lang="sl-SI" dirty="0" smtClean="0">
                <a:solidFill>
                  <a:srgbClr val="FFFF00"/>
                </a:solidFill>
                <a:ea typeface="Geneva"/>
              </a:rPr>
            </a:br>
            <a:r>
              <a:rPr lang="sl-SI" dirty="0">
                <a:solidFill>
                  <a:srgbClr val="FFFF00"/>
                </a:solidFill>
                <a:ea typeface="Geneva"/>
              </a:rPr>
              <a:t/>
            </a:r>
            <a:br>
              <a:rPr lang="sl-SI" dirty="0">
                <a:solidFill>
                  <a:srgbClr val="FFFF00"/>
                </a:solidFill>
                <a:ea typeface="Geneva"/>
              </a:rPr>
            </a:br>
            <a:r>
              <a:rPr lang="sl-SI" dirty="0" smtClean="0">
                <a:solidFill>
                  <a:srgbClr val="FFFF00"/>
                </a:solidFill>
                <a:ea typeface="Geneva"/>
              </a:rPr>
              <a:t/>
            </a:r>
            <a:br>
              <a:rPr lang="sl-SI" dirty="0" smtClean="0">
                <a:solidFill>
                  <a:srgbClr val="FFFF00"/>
                </a:solidFill>
                <a:ea typeface="Geneva"/>
              </a:rPr>
            </a:br>
            <a:r>
              <a:rPr lang="sl-SI" dirty="0">
                <a:solidFill>
                  <a:srgbClr val="FFFF00"/>
                </a:solidFill>
                <a:ea typeface="Geneva"/>
              </a:rPr>
              <a:t/>
            </a:r>
            <a:br>
              <a:rPr lang="sl-SI" dirty="0">
                <a:solidFill>
                  <a:srgbClr val="FFFF00"/>
                </a:solidFill>
                <a:ea typeface="Geneva"/>
              </a:rPr>
            </a:br>
            <a:r>
              <a:rPr lang="sl-SI" dirty="0">
                <a:solidFill>
                  <a:srgbClr val="FFFF00"/>
                </a:solidFill>
                <a:ea typeface="Geneva"/>
              </a:rPr>
              <a:t/>
            </a:r>
            <a:br>
              <a:rPr lang="sl-SI" dirty="0">
                <a:solidFill>
                  <a:srgbClr val="FFFF00"/>
                </a:solidFill>
                <a:ea typeface="Geneva"/>
              </a:rPr>
            </a:br>
            <a:r>
              <a:rPr lang="sl-SI" sz="3200" dirty="0">
                <a:solidFill>
                  <a:srgbClr val="FFFF00"/>
                </a:solidFill>
                <a:ea typeface="Geneva"/>
              </a:rPr>
              <a:t>Gorazd Drevenšek</a:t>
            </a:r>
            <a:br>
              <a:rPr lang="sl-SI" sz="3200" dirty="0">
                <a:solidFill>
                  <a:srgbClr val="FFFF00"/>
                </a:solidFill>
                <a:ea typeface="Geneva"/>
              </a:rPr>
            </a:br>
            <a:r>
              <a:rPr lang="sl-SI" sz="3200" dirty="0" smtClean="0">
                <a:solidFill>
                  <a:srgbClr val="FFFF00"/>
                </a:solidFill>
                <a:ea typeface="Geneva"/>
              </a:rPr>
              <a:t>2025/26</a:t>
            </a:r>
            <a:endParaRPr lang="en-US" sz="3200" dirty="0">
              <a:solidFill>
                <a:srgbClr val="FFFF00"/>
              </a:solidFill>
              <a:ea typeface="Geneva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2"/>
          <p:cNvSpPr>
            <a:spLocks noGrp="1" noChangeArrowheads="1"/>
          </p:cNvSpPr>
          <p:nvPr>
            <p:ph type="title"/>
          </p:nvPr>
        </p:nvSpPr>
        <p:spPr>
          <a:xfrm>
            <a:off x="1905000" y="228600"/>
            <a:ext cx="7772400" cy="457200"/>
          </a:xfrm>
        </p:spPr>
        <p:txBody>
          <a:bodyPr/>
          <a:lstStyle/>
          <a:p>
            <a:pPr eaLnBrk="1" hangingPunct="1"/>
            <a:r>
              <a:rPr lang="en-US">
                <a:ea typeface="Geneva"/>
              </a:rPr>
              <a:t>ICSD</a:t>
            </a:r>
            <a:r>
              <a:rPr lang="sl-SI">
                <a:ea typeface="Geneva"/>
              </a:rPr>
              <a:t> razvrstitev</a:t>
            </a:r>
            <a:endParaRPr lang="en-CA">
              <a:ea typeface="Geneva"/>
            </a:endParaRP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76200" y="914400"/>
            <a:ext cx="7239000" cy="49530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 typeface="Arial" pitchFamily="34" charset="0"/>
              <a:buChar char="•"/>
              <a:defRPr/>
            </a:pPr>
            <a:r>
              <a:rPr lang="en-US" sz="2800" b="1" dirty="0">
                <a:cs typeface="+mn-cs"/>
              </a:rPr>
              <a:t>PARASOMNI</a:t>
            </a:r>
            <a:r>
              <a:rPr lang="sl-SI" sz="2800" b="1" dirty="0">
                <a:cs typeface="+mn-cs"/>
              </a:rPr>
              <a:t>J</a:t>
            </a:r>
            <a:r>
              <a:rPr lang="en-US" sz="2800" b="1" dirty="0">
                <a:cs typeface="+mn-cs"/>
              </a:rPr>
              <a:t>A</a:t>
            </a:r>
            <a:r>
              <a:rPr lang="en-US" sz="2800" dirty="0">
                <a:cs typeface="+mn-cs"/>
              </a:rPr>
              <a:t>:  “</a:t>
            </a:r>
            <a:r>
              <a:rPr lang="en-US" sz="2400" i="1" dirty="0">
                <a:cs typeface="+mn-cs"/>
              </a:rPr>
              <a:t>grab bag</a:t>
            </a:r>
            <a:r>
              <a:rPr lang="en-US" sz="2800" dirty="0">
                <a:cs typeface="+mn-cs"/>
              </a:rPr>
              <a:t>” </a:t>
            </a:r>
            <a:r>
              <a:rPr lang="sl-SI" sz="2800" dirty="0">
                <a:cs typeface="+mn-cs"/>
              </a:rPr>
              <a:t>pri nezaželeni fiziologiji, povezani s spanjem:</a:t>
            </a:r>
            <a:br>
              <a:rPr lang="sl-SI" sz="2800" dirty="0">
                <a:cs typeface="+mn-cs"/>
              </a:rPr>
            </a:br>
            <a:endParaRPr lang="en-US" sz="2800" dirty="0">
              <a:cs typeface="+mn-cs"/>
            </a:endParaRPr>
          </a:p>
          <a:p>
            <a:pPr lvl="1" eaLnBrk="1" hangingPunct="1">
              <a:lnSpc>
                <a:spcPct val="90000"/>
              </a:lnSpc>
              <a:defRPr/>
            </a:pPr>
            <a:r>
              <a:rPr lang="sl-SI" sz="2400" b="1" dirty="0"/>
              <a:t>Motnje vzburjenosti</a:t>
            </a:r>
            <a:r>
              <a:rPr lang="en-CA" sz="2400" b="1" dirty="0"/>
              <a:t>: </a:t>
            </a:r>
            <a:r>
              <a:rPr lang="sl-SI" sz="2400" dirty="0"/>
              <a:t>nočna hoja (nosi ga/jo luna)</a:t>
            </a:r>
            <a:r>
              <a:rPr lang="en-CA" sz="2400" dirty="0"/>
              <a:t>, “</a:t>
            </a:r>
            <a:r>
              <a:rPr lang="sl-SI" sz="2400" dirty="0"/>
              <a:t>nočni </a:t>
            </a:r>
            <a:r>
              <a:rPr lang="en-CA" sz="2400" dirty="0" err="1"/>
              <a:t>teror</a:t>
            </a:r>
            <a:r>
              <a:rPr lang="sl-SI" sz="2400" dirty="0"/>
              <a:t>“</a:t>
            </a:r>
            <a:r>
              <a:rPr lang="en-CA" sz="2400" dirty="0"/>
              <a:t>, </a:t>
            </a:r>
            <a:r>
              <a:rPr lang="sl-SI" sz="2400" dirty="0"/>
              <a:t>konfuzno vzburjenje</a:t>
            </a:r>
            <a:endParaRPr lang="en-CA" sz="2400" dirty="0"/>
          </a:p>
          <a:p>
            <a:pPr lvl="1" eaLnBrk="1" hangingPunct="1">
              <a:lnSpc>
                <a:spcPct val="90000"/>
              </a:lnSpc>
              <a:defRPr/>
            </a:pPr>
            <a:endParaRPr lang="en-CA" sz="2400" dirty="0"/>
          </a:p>
          <a:p>
            <a:pPr lvl="1" eaLnBrk="1" hangingPunct="1">
              <a:lnSpc>
                <a:spcPct val="90000"/>
              </a:lnSpc>
              <a:defRPr/>
            </a:pPr>
            <a:r>
              <a:rPr lang="sl-SI" sz="2400" b="1" dirty="0"/>
              <a:t>Prehodne motnje spanje-zbujanje</a:t>
            </a:r>
            <a:r>
              <a:rPr lang="en-CA" sz="2400" b="1" dirty="0"/>
              <a:t>:</a:t>
            </a:r>
            <a:r>
              <a:rPr lang="en-CA" sz="2400" dirty="0"/>
              <a:t> </a:t>
            </a:r>
            <a:r>
              <a:rPr lang="sl-SI" sz="2400" dirty="0"/>
              <a:t>zaspanci</a:t>
            </a:r>
            <a:r>
              <a:rPr lang="en-CA" sz="2400" dirty="0"/>
              <a:t>, </a:t>
            </a:r>
            <a:r>
              <a:rPr lang="sl-SI" sz="2400" dirty="0"/>
              <a:t>hipnotični spanci</a:t>
            </a:r>
            <a:r>
              <a:rPr lang="en-CA" sz="2400" dirty="0"/>
              <a:t>, </a:t>
            </a:r>
            <a:r>
              <a:rPr lang="sl-SI" sz="2400" dirty="0"/>
              <a:t>ritmične motnje gibanja (otroci)</a:t>
            </a:r>
            <a:endParaRPr lang="en-CA" sz="2400" dirty="0"/>
          </a:p>
          <a:p>
            <a:pPr lvl="1" eaLnBrk="1" hangingPunct="1">
              <a:lnSpc>
                <a:spcPct val="90000"/>
              </a:lnSpc>
              <a:defRPr/>
            </a:pPr>
            <a:endParaRPr lang="en-CA" sz="2400" dirty="0"/>
          </a:p>
          <a:p>
            <a:pPr lvl="1" eaLnBrk="1" hangingPunct="1">
              <a:lnSpc>
                <a:spcPct val="90000"/>
              </a:lnSpc>
              <a:defRPr/>
            </a:pPr>
            <a:r>
              <a:rPr lang="en-CA" sz="2400" b="1" dirty="0"/>
              <a:t>REM </a:t>
            </a:r>
            <a:r>
              <a:rPr lang="sl-SI" sz="2400" b="1" dirty="0" err="1"/>
              <a:t>p</a:t>
            </a:r>
            <a:r>
              <a:rPr lang="en-CA" sz="2400" b="1" dirty="0" err="1"/>
              <a:t>arasomni</a:t>
            </a:r>
            <a:r>
              <a:rPr lang="sl-SI" sz="2400" b="1" dirty="0"/>
              <a:t>je</a:t>
            </a:r>
            <a:r>
              <a:rPr lang="en-CA" sz="2400" b="1" dirty="0"/>
              <a:t>:  </a:t>
            </a:r>
            <a:r>
              <a:rPr lang="sl-SI" sz="2400" dirty="0"/>
              <a:t>nočne more</a:t>
            </a:r>
            <a:r>
              <a:rPr lang="en-CA" sz="2400" dirty="0"/>
              <a:t>, </a:t>
            </a:r>
            <a:r>
              <a:rPr lang="sl-SI" sz="2400" dirty="0"/>
              <a:t>spalna paraliza</a:t>
            </a:r>
            <a:endParaRPr lang="en-CA" sz="2400" dirty="0"/>
          </a:p>
          <a:p>
            <a:pPr lvl="1" eaLnBrk="1" hangingPunct="1">
              <a:lnSpc>
                <a:spcPct val="90000"/>
              </a:lnSpc>
              <a:defRPr/>
            </a:pPr>
            <a:endParaRPr lang="en-CA" sz="2400" dirty="0"/>
          </a:p>
          <a:p>
            <a:pPr lvl="1" eaLnBrk="1" hangingPunct="1">
              <a:lnSpc>
                <a:spcPct val="90000"/>
              </a:lnSpc>
              <a:defRPr/>
            </a:pPr>
            <a:r>
              <a:rPr lang="sl-SI" sz="2400" b="1" dirty="0"/>
              <a:t>Drugo</a:t>
            </a:r>
            <a:r>
              <a:rPr lang="en-CA" sz="2400" b="1" dirty="0"/>
              <a:t>:</a:t>
            </a:r>
            <a:r>
              <a:rPr lang="en-CA" sz="2400" dirty="0"/>
              <a:t>  </a:t>
            </a:r>
            <a:r>
              <a:rPr lang="sl-SI" sz="2400" dirty="0">
                <a:solidFill>
                  <a:schemeClr val="accent2">
                    <a:lumMod val="75000"/>
                  </a:schemeClr>
                </a:solidFill>
              </a:rPr>
              <a:t>bruksizem, enureza, SIDS (Sudden infant death syndrome)</a:t>
            </a:r>
            <a:endParaRPr lang="en-CA" sz="2400" dirty="0">
              <a:solidFill>
                <a:schemeClr val="accent2">
                  <a:lumMod val="75000"/>
                </a:schemeClr>
              </a:solidFill>
            </a:endParaRPr>
          </a:p>
          <a:p>
            <a:pPr lvl="1" eaLnBrk="1" hangingPunct="1">
              <a:lnSpc>
                <a:spcPct val="90000"/>
              </a:lnSpc>
              <a:defRPr/>
            </a:pPr>
            <a:endParaRPr lang="en-CA" sz="2400" dirty="0"/>
          </a:p>
        </p:txBody>
      </p:sp>
      <p:pic>
        <p:nvPicPr>
          <p:cNvPr id="2" name="Slika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62800" y="2514600"/>
            <a:ext cx="5015630" cy="40195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ea typeface="Geneva"/>
              </a:rPr>
              <a:t>ICSD,</a:t>
            </a:r>
            <a:r>
              <a:rPr lang="sl-SI">
                <a:ea typeface="Geneva"/>
              </a:rPr>
              <a:t> razvrstitev</a:t>
            </a:r>
            <a:endParaRPr lang="en-CA">
              <a:ea typeface="Geneva"/>
            </a:endParaRPr>
          </a:p>
        </p:txBody>
      </p:sp>
      <p:sp>
        <p:nvSpPr>
          <p:cNvPr id="20482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381000" y="1295400"/>
            <a:ext cx="8382000" cy="4648200"/>
          </a:xfrm>
        </p:spPr>
        <p:txBody>
          <a:bodyPr/>
          <a:lstStyle/>
          <a:p>
            <a:pPr eaLnBrk="1" hangingPunct="1"/>
            <a:r>
              <a:rPr lang="sl-SI" i="1" dirty="0" smtClean="0">
                <a:ea typeface="Geneva"/>
              </a:rPr>
              <a:t>Psihiatrična</a:t>
            </a:r>
            <a:r>
              <a:rPr lang="sl-SI" b="1" dirty="0" smtClean="0">
                <a:ea typeface="Geneva"/>
              </a:rPr>
              <a:t> stanja</a:t>
            </a:r>
            <a:r>
              <a:rPr lang="en-US" dirty="0" smtClean="0">
                <a:ea typeface="Geneva"/>
              </a:rPr>
              <a:t>: </a:t>
            </a:r>
            <a:r>
              <a:rPr lang="sl-SI" dirty="0">
                <a:ea typeface="Geneva"/>
              </a:rPr>
              <a:t>nenormalnost spanja je glavni </a:t>
            </a:r>
            <a:r>
              <a:rPr lang="en-US" dirty="0">
                <a:ea typeface="Geneva"/>
              </a:rPr>
              <a:t>problem</a:t>
            </a:r>
            <a:r>
              <a:rPr lang="sl-SI" dirty="0">
                <a:ea typeface="Geneva"/>
              </a:rPr>
              <a:t>, ne pa primarni problem:</a:t>
            </a:r>
            <a:r>
              <a:rPr lang="en-US" dirty="0">
                <a:ea typeface="Geneva"/>
              </a:rPr>
              <a:t/>
            </a:r>
            <a:br>
              <a:rPr lang="en-US" dirty="0">
                <a:ea typeface="Geneva"/>
              </a:rPr>
            </a:br>
            <a:endParaRPr lang="en-US" dirty="0">
              <a:ea typeface="Geneva"/>
            </a:endParaRPr>
          </a:p>
          <a:p>
            <a:pPr lvl="1" eaLnBrk="1" hangingPunct="1"/>
            <a:r>
              <a:rPr lang="sl-SI" b="1" dirty="0">
                <a:ea typeface="Geneva"/>
              </a:rPr>
              <a:t>Depresija</a:t>
            </a:r>
            <a:r>
              <a:rPr lang="sl-SI" dirty="0">
                <a:ea typeface="Geneva"/>
              </a:rPr>
              <a:t> (nespečnost)</a:t>
            </a:r>
          </a:p>
          <a:p>
            <a:pPr lvl="1" eaLnBrk="1" hangingPunct="1"/>
            <a:r>
              <a:rPr lang="sl-SI" b="1" dirty="0">
                <a:ea typeface="Geneva"/>
              </a:rPr>
              <a:t>Shizofrenija</a:t>
            </a:r>
            <a:r>
              <a:rPr lang="sl-SI" dirty="0">
                <a:ea typeface="Geneva"/>
              </a:rPr>
              <a:t> (dolga začetna nespečnost)</a:t>
            </a:r>
          </a:p>
          <a:p>
            <a:pPr lvl="1" eaLnBrk="1" hangingPunct="1"/>
            <a:r>
              <a:rPr lang="sl-SI" b="1" dirty="0">
                <a:ea typeface="Geneva"/>
              </a:rPr>
              <a:t>Alkoholizem</a:t>
            </a:r>
            <a:r>
              <a:rPr lang="sl-SI" dirty="0">
                <a:ea typeface="Geneva"/>
              </a:rPr>
              <a:t> </a:t>
            </a:r>
          </a:p>
          <a:p>
            <a:pPr lvl="1" eaLnBrk="1" hangingPunct="1"/>
            <a:r>
              <a:rPr lang="sl-SI" b="1" dirty="0">
                <a:ea typeface="Geneva"/>
              </a:rPr>
              <a:t>Demence</a:t>
            </a:r>
            <a:r>
              <a:rPr lang="sl-SI" dirty="0">
                <a:ea typeface="Geneva"/>
              </a:rPr>
              <a:t> ("</a:t>
            </a:r>
            <a:r>
              <a:rPr lang="sl-SI" dirty="0" err="1">
                <a:ea typeface="Geneva"/>
              </a:rPr>
              <a:t>sundowning</a:t>
            </a:r>
            <a:r>
              <a:rPr lang="sl-SI" dirty="0">
                <a:ea typeface="Geneva"/>
              </a:rPr>
              <a:t>")</a:t>
            </a:r>
          </a:p>
          <a:p>
            <a:pPr lvl="1" eaLnBrk="1" hangingPunct="1"/>
            <a:r>
              <a:rPr lang="sl-SI" b="1" dirty="0">
                <a:ea typeface="Geneva"/>
              </a:rPr>
              <a:t>Okužba</a:t>
            </a:r>
            <a:r>
              <a:rPr lang="sl-SI" dirty="0">
                <a:ea typeface="Geneva"/>
              </a:rPr>
              <a:t> (spalna bolezen, encefalitis)</a:t>
            </a:r>
          </a:p>
        </p:txBody>
      </p:sp>
      <p:pic>
        <p:nvPicPr>
          <p:cNvPr id="2" name="Slika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91600" y="1819275"/>
            <a:ext cx="2543175" cy="18002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Content Placeholder 2"/>
          <p:cNvSpPr>
            <a:spLocks noGrp="1"/>
          </p:cNvSpPr>
          <p:nvPr>
            <p:ph idx="4294967295"/>
          </p:nvPr>
        </p:nvSpPr>
        <p:spPr>
          <a:xfrm>
            <a:off x="762000" y="903288"/>
            <a:ext cx="7313613" cy="4056062"/>
          </a:xfrm>
        </p:spPr>
        <p:txBody>
          <a:bodyPr/>
          <a:lstStyle/>
          <a:p>
            <a:pPr marL="0" indent="0">
              <a:buNone/>
              <a:defRPr/>
            </a:pPr>
            <a:r>
              <a:rPr lang="sl-SI" dirty="0">
                <a:cs typeface="+mn-cs"/>
              </a:rPr>
              <a:t>Spanje je: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sl-SI" dirty="0">
                <a:cs typeface="+mn-cs"/>
              </a:rPr>
              <a:t>prekratko ali neustrezno kljub ustrezni dolžini spanja,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sl-SI" dirty="0">
                <a:cs typeface="+mn-cs"/>
              </a:rPr>
              <a:t>Moteno s svetlobo (zbujen, ko se zdani), nespočitost ob zbujanju.</a:t>
            </a:r>
          </a:p>
          <a:p>
            <a:pPr eaLnBrk="1" hangingPunct="1">
              <a:buFont typeface="Arial" pitchFamily="34" charset="0"/>
              <a:buChar char="•"/>
              <a:defRPr/>
            </a:pPr>
            <a:r>
              <a:rPr lang="sl-SI" dirty="0" smtClean="0">
                <a:cs typeface="+mn-cs"/>
              </a:rPr>
              <a:t>Pojavnost:</a:t>
            </a:r>
            <a:endParaRPr lang="en-US" dirty="0">
              <a:cs typeface="+mn-cs"/>
            </a:endParaRPr>
          </a:p>
          <a:p>
            <a:pPr lvl="1" eaLnBrk="1" hangingPunct="1">
              <a:defRPr/>
            </a:pPr>
            <a:r>
              <a:rPr lang="sl-SI" dirty="0"/>
              <a:t>Pozni nastop spanca,</a:t>
            </a:r>
            <a:endParaRPr lang="en-US" dirty="0"/>
          </a:p>
          <a:p>
            <a:pPr lvl="1" eaLnBrk="1" hangingPunct="1">
              <a:defRPr/>
            </a:pPr>
            <a:r>
              <a:rPr lang="sl-SI" dirty="0"/>
              <a:t>Zgodnje zbujanje </a:t>
            </a:r>
          </a:p>
          <a:p>
            <a:pPr lvl="1" eaLnBrk="1" hangingPunct="1">
              <a:defRPr/>
            </a:pPr>
            <a:r>
              <a:rPr lang="sl-SI" dirty="0"/>
              <a:t>Utrujenost ob zbujanju</a:t>
            </a:r>
            <a:endParaRPr lang="en-US" dirty="0"/>
          </a:p>
        </p:txBody>
      </p:sp>
      <p:pic>
        <p:nvPicPr>
          <p:cNvPr id="21506" name="Picture 3" descr="tired1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20000" y="2667000"/>
            <a:ext cx="3865562" cy="26723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07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>
                <a:ea typeface="Geneva"/>
              </a:rPr>
              <a:t>Kaj je nespečnost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sl-SI">
                <a:ea typeface="Geneva"/>
              </a:rPr>
              <a:t>Dalj časa trajajoče nespečnosti</a:t>
            </a:r>
            <a:endParaRPr lang="en-CA">
              <a:ea typeface="Geneva"/>
            </a:endParaRPr>
          </a:p>
        </p:txBody>
      </p:sp>
      <p:sp>
        <p:nvSpPr>
          <p:cNvPr id="22530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304800" y="990600"/>
            <a:ext cx="8686800" cy="4114800"/>
          </a:xfrm>
        </p:spPr>
        <p:txBody>
          <a:bodyPr/>
          <a:lstStyle/>
          <a:p>
            <a:pPr eaLnBrk="1" hangingPunct="1"/>
            <a:r>
              <a:rPr lang="sl-SI" dirty="0">
                <a:ea typeface="Geneva"/>
              </a:rPr>
              <a:t>Zaradi zdravstvenih težav </a:t>
            </a:r>
            <a:r>
              <a:rPr lang="en-US" dirty="0">
                <a:ea typeface="Geneva"/>
              </a:rPr>
              <a:t>(</a:t>
            </a:r>
            <a:r>
              <a:rPr lang="sl-SI" dirty="0">
                <a:ea typeface="Geneva"/>
              </a:rPr>
              <a:t>bolečina</a:t>
            </a:r>
            <a:r>
              <a:rPr lang="en-US" dirty="0">
                <a:ea typeface="Geneva"/>
              </a:rPr>
              <a:t>, PLMD</a:t>
            </a:r>
            <a:r>
              <a:rPr lang="sl-SI" dirty="0">
                <a:ea typeface="Geneva"/>
              </a:rPr>
              <a:t> -</a:t>
            </a:r>
            <a:r>
              <a:rPr lang="sl-SI" sz="2400" dirty="0" err="1">
                <a:ea typeface="Geneva"/>
              </a:rPr>
              <a:t>Periodic</a:t>
            </a:r>
            <a:r>
              <a:rPr lang="sl-SI" sz="2400" dirty="0">
                <a:ea typeface="Geneva"/>
              </a:rPr>
              <a:t> Limb </a:t>
            </a:r>
            <a:r>
              <a:rPr lang="sl-SI" sz="2400" dirty="0" err="1">
                <a:ea typeface="Geneva"/>
              </a:rPr>
              <a:t>Movement</a:t>
            </a:r>
            <a:r>
              <a:rPr lang="sl-SI" sz="2400" dirty="0">
                <a:ea typeface="Geneva"/>
              </a:rPr>
              <a:t> </a:t>
            </a:r>
            <a:r>
              <a:rPr lang="sl-SI" sz="2400" dirty="0" err="1">
                <a:ea typeface="Geneva"/>
              </a:rPr>
              <a:t>Disorder</a:t>
            </a:r>
            <a:r>
              <a:rPr lang="sl-SI" dirty="0">
                <a:ea typeface="Geneva"/>
              </a:rPr>
              <a:t>-gibi</a:t>
            </a:r>
            <a:r>
              <a:rPr lang="en-US" dirty="0">
                <a:ea typeface="Geneva"/>
              </a:rPr>
              <a:t>)</a:t>
            </a:r>
          </a:p>
          <a:p>
            <a:pPr eaLnBrk="1" hangingPunct="1"/>
            <a:r>
              <a:rPr lang="sl-SI" dirty="0">
                <a:ea typeface="Geneva"/>
              </a:rPr>
              <a:t>50% + je posledica aktivne </a:t>
            </a:r>
            <a:r>
              <a:rPr lang="sl-SI" b="1" dirty="0" smtClean="0">
                <a:ea typeface="Geneva"/>
              </a:rPr>
              <a:t>duševne motnje</a:t>
            </a:r>
            <a:r>
              <a:rPr lang="sl-SI" dirty="0" smtClean="0">
                <a:ea typeface="Geneva"/>
              </a:rPr>
              <a:t>: </a:t>
            </a:r>
            <a:r>
              <a:rPr lang="sl-SI" dirty="0">
                <a:ea typeface="Geneva"/>
              </a:rPr>
              <a:t>(</a:t>
            </a:r>
            <a:r>
              <a:rPr lang="sl-SI" dirty="0">
                <a:solidFill>
                  <a:schemeClr val="accent2">
                    <a:lumMod val="75000"/>
                  </a:schemeClr>
                </a:solidFill>
                <a:ea typeface="Geneva"/>
              </a:rPr>
              <a:t>depresija, bipolarna motnja, shizofrenija</a:t>
            </a:r>
            <a:r>
              <a:rPr lang="sl-SI" dirty="0">
                <a:ea typeface="Geneva"/>
              </a:rPr>
              <a:t>). </a:t>
            </a:r>
          </a:p>
          <a:p>
            <a:pPr eaLnBrk="1" hangingPunct="1"/>
            <a:r>
              <a:rPr lang="sl-SI" dirty="0">
                <a:ea typeface="Geneva"/>
              </a:rPr>
              <a:t>20 % depresivnih bolnikov ima </a:t>
            </a:r>
            <a:r>
              <a:rPr lang="sl-SI" dirty="0" err="1">
                <a:ea typeface="Geneva"/>
              </a:rPr>
              <a:t>hipersomnije</a:t>
            </a:r>
            <a:r>
              <a:rPr lang="sl-SI" dirty="0">
                <a:ea typeface="Geneva"/>
              </a:rPr>
              <a:t> ("netipične depresije", povezane s spektrom </a:t>
            </a:r>
            <a:r>
              <a:rPr lang="sl-SI" dirty="0">
                <a:solidFill>
                  <a:srgbClr val="FF0000"/>
                </a:solidFill>
                <a:ea typeface="Geneva"/>
              </a:rPr>
              <a:t>bipolarnih bolezni</a:t>
            </a:r>
            <a:r>
              <a:rPr lang="sl-SI" dirty="0">
                <a:ea typeface="Geneva"/>
              </a:rPr>
              <a:t>); 80 % jih ima običajne nespečnosti. Kratek RL (&lt;65 min, normalna = 90), nizka SWS </a:t>
            </a:r>
            <a:r>
              <a:rPr lang="sl-SI" sz="2000" dirty="0" err="1">
                <a:ea typeface="Geneva"/>
              </a:rPr>
              <a:t>Slow</a:t>
            </a:r>
            <a:r>
              <a:rPr lang="sl-SI" sz="2000" dirty="0">
                <a:ea typeface="Geneva"/>
              </a:rPr>
              <a:t>-</a:t>
            </a:r>
            <a:r>
              <a:rPr lang="sl-SI" sz="2000" dirty="0" err="1">
                <a:ea typeface="Geneva"/>
              </a:rPr>
              <a:t>Wave</a:t>
            </a:r>
            <a:r>
              <a:rPr lang="sl-SI" sz="2000" dirty="0">
                <a:ea typeface="Geneva"/>
              </a:rPr>
              <a:t> </a:t>
            </a:r>
            <a:r>
              <a:rPr lang="sl-SI" sz="2000" dirty="0" err="1">
                <a:ea typeface="Geneva"/>
              </a:rPr>
              <a:t>Sleep</a:t>
            </a:r>
            <a:r>
              <a:rPr lang="sl-SI" dirty="0">
                <a:ea typeface="Geneva"/>
              </a:rPr>
              <a:t>,visoke gostote REM.</a:t>
            </a:r>
          </a:p>
          <a:p>
            <a:pPr eaLnBrk="1" hangingPunct="1"/>
            <a:endParaRPr lang="en-US" dirty="0">
              <a:ea typeface="Geneva"/>
            </a:endParaRPr>
          </a:p>
          <a:p>
            <a:pPr eaLnBrk="1" hangingPunct="1"/>
            <a:endParaRPr lang="en-CA" dirty="0">
              <a:ea typeface="Geneva"/>
            </a:endParaRPr>
          </a:p>
        </p:txBody>
      </p:sp>
      <p:sp>
        <p:nvSpPr>
          <p:cNvPr id="2" name="Pravokotnik 1"/>
          <p:cNvSpPr/>
          <p:nvPr/>
        </p:nvSpPr>
        <p:spPr>
          <a:xfrm>
            <a:off x="9296400" y="838200"/>
            <a:ext cx="27432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/>
              <a:t>https://www.facebook.com/watch/?v=10153430357135642</a:t>
            </a:r>
          </a:p>
        </p:txBody>
      </p:sp>
      <p:pic>
        <p:nvPicPr>
          <p:cNvPr id="3" name="Slika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34512" y="2362200"/>
            <a:ext cx="2466975" cy="184785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sl-SI">
                <a:ea typeface="Geneva"/>
              </a:rPr>
              <a:t>Dolgo trjajaoče nespečnosti</a:t>
            </a:r>
            <a:endParaRPr lang="en-CA">
              <a:ea typeface="Geneva"/>
            </a:endParaRPr>
          </a:p>
        </p:txBody>
      </p:sp>
      <p:sp>
        <p:nvSpPr>
          <p:cNvPr id="23554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76200" y="838200"/>
            <a:ext cx="5257800" cy="41148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sl-SI" sz="2400" b="1" dirty="0">
                <a:ea typeface="Geneva"/>
              </a:rPr>
              <a:t>Psihofiziološko</a:t>
            </a:r>
            <a:r>
              <a:rPr lang="sl-SI" sz="2400" dirty="0">
                <a:ea typeface="Geneva"/>
              </a:rPr>
              <a:t> („priučena" ali "vedenjska"), nespečnost: bolniki imajo kronično napetost mišic, uporabljajo spalnico za vse svoje dejavnosti, spremenljiv čas odhoda v posteljo, pričenjajo aktivnosti v poznih večernih urah, "nevrotični". Lahko predstavljajo „smer razvoja“ v duševne motnje. </a:t>
            </a:r>
          </a:p>
          <a:p>
            <a:pPr eaLnBrk="1" hangingPunct="1">
              <a:lnSpc>
                <a:spcPct val="90000"/>
              </a:lnSpc>
            </a:pPr>
            <a:r>
              <a:rPr lang="sl-SI" sz="2400" dirty="0">
                <a:ea typeface="Geneva"/>
              </a:rPr>
              <a:t>Ukrepi: </a:t>
            </a:r>
            <a:r>
              <a:rPr lang="sl-SI" sz="2400" dirty="0">
                <a:solidFill>
                  <a:srgbClr val="00B050"/>
                </a:solidFill>
                <a:ea typeface="Geneva"/>
              </a:rPr>
              <a:t>dnevniki spanja</a:t>
            </a:r>
            <a:r>
              <a:rPr lang="sl-SI" sz="2400" dirty="0">
                <a:ea typeface="Geneva"/>
              </a:rPr>
              <a:t>, prekinitev napačnega domišljanja o manjši potrebi po spanju, progresivne sprostitve, terapija omejevanja spanja, higiena </a:t>
            </a:r>
            <a:r>
              <a:rPr lang="sl-SI" sz="2400" dirty="0" err="1">
                <a:ea typeface="Geneva"/>
              </a:rPr>
              <a:t>cirkadianega</a:t>
            </a:r>
            <a:r>
              <a:rPr lang="sl-SI" sz="2400" dirty="0">
                <a:ea typeface="Geneva"/>
              </a:rPr>
              <a:t> ritma spanja. Uporaba uspaval le kratkoročno.</a:t>
            </a:r>
          </a:p>
        </p:txBody>
      </p:sp>
      <p:pic>
        <p:nvPicPr>
          <p:cNvPr id="3" name="Slika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95484" y="1371600"/>
            <a:ext cx="7048500" cy="4867275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ea typeface="Geneva"/>
              </a:rPr>
              <a:t>Insomni</a:t>
            </a:r>
            <a:r>
              <a:rPr lang="sl-SI">
                <a:ea typeface="Geneva"/>
              </a:rPr>
              <a:t>j</a:t>
            </a:r>
            <a:r>
              <a:rPr lang="en-US">
                <a:ea typeface="Geneva"/>
              </a:rPr>
              <a:t>a</a:t>
            </a:r>
            <a:r>
              <a:rPr lang="sl-SI">
                <a:ea typeface="Geneva"/>
              </a:rPr>
              <a:t>-nespečnost</a:t>
            </a:r>
            <a:endParaRPr lang="en-CA">
              <a:ea typeface="Geneva"/>
            </a:endParaRPr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228600" y="914400"/>
            <a:ext cx="6858000" cy="59436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 typeface="Arial" pitchFamily="34" charset="0"/>
              <a:buChar char="•"/>
              <a:defRPr/>
            </a:pPr>
            <a:r>
              <a:rPr lang="sl-SI" b="1" dirty="0">
                <a:cs typeface="+mn-cs"/>
              </a:rPr>
              <a:t>Nespečnosti, povzročene z zlorabo psihoaktivnih snovi</a:t>
            </a:r>
            <a:r>
              <a:rPr lang="en-US" dirty="0">
                <a:cs typeface="+mn-cs"/>
              </a:rPr>
              <a:t>: </a:t>
            </a:r>
            <a:endParaRPr lang="sl-SI" dirty="0">
              <a:cs typeface="+mn-cs"/>
            </a:endParaRPr>
          </a:p>
          <a:p>
            <a:pPr marL="0" indent="0" eaLnBrk="1" hangingPunct="1">
              <a:lnSpc>
                <a:spcPct val="90000"/>
              </a:lnSpc>
              <a:buNone/>
              <a:defRPr/>
            </a:pPr>
            <a:r>
              <a:rPr lang="sl-SI" dirty="0">
                <a:cs typeface="+mn-cs"/>
              </a:rPr>
              <a:t>alkohol, pomirjevala, kokain, kanabinoidi. </a:t>
            </a:r>
            <a:endParaRPr lang="sl-SI" dirty="0" smtClean="0">
              <a:cs typeface="+mn-cs"/>
            </a:endParaRPr>
          </a:p>
          <a:p>
            <a:pPr marL="0" indent="0" eaLnBrk="1" hangingPunct="1">
              <a:lnSpc>
                <a:spcPct val="90000"/>
              </a:lnSpc>
              <a:buNone/>
              <a:defRPr/>
            </a:pPr>
            <a:r>
              <a:rPr lang="sl-SI" dirty="0" smtClean="0">
                <a:cs typeface="+mn-cs"/>
              </a:rPr>
              <a:t>Zdravljenje </a:t>
            </a:r>
            <a:r>
              <a:rPr lang="sl-SI" dirty="0">
                <a:cs typeface="+mn-cs"/>
              </a:rPr>
              <a:t>je usmerjeno k odtegnitvi in abstinenci. Zloraba snovi poruši skoraj celotno arhitekturo spanja.</a:t>
            </a:r>
            <a:endParaRPr lang="en-CA" dirty="0">
              <a:cs typeface="+mn-cs"/>
            </a:endParaRPr>
          </a:p>
          <a:p>
            <a:pPr eaLnBrk="1" hangingPunct="1">
              <a:lnSpc>
                <a:spcPct val="90000"/>
              </a:lnSpc>
              <a:buFont typeface="Arial" pitchFamily="34" charset="0"/>
              <a:buChar char="•"/>
              <a:defRPr/>
            </a:pPr>
            <a:r>
              <a:rPr lang="en-US" b="1" dirty="0" err="1">
                <a:cs typeface="+mn-cs"/>
              </a:rPr>
              <a:t>Primar</a:t>
            </a:r>
            <a:r>
              <a:rPr lang="sl-SI" b="1" dirty="0">
                <a:cs typeface="+mn-cs"/>
              </a:rPr>
              <a:t>na nespečnost</a:t>
            </a:r>
            <a:r>
              <a:rPr lang="en-US" b="1" dirty="0">
                <a:cs typeface="+mn-cs"/>
              </a:rPr>
              <a:t>:</a:t>
            </a:r>
            <a:r>
              <a:rPr lang="en-US" dirty="0">
                <a:cs typeface="+mn-cs"/>
              </a:rPr>
              <a:t> 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CA" sz="2800" dirty="0" err="1"/>
              <a:t>Idiopat</a:t>
            </a:r>
            <a:r>
              <a:rPr lang="sl-SI" sz="2800" dirty="0"/>
              <a:t>ska</a:t>
            </a:r>
            <a:r>
              <a:rPr lang="en-CA" sz="2800" dirty="0"/>
              <a:t>, </a:t>
            </a:r>
            <a:r>
              <a:rPr lang="sl-SI" sz="2800" dirty="0"/>
              <a:t>pogosto iz otroštva</a:t>
            </a:r>
            <a:endParaRPr lang="en-CA" sz="2800" dirty="0"/>
          </a:p>
          <a:p>
            <a:pPr lvl="1" eaLnBrk="1" hangingPunct="1">
              <a:lnSpc>
                <a:spcPct val="90000"/>
              </a:lnSpc>
              <a:defRPr/>
            </a:pPr>
            <a:r>
              <a:rPr lang="sl-SI" sz="2800" dirty="0"/>
              <a:t>Stanje spanja pogosto napačno ocenjeno</a:t>
            </a:r>
            <a:endParaRPr lang="en-CA" sz="2800" dirty="0"/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endParaRPr lang="en-US" dirty="0">
              <a:cs typeface="+mn-cs"/>
            </a:endParaRPr>
          </a:p>
          <a:p>
            <a:pPr eaLnBrk="1" hangingPunct="1">
              <a:lnSpc>
                <a:spcPct val="90000"/>
              </a:lnSpc>
              <a:buFont typeface="Arial" pitchFamily="34" charset="0"/>
              <a:buChar char="•"/>
              <a:defRPr/>
            </a:pPr>
            <a:endParaRPr lang="en-US" dirty="0">
              <a:cs typeface="+mn-cs"/>
            </a:endParaRPr>
          </a:p>
          <a:p>
            <a:pPr lvl="1" eaLnBrk="1" hangingPunct="1">
              <a:lnSpc>
                <a:spcPct val="90000"/>
              </a:lnSpc>
              <a:defRPr/>
            </a:pPr>
            <a:endParaRPr lang="en-CA" sz="2800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3914231"/>
            <a:ext cx="4656812" cy="2943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>
                <a:ea typeface="Geneva"/>
              </a:rPr>
              <a:t>Faze spanja</a:t>
            </a:r>
          </a:p>
        </p:txBody>
      </p:sp>
      <p:sp>
        <p:nvSpPr>
          <p:cNvPr id="25602" name="Ograda vsebine 2"/>
          <p:cNvSpPr>
            <a:spLocks noGrp="1"/>
          </p:cNvSpPr>
          <p:nvPr>
            <p:ph sz="quarter" idx="10"/>
          </p:nvPr>
        </p:nvSpPr>
        <p:spPr>
          <a:xfrm>
            <a:off x="304800" y="1066800"/>
            <a:ext cx="8153400" cy="5486400"/>
          </a:xfrm>
        </p:spPr>
        <p:txBody>
          <a:bodyPr/>
          <a:lstStyle/>
          <a:p>
            <a:pPr eaLnBrk="1" hangingPunct="1"/>
            <a:r>
              <a:rPr lang="en-US" b="1" dirty="0">
                <a:ea typeface="Geneva"/>
              </a:rPr>
              <a:t>NREM</a:t>
            </a:r>
            <a:r>
              <a:rPr lang="sl-SI" b="1" dirty="0">
                <a:ea typeface="Geneva"/>
              </a:rPr>
              <a:t> faze spanja </a:t>
            </a:r>
            <a:r>
              <a:rPr lang="sl-SI" sz="2400" dirty="0">
                <a:ea typeface="Geneva"/>
              </a:rPr>
              <a:t>(</a:t>
            </a:r>
            <a:r>
              <a:rPr lang="en-US" sz="2400" i="1" dirty="0">
                <a:ea typeface="Geneva"/>
              </a:rPr>
              <a:t>Non-Rapid Eye Movement</a:t>
            </a:r>
            <a:r>
              <a:rPr lang="en-US" sz="2400" dirty="0">
                <a:ea typeface="Geneva"/>
              </a:rPr>
              <a:t>) </a:t>
            </a:r>
            <a:endParaRPr lang="sl-SI" sz="2400" dirty="0">
              <a:ea typeface="Geneva"/>
            </a:endParaRPr>
          </a:p>
          <a:p>
            <a:r>
              <a:rPr lang="sl-SI" dirty="0">
                <a:ea typeface="Geneva"/>
              </a:rPr>
              <a:t>Faza I in Faza II</a:t>
            </a:r>
          </a:p>
          <a:p>
            <a:r>
              <a:rPr lang="sl-SI" dirty="0">
                <a:ea typeface="Geneva"/>
              </a:rPr>
              <a:t>Faze I in II sta fazi rahlega spanca </a:t>
            </a:r>
          </a:p>
          <a:p>
            <a:r>
              <a:rPr lang="sl-SI" b="1" dirty="0">
                <a:ea typeface="Geneva"/>
              </a:rPr>
              <a:t>REM spanje</a:t>
            </a:r>
          </a:p>
          <a:p>
            <a:r>
              <a:rPr lang="sl-SI" dirty="0">
                <a:ea typeface="Geneva"/>
              </a:rPr>
              <a:t>Faza III in faza IV </a:t>
            </a:r>
          </a:p>
          <a:p>
            <a:r>
              <a:rPr lang="sl-SI" dirty="0">
                <a:ea typeface="Geneva"/>
              </a:rPr>
              <a:t>Fazi III in IV predstavljata globok spanec-REM spanje </a:t>
            </a:r>
            <a:r>
              <a:rPr lang="sl-SI" sz="2400" dirty="0">
                <a:ea typeface="Geneva"/>
              </a:rPr>
              <a:t>(</a:t>
            </a:r>
            <a:r>
              <a:rPr lang="sl-SI" sz="2400" dirty="0" err="1">
                <a:ea typeface="Geneva"/>
              </a:rPr>
              <a:t>Rapid</a:t>
            </a:r>
            <a:r>
              <a:rPr lang="sl-SI" sz="2400" dirty="0">
                <a:ea typeface="Geneva"/>
              </a:rPr>
              <a:t> </a:t>
            </a:r>
            <a:r>
              <a:rPr lang="sl-SI" sz="2400" dirty="0" err="1">
                <a:ea typeface="Geneva"/>
              </a:rPr>
              <a:t>Eye</a:t>
            </a:r>
            <a:r>
              <a:rPr lang="sl-SI" sz="2400" dirty="0">
                <a:ea typeface="Geneva"/>
              </a:rPr>
              <a:t> </a:t>
            </a:r>
            <a:r>
              <a:rPr lang="sl-SI" sz="2400" dirty="0" err="1">
                <a:ea typeface="Geneva"/>
              </a:rPr>
              <a:t>Movement</a:t>
            </a:r>
            <a:r>
              <a:rPr lang="sl-SI" sz="2400" dirty="0">
                <a:ea typeface="Geneva"/>
              </a:rPr>
              <a:t>)</a:t>
            </a:r>
          </a:p>
          <a:p>
            <a:endParaRPr lang="sl-SI" dirty="0">
              <a:ea typeface="Geneva"/>
            </a:endParaRPr>
          </a:p>
        </p:txBody>
      </p:sp>
      <p:pic>
        <p:nvPicPr>
          <p:cNvPr id="2" name="Slika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06374" y="1676400"/>
            <a:ext cx="4985626" cy="3490912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/>
              <a:t>NREM faze spanja</a:t>
            </a:r>
            <a:endParaRPr lang="en-GB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4500" y="720726"/>
            <a:ext cx="9258300" cy="617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539191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>
                <a:ea typeface="Geneva"/>
              </a:rPr>
              <a:t>Vzorec dobrega spanja</a:t>
            </a:r>
          </a:p>
        </p:txBody>
      </p:sp>
      <p:pic>
        <p:nvPicPr>
          <p:cNvPr id="2" name="Slika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3891" y="720726"/>
            <a:ext cx="9638909" cy="6137274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6" name="Rectangle 2"/>
          <p:cNvSpPr>
            <a:spLocks noChangeArrowheads="1"/>
          </p:cNvSpPr>
          <p:nvPr/>
        </p:nvSpPr>
        <p:spPr bwMode="auto">
          <a:xfrm>
            <a:off x="7315200" y="5257800"/>
            <a:ext cx="22860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CA" b="1">
                <a:solidFill>
                  <a:schemeClr val="tx2"/>
                </a:solidFill>
              </a:rPr>
              <a:t>Onset of REM</a:t>
            </a:r>
          </a:p>
        </p:txBody>
      </p:sp>
      <p:graphicFrame>
        <p:nvGraphicFramePr>
          <p:cNvPr id="1035" name="Object 11"/>
          <p:cNvGraphicFramePr>
            <a:graphicFrameLocks noChangeAspect="1"/>
          </p:cNvGraphicFramePr>
          <p:nvPr/>
        </p:nvGraphicFramePr>
        <p:xfrm>
          <a:off x="1524000" y="0"/>
          <a:ext cx="9144000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5" name="PaperPort Document" r:id="rId3" imgW="25910246" imgH="18388654" progId="">
                  <p:embed/>
                </p:oleObj>
              </mc:Choice>
              <mc:Fallback>
                <p:oleObj name="PaperPort Document" r:id="rId3" imgW="25910246" imgH="18388654" progId="">
                  <p:embed/>
                  <p:pic>
                    <p:nvPicPr>
                      <p:cNvPr id="0" name="Picture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0"/>
                        <a:ext cx="9144000" cy="685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37" name="Text Box 4"/>
          <p:cNvSpPr txBox="1">
            <a:spLocks noChangeArrowheads="1"/>
          </p:cNvSpPr>
          <p:nvPr/>
        </p:nvSpPr>
        <p:spPr bwMode="auto">
          <a:xfrm>
            <a:off x="5927725" y="4613275"/>
            <a:ext cx="28336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/>
              <a:t>Onset of REM Sleep</a:t>
            </a:r>
            <a:endParaRPr lang="en-CA" b="1"/>
          </a:p>
        </p:txBody>
      </p:sp>
      <p:sp>
        <p:nvSpPr>
          <p:cNvPr id="1038" name="Text Box 5"/>
          <p:cNvSpPr txBox="1">
            <a:spLocks noChangeArrowheads="1"/>
          </p:cNvSpPr>
          <p:nvPr/>
        </p:nvSpPr>
        <p:spPr bwMode="auto">
          <a:xfrm>
            <a:off x="4343400" y="5638801"/>
            <a:ext cx="13716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 dirty="0"/>
              <a:t>R &amp; K 1968</a:t>
            </a:r>
            <a:endParaRPr lang="en-CA" sz="180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7" name="Slika 2" descr="slika 5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343400" y="837728"/>
            <a:ext cx="7574644" cy="58678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38" name="Pravokotnik 3"/>
          <p:cNvSpPr>
            <a:spLocks noChangeArrowheads="1"/>
          </p:cNvSpPr>
          <p:nvPr/>
        </p:nvSpPr>
        <p:spPr bwMode="auto">
          <a:xfrm>
            <a:off x="685800" y="3048000"/>
            <a:ext cx="3276600" cy="18466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sl-SI" dirty="0"/>
              <a:t>Povezave med motnjami spanja in </a:t>
            </a:r>
            <a:r>
              <a:rPr lang="sl-SI" dirty="0" err="1"/>
              <a:t>cirkadianega</a:t>
            </a:r>
            <a:r>
              <a:rPr lang="sl-SI" dirty="0"/>
              <a:t> ritma (SCRD) in psihiatričnimi motnjami </a:t>
            </a:r>
            <a:r>
              <a:rPr lang="sl-SI" sz="1800" dirty="0"/>
              <a:t>(Lipič, 2014)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1524000" y="211138"/>
            <a:ext cx="9144000" cy="322262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+mj-lt"/>
                <a:ea typeface="Geneva" charset="0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Geneva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Geneva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Geneva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Geneva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sl-SI" altLang="sl-SI" kern="0" dirty="0"/>
              <a:t>Cirkadiana ura, motnje spanja in duševne motnje</a:t>
            </a:r>
            <a:endParaRPr lang="sl-SI" kern="0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2"/>
          <p:cNvSpPr>
            <a:spLocks noChangeArrowheads="1"/>
          </p:cNvSpPr>
          <p:nvPr/>
        </p:nvSpPr>
        <p:spPr bwMode="auto">
          <a:xfrm>
            <a:off x="2209800" y="0"/>
            <a:ext cx="77724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3200">
                <a:solidFill>
                  <a:schemeClr val="tx2"/>
                </a:solidFill>
              </a:rPr>
              <a:t>REM- on / off </a:t>
            </a:r>
            <a:r>
              <a:rPr lang="sl-SI" sz="3200">
                <a:solidFill>
                  <a:schemeClr val="tx2"/>
                </a:solidFill>
              </a:rPr>
              <a:t>nevroni</a:t>
            </a:r>
            <a:endParaRPr lang="en-CA" sz="3200">
              <a:solidFill>
                <a:schemeClr val="tx2"/>
              </a:solidFill>
            </a:endParaRPr>
          </a:p>
        </p:txBody>
      </p:sp>
      <p:pic>
        <p:nvPicPr>
          <p:cNvPr id="29698" name="Picture 3" descr="C:\DOCUME~1\User\APPLIC~1\ScanSoft\PAPERP~1\10\Temp\~max0057.BMP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1774" y="980859"/>
            <a:ext cx="10718226" cy="54961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2"/>
          <p:cNvSpPr>
            <a:spLocks noChangeArrowheads="1"/>
          </p:cNvSpPr>
          <p:nvPr/>
        </p:nvSpPr>
        <p:spPr bwMode="auto">
          <a:xfrm>
            <a:off x="2209800" y="0"/>
            <a:ext cx="77724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sl-SI" sz="3200">
                <a:solidFill>
                  <a:schemeClr val="tx2"/>
                </a:solidFill>
              </a:rPr>
              <a:t>Jedra, ki uravnavajo </a:t>
            </a:r>
            <a:r>
              <a:rPr lang="en-US" sz="3200">
                <a:solidFill>
                  <a:schemeClr val="tx2"/>
                </a:solidFill>
              </a:rPr>
              <a:t>REM</a:t>
            </a:r>
            <a:endParaRPr lang="en-CA" sz="3200">
              <a:solidFill>
                <a:schemeClr val="tx2"/>
              </a:solidFill>
            </a:endParaRPr>
          </a:p>
        </p:txBody>
      </p:sp>
      <p:pic>
        <p:nvPicPr>
          <p:cNvPr id="30722" name="Picture 3" descr="C:\DOCUME~1\User\APPLIC~1\ScanSoft\PAPERP~1\10\Temp\~max0054.BMP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99508" y="990599"/>
            <a:ext cx="7492493" cy="54102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8" name="Picture 2" descr="https://lh6.googleusercontent.com/7UZMpHEw9-YAUnPza8fL4cZWkK9sCSR7SNH0xl_34tLqrbZd37TblIzmshFbjcQWnx8OpGaGw34YV4iJXeFMyonN7hQb2vfTKjntUgIqHoEoNkErYaCmpZI0EM1oR8vq6VPEtzergdTAiEl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70" y="1600200"/>
            <a:ext cx="5486400" cy="3413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sl-SI" sz="4000" dirty="0">
                <a:ea typeface="Geneva"/>
              </a:rPr>
              <a:t>Narkolepsija</a:t>
            </a:r>
            <a:endParaRPr lang="en-CA" sz="4000" dirty="0">
              <a:ea typeface="Geneva"/>
            </a:endParaRP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838200" y="1371600"/>
            <a:ext cx="10515600" cy="4800600"/>
          </a:xfrm>
        </p:spPr>
        <p:txBody>
          <a:bodyPr/>
          <a:lstStyle/>
          <a:p>
            <a:pPr eaLnBrk="1" hangingPunct="1">
              <a:buFont typeface="Arial" pitchFamily="34" charset="0"/>
              <a:buChar char="•"/>
              <a:defRPr/>
            </a:pPr>
            <a:r>
              <a:rPr lang="sl-SI" b="1" i="1" dirty="0">
                <a:cs typeface="+mn-cs"/>
              </a:rPr>
              <a:t>Pomembno odkritje l.</a:t>
            </a:r>
            <a:r>
              <a:rPr lang="en-US" b="1" i="1" dirty="0">
                <a:cs typeface="+mn-cs"/>
              </a:rPr>
              <a:t> 2000:</a:t>
            </a:r>
            <a:r>
              <a:rPr lang="en-US" i="1" dirty="0">
                <a:cs typeface="+mn-cs"/>
              </a:rPr>
              <a:t> </a:t>
            </a:r>
            <a:r>
              <a:rPr lang="sl-SI" dirty="0">
                <a:cs typeface="+mn-cs"/>
              </a:rPr>
              <a:t>primanjkljaj </a:t>
            </a:r>
            <a:r>
              <a:rPr lang="sl-SI" b="1" dirty="0">
                <a:solidFill>
                  <a:schemeClr val="accent6"/>
                </a:solidFill>
                <a:cs typeface="+mn-cs"/>
              </a:rPr>
              <a:t>oreksina</a:t>
            </a:r>
            <a:r>
              <a:rPr lang="sl-SI" dirty="0">
                <a:solidFill>
                  <a:schemeClr val="accent6"/>
                </a:solidFill>
                <a:cs typeface="+mn-cs"/>
              </a:rPr>
              <a:t> </a:t>
            </a:r>
            <a:r>
              <a:rPr lang="sl-SI" dirty="0">
                <a:cs typeface="+mn-cs"/>
              </a:rPr>
              <a:t>(</a:t>
            </a:r>
            <a:r>
              <a:rPr lang="sl-SI" dirty="0">
                <a:solidFill>
                  <a:srgbClr val="00B050"/>
                </a:solidFill>
                <a:cs typeface="+mn-cs"/>
              </a:rPr>
              <a:t>hipokretin</a:t>
            </a:r>
            <a:r>
              <a:rPr lang="sl-SI" dirty="0">
                <a:cs typeface="+mn-cs"/>
              </a:rPr>
              <a:t>) v lateralnem hipotalamusu </a:t>
            </a:r>
            <a:r>
              <a:rPr lang="en-US" dirty="0">
                <a:cs typeface="+mn-cs"/>
              </a:rPr>
              <a:t>– </a:t>
            </a:r>
            <a:r>
              <a:rPr lang="sl-SI" dirty="0">
                <a:cs typeface="+mn-cs"/>
              </a:rPr>
              <a:t>enakovredno odkritju pomembnosti odmiranja </a:t>
            </a:r>
            <a:r>
              <a:rPr lang="en-US" dirty="0">
                <a:cs typeface="+mn-cs"/>
              </a:rPr>
              <a:t>DA </a:t>
            </a:r>
            <a:r>
              <a:rPr lang="sl-SI" dirty="0">
                <a:cs typeface="+mn-cs"/>
              </a:rPr>
              <a:t>nevronov pri </a:t>
            </a:r>
            <a:r>
              <a:rPr lang="en-US" dirty="0">
                <a:cs typeface="+mn-cs"/>
              </a:rPr>
              <a:t>Parkinson</a:t>
            </a:r>
            <a:r>
              <a:rPr lang="sl-SI" dirty="0">
                <a:cs typeface="+mn-cs"/>
              </a:rPr>
              <a:t>izmu</a:t>
            </a:r>
            <a:r>
              <a:rPr lang="en-US" dirty="0">
                <a:cs typeface="+mn-cs"/>
              </a:rPr>
              <a:t> </a:t>
            </a:r>
            <a:r>
              <a:rPr lang="sl-SI" dirty="0">
                <a:cs typeface="+mn-cs"/>
              </a:rPr>
              <a:t>l. </a:t>
            </a:r>
            <a:r>
              <a:rPr lang="en-US" dirty="0">
                <a:cs typeface="+mn-cs"/>
              </a:rPr>
              <a:t>1960.</a:t>
            </a:r>
          </a:p>
          <a:p>
            <a:pPr eaLnBrk="1" hangingPunct="1">
              <a:buFont typeface="Arial" pitchFamily="34" charset="0"/>
              <a:buChar char="•"/>
              <a:defRPr/>
            </a:pPr>
            <a:r>
              <a:rPr lang="en-US" b="1" dirty="0">
                <a:cs typeface="+mn-cs"/>
              </a:rPr>
              <a:t>1980-99:</a:t>
            </a:r>
            <a:r>
              <a:rPr lang="en-US" dirty="0">
                <a:cs typeface="+mn-cs"/>
              </a:rPr>
              <a:t>  HLA-DQB1*0602 </a:t>
            </a:r>
            <a:r>
              <a:rPr lang="sl-SI" dirty="0">
                <a:cs typeface="+mn-cs"/>
              </a:rPr>
              <a:t>kaže </a:t>
            </a:r>
            <a:r>
              <a:rPr lang="en-US" dirty="0">
                <a:cs typeface="+mn-cs"/>
              </a:rPr>
              <a:t>90</a:t>
            </a:r>
            <a:r>
              <a:rPr lang="sl-SI" dirty="0">
                <a:cs typeface="+mn-cs"/>
              </a:rPr>
              <a:t> </a:t>
            </a:r>
            <a:r>
              <a:rPr lang="en-US" dirty="0">
                <a:cs typeface="+mn-cs"/>
              </a:rPr>
              <a:t>% </a:t>
            </a:r>
            <a:r>
              <a:rPr lang="sl-SI" dirty="0">
                <a:cs typeface="+mn-cs"/>
              </a:rPr>
              <a:t>specifičnost za narkolepsijo</a:t>
            </a:r>
            <a:r>
              <a:rPr lang="en-US" dirty="0">
                <a:cs typeface="+mn-cs"/>
              </a:rPr>
              <a:t>, </a:t>
            </a:r>
            <a:r>
              <a:rPr lang="sl-SI" dirty="0">
                <a:cs typeface="+mn-cs"/>
              </a:rPr>
              <a:t>kar kaže na </a:t>
            </a:r>
            <a:r>
              <a:rPr lang="sl-SI" dirty="0">
                <a:solidFill>
                  <a:schemeClr val="accent2">
                    <a:lumMod val="75000"/>
                  </a:schemeClr>
                </a:solidFill>
                <a:cs typeface="+mn-cs"/>
              </a:rPr>
              <a:t>avtoimunsko ozadje </a:t>
            </a:r>
            <a:r>
              <a:rPr lang="en-US" sz="2400" dirty="0">
                <a:cs typeface="+mn-cs"/>
              </a:rPr>
              <a:t>(</a:t>
            </a:r>
            <a:r>
              <a:rPr lang="sl-SI" sz="2400" dirty="0">
                <a:cs typeface="+mn-cs"/>
              </a:rPr>
              <a:t>najvišja stopnja povezave pri vseh zdravstvenih težavah</a:t>
            </a:r>
            <a:r>
              <a:rPr lang="en-US" sz="2400" dirty="0">
                <a:cs typeface="+mn-cs"/>
              </a:rPr>
              <a:t>!)</a:t>
            </a:r>
            <a:endParaRPr lang="sl-SI" sz="2400" dirty="0"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AutoShape 2"/>
          <p:cNvSpPr>
            <a:spLocks noChangeArrowheads="1"/>
          </p:cNvSpPr>
          <p:nvPr/>
        </p:nvSpPr>
        <p:spPr bwMode="auto">
          <a:xfrm>
            <a:off x="8115300" y="2636838"/>
            <a:ext cx="1943100" cy="1257300"/>
          </a:xfrm>
          <a:prstGeom prst="roundRect">
            <a:avLst>
              <a:gd name="adj" fmla="val 16667"/>
            </a:avLst>
          </a:prstGeom>
          <a:solidFill>
            <a:srgbClr val="993366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sl-SI"/>
          </a:p>
        </p:txBody>
      </p:sp>
      <p:sp>
        <p:nvSpPr>
          <p:cNvPr id="32770" name="AutoShape 3"/>
          <p:cNvSpPr>
            <a:spLocks noChangeArrowheads="1"/>
          </p:cNvSpPr>
          <p:nvPr/>
        </p:nvSpPr>
        <p:spPr bwMode="auto">
          <a:xfrm>
            <a:off x="1524000" y="3429000"/>
            <a:ext cx="1600200" cy="1371600"/>
          </a:xfrm>
          <a:prstGeom prst="roundRect">
            <a:avLst>
              <a:gd name="adj" fmla="val 16667"/>
            </a:avLst>
          </a:prstGeom>
          <a:solidFill>
            <a:srgbClr val="993366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sl-SI"/>
          </a:p>
        </p:txBody>
      </p:sp>
      <p:sp>
        <p:nvSpPr>
          <p:cNvPr id="32771" name="AutoShape 4"/>
          <p:cNvSpPr>
            <a:spLocks noChangeArrowheads="1"/>
          </p:cNvSpPr>
          <p:nvPr/>
        </p:nvSpPr>
        <p:spPr bwMode="auto">
          <a:xfrm>
            <a:off x="8001000" y="236538"/>
            <a:ext cx="1828800" cy="1257300"/>
          </a:xfrm>
          <a:prstGeom prst="roundRect">
            <a:avLst>
              <a:gd name="adj" fmla="val 16667"/>
            </a:avLst>
          </a:prstGeom>
          <a:solidFill>
            <a:srgbClr val="993366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sl-SI"/>
          </a:p>
        </p:txBody>
      </p:sp>
      <p:sp>
        <p:nvSpPr>
          <p:cNvPr id="32772" name="AutoShape 5"/>
          <p:cNvSpPr>
            <a:spLocks noChangeArrowheads="1"/>
          </p:cNvSpPr>
          <p:nvPr/>
        </p:nvSpPr>
        <p:spPr bwMode="auto">
          <a:xfrm>
            <a:off x="3771900" y="465138"/>
            <a:ext cx="3657600" cy="3771900"/>
          </a:xfrm>
          <a:prstGeom prst="irregularSeal2">
            <a:avLst/>
          </a:pr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sl-SI"/>
          </a:p>
        </p:txBody>
      </p:sp>
      <p:sp>
        <p:nvSpPr>
          <p:cNvPr id="32773" name="AutoShape 6"/>
          <p:cNvSpPr>
            <a:spLocks noChangeArrowheads="1"/>
          </p:cNvSpPr>
          <p:nvPr/>
        </p:nvSpPr>
        <p:spPr bwMode="auto">
          <a:xfrm>
            <a:off x="5143500" y="5037138"/>
            <a:ext cx="1828800" cy="1371600"/>
          </a:xfrm>
          <a:prstGeom prst="roundRect">
            <a:avLst>
              <a:gd name="adj" fmla="val 16667"/>
            </a:avLst>
          </a:prstGeom>
          <a:solidFill>
            <a:srgbClr val="993366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sl-SI"/>
          </a:p>
        </p:txBody>
      </p:sp>
      <p:sp>
        <p:nvSpPr>
          <p:cNvPr id="32774" name="AutoShape 7"/>
          <p:cNvSpPr>
            <a:spLocks noChangeArrowheads="1"/>
          </p:cNvSpPr>
          <p:nvPr/>
        </p:nvSpPr>
        <p:spPr bwMode="auto">
          <a:xfrm>
            <a:off x="1600200" y="323850"/>
            <a:ext cx="1714500" cy="1371600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0 h 21600"/>
              <a:gd name="T8" fmla="*/ 0 60000 65536"/>
              <a:gd name="T9" fmla="*/ 0 60000 65536"/>
              <a:gd name="T10" fmla="*/ 0 60000 65536"/>
              <a:gd name="T11" fmla="*/ 0 60000 65536"/>
              <a:gd name="T12" fmla="*/ 4500 w 21600"/>
              <a:gd name="T13" fmla="*/ 4500 h 21600"/>
              <a:gd name="T14" fmla="*/ 17100 w 21600"/>
              <a:gd name="T15" fmla="*/ 171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5400" y="21600"/>
                </a:lnTo>
                <a:lnTo>
                  <a:pt x="16200" y="21600"/>
                </a:lnTo>
                <a:lnTo>
                  <a:pt x="21600" y="0"/>
                </a:lnTo>
                <a:close/>
              </a:path>
            </a:pathLst>
          </a:custGeom>
          <a:solidFill>
            <a:schemeClr val="accent2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0" hangingPunct="0"/>
            <a:r>
              <a:rPr lang="en-US" sz="2800" b="1">
                <a:solidFill>
                  <a:schemeClr val="bg1"/>
                </a:solidFill>
              </a:rPr>
              <a:t>SCN</a:t>
            </a:r>
            <a:br>
              <a:rPr lang="en-US" sz="2800" b="1">
                <a:solidFill>
                  <a:schemeClr val="bg1"/>
                </a:solidFill>
              </a:rPr>
            </a:br>
            <a:r>
              <a:rPr lang="en-US" sz="2800" b="1">
                <a:solidFill>
                  <a:schemeClr val="bg1"/>
                </a:solidFill>
              </a:rPr>
              <a:t>clock</a:t>
            </a:r>
          </a:p>
        </p:txBody>
      </p:sp>
      <p:sp>
        <p:nvSpPr>
          <p:cNvPr id="32775" name="AutoShape 8"/>
          <p:cNvSpPr>
            <a:spLocks noChangeArrowheads="1"/>
          </p:cNvSpPr>
          <p:nvPr/>
        </p:nvSpPr>
        <p:spPr bwMode="auto">
          <a:xfrm>
            <a:off x="6896100" y="3200400"/>
            <a:ext cx="1028700" cy="457200"/>
          </a:xfrm>
          <a:prstGeom prst="rightArrow">
            <a:avLst>
              <a:gd name="adj1" fmla="val 50000"/>
              <a:gd name="adj2" fmla="val 56250"/>
            </a:avLst>
          </a:prstGeom>
          <a:solidFill>
            <a:srgbClr val="3366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sl-SI"/>
          </a:p>
        </p:txBody>
      </p:sp>
      <p:sp>
        <p:nvSpPr>
          <p:cNvPr id="32776" name="AutoShape 9"/>
          <p:cNvSpPr>
            <a:spLocks noChangeArrowheads="1"/>
          </p:cNvSpPr>
          <p:nvPr/>
        </p:nvSpPr>
        <p:spPr bwMode="auto">
          <a:xfrm>
            <a:off x="5715000" y="3665538"/>
            <a:ext cx="457200" cy="914400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3366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sl-SI"/>
          </a:p>
        </p:txBody>
      </p:sp>
      <p:sp>
        <p:nvSpPr>
          <p:cNvPr id="32777" name="AutoShape 10"/>
          <p:cNvSpPr>
            <a:spLocks noChangeArrowheads="1"/>
          </p:cNvSpPr>
          <p:nvPr/>
        </p:nvSpPr>
        <p:spPr bwMode="auto">
          <a:xfrm>
            <a:off x="6515100" y="350838"/>
            <a:ext cx="1143000" cy="685800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2912 h 21600"/>
              <a:gd name="T14" fmla="*/ 18227 w 21600"/>
              <a:gd name="T15" fmla="*/ 9246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5126" y="0"/>
                </a:lnTo>
                <a:lnTo>
                  <a:pt x="15126" y="2912"/>
                </a:lnTo>
                <a:lnTo>
                  <a:pt x="12427" y="2912"/>
                </a:lnTo>
                <a:cubicBezTo>
                  <a:pt x="5564" y="2912"/>
                  <a:pt x="0" y="7052"/>
                  <a:pt x="0" y="12158"/>
                </a:cubicBezTo>
                <a:lnTo>
                  <a:pt x="0" y="21600"/>
                </a:lnTo>
                <a:lnTo>
                  <a:pt x="6474" y="21600"/>
                </a:lnTo>
                <a:lnTo>
                  <a:pt x="6474" y="12158"/>
                </a:lnTo>
                <a:cubicBezTo>
                  <a:pt x="6474" y="10550"/>
                  <a:pt x="9139" y="9246"/>
                  <a:pt x="12427" y="9246"/>
                </a:cubicBezTo>
                <a:lnTo>
                  <a:pt x="15126" y="9246"/>
                </a:lnTo>
                <a:lnTo>
                  <a:pt x="15126" y="12158"/>
                </a:lnTo>
                <a:close/>
              </a:path>
            </a:pathLst>
          </a:custGeom>
          <a:solidFill>
            <a:srgbClr val="3366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sl-SI"/>
          </a:p>
        </p:txBody>
      </p:sp>
      <p:sp>
        <p:nvSpPr>
          <p:cNvPr id="32778" name="AutoShape 11"/>
          <p:cNvSpPr>
            <a:spLocks noChangeArrowheads="1"/>
          </p:cNvSpPr>
          <p:nvPr/>
        </p:nvSpPr>
        <p:spPr bwMode="auto">
          <a:xfrm>
            <a:off x="3352800" y="3771900"/>
            <a:ext cx="914400" cy="457200"/>
          </a:xfrm>
          <a:prstGeom prst="leftArrow">
            <a:avLst>
              <a:gd name="adj1" fmla="val 50000"/>
              <a:gd name="adj2" fmla="val 50000"/>
            </a:avLst>
          </a:prstGeom>
          <a:solidFill>
            <a:srgbClr val="3366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sl-SI"/>
          </a:p>
        </p:txBody>
      </p:sp>
      <p:sp>
        <p:nvSpPr>
          <p:cNvPr id="32779" name="AutoShape 12"/>
          <p:cNvSpPr>
            <a:spLocks noChangeArrowheads="1"/>
          </p:cNvSpPr>
          <p:nvPr/>
        </p:nvSpPr>
        <p:spPr bwMode="auto">
          <a:xfrm>
            <a:off x="3200400" y="693738"/>
            <a:ext cx="1143000" cy="914400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sl-SI"/>
          </a:p>
        </p:txBody>
      </p:sp>
      <p:sp>
        <p:nvSpPr>
          <p:cNvPr id="32780" name="Text Box 13"/>
          <p:cNvSpPr txBox="1">
            <a:spLocks noChangeArrowheads="1"/>
          </p:cNvSpPr>
          <p:nvPr/>
        </p:nvSpPr>
        <p:spPr bwMode="auto">
          <a:xfrm>
            <a:off x="8229600" y="579438"/>
            <a:ext cx="1524000" cy="571500"/>
          </a:xfrm>
          <a:prstGeom prst="rect">
            <a:avLst/>
          </a:prstGeom>
          <a:solidFill>
            <a:schemeClr val="bg1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0" hangingPunct="0"/>
            <a:r>
              <a:rPr lang="en-US" sz="2800"/>
              <a:t>DA (+)</a:t>
            </a:r>
          </a:p>
        </p:txBody>
      </p:sp>
      <p:sp>
        <p:nvSpPr>
          <p:cNvPr id="32781" name="Text Box 14"/>
          <p:cNvSpPr txBox="1">
            <a:spLocks noChangeArrowheads="1"/>
          </p:cNvSpPr>
          <p:nvPr/>
        </p:nvSpPr>
        <p:spPr bwMode="auto">
          <a:xfrm>
            <a:off x="8267700" y="2865438"/>
            <a:ext cx="1562100" cy="800100"/>
          </a:xfrm>
          <a:prstGeom prst="rect">
            <a:avLst/>
          </a:prstGeom>
          <a:solidFill>
            <a:schemeClr val="bg1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0" hangingPunct="0"/>
            <a:r>
              <a:rPr lang="en-US" sz="2800"/>
              <a:t>Histam</a:t>
            </a:r>
            <a:r>
              <a:rPr lang="sl-SI" sz="2800"/>
              <a:t>in</a:t>
            </a:r>
            <a:r>
              <a:rPr lang="en-US" sz="2800"/>
              <a:t/>
            </a:r>
            <a:br>
              <a:rPr lang="en-US" sz="2800"/>
            </a:br>
            <a:r>
              <a:rPr lang="en-US" sz="2800"/>
              <a:t>  (+)</a:t>
            </a:r>
          </a:p>
        </p:txBody>
      </p:sp>
      <p:sp>
        <p:nvSpPr>
          <p:cNvPr id="32782" name="Text Box 15"/>
          <p:cNvSpPr txBox="1">
            <a:spLocks noChangeArrowheads="1"/>
          </p:cNvSpPr>
          <p:nvPr/>
        </p:nvSpPr>
        <p:spPr bwMode="auto">
          <a:xfrm>
            <a:off x="5372100" y="5265738"/>
            <a:ext cx="1371600" cy="906462"/>
          </a:xfrm>
          <a:prstGeom prst="rect">
            <a:avLst/>
          </a:prstGeom>
          <a:solidFill>
            <a:schemeClr val="bg1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0" hangingPunct="0"/>
            <a:r>
              <a:rPr lang="en-US" sz="2800"/>
              <a:t>   NA</a:t>
            </a:r>
            <a:br>
              <a:rPr lang="en-US" sz="2800"/>
            </a:br>
            <a:r>
              <a:rPr lang="en-US" sz="2800"/>
              <a:t>   (+)</a:t>
            </a:r>
          </a:p>
        </p:txBody>
      </p:sp>
      <p:sp>
        <p:nvSpPr>
          <p:cNvPr id="32783" name="Text Box 16"/>
          <p:cNvSpPr txBox="1">
            <a:spLocks noChangeArrowheads="1"/>
          </p:cNvSpPr>
          <p:nvPr/>
        </p:nvSpPr>
        <p:spPr bwMode="auto">
          <a:xfrm>
            <a:off x="1752600" y="3657600"/>
            <a:ext cx="1143000" cy="838200"/>
          </a:xfrm>
          <a:prstGeom prst="rect">
            <a:avLst/>
          </a:prstGeom>
          <a:solidFill>
            <a:schemeClr val="bg1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0" hangingPunct="0"/>
            <a:r>
              <a:rPr lang="en-US" sz="2800"/>
              <a:t>  5HT</a:t>
            </a:r>
            <a:br>
              <a:rPr lang="en-US" sz="2800"/>
            </a:br>
            <a:r>
              <a:rPr lang="en-US" sz="2800"/>
              <a:t>   (+)</a:t>
            </a:r>
          </a:p>
        </p:txBody>
      </p:sp>
      <p:sp>
        <p:nvSpPr>
          <p:cNvPr id="32784" name="Text Box 17"/>
          <p:cNvSpPr txBox="1">
            <a:spLocks noChangeArrowheads="1"/>
          </p:cNvSpPr>
          <p:nvPr/>
        </p:nvSpPr>
        <p:spPr bwMode="auto">
          <a:xfrm>
            <a:off x="4572000" y="2065338"/>
            <a:ext cx="1905000" cy="800100"/>
          </a:xfrm>
          <a:prstGeom prst="rect">
            <a:avLst/>
          </a:prstGeom>
          <a:solidFill>
            <a:schemeClr val="bg1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0" hangingPunct="0"/>
            <a:r>
              <a:rPr lang="en-US"/>
              <a:t>Orexin / </a:t>
            </a:r>
          </a:p>
          <a:p>
            <a:pPr eaLnBrk="0" hangingPunct="0"/>
            <a:r>
              <a:rPr lang="en-US" sz="2800"/>
              <a:t>Hypocretin</a:t>
            </a:r>
          </a:p>
        </p:txBody>
      </p:sp>
      <p:sp>
        <p:nvSpPr>
          <p:cNvPr id="18450" name="Text Box 18"/>
          <p:cNvSpPr txBox="1">
            <a:spLocks noChangeArrowheads="1"/>
          </p:cNvSpPr>
          <p:nvPr/>
        </p:nvSpPr>
        <p:spPr bwMode="auto">
          <a:xfrm>
            <a:off x="8382000" y="4611688"/>
            <a:ext cx="2743200" cy="4619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defRPr/>
            </a:pPr>
            <a:endParaRPr lang="en-US"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  <a:ea typeface="Geneva" pitchFamily="121" charset="-128"/>
              <a:cs typeface="+mn-cs"/>
            </a:endParaRPr>
          </a:p>
        </p:txBody>
      </p:sp>
      <p:sp>
        <p:nvSpPr>
          <p:cNvPr id="18451" name="Text Box 19"/>
          <p:cNvSpPr txBox="1">
            <a:spLocks noChangeArrowheads="1"/>
          </p:cNvSpPr>
          <p:nvPr/>
        </p:nvSpPr>
        <p:spPr bwMode="auto">
          <a:xfrm>
            <a:off x="7620000" y="4284663"/>
            <a:ext cx="2667000" cy="20621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  <a:defRPr/>
            </a:pPr>
            <a:r>
              <a:rPr lang="sl-SI" sz="320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Geneva" pitchFamily="121" charset="-128"/>
                <a:cs typeface="+mn-cs"/>
              </a:rPr>
              <a:t>Hipokretin (oreksin) uravnava monoamine</a:t>
            </a:r>
            <a:endParaRPr lang="en-US" sz="3200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  <a:ea typeface="Geneva" pitchFamily="121" charset="-128"/>
              <a:cs typeface="+mn-cs"/>
            </a:endParaRPr>
          </a:p>
        </p:txBody>
      </p:sp>
      <p:sp>
        <p:nvSpPr>
          <p:cNvPr id="32787" name="Text Box 20"/>
          <p:cNvSpPr txBox="1">
            <a:spLocks noChangeArrowheads="1"/>
          </p:cNvSpPr>
          <p:nvPr/>
        </p:nvSpPr>
        <p:spPr bwMode="auto">
          <a:xfrm>
            <a:off x="4343400" y="685801"/>
            <a:ext cx="6096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/>
              <a:t>+/-</a:t>
            </a:r>
            <a:endParaRPr lang="en-CA" b="1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s://lh3.googleusercontent.com/7zEuyCC1adLPFMgkkyVogVcPDBRE3G76u_p1hc6EBhW9bL3uhYnH8p5YNvyv3A8SiR_r1IQ8da6_jFefPctCCH7BtEsWmA8tWvfoCEDUZyVvqTDaidUA4xt28YkPZee4OtyW-O6gMGvBfEQ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761999"/>
            <a:ext cx="9302749" cy="6034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220566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5" name="Slika 1" descr="slika 4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649964" y="784512"/>
            <a:ext cx="6646437" cy="4930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866" name="Pravokotnik 2"/>
          <p:cNvSpPr>
            <a:spLocks noChangeArrowheads="1"/>
          </p:cNvSpPr>
          <p:nvPr/>
        </p:nvSpPr>
        <p:spPr bwMode="auto">
          <a:xfrm>
            <a:off x="2743200" y="5985382"/>
            <a:ext cx="73152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sl-SI" dirty="0"/>
              <a:t>Nastanek </a:t>
            </a:r>
            <a:r>
              <a:rPr lang="sl-SI" dirty="0" err="1"/>
              <a:t>cirkadianega</a:t>
            </a:r>
            <a:r>
              <a:rPr lang="sl-SI" dirty="0"/>
              <a:t> ritma in njegova vloga pri uravnavanju fiziološkega delovanja </a:t>
            </a:r>
          </a:p>
        </p:txBody>
      </p:sp>
      <p:sp>
        <p:nvSpPr>
          <p:cNvPr id="4" name="Naslov 1"/>
          <p:cNvSpPr txBox="1">
            <a:spLocks/>
          </p:cNvSpPr>
          <p:nvPr/>
        </p:nvSpPr>
        <p:spPr>
          <a:xfrm>
            <a:off x="1524000" y="76201"/>
            <a:ext cx="9144000" cy="644525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+mj-lt"/>
                <a:ea typeface="Geneva" charset="0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Geneva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Geneva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Geneva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Geneva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sl-SI" kern="0" dirty="0"/>
              <a:t>Cirkadiani ritem in spanje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89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1999" y="1600200"/>
            <a:ext cx="7325009" cy="426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0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8928" y="0"/>
            <a:ext cx="3437927" cy="6857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Naslov 1"/>
          <p:cNvSpPr txBox="1">
            <a:spLocks/>
          </p:cNvSpPr>
          <p:nvPr/>
        </p:nvSpPr>
        <p:spPr>
          <a:xfrm>
            <a:off x="4724399" y="193675"/>
            <a:ext cx="7428511" cy="644525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+mj-lt"/>
                <a:ea typeface="Geneva" charset="0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Geneva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Geneva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Geneva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Geneva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sl-SI" kern="0" dirty="0" err="1"/>
              <a:t>Cirkadiani</a:t>
            </a:r>
            <a:r>
              <a:rPr lang="sl-SI" kern="0" dirty="0"/>
              <a:t> ritem, spanje in melatonin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Pravokotnik 3"/>
          <p:cNvSpPr>
            <a:spLocks noChangeArrowheads="1"/>
          </p:cNvSpPr>
          <p:nvPr/>
        </p:nvSpPr>
        <p:spPr bwMode="auto">
          <a:xfrm>
            <a:off x="1524000" y="1066800"/>
            <a:ext cx="9144000" cy="526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sl-SI" b="1" u="sng" dirty="0" err="1"/>
              <a:t>Suprakiazmatsko</a:t>
            </a:r>
            <a:r>
              <a:rPr lang="sl-SI" u="sng" dirty="0"/>
              <a:t> jedro (SCN) se povezuje z več področji možganov</a:t>
            </a:r>
            <a:r>
              <a:rPr lang="sl-SI" dirty="0"/>
              <a:t>. </a:t>
            </a:r>
            <a:r>
              <a:rPr lang="sl-SI" b="1" dirty="0"/>
              <a:t>A </a:t>
            </a:r>
            <a:r>
              <a:rPr lang="sl-SI" dirty="0"/>
              <a:t>predstavlja </a:t>
            </a:r>
            <a:r>
              <a:rPr lang="sl-SI" dirty="0" err="1"/>
              <a:t>eferentne</a:t>
            </a:r>
            <a:r>
              <a:rPr lang="sl-SI" dirty="0"/>
              <a:t> in aferentne povezave SCN, ki so povezane </a:t>
            </a:r>
            <a:r>
              <a:rPr lang="sl-SI" i="1" dirty="0"/>
              <a:t>z limbičnimi strukturami; </a:t>
            </a:r>
            <a:r>
              <a:rPr lang="sl-SI" i="1" dirty="0" err="1"/>
              <a:t>infralimbičnim</a:t>
            </a:r>
            <a:r>
              <a:rPr lang="sl-SI" i="1" dirty="0"/>
              <a:t> korteksom (LC), lateralnim </a:t>
            </a:r>
            <a:r>
              <a:rPr lang="sl-SI" i="1" dirty="0" err="1"/>
              <a:t>septalnim</a:t>
            </a:r>
            <a:r>
              <a:rPr lang="sl-SI" i="1" dirty="0"/>
              <a:t> jedrom (LSN), bazalnim </a:t>
            </a:r>
            <a:r>
              <a:rPr lang="sl-SI" i="1" dirty="0" err="1"/>
              <a:t>stria</a:t>
            </a:r>
            <a:r>
              <a:rPr lang="sl-SI" i="1" dirty="0"/>
              <a:t> </a:t>
            </a:r>
            <a:r>
              <a:rPr lang="sl-SI" i="1" dirty="0" err="1"/>
              <a:t>terminalis</a:t>
            </a:r>
            <a:r>
              <a:rPr lang="sl-SI" i="1" dirty="0"/>
              <a:t> prozencefalon (BST), ventralnim </a:t>
            </a:r>
            <a:r>
              <a:rPr lang="sl-SI" i="1" dirty="0" err="1"/>
              <a:t>subikulom</a:t>
            </a:r>
            <a:r>
              <a:rPr lang="sl-SI" i="1" dirty="0"/>
              <a:t> (VS), </a:t>
            </a:r>
            <a:r>
              <a:rPr lang="sl-SI" i="1" dirty="0" err="1"/>
              <a:t>paraventrikularnim</a:t>
            </a:r>
            <a:r>
              <a:rPr lang="sl-SI" i="1" dirty="0"/>
              <a:t> </a:t>
            </a:r>
            <a:r>
              <a:rPr lang="sl-SI" i="1" dirty="0" err="1"/>
              <a:t>talamičnim</a:t>
            </a:r>
            <a:r>
              <a:rPr lang="sl-SI" i="1" dirty="0"/>
              <a:t> jedrom (PVT), jedro </a:t>
            </a:r>
            <a:r>
              <a:rPr lang="sl-SI" i="1" dirty="0" err="1"/>
              <a:t>akumbensa</a:t>
            </a:r>
            <a:r>
              <a:rPr lang="sl-SI" i="1" dirty="0"/>
              <a:t> (NA), dorzalna jedra </a:t>
            </a:r>
            <a:r>
              <a:rPr lang="sl-SI" i="1" dirty="0" err="1"/>
              <a:t>rafe</a:t>
            </a:r>
            <a:r>
              <a:rPr lang="sl-SI" i="1" dirty="0"/>
              <a:t> (DRN), </a:t>
            </a:r>
            <a:r>
              <a:rPr lang="sl-SI" i="1" dirty="0" err="1"/>
              <a:t>medianim</a:t>
            </a:r>
            <a:r>
              <a:rPr lang="sl-SI" i="1" dirty="0"/>
              <a:t> </a:t>
            </a:r>
            <a:r>
              <a:rPr lang="sl-SI" i="1" dirty="0" err="1"/>
              <a:t>raphe</a:t>
            </a:r>
            <a:r>
              <a:rPr lang="sl-SI" i="1" dirty="0"/>
              <a:t> jedrom (MRN) in </a:t>
            </a:r>
            <a:r>
              <a:rPr lang="sl-SI" i="1" dirty="0" err="1"/>
              <a:t>hipotalamičnim</a:t>
            </a:r>
            <a:r>
              <a:rPr lang="sl-SI" i="1" dirty="0"/>
              <a:t> jedrom; </a:t>
            </a:r>
            <a:r>
              <a:rPr lang="sl-SI" i="1" dirty="0" err="1"/>
              <a:t>ventromedialnim</a:t>
            </a:r>
            <a:r>
              <a:rPr lang="sl-SI" i="1" dirty="0"/>
              <a:t> hipotalamusom (VMH), </a:t>
            </a:r>
            <a:r>
              <a:rPr lang="sl-SI" i="1" dirty="0" err="1"/>
              <a:t>dorzomedialnim</a:t>
            </a:r>
            <a:r>
              <a:rPr lang="sl-SI" i="1" dirty="0"/>
              <a:t> hipotalamusom (DMH), </a:t>
            </a:r>
            <a:r>
              <a:rPr lang="sl-SI" i="1" dirty="0" err="1"/>
              <a:t>paraventrikularnim</a:t>
            </a:r>
            <a:r>
              <a:rPr lang="sl-SI" i="1" dirty="0"/>
              <a:t> hipotalamusom (PVH) in </a:t>
            </a:r>
            <a:r>
              <a:rPr lang="sl-SI" i="1" dirty="0" err="1"/>
              <a:t>mrežnično-hipotalamično</a:t>
            </a:r>
            <a:r>
              <a:rPr lang="sl-SI" i="1" dirty="0"/>
              <a:t> potjo (RTH). </a:t>
            </a:r>
          </a:p>
          <a:p>
            <a:endParaRPr lang="sl-SI" b="1" i="1" dirty="0"/>
          </a:p>
          <a:p>
            <a:r>
              <a:rPr lang="sl-SI" b="1" i="1" dirty="0"/>
              <a:t>B</a:t>
            </a:r>
            <a:r>
              <a:rPr lang="sl-SI" i="1" dirty="0"/>
              <a:t> prikazuje eno od možnih razlag povezave med </a:t>
            </a:r>
            <a:r>
              <a:rPr lang="sl-SI" i="1" dirty="0" err="1"/>
              <a:t>hipotalamičnimi</a:t>
            </a:r>
            <a:r>
              <a:rPr lang="sl-SI" i="1" dirty="0"/>
              <a:t> urami ter metaboličnimi zaznavami, ki vplivajo na biološko uro v SCN in perifernem tkivu. </a:t>
            </a:r>
            <a:endParaRPr lang="sl-SI" dirty="0"/>
          </a:p>
        </p:txBody>
      </p:sp>
      <p:sp>
        <p:nvSpPr>
          <p:cNvPr id="3" name="Naslov 1"/>
          <p:cNvSpPr txBox="1">
            <a:spLocks/>
          </p:cNvSpPr>
          <p:nvPr/>
        </p:nvSpPr>
        <p:spPr>
          <a:xfrm>
            <a:off x="1524000" y="76201"/>
            <a:ext cx="9144000" cy="644525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+mj-lt"/>
                <a:ea typeface="Geneva" charset="0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Geneva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Geneva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Geneva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Geneva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sl-SI" kern="0" dirty="0"/>
              <a:t>Cirkadiani ritem in spanje (razlaga slike na naslednji strani)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3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58951" y="717550"/>
            <a:ext cx="8621713" cy="6140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Naslov 1"/>
          <p:cNvSpPr txBox="1">
            <a:spLocks/>
          </p:cNvSpPr>
          <p:nvPr/>
        </p:nvSpPr>
        <p:spPr>
          <a:xfrm>
            <a:off x="1524000" y="76201"/>
            <a:ext cx="9144000" cy="644525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+mj-lt"/>
                <a:ea typeface="Geneva" charset="0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Geneva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Geneva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Geneva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Geneva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sl-SI" kern="0" dirty="0"/>
              <a:t>Cirkadiani ritem in </a:t>
            </a:r>
            <a:r>
              <a:rPr lang="sl-SI" kern="0" dirty="0" smtClean="0"/>
              <a:t>spanje / dnevno delovanje</a:t>
            </a:r>
            <a:endParaRPr lang="sl-SI" kern="0" dirty="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>
                <a:ea typeface="Geneva"/>
              </a:rPr>
              <a:t>Časovne vrednosti zdravega spanca</a:t>
            </a:r>
          </a:p>
        </p:txBody>
      </p:sp>
      <p:sp>
        <p:nvSpPr>
          <p:cNvPr id="40962" name="Ograda vsebine 2"/>
          <p:cNvSpPr>
            <a:spLocks noGrp="1"/>
          </p:cNvSpPr>
          <p:nvPr>
            <p:ph sz="quarter" idx="10"/>
          </p:nvPr>
        </p:nvSpPr>
        <p:spPr>
          <a:xfrm>
            <a:off x="228600" y="990600"/>
            <a:ext cx="7315200" cy="54864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sl-SI" sz="2800" dirty="0">
                <a:ea typeface="Geneva"/>
              </a:rPr>
              <a:t>Normalno spanje na dan med 6-8 ur, redki zadovoljijo potrebe s 4-6 urnim ciklom</a:t>
            </a:r>
          </a:p>
          <a:p>
            <a:pPr eaLnBrk="1" hangingPunct="1">
              <a:lnSpc>
                <a:spcPct val="90000"/>
              </a:lnSpc>
            </a:pPr>
            <a:r>
              <a:rPr lang="sl-SI" sz="2800" b="1" dirty="0">
                <a:solidFill>
                  <a:srgbClr val="00B050"/>
                </a:solidFill>
                <a:ea typeface="Geneva"/>
              </a:rPr>
              <a:t>4-6 NREM / REM </a:t>
            </a:r>
            <a:r>
              <a:rPr lang="sl-SI" sz="2800" dirty="0">
                <a:ea typeface="Geneva"/>
              </a:rPr>
              <a:t>ciklov na noč</a:t>
            </a:r>
          </a:p>
          <a:p>
            <a:pPr eaLnBrk="1" hangingPunct="1">
              <a:lnSpc>
                <a:spcPct val="90000"/>
              </a:lnSpc>
            </a:pPr>
            <a:r>
              <a:rPr lang="sl-SI" sz="2800" dirty="0">
                <a:ea typeface="Geneva"/>
              </a:rPr>
              <a:t>Struktura spanja se spreminja skozi življenje</a:t>
            </a:r>
            <a:br>
              <a:rPr lang="sl-SI" sz="2800" dirty="0">
                <a:ea typeface="Geneva"/>
              </a:rPr>
            </a:br>
            <a:endParaRPr lang="sl-SI" sz="2800" dirty="0">
              <a:ea typeface="Geneva"/>
            </a:endParaRPr>
          </a:p>
          <a:p>
            <a:pPr eaLnBrk="1" hangingPunct="1">
              <a:lnSpc>
                <a:spcPct val="90000"/>
              </a:lnSpc>
            </a:pPr>
            <a:r>
              <a:rPr lang="sl-SI" sz="2800" dirty="0">
                <a:ea typeface="Geneva"/>
              </a:rPr>
              <a:t>Budnost po spanju</a:t>
            </a:r>
          </a:p>
          <a:p>
            <a:pPr lvl="2" eaLnBrk="1" hangingPunct="1">
              <a:lnSpc>
                <a:spcPct val="90000"/>
              </a:lnSpc>
            </a:pPr>
            <a:r>
              <a:rPr lang="sl-SI" sz="2400" dirty="0">
                <a:ea typeface="Geneva"/>
              </a:rPr>
              <a:t>Manj kot 30 minut</a:t>
            </a:r>
          </a:p>
          <a:p>
            <a:pPr eaLnBrk="1" hangingPunct="1">
              <a:lnSpc>
                <a:spcPct val="90000"/>
              </a:lnSpc>
            </a:pPr>
            <a:r>
              <a:rPr lang="sl-SI" sz="2800" dirty="0">
                <a:ea typeface="Geneva"/>
              </a:rPr>
              <a:t>Latenca spanca</a:t>
            </a:r>
          </a:p>
          <a:p>
            <a:pPr lvl="1" eaLnBrk="1" hangingPunct="1">
              <a:lnSpc>
                <a:spcPct val="90000"/>
              </a:lnSpc>
            </a:pPr>
            <a:r>
              <a:rPr lang="sl-SI" sz="2400" dirty="0">
                <a:ea typeface="Geneva"/>
              </a:rPr>
              <a:t>Manj kot 30 minut</a:t>
            </a:r>
          </a:p>
          <a:p>
            <a:pPr eaLnBrk="1" hangingPunct="1">
              <a:lnSpc>
                <a:spcPct val="90000"/>
              </a:lnSpc>
            </a:pPr>
            <a:r>
              <a:rPr lang="sl-SI" sz="2800" dirty="0">
                <a:ea typeface="Geneva"/>
              </a:rPr>
              <a:t>Latenca REM spanja 70-120 minut</a:t>
            </a:r>
          </a:p>
        </p:txBody>
      </p:sp>
      <p:pic>
        <p:nvPicPr>
          <p:cNvPr id="2" name="Slika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48400" y="1905000"/>
            <a:ext cx="5943600" cy="4753719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www.endthistrend.com/wp-content/uploads/2013/10/Circadian-Rythms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838200"/>
            <a:ext cx="8988222" cy="5834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1524000" y="152400"/>
            <a:ext cx="9144000" cy="533400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+mj-lt"/>
                <a:ea typeface="Geneva" charset="0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Geneva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Geneva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Geneva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Geneva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sl-SI" altLang="sl-SI" kern="0" dirty="0" err="1"/>
              <a:t>Cirkadiani</a:t>
            </a:r>
            <a:r>
              <a:rPr lang="sl-SI" altLang="sl-SI" kern="0" dirty="0"/>
              <a:t> ritem</a:t>
            </a:r>
            <a:endParaRPr lang="sl-SI" kern="0" dirty="0"/>
          </a:p>
        </p:txBody>
      </p:sp>
    </p:spTree>
    <p:extLst>
      <p:ext uri="{BB962C8B-B14F-4D97-AF65-F5344CB8AC3E}">
        <p14:creationId xmlns:p14="http://schemas.microsoft.com/office/powerpoint/2010/main" val="104808572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>
                <a:ea typeface="Geneva"/>
              </a:rPr>
              <a:t>Epidemiologija</a:t>
            </a:r>
          </a:p>
        </p:txBody>
      </p:sp>
      <p:sp>
        <p:nvSpPr>
          <p:cNvPr id="41986" name="Ograda vsebine 2"/>
          <p:cNvSpPr>
            <a:spLocks noGrp="1"/>
          </p:cNvSpPr>
          <p:nvPr>
            <p:ph sz="quarter" idx="10"/>
          </p:nvPr>
        </p:nvSpPr>
        <p:spPr>
          <a:xfrm>
            <a:off x="304800" y="981205"/>
            <a:ext cx="7696200" cy="4724400"/>
          </a:xfrm>
        </p:spPr>
        <p:txBody>
          <a:bodyPr/>
          <a:lstStyle/>
          <a:p>
            <a:r>
              <a:rPr lang="sl-SI" dirty="0">
                <a:ea typeface="Geneva"/>
              </a:rPr>
              <a:t>Prizadetih 10 - 50 % ljudi</a:t>
            </a:r>
          </a:p>
          <a:p>
            <a:r>
              <a:rPr lang="sl-SI" dirty="0">
                <a:ea typeface="Geneva"/>
              </a:rPr>
              <a:t>Povečuje se s starostjo</a:t>
            </a:r>
          </a:p>
          <a:p>
            <a:r>
              <a:rPr lang="sl-SI" dirty="0">
                <a:ea typeface="Geneva"/>
              </a:rPr>
              <a:t>Dvakrat pogostejša pri starejših ženskah</a:t>
            </a:r>
          </a:p>
          <a:p>
            <a:pPr lvl="1"/>
            <a:r>
              <a:rPr lang="sl-SI" sz="2400" dirty="0">
                <a:ea typeface="Geneva"/>
              </a:rPr>
              <a:t>Do 30. leta starosti, je le malo razlik med spoloma</a:t>
            </a:r>
          </a:p>
          <a:p>
            <a:pPr lvl="1"/>
            <a:r>
              <a:rPr lang="sl-SI" dirty="0">
                <a:ea typeface="Geneva"/>
              </a:rPr>
              <a:t>Več kot 30 let - bolj pogosta pri ženskah</a:t>
            </a:r>
          </a:p>
          <a:p>
            <a:pPr lvl="1"/>
            <a:r>
              <a:rPr lang="sl-SI" dirty="0">
                <a:ea typeface="Geneva"/>
              </a:rPr>
              <a:t>Čez 70 let, so ženske prizadete dvakrat bolj kot moški</a:t>
            </a:r>
          </a:p>
        </p:txBody>
      </p:sp>
      <p:pic>
        <p:nvPicPr>
          <p:cNvPr id="7170" name="Picture 2" descr="http://static.indianexpress.com/m-images/M_Id_357928_sleep_at_work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8600" y="2743200"/>
            <a:ext cx="4229100" cy="281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sl-SI" sz="3200" dirty="0">
                <a:ea typeface="Geneva"/>
              </a:rPr>
              <a:t>Epidemiologija – sekundarna / </a:t>
            </a:r>
            <a:r>
              <a:rPr lang="sl-SI" sz="3200" dirty="0" err="1">
                <a:solidFill>
                  <a:srgbClr val="FFFF00"/>
                </a:solidFill>
                <a:ea typeface="Geneva"/>
              </a:rPr>
              <a:t>ekstrinzična</a:t>
            </a:r>
            <a:r>
              <a:rPr lang="sl-SI" sz="3200" dirty="0">
                <a:ea typeface="Geneva"/>
              </a:rPr>
              <a:t> nespečnost</a:t>
            </a:r>
            <a:endParaRPr lang="en-US" sz="3200" dirty="0">
              <a:ea typeface="Geneva"/>
            </a:endParaRPr>
          </a:p>
        </p:txBody>
      </p:sp>
      <p:sp>
        <p:nvSpPr>
          <p:cNvPr id="4301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990600"/>
            <a:ext cx="7315200" cy="5486400"/>
          </a:xfrm>
        </p:spPr>
        <p:txBody>
          <a:bodyPr/>
          <a:lstStyle/>
          <a:p>
            <a:pPr marL="533400" indent="-533400" eaLnBrk="1" hangingPunct="1">
              <a:buFontTx/>
              <a:buAutoNum type="arabicPeriod"/>
            </a:pPr>
            <a:r>
              <a:rPr lang="sl-SI" sz="2800" dirty="0">
                <a:ea typeface="Geneva"/>
              </a:rPr>
              <a:t>Motnja spanja zaradi motnje </a:t>
            </a:r>
            <a:r>
              <a:rPr lang="sl-SI" sz="2800" dirty="0" err="1">
                <a:ea typeface="Geneva"/>
              </a:rPr>
              <a:t>cirkadianega</a:t>
            </a:r>
            <a:r>
              <a:rPr lang="sl-SI" sz="2800" dirty="0">
                <a:ea typeface="Geneva"/>
              </a:rPr>
              <a:t> ritma</a:t>
            </a:r>
            <a:r>
              <a:rPr lang="en-US" sz="2800" dirty="0">
                <a:ea typeface="Geneva"/>
              </a:rPr>
              <a:t>: </a:t>
            </a:r>
            <a:r>
              <a:rPr lang="sl-SI" sz="2800" dirty="0">
                <a:ea typeface="Geneva"/>
              </a:rPr>
              <a:t>poskušati zaspati takrat, ko </a:t>
            </a:r>
            <a:r>
              <a:rPr lang="sl-SI" sz="2800" dirty="0" err="1">
                <a:ea typeface="Geneva"/>
              </a:rPr>
              <a:t>cirkadiana</a:t>
            </a:r>
            <a:r>
              <a:rPr lang="sl-SI" sz="2800" dirty="0">
                <a:ea typeface="Geneva"/>
              </a:rPr>
              <a:t> ura kaže budnost</a:t>
            </a:r>
            <a:endParaRPr lang="en-US" sz="2800" dirty="0">
              <a:ea typeface="Geneva"/>
            </a:endParaRPr>
          </a:p>
          <a:p>
            <a:pPr marL="914400" lvl="1" indent="-457200" eaLnBrk="1" hangingPunct="1"/>
            <a:r>
              <a:rPr lang="sl-SI" sz="2400" dirty="0">
                <a:ea typeface="Geneva"/>
              </a:rPr>
              <a:t>Sindrom </a:t>
            </a:r>
            <a:r>
              <a:rPr lang="sl-SI" sz="2400" dirty="0">
                <a:solidFill>
                  <a:srgbClr val="0070C0"/>
                </a:solidFill>
                <a:ea typeface="Geneva"/>
              </a:rPr>
              <a:t>prezgodnjega</a:t>
            </a:r>
            <a:r>
              <a:rPr lang="sl-SI" sz="2400" dirty="0">
                <a:ea typeface="Geneva"/>
              </a:rPr>
              <a:t> spanja</a:t>
            </a:r>
          </a:p>
          <a:p>
            <a:pPr marL="914400" lvl="1" indent="-457200" eaLnBrk="1" hangingPunct="1"/>
            <a:r>
              <a:rPr lang="sl-SI" sz="2400" dirty="0">
                <a:ea typeface="Geneva"/>
              </a:rPr>
              <a:t>Sindrom </a:t>
            </a:r>
            <a:r>
              <a:rPr lang="sl-SI" sz="2400" dirty="0">
                <a:solidFill>
                  <a:srgbClr val="FF0000"/>
                </a:solidFill>
                <a:ea typeface="Geneva"/>
              </a:rPr>
              <a:t>zakasnjenega</a:t>
            </a:r>
            <a:r>
              <a:rPr lang="sl-SI" sz="2400" dirty="0">
                <a:ea typeface="Geneva"/>
              </a:rPr>
              <a:t> spanja</a:t>
            </a:r>
          </a:p>
          <a:p>
            <a:pPr marL="914400" lvl="1" indent="-457200" eaLnBrk="1" hangingPunct="1"/>
            <a:r>
              <a:rPr lang="sl-SI" sz="2400" dirty="0">
                <a:solidFill>
                  <a:schemeClr val="accent2">
                    <a:lumMod val="75000"/>
                  </a:schemeClr>
                </a:solidFill>
                <a:ea typeface="Geneva"/>
              </a:rPr>
              <a:t>Nerednost</a:t>
            </a:r>
            <a:r>
              <a:rPr lang="sl-SI" sz="2400" dirty="0">
                <a:ea typeface="Geneva"/>
              </a:rPr>
              <a:t> spanja / budnosti</a:t>
            </a:r>
          </a:p>
          <a:p>
            <a:pPr marL="914400" lvl="1" indent="-457200" eaLnBrk="1" hangingPunct="1"/>
            <a:r>
              <a:rPr lang="sl-SI" sz="2400" dirty="0">
                <a:ea typeface="Geneva"/>
              </a:rPr>
              <a:t>Urnik spanja izven 24 urnega cikla spanja / budnosti sindrom</a:t>
            </a:r>
          </a:p>
          <a:p>
            <a:pPr marL="914400" lvl="1" indent="-457200" eaLnBrk="1" hangingPunct="1"/>
            <a:r>
              <a:rPr lang="sl-SI" sz="2400" dirty="0">
                <a:ea typeface="Geneva"/>
              </a:rPr>
              <a:t>Motnja spanja zaradi </a:t>
            </a:r>
            <a:r>
              <a:rPr lang="sl-SI" sz="2400" dirty="0">
                <a:solidFill>
                  <a:srgbClr val="7030A0"/>
                </a:solidFill>
                <a:ea typeface="Geneva"/>
              </a:rPr>
              <a:t>izmeničnega</a:t>
            </a:r>
            <a:r>
              <a:rPr lang="sl-SI" sz="2400" dirty="0">
                <a:ea typeface="Geneva"/>
              </a:rPr>
              <a:t> dela</a:t>
            </a:r>
          </a:p>
          <a:p>
            <a:pPr marL="914400" lvl="1" indent="-457200" eaLnBrk="1" hangingPunct="1"/>
            <a:r>
              <a:rPr lang="sl-SI" sz="2400" dirty="0">
                <a:ea typeface="Geneva"/>
              </a:rPr>
              <a:t>Kratko spanje</a:t>
            </a:r>
          </a:p>
          <a:p>
            <a:pPr marL="914400" lvl="1" indent="-457200" eaLnBrk="1" hangingPunct="1"/>
            <a:endParaRPr lang="sl-SI" sz="2400" dirty="0">
              <a:ea typeface="Geneva"/>
            </a:endParaRPr>
          </a:p>
        </p:txBody>
      </p:sp>
      <p:pic>
        <p:nvPicPr>
          <p:cNvPr id="2" name="Slika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67600" y="1600200"/>
            <a:ext cx="4572000" cy="2581275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6200" y="990600"/>
            <a:ext cx="7772400" cy="5410200"/>
          </a:xfrm>
        </p:spPr>
        <p:txBody>
          <a:bodyPr/>
          <a:lstStyle/>
          <a:p>
            <a:pPr marL="609600" indent="-609600" eaLnBrk="1" hangingPunct="1">
              <a:buFontTx/>
              <a:buAutoNum type="arabicPeriod" startAt="2"/>
            </a:pPr>
            <a:r>
              <a:rPr lang="sl-SI" sz="2800" dirty="0">
                <a:solidFill>
                  <a:schemeClr val="accent2">
                    <a:lumMod val="75000"/>
                  </a:schemeClr>
                </a:solidFill>
                <a:ea typeface="Geneva"/>
              </a:rPr>
              <a:t>Vedenjske motnje</a:t>
            </a:r>
            <a:r>
              <a:rPr lang="sl-SI" sz="2800" dirty="0">
                <a:ea typeface="Geneva"/>
              </a:rPr>
              <a:t>: ustaljeno vedenje, ki vzburja in ne vodi do spanca </a:t>
            </a:r>
            <a:endParaRPr lang="en-US" sz="2800" dirty="0">
              <a:ea typeface="Geneva"/>
            </a:endParaRPr>
          </a:p>
          <a:p>
            <a:pPr marL="990600" lvl="1" indent="-533400" eaLnBrk="1" hangingPunct="1"/>
            <a:r>
              <a:rPr lang="sl-SI" sz="2400" dirty="0">
                <a:ea typeface="Geneva"/>
              </a:rPr>
              <a:t>Neustrezno spanje</a:t>
            </a:r>
            <a:endParaRPr lang="en-US" sz="2400" dirty="0">
              <a:ea typeface="Geneva"/>
            </a:endParaRPr>
          </a:p>
          <a:p>
            <a:pPr marL="990600" lvl="1" indent="-533400" eaLnBrk="1" hangingPunct="1"/>
            <a:r>
              <a:rPr lang="sl-SI" sz="2400" dirty="0">
                <a:ea typeface="Geneva"/>
              </a:rPr>
              <a:t>Motnja zaradi časovno omejenega spanca</a:t>
            </a:r>
            <a:endParaRPr lang="en-US" sz="2400" dirty="0">
              <a:ea typeface="Geneva"/>
            </a:endParaRPr>
          </a:p>
          <a:p>
            <a:pPr marL="990600" lvl="1" indent="-533400" eaLnBrk="1" hangingPunct="1"/>
            <a:r>
              <a:rPr lang="sl-SI" sz="2400" dirty="0">
                <a:ea typeface="Geneva"/>
              </a:rPr>
              <a:t>Sindrom nočnega hranjenja / pitja</a:t>
            </a:r>
            <a:endParaRPr lang="en-US" sz="2400" dirty="0">
              <a:ea typeface="Geneva"/>
            </a:endParaRPr>
          </a:p>
          <a:p>
            <a:pPr marL="990600" lvl="1" indent="-533400" eaLnBrk="1" hangingPunct="1"/>
            <a:r>
              <a:rPr lang="sl-SI" sz="2400" dirty="0">
                <a:ea typeface="Geneva"/>
              </a:rPr>
              <a:t>Asociacijska motnja nastopa spanja </a:t>
            </a:r>
            <a:endParaRPr lang="en-US" sz="2400" dirty="0">
              <a:ea typeface="Geneva"/>
            </a:endParaRPr>
          </a:p>
          <a:p>
            <a:pPr marL="990600" lvl="1" indent="-533400" eaLnBrk="1" hangingPunct="1">
              <a:buNone/>
            </a:pPr>
            <a:endParaRPr lang="en-US" sz="2400" dirty="0">
              <a:ea typeface="Geneva"/>
            </a:endParaRPr>
          </a:p>
          <a:p>
            <a:pPr marL="609600" indent="-609600" eaLnBrk="1" hangingPunct="1">
              <a:buFontTx/>
              <a:buAutoNum type="arabicPeriod" startAt="3"/>
            </a:pPr>
            <a:r>
              <a:rPr lang="sl-SI" sz="2800" dirty="0" err="1">
                <a:solidFill>
                  <a:srgbClr val="C00000"/>
                </a:solidFill>
                <a:ea typeface="Geneva"/>
              </a:rPr>
              <a:t>Okoljski</a:t>
            </a:r>
            <a:r>
              <a:rPr lang="sl-SI" sz="2800" dirty="0">
                <a:ea typeface="Geneva"/>
              </a:rPr>
              <a:t> dejavniki</a:t>
            </a:r>
            <a:endParaRPr lang="en-US" sz="2800" dirty="0">
              <a:ea typeface="Geneva"/>
            </a:endParaRPr>
          </a:p>
          <a:p>
            <a:pPr marL="990600" lvl="1" indent="-533400" eaLnBrk="1" hangingPunct="1"/>
            <a:r>
              <a:rPr lang="sl-SI" sz="2400" dirty="0" err="1">
                <a:ea typeface="Geneva"/>
              </a:rPr>
              <a:t>Okoljske</a:t>
            </a:r>
            <a:r>
              <a:rPr lang="sl-SI" sz="2400" dirty="0">
                <a:ea typeface="Geneva"/>
              </a:rPr>
              <a:t> motnje spanja</a:t>
            </a:r>
            <a:endParaRPr lang="en-US" sz="2400" dirty="0">
              <a:ea typeface="Geneva"/>
            </a:endParaRPr>
          </a:p>
          <a:p>
            <a:pPr marL="990600" lvl="1" indent="-533400" eaLnBrk="1" hangingPunct="1"/>
            <a:r>
              <a:rPr lang="sl-SI" sz="2400" dirty="0">
                <a:ea typeface="Geneva"/>
              </a:rPr>
              <a:t>nespečnost zaradi alergije, povzročene s hrano</a:t>
            </a:r>
            <a:endParaRPr lang="en-US" sz="2400" dirty="0">
              <a:ea typeface="Geneva"/>
            </a:endParaRPr>
          </a:p>
          <a:p>
            <a:pPr marL="990600" lvl="1" indent="-533400" eaLnBrk="1" hangingPunct="1"/>
            <a:r>
              <a:rPr lang="sl-SI" sz="2400" dirty="0">
                <a:ea typeface="Geneva"/>
              </a:rPr>
              <a:t>S toksini sprožena motnja spanja</a:t>
            </a:r>
            <a:endParaRPr lang="en-US" sz="2400" dirty="0">
              <a:ea typeface="Geneva"/>
            </a:endParaRPr>
          </a:p>
          <a:p>
            <a:pPr marL="609600" indent="-609600" eaLnBrk="1" hangingPunct="1"/>
            <a:endParaRPr lang="en-US" sz="2800" dirty="0">
              <a:ea typeface="Geneva"/>
            </a:endParaRPr>
          </a:p>
        </p:txBody>
      </p:sp>
      <p:sp>
        <p:nvSpPr>
          <p:cNvPr id="440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sl-SI">
                <a:ea typeface="Geneva"/>
              </a:rPr>
              <a:t>Epidemiologija</a:t>
            </a:r>
            <a:endParaRPr lang="en-US">
              <a:ea typeface="Geneva"/>
            </a:endParaRPr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86800" y="838200"/>
            <a:ext cx="2895600" cy="4343400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20666" y="1143000"/>
            <a:ext cx="7772400" cy="5334000"/>
          </a:xfrm>
        </p:spPr>
        <p:txBody>
          <a:bodyPr/>
          <a:lstStyle/>
          <a:p>
            <a:pPr marL="609600" indent="-609600" eaLnBrk="1" hangingPunct="1">
              <a:buFontTx/>
              <a:buAutoNum type="arabicPeriod" startAt="4"/>
            </a:pPr>
            <a:r>
              <a:rPr lang="sl-SI" sz="2800" dirty="0" smtClean="0">
                <a:ea typeface="Geneva"/>
              </a:rPr>
              <a:t>Motnje </a:t>
            </a:r>
            <a:r>
              <a:rPr lang="sl-SI" sz="2800" dirty="0">
                <a:solidFill>
                  <a:srgbClr val="FF0000"/>
                </a:solidFill>
                <a:ea typeface="Geneva"/>
              </a:rPr>
              <a:t>gibanja</a:t>
            </a:r>
            <a:endParaRPr lang="en-US" sz="2800" dirty="0">
              <a:solidFill>
                <a:srgbClr val="FF0000"/>
              </a:solidFill>
              <a:ea typeface="Geneva"/>
            </a:endParaRPr>
          </a:p>
          <a:p>
            <a:pPr marL="990600" lvl="1" indent="-533400" eaLnBrk="1" hangingPunct="1"/>
            <a:r>
              <a:rPr lang="sl-SI" sz="2400" dirty="0">
                <a:ea typeface="Geneva"/>
              </a:rPr>
              <a:t>motnja PLMS (5%)</a:t>
            </a:r>
            <a:endParaRPr lang="en-US" sz="2400" dirty="0">
              <a:ea typeface="Geneva"/>
            </a:endParaRPr>
          </a:p>
          <a:p>
            <a:pPr marL="990600" lvl="1" indent="-533400" eaLnBrk="1" hangingPunct="1"/>
            <a:r>
              <a:rPr lang="sl-SI" sz="2400" dirty="0">
                <a:ea typeface="Geneva"/>
              </a:rPr>
              <a:t>Sindrom RLS (12%) </a:t>
            </a:r>
            <a:r>
              <a:rPr lang="sl-SI" sz="1600" dirty="0" err="1">
                <a:ea typeface="Geneva"/>
              </a:rPr>
              <a:t>Restless</a:t>
            </a:r>
            <a:r>
              <a:rPr lang="sl-SI" sz="1600" dirty="0">
                <a:ea typeface="Geneva"/>
              </a:rPr>
              <a:t> </a:t>
            </a:r>
            <a:r>
              <a:rPr lang="sl-SI" sz="1600" dirty="0" err="1">
                <a:ea typeface="Geneva"/>
              </a:rPr>
              <a:t>Legs</a:t>
            </a:r>
            <a:r>
              <a:rPr lang="sl-SI" sz="1600" dirty="0">
                <a:ea typeface="Geneva"/>
              </a:rPr>
              <a:t> </a:t>
            </a:r>
            <a:r>
              <a:rPr lang="sl-SI" sz="1600" dirty="0" err="1">
                <a:ea typeface="Geneva"/>
              </a:rPr>
              <a:t>Syndrome</a:t>
            </a:r>
            <a:endParaRPr lang="en-US" sz="2400" dirty="0">
              <a:ea typeface="Geneva"/>
            </a:endParaRPr>
          </a:p>
          <a:p>
            <a:pPr marL="990600" lvl="1" indent="-533400" eaLnBrk="1" hangingPunct="1"/>
            <a:r>
              <a:rPr lang="sl-SI" sz="2400" dirty="0">
                <a:ea typeface="Geneva"/>
              </a:rPr>
              <a:t>REM vedenjske motnje</a:t>
            </a:r>
            <a:endParaRPr lang="en-US" sz="2400" dirty="0">
              <a:ea typeface="Geneva"/>
            </a:endParaRPr>
          </a:p>
          <a:p>
            <a:pPr marL="990600" lvl="1" indent="-533400" eaLnBrk="1" hangingPunct="1"/>
            <a:endParaRPr lang="en-US" sz="2400" dirty="0">
              <a:ea typeface="Geneva"/>
            </a:endParaRPr>
          </a:p>
          <a:p>
            <a:pPr marL="609600" indent="-609600" eaLnBrk="1" hangingPunct="1">
              <a:buFontTx/>
              <a:buAutoNum type="arabicPeriod" startAt="5"/>
            </a:pPr>
            <a:r>
              <a:rPr lang="sl-SI" sz="2800" dirty="0">
                <a:ea typeface="Geneva"/>
              </a:rPr>
              <a:t>Zdravstvene - motnje </a:t>
            </a:r>
            <a:r>
              <a:rPr lang="sl-SI" sz="2800" dirty="0">
                <a:solidFill>
                  <a:schemeClr val="accent2">
                    <a:lumMod val="75000"/>
                  </a:schemeClr>
                </a:solidFill>
                <a:ea typeface="Geneva"/>
              </a:rPr>
              <a:t>dihanja</a:t>
            </a:r>
            <a:r>
              <a:rPr lang="sl-SI" sz="2800" dirty="0">
                <a:ea typeface="Geneva"/>
              </a:rPr>
              <a:t>:</a:t>
            </a:r>
          </a:p>
          <a:p>
            <a:pPr marL="990600" lvl="1" indent="-533400" eaLnBrk="1" hangingPunct="1"/>
            <a:r>
              <a:rPr lang="sl-SI" sz="2400" dirty="0">
                <a:ea typeface="Geneva"/>
              </a:rPr>
              <a:t>Višinska nespečnost</a:t>
            </a:r>
            <a:endParaRPr lang="en-US" sz="2400" dirty="0">
              <a:ea typeface="Geneva"/>
            </a:endParaRPr>
          </a:p>
          <a:p>
            <a:pPr marL="990600" lvl="1" indent="-533400" eaLnBrk="1" hangingPunct="1"/>
            <a:r>
              <a:rPr lang="sl-SI" sz="2400" dirty="0">
                <a:ea typeface="Geneva"/>
              </a:rPr>
              <a:t>Sindrom centralne </a:t>
            </a:r>
            <a:r>
              <a:rPr lang="sl-SI" sz="2400" dirty="0" err="1">
                <a:ea typeface="Geneva"/>
              </a:rPr>
              <a:t>alveolarne</a:t>
            </a:r>
            <a:r>
              <a:rPr lang="sl-SI" sz="2400" dirty="0">
                <a:ea typeface="Geneva"/>
              </a:rPr>
              <a:t> </a:t>
            </a:r>
            <a:r>
              <a:rPr lang="sl-SI" sz="2400" dirty="0" err="1">
                <a:ea typeface="Geneva"/>
              </a:rPr>
              <a:t>hipoventilacije</a:t>
            </a:r>
            <a:endParaRPr lang="en-US" sz="2400" dirty="0">
              <a:ea typeface="Geneva"/>
            </a:endParaRPr>
          </a:p>
          <a:p>
            <a:pPr marL="990600" lvl="1" indent="-533400" eaLnBrk="1" hangingPunct="1"/>
            <a:r>
              <a:rPr lang="sl-SI" sz="2400" dirty="0">
                <a:ea typeface="Geneva"/>
              </a:rPr>
              <a:t>Sindrom apneje</a:t>
            </a:r>
            <a:endParaRPr lang="en-US" sz="2400" dirty="0">
              <a:ea typeface="Geneva"/>
            </a:endParaRPr>
          </a:p>
          <a:p>
            <a:pPr marL="990600" lvl="1" indent="-533400" eaLnBrk="1" hangingPunct="1"/>
            <a:r>
              <a:rPr lang="sl-SI" sz="2400" dirty="0">
                <a:ea typeface="Geneva"/>
              </a:rPr>
              <a:t>KOPB </a:t>
            </a:r>
            <a:r>
              <a:rPr lang="sl-SI" sz="1600" dirty="0">
                <a:ea typeface="Geneva"/>
              </a:rPr>
              <a:t>Kronična obstruktivna pljučna bolezen</a:t>
            </a:r>
            <a:endParaRPr lang="en-US" sz="2400" dirty="0">
              <a:ea typeface="Geneva"/>
            </a:endParaRPr>
          </a:p>
          <a:p>
            <a:pPr marL="990600" lvl="1" indent="-533400" eaLnBrk="1" hangingPunct="1"/>
            <a:r>
              <a:rPr lang="sl-SI" sz="2400" dirty="0">
                <a:ea typeface="Geneva"/>
              </a:rPr>
              <a:t>S spancem povezana astma</a:t>
            </a:r>
            <a:endParaRPr lang="en-US" sz="2400" dirty="0">
              <a:ea typeface="Geneva"/>
            </a:endParaRPr>
          </a:p>
          <a:p>
            <a:pPr marL="990600" lvl="1" indent="-533400" eaLnBrk="1" hangingPunct="1">
              <a:buNone/>
            </a:pPr>
            <a:endParaRPr lang="en-US" sz="2400" dirty="0">
              <a:ea typeface="Geneva"/>
            </a:endParaRPr>
          </a:p>
        </p:txBody>
      </p:sp>
      <p:sp>
        <p:nvSpPr>
          <p:cNvPr id="450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sl-SI">
                <a:ea typeface="Geneva"/>
              </a:rPr>
              <a:t>Epidemiologija</a:t>
            </a:r>
            <a:endParaRPr lang="en-US">
              <a:ea typeface="Geneva"/>
            </a:endParaRPr>
          </a:p>
        </p:txBody>
      </p:sp>
      <p:pic>
        <p:nvPicPr>
          <p:cNvPr id="2" name="Slika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93066" y="4267200"/>
            <a:ext cx="3442241" cy="2290655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990600"/>
            <a:ext cx="8077200" cy="5715000"/>
          </a:xfrm>
        </p:spPr>
        <p:txBody>
          <a:bodyPr/>
          <a:lstStyle/>
          <a:p>
            <a:pPr marL="609600" indent="-609600" eaLnBrk="1" hangingPunct="1">
              <a:lnSpc>
                <a:spcPct val="90000"/>
              </a:lnSpc>
              <a:buFontTx/>
              <a:buAutoNum type="arabicPeriod" startAt="6"/>
            </a:pPr>
            <a:r>
              <a:rPr lang="sl-SI" sz="2800" dirty="0">
                <a:ea typeface="Geneva"/>
              </a:rPr>
              <a:t>Zdravstvene: srce </a:t>
            </a:r>
            <a:endParaRPr lang="en-US" sz="2800" dirty="0">
              <a:ea typeface="Geneva"/>
            </a:endParaRPr>
          </a:p>
          <a:p>
            <a:pPr marL="990600" lvl="1" indent="-533400" eaLnBrk="1" hangingPunct="1">
              <a:lnSpc>
                <a:spcPct val="90000"/>
              </a:lnSpc>
            </a:pPr>
            <a:r>
              <a:rPr lang="sl-SI" sz="2400" dirty="0">
                <a:ea typeface="Geneva"/>
              </a:rPr>
              <a:t>Nočna </a:t>
            </a:r>
            <a:r>
              <a:rPr lang="sl-SI" sz="2400" dirty="0">
                <a:solidFill>
                  <a:srgbClr val="C00000"/>
                </a:solidFill>
                <a:ea typeface="Geneva"/>
              </a:rPr>
              <a:t>miokardna ishemija</a:t>
            </a:r>
            <a:endParaRPr lang="en-US" sz="2400" dirty="0">
              <a:solidFill>
                <a:srgbClr val="C00000"/>
              </a:solidFill>
              <a:ea typeface="Geneva"/>
            </a:endParaRPr>
          </a:p>
          <a:p>
            <a:pPr marL="609600" indent="-609600" eaLnBrk="1" hangingPunct="1">
              <a:lnSpc>
                <a:spcPct val="90000"/>
              </a:lnSpc>
              <a:buFontTx/>
              <a:buAutoNum type="arabicPeriod" startAt="7"/>
            </a:pPr>
            <a:r>
              <a:rPr lang="en-US" sz="2800" dirty="0">
                <a:ea typeface="Geneva"/>
              </a:rPr>
              <a:t>GI</a:t>
            </a:r>
          </a:p>
          <a:p>
            <a:pPr marL="990600" lvl="1" indent="-533400" eaLnBrk="1" hangingPunct="1">
              <a:lnSpc>
                <a:spcPct val="90000"/>
              </a:lnSpc>
            </a:pPr>
            <a:r>
              <a:rPr lang="en-US" sz="2400" dirty="0" err="1">
                <a:ea typeface="Geneva"/>
              </a:rPr>
              <a:t>Pepti</a:t>
            </a:r>
            <a:r>
              <a:rPr lang="sl-SI" sz="2400" dirty="0">
                <a:ea typeface="Geneva"/>
              </a:rPr>
              <a:t>čni </a:t>
            </a:r>
            <a:r>
              <a:rPr lang="sl-SI" sz="2400" dirty="0">
                <a:solidFill>
                  <a:srgbClr val="7030A0"/>
                </a:solidFill>
                <a:ea typeface="Geneva"/>
              </a:rPr>
              <a:t>ulkus</a:t>
            </a:r>
            <a:endParaRPr lang="en-US" sz="2400" dirty="0">
              <a:solidFill>
                <a:srgbClr val="7030A0"/>
              </a:solidFill>
              <a:ea typeface="Geneva"/>
            </a:endParaRPr>
          </a:p>
          <a:p>
            <a:pPr marL="609600" indent="-609600" eaLnBrk="1" hangingPunct="1">
              <a:lnSpc>
                <a:spcPct val="90000"/>
              </a:lnSpc>
              <a:buFontTx/>
              <a:buAutoNum type="arabicPeriod" startAt="8"/>
            </a:pPr>
            <a:r>
              <a:rPr lang="sl-SI" sz="2800" dirty="0">
                <a:ea typeface="Geneva"/>
              </a:rPr>
              <a:t>Mišično - </a:t>
            </a:r>
            <a:r>
              <a:rPr lang="en-US" sz="2800" dirty="0" err="1">
                <a:ea typeface="Geneva"/>
              </a:rPr>
              <a:t>skelet</a:t>
            </a:r>
            <a:r>
              <a:rPr lang="sl-SI" sz="2800" dirty="0">
                <a:ea typeface="Geneva"/>
              </a:rPr>
              <a:t>ne</a:t>
            </a:r>
            <a:endParaRPr lang="en-US" sz="2800" dirty="0">
              <a:ea typeface="Geneva"/>
            </a:endParaRPr>
          </a:p>
          <a:p>
            <a:pPr marL="990600" lvl="1" indent="-533400" eaLnBrk="1" hangingPunct="1">
              <a:lnSpc>
                <a:spcPct val="90000"/>
              </a:lnSpc>
            </a:pPr>
            <a:r>
              <a:rPr lang="sl-SI" sz="2400" b="1" dirty="0">
                <a:solidFill>
                  <a:srgbClr val="FFC000"/>
                </a:solidFill>
                <a:ea typeface="Geneva"/>
              </a:rPr>
              <a:t>fibromialgija</a:t>
            </a:r>
            <a:endParaRPr lang="en-US" sz="2400" b="1" dirty="0">
              <a:solidFill>
                <a:srgbClr val="FFC000"/>
              </a:solidFill>
              <a:ea typeface="Geneva"/>
            </a:endParaRPr>
          </a:p>
          <a:p>
            <a:pPr marL="990600" lvl="1" indent="-533400" eaLnBrk="1" hangingPunct="1">
              <a:lnSpc>
                <a:spcPct val="90000"/>
              </a:lnSpc>
            </a:pPr>
            <a:r>
              <a:rPr lang="sl-SI" sz="2400" dirty="0">
                <a:solidFill>
                  <a:schemeClr val="accent6">
                    <a:lumMod val="75000"/>
                  </a:schemeClr>
                </a:solidFill>
                <a:ea typeface="Geneva"/>
              </a:rPr>
              <a:t>artritis</a:t>
            </a:r>
            <a:endParaRPr lang="en-US" sz="2400" dirty="0">
              <a:solidFill>
                <a:schemeClr val="accent6">
                  <a:lumMod val="75000"/>
                </a:schemeClr>
              </a:solidFill>
              <a:ea typeface="Geneva"/>
            </a:endParaRPr>
          </a:p>
          <a:p>
            <a:pPr marL="609600" indent="-609600" eaLnBrk="1" hangingPunct="1">
              <a:lnSpc>
                <a:spcPct val="90000"/>
              </a:lnSpc>
              <a:buFontTx/>
              <a:buAutoNum type="arabicPeriod" startAt="9"/>
            </a:pPr>
            <a:r>
              <a:rPr lang="en-US" sz="2800" dirty="0">
                <a:ea typeface="Geneva"/>
              </a:rPr>
              <a:t>Endo</a:t>
            </a:r>
            <a:r>
              <a:rPr lang="sl-SI" sz="2800" dirty="0">
                <a:ea typeface="Geneva"/>
              </a:rPr>
              <a:t>k</a:t>
            </a:r>
            <a:r>
              <a:rPr lang="en-US" sz="2800" dirty="0" err="1">
                <a:ea typeface="Geneva"/>
              </a:rPr>
              <a:t>rine</a:t>
            </a:r>
            <a:endParaRPr lang="en-US" sz="2800" dirty="0">
              <a:ea typeface="Geneva"/>
            </a:endParaRPr>
          </a:p>
          <a:p>
            <a:pPr marL="990600" lvl="1" indent="-533400" eaLnBrk="1" hangingPunct="1">
              <a:lnSpc>
                <a:spcPct val="90000"/>
              </a:lnSpc>
            </a:pPr>
            <a:r>
              <a:rPr lang="en-US" sz="2400" dirty="0">
                <a:solidFill>
                  <a:srgbClr val="00B050"/>
                </a:solidFill>
                <a:ea typeface="Geneva"/>
              </a:rPr>
              <a:t>H</a:t>
            </a:r>
            <a:r>
              <a:rPr lang="sl-SI" sz="2400" dirty="0">
                <a:solidFill>
                  <a:srgbClr val="00B050"/>
                </a:solidFill>
                <a:ea typeface="Geneva"/>
              </a:rPr>
              <a:t>i</a:t>
            </a:r>
            <a:r>
              <a:rPr lang="en-US" sz="2400" dirty="0">
                <a:solidFill>
                  <a:srgbClr val="00B050"/>
                </a:solidFill>
                <a:ea typeface="Geneva"/>
              </a:rPr>
              <a:t>pert</a:t>
            </a:r>
            <a:r>
              <a:rPr lang="sl-SI" sz="2400" dirty="0">
                <a:solidFill>
                  <a:srgbClr val="00B050"/>
                </a:solidFill>
                <a:ea typeface="Geneva"/>
              </a:rPr>
              <a:t>i</a:t>
            </a:r>
            <a:r>
              <a:rPr lang="en-US" sz="2400" dirty="0" err="1">
                <a:solidFill>
                  <a:srgbClr val="00B050"/>
                </a:solidFill>
                <a:ea typeface="Geneva"/>
              </a:rPr>
              <a:t>roidi</a:t>
            </a:r>
            <a:r>
              <a:rPr lang="sl-SI" sz="2400" dirty="0">
                <a:solidFill>
                  <a:srgbClr val="00B050"/>
                </a:solidFill>
                <a:ea typeface="Geneva"/>
              </a:rPr>
              <a:t>ze</a:t>
            </a:r>
            <a:r>
              <a:rPr lang="en-US" sz="2400" dirty="0">
                <a:solidFill>
                  <a:srgbClr val="00B050"/>
                </a:solidFill>
                <a:ea typeface="Geneva"/>
              </a:rPr>
              <a:t>m</a:t>
            </a:r>
          </a:p>
          <a:p>
            <a:pPr marL="990600" lvl="1" indent="-533400" eaLnBrk="1" hangingPunct="1">
              <a:lnSpc>
                <a:spcPct val="90000"/>
              </a:lnSpc>
            </a:pPr>
            <a:r>
              <a:rPr lang="sl-SI" sz="2400" dirty="0">
                <a:solidFill>
                  <a:srgbClr val="92D050"/>
                </a:solidFill>
                <a:ea typeface="Geneva"/>
              </a:rPr>
              <a:t>Menstrualne</a:t>
            </a:r>
            <a:r>
              <a:rPr lang="sl-SI" sz="2400" dirty="0">
                <a:ea typeface="Geneva"/>
              </a:rPr>
              <a:t> motnje</a:t>
            </a:r>
          </a:p>
          <a:p>
            <a:pPr marL="990600" lvl="1" indent="-533400" eaLnBrk="1" hangingPunct="1">
              <a:lnSpc>
                <a:spcPct val="90000"/>
              </a:lnSpc>
            </a:pPr>
            <a:r>
              <a:rPr lang="sl-SI" sz="2400" dirty="0">
                <a:solidFill>
                  <a:srgbClr val="00FF00"/>
                </a:solidFill>
                <a:ea typeface="Geneva"/>
              </a:rPr>
              <a:t>Nosečnost</a:t>
            </a:r>
            <a:endParaRPr lang="en-US" sz="2400" dirty="0">
              <a:solidFill>
                <a:srgbClr val="00FF00"/>
              </a:solidFill>
              <a:ea typeface="Geneva"/>
            </a:endParaRPr>
          </a:p>
        </p:txBody>
      </p:sp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sl-SI">
                <a:ea typeface="Geneva"/>
              </a:rPr>
              <a:t>Epidemiologija</a:t>
            </a:r>
            <a:endParaRPr lang="en-US">
              <a:ea typeface="Geneva"/>
            </a:endParaRPr>
          </a:p>
        </p:txBody>
      </p:sp>
      <p:pic>
        <p:nvPicPr>
          <p:cNvPr id="2" name="Slika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29400" y="720726"/>
            <a:ext cx="2819400" cy="2708594"/>
          </a:xfrm>
          <a:prstGeom prst="rect">
            <a:avLst/>
          </a:prstGeom>
        </p:spPr>
      </p:pic>
      <p:pic>
        <p:nvPicPr>
          <p:cNvPr id="3" name="Slika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19712" y="4195922"/>
            <a:ext cx="3443288" cy="2291352"/>
          </a:xfrm>
          <a:prstGeom prst="rect">
            <a:avLst/>
          </a:prstGeo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838200"/>
            <a:ext cx="7772400" cy="5410200"/>
          </a:xfrm>
        </p:spPr>
        <p:txBody>
          <a:bodyPr/>
          <a:lstStyle/>
          <a:p>
            <a:pPr marL="533400" indent="-533400" eaLnBrk="1" hangingPunct="1">
              <a:lnSpc>
                <a:spcPct val="90000"/>
              </a:lnSpc>
              <a:buFontTx/>
              <a:buAutoNum type="arabicPeriod" startAt="10"/>
            </a:pPr>
            <a:r>
              <a:rPr lang="en-US" sz="2800" dirty="0">
                <a:ea typeface="Geneva"/>
              </a:rPr>
              <a:t>Ne</a:t>
            </a:r>
            <a:r>
              <a:rPr lang="sl-SI" sz="2800" dirty="0">
                <a:ea typeface="Geneva"/>
              </a:rPr>
              <a:t>v</a:t>
            </a:r>
            <a:r>
              <a:rPr lang="en-US" sz="2800" dirty="0" err="1">
                <a:ea typeface="Geneva"/>
              </a:rPr>
              <a:t>rolo</a:t>
            </a:r>
            <a:r>
              <a:rPr lang="sl-SI" sz="2800" dirty="0" err="1">
                <a:ea typeface="Geneva"/>
              </a:rPr>
              <a:t>ške</a:t>
            </a:r>
            <a:endParaRPr lang="en-US" sz="2800" dirty="0">
              <a:ea typeface="Geneva"/>
            </a:endParaRPr>
          </a:p>
          <a:p>
            <a:pPr marL="914400" lvl="1" indent="-457200" eaLnBrk="1" hangingPunct="1">
              <a:lnSpc>
                <a:spcPct val="90000"/>
              </a:lnSpc>
            </a:pPr>
            <a:r>
              <a:rPr lang="sl-SI" sz="2400" dirty="0">
                <a:ea typeface="Geneva"/>
              </a:rPr>
              <a:t>Motnja zaradi c</a:t>
            </a:r>
            <a:r>
              <a:rPr lang="en-US" sz="2400" dirty="0" err="1">
                <a:ea typeface="Geneva"/>
              </a:rPr>
              <a:t>erebral</a:t>
            </a:r>
            <a:r>
              <a:rPr lang="sl-SI" sz="2400" dirty="0">
                <a:ea typeface="Geneva"/>
              </a:rPr>
              <a:t>ne </a:t>
            </a:r>
            <a:r>
              <a:rPr lang="en-US" sz="2400" dirty="0" err="1">
                <a:ea typeface="Geneva"/>
              </a:rPr>
              <a:t>degenera</a:t>
            </a:r>
            <a:r>
              <a:rPr lang="sl-SI" sz="2400" dirty="0" err="1">
                <a:ea typeface="Geneva"/>
              </a:rPr>
              <a:t>cije</a:t>
            </a:r>
            <a:endParaRPr lang="en-US" sz="2400" dirty="0">
              <a:ea typeface="Geneva"/>
            </a:endParaRPr>
          </a:p>
          <a:p>
            <a:pPr marL="914400" lvl="1" indent="-457200" eaLnBrk="1" hangingPunct="1">
              <a:lnSpc>
                <a:spcPct val="90000"/>
              </a:lnSpc>
            </a:pPr>
            <a:r>
              <a:rPr lang="en-US" sz="2400" dirty="0" err="1">
                <a:solidFill>
                  <a:srgbClr val="C00000"/>
                </a:solidFill>
                <a:ea typeface="Geneva"/>
              </a:rPr>
              <a:t>Demen</a:t>
            </a:r>
            <a:r>
              <a:rPr lang="sl-SI" sz="2400" dirty="0">
                <a:solidFill>
                  <a:srgbClr val="C00000"/>
                </a:solidFill>
                <a:ea typeface="Geneva"/>
              </a:rPr>
              <a:t>c</a:t>
            </a:r>
            <a:r>
              <a:rPr lang="en-US" sz="2400" dirty="0">
                <a:solidFill>
                  <a:srgbClr val="C00000"/>
                </a:solidFill>
                <a:ea typeface="Geneva"/>
              </a:rPr>
              <a:t>a</a:t>
            </a:r>
          </a:p>
          <a:p>
            <a:pPr marL="914400" lvl="1" indent="-457200" eaLnBrk="1" hangingPunct="1">
              <a:lnSpc>
                <a:spcPct val="90000"/>
              </a:lnSpc>
            </a:pPr>
            <a:r>
              <a:rPr lang="sl-SI" sz="2400" dirty="0">
                <a:ea typeface="Geneva"/>
              </a:rPr>
              <a:t>Družinska </a:t>
            </a:r>
            <a:r>
              <a:rPr lang="en-US" sz="2400" dirty="0">
                <a:ea typeface="Geneva"/>
              </a:rPr>
              <a:t>insomnia</a:t>
            </a:r>
          </a:p>
          <a:p>
            <a:pPr marL="914400" lvl="1" indent="-457200" eaLnBrk="1" hangingPunct="1">
              <a:lnSpc>
                <a:spcPct val="90000"/>
              </a:lnSpc>
            </a:pPr>
            <a:r>
              <a:rPr lang="en-US" sz="2400" dirty="0">
                <a:solidFill>
                  <a:srgbClr val="C00000"/>
                </a:solidFill>
                <a:ea typeface="Geneva"/>
              </a:rPr>
              <a:t>Parkinson</a:t>
            </a:r>
          </a:p>
          <a:p>
            <a:pPr marL="914400" lvl="1" indent="-457200" eaLnBrk="1" hangingPunct="1">
              <a:lnSpc>
                <a:spcPct val="90000"/>
              </a:lnSpc>
            </a:pPr>
            <a:r>
              <a:rPr lang="sl-SI" sz="2400" dirty="0">
                <a:ea typeface="Geneva"/>
              </a:rPr>
              <a:t>S spanjem povezana epilepsija</a:t>
            </a:r>
            <a:endParaRPr lang="en-US" sz="2400" dirty="0">
              <a:ea typeface="Geneva"/>
            </a:endParaRPr>
          </a:p>
          <a:p>
            <a:pPr marL="914400" lvl="1" indent="-457200" eaLnBrk="1" hangingPunct="1">
              <a:lnSpc>
                <a:spcPct val="90000"/>
              </a:lnSpc>
            </a:pPr>
            <a:r>
              <a:rPr lang="sl-SI" sz="2400" dirty="0">
                <a:ea typeface="Geneva"/>
              </a:rPr>
              <a:t>S spanjem povezani glavoboli</a:t>
            </a:r>
            <a:endParaRPr lang="en-US" sz="2400" dirty="0">
              <a:ea typeface="Geneva"/>
            </a:endParaRPr>
          </a:p>
          <a:p>
            <a:pPr marL="533400" indent="-533400" eaLnBrk="1" hangingPunct="1">
              <a:lnSpc>
                <a:spcPct val="90000"/>
              </a:lnSpc>
              <a:buFontTx/>
              <a:buAutoNum type="arabicPeriod" startAt="11"/>
            </a:pPr>
            <a:r>
              <a:rPr lang="sl-SI" sz="2800" dirty="0">
                <a:ea typeface="Geneva"/>
              </a:rPr>
              <a:t>DUŠEVNE</a:t>
            </a:r>
            <a:endParaRPr lang="en-US" sz="2800" dirty="0">
              <a:ea typeface="Geneva"/>
            </a:endParaRPr>
          </a:p>
          <a:p>
            <a:pPr marL="914400" lvl="1" indent="-457200" eaLnBrk="1" hangingPunct="1">
              <a:lnSpc>
                <a:spcPct val="90000"/>
              </a:lnSpc>
            </a:pPr>
            <a:r>
              <a:rPr lang="sl-SI" sz="2400" dirty="0">
                <a:ea typeface="Geneva"/>
              </a:rPr>
              <a:t>Alkoholizem</a:t>
            </a:r>
            <a:endParaRPr lang="en-US" sz="2400" dirty="0">
              <a:ea typeface="Geneva"/>
            </a:endParaRPr>
          </a:p>
          <a:p>
            <a:pPr marL="914400" lvl="1" indent="-457200" eaLnBrk="1" hangingPunct="1">
              <a:lnSpc>
                <a:spcPct val="90000"/>
              </a:lnSpc>
            </a:pPr>
            <a:r>
              <a:rPr lang="sl-SI" sz="2400" dirty="0">
                <a:ea typeface="Geneva"/>
              </a:rPr>
              <a:t>Motnje tesnobnosti</a:t>
            </a:r>
            <a:endParaRPr lang="en-US" sz="2400" dirty="0">
              <a:ea typeface="Geneva"/>
            </a:endParaRPr>
          </a:p>
          <a:p>
            <a:pPr marL="914400" lvl="1" indent="-457200" eaLnBrk="1" hangingPunct="1">
              <a:lnSpc>
                <a:spcPct val="90000"/>
              </a:lnSpc>
            </a:pPr>
            <a:r>
              <a:rPr lang="sl-SI" sz="2400" dirty="0">
                <a:ea typeface="Geneva"/>
              </a:rPr>
              <a:t>Motnje čustvovanja</a:t>
            </a:r>
            <a:endParaRPr lang="en-US" sz="2400" dirty="0">
              <a:ea typeface="Geneva"/>
            </a:endParaRPr>
          </a:p>
          <a:p>
            <a:pPr marL="914400" lvl="1" indent="-457200" eaLnBrk="1" hangingPunct="1">
              <a:lnSpc>
                <a:spcPct val="90000"/>
              </a:lnSpc>
            </a:pPr>
            <a:r>
              <a:rPr lang="sl-SI" sz="2400" dirty="0">
                <a:ea typeface="Geneva"/>
              </a:rPr>
              <a:t>Panične motnje</a:t>
            </a:r>
            <a:endParaRPr lang="en-US" sz="2400" dirty="0">
              <a:ea typeface="Geneva"/>
            </a:endParaRPr>
          </a:p>
          <a:p>
            <a:pPr marL="914400" lvl="1" indent="-457200" eaLnBrk="1" hangingPunct="1">
              <a:lnSpc>
                <a:spcPct val="90000"/>
              </a:lnSpc>
            </a:pPr>
            <a:r>
              <a:rPr lang="sl-SI" sz="2400" dirty="0">
                <a:ea typeface="Geneva"/>
              </a:rPr>
              <a:t>Psihoze</a:t>
            </a:r>
            <a:endParaRPr lang="en-US" sz="2400" dirty="0">
              <a:ea typeface="Geneva"/>
            </a:endParaRPr>
          </a:p>
          <a:p>
            <a:pPr marL="914400" lvl="1" indent="-457200" eaLnBrk="1" hangingPunct="1">
              <a:lnSpc>
                <a:spcPct val="90000"/>
              </a:lnSpc>
            </a:pPr>
            <a:r>
              <a:rPr lang="sl-SI" sz="2400" dirty="0">
                <a:ea typeface="Geneva"/>
              </a:rPr>
              <a:t>Zasvojenosti</a:t>
            </a:r>
            <a:endParaRPr lang="en-US" sz="2400" dirty="0">
              <a:ea typeface="Geneva"/>
            </a:endParaRPr>
          </a:p>
        </p:txBody>
      </p:sp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sl-SI">
                <a:ea typeface="Geneva"/>
              </a:rPr>
              <a:t>Epidemiologija</a:t>
            </a:r>
            <a:endParaRPr lang="en-US">
              <a:ea typeface="Geneva"/>
            </a:endParaRPr>
          </a:p>
        </p:txBody>
      </p:sp>
      <p:pic>
        <p:nvPicPr>
          <p:cNvPr id="2" name="Slika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1828800"/>
            <a:ext cx="5834499" cy="4742015"/>
          </a:xfrm>
          <a:prstGeom prst="rect">
            <a:avLst/>
          </a:prstGeo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143000"/>
            <a:ext cx="7772400" cy="4953000"/>
          </a:xfrm>
        </p:spPr>
        <p:txBody>
          <a:bodyPr/>
          <a:lstStyle/>
          <a:p>
            <a:pPr marL="609600" indent="-609600" eaLnBrk="1" hangingPunct="1">
              <a:buFontTx/>
              <a:buAutoNum type="arabicPeriod" startAt="12"/>
            </a:pPr>
            <a:r>
              <a:rPr lang="sl-SI" dirty="0">
                <a:ea typeface="Geneva"/>
              </a:rPr>
              <a:t>Farmakološki vzroki</a:t>
            </a:r>
            <a:endParaRPr lang="en-US" dirty="0">
              <a:ea typeface="Geneva"/>
            </a:endParaRPr>
          </a:p>
          <a:p>
            <a:pPr marL="990600" lvl="1" indent="-533400" eaLnBrk="1" hangingPunct="1"/>
            <a:r>
              <a:rPr lang="sl-SI" dirty="0">
                <a:ea typeface="Geneva"/>
              </a:rPr>
              <a:t>Nespečnost zaradi alkoholizma</a:t>
            </a:r>
            <a:endParaRPr lang="en-US" dirty="0">
              <a:ea typeface="Geneva"/>
            </a:endParaRPr>
          </a:p>
          <a:p>
            <a:pPr marL="990600" lvl="1" indent="-533400" eaLnBrk="1" hangingPunct="1"/>
            <a:r>
              <a:rPr lang="sl-SI" dirty="0">
                <a:ea typeface="Geneva"/>
              </a:rPr>
              <a:t>Zaradi odvisnosti od uspaval</a:t>
            </a:r>
            <a:endParaRPr lang="en-US" dirty="0">
              <a:ea typeface="Geneva"/>
            </a:endParaRPr>
          </a:p>
          <a:p>
            <a:pPr marL="990600" lvl="1" indent="-533400" eaLnBrk="1" hangingPunct="1"/>
            <a:r>
              <a:rPr lang="sl-SI" dirty="0">
                <a:ea typeface="Geneva"/>
              </a:rPr>
              <a:t>Zaradi potrebe po s</a:t>
            </a:r>
            <a:r>
              <a:rPr lang="en-US" dirty="0" err="1">
                <a:ea typeface="Geneva"/>
              </a:rPr>
              <a:t>timulus</a:t>
            </a:r>
            <a:r>
              <a:rPr lang="sl-SI" dirty="0">
                <a:ea typeface="Geneva"/>
              </a:rPr>
              <a:t>u</a:t>
            </a:r>
            <a:endParaRPr lang="en-US" dirty="0">
              <a:ea typeface="Geneva"/>
            </a:endParaRPr>
          </a:p>
          <a:p>
            <a:pPr marL="990600" lvl="1" indent="-533400" eaLnBrk="1" hangingPunct="1"/>
            <a:r>
              <a:rPr lang="sl-SI" dirty="0">
                <a:ea typeface="Geneva"/>
              </a:rPr>
              <a:t>Zdravila</a:t>
            </a:r>
            <a:endParaRPr lang="en-US" dirty="0">
              <a:ea typeface="Geneva"/>
            </a:endParaRPr>
          </a:p>
          <a:p>
            <a:pPr marL="1371600" lvl="2" indent="-457200" eaLnBrk="1" hangingPunct="1"/>
            <a:r>
              <a:rPr lang="sl-SI" dirty="0" err="1" smtClean="0">
                <a:ea typeface="Geneva"/>
              </a:rPr>
              <a:t>Adrenergični</a:t>
            </a:r>
            <a:r>
              <a:rPr lang="sl-SI" dirty="0" smtClean="0">
                <a:ea typeface="Geneva"/>
              </a:rPr>
              <a:t> zaviralci beta</a:t>
            </a:r>
            <a:endParaRPr lang="en-US" dirty="0">
              <a:ea typeface="Geneva"/>
            </a:endParaRPr>
          </a:p>
          <a:p>
            <a:pPr marL="1371600" lvl="2" indent="-457200" eaLnBrk="1" hangingPunct="1"/>
            <a:r>
              <a:rPr lang="en-US" dirty="0" err="1">
                <a:ea typeface="Geneva"/>
              </a:rPr>
              <a:t>Teo</a:t>
            </a:r>
            <a:r>
              <a:rPr lang="sl-SI" dirty="0">
                <a:ea typeface="Geneva"/>
              </a:rPr>
              <a:t>fi</a:t>
            </a:r>
            <a:r>
              <a:rPr lang="en-US" dirty="0" err="1" smtClean="0">
                <a:ea typeface="Geneva"/>
              </a:rPr>
              <a:t>lin</a:t>
            </a:r>
            <a:r>
              <a:rPr lang="sl-SI" dirty="0" smtClean="0">
                <a:ea typeface="Geneva"/>
              </a:rPr>
              <a:t> / kofein / </a:t>
            </a:r>
            <a:endParaRPr lang="en-US" dirty="0">
              <a:ea typeface="Geneva"/>
            </a:endParaRPr>
          </a:p>
          <a:p>
            <a:pPr marL="1371600" lvl="2" indent="-457200" eaLnBrk="1" hangingPunct="1"/>
            <a:r>
              <a:rPr lang="en-US" dirty="0">
                <a:ea typeface="Geneva"/>
              </a:rPr>
              <a:t>L-</a:t>
            </a:r>
            <a:r>
              <a:rPr lang="sl-SI" dirty="0">
                <a:ea typeface="Geneva"/>
              </a:rPr>
              <a:t>DOPA</a:t>
            </a:r>
            <a:endParaRPr lang="en-US" dirty="0">
              <a:ea typeface="Geneva"/>
            </a:endParaRPr>
          </a:p>
        </p:txBody>
      </p:sp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sl-SI">
                <a:ea typeface="Geneva"/>
              </a:rPr>
              <a:t>Epidemiologija</a:t>
            </a:r>
            <a:endParaRPr lang="en-US">
              <a:ea typeface="Geneva"/>
            </a:endParaRPr>
          </a:p>
        </p:txBody>
      </p:sp>
      <p:pic>
        <p:nvPicPr>
          <p:cNvPr id="2" name="Slika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34400" y="952501"/>
            <a:ext cx="2667000" cy="2667000"/>
          </a:xfrm>
          <a:prstGeom prst="rect">
            <a:avLst/>
          </a:prstGeom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Rectangle 2"/>
          <p:cNvSpPr>
            <a:spLocks noGrp="1" noChangeArrowheads="1"/>
          </p:cNvSpPr>
          <p:nvPr>
            <p:ph type="title"/>
          </p:nvPr>
        </p:nvSpPr>
        <p:spPr>
          <a:xfrm>
            <a:off x="2209800" y="152400"/>
            <a:ext cx="7772400" cy="533400"/>
          </a:xfrm>
        </p:spPr>
        <p:txBody>
          <a:bodyPr/>
          <a:lstStyle/>
          <a:p>
            <a:pPr eaLnBrk="1" hangingPunct="1"/>
            <a:r>
              <a:rPr lang="en-US">
                <a:ea typeface="Geneva"/>
              </a:rPr>
              <a:t>“</a:t>
            </a:r>
            <a:r>
              <a:rPr lang="sl-SI">
                <a:ea typeface="Geneva"/>
              </a:rPr>
              <a:t>Moreče sanje</a:t>
            </a:r>
            <a:r>
              <a:rPr lang="en-US">
                <a:ea typeface="Geneva"/>
              </a:rPr>
              <a:t>”</a:t>
            </a:r>
            <a:endParaRPr lang="en-CA">
              <a:ea typeface="Geneva"/>
            </a:endParaRPr>
          </a:p>
        </p:txBody>
      </p:sp>
      <p:sp>
        <p:nvSpPr>
          <p:cNvPr id="49154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152400" y="914400"/>
            <a:ext cx="11811000" cy="4648200"/>
          </a:xfrm>
        </p:spPr>
        <p:txBody>
          <a:bodyPr/>
          <a:lstStyle/>
          <a:p>
            <a:pPr eaLnBrk="1" hangingPunct="1"/>
            <a:r>
              <a:rPr lang="en-US" sz="3600" b="1" dirty="0">
                <a:ea typeface="Geneva"/>
              </a:rPr>
              <a:t>PTSD:</a:t>
            </a:r>
            <a:r>
              <a:rPr lang="en-US" sz="3600" dirty="0">
                <a:ea typeface="Geneva"/>
              </a:rPr>
              <a:t>  </a:t>
            </a:r>
            <a:r>
              <a:rPr lang="sl-SI" sz="2800" dirty="0">
                <a:ea typeface="Geneva"/>
              </a:rPr>
              <a:t>T</a:t>
            </a:r>
            <a:r>
              <a:rPr lang="en-US" sz="2800" dirty="0" err="1">
                <a:ea typeface="Geneva"/>
              </a:rPr>
              <a:t>ravmatična</a:t>
            </a:r>
            <a:r>
              <a:rPr lang="en-US" sz="2800" dirty="0">
                <a:ea typeface="Geneva"/>
              </a:rPr>
              <a:t> </a:t>
            </a:r>
            <a:r>
              <a:rPr lang="en-US" sz="2800" dirty="0" err="1">
                <a:ea typeface="Geneva"/>
              </a:rPr>
              <a:t>izkušnja</a:t>
            </a:r>
            <a:r>
              <a:rPr lang="en-US" sz="2800" dirty="0">
                <a:ea typeface="Geneva"/>
              </a:rPr>
              <a:t>, </a:t>
            </a:r>
            <a:r>
              <a:rPr lang="en-US" sz="2800" dirty="0" err="1">
                <a:ea typeface="Geneva"/>
              </a:rPr>
              <a:t>ki</a:t>
            </a:r>
            <a:r>
              <a:rPr lang="en-US" sz="2800" dirty="0">
                <a:ea typeface="Geneva"/>
              </a:rPr>
              <a:t> </a:t>
            </a:r>
            <a:r>
              <a:rPr lang="en-US" sz="2800" dirty="0" smtClean="0">
                <a:ea typeface="Geneva"/>
              </a:rPr>
              <a:t>j</a:t>
            </a:r>
            <a:r>
              <a:rPr lang="sl-SI" sz="2800" dirty="0" smtClean="0">
                <a:ea typeface="Geneva"/>
              </a:rPr>
              <a:t>o</a:t>
            </a:r>
            <a:r>
              <a:rPr lang="en-US" sz="2800" dirty="0" smtClean="0">
                <a:ea typeface="Geneva"/>
              </a:rPr>
              <a:t> </a:t>
            </a:r>
            <a:r>
              <a:rPr lang="en-US" sz="2800" dirty="0" err="1">
                <a:ea typeface="Geneva"/>
              </a:rPr>
              <a:t>podoživ</a:t>
            </a:r>
            <a:r>
              <a:rPr lang="sl-SI" sz="2800" dirty="0" err="1">
                <a:ea typeface="Geneva"/>
              </a:rPr>
              <a:t>iš</a:t>
            </a:r>
            <a:r>
              <a:rPr lang="en-US" sz="2800" dirty="0">
                <a:ea typeface="Geneva"/>
              </a:rPr>
              <a:t> v </a:t>
            </a:r>
            <a:r>
              <a:rPr lang="en-US" sz="2800" dirty="0" err="1">
                <a:ea typeface="Geneva"/>
              </a:rPr>
              <a:t>sanjah</a:t>
            </a:r>
            <a:r>
              <a:rPr lang="sl-SI" sz="2800" dirty="0">
                <a:ea typeface="Geneva"/>
              </a:rPr>
              <a:t>, v k</a:t>
            </a:r>
            <a:r>
              <a:rPr lang="en-US" sz="2800" dirty="0" err="1" smtClean="0">
                <a:ea typeface="Geneva"/>
              </a:rPr>
              <a:t>aterikoli</a:t>
            </a:r>
            <a:r>
              <a:rPr lang="en-US" sz="2800" dirty="0" smtClean="0">
                <a:ea typeface="Geneva"/>
              </a:rPr>
              <a:t> </a:t>
            </a:r>
            <a:r>
              <a:rPr lang="en-US" sz="2800" dirty="0" err="1">
                <a:ea typeface="Geneva"/>
              </a:rPr>
              <a:t>fazi</a:t>
            </a:r>
            <a:r>
              <a:rPr lang="en-US" sz="2800" dirty="0">
                <a:ea typeface="Geneva"/>
              </a:rPr>
              <a:t> </a:t>
            </a:r>
            <a:r>
              <a:rPr lang="en-US" sz="2800" dirty="0" err="1">
                <a:ea typeface="Geneva"/>
              </a:rPr>
              <a:t>spanja</a:t>
            </a:r>
            <a:r>
              <a:rPr lang="en-US" sz="2800" dirty="0">
                <a:ea typeface="Geneva"/>
              </a:rPr>
              <a:t>. </a:t>
            </a:r>
            <a:r>
              <a:rPr lang="en-US" sz="2800" dirty="0" err="1">
                <a:ea typeface="Geneva"/>
              </a:rPr>
              <a:t>Zelo</a:t>
            </a:r>
            <a:r>
              <a:rPr lang="en-US" sz="2800" dirty="0">
                <a:ea typeface="Geneva"/>
              </a:rPr>
              <a:t> </a:t>
            </a:r>
            <a:r>
              <a:rPr lang="sl-SI" sz="2800" dirty="0">
                <a:ea typeface="Geneva"/>
              </a:rPr>
              <a:t>obremenilno</a:t>
            </a:r>
            <a:r>
              <a:rPr lang="en-US" sz="2800" dirty="0">
                <a:ea typeface="Geneva"/>
              </a:rPr>
              <a:t>, </a:t>
            </a:r>
            <a:r>
              <a:rPr lang="en-US" sz="2800" dirty="0" err="1">
                <a:ea typeface="Geneva"/>
              </a:rPr>
              <a:t>slabše</a:t>
            </a:r>
            <a:r>
              <a:rPr lang="en-US" sz="2800" dirty="0">
                <a:ea typeface="Geneva"/>
              </a:rPr>
              <a:t> </a:t>
            </a:r>
            <a:r>
              <a:rPr lang="en-US" sz="2800" dirty="0" err="1">
                <a:ea typeface="Geneva"/>
              </a:rPr>
              <a:t>kot</a:t>
            </a:r>
            <a:r>
              <a:rPr lang="en-US" sz="2800" dirty="0">
                <a:ea typeface="Geneva"/>
              </a:rPr>
              <a:t> </a:t>
            </a:r>
            <a:r>
              <a:rPr lang="en-US" sz="2800" dirty="0" err="1">
                <a:ea typeface="Geneva"/>
              </a:rPr>
              <a:t>nočne</a:t>
            </a:r>
            <a:r>
              <a:rPr lang="en-US" sz="2800" dirty="0">
                <a:ea typeface="Geneva"/>
              </a:rPr>
              <a:t> more. </a:t>
            </a:r>
            <a:r>
              <a:rPr lang="sl-SI" sz="2800" dirty="0">
                <a:ea typeface="Geneva"/>
              </a:rPr>
              <a:t>Tudi d</a:t>
            </a:r>
            <a:r>
              <a:rPr lang="en-US" sz="2800" dirty="0" err="1">
                <a:ea typeface="Geneva"/>
              </a:rPr>
              <a:t>nevn</a:t>
            </a:r>
            <a:r>
              <a:rPr lang="sl-SI" sz="2800" dirty="0">
                <a:ea typeface="Geneva"/>
              </a:rPr>
              <a:t>i</a:t>
            </a:r>
            <a:r>
              <a:rPr lang="en-US" sz="2800" dirty="0">
                <a:ea typeface="Geneva"/>
              </a:rPr>
              <a:t> </a:t>
            </a:r>
            <a:r>
              <a:rPr lang="en-US" sz="2800" dirty="0" err="1">
                <a:ea typeface="Geneva"/>
              </a:rPr>
              <a:t>simptomi</a:t>
            </a:r>
            <a:r>
              <a:rPr lang="en-US" sz="2800" dirty="0">
                <a:ea typeface="Geneva"/>
              </a:rPr>
              <a:t>.</a:t>
            </a:r>
            <a:r>
              <a:rPr lang="sl-SI" sz="2800" dirty="0">
                <a:ea typeface="Geneva"/>
              </a:rPr>
              <a:t> </a:t>
            </a:r>
            <a:endParaRPr lang="en-US" sz="3600" dirty="0">
              <a:ea typeface="Geneva"/>
            </a:endParaRPr>
          </a:p>
          <a:p>
            <a:pPr eaLnBrk="1" hangingPunct="1"/>
            <a:r>
              <a:rPr lang="en-US" sz="3600" b="1" dirty="0">
                <a:ea typeface="Geneva"/>
              </a:rPr>
              <a:t>An</a:t>
            </a:r>
            <a:r>
              <a:rPr lang="sl-SI" sz="3600" b="1" dirty="0" err="1">
                <a:ea typeface="Geneva"/>
              </a:rPr>
              <a:t>ksiozne</a:t>
            </a:r>
            <a:r>
              <a:rPr lang="sl-SI" sz="3600" b="1" dirty="0">
                <a:ea typeface="Geneva"/>
              </a:rPr>
              <a:t> sanje</a:t>
            </a:r>
            <a:r>
              <a:rPr lang="en-US" sz="3600" b="1" dirty="0">
                <a:ea typeface="Geneva"/>
              </a:rPr>
              <a:t>:</a:t>
            </a:r>
            <a:r>
              <a:rPr lang="en-US" sz="3600" dirty="0">
                <a:ea typeface="Geneva"/>
              </a:rPr>
              <a:t> </a:t>
            </a:r>
            <a:r>
              <a:rPr lang="en-US" sz="2800" dirty="0">
                <a:ea typeface="Geneva"/>
              </a:rPr>
              <a:t>REM, “</a:t>
            </a:r>
            <a:r>
              <a:rPr lang="sl-SI" sz="2800" dirty="0">
                <a:ea typeface="Geneva"/>
              </a:rPr>
              <a:t>slabo redno spanje</a:t>
            </a:r>
            <a:r>
              <a:rPr lang="en-US" sz="2800" dirty="0">
                <a:ea typeface="Geneva"/>
              </a:rPr>
              <a:t>”</a:t>
            </a:r>
          </a:p>
          <a:p>
            <a:pPr eaLnBrk="1" hangingPunct="1"/>
            <a:r>
              <a:rPr lang="sl-SI" sz="3600" b="1" dirty="0">
                <a:ea typeface="Geneva"/>
              </a:rPr>
              <a:t>Nočne more</a:t>
            </a:r>
            <a:r>
              <a:rPr lang="en-US" sz="3600" b="1" dirty="0">
                <a:ea typeface="Geneva"/>
              </a:rPr>
              <a:t>:</a:t>
            </a:r>
            <a:r>
              <a:rPr lang="en-US" sz="3600" dirty="0">
                <a:ea typeface="Geneva"/>
              </a:rPr>
              <a:t>  </a:t>
            </a:r>
            <a:r>
              <a:rPr lang="en-US" sz="2800" dirty="0">
                <a:ea typeface="Geneva"/>
              </a:rPr>
              <a:t>REM, </a:t>
            </a:r>
            <a:r>
              <a:rPr lang="sl-SI" sz="2800" dirty="0">
                <a:ea typeface="Geneva"/>
              </a:rPr>
              <a:t>močna čustva</a:t>
            </a:r>
            <a:r>
              <a:rPr lang="en-US" sz="2800" dirty="0">
                <a:ea typeface="Geneva"/>
              </a:rPr>
              <a:t>, </a:t>
            </a:r>
            <a:r>
              <a:rPr lang="sl-SI" sz="2800" dirty="0">
                <a:ea typeface="Geneva"/>
              </a:rPr>
              <a:t>prebudiš se s popolno čuječnostjo / prestrašen / čustven</a:t>
            </a:r>
            <a:r>
              <a:rPr lang="en-US" sz="2800" dirty="0">
                <a:ea typeface="Geneva"/>
              </a:rPr>
              <a:t>. </a:t>
            </a:r>
          </a:p>
          <a:p>
            <a:pPr eaLnBrk="1" hangingPunct="1"/>
            <a:r>
              <a:rPr lang="sl-SI" sz="3600" b="1" dirty="0">
                <a:ea typeface="Geneva"/>
              </a:rPr>
              <a:t>Nočni strah</a:t>
            </a:r>
            <a:r>
              <a:rPr lang="en-US" sz="3600" b="1" dirty="0">
                <a:ea typeface="Geneva"/>
              </a:rPr>
              <a:t>: </a:t>
            </a:r>
            <a:r>
              <a:rPr lang="en-US" sz="2800" dirty="0">
                <a:ea typeface="Geneva"/>
              </a:rPr>
              <a:t>NREM </a:t>
            </a:r>
            <a:r>
              <a:rPr lang="sl-SI" sz="2800" dirty="0">
                <a:ea typeface="Geneva"/>
              </a:rPr>
              <a:t>zgodaj v spanju</a:t>
            </a:r>
            <a:r>
              <a:rPr lang="en-US" sz="2800" dirty="0">
                <a:ea typeface="Geneva"/>
              </a:rPr>
              <a:t>, </a:t>
            </a:r>
            <a:r>
              <a:rPr lang="sl-SI" sz="2800" dirty="0">
                <a:ea typeface="Geneva"/>
              </a:rPr>
              <a:t>pri otrocih</a:t>
            </a:r>
            <a:r>
              <a:rPr lang="en-US" sz="2800" dirty="0">
                <a:ea typeface="Geneva"/>
              </a:rPr>
              <a:t>. </a:t>
            </a:r>
            <a:r>
              <a:rPr lang="sl-SI" sz="2800" dirty="0">
                <a:ea typeface="Geneva"/>
              </a:rPr>
              <a:t>Kriki</a:t>
            </a:r>
            <a:r>
              <a:rPr lang="en-US" sz="2800" dirty="0">
                <a:ea typeface="Geneva"/>
              </a:rPr>
              <a:t>, </a:t>
            </a:r>
            <a:r>
              <a:rPr lang="sl-SI" sz="2800" dirty="0">
                <a:ea typeface="Geneva"/>
              </a:rPr>
              <a:t>neutolažljiv</a:t>
            </a:r>
            <a:r>
              <a:rPr lang="en-US" sz="2800" dirty="0" err="1">
                <a:ea typeface="Geneva"/>
              </a:rPr>
              <a:t>i</a:t>
            </a:r>
            <a:r>
              <a:rPr lang="en-US" sz="2800" dirty="0">
                <a:ea typeface="Geneva"/>
              </a:rPr>
              <a:t>, </a:t>
            </a:r>
            <a:r>
              <a:rPr lang="sl-SI" sz="2800" dirty="0">
                <a:ea typeface="Geneva"/>
              </a:rPr>
              <a:t>premetavanje</a:t>
            </a:r>
            <a:r>
              <a:rPr lang="en-US" sz="2800" dirty="0">
                <a:ea typeface="Geneva"/>
              </a:rPr>
              <a:t>, </a:t>
            </a:r>
            <a:r>
              <a:rPr lang="sl-SI" sz="2800" dirty="0">
                <a:ea typeface="Geneva"/>
              </a:rPr>
              <a:t>omotičnost, brez jutranjega priklica</a:t>
            </a:r>
            <a:r>
              <a:rPr lang="en-US" sz="2800" dirty="0">
                <a:ea typeface="Geneva"/>
              </a:rPr>
              <a:t>.  Benign</a:t>
            </a:r>
            <a:r>
              <a:rPr lang="sl-SI" sz="2800" dirty="0">
                <a:ea typeface="Geneva"/>
              </a:rPr>
              <a:t>o</a:t>
            </a:r>
            <a:r>
              <a:rPr lang="en-US" sz="2800" dirty="0">
                <a:ea typeface="Geneva"/>
              </a:rPr>
              <a:t>.</a:t>
            </a:r>
            <a:r>
              <a:rPr lang="en-US" sz="3600" dirty="0">
                <a:ea typeface="Geneva"/>
              </a:rPr>
              <a:t>  </a:t>
            </a:r>
            <a:endParaRPr lang="sl-SI" sz="3600" dirty="0">
              <a:ea typeface="Geneva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Rectangle 2"/>
          <p:cNvSpPr>
            <a:spLocks noGrp="1" noChangeArrowheads="1"/>
          </p:cNvSpPr>
          <p:nvPr>
            <p:ph type="title"/>
          </p:nvPr>
        </p:nvSpPr>
        <p:spPr>
          <a:xfrm>
            <a:off x="2209800" y="152400"/>
            <a:ext cx="7772400" cy="457200"/>
          </a:xfrm>
        </p:spPr>
        <p:txBody>
          <a:bodyPr/>
          <a:lstStyle/>
          <a:p>
            <a:pPr eaLnBrk="1" hangingPunct="1"/>
            <a:r>
              <a:rPr lang="sl-SI">
                <a:ea typeface="Geneva"/>
              </a:rPr>
              <a:t>Hoja med spanjem</a:t>
            </a:r>
            <a:endParaRPr lang="en-CA">
              <a:ea typeface="Geneva"/>
            </a:endParaRPr>
          </a:p>
        </p:txBody>
      </p:sp>
      <p:sp>
        <p:nvSpPr>
          <p:cNvPr id="50178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57200" y="1219200"/>
            <a:ext cx="8229600" cy="4953000"/>
          </a:xfrm>
        </p:spPr>
        <p:txBody>
          <a:bodyPr/>
          <a:lstStyle/>
          <a:p>
            <a:pPr eaLnBrk="1" hangingPunct="1"/>
            <a:r>
              <a:rPr lang="sl-SI" sz="2800" b="1" dirty="0">
                <a:ea typeface="Geneva"/>
              </a:rPr>
              <a:t>Hoja med spanjem (</a:t>
            </a:r>
            <a:r>
              <a:rPr lang="sl-SI" sz="2800" b="1" dirty="0" err="1">
                <a:ea typeface="Geneva"/>
              </a:rPr>
              <a:t>lunonosen</a:t>
            </a:r>
            <a:r>
              <a:rPr lang="sl-SI" sz="2800" b="1" dirty="0">
                <a:ea typeface="Geneva"/>
              </a:rPr>
              <a:t> spanec)</a:t>
            </a:r>
            <a:r>
              <a:rPr lang="en-US" sz="2800" b="1" dirty="0">
                <a:ea typeface="Geneva"/>
              </a:rPr>
              <a:t>:</a:t>
            </a:r>
            <a:r>
              <a:rPr lang="en-US" sz="2800" dirty="0">
                <a:ea typeface="Geneva"/>
              </a:rPr>
              <a:t> </a:t>
            </a:r>
          </a:p>
          <a:p>
            <a:pPr lvl="1" eaLnBrk="1" hangingPunct="1"/>
            <a:r>
              <a:rPr lang="en-US" sz="2400" dirty="0">
                <a:ea typeface="Geneva"/>
              </a:rPr>
              <a:t>NREM </a:t>
            </a:r>
            <a:r>
              <a:rPr lang="sl-SI" sz="2400" dirty="0">
                <a:ea typeface="Geneva"/>
              </a:rPr>
              <a:t>spanj</a:t>
            </a:r>
            <a:r>
              <a:rPr lang="en-US" sz="2400" dirty="0">
                <a:ea typeface="Geneva"/>
              </a:rPr>
              <a:t>e, </a:t>
            </a:r>
            <a:r>
              <a:rPr lang="sl-SI" sz="2400" dirty="0">
                <a:ea typeface="Geneva"/>
              </a:rPr>
              <a:t>prva </a:t>
            </a:r>
            <a:r>
              <a:rPr lang="en-US" sz="2400" dirty="0">
                <a:ea typeface="Geneva"/>
              </a:rPr>
              <a:t>1/3 </a:t>
            </a:r>
            <a:r>
              <a:rPr lang="sl-SI" sz="2400" dirty="0">
                <a:ea typeface="Geneva"/>
              </a:rPr>
              <a:t>noči</a:t>
            </a:r>
            <a:r>
              <a:rPr lang="en-US" sz="2400" dirty="0">
                <a:ea typeface="Geneva"/>
              </a:rPr>
              <a:t>, </a:t>
            </a:r>
            <a:r>
              <a:rPr lang="sl-SI" sz="2400" dirty="0">
                <a:ea typeface="Geneva"/>
              </a:rPr>
              <a:t>otroci, mladostniki</a:t>
            </a:r>
            <a:r>
              <a:rPr lang="en-US" sz="2400" dirty="0">
                <a:ea typeface="Geneva"/>
              </a:rPr>
              <a:t>; </a:t>
            </a:r>
            <a:r>
              <a:rPr lang="sl-SI" sz="2400" dirty="0">
                <a:ea typeface="Geneva"/>
              </a:rPr>
              <a:t>se redko obdrži do odraslosti</a:t>
            </a:r>
            <a:r>
              <a:rPr lang="en-US" sz="2400" dirty="0">
                <a:ea typeface="Geneva"/>
              </a:rPr>
              <a:t>. </a:t>
            </a:r>
            <a:r>
              <a:rPr lang="sl-SI" sz="2000" i="1" dirty="0">
                <a:ea typeface="Geneva"/>
              </a:rPr>
              <a:t>Niso sanje!</a:t>
            </a:r>
            <a:r>
              <a:rPr lang="en-US" sz="2000" dirty="0">
                <a:ea typeface="Geneva"/>
              </a:rPr>
              <a:t> </a:t>
            </a:r>
            <a:r>
              <a:rPr lang="sl-SI" sz="2000" dirty="0">
                <a:ea typeface="Geneva"/>
              </a:rPr>
              <a:t>Zmeden, če se prebudi</a:t>
            </a:r>
            <a:r>
              <a:rPr lang="en-US" sz="2000" dirty="0">
                <a:ea typeface="Geneva"/>
              </a:rPr>
              <a:t>. </a:t>
            </a:r>
            <a:r>
              <a:rPr lang="sl-SI" sz="2000" dirty="0">
                <a:ea typeface="Geneva"/>
              </a:rPr>
              <a:t>Preprosto do zelo kompleksno vedenje. Redko nasilni</a:t>
            </a:r>
            <a:r>
              <a:rPr lang="en-US" sz="2000" dirty="0">
                <a:ea typeface="Geneva"/>
              </a:rPr>
              <a:t>.</a:t>
            </a:r>
            <a:r>
              <a:rPr lang="en-US" sz="1800" dirty="0">
                <a:ea typeface="Geneva"/>
              </a:rPr>
              <a:t> </a:t>
            </a:r>
          </a:p>
          <a:p>
            <a:pPr eaLnBrk="1" hangingPunct="1"/>
            <a:r>
              <a:rPr lang="sl-SI" sz="2800" b="1" dirty="0">
                <a:ea typeface="Geneva"/>
              </a:rPr>
              <a:t>Govorjenje med spanjem</a:t>
            </a:r>
            <a:r>
              <a:rPr lang="en-US" sz="2800" b="1" dirty="0">
                <a:ea typeface="Geneva"/>
              </a:rPr>
              <a:t>: </a:t>
            </a:r>
          </a:p>
          <a:p>
            <a:pPr lvl="1" eaLnBrk="1" hangingPunct="1"/>
            <a:r>
              <a:rPr lang="sl-SI" sz="2400" dirty="0">
                <a:ea typeface="Geneva"/>
              </a:rPr>
              <a:t>Otroci</a:t>
            </a:r>
            <a:r>
              <a:rPr lang="en-CA" sz="2400" dirty="0">
                <a:ea typeface="Geneva"/>
              </a:rPr>
              <a:t>; NREM; </a:t>
            </a:r>
            <a:r>
              <a:rPr lang="sl-SI" sz="2400" dirty="0">
                <a:ea typeface="Geneva"/>
              </a:rPr>
              <a:t>redko razumljiv</a:t>
            </a:r>
            <a:r>
              <a:rPr lang="en-CA" sz="2400" dirty="0">
                <a:ea typeface="Geneva"/>
              </a:rPr>
              <a:t>; </a:t>
            </a:r>
            <a:r>
              <a:rPr lang="sl-SI" sz="2400" dirty="0">
                <a:ea typeface="Geneva"/>
              </a:rPr>
              <a:t>pogosto tudi hoja med spanjem</a:t>
            </a:r>
            <a:r>
              <a:rPr lang="en-CA" sz="2400" dirty="0">
                <a:ea typeface="Geneva"/>
              </a:rPr>
              <a:t>. </a:t>
            </a:r>
            <a:r>
              <a:rPr lang="sl-SI" sz="2400" dirty="0">
                <a:ea typeface="Geneva"/>
              </a:rPr>
              <a:t>Lahko trajajo do odraslosti.</a:t>
            </a:r>
            <a:endParaRPr lang="en-CA" sz="2400" dirty="0">
              <a:ea typeface="Geneva"/>
            </a:endParaRPr>
          </a:p>
          <a:p>
            <a:pPr eaLnBrk="1" hangingPunct="1"/>
            <a:r>
              <a:rPr lang="sl-SI" sz="2800" b="1" dirty="0">
                <a:ea typeface="Geneva"/>
              </a:rPr>
              <a:t>Motnje </a:t>
            </a:r>
            <a:r>
              <a:rPr lang="en-US" sz="2800" b="1" dirty="0">
                <a:ea typeface="Geneva"/>
              </a:rPr>
              <a:t>REM </a:t>
            </a:r>
            <a:r>
              <a:rPr lang="sl-SI" sz="2800" b="1" dirty="0">
                <a:ea typeface="Geneva"/>
              </a:rPr>
              <a:t>vedenja</a:t>
            </a:r>
            <a:r>
              <a:rPr lang="en-US" sz="2800" b="1" dirty="0">
                <a:ea typeface="Geneva"/>
              </a:rPr>
              <a:t>:</a:t>
            </a:r>
            <a:r>
              <a:rPr lang="en-US" sz="2800" dirty="0">
                <a:ea typeface="Geneva"/>
              </a:rPr>
              <a:t>  </a:t>
            </a:r>
          </a:p>
          <a:p>
            <a:pPr lvl="1" eaLnBrk="1" hangingPunct="1"/>
            <a:r>
              <a:rPr lang="sl-SI" sz="2400" dirty="0">
                <a:ea typeface="Geneva"/>
              </a:rPr>
              <a:t>Starejši moški</a:t>
            </a:r>
            <a:r>
              <a:rPr lang="en-US" sz="2400" dirty="0">
                <a:ea typeface="Geneva"/>
              </a:rPr>
              <a:t>;</a:t>
            </a:r>
            <a:r>
              <a:rPr lang="sl-SI" sz="2400" dirty="0">
                <a:ea typeface="Geneva"/>
              </a:rPr>
              <a:t> kap ali degeneracija možganskega debla</a:t>
            </a:r>
            <a:r>
              <a:rPr lang="en-US" sz="2400" dirty="0">
                <a:ea typeface="Geneva"/>
              </a:rPr>
              <a:t>; </a:t>
            </a:r>
            <a:r>
              <a:rPr lang="sl-SI" sz="2400" dirty="0">
                <a:ea typeface="Geneva"/>
              </a:rPr>
              <a:t>izguba normalnih REM paraliz jeder</a:t>
            </a:r>
            <a:r>
              <a:rPr lang="en-US" sz="2400" dirty="0">
                <a:ea typeface="Geneva"/>
              </a:rPr>
              <a:t>; </a:t>
            </a:r>
            <a:r>
              <a:rPr lang="sl-SI" sz="2400" dirty="0">
                <a:ea typeface="Geneva"/>
              </a:rPr>
              <a:t>pogosto hude poškodbe</a:t>
            </a:r>
            <a:r>
              <a:rPr lang="en-US" sz="2400" dirty="0">
                <a:ea typeface="Geneva"/>
              </a:rPr>
              <a:t>; </a:t>
            </a:r>
            <a:r>
              <a:rPr lang="sl-SI" sz="2400" dirty="0">
                <a:ea typeface="Geneva"/>
              </a:rPr>
              <a:t>večinoma zadnja 1/3 noči</a:t>
            </a:r>
            <a:br>
              <a:rPr lang="sl-SI" sz="2400" dirty="0">
                <a:ea typeface="Geneva"/>
              </a:rPr>
            </a:br>
            <a:endParaRPr lang="en-US" sz="2400" dirty="0">
              <a:ea typeface="Geneva"/>
            </a:endParaRPr>
          </a:p>
        </p:txBody>
      </p:sp>
      <p:pic>
        <p:nvPicPr>
          <p:cNvPr id="2" name="Slika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36978" y="1219200"/>
            <a:ext cx="3153659" cy="2362200"/>
          </a:xfrm>
          <a:prstGeom prst="rect">
            <a:avLst/>
          </a:prstGeom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sl-SI" dirty="0">
                <a:ea typeface="Geneva"/>
              </a:rPr>
              <a:t>Vrednotenje spanca: </a:t>
            </a:r>
            <a:r>
              <a:rPr lang="en-US" dirty="0" smtClean="0">
                <a:solidFill>
                  <a:srgbClr val="FFFF00"/>
                </a:solidFill>
                <a:ea typeface="Geneva"/>
              </a:rPr>
              <a:t>Epworth</a:t>
            </a:r>
            <a:r>
              <a:rPr lang="sl-SI" dirty="0" smtClean="0">
                <a:solidFill>
                  <a:srgbClr val="FFFF00"/>
                </a:solidFill>
                <a:ea typeface="Geneva"/>
              </a:rPr>
              <a:t>-</a:t>
            </a:r>
            <a:r>
              <a:rPr lang="sl-SI" dirty="0" err="1" smtClean="0">
                <a:solidFill>
                  <a:srgbClr val="FFFF00"/>
                </a:solidFill>
                <a:ea typeface="Geneva"/>
              </a:rPr>
              <a:t>ova</a:t>
            </a:r>
            <a:r>
              <a:rPr lang="en-US" dirty="0" smtClean="0">
                <a:solidFill>
                  <a:srgbClr val="FFFF00"/>
                </a:solidFill>
                <a:ea typeface="Geneva"/>
              </a:rPr>
              <a:t> </a:t>
            </a:r>
            <a:r>
              <a:rPr lang="sl-SI" dirty="0">
                <a:solidFill>
                  <a:srgbClr val="FFFF00"/>
                </a:solidFill>
                <a:ea typeface="Geneva"/>
              </a:rPr>
              <a:t>lestvica spanja</a:t>
            </a:r>
            <a:endParaRPr lang="en-US" dirty="0">
              <a:solidFill>
                <a:srgbClr val="FFFF00"/>
              </a:solidFill>
              <a:ea typeface="Geneva"/>
            </a:endParaRPr>
          </a:p>
        </p:txBody>
      </p:sp>
      <p:sp>
        <p:nvSpPr>
          <p:cNvPr id="5120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838200"/>
            <a:ext cx="11734800" cy="57912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Tx/>
              <a:buNone/>
            </a:pPr>
            <a:r>
              <a:rPr lang="sl-SI" sz="2800" dirty="0">
                <a:ea typeface="Geneva"/>
              </a:rPr>
              <a:t>Dobro merilo prekomerne dnevne zaspanosti. 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sl-SI" sz="2000" dirty="0">
                <a:ea typeface="Geneva"/>
              </a:rPr>
              <a:t>Kakšna je verjetnost, da boste </a:t>
            </a:r>
            <a:r>
              <a:rPr lang="sl-SI" sz="2000" b="1" dirty="0">
                <a:ea typeface="Geneva"/>
              </a:rPr>
              <a:t>zadremali</a:t>
            </a:r>
            <a:r>
              <a:rPr lang="sl-SI" sz="2000" dirty="0">
                <a:ea typeface="Geneva"/>
              </a:rPr>
              <a:t> ali celo </a:t>
            </a:r>
            <a:r>
              <a:rPr lang="sl-SI" sz="2000" b="1" dirty="0">
                <a:ea typeface="Geneva"/>
              </a:rPr>
              <a:t>zaspali</a:t>
            </a:r>
            <a:r>
              <a:rPr lang="sl-SI" sz="2000" dirty="0">
                <a:ea typeface="Geneva"/>
              </a:rPr>
              <a:t> v naslednjih situacijah? Vprašanja se nanašajo na dogodke v zadnjem času. Tudi če se vam to še ni zgodilo v zadnjem času, poskušajte ugotoviti, kako bi to vplivalo na vas. Uporabite naslednjo lestvico: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sl-SI" sz="2000" dirty="0">
                <a:solidFill>
                  <a:srgbClr val="00B050"/>
                </a:solidFill>
                <a:ea typeface="Geneva"/>
              </a:rPr>
              <a:t>0 = ni verjetno 1 = majhna verjetnost 2 = zmerna verjetnost, 3 = visoka verjetnost</a:t>
            </a:r>
            <a:br>
              <a:rPr lang="sl-SI" sz="2000" dirty="0">
                <a:solidFill>
                  <a:srgbClr val="00B050"/>
                </a:solidFill>
                <a:ea typeface="Geneva"/>
              </a:rPr>
            </a:br>
            <a:r>
              <a:rPr lang="sl-SI" sz="2800" dirty="0" smtClean="0">
                <a:solidFill>
                  <a:srgbClr val="0070C0"/>
                </a:solidFill>
                <a:ea typeface="Geneva"/>
              </a:rPr>
              <a:t>Sedenje </a:t>
            </a:r>
            <a:r>
              <a:rPr lang="sl-SI" sz="2800" dirty="0">
                <a:solidFill>
                  <a:srgbClr val="0070C0"/>
                </a:solidFill>
                <a:ea typeface="Geneva"/>
              </a:rPr>
              <a:t>in branje ____</a:t>
            </a:r>
            <a:br>
              <a:rPr lang="sl-SI" sz="2800" dirty="0">
                <a:solidFill>
                  <a:srgbClr val="0070C0"/>
                </a:solidFill>
                <a:ea typeface="Geneva"/>
              </a:rPr>
            </a:br>
            <a:r>
              <a:rPr lang="sl-SI" sz="2800" dirty="0">
                <a:solidFill>
                  <a:srgbClr val="0070C0"/>
                </a:solidFill>
                <a:ea typeface="Geneva"/>
              </a:rPr>
              <a:t>Gledanje TV ____</a:t>
            </a:r>
            <a:br>
              <a:rPr lang="sl-SI" sz="2800" dirty="0">
                <a:solidFill>
                  <a:srgbClr val="0070C0"/>
                </a:solidFill>
                <a:ea typeface="Geneva"/>
              </a:rPr>
            </a:br>
            <a:r>
              <a:rPr lang="sl-SI" sz="2800" dirty="0">
                <a:solidFill>
                  <a:srgbClr val="0070C0"/>
                </a:solidFill>
                <a:ea typeface="Geneva"/>
              </a:rPr>
              <a:t>Neaktivno sedenje na javnem mestu (npr. gledališče, srečanje) ____</a:t>
            </a:r>
            <a:br>
              <a:rPr lang="sl-SI" sz="2800" dirty="0">
                <a:solidFill>
                  <a:srgbClr val="0070C0"/>
                </a:solidFill>
                <a:ea typeface="Geneva"/>
              </a:rPr>
            </a:br>
            <a:r>
              <a:rPr lang="sl-SI" sz="2800" dirty="0">
                <a:solidFill>
                  <a:srgbClr val="0070C0"/>
                </a:solidFill>
                <a:ea typeface="Geneva"/>
              </a:rPr>
              <a:t>Kot sopotnik v avtomobilu, za eno uro, brez prekinitve ____</a:t>
            </a:r>
            <a:br>
              <a:rPr lang="sl-SI" sz="2800" dirty="0">
                <a:solidFill>
                  <a:srgbClr val="0070C0"/>
                </a:solidFill>
                <a:ea typeface="Geneva"/>
              </a:rPr>
            </a:br>
            <a:r>
              <a:rPr lang="sl-SI" sz="2800" dirty="0">
                <a:solidFill>
                  <a:srgbClr val="0070C0"/>
                </a:solidFill>
                <a:ea typeface="Geneva"/>
              </a:rPr>
              <a:t>Ležete k počitku v popoldanskih urah ____</a:t>
            </a:r>
            <a:br>
              <a:rPr lang="sl-SI" sz="2800" dirty="0">
                <a:solidFill>
                  <a:srgbClr val="0070C0"/>
                </a:solidFill>
                <a:ea typeface="Geneva"/>
              </a:rPr>
            </a:br>
            <a:r>
              <a:rPr lang="sl-SI" sz="2800" dirty="0">
                <a:solidFill>
                  <a:srgbClr val="0070C0"/>
                </a:solidFill>
                <a:ea typeface="Geneva"/>
              </a:rPr>
              <a:t>Zadremate ob sedenju in pogovoru z nekom ____</a:t>
            </a:r>
            <a:br>
              <a:rPr lang="sl-SI" sz="2800" dirty="0">
                <a:solidFill>
                  <a:srgbClr val="0070C0"/>
                </a:solidFill>
                <a:ea typeface="Geneva"/>
              </a:rPr>
            </a:br>
            <a:r>
              <a:rPr lang="sl-SI" sz="2800" dirty="0">
                <a:solidFill>
                  <a:srgbClr val="0070C0"/>
                </a:solidFill>
                <a:ea typeface="Geneva"/>
              </a:rPr>
              <a:t>V avtu, medtem ko ste se ustavili pred semaforjem____</a:t>
            </a:r>
            <a:br>
              <a:rPr lang="sl-SI" sz="2800" dirty="0">
                <a:solidFill>
                  <a:srgbClr val="0070C0"/>
                </a:solidFill>
                <a:ea typeface="Geneva"/>
              </a:rPr>
            </a:br>
            <a:r>
              <a:rPr lang="sl-SI" sz="2400" dirty="0">
                <a:ea typeface="Geneva"/>
              </a:rPr>
              <a:t>                                                                                           ____ </a:t>
            </a:r>
            <a:r>
              <a:rPr lang="sl-SI" sz="2400" dirty="0" smtClean="0">
                <a:ea typeface="Geneva"/>
              </a:rPr>
              <a:t>Seštevek</a:t>
            </a:r>
            <a:r>
              <a:rPr lang="sl-SI" sz="2400" dirty="0">
                <a:ea typeface="Geneva"/>
              </a:rPr>
              <a:t>:</a:t>
            </a:r>
            <a:br>
              <a:rPr lang="sl-SI" sz="2400" dirty="0">
                <a:ea typeface="Geneva"/>
              </a:rPr>
            </a:br>
            <a:r>
              <a:rPr lang="sl-SI" sz="2400" b="1" dirty="0">
                <a:ea typeface="Geneva"/>
              </a:rPr>
              <a:t>Običajna vrednost </a:t>
            </a:r>
            <a:r>
              <a:rPr lang="en-US" sz="2400" b="1" dirty="0">
                <a:ea typeface="Geneva"/>
              </a:rPr>
              <a:t>&lt; 10            </a:t>
            </a:r>
            <a:r>
              <a:rPr lang="sl-SI" sz="2400" b="1" dirty="0">
                <a:ea typeface="Geneva"/>
              </a:rPr>
              <a:t>Hujša </a:t>
            </a:r>
            <a:r>
              <a:rPr lang="en-US" sz="2400" b="1" dirty="0">
                <a:ea typeface="Geneva"/>
              </a:rPr>
              <a:t>&gt; 15</a:t>
            </a:r>
            <a:r>
              <a:rPr lang="en-US" sz="2400" dirty="0">
                <a:ea typeface="Geneva"/>
              </a:rPr>
              <a:t>   </a:t>
            </a:r>
          </a:p>
          <a:p>
            <a:pPr eaLnBrk="1" hangingPunct="1">
              <a:lnSpc>
                <a:spcPct val="90000"/>
              </a:lnSpc>
            </a:pPr>
            <a:endParaRPr lang="en-US" sz="2400" dirty="0">
              <a:ea typeface="Geneva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://www.quittingsitting.com/wp-content/uploads/2014/09/SleepLight2.png?9dcc7b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344" y="838201"/>
            <a:ext cx="10978504" cy="586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1524000" y="152400"/>
            <a:ext cx="9144000" cy="533400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+mj-lt"/>
                <a:ea typeface="Geneva" charset="0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Geneva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Geneva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Geneva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Geneva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sl-SI" altLang="sl-SI" kern="0" dirty="0" err="1"/>
              <a:t>Cirkadiani</a:t>
            </a:r>
            <a:r>
              <a:rPr lang="sl-SI" altLang="sl-SI" kern="0" dirty="0"/>
              <a:t> ritem, melatonin, kortizol</a:t>
            </a:r>
            <a:endParaRPr lang="sl-SI" kern="0" dirty="0"/>
          </a:p>
        </p:txBody>
      </p:sp>
    </p:spTree>
    <p:extLst>
      <p:ext uri="{BB962C8B-B14F-4D97-AF65-F5344CB8AC3E}">
        <p14:creationId xmlns:p14="http://schemas.microsoft.com/office/powerpoint/2010/main" val="15591008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sl-SI">
                <a:ea typeface="Geneva"/>
              </a:rPr>
              <a:t>Vprašalnik o nespečnosti</a:t>
            </a:r>
            <a:endParaRPr lang="en-US">
              <a:ea typeface="Geneva"/>
            </a:endParaRPr>
          </a:p>
        </p:txBody>
      </p:sp>
      <p:sp>
        <p:nvSpPr>
          <p:cNvPr id="5222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914400"/>
            <a:ext cx="9144000" cy="5486400"/>
          </a:xfrm>
        </p:spPr>
        <p:txBody>
          <a:bodyPr/>
          <a:lstStyle/>
          <a:p>
            <a:pPr eaLnBrk="1" hangingPunct="1">
              <a:buFont typeface="Wingdings" pitchFamily="2" charset="2"/>
              <a:buChar char="q"/>
            </a:pPr>
            <a:r>
              <a:rPr lang="sl-SI" sz="2400" dirty="0">
                <a:ea typeface="Geneva"/>
              </a:rPr>
              <a:t> Imam resne težave, da lahko zaspim</a:t>
            </a:r>
            <a:r>
              <a:rPr lang="en-US" sz="2400" dirty="0">
                <a:ea typeface="Geneva"/>
              </a:rPr>
              <a:t>.</a:t>
            </a:r>
          </a:p>
          <a:p>
            <a:pPr eaLnBrk="1" hangingPunct="1">
              <a:buFont typeface="Wingdings" pitchFamily="2" charset="2"/>
              <a:buChar char="q"/>
            </a:pPr>
            <a:r>
              <a:rPr lang="sl-SI" sz="2400" dirty="0">
                <a:ea typeface="Geneva"/>
              </a:rPr>
              <a:t> Misli drvijo po moji glavi, kar mi preprečuje zaspati.</a:t>
            </a:r>
            <a:endParaRPr lang="en-US" sz="2400" dirty="0">
              <a:ea typeface="Geneva"/>
            </a:endParaRPr>
          </a:p>
          <a:p>
            <a:pPr eaLnBrk="1" hangingPunct="1">
              <a:buFont typeface="Wingdings" pitchFamily="2" charset="2"/>
              <a:buChar char="q"/>
            </a:pPr>
            <a:r>
              <a:rPr lang="sl-SI" sz="2400" dirty="0">
                <a:ea typeface="Geneva"/>
              </a:rPr>
              <a:t> Ponoči se zbudim in ne morem zaspati nazaj / naprej.</a:t>
            </a:r>
            <a:endParaRPr lang="en-US" sz="2400" dirty="0">
              <a:ea typeface="Geneva"/>
            </a:endParaRPr>
          </a:p>
          <a:p>
            <a:pPr eaLnBrk="1" hangingPunct="1">
              <a:buFont typeface="Wingdings" pitchFamily="2" charset="2"/>
              <a:buChar char="q"/>
            </a:pPr>
            <a:r>
              <a:rPr lang="sl-SI" sz="2400" dirty="0">
                <a:ea typeface="Geneva"/>
              </a:rPr>
              <a:t> Se zjutraj zbudim bolj zgodaj, kot bi rad. </a:t>
            </a:r>
            <a:endParaRPr lang="en-US" sz="2400" dirty="0">
              <a:ea typeface="Geneva"/>
            </a:endParaRPr>
          </a:p>
          <a:p>
            <a:pPr eaLnBrk="1" hangingPunct="1">
              <a:buFont typeface="Wingdings" pitchFamily="2" charset="2"/>
              <a:buChar char="q"/>
            </a:pPr>
            <a:r>
              <a:rPr lang="sl-SI" sz="2400" dirty="0">
                <a:ea typeface="Geneva"/>
              </a:rPr>
              <a:t> Ležem buden za pol ure ali več, preden zaspim.</a:t>
            </a:r>
            <a:endParaRPr lang="en-US" sz="2400" dirty="0">
              <a:ea typeface="Geneva"/>
            </a:endParaRPr>
          </a:p>
          <a:p>
            <a:pPr eaLnBrk="1" hangingPunct="1">
              <a:buFont typeface="Wingdings" pitchFamily="2" charset="2"/>
              <a:buChar char="q"/>
            </a:pPr>
            <a:r>
              <a:rPr lang="sl-SI" sz="2400" dirty="0">
                <a:ea typeface="Geneva"/>
              </a:rPr>
              <a:t> Pričakujem težave s spanjem skoraj vsak večer.</a:t>
            </a:r>
            <a:br>
              <a:rPr lang="sl-SI" sz="2400" dirty="0">
                <a:ea typeface="Geneva"/>
              </a:rPr>
            </a:br>
            <a:r>
              <a:rPr lang="sl-SI" sz="2400" dirty="0">
                <a:ea typeface="Geneva"/>
              </a:rPr>
              <a:t/>
            </a:r>
            <a:br>
              <a:rPr lang="sl-SI" sz="2400" dirty="0">
                <a:ea typeface="Geneva"/>
              </a:rPr>
            </a:br>
            <a:endParaRPr lang="en-US" sz="2400" dirty="0">
              <a:ea typeface="Geneva"/>
            </a:endParaRPr>
          </a:p>
          <a:p>
            <a:pPr eaLnBrk="1" hangingPunct="1">
              <a:buFont typeface="Arial" charset="0"/>
              <a:buNone/>
            </a:pPr>
            <a:r>
              <a:rPr lang="sl-SI" sz="2400" dirty="0">
                <a:ea typeface="Geneva"/>
              </a:rPr>
              <a:t>Če ste odkljukali 3 ali več okenc, kažete simptome nespečnosti, resne nezmožnost zaspati ali spati.</a:t>
            </a:r>
          </a:p>
          <a:p>
            <a:pPr eaLnBrk="1" hangingPunct="1">
              <a:buFont typeface="Wingdings" pitchFamily="2" charset="2"/>
              <a:buNone/>
            </a:pPr>
            <a:endParaRPr lang="en-US" sz="2400" i="1" dirty="0">
              <a:ea typeface="Geneva"/>
            </a:endParaRPr>
          </a:p>
          <a:p>
            <a:pPr eaLnBrk="1" hangingPunct="1">
              <a:buFont typeface="Wingdings" pitchFamily="2" charset="2"/>
              <a:buChar char="q"/>
            </a:pPr>
            <a:endParaRPr lang="en-US" sz="2400" dirty="0">
              <a:ea typeface="Geneva"/>
            </a:endParaRPr>
          </a:p>
        </p:txBody>
      </p:sp>
      <p:pic>
        <p:nvPicPr>
          <p:cNvPr id="2" name="Slika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34400" y="990600"/>
            <a:ext cx="2743200" cy="1666875"/>
          </a:xfrm>
          <a:prstGeom prst="rect">
            <a:avLst/>
          </a:prstGeom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>
                <a:ea typeface="Geneva"/>
              </a:rPr>
              <a:t>Razvrstitev</a:t>
            </a:r>
          </a:p>
        </p:txBody>
      </p:sp>
      <p:sp>
        <p:nvSpPr>
          <p:cNvPr id="53250" name="Ograda vsebine 2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pPr eaLnBrk="1" hangingPunct="1"/>
            <a:r>
              <a:rPr lang="sl-SI" dirty="0">
                <a:ea typeface="Geneva"/>
              </a:rPr>
              <a:t>Temelj diagnoze je dolžina trajanja simptomov</a:t>
            </a:r>
            <a:endParaRPr lang="en-US" dirty="0">
              <a:ea typeface="Geneva"/>
            </a:endParaRPr>
          </a:p>
          <a:p>
            <a:pPr eaLnBrk="1" hangingPunct="1"/>
            <a:r>
              <a:rPr lang="sl-SI" u="sng" dirty="0">
                <a:ea typeface="Geneva"/>
              </a:rPr>
              <a:t>Prehodni</a:t>
            </a:r>
            <a:r>
              <a:rPr lang="sl-SI" dirty="0">
                <a:ea typeface="Geneva"/>
              </a:rPr>
              <a:t> ali akutni </a:t>
            </a:r>
          </a:p>
          <a:p>
            <a:pPr lvl="1" eaLnBrk="1" hangingPunct="1"/>
            <a:r>
              <a:rPr lang="sl-SI" dirty="0">
                <a:ea typeface="Geneva"/>
              </a:rPr>
              <a:t>Nekaj dni ali </a:t>
            </a:r>
            <a:r>
              <a:rPr lang="en-US" b="1" dirty="0">
                <a:solidFill>
                  <a:srgbClr val="C00000"/>
                </a:solidFill>
                <a:ea typeface="Geneva"/>
              </a:rPr>
              <a:t>2-4 </a:t>
            </a:r>
            <a:r>
              <a:rPr lang="sl-SI" b="1" dirty="0">
                <a:solidFill>
                  <a:srgbClr val="C00000"/>
                </a:solidFill>
                <a:ea typeface="Geneva"/>
              </a:rPr>
              <a:t>tedne</a:t>
            </a:r>
            <a:endParaRPr lang="en-US" b="1" dirty="0">
              <a:solidFill>
                <a:srgbClr val="C00000"/>
              </a:solidFill>
              <a:ea typeface="Geneva"/>
            </a:endParaRPr>
          </a:p>
          <a:p>
            <a:pPr eaLnBrk="1" hangingPunct="1"/>
            <a:r>
              <a:rPr lang="sl-SI" u="sng" dirty="0">
                <a:ea typeface="Geneva"/>
              </a:rPr>
              <a:t>Kronični</a:t>
            </a:r>
            <a:r>
              <a:rPr lang="sl-SI" dirty="0">
                <a:ea typeface="Geneva"/>
              </a:rPr>
              <a:t>: </a:t>
            </a:r>
          </a:p>
          <a:p>
            <a:pPr lvl="1" eaLnBrk="1" hangingPunct="1"/>
            <a:r>
              <a:rPr lang="sl-SI" dirty="0">
                <a:ea typeface="Geneva"/>
              </a:rPr>
              <a:t>Na podlagi trajanja simptomov</a:t>
            </a:r>
          </a:p>
          <a:p>
            <a:pPr lvl="1" eaLnBrk="1" hangingPunct="1"/>
            <a:r>
              <a:rPr lang="sl-SI" dirty="0">
                <a:ea typeface="Geneva"/>
              </a:rPr>
              <a:t>Simptomi prisotni več kot </a:t>
            </a:r>
            <a:r>
              <a:rPr lang="sl-SI" b="1" dirty="0">
                <a:solidFill>
                  <a:srgbClr val="FF0000"/>
                </a:solidFill>
                <a:ea typeface="Geneva"/>
              </a:rPr>
              <a:t>1-3 mesece</a:t>
            </a:r>
          </a:p>
          <a:p>
            <a:pPr lvl="1" eaLnBrk="1" hangingPunct="1"/>
            <a:endParaRPr lang="en-US" dirty="0">
              <a:ea typeface="Geneva"/>
            </a:endParaRPr>
          </a:p>
          <a:p>
            <a:r>
              <a:rPr lang="sl-SI" dirty="0" smtClean="0">
                <a:ea typeface="Geneva"/>
              </a:rPr>
              <a:t>Podrobna higiena spanja.</a:t>
            </a:r>
            <a:endParaRPr lang="sl-SI" dirty="0">
              <a:ea typeface="Geneva"/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z="3200" dirty="0">
                <a:ea typeface="Geneva"/>
              </a:rPr>
              <a:t>Razvrstitev za potrebe </a:t>
            </a:r>
            <a:r>
              <a:rPr lang="sl-SI" sz="3200" dirty="0">
                <a:solidFill>
                  <a:srgbClr val="FFFF00"/>
                </a:solidFill>
                <a:ea typeface="Geneva"/>
              </a:rPr>
              <a:t>izbire zdravila</a:t>
            </a:r>
          </a:p>
        </p:txBody>
      </p:sp>
      <p:sp>
        <p:nvSpPr>
          <p:cNvPr id="54274" name="Ograda vsebine 2"/>
          <p:cNvSpPr>
            <a:spLocks noGrp="1"/>
          </p:cNvSpPr>
          <p:nvPr>
            <p:ph sz="quarter" idx="10"/>
          </p:nvPr>
        </p:nvSpPr>
        <p:spPr>
          <a:xfrm>
            <a:off x="533400" y="1219200"/>
            <a:ext cx="10058400" cy="4800600"/>
          </a:xfrm>
        </p:spPr>
        <p:txBody>
          <a:bodyPr/>
          <a:lstStyle/>
          <a:p>
            <a:pPr eaLnBrk="1" hangingPunct="1"/>
            <a:r>
              <a:rPr lang="sl-SI" dirty="0">
                <a:ea typeface="Geneva"/>
              </a:rPr>
              <a:t>Nespečnost zaradi težkega </a:t>
            </a:r>
            <a:r>
              <a:rPr lang="sl-SI" b="1" u="sng" dirty="0">
                <a:solidFill>
                  <a:srgbClr val="C00000"/>
                </a:solidFill>
                <a:ea typeface="Geneva"/>
              </a:rPr>
              <a:t>začetka</a:t>
            </a:r>
            <a:r>
              <a:rPr lang="sl-SI" dirty="0">
                <a:ea typeface="Geneva"/>
              </a:rPr>
              <a:t> spanja</a:t>
            </a:r>
            <a:endParaRPr lang="en-US" dirty="0">
              <a:ea typeface="Geneva"/>
            </a:endParaRPr>
          </a:p>
          <a:p>
            <a:pPr eaLnBrk="1" hangingPunct="1"/>
            <a:r>
              <a:rPr lang="sl-SI" dirty="0">
                <a:ea typeface="Geneva"/>
              </a:rPr>
              <a:t>Težko zagotavljanje </a:t>
            </a:r>
            <a:r>
              <a:rPr lang="sl-SI" b="1" u="sng" dirty="0" smtClean="0">
                <a:solidFill>
                  <a:srgbClr val="FF0000"/>
                </a:solidFill>
                <a:ea typeface="Geneva"/>
              </a:rPr>
              <a:t>kontinuiranega</a:t>
            </a:r>
            <a:r>
              <a:rPr lang="sl-SI" dirty="0" smtClean="0">
                <a:ea typeface="Geneva"/>
              </a:rPr>
              <a:t> </a:t>
            </a:r>
            <a:r>
              <a:rPr lang="sl-SI" dirty="0">
                <a:ea typeface="Geneva"/>
              </a:rPr>
              <a:t>spanja</a:t>
            </a:r>
            <a:endParaRPr lang="en-US" dirty="0">
              <a:ea typeface="Geneva"/>
            </a:endParaRPr>
          </a:p>
          <a:p>
            <a:pPr eaLnBrk="1" hangingPunct="1"/>
            <a:r>
              <a:rPr lang="sl-SI" dirty="0">
                <a:ea typeface="Geneva"/>
              </a:rPr>
              <a:t>Zgodnja </a:t>
            </a:r>
            <a:r>
              <a:rPr lang="sl-SI" u="sng" dirty="0">
                <a:solidFill>
                  <a:srgbClr val="00B050"/>
                </a:solidFill>
                <a:ea typeface="Geneva"/>
              </a:rPr>
              <a:t>jutranja</a:t>
            </a:r>
            <a:r>
              <a:rPr lang="sl-SI" dirty="0">
                <a:ea typeface="Geneva"/>
              </a:rPr>
              <a:t> nespečnost</a:t>
            </a:r>
            <a:endParaRPr lang="en-US" dirty="0">
              <a:ea typeface="Geneva"/>
            </a:endParaRPr>
          </a:p>
          <a:p>
            <a:pPr lvl="1" eaLnBrk="1" hangingPunct="1"/>
            <a:r>
              <a:rPr lang="sl-SI" dirty="0">
                <a:ea typeface="Geneva"/>
              </a:rPr>
              <a:t>Kratko obdobje </a:t>
            </a:r>
            <a:r>
              <a:rPr lang="sl-SI" dirty="0" err="1">
                <a:ea typeface="Geneva"/>
              </a:rPr>
              <a:t>nespanja</a:t>
            </a:r>
            <a:endParaRPr lang="en-US" dirty="0">
              <a:ea typeface="Geneva"/>
            </a:endParaRPr>
          </a:p>
          <a:p>
            <a:pPr eaLnBrk="1" hangingPunct="1"/>
            <a:r>
              <a:rPr lang="sl-SI" u="sng" dirty="0">
                <a:ea typeface="Geneva"/>
              </a:rPr>
              <a:t>Utrujenost</a:t>
            </a:r>
            <a:r>
              <a:rPr lang="sl-SI" dirty="0">
                <a:ea typeface="Geneva"/>
              </a:rPr>
              <a:t> </a:t>
            </a:r>
            <a:r>
              <a:rPr lang="sl-SI" dirty="0">
                <a:solidFill>
                  <a:srgbClr val="7030A0"/>
                </a:solidFill>
                <a:ea typeface="Geneva"/>
              </a:rPr>
              <a:t>po spanju</a:t>
            </a:r>
            <a:endParaRPr lang="en-US" dirty="0">
              <a:solidFill>
                <a:srgbClr val="7030A0"/>
              </a:solidFill>
              <a:ea typeface="Geneva"/>
            </a:endParaRPr>
          </a:p>
          <a:p>
            <a:pPr lvl="1" eaLnBrk="1" hangingPunct="1"/>
            <a:r>
              <a:rPr lang="sl-SI" dirty="0">
                <a:ea typeface="Geneva"/>
              </a:rPr>
              <a:t>Večkratno zbujanje</a:t>
            </a:r>
            <a:endParaRPr lang="en-US" dirty="0">
              <a:ea typeface="Geneva"/>
            </a:endParaRPr>
          </a:p>
          <a:p>
            <a:pPr lvl="1" eaLnBrk="1" hangingPunct="1"/>
            <a:r>
              <a:rPr lang="sl-SI" dirty="0">
                <a:ea typeface="Geneva"/>
              </a:rPr>
              <a:t>Kombinacije zgornjih vzorcev</a:t>
            </a:r>
            <a:endParaRPr lang="en-US" dirty="0">
              <a:ea typeface="Geneva"/>
            </a:endParaRPr>
          </a:p>
          <a:p>
            <a:endParaRPr lang="sl-SI" dirty="0">
              <a:ea typeface="Geneva"/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Rectangle 2"/>
          <p:cNvSpPr>
            <a:spLocks noGrp="1" noChangeArrowheads="1"/>
          </p:cNvSpPr>
          <p:nvPr>
            <p:ph type="title"/>
          </p:nvPr>
        </p:nvSpPr>
        <p:spPr>
          <a:xfrm>
            <a:off x="2209800" y="381000"/>
            <a:ext cx="7772400" cy="381000"/>
          </a:xfrm>
        </p:spPr>
        <p:txBody>
          <a:bodyPr/>
          <a:lstStyle/>
          <a:p>
            <a:pPr eaLnBrk="1" hangingPunct="1"/>
            <a:r>
              <a:rPr lang="sl-SI">
                <a:ea typeface="Geneva"/>
              </a:rPr>
              <a:t>Zaspanost in vožnja</a:t>
            </a:r>
            <a:endParaRPr lang="en-CA">
              <a:ea typeface="Geneva"/>
            </a:endParaRPr>
          </a:p>
        </p:txBody>
      </p:sp>
      <p:sp>
        <p:nvSpPr>
          <p:cNvPr id="55298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228600" y="838200"/>
            <a:ext cx="11353800" cy="51816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b="1" dirty="0">
                <a:ea typeface="Geneva"/>
              </a:rPr>
              <a:t>Cir</a:t>
            </a:r>
            <a:r>
              <a:rPr lang="sl-SI" b="1" dirty="0">
                <a:ea typeface="Geneva"/>
              </a:rPr>
              <a:t>k</a:t>
            </a:r>
            <a:r>
              <a:rPr lang="en-US" b="1" dirty="0" err="1">
                <a:ea typeface="Geneva"/>
              </a:rPr>
              <a:t>adian</a:t>
            </a:r>
            <a:r>
              <a:rPr lang="sl-SI" b="1" dirty="0">
                <a:ea typeface="Geneva"/>
              </a:rPr>
              <a:t>a</a:t>
            </a:r>
            <a:r>
              <a:rPr lang="en-US" b="1" dirty="0">
                <a:ea typeface="Geneva"/>
              </a:rPr>
              <a:t> </a:t>
            </a:r>
            <a:r>
              <a:rPr lang="sl-SI" b="1" dirty="0">
                <a:ea typeface="Geneva"/>
              </a:rPr>
              <a:t>tveganja</a:t>
            </a:r>
            <a:r>
              <a:rPr lang="en-US" dirty="0">
                <a:ea typeface="Geneva"/>
              </a:rPr>
              <a:t>: </a:t>
            </a:r>
          </a:p>
          <a:p>
            <a:pPr lvl="1" eaLnBrk="1" hangingPunct="1">
              <a:lnSpc>
                <a:spcPct val="90000"/>
              </a:lnSpc>
            </a:pPr>
            <a:r>
              <a:rPr lang="sl-SI" dirty="0">
                <a:ea typeface="Geneva"/>
              </a:rPr>
              <a:t>Delavci v izmenskem delu</a:t>
            </a:r>
            <a:r>
              <a:rPr lang="en-US" dirty="0">
                <a:ea typeface="Geneva"/>
              </a:rPr>
              <a:t>, </a:t>
            </a:r>
            <a:r>
              <a:rPr lang="sl-SI" dirty="0">
                <a:ea typeface="Geneva"/>
              </a:rPr>
              <a:t>delavci „na klic</a:t>
            </a:r>
            <a:r>
              <a:rPr lang="en-US" dirty="0">
                <a:ea typeface="Geneva"/>
              </a:rPr>
              <a:t>” (</a:t>
            </a:r>
            <a:r>
              <a:rPr lang="sl-SI" dirty="0">
                <a:ea typeface="Geneva"/>
              </a:rPr>
              <a:t>zdravniki, gasilci, ....</a:t>
            </a:r>
            <a:r>
              <a:rPr lang="en-US" dirty="0">
                <a:ea typeface="Geneva"/>
              </a:rPr>
              <a:t>), </a:t>
            </a:r>
            <a:r>
              <a:rPr lang="sl-SI" dirty="0">
                <a:ea typeface="Geneva"/>
              </a:rPr>
              <a:t>začetek in konec poletnega časa </a:t>
            </a:r>
            <a:r>
              <a:rPr lang="en-US" dirty="0">
                <a:ea typeface="Geneva"/>
              </a:rPr>
              <a:t>( </a:t>
            </a:r>
            <a:r>
              <a:rPr lang="en-US" u="sng" dirty="0">
                <a:ea typeface="Geneva"/>
              </a:rPr>
              <a:t>+</a:t>
            </a:r>
            <a:r>
              <a:rPr lang="en-US" dirty="0">
                <a:ea typeface="Geneva"/>
              </a:rPr>
              <a:t> 7</a:t>
            </a:r>
            <a:r>
              <a:rPr lang="sl-SI" dirty="0">
                <a:ea typeface="Geneva"/>
              </a:rPr>
              <a:t> </a:t>
            </a:r>
            <a:r>
              <a:rPr lang="en-US" dirty="0">
                <a:ea typeface="Geneva"/>
              </a:rPr>
              <a:t>% </a:t>
            </a:r>
            <a:r>
              <a:rPr lang="sl-SI" dirty="0">
                <a:ea typeface="Geneva"/>
              </a:rPr>
              <a:t>povečanje nesreč</a:t>
            </a:r>
            <a:r>
              <a:rPr lang="en-US" dirty="0">
                <a:ea typeface="Geneva"/>
              </a:rPr>
              <a:t>), </a:t>
            </a:r>
            <a:r>
              <a:rPr lang="sl-SI" dirty="0">
                <a:ea typeface="Geneva"/>
              </a:rPr>
              <a:t>dolga vožnja na počitnice</a:t>
            </a:r>
            <a:r>
              <a:rPr lang="en-US" dirty="0">
                <a:ea typeface="Geneva"/>
              </a:rPr>
              <a:t>.</a:t>
            </a:r>
          </a:p>
          <a:p>
            <a:pPr eaLnBrk="1" hangingPunct="1">
              <a:lnSpc>
                <a:spcPct val="90000"/>
              </a:lnSpc>
            </a:pPr>
            <a:r>
              <a:rPr lang="sl-SI" b="1" dirty="0">
                <a:ea typeface="Geneva"/>
              </a:rPr>
              <a:t>Analogija alkoholu</a:t>
            </a:r>
            <a:r>
              <a:rPr lang="en-US" dirty="0">
                <a:ea typeface="Geneva"/>
              </a:rPr>
              <a:t>:  </a:t>
            </a:r>
          </a:p>
          <a:p>
            <a:pPr lvl="1" eaLnBrk="1" hangingPunct="1">
              <a:lnSpc>
                <a:spcPct val="90000"/>
              </a:lnSpc>
            </a:pPr>
            <a:r>
              <a:rPr lang="en-US" dirty="0">
                <a:ea typeface="Geneva"/>
              </a:rPr>
              <a:t>17 h </a:t>
            </a:r>
            <a:r>
              <a:rPr lang="sl-SI" dirty="0">
                <a:ea typeface="Geneva"/>
              </a:rPr>
              <a:t>brez spanja je enakovredno kot </a:t>
            </a:r>
            <a:r>
              <a:rPr lang="en-US" dirty="0">
                <a:ea typeface="Geneva"/>
              </a:rPr>
              <a:t>0.05</a:t>
            </a:r>
            <a:r>
              <a:rPr lang="sl-SI" dirty="0">
                <a:ea typeface="Geneva"/>
              </a:rPr>
              <a:t> </a:t>
            </a:r>
            <a:r>
              <a:rPr lang="en-US" dirty="0">
                <a:ea typeface="Geneva"/>
              </a:rPr>
              <a:t>% (</a:t>
            </a:r>
            <a:r>
              <a:rPr lang="sl-SI" dirty="0">
                <a:ea typeface="Geneva"/>
              </a:rPr>
              <a:t>0,</a:t>
            </a:r>
            <a:r>
              <a:rPr lang="en-US" dirty="0">
                <a:ea typeface="Geneva"/>
              </a:rPr>
              <a:t>5 g. al</a:t>
            </a:r>
            <a:r>
              <a:rPr lang="sl-SI" dirty="0">
                <a:ea typeface="Geneva"/>
              </a:rPr>
              <a:t>k</a:t>
            </a:r>
            <a:r>
              <a:rPr lang="en-US" dirty="0" err="1">
                <a:ea typeface="Geneva"/>
              </a:rPr>
              <a:t>ohol</a:t>
            </a:r>
            <a:r>
              <a:rPr lang="sl-SI" dirty="0">
                <a:ea typeface="Geneva"/>
              </a:rPr>
              <a:t>a</a:t>
            </a:r>
            <a:r>
              <a:rPr lang="en-US" dirty="0">
                <a:ea typeface="Geneva"/>
              </a:rPr>
              <a:t> / </a:t>
            </a:r>
            <a:r>
              <a:rPr lang="sl-SI" dirty="0">
                <a:ea typeface="Geneva"/>
              </a:rPr>
              <a:t>1 </a:t>
            </a:r>
            <a:r>
              <a:rPr lang="en-US" dirty="0">
                <a:ea typeface="Geneva"/>
              </a:rPr>
              <a:t>l </a:t>
            </a:r>
            <a:r>
              <a:rPr lang="sl-SI" dirty="0">
                <a:ea typeface="Geneva"/>
              </a:rPr>
              <a:t>krvi</a:t>
            </a:r>
            <a:r>
              <a:rPr lang="en-US" dirty="0">
                <a:ea typeface="Geneva"/>
              </a:rPr>
              <a:t>).    </a:t>
            </a:r>
          </a:p>
          <a:p>
            <a:pPr eaLnBrk="1" hangingPunct="1">
              <a:lnSpc>
                <a:spcPct val="90000"/>
              </a:lnSpc>
            </a:pPr>
            <a:r>
              <a:rPr lang="sl-SI" dirty="0">
                <a:ea typeface="Geneva"/>
              </a:rPr>
              <a:t>Trajanje</a:t>
            </a:r>
            <a:r>
              <a:rPr lang="en-US" dirty="0">
                <a:ea typeface="Geneva"/>
              </a:rPr>
              <a:t>:  </a:t>
            </a:r>
          </a:p>
          <a:p>
            <a:pPr lvl="1" eaLnBrk="1" hangingPunct="1">
              <a:lnSpc>
                <a:spcPct val="90000"/>
              </a:lnSpc>
            </a:pPr>
            <a:r>
              <a:rPr lang="sl-SI" dirty="0">
                <a:ea typeface="Geneva"/>
              </a:rPr>
              <a:t>Zmanjšanje zmogljivosti traja 1 ali 2 dneva po nadomestitvi spanca</a:t>
            </a:r>
            <a:r>
              <a:rPr lang="en-US" dirty="0">
                <a:ea typeface="Geneva"/>
              </a:rPr>
              <a:t>.</a:t>
            </a:r>
            <a:endParaRPr lang="en-CA" dirty="0">
              <a:ea typeface="Geneva"/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Rectangle 2"/>
          <p:cNvSpPr>
            <a:spLocks noGrp="1" noChangeArrowheads="1"/>
          </p:cNvSpPr>
          <p:nvPr>
            <p:ph type="title"/>
          </p:nvPr>
        </p:nvSpPr>
        <p:spPr>
          <a:xfrm>
            <a:off x="1676400" y="152400"/>
            <a:ext cx="7772400" cy="533400"/>
          </a:xfrm>
        </p:spPr>
        <p:txBody>
          <a:bodyPr/>
          <a:lstStyle/>
          <a:p>
            <a:pPr eaLnBrk="1" hangingPunct="1"/>
            <a:r>
              <a:rPr lang="sl-SI">
                <a:ea typeface="Geneva"/>
              </a:rPr>
              <a:t>Pomanjkanje spanja in avtomobilske nesreče </a:t>
            </a:r>
            <a:r>
              <a:rPr lang="en-US" sz="1600">
                <a:ea typeface="Geneva"/>
              </a:rPr>
              <a:t>(Silber</a:t>
            </a:r>
            <a:r>
              <a:rPr lang="sl-SI" sz="1600">
                <a:ea typeface="Geneva"/>
              </a:rPr>
              <a:t>,</a:t>
            </a:r>
            <a:r>
              <a:rPr lang="en-US" sz="1600">
                <a:ea typeface="Geneva"/>
              </a:rPr>
              <a:t> 2004)</a:t>
            </a:r>
            <a:endParaRPr lang="en-CA" sz="1600">
              <a:ea typeface="Geneva"/>
            </a:endParaRPr>
          </a:p>
        </p:txBody>
      </p:sp>
      <p:pic>
        <p:nvPicPr>
          <p:cNvPr id="56322" name="Picture 3" descr="C:\DOCUME~1\User\APPLIC~1\ScanSoft\PAPERP~1\10\Temp\~max0021.BMP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58175" y="762000"/>
            <a:ext cx="10653204" cy="6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sl-SI" sz="2800" dirty="0">
                <a:ea typeface="Geneva"/>
              </a:rPr>
              <a:t>Vožnja in zaspanost</a:t>
            </a:r>
            <a:r>
              <a:rPr lang="en-US" sz="2800" dirty="0">
                <a:ea typeface="Geneva"/>
              </a:rPr>
              <a:t>:  </a:t>
            </a:r>
            <a:r>
              <a:rPr lang="sl-SI" sz="2800" dirty="0">
                <a:ea typeface="Geneva"/>
              </a:rPr>
              <a:t>kaj ubija med vožnjo?</a:t>
            </a:r>
            <a:endParaRPr lang="en-CA" sz="2800" dirty="0">
              <a:ea typeface="Geneva"/>
            </a:endParaRPr>
          </a:p>
        </p:txBody>
      </p:sp>
      <p:sp>
        <p:nvSpPr>
          <p:cNvPr id="57346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381000" y="990600"/>
            <a:ext cx="9601200" cy="44196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sl-SI" u="sng" dirty="0">
                <a:ea typeface="Geneva"/>
              </a:rPr>
              <a:t>Kumulativna</a:t>
            </a:r>
            <a:r>
              <a:rPr lang="sl-SI" dirty="0">
                <a:ea typeface="Geneva"/>
              </a:rPr>
              <a:t> </a:t>
            </a:r>
            <a:r>
              <a:rPr lang="sl-SI" dirty="0">
                <a:solidFill>
                  <a:srgbClr val="FF0000"/>
                </a:solidFill>
                <a:ea typeface="Geneva"/>
              </a:rPr>
              <a:t>izguba spanca </a:t>
            </a:r>
            <a:r>
              <a:rPr lang="sl-SI" dirty="0">
                <a:ea typeface="Geneva"/>
              </a:rPr>
              <a:t>med tednom</a:t>
            </a:r>
            <a:endParaRPr lang="en-US" dirty="0">
              <a:ea typeface="Geneva"/>
            </a:endParaRPr>
          </a:p>
          <a:p>
            <a:pPr eaLnBrk="1" hangingPunct="1">
              <a:lnSpc>
                <a:spcPct val="90000"/>
              </a:lnSpc>
            </a:pPr>
            <a:r>
              <a:rPr lang="sl-SI" dirty="0">
                <a:ea typeface="Geneva"/>
              </a:rPr>
              <a:t>pospeševanje</a:t>
            </a:r>
            <a:endParaRPr lang="en-US" dirty="0">
              <a:ea typeface="Geneva"/>
            </a:endParaRPr>
          </a:p>
          <a:p>
            <a:pPr eaLnBrk="1" hangingPunct="1">
              <a:lnSpc>
                <a:spcPct val="90000"/>
              </a:lnSpc>
            </a:pPr>
            <a:r>
              <a:rPr lang="en-US" b="1" dirty="0" err="1">
                <a:solidFill>
                  <a:srgbClr val="7030A0"/>
                </a:solidFill>
                <a:ea typeface="Geneva"/>
              </a:rPr>
              <a:t>Mi</a:t>
            </a:r>
            <a:r>
              <a:rPr lang="sl-SI" b="1" dirty="0">
                <a:solidFill>
                  <a:srgbClr val="7030A0"/>
                </a:solidFill>
                <a:ea typeface="Geneva"/>
              </a:rPr>
              <a:t>k</a:t>
            </a:r>
            <a:r>
              <a:rPr lang="en-US" b="1" dirty="0" err="1">
                <a:solidFill>
                  <a:srgbClr val="7030A0"/>
                </a:solidFill>
                <a:ea typeface="Geneva"/>
              </a:rPr>
              <a:t>ro</a:t>
            </a:r>
            <a:r>
              <a:rPr lang="en-US" b="1" dirty="0">
                <a:solidFill>
                  <a:srgbClr val="7030A0"/>
                </a:solidFill>
                <a:ea typeface="Geneva"/>
              </a:rPr>
              <a:t>-</a:t>
            </a:r>
            <a:r>
              <a:rPr lang="sl-SI" b="1" dirty="0">
                <a:solidFill>
                  <a:srgbClr val="7030A0"/>
                </a:solidFill>
                <a:ea typeface="Geneva"/>
              </a:rPr>
              <a:t>spanje </a:t>
            </a:r>
            <a:r>
              <a:rPr lang="en-US" dirty="0">
                <a:ea typeface="Geneva"/>
              </a:rPr>
              <a:t>(@ </a:t>
            </a:r>
            <a:r>
              <a:rPr lang="sl-SI" dirty="0">
                <a:ea typeface="Geneva"/>
              </a:rPr>
              <a:t>90-110 k</a:t>
            </a:r>
            <a:r>
              <a:rPr lang="en-US" dirty="0">
                <a:ea typeface="Geneva"/>
              </a:rPr>
              <a:t>m /</a:t>
            </a:r>
            <a:r>
              <a:rPr lang="sl-SI" dirty="0">
                <a:ea typeface="Geneva"/>
              </a:rPr>
              <a:t> h</a:t>
            </a:r>
            <a:r>
              <a:rPr lang="en-US" dirty="0">
                <a:ea typeface="Geneva"/>
              </a:rPr>
              <a:t> </a:t>
            </a:r>
            <a:r>
              <a:rPr lang="sl-SI" dirty="0">
                <a:ea typeface="Geneva"/>
              </a:rPr>
              <a:t>na avtocesti</a:t>
            </a:r>
            <a:r>
              <a:rPr lang="en-US" dirty="0">
                <a:ea typeface="Geneva"/>
              </a:rPr>
              <a:t>)</a:t>
            </a:r>
          </a:p>
          <a:p>
            <a:pPr eaLnBrk="1" hangingPunct="1">
              <a:lnSpc>
                <a:spcPct val="90000"/>
              </a:lnSpc>
            </a:pPr>
            <a:r>
              <a:rPr lang="sl-SI" dirty="0">
                <a:ea typeface="Geneva"/>
              </a:rPr>
              <a:t>Zmanjšana pozornost</a:t>
            </a:r>
            <a:endParaRPr lang="en-US" dirty="0">
              <a:ea typeface="Geneva"/>
            </a:endParaRPr>
          </a:p>
          <a:p>
            <a:pPr eaLnBrk="1" hangingPunct="1">
              <a:lnSpc>
                <a:spcPct val="90000"/>
              </a:lnSpc>
            </a:pPr>
            <a:r>
              <a:rPr lang="sl-SI" dirty="0">
                <a:ea typeface="Geneva"/>
              </a:rPr>
              <a:t>Zmanjšan reakcijski čas</a:t>
            </a:r>
            <a:endParaRPr lang="en-US" dirty="0">
              <a:ea typeface="Geneva"/>
            </a:endParaRPr>
          </a:p>
          <a:p>
            <a:pPr eaLnBrk="1" hangingPunct="1">
              <a:lnSpc>
                <a:spcPct val="90000"/>
              </a:lnSpc>
            </a:pPr>
            <a:r>
              <a:rPr lang="en-US" dirty="0">
                <a:ea typeface="Geneva"/>
              </a:rPr>
              <a:t>“</a:t>
            </a:r>
            <a:r>
              <a:rPr lang="sl-SI" dirty="0">
                <a:ea typeface="Geneva"/>
              </a:rPr>
              <a:t>Avtomatska vožnja</a:t>
            </a:r>
            <a:r>
              <a:rPr lang="en-US" dirty="0">
                <a:ea typeface="Geneva"/>
              </a:rPr>
              <a:t>”</a:t>
            </a:r>
          </a:p>
          <a:p>
            <a:pPr eaLnBrk="1" hangingPunct="1">
              <a:lnSpc>
                <a:spcPct val="90000"/>
              </a:lnSpc>
            </a:pPr>
            <a:r>
              <a:rPr lang="sl-SI" dirty="0">
                <a:ea typeface="Geneva"/>
              </a:rPr>
              <a:t>Aktivnosti za dodatno vzburjenje </a:t>
            </a:r>
            <a:r>
              <a:rPr lang="sl-SI" dirty="0" err="1">
                <a:ea typeface="Geneva"/>
              </a:rPr>
              <a:t>ponavadi</a:t>
            </a:r>
            <a:r>
              <a:rPr lang="sl-SI" dirty="0">
                <a:ea typeface="Geneva"/>
              </a:rPr>
              <a:t> samo zamaskirajo zaspanost</a:t>
            </a:r>
            <a:r>
              <a:rPr lang="en-US" dirty="0">
                <a:ea typeface="Geneva"/>
              </a:rPr>
              <a:t>;  </a:t>
            </a:r>
            <a:r>
              <a:rPr lang="sl-SI" dirty="0">
                <a:ea typeface="Geneva"/>
              </a:rPr>
              <a:t>alkohol, večja hitrost</a:t>
            </a:r>
            <a:r>
              <a:rPr lang="en-US" dirty="0">
                <a:ea typeface="Geneva"/>
              </a:rPr>
              <a:t>. </a:t>
            </a:r>
            <a:endParaRPr lang="en-CA" dirty="0">
              <a:ea typeface="Geneva"/>
            </a:endParaRPr>
          </a:p>
        </p:txBody>
      </p:sp>
      <p:pic>
        <p:nvPicPr>
          <p:cNvPr id="2" name="Slika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67724" y="1116904"/>
            <a:ext cx="3343275" cy="1371600"/>
          </a:xfrm>
          <a:prstGeom prst="rect">
            <a:avLst/>
          </a:prstGeom>
        </p:spPr>
      </p:pic>
      <p:pic>
        <p:nvPicPr>
          <p:cNvPr id="3" name="Slika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90688" y="3048000"/>
            <a:ext cx="3343275" cy="2224798"/>
          </a:xfrm>
          <a:prstGeom prst="rect">
            <a:avLst/>
          </a:prstGeom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z="3200" dirty="0"/>
              <a:t>Terapevtski </a:t>
            </a:r>
            <a:r>
              <a:rPr lang="sl-SI" sz="3200" dirty="0" smtClean="0"/>
              <a:t>cilji zdravljenja nespečnosti</a:t>
            </a:r>
            <a:endParaRPr lang="sl-SI" sz="3200" dirty="0"/>
          </a:p>
        </p:txBody>
      </p:sp>
      <p:sp>
        <p:nvSpPr>
          <p:cNvPr id="3" name="Ograda vsebine 2"/>
          <p:cNvSpPr>
            <a:spLocks noGrp="1"/>
          </p:cNvSpPr>
          <p:nvPr>
            <p:ph sz="quarter" idx="10"/>
          </p:nvPr>
        </p:nvSpPr>
        <p:spPr>
          <a:xfrm>
            <a:off x="457200" y="1066800"/>
            <a:ext cx="7315200" cy="5486400"/>
          </a:xfrm>
        </p:spPr>
        <p:txBody>
          <a:bodyPr/>
          <a:lstStyle/>
          <a:p>
            <a:pPr eaLnBrk="1" hangingPunct="1"/>
            <a:r>
              <a:rPr lang="sl-SI" u="sng" dirty="0"/>
              <a:t>Normalen cikel spanja</a:t>
            </a:r>
          </a:p>
          <a:p>
            <a:pPr eaLnBrk="1" hangingPunct="1"/>
            <a:r>
              <a:rPr lang="sl-SI" dirty="0" smtClean="0"/>
              <a:t>Odkritje </a:t>
            </a:r>
            <a:r>
              <a:rPr lang="sl-SI" dirty="0" smtClean="0">
                <a:solidFill>
                  <a:srgbClr val="FF0000"/>
                </a:solidFill>
              </a:rPr>
              <a:t>vzrokov</a:t>
            </a:r>
            <a:r>
              <a:rPr lang="sl-SI" dirty="0" smtClean="0"/>
              <a:t> </a:t>
            </a:r>
            <a:r>
              <a:rPr lang="sl-SI" dirty="0"/>
              <a:t>za nespečnost</a:t>
            </a:r>
          </a:p>
          <a:p>
            <a:pPr eaLnBrk="1" hangingPunct="1"/>
            <a:r>
              <a:rPr lang="sl-SI" dirty="0">
                <a:solidFill>
                  <a:srgbClr val="FF0000"/>
                </a:solidFill>
              </a:rPr>
              <a:t>Diagnoza</a:t>
            </a:r>
            <a:r>
              <a:rPr lang="sl-SI" dirty="0"/>
              <a:t> in ocena nespečnosti</a:t>
            </a:r>
          </a:p>
          <a:p>
            <a:pPr eaLnBrk="1" hangingPunct="1"/>
            <a:r>
              <a:rPr lang="sl-SI" dirty="0"/>
              <a:t>Načini zdravljenja:</a:t>
            </a:r>
          </a:p>
          <a:p>
            <a:pPr lvl="1" eaLnBrk="1" hangingPunct="1"/>
            <a:r>
              <a:rPr lang="sl-SI" dirty="0"/>
              <a:t>Nefarmakološko,</a:t>
            </a:r>
          </a:p>
          <a:p>
            <a:pPr lvl="1" eaLnBrk="1" hangingPunct="1"/>
            <a:r>
              <a:rPr lang="sl-SI" dirty="0"/>
              <a:t>Farmakološko.</a:t>
            </a:r>
          </a:p>
          <a:p>
            <a:pPr eaLnBrk="1" hangingPunct="1"/>
            <a:endParaRPr lang="en-US" dirty="0"/>
          </a:p>
          <a:p>
            <a:endParaRPr lang="sl-SI" dirty="0"/>
          </a:p>
        </p:txBody>
      </p:sp>
      <p:pic>
        <p:nvPicPr>
          <p:cNvPr id="9218" name="Picture 2" descr="https://encrypted-tbn0.gstatic.com/images?q=tbn:ANd9GcQIYM4TAFOtwAbT0RNofruZC6QxXtWMs8OMtU7hCxlvq4klBp2YsQ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4174" y="3710150"/>
            <a:ext cx="5035826" cy="2995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158530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://survivingantidepressants.org/uploads/monthly_10_2013/post-1-0-20338700-138168776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11882"/>
            <a:ext cx="8105773" cy="525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/>
              <a:t>Normalno – nenormalno spanje</a:t>
            </a:r>
          </a:p>
        </p:txBody>
      </p:sp>
      <p:pic>
        <p:nvPicPr>
          <p:cNvPr id="1026" name="Picture 2" descr="http://healthy-ojas.com/assets/sleep/sleep-cycl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729870"/>
            <a:ext cx="4993443" cy="26217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9480356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/>
              <a:t>Kaj se dogaja v spanju</a:t>
            </a:r>
          </a:p>
        </p:txBody>
      </p:sp>
      <p:pic>
        <p:nvPicPr>
          <p:cNvPr id="3074" name="Picture 2" descr="http://www.vitalityworks.co.nz/data/image/Sleep%20Cycl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910145"/>
            <a:ext cx="9661635" cy="5414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697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sl-SI" sz="3200" dirty="0"/>
              <a:t>Nefarmakološko zdravljenje</a:t>
            </a:r>
            <a:endParaRPr lang="en-US" sz="3200" dirty="0"/>
          </a:p>
        </p:txBody>
      </p:sp>
      <p:sp>
        <p:nvSpPr>
          <p:cNvPr id="25603" name="Content Placeholder 2"/>
          <p:cNvSpPr>
            <a:spLocks noGrp="1"/>
          </p:cNvSpPr>
          <p:nvPr>
            <p:ph idx="4294967295"/>
          </p:nvPr>
        </p:nvSpPr>
        <p:spPr>
          <a:xfrm>
            <a:off x="228600" y="990600"/>
            <a:ext cx="10896600" cy="5503862"/>
          </a:xfrm>
          <a:prstGeom prst="rect">
            <a:avLst/>
          </a:prstGeom>
        </p:spPr>
        <p:txBody>
          <a:bodyPr/>
          <a:lstStyle/>
          <a:p>
            <a:r>
              <a:rPr lang="sl-SI" dirty="0"/>
              <a:t>Je poskus </a:t>
            </a:r>
            <a:r>
              <a:rPr lang="sl-SI" dirty="0" smtClean="0"/>
              <a:t>ureditve spanja </a:t>
            </a:r>
            <a:r>
              <a:rPr lang="sl-SI" dirty="0"/>
              <a:t>pred začetkom farmakološkega zdravljenja, poteka naj vsaj </a:t>
            </a:r>
            <a:r>
              <a:rPr lang="sl-SI" dirty="0">
                <a:solidFill>
                  <a:schemeClr val="accent2"/>
                </a:solidFill>
              </a:rPr>
              <a:t>2-3 tedne</a:t>
            </a:r>
            <a:r>
              <a:rPr lang="sl-SI" dirty="0"/>
              <a:t>,</a:t>
            </a:r>
          </a:p>
          <a:p>
            <a:r>
              <a:rPr lang="sl-SI" dirty="0"/>
              <a:t>Osredotočeno je na </a:t>
            </a:r>
            <a:r>
              <a:rPr lang="sl-SI" u="sng" dirty="0"/>
              <a:t>izboljšanje spalnih navad</a:t>
            </a:r>
            <a:r>
              <a:rPr lang="sl-SI" dirty="0"/>
              <a:t>,</a:t>
            </a:r>
          </a:p>
          <a:p>
            <a:r>
              <a:rPr lang="sl-SI" dirty="0"/>
              <a:t>Metode, ki se uporabljajo, so:</a:t>
            </a:r>
          </a:p>
          <a:p>
            <a:pPr lvl="1"/>
            <a:r>
              <a:rPr lang="sl-SI" b="1" dirty="0"/>
              <a:t>Izboljšanje </a:t>
            </a:r>
            <a:r>
              <a:rPr lang="sl-SI" b="1" dirty="0">
                <a:solidFill>
                  <a:srgbClr val="00B050"/>
                </a:solidFill>
              </a:rPr>
              <a:t>higiene spanja</a:t>
            </a:r>
            <a:r>
              <a:rPr lang="sl-SI" dirty="0"/>
              <a:t>,</a:t>
            </a:r>
          </a:p>
          <a:p>
            <a:pPr lvl="1"/>
            <a:r>
              <a:rPr lang="sl-SI" b="1" dirty="0" smtClean="0"/>
              <a:t>Dražljajsko </a:t>
            </a:r>
            <a:r>
              <a:rPr lang="sl-SI" b="1" dirty="0" smtClean="0">
                <a:solidFill>
                  <a:schemeClr val="accent2">
                    <a:lumMod val="75000"/>
                  </a:schemeClr>
                </a:solidFill>
              </a:rPr>
              <a:t>vzpodbujanje</a:t>
            </a:r>
            <a:r>
              <a:rPr lang="sl-SI" b="1" dirty="0" smtClean="0"/>
              <a:t> </a:t>
            </a:r>
            <a:r>
              <a:rPr lang="sl-SI" b="1" dirty="0"/>
              <a:t>spanja</a:t>
            </a:r>
            <a:r>
              <a:rPr lang="sl-SI" dirty="0"/>
              <a:t>,</a:t>
            </a:r>
          </a:p>
          <a:p>
            <a:pPr lvl="1"/>
            <a:r>
              <a:rPr lang="sl-SI" b="1" dirty="0">
                <a:solidFill>
                  <a:srgbClr val="C00000"/>
                </a:solidFill>
              </a:rPr>
              <a:t>Omejevanje</a:t>
            </a:r>
            <a:r>
              <a:rPr lang="sl-SI" b="1" dirty="0"/>
              <a:t> spanja</a:t>
            </a:r>
            <a:r>
              <a:rPr lang="sl-SI" dirty="0"/>
              <a:t>.</a:t>
            </a:r>
          </a:p>
        </p:txBody>
      </p:sp>
      <p:pic>
        <p:nvPicPr>
          <p:cNvPr id="3" name="Slika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67600" y="3048000"/>
            <a:ext cx="4724400" cy="314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6751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73BDDBF7-296D-4868-B595-0EC2359F0B5B}"/>
              </a:ext>
            </a:extLst>
          </p:cNvPr>
          <p:cNvSpPr txBox="1">
            <a:spLocks/>
          </p:cNvSpPr>
          <p:nvPr/>
        </p:nvSpPr>
        <p:spPr>
          <a:xfrm>
            <a:off x="914400" y="1295400"/>
            <a:ext cx="10515600" cy="5486400"/>
          </a:xfrm>
          <a:prstGeom prst="rect">
            <a:avLst/>
          </a:prstGeom>
        </p:spPr>
        <p:txBody>
          <a:bodyPr/>
          <a:lstStyle>
            <a:lvl1pPr marL="233363" indent="-233363" algn="l" rtl="0" eaLnBrk="0" fontAlgn="base" hangingPunct="0">
              <a:spcBef>
                <a:spcPct val="60000"/>
              </a:spcBef>
              <a:spcAft>
                <a:spcPct val="0"/>
              </a:spcAft>
              <a:buClr>
                <a:schemeClr val="bg2"/>
              </a:buClr>
              <a:buFont typeface="Arial" charset="0"/>
              <a:buChar char="•"/>
              <a:defRPr sz="3200">
                <a:solidFill>
                  <a:schemeClr val="bg2"/>
                </a:solidFill>
                <a:latin typeface="+mn-lt"/>
                <a:ea typeface="Geneva" charset="0"/>
                <a:cs typeface="Geneva"/>
              </a:defRPr>
            </a:lvl1pPr>
            <a:lvl2pPr marL="681038" indent="-22701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buFont typeface="Wingdings" pitchFamily="2" charset="2"/>
              <a:buChar char="§"/>
              <a:defRPr sz="3200">
                <a:solidFill>
                  <a:schemeClr val="bg2"/>
                </a:solidFill>
                <a:latin typeface="+mn-lt"/>
                <a:ea typeface="Geneva" charset="0"/>
                <a:cs typeface="Genev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100000"/>
              <a:buFont typeface="Arial" charset="0"/>
              <a:buChar char="•"/>
              <a:defRPr sz="3200">
                <a:solidFill>
                  <a:schemeClr val="bg2"/>
                </a:solidFill>
                <a:latin typeface="+mn-lt"/>
                <a:ea typeface="Geneva" charset="0"/>
                <a:cs typeface="Genev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buFont typeface="Wingdings" pitchFamily="2" charset="2"/>
              <a:buChar char="§"/>
              <a:defRPr sz="3200">
                <a:solidFill>
                  <a:schemeClr val="bg2"/>
                </a:solidFill>
                <a:latin typeface="+mn-lt"/>
                <a:ea typeface="Geneva" charset="0"/>
                <a:cs typeface="Genev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100000"/>
              <a:buFont typeface="Arial" charset="0"/>
              <a:buChar char="•"/>
              <a:defRPr sz="3200">
                <a:solidFill>
                  <a:schemeClr val="bg2"/>
                </a:solidFill>
                <a:latin typeface="+mn-lt"/>
                <a:ea typeface="Geneva" charset="0"/>
                <a:cs typeface="Genev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60000"/>
              <a:buFont typeface="Wingdings" pitchFamily="2" charset="2"/>
              <a:buChar char="v"/>
              <a:defRPr sz="3200">
                <a:solidFill>
                  <a:schemeClr val="bg2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60000"/>
              <a:buFont typeface="Wingdings" pitchFamily="2" charset="2"/>
              <a:buChar char="v"/>
              <a:defRPr sz="3200">
                <a:solidFill>
                  <a:schemeClr val="bg2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60000"/>
              <a:buFont typeface="Wingdings" pitchFamily="2" charset="2"/>
              <a:buChar char="v"/>
              <a:defRPr sz="3200">
                <a:solidFill>
                  <a:schemeClr val="bg2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60000"/>
              <a:buFont typeface="Wingdings" pitchFamily="2" charset="2"/>
              <a:buChar char="v"/>
              <a:defRPr sz="3200">
                <a:solidFill>
                  <a:schemeClr val="bg2"/>
                </a:solidFill>
                <a:latin typeface="+mn-lt"/>
              </a:defRPr>
            </a:lvl9pPr>
          </a:lstStyle>
          <a:p>
            <a:r>
              <a:rPr lang="sl-SI" kern="0" dirty="0">
                <a:ea typeface="Geneva"/>
              </a:rPr>
              <a:t>za odkritje molekularnih temeljev </a:t>
            </a:r>
            <a:r>
              <a:rPr lang="sl-SI" kern="0" dirty="0" err="1">
                <a:ea typeface="Geneva"/>
              </a:rPr>
              <a:t>cirkadianih</a:t>
            </a:r>
            <a:r>
              <a:rPr lang="sl-SI" kern="0" dirty="0">
                <a:ea typeface="Geneva"/>
              </a:rPr>
              <a:t> ritmov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524000" y="152400"/>
            <a:ext cx="9144000" cy="533400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+mj-lt"/>
                <a:ea typeface="Geneva" charset="0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Geneva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Geneva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Geneva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Geneva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sl-SI" altLang="sl-SI" kern="0" dirty="0"/>
              <a:t>Nobelova nagrada 2017</a:t>
            </a:r>
            <a:endParaRPr lang="sl-SI" kern="0" dirty="0"/>
          </a:p>
        </p:txBody>
      </p:sp>
      <p:sp>
        <p:nvSpPr>
          <p:cNvPr id="4" name="Pravokotnik 3"/>
          <p:cNvSpPr/>
          <p:nvPr/>
        </p:nvSpPr>
        <p:spPr>
          <a:xfrm>
            <a:off x="2319647" y="2743200"/>
            <a:ext cx="701040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000000"/>
                </a:solidFill>
                <a:latin typeface="inherit"/>
              </a:rPr>
              <a:t>2017-10-02</a:t>
            </a:r>
          </a:p>
          <a:p>
            <a:pPr algn="ctr"/>
            <a:r>
              <a:rPr lang="en-US" b="1" dirty="0">
                <a:solidFill>
                  <a:srgbClr val="598AC1"/>
                </a:solidFill>
                <a:latin typeface="inherit"/>
                <a:hlinkClick r:id="rId2"/>
              </a:rPr>
              <a:t>The Nobel Assembly at </a:t>
            </a:r>
            <a:r>
              <a:rPr lang="en-US" b="1" dirty="0" err="1">
                <a:solidFill>
                  <a:srgbClr val="598AC1"/>
                </a:solidFill>
                <a:latin typeface="inherit"/>
                <a:hlinkClick r:id="rId2"/>
              </a:rPr>
              <a:t>Karolinska</a:t>
            </a:r>
            <a:r>
              <a:rPr lang="en-US" b="1" dirty="0">
                <a:solidFill>
                  <a:srgbClr val="598AC1"/>
                </a:solidFill>
                <a:latin typeface="inherit"/>
                <a:hlinkClick r:id="rId2"/>
              </a:rPr>
              <a:t> </a:t>
            </a:r>
            <a:r>
              <a:rPr lang="en-US" b="1" dirty="0" err="1">
                <a:solidFill>
                  <a:srgbClr val="598AC1"/>
                </a:solidFill>
                <a:latin typeface="inherit"/>
                <a:hlinkClick r:id="rId2"/>
              </a:rPr>
              <a:t>Institutet</a:t>
            </a:r>
            <a:r>
              <a:rPr lang="en-US" dirty="0">
                <a:solidFill>
                  <a:srgbClr val="000000"/>
                </a:solidFill>
                <a:latin typeface="inherit"/>
              </a:rPr>
              <a:t> has today decided to award</a:t>
            </a:r>
          </a:p>
          <a:p>
            <a:pPr algn="ctr"/>
            <a:r>
              <a:rPr lang="en-US" dirty="0">
                <a:solidFill>
                  <a:srgbClr val="000000"/>
                </a:solidFill>
                <a:latin typeface="inherit"/>
              </a:rPr>
              <a:t>the 2017 Nobel Prize in Physiology or Medicine</a:t>
            </a:r>
          </a:p>
          <a:p>
            <a:pPr algn="ctr"/>
            <a:r>
              <a:rPr lang="en-US" dirty="0">
                <a:solidFill>
                  <a:srgbClr val="000000"/>
                </a:solidFill>
                <a:latin typeface="inherit"/>
              </a:rPr>
              <a:t>jointly to</a:t>
            </a:r>
          </a:p>
          <a:p>
            <a:pPr algn="ctr"/>
            <a:r>
              <a:rPr lang="en-US" dirty="0">
                <a:solidFill>
                  <a:srgbClr val="000000"/>
                </a:solidFill>
                <a:latin typeface="inherit"/>
              </a:rPr>
              <a:t>Jeffrey C. Hall, Michael </a:t>
            </a:r>
            <a:r>
              <a:rPr lang="en-US" dirty="0" err="1">
                <a:solidFill>
                  <a:srgbClr val="000000"/>
                </a:solidFill>
                <a:latin typeface="inherit"/>
              </a:rPr>
              <a:t>Rosbash</a:t>
            </a:r>
            <a:r>
              <a:rPr lang="en-US" dirty="0">
                <a:solidFill>
                  <a:srgbClr val="000000"/>
                </a:solidFill>
                <a:latin typeface="inherit"/>
              </a:rPr>
              <a:t> and Michael W. Young</a:t>
            </a:r>
          </a:p>
          <a:p>
            <a:pPr algn="ctr"/>
            <a:r>
              <a:rPr lang="en-US" b="1" dirty="0">
                <a:solidFill>
                  <a:srgbClr val="000000"/>
                </a:solidFill>
                <a:latin typeface="inherit"/>
              </a:rPr>
              <a:t>for their discoveries of molecular mechanisms controlling the circadian rhythm</a:t>
            </a:r>
            <a:endParaRPr lang="en-US" dirty="0">
              <a:solidFill>
                <a:srgbClr val="000000"/>
              </a:solidFill>
              <a:latin typeface="inherit"/>
            </a:endParaRPr>
          </a:p>
        </p:txBody>
      </p:sp>
    </p:spTree>
    <p:extLst>
      <p:ext uri="{BB962C8B-B14F-4D97-AF65-F5344CB8AC3E}">
        <p14:creationId xmlns:p14="http://schemas.microsoft.com/office/powerpoint/2010/main" val="270244363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ecx.images-amazon.com/images/I/41PDa7GUzRL._SY355_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8393" y="1295400"/>
            <a:ext cx="4343400" cy="434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62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sl-SI" sz="3200" dirty="0"/>
              <a:t>Izboljšanje spalne higiene</a:t>
            </a:r>
            <a:endParaRPr lang="en-US" sz="3200" dirty="0"/>
          </a:p>
        </p:txBody>
      </p:sp>
      <p:sp>
        <p:nvSpPr>
          <p:cNvPr id="4" name="Content Placeholder 2"/>
          <p:cNvSpPr>
            <a:spLocks noGrp="1"/>
          </p:cNvSpPr>
          <p:nvPr>
            <p:ph sz="quarter" idx="10"/>
          </p:nvPr>
        </p:nvSpPr>
        <p:spPr>
          <a:xfrm>
            <a:off x="152400" y="990600"/>
            <a:ext cx="7086600" cy="5486400"/>
          </a:xfrm>
        </p:spPr>
        <p:txBody>
          <a:bodyPr/>
          <a:lstStyle/>
          <a:p>
            <a:r>
              <a:rPr lang="sl-SI" sz="2800" dirty="0"/>
              <a:t>Osnovno izboljšanje pogojev dobrega spanja:</a:t>
            </a:r>
          </a:p>
          <a:p>
            <a:pPr lvl="1"/>
            <a:r>
              <a:rPr lang="sl-SI" sz="2800" u="sng" dirty="0"/>
              <a:t>Zmanjšanje hrupa </a:t>
            </a:r>
            <a:r>
              <a:rPr lang="sl-SI" sz="2800" dirty="0"/>
              <a:t>v okolju,</a:t>
            </a:r>
          </a:p>
          <a:p>
            <a:pPr lvl="1"/>
            <a:r>
              <a:rPr lang="sl-SI" sz="2800" dirty="0"/>
              <a:t>V posteljo in iz nje vedno ob istem času / </a:t>
            </a:r>
            <a:r>
              <a:rPr lang="sl-SI" sz="2800" u="sng" dirty="0"/>
              <a:t>disciplina</a:t>
            </a:r>
            <a:r>
              <a:rPr lang="sl-SI" sz="2800" dirty="0"/>
              <a:t>,</a:t>
            </a:r>
          </a:p>
          <a:p>
            <a:pPr lvl="1"/>
            <a:r>
              <a:rPr lang="sl-SI" sz="2800" dirty="0"/>
              <a:t>Zagrnitev oken / </a:t>
            </a:r>
            <a:r>
              <a:rPr lang="sl-SI" sz="2800" u="sng" dirty="0"/>
              <a:t>osvetlitve</a:t>
            </a:r>
            <a:r>
              <a:rPr lang="sl-SI" sz="2800" dirty="0"/>
              <a:t>,</a:t>
            </a:r>
          </a:p>
          <a:p>
            <a:pPr lvl="1"/>
            <a:r>
              <a:rPr lang="sl-SI" sz="2800" dirty="0"/>
              <a:t>„razmišljaj vzpodbudno“ o spanju.</a:t>
            </a:r>
          </a:p>
          <a:p>
            <a:r>
              <a:rPr lang="sl-SI" sz="2800" dirty="0"/>
              <a:t>Ni dokazov o učinkovitosti, čeprav je zelo pomemben za izboljšanje učinkovitosti drugih, nefarmakoloških metod zdravljenja.</a:t>
            </a:r>
          </a:p>
        </p:txBody>
      </p:sp>
    </p:spTree>
    <p:extLst>
      <p:ext uri="{BB962C8B-B14F-4D97-AF65-F5344CB8AC3E}">
        <p14:creationId xmlns:p14="http://schemas.microsoft.com/office/powerpoint/2010/main" val="1085624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sl-SI" dirty="0"/>
              <a:t>Higiena spanja</a:t>
            </a:r>
            <a:endParaRPr lang="en-US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0" y="1066800"/>
            <a:ext cx="8686800" cy="304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33363" indent="-233363" algn="l" rtl="0" eaLnBrk="0" fontAlgn="base" hangingPunct="0">
              <a:spcBef>
                <a:spcPct val="60000"/>
              </a:spcBef>
              <a:spcAft>
                <a:spcPct val="0"/>
              </a:spcAft>
              <a:buClr>
                <a:schemeClr val="bg2"/>
              </a:buClr>
              <a:buFont typeface="Arial" pitchFamily="34" charset="0"/>
              <a:buChar char="•"/>
              <a:defRPr sz="3200">
                <a:solidFill>
                  <a:schemeClr val="bg2"/>
                </a:solidFill>
                <a:latin typeface="+mn-lt"/>
                <a:ea typeface="Geneva" charset="0"/>
                <a:cs typeface="+mn-cs"/>
              </a:defRPr>
            </a:lvl1pPr>
            <a:lvl2pPr marL="681038" indent="-22701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buFont typeface="Wingdings" pitchFamily="2" charset="2"/>
              <a:buChar char="§"/>
              <a:defRPr sz="3200">
                <a:solidFill>
                  <a:schemeClr val="bg2"/>
                </a:solidFill>
                <a:latin typeface="+mn-lt"/>
                <a:ea typeface="Geneva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100000"/>
              <a:buFont typeface="Arial" pitchFamily="34" charset="0"/>
              <a:buChar char="•"/>
              <a:defRPr sz="3200">
                <a:solidFill>
                  <a:schemeClr val="bg2"/>
                </a:solidFill>
                <a:latin typeface="+mn-lt"/>
                <a:ea typeface="Geneva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buFont typeface="Wingdings" pitchFamily="2" charset="2"/>
              <a:buChar char="§"/>
              <a:defRPr sz="3200">
                <a:solidFill>
                  <a:schemeClr val="bg2"/>
                </a:solidFill>
                <a:latin typeface="+mn-lt"/>
                <a:ea typeface="Geneva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100000"/>
              <a:buFont typeface="Arial" pitchFamily="34" charset="0"/>
              <a:buChar char="•"/>
              <a:defRPr sz="3200">
                <a:solidFill>
                  <a:schemeClr val="bg2"/>
                </a:solidFill>
                <a:latin typeface="+mn-lt"/>
                <a:ea typeface="Geneva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60000"/>
              <a:buFont typeface="Wingdings" pitchFamily="2" charset="2"/>
              <a:buChar char="v"/>
              <a:defRPr sz="3200">
                <a:solidFill>
                  <a:schemeClr val="bg2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60000"/>
              <a:buFont typeface="Wingdings" pitchFamily="2" charset="2"/>
              <a:buChar char="v"/>
              <a:defRPr sz="3200">
                <a:solidFill>
                  <a:schemeClr val="bg2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60000"/>
              <a:buFont typeface="Wingdings" pitchFamily="2" charset="2"/>
              <a:buChar char="v"/>
              <a:defRPr sz="3200">
                <a:solidFill>
                  <a:schemeClr val="bg2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60000"/>
              <a:buFont typeface="Wingdings" pitchFamily="2" charset="2"/>
              <a:buChar char="v"/>
              <a:defRPr sz="3200">
                <a:solidFill>
                  <a:schemeClr val="bg2"/>
                </a:solidFill>
                <a:latin typeface="+mn-lt"/>
              </a:defRPr>
            </a:lvl9pPr>
          </a:lstStyle>
          <a:p>
            <a:r>
              <a:rPr lang="sl-SI" sz="2800" kern="0" dirty="0"/>
              <a:t>Ne izvajajte </a:t>
            </a:r>
            <a:r>
              <a:rPr lang="sl-SI" sz="2800" kern="0" dirty="0" smtClean="0"/>
              <a:t>naporne </a:t>
            </a:r>
            <a:r>
              <a:rPr lang="sl-SI" sz="2800" u="sng" kern="0" dirty="0" smtClean="0"/>
              <a:t>telesne </a:t>
            </a:r>
            <a:r>
              <a:rPr lang="sl-SI" sz="2800" u="sng" kern="0" dirty="0"/>
              <a:t>aktivnosti </a:t>
            </a:r>
            <a:r>
              <a:rPr lang="sl-SI" sz="2800" kern="0" dirty="0"/>
              <a:t>4-6 ur pred spanjem,</a:t>
            </a:r>
          </a:p>
          <a:p>
            <a:r>
              <a:rPr lang="sl-SI" sz="2800" kern="0" dirty="0"/>
              <a:t>Izogibajte se neg. </a:t>
            </a:r>
            <a:r>
              <a:rPr lang="sl-SI" sz="2800" u="sng" kern="0" dirty="0"/>
              <a:t>vzburjenjem</a:t>
            </a:r>
            <a:r>
              <a:rPr lang="sl-SI" sz="2800" kern="0" dirty="0"/>
              <a:t> pred spanjem,</a:t>
            </a:r>
          </a:p>
          <a:p>
            <a:r>
              <a:rPr lang="sl-SI" sz="2400" kern="0" dirty="0"/>
              <a:t>Brez </a:t>
            </a:r>
            <a:r>
              <a:rPr lang="sl-SI" sz="2400" u="sng" kern="0" dirty="0"/>
              <a:t>alkohola</a:t>
            </a:r>
            <a:r>
              <a:rPr lang="sl-SI" sz="2400" kern="0" dirty="0"/>
              <a:t> vsaj 4 ure pred spanjem, brez </a:t>
            </a:r>
            <a:r>
              <a:rPr lang="sl-SI" sz="2400" u="sng" kern="0" dirty="0"/>
              <a:t>kofeina</a:t>
            </a:r>
            <a:r>
              <a:rPr lang="sl-SI" sz="2400" kern="0" dirty="0"/>
              <a:t> popoldne, brez pomarančnega soka zvečer, brez kajenja!</a:t>
            </a:r>
          </a:p>
          <a:p>
            <a:r>
              <a:rPr lang="sl-SI" sz="2800" kern="0" dirty="0"/>
              <a:t>Pred spanjem kvečjemu lahek prigrizek.</a:t>
            </a:r>
          </a:p>
        </p:txBody>
      </p:sp>
      <p:pic>
        <p:nvPicPr>
          <p:cNvPr id="5122" name="Picture 2" descr="http://images.myswitzerland.com/87807/images/buehne/326360_Ski_Vollmond_LH-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0152" y="3810001"/>
            <a:ext cx="5481848" cy="3078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584475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http://i.dailymail.co.uk/i/pix/2014/07/31/article-0-2029509100000578-851_634x35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3150" y="2819400"/>
            <a:ext cx="6038850" cy="3409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65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sl-SI" dirty="0"/>
              <a:t>Dražljajsko povezana terapija</a:t>
            </a:r>
            <a:endParaRPr 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sz="quarter" idx="10"/>
          </p:nvPr>
        </p:nvSpPr>
        <p:spPr>
          <a:xfrm>
            <a:off x="152400" y="914400"/>
            <a:ext cx="8001000" cy="5486400"/>
          </a:xfrm>
        </p:spPr>
        <p:txBody>
          <a:bodyPr/>
          <a:lstStyle/>
          <a:p>
            <a:r>
              <a:rPr lang="sl-SI" dirty="0"/>
              <a:t>Spalnica naj bo povezana le s spanjem:</a:t>
            </a:r>
          </a:p>
          <a:p>
            <a:pPr lvl="1"/>
            <a:r>
              <a:rPr lang="sl-SI" dirty="0"/>
              <a:t>v spalnico greš samo spat,</a:t>
            </a:r>
          </a:p>
          <a:p>
            <a:pPr lvl="1"/>
            <a:r>
              <a:rPr lang="sl-SI" dirty="0"/>
              <a:t>v posteljo greš le zaspan in utrujen,</a:t>
            </a:r>
          </a:p>
          <a:p>
            <a:pPr lvl="1"/>
            <a:r>
              <a:rPr lang="sl-SI" dirty="0"/>
              <a:t>če ne zaspiš v 15 min, spalnico zapustiš, ne prižigaš močnih luči,</a:t>
            </a:r>
          </a:p>
          <a:p>
            <a:pPr lvl="1"/>
            <a:r>
              <a:rPr lang="sl-SI" dirty="0"/>
              <a:t>Se popolnoma sprostiš, ko si v postelji,</a:t>
            </a:r>
          </a:p>
          <a:p>
            <a:pPr lvl="1"/>
            <a:r>
              <a:rPr lang="sl-SI" dirty="0"/>
              <a:t>Držiš se časov spanja, četudi ne zaspiš.</a:t>
            </a:r>
          </a:p>
          <a:p>
            <a:r>
              <a:rPr lang="sl-SI" dirty="0"/>
              <a:t>Ta metoda je učinkovita, če jo uporabljamo daljše časovno obdobje.</a:t>
            </a:r>
          </a:p>
        </p:txBody>
      </p:sp>
    </p:spTree>
    <p:extLst>
      <p:ext uri="{BB962C8B-B14F-4D97-AF65-F5344CB8AC3E}">
        <p14:creationId xmlns:p14="http://schemas.microsoft.com/office/powerpoint/2010/main" val="90406834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 descr="https://c808826.ssl.cf2.rackcdn.com/70-d1-79-70d179d44a554d4ab78d388d86664896-hangover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3513083"/>
            <a:ext cx="5105400" cy="3344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sl-SI" sz="3600" dirty="0">
                <a:solidFill>
                  <a:srgbClr val="FFFF00"/>
                </a:solidFill>
              </a:rPr>
              <a:t>Omejevanje spanja</a:t>
            </a:r>
            <a:endParaRPr lang="en-US" sz="3600" dirty="0">
              <a:solidFill>
                <a:srgbClr val="FFFF00"/>
              </a:solidFill>
            </a:endParaRPr>
          </a:p>
        </p:txBody>
      </p:sp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762000"/>
            <a:ext cx="9982200" cy="2971800"/>
          </a:xfrm>
        </p:spPr>
        <p:txBody>
          <a:bodyPr/>
          <a:lstStyle/>
          <a:p>
            <a:r>
              <a:rPr lang="sl-SI" dirty="0"/>
              <a:t>Ena </a:t>
            </a:r>
            <a:r>
              <a:rPr lang="sl-SI" dirty="0" smtClean="0"/>
              <a:t>najbolj </a:t>
            </a:r>
            <a:r>
              <a:rPr lang="sl-SI" dirty="0"/>
              <a:t>učinkovitih oblik zdravljenja,</a:t>
            </a:r>
          </a:p>
          <a:p>
            <a:r>
              <a:rPr lang="sl-SI" dirty="0"/>
              <a:t>Oceni čas spanja, potem omeji spanje na ta čas, vendar ne manj kot 5 ur,</a:t>
            </a:r>
          </a:p>
          <a:p>
            <a:r>
              <a:rPr lang="sl-SI" dirty="0"/>
              <a:t>Potem postopoma podaljšuješ čas spanja oz. čas v postelji, ko spiš vsaj  85 % predpisanega časa.</a:t>
            </a:r>
          </a:p>
          <a:p>
            <a:pPr eaLnBrk="1" hangingPunct="1"/>
            <a:endParaRPr lang="en-US" dirty="0"/>
          </a:p>
        </p:txBody>
      </p:sp>
      <p:sp>
        <p:nvSpPr>
          <p:cNvPr id="3" name="AutoShape 2" descr="https://c808826.ssl.cf2.rackcdn.com/70-d1-79-70d179d44a554d4ab78d388d86664896-hangover2.jpg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l-SI"/>
          </a:p>
        </p:txBody>
      </p:sp>
      <p:sp>
        <p:nvSpPr>
          <p:cNvPr id="4" name="Pravokotnik 3"/>
          <p:cNvSpPr/>
          <p:nvPr/>
        </p:nvSpPr>
        <p:spPr>
          <a:xfrm>
            <a:off x="5716588" y="6396335"/>
            <a:ext cx="479742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/>
              <a:t>17 Reasons Why Wine is Better Than Boys</a:t>
            </a:r>
          </a:p>
        </p:txBody>
      </p:sp>
    </p:spTree>
    <p:extLst>
      <p:ext uri="{BB962C8B-B14F-4D97-AF65-F5344CB8AC3E}">
        <p14:creationId xmlns:p14="http://schemas.microsoft.com/office/powerpoint/2010/main" val="3620022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sl-SI" dirty="0"/>
              <a:t>Izbira zdravljenja nespečnosti</a:t>
            </a:r>
            <a:endParaRPr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152400" y="838200"/>
            <a:ext cx="11887200" cy="5486400"/>
          </a:xfrm>
        </p:spPr>
        <p:txBody>
          <a:bodyPr/>
          <a:lstStyle/>
          <a:p>
            <a:pPr marL="0" indent="0">
              <a:buNone/>
            </a:pPr>
            <a:r>
              <a:rPr lang="sl-SI" sz="2800" dirty="0"/>
              <a:t>1. Pojasni in poučuj osebo o motnji, ciljih zdravljenja, možnosti terapij, stranskih učinkih in spremljanju poteka.</a:t>
            </a:r>
          </a:p>
          <a:p>
            <a:pPr marL="0" indent="0">
              <a:buNone/>
            </a:pPr>
            <a:r>
              <a:rPr lang="sl-SI" sz="2800" dirty="0"/>
              <a:t>2. Ali je motnja intrinzična ali ekstrinzična?</a:t>
            </a:r>
          </a:p>
          <a:p>
            <a:pPr marL="0" indent="0">
              <a:buNone/>
            </a:pPr>
            <a:r>
              <a:rPr lang="sl-SI" sz="2800" dirty="0"/>
              <a:t>3. Zdravite ponavljajoče vzroke</a:t>
            </a:r>
          </a:p>
          <a:p>
            <a:pPr lvl="1"/>
            <a:r>
              <a:rPr lang="sl-SI" sz="2800" dirty="0"/>
              <a:t>Higiena spanja, progresivna mišična sprostitev, </a:t>
            </a:r>
            <a:r>
              <a:rPr lang="sl-SI" sz="2800" i="1" dirty="0"/>
              <a:t>biofeedback</a:t>
            </a:r>
            <a:r>
              <a:rPr lang="sl-SI" sz="2800" dirty="0"/>
              <a:t>, nadzor dražljajev, omejitev spanja, kognitivno vedenjska terapija (CBT), kombinacija zdravil in CBT</a:t>
            </a:r>
          </a:p>
        </p:txBody>
      </p:sp>
      <p:pic>
        <p:nvPicPr>
          <p:cNvPr id="11266" name="Picture 2" descr="http://t0.gstatic.com/images?q=tbn:ANd9GcRZaBp7r4Z_VzzwukPRMFJNHMczMIWTwoYXvt1uwQVJLLN4f4431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4527044"/>
            <a:ext cx="3051342" cy="2285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http://espanol.babycenter.com/blog/wp-content/uploads/2014/09/sleeping-toddler-no-bedtime-300x20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0600" y="4527044"/>
            <a:ext cx="3429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6370650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sl-SI" dirty="0"/>
              <a:t>Farmakološko </a:t>
            </a:r>
            <a:r>
              <a:rPr lang="sl-SI" dirty="0" smtClean="0"/>
              <a:t>zdravljenje - PREGLED</a:t>
            </a:r>
            <a:endParaRPr 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sz="quarter" idx="10"/>
          </p:nvPr>
        </p:nvSpPr>
        <p:spPr>
          <a:xfrm>
            <a:off x="457200" y="914400"/>
            <a:ext cx="11430000" cy="5486400"/>
          </a:xfrm>
        </p:spPr>
        <p:txBody>
          <a:bodyPr/>
          <a:lstStyle/>
          <a:p>
            <a:r>
              <a:rPr lang="sl-SI" dirty="0"/>
              <a:t>Farmakološko zdravljenje – </a:t>
            </a:r>
            <a:r>
              <a:rPr lang="sl-SI" dirty="0" smtClean="0"/>
              <a:t>načeloma 4 </a:t>
            </a:r>
            <a:r>
              <a:rPr lang="sl-SI" dirty="0"/>
              <a:t>skupine zdravil:</a:t>
            </a:r>
          </a:p>
          <a:p>
            <a:pPr lvl="1"/>
            <a:r>
              <a:rPr lang="sl-SI" dirty="0">
                <a:solidFill>
                  <a:srgbClr val="C00000"/>
                </a:solidFill>
              </a:rPr>
              <a:t>Benzodiazepini</a:t>
            </a:r>
          </a:p>
          <a:p>
            <a:pPr lvl="1"/>
            <a:r>
              <a:rPr lang="sl-SI" dirty="0"/>
              <a:t>Benzodiazepinski receptorski </a:t>
            </a:r>
            <a:r>
              <a:rPr lang="sl-SI" dirty="0">
                <a:solidFill>
                  <a:srgbClr val="FF0000"/>
                </a:solidFill>
              </a:rPr>
              <a:t>agonisti</a:t>
            </a:r>
          </a:p>
          <a:p>
            <a:pPr lvl="1"/>
            <a:r>
              <a:rPr lang="sl-SI" dirty="0"/>
              <a:t>Agonisti </a:t>
            </a:r>
            <a:r>
              <a:rPr lang="sl-SI" dirty="0">
                <a:solidFill>
                  <a:schemeClr val="accent2"/>
                </a:solidFill>
              </a:rPr>
              <a:t>melatoninskih</a:t>
            </a:r>
            <a:r>
              <a:rPr lang="sl-SI" dirty="0"/>
              <a:t> receptorjev</a:t>
            </a:r>
          </a:p>
          <a:p>
            <a:pPr lvl="1"/>
            <a:r>
              <a:rPr lang="sl-SI" dirty="0">
                <a:solidFill>
                  <a:schemeClr val="bg1">
                    <a:lumMod val="50000"/>
                  </a:schemeClr>
                </a:solidFill>
              </a:rPr>
              <a:t>Antidepresivi, antipsihotiki</a:t>
            </a:r>
          </a:p>
          <a:p>
            <a:r>
              <a:rPr lang="sl-SI" dirty="0"/>
              <a:t>Pomožna zdravila</a:t>
            </a:r>
          </a:p>
          <a:p>
            <a:r>
              <a:rPr lang="sl-SI" dirty="0"/>
              <a:t>Prihodnje terapije</a:t>
            </a:r>
          </a:p>
        </p:txBody>
      </p:sp>
      <p:pic>
        <p:nvPicPr>
          <p:cNvPr id="2" name="Slika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43400" y="3810000"/>
            <a:ext cx="7571288" cy="259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869018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7170" name="Picture 2" descr="http://www.uspharmacist.com/CMSImagesContent/2011/1/USP11-1-Insomnia-T1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0"/>
            <a:ext cx="918482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4307045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err="1"/>
              <a:t>Farmakoterapija</a:t>
            </a:r>
            <a:r>
              <a:rPr lang="sl-SI" dirty="0"/>
              <a:t> -  novejši pristopi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066800"/>
            <a:ext cx="9753600" cy="5486400"/>
          </a:xfrm>
        </p:spPr>
        <p:txBody>
          <a:bodyPr/>
          <a:lstStyle/>
          <a:p>
            <a:r>
              <a:rPr lang="sl-SI" u="sng" dirty="0"/>
              <a:t>Trend upada </a:t>
            </a:r>
            <a:r>
              <a:rPr lang="sl-SI" dirty="0"/>
              <a:t>uporabe </a:t>
            </a:r>
            <a:r>
              <a:rPr lang="sl-SI" dirty="0">
                <a:solidFill>
                  <a:schemeClr val="accent2"/>
                </a:solidFill>
              </a:rPr>
              <a:t>uspaval</a:t>
            </a:r>
            <a:r>
              <a:rPr lang="sl-SI" dirty="0"/>
              <a:t> (hipnotikov) in povečanje uporabe drugih zdravil</a:t>
            </a:r>
          </a:p>
          <a:p>
            <a:pPr lvl="1"/>
            <a:r>
              <a:rPr lang="sl-SI" dirty="0" err="1" smtClean="0">
                <a:solidFill>
                  <a:schemeClr val="tx1"/>
                </a:solidFill>
              </a:rPr>
              <a:t>Trazodon</a:t>
            </a:r>
            <a:r>
              <a:rPr lang="sl-SI" dirty="0" smtClean="0">
                <a:solidFill>
                  <a:schemeClr val="tx1"/>
                </a:solidFill>
              </a:rPr>
              <a:t> </a:t>
            </a:r>
            <a:r>
              <a:rPr lang="sl-SI" dirty="0">
                <a:solidFill>
                  <a:schemeClr val="tx1"/>
                </a:solidFill>
              </a:rPr>
              <a:t>(</a:t>
            </a:r>
            <a:r>
              <a:rPr lang="sl-SI" u="sng" dirty="0" smtClean="0">
                <a:solidFill>
                  <a:schemeClr val="tx1"/>
                </a:solidFill>
              </a:rPr>
              <a:t>antidepresiv</a:t>
            </a:r>
            <a:r>
              <a:rPr lang="sl-SI" dirty="0" smtClean="0">
                <a:solidFill>
                  <a:schemeClr val="tx1"/>
                </a:solidFill>
              </a:rPr>
              <a:t> tipa SARI)</a:t>
            </a:r>
            <a:endParaRPr lang="sl-SI" dirty="0">
              <a:solidFill>
                <a:schemeClr val="tx1"/>
              </a:solidFill>
            </a:endParaRPr>
          </a:p>
          <a:p>
            <a:pPr lvl="1"/>
            <a:r>
              <a:rPr lang="sl-SI" dirty="0" err="1" smtClean="0">
                <a:solidFill>
                  <a:schemeClr val="tx1"/>
                </a:solidFill>
              </a:rPr>
              <a:t>Kvetiapin</a:t>
            </a:r>
            <a:r>
              <a:rPr lang="sl-SI" dirty="0" smtClean="0">
                <a:solidFill>
                  <a:schemeClr val="tx1"/>
                </a:solidFill>
              </a:rPr>
              <a:t> (</a:t>
            </a:r>
            <a:r>
              <a:rPr lang="sl-SI" u="sng" dirty="0" smtClean="0">
                <a:solidFill>
                  <a:schemeClr val="tx1"/>
                </a:solidFill>
              </a:rPr>
              <a:t>antipsihotik</a:t>
            </a:r>
            <a:r>
              <a:rPr lang="sl-SI" dirty="0">
                <a:solidFill>
                  <a:schemeClr val="tx1"/>
                </a:solidFill>
              </a:rPr>
              <a:t>)</a:t>
            </a:r>
          </a:p>
          <a:p>
            <a:r>
              <a:rPr lang="sl-SI" dirty="0"/>
              <a:t>Pogost problem „samozdravljenje z alkoholom“ in z zdravili brez recepta</a:t>
            </a:r>
          </a:p>
          <a:p>
            <a:pPr lvl="1"/>
            <a:r>
              <a:rPr lang="sl-SI" dirty="0" err="1" smtClean="0">
                <a:solidFill>
                  <a:schemeClr val="tx1"/>
                </a:solidFill>
              </a:rPr>
              <a:t>Benadryl</a:t>
            </a:r>
            <a:r>
              <a:rPr lang="sl-SI" dirty="0" smtClean="0">
                <a:solidFill>
                  <a:schemeClr val="tx1"/>
                </a:solidFill>
              </a:rPr>
              <a:t> – </a:t>
            </a:r>
            <a:r>
              <a:rPr lang="sl-SI" sz="2000" dirty="0" smtClean="0">
                <a:solidFill>
                  <a:schemeClr val="tx1"/>
                </a:solidFill>
              </a:rPr>
              <a:t>ZDA / </a:t>
            </a:r>
            <a:r>
              <a:rPr lang="sl-SI" sz="2000" dirty="0" err="1" smtClean="0">
                <a:solidFill>
                  <a:schemeClr val="tx1"/>
                </a:solidFill>
              </a:rPr>
              <a:t>Claritin</a:t>
            </a:r>
            <a:r>
              <a:rPr lang="sl-SI" sz="2000" dirty="0" smtClean="0">
                <a:solidFill>
                  <a:schemeClr val="tx1"/>
                </a:solidFill>
              </a:rPr>
              <a:t> - SLO</a:t>
            </a:r>
            <a:r>
              <a:rPr lang="sl-SI" dirty="0" smtClean="0">
                <a:solidFill>
                  <a:schemeClr val="tx1"/>
                </a:solidFill>
              </a:rPr>
              <a:t> </a:t>
            </a:r>
            <a:r>
              <a:rPr lang="sl-SI" dirty="0">
                <a:solidFill>
                  <a:schemeClr val="tx1"/>
                </a:solidFill>
              </a:rPr>
              <a:t>(</a:t>
            </a:r>
            <a:r>
              <a:rPr lang="sl-SI" dirty="0">
                <a:solidFill>
                  <a:srgbClr val="C82E3D"/>
                </a:solidFill>
              </a:rPr>
              <a:t>antihistaminik</a:t>
            </a:r>
            <a:r>
              <a:rPr lang="sl-SI" dirty="0">
                <a:solidFill>
                  <a:schemeClr val="tx1"/>
                </a:solidFill>
              </a:rPr>
              <a:t>)</a:t>
            </a:r>
          </a:p>
          <a:p>
            <a:pPr lvl="1"/>
            <a:r>
              <a:rPr lang="sl-SI" dirty="0" err="1">
                <a:solidFill>
                  <a:schemeClr val="tx1"/>
                </a:solidFill>
              </a:rPr>
              <a:t>Nyquil</a:t>
            </a:r>
            <a:r>
              <a:rPr lang="sl-SI" dirty="0">
                <a:solidFill>
                  <a:schemeClr val="tx1"/>
                </a:solidFill>
              </a:rPr>
              <a:t> </a:t>
            </a:r>
            <a:r>
              <a:rPr lang="sl-SI" sz="2400" dirty="0">
                <a:solidFill>
                  <a:schemeClr val="tx1"/>
                </a:solidFill>
              </a:rPr>
              <a:t>(kombinacija antihistaminika, zaviralca kašlja, protibolečinske snovi, </a:t>
            </a:r>
            <a:r>
              <a:rPr lang="sl-SI" sz="2400" dirty="0" err="1">
                <a:solidFill>
                  <a:schemeClr val="tx1"/>
                </a:solidFill>
              </a:rPr>
              <a:t>dekongestiva</a:t>
            </a:r>
            <a:r>
              <a:rPr lang="sl-SI" sz="2400" dirty="0" smtClean="0">
                <a:solidFill>
                  <a:schemeClr val="tx1"/>
                </a:solidFill>
              </a:rPr>
              <a:t>…) ZDA</a:t>
            </a:r>
            <a:endParaRPr lang="sl-SI" sz="2400" dirty="0">
              <a:solidFill>
                <a:schemeClr val="tx1"/>
              </a:solidFill>
            </a:endParaRPr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01200" y="1219200"/>
            <a:ext cx="2143125" cy="2143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1525606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z="3600" dirty="0" smtClean="0"/>
              <a:t>IZBIRA uspavala</a:t>
            </a:r>
            <a:endParaRPr lang="sl-SI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914400"/>
            <a:ext cx="8229600" cy="5486400"/>
          </a:xfrm>
        </p:spPr>
        <p:txBody>
          <a:bodyPr/>
          <a:lstStyle/>
          <a:p>
            <a:pPr marL="0" indent="0">
              <a:buNone/>
            </a:pPr>
            <a:r>
              <a:rPr lang="sl-SI" dirty="0"/>
              <a:t>5 vprašanj pri izbiri uspavala:</a:t>
            </a:r>
          </a:p>
          <a:p>
            <a:pPr marL="0" indent="0">
              <a:buNone/>
            </a:pPr>
            <a:r>
              <a:rPr lang="sl-SI" dirty="0"/>
              <a:t>	1. Želite vzpostaviti </a:t>
            </a:r>
            <a:r>
              <a:rPr lang="sl-SI" b="1" dirty="0">
                <a:solidFill>
                  <a:schemeClr val="accent2"/>
                </a:solidFill>
              </a:rPr>
              <a:t>začetek</a:t>
            </a:r>
            <a:r>
              <a:rPr lang="sl-SI" dirty="0">
                <a:solidFill>
                  <a:schemeClr val="accent2"/>
                </a:solidFill>
              </a:rPr>
              <a:t> </a:t>
            </a:r>
            <a:r>
              <a:rPr lang="sl-SI" dirty="0"/>
              <a:t>spanja ali 	</a:t>
            </a:r>
            <a:r>
              <a:rPr lang="sl-SI" b="1" dirty="0">
                <a:solidFill>
                  <a:srgbClr val="00B0F0"/>
                </a:solidFill>
              </a:rPr>
              <a:t>vzdrževanje</a:t>
            </a:r>
            <a:r>
              <a:rPr lang="sl-SI" dirty="0">
                <a:solidFill>
                  <a:srgbClr val="00B0F0"/>
                </a:solidFill>
              </a:rPr>
              <a:t> </a:t>
            </a:r>
            <a:r>
              <a:rPr lang="sl-SI" dirty="0"/>
              <a:t>spanja?</a:t>
            </a:r>
          </a:p>
          <a:p>
            <a:pPr marL="0" indent="0">
              <a:buNone/>
            </a:pPr>
            <a:r>
              <a:rPr lang="sl-SI" dirty="0"/>
              <a:t>	2. Kakšni so učinki  zdravila </a:t>
            </a:r>
            <a:r>
              <a:rPr lang="sl-SI" dirty="0">
                <a:solidFill>
                  <a:srgbClr val="7030A0"/>
                </a:solidFill>
              </a:rPr>
              <a:t>čez dan</a:t>
            </a:r>
            <a:r>
              <a:rPr lang="sl-SI" dirty="0"/>
              <a:t>?</a:t>
            </a:r>
          </a:p>
          <a:p>
            <a:pPr marL="0" indent="0">
              <a:buNone/>
            </a:pPr>
            <a:r>
              <a:rPr lang="sl-SI" dirty="0"/>
              <a:t>	3. Ali zdravilo razvije toleranco?</a:t>
            </a:r>
          </a:p>
          <a:p>
            <a:pPr marL="0" indent="0">
              <a:buNone/>
            </a:pPr>
            <a:r>
              <a:rPr lang="sl-SI" dirty="0"/>
              <a:t>	4. Se bo po prenehanju jemanja 	nespečnost spet pojavila?</a:t>
            </a:r>
          </a:p>
          <a:p>
            <a:pPr marL="0" indent="0">
              <a:buNone/>
            </a:pPr>
            <a:r>
              <a:rPr lang="sl-SI" dirty="0"/>
              <a:t>	5. Kakšna je razpolovna doba zdravila?</a:t>
            </a:r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0" y="2057400"/>
            <a:ext cx="3567113" cy="2805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5094013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err="1" smtClean="0">
                <a:solidFill>
                  <a:srgbClr val="FFFF00"/>
                </a:solidFill>
              </a:rPr>
              <a:t>Benzodiazepi</a:t>
            </a:r>
            <a:r>
              <a:rPr lang="sl-SI" sz="3600" dirty="0" smtClean="0">
                <a:solidFill>
                  <a:srgbClr val="FFFF00"/>
                </a:solidFill>
              </a:rPr>
              <a:t>ni</a:t>
            </a:r>
            <a:endParaRPr lang="sl-SI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304800" y="914400"/>
            <a:ext cx="11582400" cy="5486400"/>
          </a:xfrm>
        </p:spPr>
        <p:txBody>
          <a:bodyPr/>
          <a:lstStyle/>
          <a:p>
            <a:pPr marL="0" indent="0">
              <a:buNone/>
            </a:pPr>
            <a:r>
              <a:rPr lang="sl-SI" sz="2800" dirty="0"/>
              <a:t>so stari 50 let in so tako uspavala kot anksiolitiki</a:t>
            </a:r>
          </a:p>
          <a:p>
            <a:r>
              <a:rPr lang="sl-SI" sz="2800" dirty="0"/>
              <a:t>Izboljšajo čas spanja, vendar običajno ne spalne latence (pogosto bolj želen učinek),</a:t>
            </a:r>
          </a:p>
          <a:p>
            <a:r>
              <a:rPr lang="sl-SI" sz="2800" dirty="0"/>
              <a:t>Motijo normalne cikle spanja,</a:t>
            </a:r>
          </a:p>
          <a:p>
            <a:r>
              <a:rPr lang="sl-SI" sz="2800" dirty="0"/>
              <a:t>Ponavadi povzročijo učinke "mačka„ čez dan</a:t>
            </a:r>
          </a:p>
          <a:p>
            <a:pPr lvl="1"/>
            <a:r>
              <a:rPr lang="sl-SI" sz="2800" dirty="0"/>
              <a:t>zelo zaspani naslednji dan,</a:t>
            </a:r>
          </a:p>
          <a:p>
            <a:pPr lvl="1"/>
            <a:r>
              <a:rPr lang="sl-SI" sz="2800" dirty="0"/>
              <a:t>občasno oslabljena kognicija,</a:t>
            </a:r>
          </a:p>
          <a:p>
            <a:r>
              <a:rPr lang="sl-SI" sz="2800" dirty="0"/>
              <a:t>Visok potencial zlorabe in razvoj tolerance.</a:t>
            </a:r>
          </a:p>
          <a:p>
            <a:r>
              <a:rPr lang="sl-SI" sz="2800" dirty="0"/>
              <a:t>Zdravila: estazolam, flurazepam, kvazepam, temazepam in triazolam.</a:t>
            </a:r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05800" y="2362200"/>
            <a:ext cx="3352800" cy="3428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59219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73BDDBF7-296D-4868-B595-0EC2359F0B5B}"/>
              </a:ext>
            </a:extLst>
          </p:cNvPr>
          <p:cNvSpPr txBox="1">
            <a:spLocks/>
          </p:cNvSpPr>
          <p:nvPr/>
        </p:nvSpPr>
        <p:spPr>
          <a:xfrm>
            <a:off x="657226" y="755482"/>
            <a:ext cx="11125200" cy="5486400"/>
          </a:xfrm>
          <a:prstGeom prst="rect">
            <a:avLst/>
          </a:prstGeom>
        </p:spPr>
        <p:txBody>
          <a:bodyPr/>
          <a:lstStyle>
            <a:lvl1pPr marL="233363" indent="-233363" algn="l" rtl="0" eaLnBrk="0" fontAlgn="base" hangingPunct="0">
              <a:spcBef>
                <a:spcPct val="60000"/>
              </a:spcBef>
              <a:spcAft>
                <a:spcPct val="0"/>
              </a:spcAft>
              <a:buClr>
                <a:schemeClr val="bg2"/>
              </a:buClr>
              <a:buFont typeface="Arial" charset="0"/>
              <a:buChar char="•"/>
              <a:defRPr sz="3200">
                <a:solidFill>
                  <a:schemeClr val="bg2"/>
                </a:solidFill>
                <a:latin typeface="+mn-lt"/>
                <a:ea typeface="Geneva" charset="0"/>
                <a:cs typeface="Geneva"/>
              </a:defRPr>
            </a:lvl1pPr>
            <a:lvl2pPr marL="681038" indent="-22701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buFont typeface="Wingdings" pitchFamily="2" charset="2"/>
              <a:buChar char="§"/>
              <a:defRPr sz="3200">
                <a:solidFill>
                  <a:schemeClr val="bg2"/>
                </a:solidFill>
                <a:latin typeface="+mn-lt"/>
                <a:ea typeface="Geneva" charset="0"/>
                <a:cs typeface="Genev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100000"/>
              <a:buFont typeface="Arial" charset="0"/>
              <a:buChar char="•"/>
              <a:defRPr sz="3200">
                <a:solidFill>
                  <a:schemeClr val="bg2"/>
                </a:solidFill>
                <a:latin typeface="+mn-lt"/>
                <a:ea typeface="Geneva" charset="0"/>
                <a:cs typeface="Genev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buFont typeface="Wingdings" pitchFamily="2" charset="2"/>
              <a:buChar char="§"/>
              <a:defRPr sz="3200">
                <a:solidFill>
                  <a:schemeClr val="bg2"/>
                </a:solidFill>
                <a:latin typeface="+mn-lt"/>
                <a:ea typeface="Geneva" charset="0"/>
                <a:cs typeface="Genev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100000"/>
              <a:buFont typeface="Arial" charset="0"/>
              <a:buChar char="•"/>
              <a:defRPr sz="3200">
                <a:solidFill>
                  <a:schemeClr val="bg2"/>
                </a:solidFill>
                <a:latin typeface="+mn-lt"/>
                <a:ea typeface="Geneva" charset="0"/>
                <a:cs typeface="Genev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60000"/>
              <a:buFont typeface="Wingdings" pitchFamily="2" charset="2"/>
              <a:buChar char="v"/>
              <a:defRPr sz="3200">
                <a:solidFill>
                  <a:schemeClr val="bg2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60000"/>
              <a:buFont typeface="Wingdings" pitchFamily="2" charset="2"/>
              <a:buChar char="v"/>
              <a:defRPr sz="3200">
                <a:solidFill>
                  <a:schemeClr val="bg2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60000"/>
              <a:buFont typeface="Wingdings" pitchFamily="2" charset="2"/>
              <a:buChar char="v"/>
              <a:defRPr sz="3200">
                <a:solidFill>
                  <a:schemeClr val="bg2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60000"/>
              <a:buFont typeface="Wingdings" pitchFamily="2" charset="2"/>
              <a:buChar char="v"/>
              <a:defRPr sz="3200">
                <a:solidFill>
                  <a:schemeClr val="bg2"/>
                </a:solidFill>
                <a:latin typeface="+mn-lt"/>
              </a:defRPr>
            </a:lvl9pPr>
          </a:lstStyle>
          <a:p>
            <a:r>
              <a:rPr lang="sl-SI" kern="0" dirty="0">
                <a:ea typeface="Geneva"/>
              </a:rPr>
              <a:t>Nobelova nagrada za odkritje genov, povezanih s spanjem</a:t>
            </a:r>
          </a:p>
        </p:txBody>
      </p:sp>
      <p:pic>
        <p:nvPicPr>
          <p:cNvPr id="4098" name="Picture 2" descr="The circadian cloc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900" y="2026307"/>
            <a:ext cx="5991226" cy="4215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The molecular components of the circadian clock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8452" y="1647375"/>
            <a:ext cx="5314948" cy="4485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PoljeZBesedilom 2"/>
          <p:cNvSpPr txBox="1"/>
          <p:nvPr/>
        </p:nvSpPr>
        <p:spPr>
          <a:xfrm>
            <a:off x="6247472" y="6133192"/>
            <a:ext cx="4267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000" dirty="0"/>
              <a:t>Poenostavljena shema prikaza molekularnih elementov </a:t>
            </a:r>
            <a:r>
              <a:rPr lang="sl-SI" sz="2000" dirty="0" err="1"/>
              <a:t>cirkadiane</a:t>
            </a:r>
            <a:r>
              <a:rPr lang="sl-SI" sz="2000" dirty="0"/>
              <a:t> ure</a:t>
            </a:r>
          </a:p>
        </p:txBody>
      </p:sp>
    </p:spTree>
    <p:extLst>
      <p:ext uri="{BB962C8B-B14F-4D97-AF65-F5344CB8AC3E}">
        <p14:creationId xmlns:p14="http://schemas.microsoft.com/office/powerpoint/2010/main" val="1601767131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/>
              <a:t>Delovanje BZD</a:t>
            </a:r>
          </a:p>
        </p:txBody>
      </p:sp>
      <p:sp>
        <p:nvSpPr>
          <p:cNvPr id="3" name="Ograda vsebine 2"/>
          <p:cNvSpPr>
            <a:spLocks noGrp="1"/>
          </p:cNvSpPr>
          <p:nvPr>
            <p:ph sz="quarter" idx="10"/>
          </p:nvPr>
        </p:nvSpPr>
        <p:spPr>
          <a:xfrm>
            <a:off x="1524000" y="990600"/>
            <a:ext cx="3276600" cy="5486400"/>
          </a:xfrm>
        </p:spPr>
        <p:txBody>
          <a:bodyPr/>
          <a:lstStyle/>
          <a:p>
            <a:r>
              <a:rPr lang="sl-SI" dirty="0"/>
              <a:t>Rdeče – </a:t>
            </a:r>
            <a:r>
              <a:rPr lang="sl-SI" dirty="0">
                <a:solidFill>
                  <a:srgbClr val="FF0000"/>
                </a:solidFill>
              </a:rPr>
              <a:t>anksiolitik</a:t>
            </a:r>
          </a:p>
          <a:p>
            <a:r>
              <a:rPr lang="sl-SI" dirty="0"/>
              <a:t>Rumeno – </a:t>
            </a:r>
            <a:r>
              <a:rPr lang="sl-SI" dirty="0">
                <a:solidFill>
                  <a:srgbClr val="FFC000"/>
                </a:solidFill>
              </a:rPr>
              <a:t>sedativ</a:t>
            </a:r>
          </a:p>
          <a:p>
            <a:r>
              <a:rPr lang="sl-SI" dirty="0"/>
              <a:t>Plavo – </a:t>
            </a:r>
            <a:r>
              <a:rPr lang="sl-SI" dirty="0" smtClean="0">
                <a:solidFill>
                  <a:schemeClr val="accent2">
                    <a:lumMod val="75000"/>
                  </a:schemeClr>
                </a:solidFill>
              </a:rPr>
              <a:t>mišični</a:t>
            </a:r>
            <a:r>
              <a:rPr lang="sl-SI" dirty="0" smtClean="0"/>
              <a:t> </a:t>
            </a:r>
            <a:r>
              <a:rPr lang="sl-SI" dirty="0" smtClean="0">
                <a:solidFill>
                  <a:schemeClr val="accent2">
                    <a:lumMod val="75000"/>
                  </a:schemeClr>
                </a:solidFill>
              </a:rPr>
              <a:t>relaksant</a:t>
            </a:r>
            <a:endParaRPr lang="sl-SI" dirty="0">
              <a:solidFill>
                <a:schemeClr val="accent2">
                  <a:lumMod val="75000"/>
                </a:schemeClr>
              </a:solidFill>
            </a:endParaRPr>
          </a:p>
          <a:p>
            <a:r>
              <a:rPr lang="sl-SI" dirty="0"/>
              <a:t>Zeleno - </a:t>
            </a:r>
            <a:r>
              <a:rPr lang="sl-SI" dirty="0" err="1">
                <a:solidFill>
                  <a:srgbClr val="00FF00"/>
                </a:solidFill>
              </a:rPr>
              <a:t>antikonvulziv</a:t>
            </a:r>
            <a:endParaRPr lang="sl-SI" dirty="0">
              <a:solidFill>
                <a:srgbClr val="00FF00"/>
              </a:solidFill>
            </a:endParaRPr>
          </a:p>
        </p:txBody>
      </p:sp>
      <p:pic>
        <p:nvPicPr>
          <p:cNvPr id="12290" name="Picture 2" descr="http://catbull.com/alamut/Lexikon/Indexe/Wirkprofile_Benzodiazepine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1" y="-4637"/>
            <a:ext cx="5638800" cy="6862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8736730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>
          <a:xfrm>
            <a:off x="1676400" y="228600"/>
            <a:ext cx="7772400" cy="457200"/>
          </a:xfrm>
        </p:spPr>
        <p:txBody>
          <a:bodyPr/>
          <a:lstStyle/>
          <a:p>
            <a:pPr eaLnBrk="1" hangingPunct="1"/>
            <a:r>
              <a:rPr lang="en-US" dirty="0" err="1"/>
              <a:t>Benzodiazepin</a:t>
            </a:r>
            <a:r>
              <a:rPr lang="sl-SI" dirty="0"/>
              <a:t>i</a:t>
            </a:r>
            <a:endParaRPr lang="en-US" dirty="0"/>
          </a:p>
        </p:txBody>
      </p:sp>
      <p:grpSp>
        <p:nvGrpSpPr>
          <p:cNvPr id="2" name="Group 217"/>
          <p:cNvGrpSpPr>
            <a:grpSpLocks/>
          </p:cNvGrpSpPr>
          <p:nvPr/>
        </p:nvGrpSpPr>
        <p:grpSpPr bwMode="auto">
          <a:xfrm>
            <a:off x="457200" y="879393"/>
            <a:ext cx="9448800" cy="5563901"/>
            <a:chOff x="43" y="0"/>
            <a:chExt cx="3544" cy="4412"/>
          </a:xfrm>
        </p:grpSpPr>
        <p:sp>
          <p:nvSpPr>
            <p:cNvPr id="41991" name="Rectangle 181"/>
            <p:cNvSpPr>
              <a:spLocks noChangeArrowheads="1"/>
            </p:cNvSpPr>
            <p:nvPr/>
          </p:nvSpPr>
          <p:spPr bwMode="auto">
            <a:xfrm>
              <a:off x="43" y="0"/>
              <a:ext cx="886" cy="40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r>
                <a:rPr kumimoji="1" lang="en-US" sz="1600">
                  <a:cs typeface="Times New Roman" pitchFamily="18" charset="0"/>
                </a:rPr>
                <a:t> </a:t>
              </a:r>
            </a:p>
            <a:p>
              <a:pPr eaLnBrk="0" hangingPunct="0"/>
              <a:endParaRPr kumimoji="1" lang="en-US" sz="3200"/>
            </a:p>
          </p:txBody>
        </p:sp>
        <p:sp>
          <p:nvSpPr>
            <p:cNvPr id="41992" name="Rectangle 182"/>
            <p:cNvSpPr>
              <a:spLocks noChangeArrowheads="1"/>
            </p:cNvSpPr>
            <p:nvPr/>
          </p:nvSpPr>
          <p:spPr bwMode="auto">
            <a:xfrm>
              <a:off x="929" y="0"/>
              <a:ext cx="886" cy="40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r>
                <a:rPr kumimoji="1" lang="sl-SI" sz="2000" b="1" dirty="0">
                  <a:cs typeface="Times New Roman" pitchFamily="18" charset="0"/>
                </a:rPr>
                <a:t>Odmerek</a:t>
              </a:r>
              <a:endParaRPr kumimoji="1" lang="en-US" sz="2000" b="1" dirty="0">
                <a:cs typeface="Times New Roman" pitchFamily="18" charset="0"/>
              </a:endParaRPr>
            </a:p>
            <a:p>
              <a:pPr eaLnBrk="0" hangingPunct="0"/>
              <a:endParaRPr kumimoji="1" lang="en-US" sz="2000" b="1" dirty="0"/>
            </a:p>
          </p:txBody>
        </p:sp>
        <p:sp>
          <p:nvSpPr>
            <p:cNvPr id="41993" name="Rectangle 183"/>
            <p:cNvSpPr>
              <a:spLocks noChangeArrowheads="1"/>
            </p:cNvSpPr>
            <p:nvPr/>
          </p:nvSpPr>
          <p:spPr bwMode="auto">
            <a:xfrm>
              <a:off x="1815" y="0"/>
              <a:ext cx="886" cy="40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r>
                <a:rPr kumimoji="1" lang="sl-SI" sz="2000" b="1" dirty="0">
                  <a:solidFill>
                    <a:srgbClr val="FF0000"/>
                  </a:solidFill>
                  <a:cs typeface="Times New Roman" pitchFamily="18" charset="0"/>
                </a:rPr>
                <a:t>Razpolovni čas</a:t>
              </a:r>
              <a:endParaRPr kumimoji="1" lang="en-US" sz="2000" b="1" dirty="0">
                <a:solidFill>
                  <a:srgbClr val="FF0000"/>
                </a:solidFill>
                <a:cs typeface="Times New Roman" pitchFamily="18" charset="0"/>
              </a:endParaRPr>
            </a:p>
            <a:p>
              <a:pPr eaLnBrk="0" hangingPunct="0"/>
              <a:endParaRPr kumimoji="1" lang="en-US" sz="2000" b="1" dirty="0"/>
            </a:p>
          </p:txBody>
        </p:sp>
        <p:sp>
          <p:nvSpPr>
            <p:cNvPr id="41994" name="Rectangle 184"/>
            <p:cNvSpPr>
              <a:spLocks noChangeArrowheads="1"/>
            </p:cNvSpPr>
            <p:nvPr/>
          </p:nvSpPr>
          <p:spPr bwMode="auto">
            <a:xfrm>
              <a:off x="2701" y="0"/>
              <a:ext cx="886" cy="40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r>
                <a:rPr kumimoji="1" lang="sl-SI" sz="2000" b="1" dirty="0">
                  <a:cs typeface="Times New Roman" pitchFamily="18" charset="0"/>
                </a:rPr>
                <a:t>drugo</a:t>
              </a:r>
              <a:endParaRPr kumimoji="1" lang="en-US" sz="2000" b="1" dirty="0">
                <a:cs typeface="Times New Roman" pitchFamily="18" charset="0"/>
              </a:endParaRPr>
            </a:p>
            <a:p>
              <a:pPr eaLnBrk="0" hangingPunct="0"/>
              <a:endParaRPr kumimoji="1" lang="en-US" sz="2000" b="1" dirty="0"/>
            </a:p>
          </p:txBody>
        </p:sp>
        <p:sp>
          <p:nvSpPr>
            <p:cNvPr id="41995" name="Rectangle 185"/>
            <p:cNvSpPr>
              <a:spLocks noChangeArrowheads="1"/>
            </p:cNvSpPr>
            <p:nvPr/>
          </p:nvSpPr>
          <p:spPr bwMode="auto">
            <a:xfrm>
              <a:off x="43" y="403"/>
              <a:ext cx="886" cy="5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r>
                <a:rPr kumimoji="1" lang="en-US" sz="2000" dirty="0" err="1">
                  <a:cs typeface="Times New Roman" pitchFamily="18" charset="0"/>
                </a:rPr>
                <a:t>Flurazepam</a:t>
              </a:r>
              <a:endParaRPr kumimoji="1" lang="en-US" sz="2000" dirty="0">
                <a:cs typeface="Times New Roman" pitchFamily="18" charset="0"/>
              </a:endParaRPr>
            </a:p>
            <a:p>
              <a:pPr eaLnBrk="0" hangingPunct="0"/>
              <a:endParaRPr kumimoji="1" lang="en-US" sz="2000" dirty="0"/>
            </a:p>
          </p:txBody>
        </p:sp>
        <p:sp>
          <p:nvSpPr>
            <p:cNvPr id="41996" name="Rectangle 186"/>
            <p:cNvSpPr>
              <a:spLocks noChangeArrowheads="1"/>
            </p:cNvSpPr>
            <p:nvPr/>
          </p:nvSpPr>
          <p:spPr bwMode="auto">
            <a:xfrm>
              <a:off x="929" y="403"/>
              <a:ext cx="886" cy="5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r>
                <a:rPr kumimoji="1" lang="en-US" sz="2000" dirty="0">
                  <a:cs typeface="Times New Roman" pitchFamily="18" charset="0"/>
                </a:rPr>
                <a:t>15</a:t>
              </a:r>
              <a:r>
                <a:rPr kumimoji="1" lang="sl-SI" sz="2000" dirty="0">
                  <a:cs typeface="Times New Roman" pitchFamily="18" charset="0"/>
                </a:rPr>
                <a:t>-</a:t>
              </a:r>
              <a:r>
                <a:rPr kumimoji="1" lang="en-US" sz="2000" dirty="0">
                  <a:cs typeface="Times New Roman" pitchFamily="18" charset="0"/>
                </a:rPr>
                <a:t>30 mg</a:t>
              </a:r>
            </a:p>
            <a:p>
              <a:pPr eaLnBrk="0" hangingPunct="0"/>
              <a:endParaRPr kumimoji="1" lang="en-US" sz="3200" dirty="0"/>
            </a:p>
          </p:txBody>
        </p:sp>
        <p:sp>
          <p:nvSpPr>
            <p:cNvPr id="41997" name="Rectangle 187"/>
            <p:cNvSpPr>
              <a:spLocks noChangeArrowheads="1"/>
            </p:cNvSpPr>
            <p:nvPr/>
          </p:nvSpPr>
          <p:spPr bwMode="auto">
            <a:xfrm>
              <a:off x="1815" y="403"/>
              <a:ext cx="886" cy="5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r>
                <a:rPr kumimoji="1" lang="sl-SI" sz="2000" dirty="0">
                  <a:cs typeface="Times New Roman" pitchFamily="18" charset="0"/>
                </a:rPr>
                <a:t>dolg</a:t>
              </a:r>
              <a:endParaRPr kumimoji="1" lang="en-US" sz="2000" dirty="0">
                <a:cs typeface="Times New Roman" pitchFamily="18" charset="0"/>
              </a:endParaRPr>
            </a:p>
            <a:p>
              <a:pPr eaLnBrk="0" hangingPunct="0"/>
              <a:endParaRPr kumimoji="1" lang="en-US" sz="3200" dirty="0"/>
            </a:p>
          </p:txBody>
        </p:sp>
        <p:sp>
          <p:nvSpPr>
            <p:cNvPr id="41998" name="Rectangle 188"/>
            <p:cNvSpPr>
              <a:spLocks noChangeArrowheads="1"/>
            </p:cNvSpPr>
            <p:nvPr/>
          </p:nvSpPr>
          <p:spPr bwMode="auto">
            <a:xfrm>
              <a:off x="2701" y="403"/>
              <a:ext cx="886" cy="5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r>
                <a:rPr kumimoji="1" lang="sl-SI" sz="2000" dirty="0">
                  <a:cs typeface="Times New Roman" pitchFamily="18" charset="0"/>
                </a:rPr>
                <a:t>Zaspanost čez dan</a:t>
              </a:r>
              <a:r>
                <a:rPr kumimoji="1" lang="en-US" sz="2000" dirty="0">
                  <a:cs typeface="Times New Roman" pitchFamily="18" charset="0"/>
                </a:rPr>
                <a:t>; </a:t>
              </a:r>
              <a:r>
                <a:rPr kumimoji="1" lang="sl-SI" sz="2000" dirty="0">
                  <a:cs typeface="Times New Roman" pitchFamily="18" charset="0"/>
                </a:rPr>
                <a:t>redka izbira</a:t>
              </a:r>
              <a:endParaRPr kumimoji="1" lang="en-US" sz="2000" dirty="0">
                <a:cs typeface="Times New Roman" pitchFamily="18" charset="0"/>
              </a:endParaRPr>
            </a:p>
            <a:p>
              <a:pPr eaLnBrk="0" hangingPunct="0"/>
              <a:endParaRPr kumimoji="1" lang="en-US" sz="2000" dirty="0"/>
            </a:p>
          </p:txBody>
        </p:sp>
        <p:sp>
          <p:nvSpPr>
            <p:cNvPr id="41999" name="Rectangle 189"/>
            <p:cNvSpPr>
              <a:spLocks noChangeArrowheads="1"/>
            </p:cNvSpPr>
            <p:nvPr/>
          </p:nvSpPr>
          <p:spPr bwMode="auto">
            <a:xfrm>
              <a:off x="43" y="903"/>
              <a:ext cx="886" cy="7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r>
                <a:rPr kumimoji="1" lang="sl-SI" sz="2000" dirty="0">
                  <a:cs typeface="Times New Roman" pitchFamily="18" charset="0"/>
                </a:rPr>
                <a:t>K</a:t>
              </a:r>
              <a:r>
                <a:rPr kumimoji="1" lang="en-US" sz="2000" dirty="0" err="1">
                  <a:cs typeface="Times New Roman" pitchFamily="18" charset="0"/>
                </a:rPr>
                <a:t>lonazepam</a:t>
              </a:r>
              <a:r>
                <a:rPr kumimoji="1" lang="sl-SI" sz="2000" dirty="0">
                  <a:cs typeface="Times New Roman" pitchFamily="18" charset="0"/>
                </a:rPr>
                <a:t> </a:t>
              </a:r>
              <a:endParaRPr kumimoji="1" lang="en-US" sz="2000" dirty="0">
                <a:cs typeface="Times New Roman" pitchFamily="18" charset="0"/>
              </a:endParaRPr>
            </a:p>
            <a:p>
              <a:pPr eaLnBrk="0" hangingPunct="0"/>
              <a:endParaRPr kumimoji="1" lang="en-US" sz="3200" dirty="0"/>
            </a:p>
          </p:txBody>
        </p:sp>
        <p:sp>
          <p:nvSpPr>
            <p:cNvPr id="42000" name="Rectangle 190"/>
            <p:cNvSpPr>
              <a:spLocks noChangeArrowheads="1"/>
            </p:cNvSpPr>
            <p:nvPr/>
          </p:nvSpPr>
          <p:spPr bwMode="auto">
            <a:xfrm>
              <a:off x="929" y="903"/>
              <a:ext cx="886" cy="7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r>
                <a:rPr kumimoji="1" lang="en-US" sz="2000">
                  <a:cs typeface="Times New Roman" pitchFamily="18" charset="0"/>
                </a:rPr>
                <a:t>0.5-2 mg</a:t>
              </a:r>
            </a:p>
            <a:p>
              <a:pPr eaLnBrk="0" hangingPunct="0"/>
              <a:endParaRPr kumimoji="1" lang="en-US" sz="3200"/>
            </a:p>
          </p:txBody>
        </p:sp>
        <p:sp>
          <p:nvSpPr>
            <p:cNvPr id="42001" name="Rectangle 191"/>
            <p:cNvSpPr>
              <a:spLocks noChangeArrowheads="1"/>
            </p:cNvSpPr>
            <p:nvPr/>
          </p:nvSpPr>
          <p:spPr bwMode="auto">
            <a:xfrm>
              <a:off x="1815" y="903"/>
              <a:ext cx="886" cy="7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r>
                <a:rPr kumimoji="1" lang="sl-SI" sz="2000" dirty="0">
                  <a:cs typeface="Times New Roman" pitchFamily="18" charset="0"/>
                </a:rPr>
                <a:t>dolg</a:t>
              </a:r>
              <a:endParaRPr kumimoji="1" lang="en-US" sz="2000" dirty="0">
                <a:cs typeface="Times New Roman" pitchFamily="18" charset="0"/>
              </a:endParaRPr>
            </a:p>
            <a:p>
              <a:pPr eaLnBrk="0" hangingPunct="0"/>
              <a:endParaRPr kumimoji="1" lang="en-US" sz="2000" dirty="0"/>
            </a:p>
          </p:txBody>
        </p:sp>
        <p:sp>
          <p:nvSpPr>
            <p:cNvPr id="42002" name="Rectangle 192"/>
            <p:cNvSpPr>
              <a:spLocks noChangeArrowheads="1"/>
            </p:cNvSpPr>
            <p:nvPr/>
          </p:nvSpPr>
          <p:spPr bwMode="auto">
            <a:xfrm>
              <a:off x="2701" y="981"/>
              <a:ext cx="886" cy="7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r>
                <a:rPr kumimoji="1" lang="sl-SI" sz="2000" dirty="0">
                  <a:cs typeface="Times New Roman" pitchFamily="18" charset="0"/>
                </a:rPr>
                <a:t>Za </a:t>
              </a:r>
              <a:r>
                <a:rPr kumimoji="1" lang="en-US" sz="2000" dirty="0">
                  <a:cs typeface="Times New Roman" pitchFamily="18" charset="0"/>
                </a:rPr>
                <a:t>PLM, REM </a:t>
              </a:r>
              <a:r>
                <a:rPr kumimoji="1" lang="sl-SI" sz="2000" dirty="0">
                  <a:cs typeface="Times New Roman" pitchFamily="18" charset="0"/>
                </a:rPr>
                <a:t>vedenjske motnje</a:t>
              </a:r>
              <a:r>
                <a:rPr kumimoji="1" lang="en-US" sz="2000" dirty="0">
                  <a:cs typeface="Times New Roman" pitchFamily="18" charset="0"/>
                </a:rPr>
                <a:t>; </a:t>
              </a:r>
              <a:r>
                <a:rPr kumimoji="1" lang="sl-SI" sz="2000" dirty="0">
                  <a:cs typeface="Times New Roman" pitchFamily="18" charset="0"/>
                </a:rPr>
                <a:t>jutranja zaspanost</a:t>
              </a:r>
              <a:endParaRPr kumimoji="1" lang="en-US" sz="2000" dirty="0">
                <a:solidFill>
                  <a:srgbClr val="FFFF00"/>
                </a:solidFill>
                <a:cs typeface="Times New Roman" pitchFamily="18" charset="0"/>
              </a:endParaRPr>
            </a:p>
            <a:p>
              <a:pPr eaLnBrk="0" hangingPunct="0"/>
              <a:endParaRPr kumimoji="1" lang="en-US" sz="2000" dirty="0"/>
            </a:p>
          </p:txBody>
        </p:sp>
        <p:sp>
          <p:nvSpPr>
            <p:cNvPr id="42003" name="Rectangle 193"/>
            <p:cNvSpPr>
              <a:spLocks noChangeArrowheads="1"/>
            </p:cNvSpPr>
            <p:nvPr/>
          </p:nvSpPr>
          <p:spPr bwMode="auto">
            <a:xfrm>
              <a:off x="43" y="1615"/>
              <a:ext cx="886" cy="5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r>
                <a:rPr kumimoji="1" lang="en-US" sz="2000" dirty="0" err="1">
                  <a:cs typeface="Times New Roman" pitchFamily="18" charset="0"/>
                </a:rPr>
                <a:t>Temazepam</a:t>
              </a:r>
              <a:r>
                <a:rPr kumimoji="1" lang="en-US" sz="2000" dirty="0">
                  <a:cs typeface="Times New Roman" pitchFamily="18" charset="0"/>
                </a:rPr>
                <a:t> </a:t>
              </a:r>
            </a:p>
            <a:p>
              <a:pPr eaLnBrk="0" hangingPunct="0"/>
              <a:endParaRPr kumimoji="1" lang="en-US" sz="3200" dirty="0"/>
            </a:p>
          </p:txBody>
        </p:sp>
        <p:sp>
          <p:nvSpPr>
            <p:cNvPr id="42004" name="Rectangle 194"/>
            <p:cNvSpPr>
              <a:spLocks noChangeArrowheads="1"/>
            </p:cNvSpPr>
            <p:nvPr/>
          </p:nvSpPr>
          <p:spPr bwMode="auto">
            <a:xfrm>
              <a:off x="929" y="1615"/>
              <a:ext cx="886" cy="5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r>
                <a:rPr kumimoji="1" lang="en-US" sz="2000" dirty="0">
                  <a:cs typeface="Times New Roman" pitchFamily="18" charset="0"/>
                </a:rPr>
                <a:t>15,</a:t>
              </a:r>
              <a:r>
                <a:rPr kumimoji="1" lang="sl-SI" sz="2000" dirty="0">
                  <a:cs typeface="Times New Roman" pitchFamily="18" charset="0"/>
                </a:rPr>
                <a:t> </a:t>
              </a:r>
              <a:r>
                <a:rPr kumimoji="1" lang="en-US" sz="2000" dirty="0">
                  <a:cs typeface="Times New Roman" pitchFamily="18" charset="0"/>
                </a:rPr>
                <a:t>30 mg</a:t>
              </a:r>
            </a:p>
            <a:p>
              <a:pPr eaLnBrk="0" hangingPunct="0"/>
              <a:endParaRPr kumimoji="1" lang="en-US" sz="2000" dirty="0"/>
            </a:p>
          </p:txBody>
        </p:sp>
        <p:sp>
          <p:nvSpPr>
            <p:cNvPr id="42005" name="Rectangle 195"/>
            <p:cNvSpPr>
              <a:spLocks noChangeArrowheads="1"/>
            </p:cNvSpPr>
            <p:nvPr/>
          </p:nvSpPr>
          <p:spPr bwMode="auto">
            <a:xfrm>
              <a:off x="1815" y="1615"/>
              <a:ext cx="886" cy="5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r>
                <a:rPr kumimoji="1" lang="sl-SI" sz="2000" dirty="0">
                  <a:cs typeface="Times New Roman" pitchFamily="18" charset="0"/>
                </a:rPr>
                <a:t>srednji</a:t>
              </a:r>
              <a:endParaRPr kumimoji="1" lang="en-US" sz="2000" dirty="0">
                <a:cs typeface="Times New Roman" pitchFamily="18" charset="0"/>
              </a:endParaRPr>
            </a:p>
            <a:p>
              <a:pPr eaLnBrk="0" hangingPunct="0"/>
              <a:endParaRPr kumimoji="1" lang="en-US" sz="3200" dirty="0"/>
            </a:p>
          </p:txBody>
        </p:sp>
        <p:sp>
          <p:nvSpPr>
            <p:cNvPr id="42006" name="Rectangle 196"/>
            <p:cNvSpPr>
              <a:spLocks noChangeArrowheads="1"/>
            </p:cNvSpPr>
            <p:nvPr/>
          </p:nvSpPr>
          <p:spPr bwMode="auto">
            <a:xfrm>
              <a:off x="2701" y="1615"/>
              <a:ext cx="886" cy="5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r>
                <a:rPr kumimoji="1" lang="en-US" sz="1600">
                  <a:cs typeface="Times New Roman" pitchFamily="18" charset="0"/>
                </a:rPr>
                <a:t> </a:t>
              </a:r>
            </a:p>
            <a:p>
              <a:pPr eaLnBrk="0" hangingPunct="0"/>
              <a:endParaRPr kumimoji="1" lang="en-US" sz="3200"/>
            </a:p>
          </p:txBody>
        </p:sp>
        <p:sp>
          <p:nvSpPr>
            <p:cNvPr id="42007" name="Rectangle 197"/>
            <p:cNvSpPr>
              <a:spLocks noChangeArrowheads="1"/>
            </p:cNvSpPr>
            <p:nvPr/>
          </p:nvSpPr>
          <p:spPr bwMode="auto">
            <a:xfrm>
              <a:off x="43" y="2115"/>
              <a:ext cx="886" cy="5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r>
                <a:rPr kumimoji="1" lang="en-US" sz="2000" dirty="0" err="1">
                  <a:cs typeface="Times New Roman" pitchFamily="18" charset="0"/>
                </a:rPr>
                <a:t>Estazolam</a:t>
              </a:r>
              <a:r>
                <a:rPr kumimoji="1" lang="en-US" sz="2000" dirty="0">
                  <a:cs typeface="Times New Roman" pitchFamily="18" charset="0"/>
                </a:rPr>
                <a:t> </a:t>
              </a:r>
            </a:p>
            <a:p>
              <a:pPr eaLnBrk="0" hangingPunct="0"/>
              <a:endParaRPr kumimoji="1" lang="en-US" sz="2000" dirty="0"/>
            </a:p>
          </p:txBody>
        </p:sp>
        <p:sp>
          <p:nvSpPr>
            <p:cNvPr id="42008" name="Rectangle 198"/>
            <p:cNvSpPr>
              <a:spLocks noChangeArrowheads="1"/>
            </p:cNvSpPr>
            <p:nvPr/>
          </p:nvSpPr>
          <p:spPr bwMode="auto">
            <a:xfrm>
              <a:off x="929" y="2115"/>
              <a:ext cx="886" cy="5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r>
                <a:rPr kumimoji="1" lang="en-US" sz="2000">
                  <a:cs typeface="Times New Roman" pitchFamily="18" charset="0"/>
                </a:rPr>
                <a:t>1-2 mg</a:t>
              </a:r>
            </a:p>
            <a:p>
              <a:pPr eaLnBrk="0" hangingPunct="0"/>
              <a:endParaRPr kumimoji="1" lang="en-US" sz="2000"/>
            </a:p>
          </p:txBody>
        </p:sp>
        <p:sp>
          <p:nvSpPr>
            <p:cNvPr id="42009" name="Rectangle 199"/>
            <p:cNvSpPr>
              <a:spLocks noChangeArrowheads="1"/>
            </p:cNvSpPr>
            <p:nvPr/>
          </p:nvSpPr>
          <p:spPr bwMode="auto">
            <a:xfrm>
              <a:off x="1815" y="2115"/>
              <a:ext cx="886" cy="5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r>
                <a:rPr kumimoji="1" lang="sl-SI" sz="2000" dirty="0">
                  <a:cs typeface="Times New Roman" pitchFamily="18" charset="0"/>
                </a:rPr>
                <a:t>srednji</a:t>
              </a:r>
              <a:endParaRPr kumimoji="1" lang="en-US" sz="2000" dirty="0">
                <a:cs typeface="Times New Roman" pitchFamily="18" charset="0"/>
              </a:endParaRPr>
            </a:p>
            <a:p>
              <a:pPr eaLnBrk="0" hangingPunct="0"/>
              <a:endParaRPr kumimoji="1" lang="en-US" sz="3200" dirty="0"/>
            </a:p>
          </p:txBody>
        </p:sp>
        <p:sp>
          <p:nvSpPr>
            <p:cNvPr id="42010" name="Rectangle 200"/>
            <p:cNvSpPr>
              <a:spLocks noChangeArrowheads="1"/>
            </p:cNvSpPr>
            <p:nvPr/>
          </p:nvSpPr>
          <p:spPr bwMode="auto">
            <a:xfrm>
              <a:off x="2701" y="2115"/>
              <a:ext cx="886" cy="5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r>
                <a:rPr kumimoji="1" lang="sl-SI" sz="2000" dirty="0">
                  <a:cs typeface="Times New Roman" pitchFamily="18" charset="0"/>
                </a:rPr>
                <a:t>Lahko povzroči agranulocitozo</a:t>
              </a:r>
              <a:endParaRPr kumimoji="1" lang="en-US" sz="2000" dirty="0">
                <a:cs typeface="Times New Roman" pitchFamily="18" charset="0"/>
              </a:endParaRPr>
            </a:p>
            <a:p>
              <a:pPr eaLnBrk="0" hangingPunct="0"/>
              <a:endParaRPr kumimoji="1" lang="en-US" sz="2000" dirty="0"/>
            </a:p>
          </p:txBody>
        </p:sp>
        <p:sp>
          <p:nvSpPr>
            <p:cNvPr id="42011" name="Rectangle 201"/>
            <p:cNvSpPr>
              <a:spLocks noChangeArrowheads="1"/>
            </p:cNvSpPr>
            <p:nvPr/>
          </p:nvSpPr>
          <p:spPr bwMode="auto">
            <a:xfrm>
              <a:off x="43" y="2615"/>
              <a:ext cx="886" cy="5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r>
                <a:rPr kumimoji="1" lang="en-US" sz="2000" dirty="0" err="1">
                  <a:cs typeface="Times New Roman" pitchFamily="18" charset="0"/>
                </a:rPr>
                <a:t>Triazolam</a:t>
              </a:r>
              <a:r>
                <a:rPr kumimoji="1" lang="en-US" sz="2000" dirty="0">
                  <a:cs typeface="Times New Roman" pitchFamily="18" charset="0"/>
                </a:rPr>
                <a:t> </a:t>
              </a:r>
            </a:p>
            <a:p>
              <a:pPr eaLnBrk="0" hangingPunct="0"/>
              <a:endParaRPr kumimoji="1" lang="en-US" sz="2000" dirty="0"/>
            </a:p>
          </p:txBody>
        </p:sp>
        <p:sp>
          <p:nvSpPr>
            <p:cNvPr id="42012" name="Rectangle 202"/>
            <p:cNvSpPr>
              <a:spLocks noChangeArrowheads="1"/>
            </p:cNvSpPr>
            <p:nvPr/>
          </p:nvSpPr>
          <p:spPr bwMode="auto">
            <a:xfrm>
              <a:off x="929" y="2615"/>
              <a:ext cx="886" cy="5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r>
                <a:rPr kumimoji="1" lang="en-US" sz="2000" dirty="0">
                  <a:cs typeface="Times New Roman" pitchFamily="18" charset="0"/>
                </a:rPr>
                <a:t>0.125,</a:t>
              </a:r>
              <a:r>
                <a:rPr kumimoji="1" lang="sl-SI" sz="2000" dirty="0">
                  <a:cs typeface="Times New Roman" pitchFamily="18" charset="0"/>
                </a:rPr>
                <a:t> </a:t>
              </a:r>
              <a:r>
                <a:rPr kumimoji="1" lang="en-US" sz="2000" dirty="0">
                  <a:cs typeface="Times New Roman" pitchFamily="18" charset="0"/>
                </a:rPr>
                <a:t>0.25 mg</a:t>
              </a:r>
            </a:p>
            <a:p>
              <a:pPr eaLnBrk="0" hangingPunct="0"/>
              <a:endParaRPr kumimoji="1" lang="en-US" sz="2000" dirty="0"/>
            </a:p>
          </p:txBody>
        </p:sp>
        <p:sp>
          <p:nvSpPr>
            <p:cNvPr id="42013" name="Rectangle 203"/>
            <p:cNvSpPr>
              <a:spLocks noChangeArrowheads="1"/>
            </p:cNvSpPr>
            <p:nvPr/>
          </p:nvSpPr>
          <p:spPr bwMode="auto">
            <a:xfrm>
              <a:off x="1815" y="2615"/>
              <a:ext cx="886" cy="5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r>
                <a:rPr kumimoji="1" lang="sl-SI" sz="2000" dirty="0">
                  <a:cs typeface="Times New Roman" pitchFamily="18" charset="0"/>
                </a:rPr>
                <a:t>kratek</a:t>
              </a:r>
              <a:endParaRPr kumimoji="1" lang="en-US" sz="2000" dirty="0">
                <a:cs typeface="Times New Roman" pitchFamily="18" charset="0"/>
              </a:endParaRPr>
            </a:p>
            <a:p>
              <a:pPr eaLnBrk="0" hangingPunct="0"/>
              <a:endParaRPr kumimoji="1" lang="en-US" sz="2000" dirty="0"/>
            </a:p>
          </p:txBody>
        </p:sp>
        <p:sp>
          <p:nvSpPr>
            <p:cNvPr id="42014" name="Rectangle 204"/>
            <p:cNvSpPr>
              <a:spLocks noChangeArrowheads="1"/>
            </p:cNvSpPr>
            <p:nvPr/>
          </p:nvSpPr>
          <p:spPr bwMode="auto">
            <a:xfrm>
              <a:off x="2701" y="2615"/>
              <a:ext cx="886" cy="5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r>
                <a:rPr kumimoji="1" lang="sl-SI" sz="2000" dirty="0">
                  <a:cs typeface="Times New Roman" pitchFamily="18" charset="0"/>
                </a:rPr>
                <a:t>Ponovni pojav nespečnosti po koncu jemanja</a:t>
              </a:r>
              <a:endParaRPr kumimoji="1" lang="en-US" sz="2000" dirty="0">
                <a:cs typeface="Times New Roman" pitchFamily="18" charset="0"/>
              </a:endParaRPr>
            </a:p>
            <a:p>
              <a:pPr eaLnBrk="0" hangingPunct="0"/>
              <a:endParaRPr kumimoji="1" lang="en-US" sz="2000" dirty="0"/>
            </a:p>
          </p:txBody>
        </p:sp>
        <p:sp>
          <p:nvSpPr>
            <p:cNvPr id="42015" name="Rectangle 205"/>
            <p:cNvSpPr>
              <a:spLocks noChangeArrowheads="1"/>
            </p:cNvSpPr>
            <p:nvPr/>
          </p:nvSpPr>
          <p:spPr bwMode="auto">
            <a:xfrm>
              <a:off x="43" y="3115"/>
              <a:ext cx="886" cy="3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r>
                <a:rPr kumimoji="1" lang="en-US" sz="2000" dirty="0" err="1">
                  <a:cs typeface="Times New Roman" pitchFamily="18" charset="0"/>
                </a:rPr>
                <a:t>Zolpidem</a:t>
              </a:r>
              <a:r>
                <a:rPr kumimoji="1" lang="en-US" sz="2000" dirty="0">
                  <a:cs typeface="Times New Roman" pitchFamily="18" charset="0"/>
                </a:rPr>
                <a:t> </a:t>
              </a:r>
            </a:p>
            <a:p>
              <a:pPr eaLnBrk="0" hangingPunct="0"/>
              <a:endParaRPr kumimoji="1" lang="en-US" sz="2000" dirty="0"/>
            </a:p>
          </p:txBody>
        </p:sp>
        <p:sp>
          <p:nvSpPr>
            <p:cNvPr id="42016" name="Rectangle 206"/>
            <p:cNvSpPr>
              <a:spLocks noChangeArrowheads="1"/>
            </p:cNvSpPr>
            <p:nvPr/>
          </p:nvSpPr>
          <p:spPr bwMode="auto">
            <a:xfrm>
              <a:off x="929" y="3115"/>
              <a:ext cx="886" cy="3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r>
                <a:rPr kumimoji="1" lang="en-US" sz="2000" dirty="0">
                  <a:cs typeface="Times New Roman" pitchFamily="18" charset="0"/>
                </a:rPr>
                <a:t>5,</a:t>
              </a:r>
              <a:r>
                <a:rPr kumimoji="1" lang="sl-SI" sz="2000" dirty="0">
                  <a:cs typeface="Times New Roman" pitchFamily="18" charset="0"/>
                </a:rPr>
                <a:t> </a:t>
              </a:r>
              <a:r>
                <a:rPr kumimoji="1" lang="en-US" sz="2000" dirty="0">
                  <a:cs typeface="Times New Roman" pitchFamily="18" charset="0"/>
                </a:rPr>
                <a:t>10 mg</a:t>
              </a:r>
            </a:p>
            <a:p>
              <a:pPr eaLnBrk="0" hangingPunct="0"/>
              <a:endParaRPr kumimoji="1" lang="en-US" sz="2000" dirty="0"/>
            </a:p>
          </p:txBody>
        </p:sp>
        <p:sp>
          <p:nvSpPr>
            <p:cNvPr id="42017" name="Rectangle 207"/>
            <p:cNvSpPr>
              <a:spLocks noChangeArrowheads="1"/>
            </p:cNvSpPr>
            <p:nvPr/>
          </p:nvSpPr>
          <p:spPr bwMode="auto">
            <a:xfrm>
              <a:off x="1815" y="3115"/>
              <a:ext cx="886" cy="3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r>
                <a:rPr kumimoji="1" lang="sl-SI" sz="2000" dirty="0">
                  <a:cs typeface="Times New Roman" pitchFamily="18" charset="0"/>
                </a:rPr>
                <a:t>kratek</a:t>
              </a:r>
              <a:endParaRPr kumimoji="1" lang="en-US" sz="2000" dirty="0">
                <a:cs typeface="Times New Roman" pitchFamily="18" charset="0"/>
              </a:endParaRPr>
            </a:p>
            <a:p>
              <a:pPr eaLnBrk="0" hangingPunct="0"/>
              <a:endParaRPr kumimoji="1" lang="en-US" sz="3200" dirty="0"/>
            </a:p>
          </p:txBody>
        </p:sp>
        <p:sp>
          <p:nvSpPr>
            <p:cNvPr id="42019" name="Rectangle 209"/>
            <p:cNvSpPr>
              <a:spLocks noChangeArrowheads="1"/>
            </p:cNvSpPr>
            <p:nvPr/>
          </p:nvSpPr>
          <p:spPr bwMode="auto">
            <a:xfrm>
              <a:off x="43" y="3509"/>
              <a:ext cx="886" cy="40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r>
                <a:rPr kumimoji="1" lang="en-US" sz="2000" dirty="0" err="1">
                  <a:cs typeface="Times New Roman" pitchFamily="18" charset="0"/>
                </a:rPr>
                <a:t>Zopli</a:t>
              </a:r>
              <a:r>
                <a:rPr kumimoji="1" lang="sl-SI" sz="2000" dirty="0">
                  <a:cs typeface="Times New Roman" pitchFamily="18" charset="0"/>
                </a:rPr>
                <a:t>k</a:t>
              </a:r>
              <a:r>
                <a:rPr kumimoji="1" lang="en-US" sz="2000" dirty="0" err="1">
                  <a:cs typeface="Times New Roman" pitchFamily="18" charset="0"/>
                </a:rPr>
                <a:t>lon</a:t>
              </a:r>
              <a:endParaRPr kumimoji="1" lang="en-US" sz="2000" dirty="0">
                <a:cs typeface="Times New Roman" pitchFamily="18" charset="0"/>
              </a:endParaRPr>
            </a:p>
            <a:p>
              <a:pPr eaLnBrk="0" hangingPunct="0"/>
              <a:endParaRPr kumimoji="1" lang="en-US" sz="2000" dirty="0"/>
            </a:p>
          </p:txBody>
        </p:sp>
        <p:sp>
          <p:nvSpPr>
            <p:cNvPr id="42020" name="Rectangle 210"/>
            <p:cNvSpPr>
              <a:spLocks noChangeArrowheads="1"/>
            </p:cNvSpPr>
            <p:nvPr/>
          </p:nvSpPr>
          <p:spPr bwMode="auto">
            <a:xfrm>
              <a:off x="929" y="3509"/>
              <a:ext cx="886" cy="40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r>
                <a:rPr kumimoji="1" lang="en-US" sz="2000" dirty="0">
                  <a:cs typeface="Times New Roman" pitchFamily="18" charset="0"/>
                </a:rPr>
                <a:t>5,</a:t>
              </a:r>
              <a:r>
                <a:rPr kumimoji="1" lang="sl-SI" sz="2000" dirty="0">
                  <a:cs typeface="Times New Roman" pitchFamily="18" charset="0"/>
                </a:rPr>
                <a:t> </a:t>
              </a:r>
              <a:r>
                <a:rPr kumimoji="1" lang="en-US" sz="2000" dirty="0">
                  <a:cs typeface="Times New Roman" pitchFamily="18" charset="0"/>
                </a:rPr>
                <a:t>10 mg</a:t>
              </a:r>
            </a:p>
            <a:p>
              <a:pPr eaLnBrk="0" hangingPunct="0"/>
              <a:endParaRPr kumimoji="1" lang="en-US" sz="2000" dirty="0"/>
            </a:p>
          </p:txBody>
        </p:sp>
        <p:sp>
          <p:nvSpPr>
            <p:cNvPr id="42021" name="Rectangle 211"/>
            <p:cNvSpPr>
              <a:spLocks noChangeArrowheads="1"/>
            </p:cNvSpPr>
            <p:nvPr/>
          </p:nvSpPr>
          <p:spPr bwMode="auto">
            <a:xfrm>
              <a:off x="1815" y="3509"/>
              <a:ext cx="886" cy="40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r>
                <a:rPr kumimoji="1" lang="sl-SI" sz="2000" dirty="0">
                  <a:cs typeface="Times New Roman" pitchFamily="18" charset="0"/>
                </a:rPr>
                <a:t>kratek</a:t>
              </a:r>
              <a:r>
                <a:rPr kumimoji="1" lang="en-US" sz="2000" dirty="0">
                  <a:cs typeface="Times New Roman" pitchFamily="18" charset="0"/>
                </a:rPr>
                <a:t>, 1-1.5 h</a:t>
              </a:r>
            </a:p>
            <a:p>
              <a:pPr eaLnBrk="0" hangingPunct="0"/>
              <a:endParaRPr kumimoji="1" lang="en-US" sz="3200" dirty="0"/>
            </a:p>
          </p:txBody>
        </p:sp>
        <p:sp>
          <p:nvSpPr>
            <p:cNvPr id="42022" name="Rectangle 212"/>
            <p:cNvSpPr>
              <a:spLocks noChangeArrowheads="1"/>
            </p:cNvSpPr>
            <p:nvPr/>
          </p:nvSpPr>
          <p:spPr bwMode="auto">
            <a:xfrm>
              <a:off x="2701" y="3509"/>
              <a:ext cx="886" cy="40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r>
                <a:rPr kumimoji="1" lang="en-US" sz="1600">
                  <a:cs typeface="Times New Roman" pitchFamily="18" charset="0"/>
                </a:rPr>
                <a:t> </a:t>
              </a:r>
            </a:p>
            <a:p>
              <a:pPr eaLnBrk="0" hangingPunct="0"/>
              <a:endParaRPr kumimoji="1" lang="en-US" sz="3200"/>
            </a:p>
          </p:txBody>
        </p:sp>
        <p:sp>
          <p:nvSpPr>
            <p:cNvPr id="42023" name="Rectangle 213"/>
            <p:cNvSpPr>
              <a:spLocks noChangeArrowheads="1"/>
            </p:cNvSpPr>
            <p:nvPr/>
          </p:nvSpPr>
          <p:spPr bwMode="auto">
            <a:xfrm>
              <a:off x="43" y="3912"/>
              <a:ext cx="886" cy="5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0" hangingPunct="0"/>
              <a:endParaRPr kumimoji="1" lang="sl-SI" sz="2000"/>
            </a:p>
          </p:txBody>
        </p:sp>
        <p:sp>
          <p:nvSpPr>
            <p:cNvPr id="42024" name="Rectangle 214"/>
            <p:cNvSpPr>
              <a:spLocks noChangeArrowheads="1"/>
            </p:cNvSpPr>
            <p:nvPr/>
          </p:nvSpPr>
          <p:spPr bwMode="auto">
            <a:xfrm>
              <a:off x="929" y="3912"/>
              <a:ext cx="886" cy="5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kumimoji="1" lang="sl-SI" sz="2000"/>
            </a:p>
          </p:txBody>
        </p:sp>
        <p:sp>
          <p:nvSpPr>
            <p:cNvPr id="42025" name="Rectangle 215"/>
            <p:cNvSpPr>
              <a:spLocks noChangeArrowheads="1"/>
            </p:cNvSpPr>
            <p:nvPr/>
          </p:nvSpPr>
          <p:spPr bwMode="auto">
            <a:xfrm>
              <a:off x="1815" y="3912"/>
              <a:ext cx="886" cy="5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kumimoji="1" lang="sl-SI" sz="2000" b="1"/>
            </a:p>
          </p:txBody>
        </p:sp>
        <p:sp>
          <p:nvSpPr>
            <p:cNvPr id="42026" name="Rectangle 216"/>
            <p:cNvSpPr>
              <a:spLocks noChangeArrowheads="1"/>
            </p:cNvSpPr>
            <p:nvPr/>
          </p:nvSpPr>
          <p:spPr bwMode="auto">
            <a:xfrm>
              <a:off x="2701" y="3912"/>
              <a:ext cx="886" cy="5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r>
                <a:rPr kumimoji="1" lang="en-US" sz="1600">
                  <a:cs typeface="Times New Roman" pitchFamily="18" charset="0"/>
                </a:rPr>
                <a:t> </a:t>
              </a:r>
            </a:p>
            <a:p>
              <a:pPr eaLnBrk="0" hangingPunct="0"/>
              <a:endParaRPr kumimoji="1" lang="en-US" sz="3200"/>
            </a:p>
          </p:txBody>
        </p:sp>
      </p:grpSp>
      <p:sp>
        <p:nvSpPr>
          <p:cNvPr id="41988" name="Rectangle 218"/>
          <p:cNvSpPr>
            <a:spLocks noChangeArrowheads="1"/>
          </p:cNvSpPr>
          <p:nvPr/>
        </p:nvSpPr>
        <p:spPr bwMode="auto">
          <a:xfrm>
            <a:off x="1524000" y="6481763"/>
            <a:ext cx="9144000" cy="900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kumimoji="1" lang="en-US" sz="1100">
                <a:cs typeface="Times New Roman" pitchFamily="18" charset="0"/>
              </a:rPr>
              <a:t> </a:t>
            </a:r>
            <a:endParaRPr kumimoji="1" lang="en-US" sz="1200">
              <a:cs typeface="Times New Roman" pitchFamily="18" charset="0"/>
            </a:endParaRPr>
          </a:p>
          <a:p>
            <a:pPr eaLnBrk="0" hangingPunct="0"/>
            <a:r>
              <a:rPr kumimoji="1" lang="en-US" sz="1800">
                <a:cs typeface="Times New Roman" pitchFamily="18" charset="0"/>
              </a:rPr>
              <a:t> </a:t>
            </a:r>
            <a:endParaRPr kumimoji="1" lang="en-US" sz="1200">
              <a:cs typeface="Times New Roman" pitchFamily="18" charset="0"/>
            </a:endParaRPr>
          </a:p>
          <a:p>
            <a:pPr eaLnBrk="0" hangingPunct="0"/>
            <a:endParaRPr kumimoji="1" lang="en-US"/>
          </a:p>
        </p:txBody>
      </p:sp>
      <p:sp>
        <p:nvSpPr>
          <p:cNvPr id="41989" name="Text Box 220"/>
          <p:cNvSpPr txBox="1">
            <a:spLocks noChangeArrowheads="1"/>
          </p:cNvSpPr>
          <p:nvPr/>
        </p:nvSpPr>
        <p:spPr bwMode="auto">
          <a:xfrm>
            <a:off x="8305800" y="5867400"/>
            <a:ext cx="19812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sl-SI" sz="1600" b="1"/>
          </a:p>
        </p:txBody>
      </p:sp>
      <p:sp>
        <p:nvSpPr>
          <p:cNvPr id="3" name="TextBox 2"/>
          <p:cNvSpPr txBox="1"/>
          <p:nvPr/>
        </p:nvSpPr>
        <p:spPr>
          <a:xfrm>
            <a:off x="9841282" y="5984078"/>
            <a:ext cx="235071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>
                <a:solidFill>
                  <a:srgbClr val="C00000"/>
                </a:solidFill>
              </a:rPr>
              <a:t>ODVISNOST pri </a:t>
            </a:r>
            <a:r>
              <a:rPr lang="sl-SI" dirty="0" err="1">
                <a:solidFill>
                  <a:srgbClr val="C00000"/>
                </a:solidFill>
              </a:rPr>
              <a:t>kratkodelujočih</a:t>
            </a:r>
            <a:endParaRPr lang="sl-SI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3612426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/>
              <a:t>Razpolovni čas </a:t>
            </a:r>
            <a:r>
              <a:rPr lang="sl-SI" dirty="0" smtClean="0"/>
              <a:t>uspaval v odnosu do dolgotrajnih učinkov</a:t>
            </a:r>
            <a:endParaRPr lang="sl-SI" dirty="0"/>
          </a:p>
        </p:txBody>
      </p:sp>
      <p:sp>
        <p:nvSpPr>
          <p:cNvPr id="3" name="Ograda vsebine 2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14338" name="Picture 2" descr="http://www.virtual.unal.edu.co/cursos/medicina/2007860/imagenes/vida_medi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755092"/>
            <a:ext cx="8421414" cy="6102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219858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err="1"/>
              <a:t>Benzodiazepin</a:t>
            </a:r>
            <a:r>
              <a:rPr lang="sl-SI" sz="3200" dirty="0"/>
              <a:t>ski</a:t>
            </a:r>
            <a:r>
              <a:rPr lang="en-US" sz="3200" dirty="0"/>
              <a:t> </a:t>
            </a:r>
            <a:r>
              <a:rPr lang="sl-SI" sz="3200" dirty="0"/>
              <a:t>r</a:t>
            </a:r>
            <a:r>
              <a:rPr lang="en-US" sz="3200" dirty="0" err="1"/>
              <a:t>eceptor</a:t>
            </a:r>
            <a:r>
              <a:rPr lang="sl-SI" sz="3200" dirty="0"/>
              <a:t>ski</a:t>
            </a:r>
            <a:r>
              <a:rPr lang="en-US" sz="3200" dirty="0"/>
              <a:t> </a:t>
            </a:r>
            <a:r>
              <a:rPr lang="sl-SI" sz="3200" dirty="0">
                <a:solidFill>
                  <a:srgbClr val="FFFF00"/>
                </a:solidFill>
              </a:rPr>
              <a:t>a</a:t>
            </a:r>
            <a:r>
              <a:rPr lang="en-US" sz="3200" dirty="0" err="1">
                <a:solidFill>
                  <a:srgbClr val="FFFF00"/>
                </a:solidFill>
              </a:rPr>
              <a:t>gonist</a:t>
            </a:r>
            <a:r>
              <a:rPr lang="sl-SI" sz="3200" dirty="0">
                <a:solidFill>
                  <a:srgbClr val="FFFF00"/>
                </a:solidFill>
              </a:rPr>
              <a:t>i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152400" y="914400"/>
            <a:ext cx="5921679" cy="5486400"/>
          </a:xfrm>
        </p:spPr>
        <p:txBody>
          <a:bodyPr/>
          <a:lstStyle/>
          <a:p>
            <a:r>
              <a:rPr lang="sl-SI" sz="2000" dirty="0"/>
              <a:t>Manj simptomov „</a:t>
            </a:r>
            <a:r>
              <a:rPr lang="sl-SI" sz="2000" dirty="0">
                <a:solidFill>
                  <a:srgbClr val="C00000"/>
                </a:solidFill>
              </a:rPr>
              <a:t>mačka</a:t>
            </a:r>
            <a:r>
              <a:rPr lang="sl-SI" sz="2000" dirty="0"/>
              <a:t>“ kot benzodiazepini,</a:t>
            </a:r>
          </a:p>
          <a:p>
            <a:r>
              <a:rPr lang="sl-SI" sz="2000" dirty="0"/>
              <a:t>Bolj </a:t>
            </a:r>
            <a:r>
              <a:rPr lang="sl-SI" sz="2000" dirty="0">
                <a:solidFill>
                  <a:srgbClr val="00B0F0"/>
                </a:solidFill>
              </a:rPr>
              <a:t>prijeten večerni spanec </a:t>
            </a:r>
            <a:r>
              <a:rPr lang="sl-SI" sz="2000" dirty="0"/>
              <a:t>(odpočitost),</a:t>
            </a:r>
          </a:p>
          <a:p>
            <a:r>
              <a:rPr lang="sl-SI" sz="2000" dirty="0"/>
              <a:t>Manj težav z </a:t>
            </a:r>
            <a:r>
              <a:rPr lang="sl-SI" sz="2000" dirty="0">
                <a:solidFill>
                  <a:srgbClr val="FF0000"/>
                </a:solidFill>
              </a:rPr>
              <a:t>odvisnostjo</a:t>
            </a:r>
            <a:r>
              <a:rPr lang="sl-SI" sz="2000" dirty="0"/>
              <a:t>, čeprav še vedno problem,</a:t>
            </a:r>
          </a:p>
          <a:p>
            <a:r>
              <a:rPr lang="sl-SI" sz="2000" dirty="0"/>
              <a:t>Ne kažejo škodljivih učinkov </a:t>
            </a:r>
            <a:r>
              <a:rPr lang="sl-SI" sz="2000" dirty="0">
                <a:solidFill>
                  <a:srgbClr val="00B050"/>
                </a:solidFill>
              </a:rPr>
              <a:t>na ciklus spanja</a:t>
            </a:r>
            <a:r>
              <a:rPr lang="sl-SI" sz="2000" dirty="0"/>
              <a:t>,</a:t>
            </a:r>
          </a:p>
          <a:p>
            <a:r>
              <a:rPr lang="sl-SI" sz="2000" dirty="0"/>
              <a:t>Daljši razpolovni čas kot benzodiazepini; pomaga pri </a:t>
            </a:r>
            <a:r>
              <a:rPr lang="sl-SI" sz="2000" dirty="0">
                <a:solidFill>
                  <a:srgbClr val="002060"/>
                </a:solidFill>
              </a:rPr>
              <a:t>vzdrževanju spanja</a:t>
            </a:r>
            <a:r>
              <a:rPr lang="sl-SI" sz="2000" dirty="0"/>
              <a:t>,</a:t>
            </a:r>
          </a:p>
          <a:p>
            <a:r>
              <a:rPr lang="sl-SI" sz="2000" dirty="0"/>
              <a:t>Nekatera zdravila so odvisna od odmerka (</a:t>
            </a:r>
            <a:r>
              <a:rPr lang="sl-SI" sz="2000" b="1" dirty="0"/>
              <a:t>Eszopiklon</a:t>
            </a:r>
            <a:r>
              <a:rPr lang="sl-SI" sz="2000" dirty="0"/>
              <a:t>)</a:t>
            </a:r>
          </a:p>
          <a:p>
            <a:r>
              <a:rPr lang="sl-SI" sz="2000" dirty="0"/>
              <a:t>Le redka so odobrena za dolgotrajno uporabo: Eszopiklon</a:t>
            </a:r>
          </a:p>
          <a:p>
            <a:r>
              <a:rPr lang="sl-SI" sz="2000" dirty="0"/>
              <a:t>Zdravila v tej skupini:</a:t>
            </a:r>
          </a:p>
          <a:p>
            <a:pPr lvl="1"/>
            <a:r>
              <a:rPr lang="sl-SI" sz="1800" b="1" dirty="0"/>
              <a:t>Zolpidem</a:t>
            </a:r>
            <a:r>
              <a:rPr lang="sl-SI" sz="1800" dirty="0"/>
              <a:t>, </a:t>
            </a:r>
            <a:r>
              <a:rPr lang="sl-SI" sz="1800" b="1" dirty="0"/>
              <a:t>zaleplon</a:t>
            </a:r>
            <a:r>
              <a:rPr lang="sl-SI" sz="1800" dirty="0"/>
              <a:t> in eszopiklon („Lunesta“)</a:t>
            </a:r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74079" y="1981200"/>
            <a:ext cx="6096000" cy="3771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2529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/>
              <a:t>Delovanje eszopiklona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5410200" y="838200"/>
            <a:ext cx="6629400" cy="6019800"/>
          </a:xfrm>
        </p:spPr>
        <p:txBody>
          <a:bodyPr/>
          <a:lstStyle/>
          <a:p>
            <a:r>
              <a:rPr lang="sl-SI" sz="2800" dirty="0"/>
              <a:t>Veže na podenoto receptorja </a:t>
            </a:r>
            <a:r>
              <a:rPr lang="en-US" sz="2800" dirty="0"/>
              <a:t>GABA</a:t>
            </a:r>
            <a:r>
              <a:rPr lang="en-US" sz="2800" baseline="-25000" dirty="0"/>
              <a:t>A</a:t>
            </a:r>
            <a:r>
              <a:rPr lang="sl-SI" sz="2800" baseline="-25000" dirty="0"/>
              <a:t>; </a:t>
            </a:r>
            <a:r>
              <a:rPr lang="sl-SI" sz="2800" dirty="0"/>
              <a:t>poveča permeabilnost klorida in zmanjša vzburjanje nevrona,</a:t>
            </a:r>
          </a:p>
          <a:p>
            <a:r>
              <a:rPr lang="sl-SI" sz="2800" dirty="0"/>
              <a:t>Te podenote je več v možganih v primerjavi s hrbtenjačo, kjer je več drugih razredov receptorjev GABA,</a:t>
            </a:r>
          </a:p>
          <a:p>
            <a:r>
              <a:rPr lang="sl-SI" sz="2800" dirty="0"/>
              <a:t>Varnejši od benzodiazepinov, vendar še vedno možnost zlorabe; po koncu težave lahko ponoven pojav nespečnosti.</a:t>
            </a:r>
          </a:p>
          <a:p>
            <a:r>
              <a:rPr lang="sl-SI" sz="2800" dirty="0"/>
              <a:t>Učinkovitost zdravila je odvisna od odmerka</a:t>
            </a:r>
          </a:p>
        </p:txBody>
      </p:sp>
      <p:pic>
        <p:nvPicPr>
          <p:cNvPr id="4" name="Picture 4" descr="643px-Eszopiclone.svg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62100" y="4419600"/>
            <a:ext cx="2552700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2" name="Picture 2" descr="Unfortunately we are unable to provide accessible alternative text for this. If you require assistance to access this image, please contact help@nature.com or the autho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7200" y="1117600"/>
            <a:ext cx="5972175" cy="290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93331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/>
              <a:t>Farmakokinetika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130094" y="914400"/>
            <a:ext cx="11909505" cy="5638800"/>
          </a:xfrm>
        </p:spPr>
        <p:txBody>
          <a:bodyPr/>
          <a:lstStyle/>
          <a:p>
            <a:r>
              <a:rPr lang="sl-SI" sz="2800" dirty="0"/>
              <a:t>Kratki razpolovni čas in izločanje, vendar lahko z zakasnitvijo po mastnem obroku,</a:t>
            </a:r>
          </a:p>
          <a:p>
            <a:r>
              <a:rPr lang="sl-SI" sz="2800" dirty="0"/>
              <a:t>Tako AUC in C</a:t>
            </a:r>
            <a:r>
              <a:rPr lang="sl-SI" sz="2000" dirty="0"/>
              <a:t>max</a:t>
            </a:r>
            <a:r>
              <a:rPr lang="sl-SI" sz="2800" dirty="0"/>
              <a:t> je odvisen od odmerka,</a:t>
            </a:r>
          </a:p>
          <a:p>
            <a:r>
              <a:rPr lang="sl-SI" sz="2800" dirty="0"/>
              <a:t>v presnovo zdravila je vključen CYP 3A4 in 2E1 </a:t>
            </a:r>
          </a:p>
          <a:p>
            <a:r>
              <a:rPr lang="sl-SI" sz="2800" dirty="0"/>
              <a:t>Povprečni čas izločanja je manj kot 6 ur</a:t>
            </a:r>
          </a:p>
        </p:txBody>
      </p:sp>
      <p:pic>
        <p:nvPicPr>
          <p:cNvPr id="16386" name="Picture 2" descr="http://www.atmjournal.org/article/viewFile/2933/3853/1517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3200400"/>
            <a:ext cx="4918778" cy="335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8577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/>
              <a:t>Antidepresivi, antipsihotiki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152400" y="990600"/>
            <a:ext cx="9144000" cy="5486400"/>
          </a:xfrm>
        </p:spPr>
        <p:txBody>
          <a:bodyPr/>
          <a:lstStyle/>
          <a:p>
            <a:r>
              <a:rPr lang="sl-SI" sz="2800" dirty="0"/>
              <a:t>Nekateri zdravniki raje izberejo to zdravljenje namesto benzodiazepinov zaradi manjše verjetnosti razvoja odvisnosti,</a:t>
            </a:r>
          </a:p>
          <a:p>
            <a:r>
              <a:rPr lang="sl-SI" sz="2800" dirty="0"/>
              <a:t>Pri predolgi uporabi lahko sprožijo antiholinergične učinke, </a:t>
            </a:r>
          </a:p>
          <a:p>
            <a:r>
              <a:rPr lang="sl-SI" sz="2800" dirty="0"/>
              <a:t>Povzročijo lahko tudi </a:t>
            </a:r>
            <a:r>
              <a:rPr lang="sl-SI" sz="2800" dirty="0">
                <a:solidFill>
                  <a:schemeClr val="accent6">
                    <a:lumMod val="75000"/>
                  </a:schemeClr>
                </a:solidFill>
              </a:rPr>
              <a:t>zaprtje, debelost</a:t>
            </a:r>
            <a:r>
              <a:rPr lang="sl-SI" sz="2800" dirty="0"/>
              <a:t>.</a:t>
            </a:r>
          </a:p>
          <a:p>
            <a:r>
              <a:rPr lang="sl-SI" sz="2800" dirty="0"/>
              <a:t>Uporablja se večinoma pri bolnikih, ki trpijo zaradi nespečnosti </a:t>
            </a:r>
            <a:r>
              <a:rPr lang="sl-SI" sz="2800" dirty="0">
                <a:solidFill>
                  <a:schemeClr val="accent6">
                    <a:lumMod val="75000"/>
                  </a:schemeClr>
                </a:solidFill>
              </a:rPr>
              <a:t>sočasno z depresijo</a:t>
            </a:r>
            <a:r>
              <a:rPr lang="sl-SI" sz="2800" dirty="0"/>
              <a:t>,</a:t>
            </a:r>
          </a:p>
          <a:p>
            <a:r>
              <a:rPr lang="sl-SI" sz="2800" dirty="0"/>
              <a:t>Nekateri SSRI lahko povzročijo dnevno zaspanost.</a:t>
            </a:r>
          </a:p>
        </p:txBody>
      </p:sp>
      <p:pic>
        <p:nvPicPr>
          <p:cNvPr id="4" name="Picture 3" descr="smiley face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763000" y="2362200"/>
            <a:ext cx="175260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324435069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/>
              <a:t>Pomožna zdravila brez recepta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609600" y="914400"/>
            <a:ext cx="7696200" cy="5486400"/>
          </a:xfrm>
        </p:spPr>
        <p:txBody>
          <a:bodyPr/>
          <a:lstStyle/>
          <a:p>
            <a:r>
              <a:rPr lang="sl-SI" dirty="0"/>
              <a:t>Nekatera zdravila ali prehranska dopolnila so na voljo brez recepta in kažejo terapevtsko učinkovitost.</a:t>
            </a:r>
          </a:p>
          <a:p>
            <a:r>
              <a:rPr lang="sl-SI" dirty="0"/>
              <a:t>To so (lahko):</a:t>
            </a:r>
          </a:p>
          <a:p>
            <a:r>
              <a:rPr lang="sl-SI" dirty="0"/>
              <a:t>antihistaminiki</a:t>
            </a:r>
          </a:p>
          <a:p>
            <a:r>
              <a:rPr lang="sl-SI" dirty="0"/>
              <a:t>melatonin</a:t>
            </a:r>
          </a:p>
          <a:p>
            <a:r>
              <a:rPr lang="sl-SI" dirty="0"/>
              <a:t>baldrijan</a:t>
            </a:r>
          </a:p>
          <a:p>
            <a:r>
              <a:rPr lang="sl-SI" dirty="0"/>
              <a:t>(sivka, melisa, ...)</a:t>
            </a:r>
          </a:p>
        </p:txBody>
      </p:sp>
      <p:pic>
        <p:nvPicPr>
          <p:cNvPr id="4" name="Picture 3" descr="homePageImage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239000" y="2133600"/>
            <a:ext cx="4648199" cy="33348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71270" y="4213213"/>
            <a:ext cx="2143125" cy="2143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5480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z="3200" dirty="0"/>
              <a:t>Antihistaminiki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304800" y="915294"/>
            <a:ext cx="8686800" cy="2438400"/>
          </a:xfrm>
        </p:spPr>
        <p:txBody>
          <a:bodyPr/>
          <a:lstStyle/>
          <a:p>
            <a:r>
              <a:rPr lang="sl-SI" sz="2800" dirty="0"/>
              <a:t>Uporablja se, ker je veliko ljudi izkusilo uspavalne (stranske) učinke pri uporabi pri </a:t>
            </a:r>
            <a:r>
              <a:rPr lang="sl-SI" sz="2800" dirty="0">
                <a:solidFill>
                  <a:srgbClr val="C00000"/>
                </a:solidFill>
              </a:rPr>
              <a:t>alergijah</a:t>
            </a:r>
            <a:r>
              <a:rPr lang="sl-SI" sz="2800" dirty="0"/>
              <a:t>.</a:t>
            </a:r>
          </a:p>
          <a:p>
            <a:r>
              <a:rPr lang="sl-SI" sz="2800" dirty="0"/>
              <a:t>Značilno je pri ljudeh z akutno nespečnostno motnjo, ki potrebujejo občasno "hitro rešitev" za nemirno noč.</a:t>
            </a:r>
          </a:p>
          <a:p>
            <a:r>
              <a:rPr lang="sl-SI" sz="2800" dirty="0"/>
              <a:t>Toleranca se razvije ob prepogosti uporabi.</a:t>
            </a:r>
          </a:p>
        </p:txBody>
      </p:sp>
      <p:pic>
        <p:nvPicPr>
          <p:cNvPr id="4" name="Picture 3" descr="aminoalkylether antihistamines.gif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040926"/>
            <a:ext cx="6613240" cy="28170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AutoShape 2" descr="data:image/jpeg;base64,/9j/4AAQSkZJRgABAQAAAQABAAD/2wCEAAkGBxQTEhUUEhQSFRUVGBoaGBUXGBgZHRYYFRgYHhcaHBkbICggGholHhYgITEjJSorLjIvGCAzODQtNygtLi0BCgoKDg0OGxAQGzckICQ0NC8sNCwsLDQsLSwuLDQ1LCwsLSwsLCwsNCwsLCwsLCwsLCwsLC8vLywsLSwsLCwsLP/AABEIALMBGgMBIgACEQEDEQH/xAAcAAACAwEBAQEAAAAAAAAAAAAABgMEBQcCAQj/xABJEAACAQIEAwQFCAcHAgYDAAABAgMAEQQSITEFQVEGEyJhBzJxgZEUMzRCUnOhsyRicnSCsbIVI0NTktHwwdNUVZOi4fEWg5T/xAAaAQEAAgMBAAAAAAAAAAAAAAAAAgQBAwUG/8QALBEAAgIBBAECBAYDAAAAAAAAAAECAxEEEiExMkFxBTNh8BMiUZHB8YGx4f/aAAwDAQACEQMRAD8A7jVDjXfd3+j+vcfZ25+tpbrzte2tX6KAw0xONAAMMZNtTmGpsL/WHt5a+GwH95UfHeMS4XBpIwUzsEWx9XvGF2JCnYWY2B1sBcXvTBSf6UQThFy6N3osfPu5LVGbxFtEorLQot29xGaxxCg3tbJHYHpfLv5XvTb2J7TS4iR4Z8pYLnRwLEqpUMGG1wXFiLbnTS54wGUC2wGmU7/skdeVq6J6LFIxKhr3GFe99754N/OqNF05TSbLVtcYxyjo3FElOQwsQQWzL4LMMjZQSwNvGFGltCapHF4yxtAhOtvEo6W+trz001ttqRt0V0CmeYibDMLGwuOh516oooAoopb7b4lkjiGYpG0lpWBK2XK2UFhqql8oJ93OsSeFknXDfLb9/f6DJeilDsviYxPJEl9AhuHzKc2a1hfwnTUeYpvpF5WRZDZLH3yv8hRWbxjj+GwoBxM8UV9gzDM37K+sx9gNL8npARvo+Ex0/wCt3YhX4zsh+ArJAcqKQoe3WKlP9xgYm0vZsWtwORsiOLed6lPaniP/AJdD7sU3/WCgN/5TiszKI1sCxzvzBd+7y5TYjKFGpBF7ka0YLEYtmu8aKniB63GazDU3F1Htz7ALdsP/APNMSvznDZvbHNC39TIakT0iQD56DHQft4d3A/ihzj8aA04ZccosyRvt4wRr4FucuYWOa/hvY6+JQBfR4Q8xT9IVVcEjwkEEC1jp116eys/hvbLAznLFioGb7GcBv9Bs34VuKwO1AfaKKKAKKz+J4Wd3hMMwjRHvKuQN3q/ZufV5j335VoUAUUUUAUUVh47tB3crRCJmYMtjmCqUIS7XPm5FtfUOo2oDcooooAooooAooooAqrheIxSPJHG6s8RAkUbqTe1/gfgelWqhhwkaM7IiK0hBdlUAuQLAsRqxA01oCalL0lfRo/vl/okptpS9JX0aP75f6JKhZ4P2JQ8kc3yC97C/W2vxpn9HP00/u8n5kFLNM3o5+mn93k/Mgrn0fMRct8GdOooorplEqcRxbRhMsbSF2y5VIBHhZr3aw+rzI39xoYHtHHIyKEkDObH1bKcpOpv5W2vcjTe2jxFXKHujZrrtYHKGGcAkEXK3Av8AhuKMHykSKZCgiXNe2rMMoyljbVr72CjfQigNeqHFJltkPdsx1yMwW663Iv7LVj8cxSSLE6YiSJHfupbMY7RsjObhwGhew0cZWCte/qkaWIeGSUREKzD6xUtqo1UPYqrWNyCc1idOdAUuHtFEkkrLHHkUtZXVtFUs23MAUqwduJOKnu+HM0EQC95MQpmuwBKImqpbYu19b5Rpmp44hwOCSGWLu1VZUZGyKFJV/XFxrrWH6POC4aOAS4eF4QxIySLlbwkjUa323vWPoMnvgfYiGElyM0jetIxLyOf1pGux+Na3FsBGuHlAUaoQfYRY1r1n9oEvhphci6EXG4uNx51iXTBTYoZoMuUkSMptbT+5lJU221UG3kOlbeUdKVcJgGSfClhEoQtGO7v4x3MhDEEDLbLot2tnbWmuq+kSVfDMLo8mMdB8KhfBRndRViirRkxOJdlMLOLSxRuOjKrfzFYTej9YtcHPiMMeQilbL/6T5o7fw08UUAjd5xfDc8PjFHJ1ML/60DIT/AKng9IMSaYyHEYQ/akXNH/6seZQP2stOVV58Gj+soNAfMBxCKZA8MiSIdmRgwPvGlWaTsf6PoCxkw5fDSn/ABIGMRJ/WC+F/wCIGmLguHljiVJpDKw0LkKC3mQoAv7BQF+oMNjI5CwR1YoxVwCCUYfVYcjrfXkQedT1ncT4QspzqWjmUWSZDZhvYHk6XN8jgrfW1wDQEPGZ8QssIwy5yc+dH8EeSw8TShWKODYKAGzZmuthnSTDSz5w00ECAA3kWYuVG/1o10uKq4DHNFhwZWeaa8ayxmSDOksioTFoUjBGYEKLXBuL3F6nF+Kl+FYmZikRaKcJmNst86wh77P6uYcmJHKgGcG+1fa+KoAAGwrO7OYhnw8edi7pmjkc2GaSFmjkaw01ZCdOtAaVK/DO1JlxDw2iGR5FsHJe0blQSttAbX99NFYnCeBCJ3YknM7v7O8csR7s1qi08rBtg4KLyufQ26KKKkagoqpxZphC5w4RpQPAHuFJ87eXs91S4MuY070KJMq5wtyoewzBSdSL7UBNSl6Svo0f3y/0SU21kdquEjE4dkzBCpDqx2BW/reRBIvyvflUZrMWkSi8NM5FTN6Ofpp/d5PzIKVpZArFe8wzWzeJZgVOToba35daf/RxwgAHFGSJy6ZFWNs4QEqzh2+3cKCvLKdTfSjRXJTTLNs1tHio55MqswBYgE5Ru1hsPM1JRXQKhn8Hx7TwxyNFJCzi/dvo62JGoIBANhyv4hoKlx2PjhQySuqKDqTrc7AADUsbbDWrRFIfHO00M0c0RjJZWZI2NmHhJXPcnQ3uedxaoSltXJvoplbLal7kPZ7BYWeaeZoo17uRHRiI1zIgfKndW8Cr62a9yzMfCAqi92HxGFLusMUscjXfxJHlFzdgjRiygltjYnWw0NKeEwaNFI7SKrJfKml2stxodTc+EW5jntU3A8TPGzvh1vZfFoNviCTp9XWtKtlxk6U9BViW2XK/Xj+zq4+Gumu/WsmLBTnVMU2XTVo0YNZQDY3GhsT79zzzOxfGjiElSdszxkHNoM8cmYqDsNCrD2Bb7m7YDViLysnKtrlXNxl2jOhwU4YE4lmAIJBjQZhzFxt7qk438xJ+yavVR438xJ+yaxLxZrKs/wA7h/vW/ImrYrHn+dw/3rfkTVsVV0Pyggoooq4ChwvjEWIMohbN3MhjfQizruNd6v18VQNgBfU+Zr7QBRRRQBRRRQFXHLMbdy0S73Mis3ssFZf51l/I8Z30LyywyRozZkiR4CCy2V2vI4lC3IyHKPFm1KKK3qKAwsThE/tKB8i5/k8/itr4JMOFPtAlcA8hI4HrG8uE4YqPJ3ixlBMZYSQPA062lAvsxdnN+ffW61afEIWkdEMksF4yFADXdY5Cis5VdQUO9tBzFZvDw2Lk76ZTHHC5WPDsVJ7xDZpZcpKkgiyKCQB4ySxURgbeEwyxoscYCogCqo2VRsB0AGgFZ/BuEGEljNI7PmaRdMhkdrlkU3MY5BQ1ram7EsavEeNsWKQZbKSGlYXGYGzKi8yNQWOgItZjcDO7+b/Pmv18H9ITL+FboUTksk1Bs3v7dgDMrSBSma5bwgZfW8R0uOm9tdiLzx8ThZsqyxlrlcoYXzDcW6i1LiYxRlGKSKSNSSJSihoixuzMALEE6llC20JBF2DGvDIQVIijBQkqQo8JO5HTb8K1yg4vDItNEEnHIVUMzZQ3qXFjINPEg3Yag3HLXatEGqh4XDv3UfP6o5m5+JF/bVyomAoorO4lJiRJAIEiaMse+LkhlXSxS25368upIA0aUvSdPkwfPKZBmHVVV3t8UFNtKXpMF8Kl/wDOH5clQs8H7EoeSOO/LJb3z2P2bAqPLbMfj8Kf/Rdii2JNtBJhyzL5o8eX4d4w99JP9k62DnL0tdgP2r/zFO3o1QLjLAWAw8gA6ASQWrnafP4iLl2NnB1CiiiuoUQr888dLLJ3ZuMlwR1ZHZW9tiv41+hqQu3PZMu5nij7wNYyRAXNwLZ0HM2GqjXS4BJN9Gog5x4On8K1MKLsz6Yh9l4nmbuxrc2Unl4SWHXQC9vOtgzS4dpI1ex0DZbEEWuu400b/lhVDgnDZpZRDDJGGH6hUpbe4VgQdR03161cbgmK+UGEWlkBGaykAZgCC8hJyaG5vqbGwJqvGLS47OxbdCVj3Y24zjj9ex37NdnGw7Z+8DZ0UZQp01PuIte17a2rbmknDR5ULLr3gul/q2tcjQa+ensvX4JwUwRLHnLsNXY3ALZlPhHJABYAchrc3NXMXgM4FmZGW+VkJBW/LW4YaDRgRcXttV+KSikeZvsdljk3k9YJpi0nerGF8Pd5GLaW8WYkDW/lsR0rzxw/o8p5BCT5AbmqoxOIi9dFmX7SWR/Lwscp9uZfZUn9uQEESN3fIiVSgPlmYZW9xNYaysGojn+dw/3rfkzf71sVRwGChXxxAG4sGzFrKbeFbk5V0Gi2Gg6VerVRV+FDaDO4HxZcTGZFSWMB2W0q5Dddzbpr8QRyrRoorcgFFZ0k+I+UqgiQ4cxktLm8QkubLl3ta3LmdRax0aAKKKKAKKKKAK8utwQb66aEjfzGoqriOKQIbPNCp6M6j+ZqFuOQ8mZ/OOORx8UUigKj8ObCky4YO6trNCWZ2ksAO8RnJPehQBYmzBQNCAaucXm7vDyNH4WYeE2tZ5CFViDzuwOvSo24yfqwTN5nu1HwZg34VThnnxWFkEsKwy2OVA+cZkN4yWyi1yoNuXWsrsCxxXj2GwYRJXyXHhUBmOUaXNgTbzO+takMquoZSGVgCrDUEEXBB6WpX7T9kUx7RzCVo2ChT4M11BJsVJGVgWI/AjSmPh+EWGJIkvljUKL72UW1867D27VjstlitrszJ/cZD/hMU/hFig9yMo91YjG2p0A3J5VrcChbuQTo0rF7EG4VtENiNCEC3HW43qpqUmkarejZWT3ctxoTbTffWvQNQxx22uDodhzOo9tgBvyFT1SeDSFFFFYAUpekr6NH98v9ElNtKXpK+jR/fL/RJULPB+xKHkjnFM3o5+mn93k/MgpZpm9HP00/u8n5kFc+j5iLlvgzp1FFFdMomfOcT8pjyCH5NlbvCc3eZ9cuXlbb/wB3lWhRRQFGMLmDMqZlA8Z1INiGCk6gaHn1qxG19N+pNtRry6/DepSKhbD63BA35X1OXX4rf4dKlw2CeqL8WiEckhbwRZ85sdO7JD6WubWO1XRXP8f2fndMXlMgLtKVjDWDhmYr5ag8+taptrpG+mEJP87xyv8Ao/o4YXGoqpxMhIncKCVUkA6Am2l/K9fOCxlYlDb157QNbDTGxNkJsNzYbDzqUuEaDFXg6LKmbI/ekqW7tEZWCMwKsgBy+AixJOo10N9McFt6ss4//dKfwZiPwrKwfEGefDBmibMWk/u7+D+6kAViSc18xsbLfI2nRsrRpnJw/N2YTyLHDHmmaZRJjI+5kKXdIQHtzQmM3XnfoR1rQ+R4j/xD+9Yv+iCteirCMmT8nxH+cf8AQn+1fDhMR/nuPYsX/VTWvRQGP8gn/wDEzey0H/ar6OGSH1p5j/EF/oArXooDH/sMc3mPtmmP4Z7V9PZ2A+tHG3myhj8Wua16KApwcNjQWVQo6AAfyqrg8Yr4iaHuZV7kKe8ZbI+cX8Dc7be41rUUB5EY6CvoFfaKAw+JcEJYyQFQzG7RtcKx6ggEox5mxBttck1nHBz3t8nkPmHht+Lg291R+kzisscCQ4WVo8TO2WPKFJCrbvHJYHKig7jW5UCxNWfR1hp48HGmJLGQKMxYliWOrEk7m5OtbY3TisImptFXiMS4dBNjb93nVRFEC+ZmPhzmwuP1QNxa7XtVDh3pHDcWxOAdPCjhYpFBOqoveK/Q5w1j7t7X6DSB2iwaR8XwkgX56GZTp9aN4mB9vjb4moSlKTyyLbfY1jhbZpCJWVZBqFADA+LZjcAeLkL3A1q7gcP3caR5i2RVXMd2ygC58zaplr7UTBncV4c8rQsk8kQikDsqbSqPqN5fHc6XsRU7YY8xYchL95Ke7S1r3YEswvzVAze4VuVFPErDxWsNdeVRaymTrkoyUms4FTsFxBrNBIGDR2yhjc92b93zN9Blv+qak9JS/oqHksy3PS6uo+LMB7SKZY4ENnUDbQjmOWvSs7tZxFIMM7SRrKGsgia1nLcmuD4bXJ0OgOhOlRccQabJSnvs3Jd/7/s5HTP6OEJxjG2ggcE9C0kWX45G/wBJpHm4ihYkBQpzagT5Rm2t/fXIXkQLV030bcSjIaARokgUP3i3/vgLKWbMScwuNyR4tLbVTojHeuTda3t6GjjuEmliy4ebuJMwPeZA+gOosf8AmnnWhRRXQwVAooooAooooAr5aqvFZZVhdoEEkoUlEJC5j0uSB8SPaN6lwTuY0MihHKqXQG4ViBmUHmAdL0BNVHjfzEn7Jq9VHjfzEn7JqMvFgpyoBLBYAXlYmw3PcTanzrarHn+dw/3rfkTVsVV0Xyggoooq4AooooAooooArP47xdcLF3rpK4zKuWNczXY2Gmmn/NyBWhRQBRVfiOJMcTyBcxRSwW9r2G1+XtrMPHiArNGVBiWQi5LXYNdVGWzZbam4sDfa1wNuqvFeIx4eGSeZgscalmboB5czyA5k184bjDKrEoUsxUA8wANdvOkri+IPEcYIUv8AJcK/iI2nxC8vNIvxf9igJOynD5MTO+NxK2eSwVD/AIMIN44vbrmbqxPICnsCosJhwihRyqagCknt2bYzhp5mSZfcYWP81FO1JPbVs2P4enQYiQ+4RoPzKAdI9h7K9V5jGg9leqAKhxuFWWN45BdJFKsLkXVhYi41Gh5VNRQFfh+CSGNIoxZEFlFydB5nUnzNK/pRTNhFANrygX6Xjk1pwpS9JX0aP75f6JKhZxB+xKHkjjGVhpkfN9kKfwO1vPaugei2IrilU7rhnBt5PBt5Uv0zejn6af3eT8yCudp0lYi7c24M6dRRRXUKAUUUUAUUUUAUUUUAVR438xJ+yavVBj8P3kbpfKWUgG17EjQ2526ViSygZ0/zuH+9b8iatZxcEXIuNxy89azMPhJWkRpRGojJYBGLFmKsvNVsoDHqSbbW11ar6WEoV4kChwTAvDCsckzzst7yPubkkczte2pO1X6KKsoBXl3CgliABuToB769VU4rw6PERNDMuaN7XFyuxBGqkEWIB91AW6q4viMURAlljjJ2Dsq39lzrU0EIRVRRZVAUDoALAfClLtZIq4qJpBIU7phdUd9c6m3hB6VGTwjbVDfLH+hujkDC6kEHmNa90n9mMQsCTSSEQ4cMzL3hCiNCRvyW5u1uWamDj/EO4w0s11BRCVLGwzEWQE9CxA99ZjmSIzioycVyZHaHtX3TGKBVeQaM7XyIelhYu3kCAL730paftDiyb/KGH6oSG34oW/GsDEcThiVc8q+K9mvmLm/iY2vfU3J6mriOCAQQQRcEagg7EV6GnRVRjhrLLEa4pDEnaqR43hmcRGRSq4qMW7osLBmViQLfbBsOYABNMnZrgKYSJY0FgosPIDz5nmTzJrnRroHYnFl8KFY3MTGO/ktintIRlF+dqo67SxqxOHTNVsFHlG9RRRXNNIUi4g9/xp7ajDQRx+x5mMkg/wBKxfGnPG4tIo3lkIVI1LMx5KouT8BSf6OcMzq+KlBEmJdpmB3XvPUT+GMKv8NAO9FFFAFFFFAFKXpK+jR/fL/RJTbSl6Svo0f3y/0SVCzwfsSh5I5xTN6Ofpp/d5PzIKWaZvRz9NP7vJ+ZBXPo+Yi5b4M6LjZ1AEZlWN5Ayx3IuWtuqn1iN7VkwdnnQWTEygbDS5yhSqgm+pA5+W19RqYvhsUjxySIrPESY2O6k2vb4D4DpVuumURSUsmKEEuLcSS948cS5mGQFihLG1iANQbg93+tam2vmUXvz6+3/wCq+0AUVUxPE4o3WN3CsyswvoLKVBu2wPi0B1NmtextEeN4cC5nhAuRcuoFwbHUnXWgNCio8POrjMjKy9VII+Iqvxjvu5f5OUExFkLglQTzIG9hrbmbUBl9pO1kWFIiAafEsLph47ZyNszEm0aX+sxHlc6VgMvEsSC82IGEiAJKYcKMqjUl55ASdOaqla3ZnsqsN3kLPI5zPI+rSN9pj/IbAaCtrjS/o8gH2TWG8LIEnCdl87WGM4krkZhnnxK5hzIDnKd9iL+VWmh4pg/EkoxsQ3jlCpJb9WVAFJ8mX+IVtrjY5JoAjq1pCdOhhmsR1U23GmlMBrVRY7IZaAscD7dYXESCEM0eIKsWgkUq6ZSoIYbA+IWsTcXIuK1+BYmeSINiYRDJc3QMH0B0NwSNf+W2Cdxr0f4f5cmMjcxzl85Bk9caK5s9/CFbZbchpThgMczHK6qtgNe8Rsx6AA395rcC+zgWuQL7edGca6jTfyrO41iYI+7kxDomRiyXtdmyMpCjdjZr2XXQUpTcTwD2Q4jEqgzaCKRQ2Yg+O0fjII0Z+pO5vU41TksxTf8Agi5xXbOgVHLAresAa8YPGRyqHidHU7MpBGm4uOdUMRxVtB3GJBY2uFU8iT9bTQbnmRvUCRFx3gcWMhaBrqn200IcXF1O1xc73F9NbEVncU7IQy4KSGFWTwZYrO2nd27u+csCCVGttj11pkc2QBQVJsAOa3/6ga+6p1UAADYbUXDyD8/cW7MicRlZGUouXxrqRckXAtZhcg6e3at7A4YRRpGCSEUC552508doeyZd2lw5UMxu8bXCsebKQDkY8xYgnXQkkrMvCcSpscPJfkA0Rv7LPXoadZVOKy8e5bjZFoqU+9h8MVwoYi3esZP4TZUPvRVPvpV4PwqNmvjWWJVNu4YjNLbk2vq9VW9+ZtcF8g4vAxCiVMx2UnKT7FaxPurn6zWQvilW8r9TVdYs7S9RXlm/5Ynz/lWZxvGTLh3OGRHntaNXJVQWNszEX8K6tYb5bDcVz8GkWu3OM+VTJw6PVbrJiiOSXvHCfOQi5H2FP2hTjw7DCNAvxrA7Hdne4UtIS8rku8jetJI3rOenQDkAByporACiiigCiiigM/BY6R55o2gZEjy5JSQRLmFzYW0t7T7tqqdr+ENicOUjIDqwdb6AkXBBPK4Y69bVt0p+k3EsmCNr2dgrAfWUKzFfYSgBHMEjnUJeLyZj2jmkzlWKsoBGa47yH6nrf4lPvo54M4Pyp7BXjyxgMrEq5VmY5SQPUWwvfe9q5KGbfO9+oYge5fVt5WtXRPRTi2M5GyywGRgNi6NEAwHsci+5GXoKo6eUHPhFu6MlHlnUKKKK6JTMnDdo8O8piVmzgsNUdQTGxVwrEANYjkamx+MkSRAkRdD6xH1bkBfxa58gTysUKHhE64vNkYWmlYksCpSR3YZVubE3Xpzrpcewv0qFcpNfmN+ohCEsQeV7p+v0F7+1FkIZsFiM3hIzRi4y94U1voQb6X0zHrrRxE0CkSPgpVVFY+rZRmINiNAWJVSAL6heYFmDtDxQYbDvLoWAsin6ztog9lzr0Fzypb9H/Hmlz4fEyiSVdY8w8TxWW5JtlJDEi29hc70c0pKPqQVUnB2Y4XBtLxExkhIWKDIFWNCcwZU8YceDKLlbX+pe9ttDheIaSJXdCjG91N9LMQN9dQL++rdZ6zYj5UUMafJu7uJc3iMl/Vy9LeXv5CZrNCs/tBGGw0ynYoQeWhFjWhVHjfzEn7JqMumDHiwLLPhmdw+RmRLLlsphkJzam7eBdQFG+laXFu8BDRtNqLZURHAtc5iG1ubgaHp51HP87h/vW/Imq9jRNde6MQGuYOGN+liCLfjVfRtuvLMJYRkYOEzMO9MjKl9JoIwGINjY7jxAHTp7Km4hJBhI5Zu5iBi1UKqqWMlgoDW0zM2W9Xlz2tNkAIFil9Hub6nb6tvP3Us9v2JgX7xQ/Tw5svuLOp+FXqYKdkYv1aRictsWxHxWJeV2llbPI27cgOSqPqoOQ95uSSY6KjnmVFLMbAc69hGMYRwuEjiNuTyzQ4PxV8LL3sdyP8SMbSqORG2YD1TyPkSD1/DzK6q6EFWAZSOYYXB+Brh2FxSSC6G494t7jrXXOxv0HD9O7XL+z9T3ZbVxPi1UU42Lt9l/RzfMWV5cNMxYmJgWNyUnAA8Cr4brdR4eWup6kVrRRlosrgppa2YMQF2JNrG4Gu/nWLx7jWMhkywYOKaOws7YgoSba+ARNa3trMPaniP/AJfB/wD1t/2K4xeNuF8MjreaTMwChHdxfMygHLpa7ELcWuTrc194tjCoWOGyGS9mAAIVbZ3A8rhRzJYaWF6VvR92gxmIZo8ZhI0QE5ZALFhsMyZQL2+t4eXhFMPFD+lP0EMVve89/wCQ+Aqdcd0kmV9VY66nJdlbD4ZUvlGp9ZjqWI0uzbk20/CpJIwwKsAynQgi4I8wd69VWx3EIoQDNJHGGNgXYLc+V66KXojz3Lf1L3C8S0brExLI1+7uTdHAJyE7lCASL7EW1uoGyYtbgjle1+RB69L/ABHU3WsQbhCD/iREEcz3qZfibfGtj+2sr5ZUyi7AMpLDw23GUEEjpfb2VSuW2XB3NDbKyv8AN6EneTiRgEDJ9QlgALBPWOrb5vqnbW29WeGmXu17/L3mubJ6u5tbytas3E9okjz5gPCxRVDXcsA3rpbwK2S6m5uCDpWrg588aPa2dVa3TMAbfjWgulXjD4gCP5MsTEyKJO8JFotcxW31tv8AY1oUUUAUVQ4lxeGBollfK0zhIxYnMxsANBpqQNetX6ZAUpekr6NH98v9ElNtKXpK+jR/fL/RJULPB+xKHkjlX9lJf6wX7AOn+4HkDanP0cD9NP7vJ+ZBS1TN6Ofpp/d5PzIK59HzEXLfBnTqKKK6ZRIZ50QrnZFLEKuYgZmOyi+5PQVi9r/lixh8I9gt86Kis5H2kzAgkc1tcg6aizauP4ZFNkMqB+7cOl7+Fl2Om/sOlW6w1lYJRlteTjvGMbK4w5klmnEid4HsvdqxDDKMtlzqPCdL+PodaIuCSrMrFWTMrFTke2ZbjWxyj4CrfG3U4rEFABmmdQqjUshykKo1JLIWsNSWJ50u43hswkZGV45NTdgVOU7GxsbctNOVce1ve2s8cZPS6eMVUoSw93OML19MfydI7CxYyR0kbES/JolKBXykS20AHhBOU7uSdrC/is/1W4bIrQxsgARkUqALAKVBAA5C1Wa68I7VjOTzdk1OTklj6IKo8b+Yk/ZNXqpcbH6PLYE+AmwFzoL6DmaS6ZAqT/O4f71vyJq2KxDKry4fKQ3iZ9CD4O6kXNp9W7qL/rCjtTxWbDRiSKFZUF+8YuQYxpZsoU5l3ubi2h2uRV0bxTlmYxcnhGpjsSkcbySGyIpZufhAudOfsrijy4jG4iT5VPLkDKYMNAuqblbkjKwVrjXMTlPqA67naLtJPKkcczQKk3jWNFfOwRmsWYkrlzJfSx8I5VjQyPHIksTlJI81mtcEMLEEcxsbdVHK4OXrPw7YtdHU0+g31yk+ZJ4xn90/3PU0Lxt3coCyAXIvcEfaU/WQ8j8bHSqnEMJ3qFb25g72I8udNHCMRicbJFDJHh5kS5mkaO2hvlbmFk6ADxWudBowS9m8JFdnw5LXFh30pVrsAbKz2Nr3tbYbC4Feko+NRnDMo/sefu+HTrsx19/TIgdj+zDyuY0JIJHeygWEajkD/mEHQeYJFhXbIYgihVACqAABsABYCsjEYWRoYlwUkWGyOpZVRGUIAc8YA0BuQbjpyvetqufqtVK+WWsJdG6qpQX1PhFGUdK+0VWNp4SIDYAVk8fwreGZAWyAh1UXLIbG4A1ZlIvbexewJIFbNFZi2nlELIKcXF9MVo5AwDKQQRcEG4IPMHnSl237Ky4t43heMFQVKuWAsTe4IB16i3IdK6HieCxMSy5o2OpaM2uTuShuhbzK3qOPs+n+JJNIOjMqj392q5h5G4q7DV7HuXZy46CyEsxaMPspwohYYr548MAGfk8ieqijoreI66FVXXxWciL718ijCgKoCqBYACwAGwAGwr1VSybnLLOlTUq47UFFFFQNoUUUUB5ZAbXANjcX5HqK9UUUAUpekr6NH98v9ElNtKfpKH6Kh6TLfyurgfiQPfULPB+xKHkjm9M3o5+mn93k/MgpZpn9HK/ppPIQSa+2SG38j8K59HzEXLfBnTaKKK6ZRCiiigMzhXAYMOWaNPGxJaRjmc5jc+I7C5vYWHlVjiXDIp1yTIrjlfdT1Vhqp8wQat0VjCxgzuec55K/DsGsMUcSXyRqEW5ucqiyi/PQVYoorJgKKKKAihw6JcoqqWN2sAMx6m25qWiigOR9o0VMTNDHmWKN/BHc5ELxoz5F2UZmOg21tpSnLiXLnI1zchQNV8tBoR1Pt2tXYsN2Nh72SXEEzs8juEYWRQzEqCmucgEC7EjwggCr3GezWHxIu65XAsJY7KwA2G1mA5BgR5VQnpJTbln2OxV8RrrjGCjx6v6nrsrBGuEhMS5VdFfqWLqCWJ5k3rQxGGR/XF7f/Bt7LgaeQqvwPAGCBIS2fICA1svhucotc7Cw91XqvLo5EnlsRZsOJMXNCXaFUYFUSR47hkUmUlCCxLXW5JAye2nDhi2jWz94LCz3vmFtDfnfrVfinBIZ7GVEYjbMoNvjVzC4cRqFXYVGMcM22WKSSXp6enXp79v+SaiiipmkKV/SBKVhitbWYXzMVB8D6EjlTRUOLwqyLlcAioyWVg2VT2TUjM7KNeBfV2+q2Yb8jzrZqDCYRYxlUWFT1ldEJPLbCiiismArO4ZgZY5J2knaVZHzIhUDuV+yCDr+Gw53J0aKAKKKKAKKKKAKgxuESVGjkUMjCxU8+nsIOoO4IvX2igESbs3hgxARrAkfOS8v4qa+znCIYI7xJlL2LMSzFrXsMzEmwubDYXPU0UVFQiukZ3N9s1qKKKkYCiiigCiiigCiiigCiiigCiiigCiiigCiiigCiiigCiiigCiiigCiiigCiiigCiiigCiiigP/2Q==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l-SI"/>
          </a:p>
        </p:txBody>
      </p:sp>
      <p:sp>
        <p:nvSpPr>
          <p:cNvPr id="7" name="AutoShape 4" descr="data:image/jpeg;base64,/9j/4AAQSkZJRgABAQAAAQABAAD/2wCEAAkGBxQTEhUUEhQSFRUVGBoaGBUXGBgZHRYYFRgYHhcaHBkbICggGholHhYgITEjJSorLjIvGCAzODQtNygtLi0BCgoKDg0OGxAQGzckICQ0NC8sNCwsLDQsLSwuLDQ1LCwsLSwsLCwsNCwsLCwsLCwsLCwsLC8vLywsLSwsLCwsLP/AABEIALMBGgMBIgACEQEDEQH/xAAcAAACAwEBAQEAAAAAAAAAAAAABgMEBQcCAQj/xABJEAACAQIEAwQFCAcHAgYDAAABAgMAEQQSITEFQVEGEyJhBzJxgZEUMzRCUnOhsyRicnSCsbIVI0NTktHwwdNUVZOi4fEWg5T/xAAaAQEAAgMBAAAAAAAAAAAAAAAAAgQBAwUG/8QALBEAAgIBBAECBAYDAAAAAAAAAAECAxEEEiExMkFxBTNh8BMiUZHB8YGx4f/aAAwDAQACEQMRAD8A7jVDjXfd3+j+vcfZ25+tpbrzte2tX6KAw0xONAAMMZNtTmGpsL/WHt5a+GwH95UfHeMS4XBpIwUzsEWx9XvGF2JCnYWY2B1sBcXvTBSf6UQThFy6N3osfPu5LVGbxFtEorLQot29xGaxxCg3tbJHYHpfLv5XvTb2J7TS4iR4Z8pYLnRwLEqpUMGG1wXFiLbnTS54wGUC2wGmU7/skdeVq6J6LFIxKhr3GFe99754N/OqNF05TSbLVtcYxyjo3FElOQwsQQWzL4LMMjZQSwNvGFGltCapHF4yxtAhOtvEo6W+trz001ttqRt0V0CmeYibDMLGwuOh516oooAoopb7b4lkjiGYpG0lpWBK2XK2UFhqql8oJ93OsSeFknXDfLb9/f6DJeilDsviYxPJEl9AhuHzKc2a1hfwnTUeYpvpF5WRZDZLH3yv8hRWbxjj+GwoBxM8UV9gzDM37K+sx9gNL8npARvo+Ex0/wCt3YhX4zsh+ArJAcqKQoe3WKlP9xgYm0vZsWtwORsiOLed6lPaniP/AJdD7sU3/WCgN/5TiszKI1sCxzvzBd+7y5TYjKFGpBF7ka0YLEYtmu8aKniB63GazDU3F1Htz7ALdsP/APNMSvznDZvbHNC39TIakT0iQD56DHQft4d3A/ihzj8aA04ZccosyRvt4wRr4FucuYWOa/hvY6+JQBfR4Q8xT9IVVcEjwkEEC1jp116eys/hvbLAznLFioGb7GcBv9Bs34VuKwO1AfaKKKAKKz+J4Wd3hMMwjRHvKuQN3q/ZufV5j335VoUAUUUUAUUVh47tB3crRCJmYMtjmCqUIS7XPm5FtfUOo2oDcooooAooooAooooAqrheIxSPJHG6s8RAkUbqTe1/gfgelWqhhwkaM7IiK0hBdlUAuQLAsRqxA01oCalL0lfRo/vl/okptpS9JX0aP75f6JKhZ4P2JQ8kc3yC97C/W2vxpn9HP00/u8n5kFLNM3o5+mn93k/Mgrn0fMRct8GdOooorplEqcRxbRhMsbSF2y5VIBHhZr3aw+rzI39xoYHtHHIyKEkDObH1bKcpOpv5W2vcjTe2jxFXKHujZrrtYHKGGcAkEXK3Av8AhuKMHykSKZCgiXNe2rMMoyljbVr72CjfQigNeqHFJltkPdsx1yMwW663Iv7LVj8cxSSLE6YiSJHfupbMY7RsjObhwGhew0cZWCte/qkaWIeGSUREKzD6xUtqo1UPYqrWNyCc1idOdAUuHtFEkkrLHHkUtZXVtFUs23MAUqwduJOKnu+HM0EQC95MQpmuwBKImqpbYu19b5Rpmp44hwOCSGWLu1VZUZGyKFJV/XFxrrWH6POC4aOAS4eF4QxIySLlbwkjUa323vWPoMnvgfYiGElyM0jetIxLyOf1pGux+Na3FsBGuHlAUaoQfYRY1r1n9oEvhphci6EXG4uNx51iXTBTYoZoMuUkSMptbT+5lJU221UG3kOlbeUdKVcJgGSfClhEoQtGO7v4x3MhDEEDLbLot2tnbWmuq+kSVfDMLo8mMdB8KhfBRndRViirRkxOJdlMLOLSxRuOjKrfzFYTej9YtcHPiMMeQilbL/6T5o7fw08UUAjd5xfDc8PjFHJ1ML/60DIT/AKng9IMSaYyHEYQ/akXNH/6seZQP2stOVV58Gj+soNAfMBxCKZA8MiSIdmRgwPvGlWaTsf6PoCxkw5fDSn/ABIGMRJ/WC+F/wCIGmLguHljiVJpDKw0LkKC3mQoAv7BQF+oMNjI5CwR1YoxVwCCUYfVYcjrfXkQedT1ncT4QspzqWjmUWSZDZhvYHk6XN8jgrfW1wDQEPGZ8QssIwy5yc+dH8EeSw8TShWKODYKAGzZmuthnSTDSz5w00ECAA3kWYuVG/1o10uKq4DHNFhwZWeaa8ayxmSDOksioTFoUjBGYEKLXBuL3F6nF+Kl+FYmZikRaKcJmNst86wh77P6uYcmJHKgGcG+1fa+KoAAGwrO7OYhnw8edi7pmjkc2GaSFmjkaw01ZCdOtAaVK/DO1JlxDw2iGR5FsHJe0blQSttAbX99NFYnCeBCJ3YknM7v7O8csR7s1qi08rBtg4KLyufQ26KKKkagoqpxZphC5w4RpQPAHuFJ87eXs91S4MuY070KJMq5wtyoewzBSdSL7UBNSl6Svo0f3y/0SU21kdquEjE4dkzBCpDqx2BW/reRBIvyvflUZrMWkSi8NM5FTN6Ofpp/d5PzIKVpZArFe8wzWzeJZgVOToba35daf/RxwgAHFGSJy6ZFWNs4QEqzh2+3cKCvLKdTfSjRXJTTLNs1tHio55MqswBYgE5Ru1hsPM1JRXQKhn8Hx7TwxyNFJCzi/dvo62JGoIBANhyv4hoKlx2PjhQySuqKDqTrc7AADUsbbDWrRFIfHO00M0c0RjJZWZI2NmHhJXPcnQ3uedxaoSltXJvoplbLal7kPZ7BYWeaeZoo17uRHRiI1zIgfKndW8Cr62a9yzMfCAqi92HxGFLusMUscjXfxJHlFzdgjRiygltjYnWw0NKeEwaNFI7SKrJfKml2stxodTc+EW5jntU3A8TPGzvh1vZfFoNviCTp9XWtKtlxk6U9BViW2XK/Xj+zq4+Gumu/WsmLBTnVMU2XTVo0YNZQDY3GhsT79zzzOxfGjiElSdszxkHNoM8cmYqDsNCrD2Bb7m7YDViLysnKtrlXNxl2jOhwU4YE4lmAIJBjQZhzFxt7qk438xJ+yavVR438xJ+yaxLxZrKs/wA7h/vW/ImrYrHn+dw/3rfkTVsVV0Pyggoooq4ChwvjEWIMohbN3MhjfQizruNd6v18VQNgBfU+Zr7QBRRRQBRRRQFXHLMbdy0S73Mis3ssFZf51l/I8Z30LyywyRozZkiR4CCy2V2vI4lC3IyHKPFm1KKK3qKAwsThE/tKB8i5/k8/itr4JMOFPtAlcA8hI4HrG8uE4YqPJ3ixlBMZYSQPA062lAvsxdnN+ffW61afEIWkdEMksF4yFADXdY5Cis5VdQUO9tBzFZvDw2Lk76ZTHHC5WPDsVJ7xDZpZcpKkgiyKCQB4ySxURgbeEwyxoscYCogCqo2VRsB0AGgFZ/BuEGEljNI7PmaRdMhkdrlkU3MY5BQ1ram7EsavEeNsWKQZbKSGlYXGYGzKi8yNQWOgItZjcDO7+b/Pmv18H9ITL+FboUTksk1Bs3v7dgDMrSBSma5bwgZfW8R0uOm9tdiLzx8ThZsqyxlrlcoYXzDcW6i1LiYxRlGKSKSNSSJSihoixuzMALEE6llC20JBF2DGvDIQVIijBQkqQo8JO5HTb8K1yg4vDItNEEnHIVUMzZQ3qXFjINPEg3Yag3HLXatEGqh4XDv3UfP6o5m5+JF/bVyomAoorO4lJiRJAIEiaMse+LkhlXSxS25368upIA0aUvSdPkwfPKZBmHVVV3t8UFNtKXpMF8Kl/wDOH5clQs8H7EoeSOO/LJb3z2P2bAqPLbMfj8Kf/Rdii2JNtBJhyzL5o8eX4d4w99JP9k62DnL0tdgP2r/zFO3o1QLjLAWAw8gA6ASQWrnafP4iLl2NnB1CiiiuoUQr888dLLJ3ZuMlwR1ZHZW9tiv41+hqQu3PZMu5nij7wNYyRAXNwLZ0HM2GqjXS4BJN9Gog5x4On8K1MKLsz6Yh9l4nmbuxrc2Unl4SWHXQC9vOtgzS4dpI1ex0DZbEEWuu400b/lhVDgnDZpZRDDJGGH6hUpbe4VgQdR03161cbgmK+UGEWlkBGaykAZgCC8hJyaG5vqbGwJqvGLS47OxbdCVj3Y24zjj9ex37NdnGw7Z+8DZ0UZQp01PuIte17a2rbmknDR5ULLr3gul/q2tcjQa+ensvX4JwUwRLHnLsNXY3ALZlPhHJABYAchrc3NXMXgM4FmZGW+VkJBW/LW4YaDRgRcXttV+KSikeZvsdljk3k9YJpi0nerGF8Pd5GLaW8WYkDW/lsR0rzxw/o8p5BCT5AbmqoxOIi9dFmX7SWR/Lwscp9uZfZUn9uQEESN3fIiVSgPlmYZW9xNYaysGojn+dw/3rfkzf71sVRwGChXxxAG4sGzFrKbeFbk5V0Gi2Gg6VerVRV+FDaDO4HxZcTGZFSWMB2W0q5Dddzbpr8QRyrRoorcgFFZ0k+I+UqgiQ4cxktLm8QkubLl3ta3LmdRax0aAKKKKAKKKKAK8utwQb66aEjfzGoqriOKQIbPNCp6M6j+ZqFuOQ8mZ/OOORx8UUigKj8ObCky4YO6trNCWZ2ksAO8RnJPehQBYmzBQNCAaucXm7vDyNH4WYeE2tZ5CFViDzuwOvSo24yfqwTN5nu1HwZg34VThnnxWFkEsKwy2OVA+cZkN4yWyi1yoNuXWsrsCxxXj2GwYRJXyXHhUBmOUaXNgTbzO+takMquoZSGVgCrDUEEXBB6WpX7T9kUx7RzCVo2ChT4M11BJsVJGVgWI/AjSmPh+EWGJIkvljUKL72UW1867D27VjstlitrszJ/cZD/hMU/hFig9yMo91YjG2p0A3J5VrcChbuQTo0rF7EG4VtENiNCEC3HW43qpqUmkarejZWT3ctxoTbTffWvQNQxx22uDodhzOo9tgBvyFT1SeDSFFFFYAUpekr6NH98v9ElNtKXpK+jR/fL/RJULPB+xKHkjnFM3o5+mn93k/MgpZpm9HP00/u8n5kFc+j5iLlvgzp1FFFdMomfOcT8pjyCH5NlbvCc3eZ9cuXlbb/wB3lWhRRQFGMLmDMqZlA8Z1INiGCk6gaHn1qxG19N+pNtRry6/DepSKhbD63BA35X1OXX4rf4dKlw2CeqL8WiEckhbwRZ85sdO7JD6WubWO1XRXP8f2fndMXlMgLtKVjDWDhmYr5ag8+taptrpG+mEJP87xyv8Ao/o4YXGoqpxMhIncKCVUkA6Am2l/K9fOCxlYlDb157QNbDTGxNkJsNzYbDzqUuEaDFXg6LKmbI/ekqW7tEZWCMwKsgBy+AixJOo10N9McFt6ss4//dKfwZiPwrKwfEGefDBmibMWk/u7+D+6kAViSc18xsbLfI2nRsrRpnJw/N2YTyLHDHmmaZRJjI+5kKXdIQHtzQmM3XnfoR1rQ+R4j/xD+9Yv+iCteirCMmT8nxH+cf8AQn+1fDhMR/nuPYsX/VTWvRQGP8gn/wDEzey0H/ar6OGSH1p5j/EF/oArXooDH/sMc3mPtmmP4Z7V9PZ2A+tHG3myhj8Wua16KApwcNjQWVQo6AAfyqrg8Yr4iaHuZV7kKe8ZbI+cX8Dc7be41rUUB5EY6CvoFfaKAw+JcEJYyQFQzG7RtcKx6ggEox5mxBttck1nHBz3t8nkPmHht+Lg291R+kzisscCQ4WVo8TO2WPKFJCrbvHJYHKig7jW5UCxNWfR1hp48HGmJLGQKMxYliWOrEk7m5OtbY3TisImptFXiMS4dBNjb93nVRFEC+ZmPhzmwuP1QNxa7XtVDh3pHDcWxOAdPCjhYpFBOqoveK/Q5w1j7t7X6DSB2iwaR8XwkgX56GZTp9aN4mB9vjb4moSlKTyyLbfY1jhbZpCJWVZBqFADA+LZjcAeLkL3A1q7gcP3caR5i2RVXMd2ygC58zaplr7UTBncV4c8rQsk8kQikDsqbSqPqN5fHc6XsRU7YY8xYchL95Ke7S1r3YEswvzVAze4VuVFPErDxWsNdeVRaymTrkoyUms4FTsFxBrNBIGDR2yhjc92b93zN9Blv+qak9JS/oqHksy3PS6uo+LMB7SKZY4ENnUDbQjmOWvSs7tZxFIMM7SRrKGsgia1nLcmuD4bXJ0OgOhOlRccQabJSnvs3Jd/7/s5HTP6OEJxjG2ggcE9C0kWX45G/wBJpHm4ihYkBQpzagT5Rm2t/fXIXkQLV030bcSjIaARokgUP3i3/vgLKWbMScwuNyR4tLbVTojHeuTda3t6GjjuEmliy4ebuJMwPeZA+gOosf8AmnnWhRRXQwVAooooAooooAr5aqvFZZVhdoEEkoUlEJC5j0uSB8SPaN6lwTuY0MihHKqXQG4ViBmUHmAdL0BNVHjfzEn7Jq9VHjfzEn7JqMvFgpyoBLBYAXlYmw3PcTanzrarHn+dw/3rfkTVsVV0Xyggoooq4AooooAooooArP47xdcLF3rpK4zKuWNczXY2Gmmn/NyBWhRQBRVfiOJMcTyBcxRSwW9r2G1+XtrMPHiArNGVBiWQi5LXYNdVGWzZbam4sDfa1wNuqvFeIx4eGSeZgscalmboB5czyA5k184bjDKrEoUsxUA8wANdvOkri+IPEcYIUv8AJcK/iI2nxC8vNIvxf9igJOynD5MTO+NxK2eSwVD/AIMIN44vbrmbqxPICnsCosJhwihRyqagCknt2bYzhp5mSZfcYWP81FO1JPbVs2P4enQYiQ+4RoPzKAdI9h7K9V5jGg9leqAKhxuFWWN45BdJFKsLkXVhYi41Gh5VNRQFfh+CSGNIoxZEFlFydB5nUnzNK/pRTNhFANrygX6Xjk1pwpS9JX0aP75f6JKhZxB+xKHkjjGVhpkfN9kKfwO1vPaugei2IrilU7rhnBt5PBt5Uv0zejn6af3eT8yCudp0lYi7c24M6dRRRXUKAUUUUAUUUUAUUUUAVR438xJ+yavVBj8P3kbpfKWUgG17EjQ2526ViSygZ0/zuH+9b8iatZxcEXIuNxy89azMPhJWkRpRGojJYBGLFmKsvNVsoDHqSbbW11ar6WEoV4kChwTAvDCsckzzst7yPubkkczte2pO1X6KKsoBXl3CgliABuToB769VU4rw6PERNDMuaN7XFyuxBGqkEWIB91AW6q4viMURAlljjJ2Dsq39lzrU0EIRVRRZVAUDoALAfClLtZIq4qJpBIU7phdUd9c6m3hB6VGTwjbVDfLH+hujkDC6kEHmNa90n9mMQsCTSSEQ4cMzL3hCiNCRvyW5u1uWamDj/EO4w0s11BRCVLGwzEWQE9CxA99ZjmSIzioycVyZHaHtX3TGKBVeQaM7XyIelhYu3kCAL730paftDiyb/KGH6oSG34oW/GsDEcThiVc8q+K9mvmLm/iY2vfU3J6mriOCAQQQRcEagg7EV6GnRVRjhrLLEa4pDEnaqR43hmcRGRSq4qMW7osLBmViQLfbBsOYABNMnZrgKYSJY0FgosPIDz5nmTzJrnRroHYnFl8KFY3MTGO/ktintIRlF+dqo67SxqxOHTNVsFHlG9RRRXNNIUi4g9/xp7ajDQRx+x5mMkg/wBKxfGnPG4tIo3lkIVI1LMx5KouT8BSf6OcMzq+KlBEmJdpmB3XvPUT+GMKv8NAO9FFFAFFFFAFKXpK+jR/fL/RJTbSl6Svo0f3y/0SVCzwfsSh5I5xTN6Ofpp/d5PzIKWaZvRz9NP7vJ+ZBXPo+Yi5b4M6LjZ1AEZlWN5Ayx3IuWtuqn1iN7VkwdnnQWTEygbDS5yhSqgm+pA5+W19RqYvhsUjxySIrPESY2O6k2vb4D4DpVuumURSUsmKEEuLcSS948cS5mGQFihLG1iANQbg93+tam2vmUXvz6+3/wCq+0AUVUxPE4o3WN3CsyswvoLKVBu2wPi0B1NmtextEeN4cC5nhAuRcuoFwbHUnXWgNCio8POrjMjKy9VII+Iqvxjvu5f5OUExFkLglQTzIG9hrbmbUBl9pO1kWFIiAafEsLph47ZyNszEm0aX+sxHlc6VgMvEsSC82IGEiAJKYcKMqjUl55ASdOaqla3ZnsqsN3kLPI5zPI+rSN9pj/IbAaCtrjS/o8gH2TWG8LIEnCdl87WGM4krkZhnnxK5hzIDnKd9iL+VWmh4pg/EkoxsQ3jlCpJb9WVAFJ8mX+IVtrjY5JoAjq1pCdOhhmsR1U23GmlMBrVRY7IZaAscD7dYXESCEM0eIKsWgkUq6ZSoIYbA+IWsTcXIuK1+BYmeSINiYRDJc3QMH0B0NwSNf+W2Cdxr0f4f5cmMjcxzl85Bk9caK5s9/CFbZbchpThgMczHK6qtgNe8Rsx6AA395rcC+zgWuQL7edGca6jTfyrO41iYI+7kxDomRiyXtdmyMpCjdjZr2XXQUpTcTwD2Q4jEqgzaCKRQ2Yg+O0fjII0Z+pO5vU41TksxTf8Agi5xXbOgVHLAresAa8YPGRyqHidHU7MpBGm4uOdUMRxVtB3GJBY2uFU8iT9bTQbnmRvUCRFx3gcWMhaBrqn200IcXF1O1xc73F9NbEVncU7IQy4KSGFWTwZYrO2nd27u+csCCVGttj11pkc2QBQVJsAOa3/6ga+6p1UAADYbUXDyD8/cW7MicRlZGUouXxrqRckXAtZhcg6e3at7A4YRRpGCSEUC552508doeyZd2lw5UMxu8bXCsebKQDkY8xYgnXQkkrMvCcSpscPJfkA0Rv7LPXoadZVOKy8e5bjZFoqU+9h8MVwoYi3esZP4TZUPvRVPvpV4PwqNmvjWWJVNu4YjNLbk2vq9VW9+ZtcF8g4vAxCiVMx2UnKT7FaxPurn6zWQvilW8r9TVdYs7S9RXlm/5Ynz/lWZxvGTLh3OGRHntaNXJVQWNszEX8K6tYb5bDcVz8GkWu3OM+VTJw6PVbrJiiOSXvHCfOQi5H2FP2hTjw7DCNAvxrA7Hdne4UtIS8rku8jetJI3rOenQDkAByporACiiigCiiigM/BY6R55o2gZEjy5JSQRLmFzYW0t7T7tqqdr+ENicOUjIDqwdb6AkXBBPK4Y69bVt0p+k3EsmCNr2dgrAfWUKzFfYSgBHMEjnUJeLyZj2jmkzlWKsoBGa47yH6nrf4lPvo54M4Pyp7BXjyxgMrEq5VmY5SQPUWwvfe9q5KGbfO9+oYge5fVt5WtXRPRTi2M5GyywGRgNi6NEAwHsci+5GXoKo6eUHPhFu6MlHlnUKKKK6JTMnDdo8O8piVmzgsNUdQTGxVwrEANYjkamx+MkSRAkRdD6xH1bkBfxa58gTysUKHhE64vNkYWmlYksCpSR3YZVubE3Xpzrpcewv0qFcpNfmN+ohCEsQeV7p+v0F7+1FkIZsFiM3hIzRi4y94U1voQb6X0zHrrRxE0CkSPgpVVFY+rZRmINiNAWJVSAL6heYFmDtDxQYbDvLoWAsin6ztog9lzr0Fzypb9H/Hmlz4fEyiSVdY8w8TxWW5JtlJDEi29hc70c0pKPqQVUnB2Y4XBtLxExkhIWKDIFWNCcwZU8YceDKLlbX+pe9ttDheIaSJXdCjG91N9LMQN9dQL++rdZ6zYj5UUMafJu7uJc3iMl/Vy9LeXv5CZrNCs/tBGGw0ynYoQeWhFjWhVHjfzEn7JqMumDHiwLLPhmdw+RmRLLlsphkJzam7eBdQFG+laXFu8BDRtNqLZURHAtc5iG1ubgaHp51HP87h/vW/Imq9jRNde6MQGuYOGN+liCLfjVfRtuvLMJYRkYOEzMO9MjKl9JoIwGINjY7jxAHTp7Km4hJBhI5Zu5iBi1UKqqWMlgoDW0zM2W9Xlz2tNkAIFil9Hub6nb6tvP3Us9v2JgX7xQ/Tw5svuLOp+FXqYKdkYv1aRictsWxHxWJeV2llbPI27cgOSqPqoOQ95uSSY6KjnmVFLMbAc69hGMYRwuEjiNuTyzQ4PxV8LL3sdyP8SMbSqORG2YD1TyPkSD1/DzK6q6EFWAZSOYYXB+Brh2FxSSC6G494t7jrXXOxv0HD9O7XL+z9T3ZbVxPi1UU42Lt9l/RzfMWV5cNMxYmJgWNyUnAA8Cr4brdR4eWup6kVrRRlosrgppa2YMQF2JNrG4Gu/nWLx7jWMhkywYOKaOws7YgoSba+ARNa3trMPaniP/AJfB/wD1t/2K4xeNuF8MjreaTMwChHdxfMygHLpa7ELcWuTrc194tjCoWOGyGS9mAAIVbZ3A8rhRzJYaWF6VvR92gxmIZo8ZhI0QE5ZALFhsMyZQL2+t4eXhFMPFD+lP0EMVve89/wCQ+Aqdcd0kmV9VY66nJdlbD4ZUvlGp9ZjqWI0uzbk20/CpJIwwKsAynQgi4I8wd69VWx3EIoQDNJHGGNgXYLc+V66KXojz3Lf1L3C8S0brExLI1+7uTdHAJyE7lCASL7EW1uoGyYtbgjle1+RB69L/ABHU3WsQbhCD/iREEcz3qZfibfGtj+2sr5ZUyi7AMpLDw23GUEEjpfb2VSuW2XB3NDbKyv8AN6EneTiRgEDJ9QlgALBPWOrb5vqnbW29WeGmXu17/L3mubJ6u5tbytas3E9okjz5gPCxRVDXcsA3rpbwK2S6m5uCDpWrg588aPa2dVa3TMAbfjWgulXjD4gCP5MsTEyKJO8JFotcxW31tv8AY1oUUUAUVQ4lxeGBollfK0zhIxYnMxsANBpqQNetX6ZAUpekr6NH98v9ElNtKXpK+jR/fL/RJULPB+xKHkjlX9lJf6wX7AOn+4HkDanP0cD9NP7vJ+ZBS1TN6Ofpp/d5PzIK59HzEXLfBnTqKKK6ZRIZ50QrnZFLEKuYgZmOyi+5PQVi9r/lixh8I9gt86Kis5H2kzAgkc1tcg6aizauP4ZFNkMqB+7cOl7+Fl2Om/sOlW6w1lYJRlteTjvGMbK4w5klmnEid4HsvdqxDDKMtlzqPCdL+PodaIuCSrMrFWTMrFTke2ZbjWxyj4CrfG3U4rEFABmmdQqjUshykKo1JLIWsNSWJ50u43hswkZGV45NTdgVOU7GxsbctNOVce1ve2s8cZPS6eMVUoSw93OML19MfydI7CxYyR0kbES/JolKBXykS20AHhBOU7uSdrC/is/1W4bIrQxsgARkUqALAKVBAA5C1Wa68I7VjOTzdk1OTklj6IKo8b+Yk/ZNXqpcbH6PLYE+AmwFzoL6DmaS6ZAqT/O4f71vyJq2KxDKry4fKQ3iZ9CD4O6kXNp9W7qL/rCjtTxWbDRiSKFZUF+8YuQYxpZsoU5l3ubi2h2uRV0bxTlmYxcnhGpjsSkcbySGyIpZufhAudOfsrijy4jG4iT5VPLkDKYMNAuqblbkjKwVrjXMTlPqA67naLtJPKkcczQKk3jWNFfOwRmsWYkrlzJfSx8I5VjQyPHIksTlJI81mtcEMLEEcxsbdVHK4OXrPw7YtdHU0+g31yk+ZJ4xn90/3PU0Lxt3coCyAXIvcEfaU/WQ8j8bHSqnEMJ3qFb25g72I8udNHCMRicbJFDJHh5kS5mkaO2hvlbmFk6ADxWudBowS9m8JFdnw5LXFh30pVrsAbKz2Nr3tbYbC4Feko+NRnDMo/sefu+HTrsx19/TIgdj+zDyuY0JIJHeygWEajkD/mEHQeYJFhXbIYgihVACqAABsABYCsjEYWRoYlwUkWGyOpZVRGUIAc8YA0BuQbjpyvetqufqtVK+WWsJdG6qpQX1PhFGUdK+0VWNp4SIDYAVk8fwreGZAWyAh1UXLIbG4A1ZlIvbexewJIFbNFZi2nlELIKcXF9MVo5AwDKQQRcEG4IPMHnSl237Ky4t43heMFQVKuWAsTe4IB16i3IdK6HieCxMSy5o2OpaM2uTuShuhbzK3qOPs+n+JJNIOjMqj392q5h5G4q7DV7HuXZy46CyEsxaMPspwohYYr548MAGfk8ieqijoreI66FVXXxWciL718ijCgKoCqBYACwAGwAGwr1VSybnLLOlTUq47UFFFFQNoUUUUB5ZAbXANjcX5HqK9UUUAUpekr6NH98v9ElNtKfpKH6Kh6TLfyurgfiQPfULPB+xKHkjm9M3o5+mn93k/MgpZpn9HK/ppPIQSa+2SG38j8K59HzEXLfBnTaKKK6ZRCiiigMzhXAYMOWaNPGxJaRjmc5jc+I7C5vYWHlVjiXDIp1yTIrjlfdT1Vhqp8wQat0VjCxgzuec55K/DsGsMUcSXyRqEW5ucqiyi/PQVYoorJgKKKKAihw6JcoqqWN2sAMx6m25qWiigOR9o0VMTNDHmWKN/BHc5ELxoz5F2UZmOg21tpSnLiXLnI1zchQNV8tBoR1Pt2tXYsN2Nh72SXEEzs8juEYWRQzEqCmucgEC7EjwggCr3GezWHxIu65XAsJY7KwA2G1mA5BgR5VQnpJTbln2OxV8RrrjGCjx6v6nrsrBGuEhMS5VdFfqWLqCWJ5k3rQxGGR/XF7f/Bt7LgaeQqvwPAGCBIS2fICA1svhucotc7Cw91XqvLo5EnlsRZsOJMXNCXaFUYFUSR47hkUmUlCCxLXW5JAye2nDhi2jWz94LCz3vmFtDfnfrVfinBIZ7GVEYjbMoNvjVzC4cRqFXYVGMcM22WKSSXp6enXp79v+SaiiipmkKV/SBKVhitbWYXzMVB8D6EjlTRUOLwqyLlcAioyWVg2VT2TUjM7KNeBfV2+q2Yb8jzrZqDCYRYxlUWFT1ldEJPLbCiiismArO4ZgZY5J2knaVZHzIhUDuV+yCDr+Gw53J0aKAKKKKAKKKKAKgxuESVGjkUMjCxU8+nsIOoO4IvX2igESbs3hgxARrAkfOS8v4qa+znCIYI7xJlL2LMSzFrXsMzEmwubDYXPU0UVFQiukZ3N9s1qKKKkYCiiigCiiigCiiigCiiigCiiigCiiigCiiigCiiigCiiigCiiigCiiigCiiigCiiigCiiigP/2Q=="/>
          <p:cNvSpPr>
            <a:spLocks noChangeAspect="1" noChangeArrowheads="1"/>
          </p:cNvSpPr>
          <p:nvPr/>
        </p:nvSpPr>
        <p:spPr bwMode="auto">
          <a:xfrm>
            <a:off x="1831975" y="79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l-SI"/>
          </a:p>
        </p:txBody>
      </p:sp>
      <p:pic>
        <p:nvPicPr>
          <p:cNvPr id="2050" name="Picture 2" descr="Claritine S 10 mg, 10 tablet | Lekarnar.com - spletna lekarn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5800" y="3048000"/>
            <a:ext cx="3711994" cy="37119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86994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/>
              <a:t>Alergija</a:t>
            </a:r>
          </a:p>
        </p:txBody>
      </p:sp>
      <p:pic>
        <p:nvPicPr>
          <p:cNvPr id="4" name="Picture 6" descr="http://upload.wikimedia.org/wikipedia/commons/e/e7/The_Allergy_Pathway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838200"/>
            <a:ext cx="9144000" cy="5808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4416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altLang="sl-SI" dirty="0" smtClean="0">
                <a:ea typeface="Geneva"/>
              </a:rPr>
              <a:t>Nespečnost (somnolenca)</a:t>
            </a:r>
            <a:endParaRPr lang="sl-SI" dirty="0">
              <a:ea typeface="Geneva"/>
            </a:endParaRPr>
          </a:p>
        </p:txBody>
      </p:sp>
      <p:sp>
        <p:nvSpPr>
          <p:cNvPr id="15362" name="Content Placeholder 2"/>
          <p:cNvSpPr>
            <a:spLocks noGrp="1"/>
          </p:cNvSpPr>
          <p:nvPr>
            <p:ph sz="quarter" idx="10"/>
          </p:nvPr>
        </p:nvSpPr>
        <p:spPr>
          <a:xfrm>
            <a:off x="381000" y="1295400"/>
            <a:ext cx="11582400" cy="5486400"/>
          </a:xfrm>
        </p:spPr>
        <p:txBody>
          <a:bodyPr/>
          <a:lstStyle/>
          <a:p>
            <a:r>
              <a:rPr lang="sl-SI" sz="3600" dirty="0" smtClean="0">
                <a:ea typeface="Geneva"/>
              </a:rPr>
              <a:t>Nezadovoljivo </a:t>
            </a:r>
            <a:r>
              <a:rPr lang="sl-SI" sz="3600" dirty="0">
                <a:ea typeface="Geneva"/>
              </a:rPr>
              <a:t>spanje</a:t>
            </a:r>
          </a:p>
          <a:p>
            <a:r>
              <a:rPr lang="sl-SI" sz="3600" dirty="0" smtClean="0">
                <a:ea typeface="Geneva"/>
              </a:rPr>
              <a:t>Premalo ali </a:t>
            </a:r>
            <a:r>
              <a:rPr lang="sl-SI" sz="3600" dirty="0">
                <a:ea typeface="Geneva"/>
              </a:rPr>
              <a:t>neustrezno </a:t>
            </a:r>
            <a:r>
              <a:rPr lang="sl-SI" sz="3600" dirty="0" smtClean="0">
                <a:ea typeface="Geneva"/>
              </a:rPr>
              <a:t>spanje</a:t>
            </a:r>
          </a:p>
          <a:p>
            <a:r>
              <a:rPr lang="sl-SI" sz="3600" dirty="0" smtClean="0">
                <a:solidFill>
                  <a:srgbClr val="0070C0"/>
                </a:solidFill>
                <a:ea typeface="Geneva"/>
              </a:rPr>
              <a:t>(nasprotno – </a:t>
            </a:r>
            <a:r>
              <a:rPr lang="sl-SI" sz="3600" dirty="0" err="1" smtClean="0">
                <a:solidFill>
                  <a:srgbClr val="0070C0"/>
                </a:solidFill>
                <a:ea typeface="Geneva"/>
              </a:rPr>
              <a:t>hipersomnija</a:t>
            </a:r>
            <a:r>
              <a:rPr lang="sl-SI" sz="3600" dirty="0" smtClean="0">
                <a:solidFill>
                  <a:srgbClr val="0070C0"/>
                </a:solidFill>
                <a:ea typeface="Geneva"/>
              </a:rPr>
              <a:t>)</a:t>
            </a:r>
            <a:endParaRPr lang="sl-SI" sz="3600" dirty="0">
              <a:solidFill>
                <a:srgbClr val="0070C0"/>
              </a:solidFill>
              <a:ea typeface="Geneva"/>
            </a:endParaRPr>
          </a:p>
          <a:p>
            <a:r>
              <a:rPr lang="sl-SI" sz="2800" dirty="0">
                <a:ea typeface="Geneva"/>
              </a:rPr>
              <a:t>Pogosta simptomatska težava</a:t>
            </a:r>
          </a:p>
          <a:p>
            <a:r>
              <a:rPr lang="sl-SI" sz="2800" dirty="0">
                <a:ea typeface="Geneva"/>
              </a:rPr>
              <a:t>Simptom, ne bolezen, zato je motnje spanja praviloma težko vrednotiti </a:t>
            </a:r>
          </a:p>
          <a:p>
            <a:r>
              <a:rPr lang="sl-SI" sz="2800" dirty="0">
                <a:ea typeface="Geneva"/>
              </a:rPr>
              <a:t>Spremlja številne duševne bolezni (</a:t>
            </a:r>
            <a:r>
              <a:rPr lang="sl-SI" sz="2800" dirty="0" err="1">
                <a:ea typeface="Geneva"/>
              </a:rPr>
              <a:t>komorbidnost</a:t>
            </a:r>
            <a:r>
              <a:rPr lang="sl-SI" sz="2800" dirty="0">
                <a:ea typeface="Geneva"/>
              </a:rPr>
              <a:t>)</a:t>
            </a:r>
          </a:p>
        </p:txBody>
      </p:sp>
      <p:pic>
        <p:nvPicPr>
          <p:cNvPr id="2" name="Slika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01000" y="1447800"/>
            <a:ext cx="3937000" cy="2362200"/>
          </a:xfrm>
          <a:prstGeom prst="rect">
            <a:avLst/>
          </a:prstGeom>
        </p:spPr>
      </p:pic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elatonin_structure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14126" y="4770220"/>
            <a:ext cx="2977675" cy="19353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Melatonin</a:t>
            </a:r>
            <a:endParaRPr lang="sl-SI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1676400" y="914400"/>
            <a:ext cx="6172200" cy="5486400"/>
          </a:xfrm>
        </p:spPr>
        <p:txBody>
          <a:bodyPr/>
          <a:lstStyle/>
          <a:p>
            <a:r>
              <a:rPr lang="sl-SI" sz="2800" dirty="0"/>
              <a:t>Hormon, ki ga proizvaja češerika (epifiza)</a:t>
            </a:r>
          </a:p>
          <a:p>
            <a:r>
              <a:rPr lang="sl-SI" sz="2800" u="sng" dirty="0"/>
              <a:t>Vzdržuje </a:t>
            </a:r>
            <a:r>
              <a:rPr lang="sl-SI" sz="2800" u="sng" dirty="0">
                <a:solidFill>
                  <a:srgbClr val="00B050"/>
                </a:solidFill>
              </a:rPr>
              <a:t>cirkadiani ritem</a:t>
            </a:r>
          </a:p>
          <a:p>
            <a:r>
              <a:rPr lang="sl-SI" sz="2800" dirty="0"/>
              <a:t>Najmanjši odmerek ni določen</a:t>
            </a:r>
          </a:p>
          <a:p>
            <a:r>
              <a:rPr lang="sl-SI" sz="2800" dirty="0"/>
              <a:t>Ni jasno, koliko je učinkovit</a:t>
            </a:r>
          </a:p>
          <a:p>
            <a:r>
              <a:rPr lang="sl-SI" sz="2800" dirty="0"/>
              <a:t>Dober za "</a:t>
            </a:r>
            <a:r>
              <a:rPr lang="sl-SI" sz="2800" i="1" dirty="0">
                <a:solidFill>
                  <a:schemeClr val="accent2"/>
                </a:solidFill>
              </a:rPr>
              <a:t>jet leg</a:t>
            </a:r>
            <a:r>
              <a:rPr lang="sl-SI" sz="2800" dirty="0"/>
              <a:t>", posebej pri starejših; ni podatkov o dolgotrajni uporabi,</a:t>
            </a:r>
          </a:p>
          <a:p>
            <a:r>
              <a:rPr lang="sl-SI" sz="2800" dirty="0"/>
              <a:t>Lahko povzroča depresijo, vazokonstrikcijo</a:t>
            </a:r>
          </a:p>
          <a:p>
            <a:endParaRPr lang="sl-SI" sz="2800" dirty="0"/>
          </a:p>
        </p:txBody>
      </p:sp>
      <p:pic>
        <p:nvPicPr>
          <p:cNvPr id="18436" name="Picture 4" descr="http://www.med-health.net/images/10404912/image00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6554" y="1447800"/>
            <a:ext cx="3764661" cy="312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85483603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>
                <a:solidFill>
                  <a:srgbClr val="FFFF00"/>
                </a:solidFill>
              </a:rPr>
              <a:t>Agonisti</a:t>
            </a:r>
            <a:r>
              <a:rPr lang="sl-SI" dirty="0"/>
              <a:t> receptorjev </a:t>
            </a:r>
            <a:r>
              <a:rPr lang="sl-SI" b="1" dirty="0"/>
              <a:t>m</a:t>
            </a:r>
            <a:r>
              <a:rPr lang="en-US" b="1" dirty="0" err="1"/>
              <a:t>elatonin</a:t>
            </a:r>
            <a:r>
              <a:rPr lang="sl-SI" b="1" dirty="0"/>
              <a:t>a</a:t>
            </a:r>
            <a:endParaRPr lang="sl-SI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381000" y="1066800"/>
            <a:ext cx="8382000" cy="5486400"/>
          </a:xfrm>
        </p:spPr>
        <p:txBody>
          <a:bodyPr/>
          <a:lstStyle/>
          <a:p>
            <a:r>
              <a:rPr lang="sl-SI" dirty="0"/>
              <a:t>Novejša skupina zdravil</a:t>
            </a:r>
          </a:p>
          <a:p>
            <a:r>
              <a:rPr lang="sl-SI" dirty="0"/>
              <a:t>Manj možnosti zlorab in </a:t>
            </a:r>
            <a:r>
              <a:rPr lang="sl-SI" dirty="0" smtClean="0"/>
              <a:t>odvisnosti</a:t>
            </a:r>
            <a:endParaRPr lang="sl-SI" dirty="0"/>
          </a:p>
          <a:p>
            <a:r>
              <a:rPr lang="sl-SI" dirty="0"/>
              <a:t>Namenjen dolgotrajni uporabi bolj kot druga zdravila</a:t>
            </a:r>
          </a:p>
          <a:p>
            <a:r>
              <a:rPr lang="sl-SI" dirty="0"/>
              <a:t>Lahko sproža zaspanost, omotico in utrujenost naslednji dan po uporabi</a:t>
            </a:r>
          </a:p>
          <a:p>
            <a:r>
              <a:rPr lang="sl-SI" dirty="0"/>
              <a:t>Zdravilo je </a:t>
            </a:r>
            <a:r>
              <a:rPr lang="sl-SI" dirty="0">
                <a:solidFill>
                  <a:schemeClr val="accent2">
                    <a:lumMod val="75000"/>
                  </a:schemeClr>
                </a:solidFill>
              </a:rPr>
              <a:t>Ramelteon</a:t>
            </a:r>
          </a:p>
        </p:txBody>
      </p:sp>
      <p:pic>
        <p:nvPicPr>
          <p:cNvPr id="5" name="Slika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58400" y="3429000"/>
            <a:ext cx="1562100" cy="2924175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05800" y="1066800"/>
            <a:ext cx="3200400" cy="1428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2605790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/>
              <a:t>Delovanje r</a:t>
            </a:r>
            <a:r>
              <a:rPr lang="en-US" dirty="0" err="1"/>
              <a:t>amelteon</a:t>
            </a:r>
            <a:r>
              <a:rPr lang="sl-SI" dirty="0"/>
              <a:t>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304800" y="1143001"/>
            <a:ext cx="10896600" cy="3855819"/>
          </a:xfrm>
        </p:spPr>
        <p:txBody>
          <a:bodyPr/>
          <a:lstStyle/>
          <a:p>
            <a:r>
              <a:rPr lang="sl-SI" dirty="0"/>
              <a:t>Deluje tako, da se selektivno veže na receptorje melatonina MT</a:t>
            </a:r>
            <a:r>
              <a:rPr lang="sl-SI" baseline="-25000" dirty="0"/>
              <a:t>1</a:t>
            </a:r>
            <a:r>
              <a:rPr lang="sl-SI" dirty="0"/>
              <a:t> in MT</a:t>
            </a:r>
            <a:r>
              <a:rPr lang="sl-SI" baseline="-25000" dirty="0"/>
              <a:t>2</a:t>
            </a:r>
            <a:r>
              <a:rPr lang="sl-SI" dirty="0"/>
              <a:t>, ki naj bi uravnaval zaspanost in </a:t>
            </a:r>
            <a:r>
              <a:rPr lang="sl-SI" u="sng" dirty="0"/>
              <a:t>ponovno nastavitev cirkadianega ritma</a:t>
            </a:r>
            <a:r>
              <a:rPr lang="sl-SI" dirty="0"/>
              <a:t>, </a:t>
            </a:r>
          </a:p>
          <a:p>
            <a:r>
              <a:rPr lang="sl-SI" dirty="0"/>
              <a:t>Ne kaže potenciala zasvojenosti ali odvisnost, ker se ne veže na večje  receptorske skupine</a:t>
            </a:r>
          </a:p>
        </p:txBody>
      </p:sp>
      <p:pic>
        <p:nvPicPr>
          <p:cNvPr id="4" name="Picture 3" descr="629px-Ramelteon.svg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0" y="4873286"/>
            <a:ext cx="3581400" cy="1959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melatonin_structure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13762" y="4572001"/>
            <a:ext cx="3478039" cy="226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2895600" y="5100936"/>
            <a:ext cx="151515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l-SI" dirty="0"/>
              <a:t>Ramelteon</a:t>
            </a:r>
          </a:p>
        </p:txBody>
      </p:sp>
      <p:sp>
        <p:nvSpPr>
          <p:cNvPr id="7" name="Rectangle 6"/>
          <p:cNvSpPr/>
          <p:nvPr/>
        </p:nvSpPr>
        <p:spPr>
          <a:xfrm>
            <a:off x="6781768" y="6396336"/>
            <a:ext cx="144783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l-SI" dirty="0"/>
              <a:t>Melatonin</a:t>
            </a:r>
          </a:p>
        </p:txBody>
      </p:sp>
    </p:spTree>
    <p:extLst>
      <p:ext uri="{BB962C8B-B14F-4D97-AF65-F5344CB8AC3E}">
        <p14:creationId xmlns:p14="http://schemas.microsoft.com/office/powerpoint/2010/main" val="3597727596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/>
              <a:t>Farmakokinetika ramelteona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609600" y="762000"/>
            <a:ext cx="11277600" cy="5486400"/>
          </a:xfrm>
        </p:spPr>
        <p:txBody>
          <a:bodyPr/>
          <a:lstStyle/>
          <a:p>
            <a:r>
              <a:rPr lang="sl-SI" sz="2800" dirty="0"/>
              <a:t>Podvržen obsežni presnovi prvega prehoda,</a:t>
            </a:r>
          </a:p>
          <a:p>
            <a:r>
              <a:rPr lang="sl-SI" sz="2800" dirty="0"/>
              <a:t>Razpolovna doba v razponu od 1-3 ure,</a:t>
            </a:r>
          </a:p>
          <a:p>
            <a:r>
              <a:rPr lang="sl-SI" sz="2800" dirty="0"/>
              <a:t>Vse farmakokinetične lastnosti so sorazmerne odmerku.</a:t>
            </a:r>
          </a:p>
        </p:txBody>
      </p:sp>
      <p:pic>
        <p:nvPicPr>
          <p:cNvPr id="22530" name="Picture 2" descr="http://pharmrev.aspetjournals.org/content/62/3/343/F1.larg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2667000"/>
            <a:ext cx="6562442" cy="4198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74948264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76201"/>
            <a:ext cx="9144000" cy="533400"/>
          </a:xfrm>
        </p:spPr>
        <p:txBody>
          <a:bodyPr/>
          <a:lstStyle/>
          <a:p>
            <a:r>
              <a:rPr lang="sl-SI" sz="3200" dirty="0" err="1"/>
              <a:t>Suvoreksant</a:t>
            </a:r>
            <a:endParaRPr lang="sl-SI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152400" y="685800"/>
            <a:ext cx="11658600" cy="5486400"/>
          </a:xfrm>
        </p:spPr>
        <p:txBody>
          <a:bodyPr/>
          <a:lstStyle/>
          <a:p>
            <a:r>
              <a:rPr lang="sl-SI" sz="2800" dirty="0"/>
              <a:t>Je selektivni dvojni antagonist </a:t>
            </a:r>
            <a:r>
              <a:rPr lang="sl-SI" sz="2800" b="1" dirty="0" err="1">
                <a:solidFill>
                  <a:schemeClr val="accent2">
                    <a:lumMod val="75000"/>
                  </a:schemeClr>
                </a:solidFill>
              </a:rPr>
              <a:t>oreksinskih</a:t>
            </a:r>
            <a:r>
              <a:rPr lang="sl-SI" sz="28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sl-SI" sz="2800" dirty="0"/>
              <a:t>receptorjev, zdravljenje nespečnosti zaradi </a:t>
            </a:r>
            <a:r>
              <a:rPr lang="sl-SI" sz="2800" dirty="0">
                <a:solidFill>
                  <a:srgbClr val="C00000"/>
                </a:solidFill>
              </a:rPr>
              <a:t>kasnega nastopa</a:t>
            </a:r>
            <a:r>
              <a:rPr lang="sl-SI" sz="2800" dirty="0"/>
              <a:t> spanca. </a:t>
            </a:r>
          </a:p>
          <a:p>
            <a:r>
              <a:rPr lang="sl-SI" sz="2800" dirty="0"/>
              <a:t>Odobren je bil 13. avgusta 2014 (FDA), v prodaji od februarju 2015. </a:t>
            </a:r>
          </a:p>
        </p:txBody>
      </p:sp>
      <p:pic>
        <p:nvPicPr>
          <p:cNvPr id="5" name="Picture 2" descr="Unfortunately we are unable to provide accessible alternative text for this. If you require assistance to access this image, or to obtain a text description, please contact npg@nature.co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2200563"/>
            <a:ext cx="6248400" cy="4641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1259910" y="3391422"/>
            <a:ext cx="335280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dirty="0" err="1"/>
              <a:t>Oreksinski</a:t>
            </a:r>
            <a:r>
              <a:rPr lang="sl-SI" dirty="0"/>
              <a:t> nevroni oživčujejo številne možganske regije, ki uravnavajo </a:t>
            </a:r>
            <a:r>
              <a:rPr lang="sl-SI" dirty="0">
                <a:solidFill>
                  <a:schemeClr val="accent2">
                    <a:lumMod val="75000"/>
                  </a:schemeClr>
                </a:solidFill>
              </a:rPr>
              <a:t>vzburjenje in pozornost</a:t>
            </a:r>
            <a:r>
              <a:rPr lang="sl-SI" dirty="0"/>
              <a:t>, vključno z </a:t>
            </a:r>
            <a:r>
              <a:rPr lang="sl-SI" dirty="0" err="1"/>
              <a:t>locus</a:t>
            </a:r>
            <a:r>
              <a:rPr lang="sl-SI" dirty="0"/>
              <a:t> </a:t>
            </a:r>
            <a:r>
              <a:rPr lang="sl-SI" dirty="0" err="1"/>
              <a:t>coeruleus</a:t>
            </a:r>
            <a:r>
              <a:rPr lang="sl-SI" dirty="0"/>
              <a:t> in </a:t>
            </a:r>
            <a:r>
              <a:rPr lang="sl-SI" dirty="0" err="1"/>
              <a:t>dorzalno</a:t>
            </a:r>
            <a:r>
              <a:rPr lang="sl-SI" dirty="0"/>
              <a:t> </a:t>
            </a:r>
            <a:r>
              <a:rPr lang="sl-SI" dirty="0" err="1"/>
              <a:t>rafo</a:t>
            </a:r>
            <a:r>
              <a:rPr lang="sl-SI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062522641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3074" name="Picture 2" descr="http://www.sec.gov/Archives/edgar/containers/fix011/64978/000095012308017190/y73068y73068z0118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38102"/>
            <a:ext cx="9143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Slika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43801" y="4504576"/>
            <a:ext cx="3124199" cy="2389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7978964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/>
              <a:t>Pomen </a:t>
            </a:r>
            <a:r>
              <a:rPr lang="sl-SI" dirty="0" err="1"/>
              <a:t>oreksina</a:t>
            </a:r>
            <a:r>
              <a:rPr lang="sl-SI" dirty="0"/>
              <a:t> pri spanju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4" name="Picture 2" descr="http://www.frontiersin.org/files/Articles/44282/fendo-04-00057-HTML-r1/image_m/fendo-04-00057-g0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810661"/>
            <a:ext cx="9120670" cy="6047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Pravokotnik 4"/>
          <p:cNvSpPr/>
          <p:nvPr/>
        </p:nvSpPr>
        <p:spPr>
          <a:xfrm>
            <a:off x="1524001" y="720726"/>
            <a:ext cx="445346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l-SI" dirty="0" err="1"/>
              <a:t>tuberomammillary</a:t>
            </a:r>
            <a:r>
              <a:rPr lang="sl-SI" dirty="0"/>
              <a:t> </a:t>
            </a:r>
            <a:r>
              <a:rPr lang="sl-SI" dirty="0" err="1"/>
              <a:t>nucleus</a:t>
            </a:r>
            <a:r>
              <a:rPr lang="sl-SI" dirty="0"/>
              <a:t> (TMN)</a:t>
            </a:r>
          </a:p>
        </p:txBody>
      </p:sp>
      <p:sp>
        <p:nvSpPr>
          <p:cNvPr id="6" name="Pravokotnik 5"/>
          <p:cNvSpPr/>
          <p:nvPr/>
        </p:nvSpPr>
        <p:spPr>
          <a:xfrm>
            <a:off x="1405463" y="1053066"/>
            <a:ext cx="590973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/>
              <a:t> dorsal raphe (DR) and median raphe (</a:t>
            </a:r>
            <a:r>
              <a:rPr lang="en-US" dirty="0" err="1"/>
              <a:t>MnR</a:t>
            </a:r>
            <a:r>
              <a:rPr lang="en-US" dirty="0"/>
              <a:t>)</a:t>
            </a:r>
            <a:endParaRPr lang="sl-SI" dirty="0"/>
          </a:p>
        </p:txBody>
      </p:sp>
      <p:sp>
        <p:nvSpPr>
          <p:cNvPr id="7" name="Pravokotnik 6"/>
          <p:cNvSpPr/>
          <p:nvPr/>
        </p:nvSpPr>
        <p:spPr>
          <a:xfrm>
            <a:off x="1464731" y="1367136"/>
            <a:ext cx="508846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dirty="0" err="1"/>
              <a:t>laterodorsal</a:t>
            </a:r>
            <a:r>
              <a:rPr lang="sl-SI" dirty="0"/>
              <a:t> </a:t>
            </a:r>
            <a:r>
              <a:rPr lang="sl-SI" dirty="0" err="1"/>
              <a:t>tegmental</a:t>
            </a:r>
            <a:r>
              <a:rPr lang="sl-SI" dirty="0"/>
              <a:t> </a:t>
            </a:r>
            <a:r>
              <a:rPr lang="sl-SI" dirty="0" err="1"/>
              <a:t>nucleus</a:t>
            </a:r>
            <a:r>
              <a:rPr lang="sl-SI" dirty="0"/>
              <a:t> (LDT)</a:t>
            </a:r>
          </a:p>
        </p:txBody>
      </p:sp>
      <p:sp>
        <p:nvSpPr>
          <p:cNvPr id="8" name="Pravokotnik 7"/>
          <p:cNvSpPr/>
          <p:nvPr/>
        </p:nvSpPr>
        <p:spPr>
          <a:xfrm>
            <a:off x="1464730" y="1659129"/>
            <a:ext cx="653627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dirty="0" err="1"/>
              <a:t>pedunculopontine</a:t>
            </a:r>
            <a:r>
              <a:rPr lang="sl-SI" dirty="0"/>
              <a:t> </a:t>
            </a:r>
            <a:r>
              <a:rPr lang="sl-SI" dirty="0" err="1"/>
              <a:t>tegmental</a:t>
            </a:r>
            <a:r>
              <a:rPr lang="sl-SI" dirty="0"/>
              <a:t> </a:t>
            </a:r>
            <a:r>
              <a:rPr lang="sl-SI" dirty="0" err="1"/>
              <a:t>nucleus</a:t>
            </a:r>
            <a:r>
              <a:rPr lang="sl-SI" dirty="0"/>
              <a:t> (PPT)</a:t>
            </a:r>
          </a:p>
          <a:p>
            <a:r>
              <a:rPr lang="sl-SI" dirty="0" err="1"/>
              <a:t>Locus</a:t>
            </a:r>
            <a:r>
              <a:rPr lang="sl-SI" dirty="0"/>
              <a:t> </a:t>
            </a:r>
            <a:r>
              <a:rPr lang="sl-SI" dirty="0" err="1"/>
              <a:t>ceruleus</a:t>
            </a:r>
            <a:r>
              <a:rPr lang="sl-SI" dirty="0"/>
              <a:t> (LC) </a:t>
            </a:r>
          </a:p>
        </p:txBody>
      </p:sp>
      <p:sp>
        <p:nvSpPr>
          <p:cNvPr id="9" name="Pravokotnik 8"/>
          <p:cNvSpPr/>
          <p:nvPr/>
        </p:nvSpPr>
        <p:spPr>
          <a:xfrm>
            <a:off x="1405462" y="6398567"/>
            <a:ext cx="359746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l-SI" sz="2000" dirty="0"/>
              <a:t> </a:t>
            </a:r>
            <a:r>
              <a:rPr lang="sl-SI" sz="2000" dirty="0" err="1"/>
              <a:t>lateral</a:t>
            </a:r>
            <a:r>
              <a:rPr lang="sl-SI" sz="2000" dirty="0"/>
              <a:t> </a:t>
            </a:r>
            <a:r>
              <a:rPr lang="sl-SI" sz="2000" dirty="0" err="1"/>
              <a:t>hypothalamic</a:t>
            </a:r>
            <a:r>
              <a:rPr lang="sl-SI" sz="2000" dirty="0"/>
              <a:t> area (LHA)</a:t>
            </a:r>
          </a:p>
        </p:txBody>
      </p:sp>
      <p:sp>
        <p:nvSpPr>
          <p:cNvPr id="10" name="Pravokotnik 9"/>
          <p:cNvSpPr/>
          <p:nvPr/>
        </p:nvSpPr>
        <p:spPr>
          <a:xfrm>
            <a:off x="6925087" y="6423483"/>
            <a:ext cx="315663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l-SI" sz="2000" dirty="0" err="1"/>
              <a:t>posterior</a:t>
            </a:r>
            <a:r>
              <a:rPr lang="sl-SI" sz="2000" dirty="0"/>
              <a:t> </a:t>
            </a:r>
            <a:r>
              <a:rPr lang="sl-SI" sz="2000" dirty="0" err="1"/>
              <a:t>hypothalamus</a:t>
            </a:r>
            <a:r>
              <a:rPr lang="sl-SI" sz="2000" dirty="0"/>
              <a:t> (PH)</a:t>
            </a:r>
          </a:p>
        </p:txBody>
      </p:sp>
    </p:spTree>
    <p:extLst>
      <p:ext uri="{BB962C8B-B14F-4D97-AF65-F5344CB8AC3E}">
        <p14:creationId xmlns:p14="http://schemas.microsoft.com/office/powerpoint/2010/main" val="3689579926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/>
              <a:t>Besedilo k prejšnji sliki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1676400" y="1219200"/>
            <a:ext cx="8839200" cy="5334000"/>
          </a:xfrm>
        </p:spPr>
        <p:txBody>
          <a:bodyPr/>
          <a:lstStyle/>
          <a:p>
            <a:r>
              <a:rPr lang="sl-SI" sz="1800" b="1" dirty="0"/>
              <a:t>Figure 1. </a:t>
            </a:r>
            <a:r>
              <a:rPr lang="sl-SI" sz="1800" b="1" dirty="0" err="1"/>
              <a:t>Schematic</a:t>
            </a:r>
            <a:r>
              <a:rPr lang="sl-SI" sz="1800" b="1" dirty="0"/>
              <a:t> </a:t>
            </a:r>
            <a:r>
              <a:rPr lang="sl-SI" sz="1800" b="1" dirty="0" err="1"/>
              <a:t>illustration</a:t>
            </a:r>
            <a:r>
              <a:rPr lang="sl-SI" sz="1800" b="1" dirty="0"/>
              <a:t> </a:t>
            </a:r>
            <a:r>
              <a:rPr lang="sl-SI" sz="1800" b="1" dirty="0" err="1"/>
              <a:t>of</a:t>
            </a:r>
            <a:r>
              <a:rPr lang="sl-SI" sz="1800" b="1" dirty="0"/>
              <a:t> </a:t>
            </a:r>
            <a:r>
              <a:rPr lang="sl-SI" sz="1800" b="1" dirty="0" err="1"/>
              <a:t>presumed</a:t>
            </a:r>
            <a:r>
              <a:rPr lang="sl-SI" sz="1800" b="1" dirty="0"/>
              <a:t> </a:t>
            </a:r>
            <a:r>
              <a:rPr lang="sl-SI" sz="1800" b="1" dirty="0" err="1"/>
              <a:t>pathways</a:t>
            </a:r>
            <a:r>
              <a:rPr lang="sl-SI" sz="1800" b="1" dirty="0"/>
              <a:t> </a:t>
            </a:r>
            <a:r>
              <a:rPr lang="sl-SI" sz="1800" b="1" dirty="0" err="1"/>
              <a:t>underlying</a:t>
            </a:r>
            <a:r>
              <a:rPr lang="sl-SI" sz="1800" b="1" dirty="0"/>
              <a:t> </a:t>
            </a:r>
            <a:r>
              <a:rPr lang="sl-SI" sz="1800" b="1" dirty="0" err="1"/>
              <a:t>orexin</a:t>
            </a:r>
            <a:r>
              <a:rPr lang="sl-SI" sz="1800" b="1" dirty="0"/>
              <a:t> </a:t>
            </a:r>
            <a:r>
              <a:rPr lang="sl-SI" sz="1800" b="1" dirty="0" err="1"/>
              <a:t>actions</a:t>
            </a:r>
            <a:r>
              <a:rPr lang="sl-SI" sz="1800" b="1" dirty="0"/>
              <a:t> on NREM </a:t>
            </a:r>
            <a:r>
              <a:rPr lang="sl-SI" sz="1800" b="1" dirty="0" err="1"/>
              <a:t>and</a:t>
            </a:r>
            <a:r>
              <a:rPr lang="sl-SI" sz="1800" b="1" dirty="0"/>
              <a:t> REM </a:t>
            </a:r>
            <a:r>
              <a:rPr lang="sl-SI" sz="1800" b="1" dirty="0" err="1"/>
              <a:t>sleep</a:t>
            </a:r>
            <a:r>
              <a:rPr lang="sl-SI" sz="1800" b="1" dirty="0"/>
              <a:t> (</a:t>
            </a:r>
            <a:r>
              <a:rPr lang="sl-SI" sz="1800" b="1" dirty="0" err="1">
                <a:hlinkClick r:id="rId2"/>
              </a:rPr>
              <a:t>Mieda</a:t>
            </a:r>
            <a:r>
              <a:rPr lang="sl-SI" sz="1800" b="1" dirty="0">
                <a:hlinkClick r:id="rId2"/>
              </a:rPr>
              <a:t> </a:t>
            </a:r>
            <a:r>
              <a:rPr lang="sl-SI" sz="1800" b="1" dirty="0" err="1">
                <a:hlinkClick r:id="rId2"/>
              </a:rPr>
              <a:t>et</a:t>
            </a:r>
            <a:r>
              <a:rPr lang="sl-SI" sz="1800" b="1" dirty="0">
                <a:hlinkClick r:id="rId2"/>
              </a:rPr>
              <a:t> </a:t>
            </a:r>
            <a:r>
              <a:rPr lang="sl-SI" sz="1800" b="1" dirty="0" err="1">
                <a:hlinkClick r:id="rId2"/>
              </a:rPr>
              <a:t>al</a:t>
            </a:r>
            <a:r>
              <a:rPr lang="sl-SI" sz="1800" b="1" dirty="0">
                <a:hlinkClick r:id="rId2"/>
              </a:rPr>
              <a:t>., 2011</a:t>
            </a:r>
            <a:r>
              <a:rPr lang="sl-SI" sz="1800" b="1" dirty="0"/>
              <a:t>)</a:t>
            </a:r>
            <a:r>
              <a:rPr lang="sl-SI" sz="1800" dirty="0"/>
              <a:t>. </a:t>
            </a:r>
            <a:r>
              <a:rPr lang="sl-SI" sz="1800" dirty="0" err="1"/>
              <a:t>Orexins</a:t>
            </a:r>
            <a:r>
              <a:rPr lang="sl-SI" sz="1800" dirty="0"/>
              <a:t> </a:t>
            </a:r>
            <a:r>
              <a:rPr lang="sl-SI" sz="1800" dirty="0" err="1"/>
              <a:t>activate</a:t>
            </a:r>
            <a:r>
              <a:rPr lang="sl-SI" sz="1800" dirty="0"/>
              <a:t> </a:t>
            </a:r>
            <a:r>
              <a:rPr lang="sl-SI" sz="1800" dirty="0" err="1"/>
              <a:t>histaminergic</a:t>
            </a:r>
            <a:r>
              <a:rPr lang="sl-SI" sz="1800" dirty="0"/>
              <a:t> (</a:t>
            </a:r>
            <a:r>
              <a:rPr lang="sl-SI" sz="1800" dirty="0" err="1"/>
              <a:t>His</a:t>
            </a:r>
            <a:r>
              <a:rPr lang="sl-SI" sz="1800" dirty="0"/>
              <a:t>)/</a:t>
            </a:r>
            <a:r>
              <a:rPr lang="sl-SI" sz="1800" dirty="0" err="1"/>
              <a:t>GABAergic</a:t>
            </a:r>
            <a:r>
              <a:rPr lang="sl-SI" sz="1800" dirty="0"/>
              <a:t> (GA), </a:t>
            </a:r>
            <a:r>
              <a:rPr lang="sl-SI" sz="1800" dirty="0" err="1"/>
              <a:t>serotonergic</a:t>
            </a:r>
            <a:r>
              <a:rPr lang="sl-SI" sz="1800" dirty="0"/>
              <a:t> (5HT), </a:t>
            </a:r>
            <a:r>
              <a:rPr lang="sl-SI" sz="1800" dirty="0" err="1"/>
              <a:t>noradrenergic</a:t>
            </a:r>
            <a:r>
              <a:rPr lang="sl-SI" sz="1800" dirty="0"/>
              <a:t> (NA), </a:t>
            </a:r>
            <a:r>
              <a:rPr lang="sl-SI" sz="1800" dirty="0" err="1"/>
              <a:t>and</a:t>
            </a:r>
            <a:r>
              <a:rPr lang="sl-SI" sz="1800" dirty="0"/>
              <a:t> </a:t>
            </a:r>
            <a:r>
              <a:rPr lang="sl-SI" sz="1800" dirty="0" err="1"/>
              <a:t>cholinergic</a:t>
            </a:r>
            <a:r>
              <a:rPr lang="sl-SI" sz="1800" dirty="0"/>
              <a:t> (</a:t>
            </a:r>
            <a:r>
              <a:rPr lang="sl-SI" sz="1800" dirty="0" err="1"/>
              <a:t>ACh</a:t>
            </a:r>
            <a:r>
              <a:rPr lang="sl-SI" sz="1800" dirty="0"/>
              <a:t>) </a:t>
            </a:r>
            <a:r>
              <a:rPr lang="sl-SI" sz="1800" dirty="0" err="1"/>
              <a:t>neurons</a:t>
            </a:r>
            <a:r>
              <a:rPr lang="sl-SI" sz="1800" dirty="0"/>
              <a:t> as </a:t>
            </a:r>
            <a:r>
              <a:rPr lang="sl-SI" sz="1800" dirty="0" err="1"/>
              <a:t>well</a:t>
            </a:r>
            <a:r>
              <a:rPr lang="sl-SI" sz="1800" dirty="0"/>
              <a:t> as </a:t>
            </a:r>
            <a:r>
              <a:rPr lang="sl-SI" sz="1800" dirty="0" err="1"/>
              <a:t>GABAergic</a:t>
            </a:r>
            <a:r>
              <a:rPr lang="sl-SI" sz="1800" dirty="0"/>
              <a:t> </a:t>
            </a:r>
            <a:r>
              <a:rPr lang="sl-SI" sz="1800" dirty="0" err="1"/>
              <a:t>putative</a:t>
            </a:r>
            <a:r>
              <a:rPr lang="sl-SI" sz="1800" dirty="0"/>
              <a:t> </a:t>
            </a:r>
            <a:r>
              <a:rPr lang="sl-SI" sz="1800" dirty="0" err="1"/>
              <a:t>interneurons</a:t>
            </a:r>
            <a:r>
              <a:rPr lang="sl-SI" sz="1800" dirty="0"/>
              <a:t> in </a:t>
            </a:r>
            <a:r>
              <a:rPr lang="sl-SI" sz="1800" dirty="0" err="1"/>
              <a:t>wake</a:t>
            </a:r>
            <a:r>
              <a:rPr lang="sl-SI" sz="1800" dirty="0"/>
              <a:t>-</a:t>
            </a:r>
            <a:r>
              <a:rPr lang="sl-SI" sz="1800" dirty="0" err="1"/>
              <a:t>promoting</a:t>
            </a:r>
            <a:r>
              <a:rPr lang="sl-SI" sz="1800" dirty="0"/>
              <a:t> </a:t>
            </a:r>
            <a:r>
              <a:rPr lang="sl-SI" sz="1800" dirty="0" err="1"/>
              <a:t>nuclei</a:t>
            </a:r>
            <a:r>
              <a:rPr lang="sl-SI" sz="1800" dirty="0"/>
              <a:t>, </a:t>
            </a:r>
            <a:r>
              <a:rPr lang="sl-SI" sz="1800" dirty="0" err="1"/>
              <a:t>including</a:t>
            </a:r>
            <a:r>
              <a:rPr lang="sl-SI" sz="1800" dirty="0"/>
              <a:t> </a:t>
            </a:r>
            <a:r>
              <a:rPr lang="sl-SI" sz="1800" dirty="0" err="1"/>
              <a:t>the</a:t>
            </a:r>
            <a:r>
              <a:rPr lang="sl-SI" sz="1800" dirty="0"/>
              <a:t> TMN, DR/</a:t>
            </a:r>
            <a:r>
              <a:rPr lang="sl-SI" sz="1800" dirty="0" err="1"/>
              <a:t>MnR</a:t>
            </a:r>
            <a:r>
              <a:rPr lang="sl-SI" sz="1800" dirty="0"/>
              <a:t>, LDT/PPT, </a:t>
            </a:r>
            <a:r>
              <a:rPr lang="sl-SI" sz="1800" dirty="0" err="1"/>
              <a:t>and</a:t>
            </a:r>
            <a:r>
              <a:rPr lang="sl-SI" sz="1800" dirty="0"/>
              <a:t> LC. </a:t>
            </a:r>
            <a:r>
              <a:rPr lang="sl-SI" sz="1800" dirty="0" err="1"/>
              <a:t>These</a:t>
            </a:r>
            <a:r>
              <a:rPr lang="sl-SI" sz="1800" dirty="0"/>
              <a:t> </a:t>
            </a:r>
            <a:r>
              <a:rPr lang="sl-SI" sz="1800" dirty="0" err="1"/>
              <a:t>neurons</a:t>
            </a:r>
            <a:r>
              <a:rPr lang="sl-SI" sz="1800" dirty="0"/>
              <a:t> </a:t>
            </a:r>
            <a:r>
              <a:rPr lang="sl-SI" sz="1800" dirty="0" err="1"/>
              <a:t>differentially</a:t>
            </a:r>
            <a:r>
              <a:rPr lang="sl-SI" sz="1800" dirty="0"/>
              <a:t> </a:t>
            </a:r>
            <a:r>
              <a:rPr lang="sl-SI" sz="1800" dirty="0" err="1"/>
              <a:t>express</a:t>
            </a:r>
            <a:r>
              <a:rPr lang="sl-SI" sz="1800" dirty="0"/>
              <a:t> OX1R </a:t>
            </a:r>
            <a:r>
              <a:rPr lang="sl-SI" sz="1800" dirty="0" err="1"/>
              <a:t>and</a:t>
            </a:r>
            <a:r>
              <a:rPr lang="sl-SI" sz="1800" dirty="0"/>
              <a:t>/or OX2R, </a:t>
            </a:r>
            <a:r>
              <a:rPr lang="sl-SI" sz="1800" dirty="0" err="1"/>
              <a:t>and</a:t>
            </a:r>
            <a:r>
              <a:rPr lang="sl-SI" sz="1800" dirty="0"/>
              <a:t> </a:t>
            </a:r>
            <a:r>
              <a:rPr lang="sl-SI" sz="1800" dirty="0" err="1"/>
              <a:t>regulate</a:t>
            </a:r>
            <a:r>
              <a:rPr lang="sl-SI" sz="1800" dirty="0"/>
              <a:t> </a:t>
            </a:r>
            <a:r>
              <a:rPr lang="sl-SI" sz="1800" dirty="0" err="1"/>
              <a:t>wakefulness</a:t>
            </a:r>
            <a:r>
              <a:rPr lang="sl-SI" sz="1800" dirty="0"/>
              <a:t>/NREM </a:t>
            </a:r>
            <a:r>
              <a:rPr lang="sl-SI" sz="1800" dirty="0" err="1"/>
              <a:t>sleep</a:t>
            </a:r>
            <a:r>
              <a:rPr lang="sl-SI" sz="1800" dirty="0"/>
              <a:t> </a:t>
            </a:r>
            <a:r>
              <a:rPr lang="sl-SI" sz="1800" dirty="0" err="1"/>
              <a:t>and</a:t>
            </a:r>
            <a:r>
              <a:rPr lang="sl-SI" sz="1800" dirty="0"/>
              <a:t> NREM/REM </a:t>
            </a:r>
            <a:r>
              <a:rPr lang="sl-SI" sz="1800" dirty="0" err="1"/>
              <a:t>sleep</a:t>
            </a:r>
            <a:r>
              <a:rPr lang="sl-SI" sz="1800" dirty="0"/>
              <a:t> </a:t>
            </a:r>
            <a:r>
              <a:rPr lang="sl-SI" sz="1800" dirty="0" err="1"/>
              <a:t>transitions</a:t>
            </a:r>
            <a:r>
              <a:rPr lang="sl-SI" sz="1800" dirty="0"/>
              <a:t>. OX1R </a:t>
            </a:r>
            <a:r>
              <a:rPr lang="sl-SI" sz="1800" dirty="0" err="1"/>
              <a:t>and</a:t>
            </a:r>
            <a:r>
              <a:rPr lang="sl-SI" sz="1800" dirty="0"/>
              <a:t> OX2R </a:t>
            </a:r>
            <a:r>
              <a:rPr lang="sl-SI" sz="1800" dirty="0" err="1"/>
              <a:t>may</a:t>
            </a:r>
            <a:r>
              <a:rPr lang="sl-SI" sz="1800" dirty="0"/>
              <a:t> </a:t>
            </a:r>
            <a:r>
              <a:rPr lang="sl-SI" sz="1800" dirty="0" err="1"/>
              <a:t>be</a:t>
            </a:r>
            <a:r>
              <a:rPr lang="sl-SI" sz="1800" dirty="0"/>
              <a:t> </a:t>
            </a:r>
            <a:r>
              <a:rPr lang="sl-SI" sz="1800" dirty="0" err="1"/>
              <a:t>expressed</a:t>
            </a:r>
            <a:r>
              <a:rPr lang="sl-SI" sz="1800" dirty="0"/>
              <a:t> in </a:t>
            </a:r>
            <a:r>
              <a:rPr lang="sl-SI" sz="1800" dirty="0" err="1"/>
              <a:t>the</a:t>
            </a:r>
            <a:r>
              <a:rPr lang="sl-SI" sz="1800" dirty="0"/>
              <a:t> same </a:t>
            </a:r>
            <a:r>
              <a:rPr lang="sl-SI" sz="1800" dirty="0" err="1"/>
              <a:t>populations</a:t>
            </a:r>
            <a:r>
              <a:rPr lang="sl-SI" sz="1800" dirty="0"/>
              <a:t> </a:t>
            </a:r>
            <a:r>
              <a:rPr lang="sl-SI" sz="1800" dirty="0" err="1"/>
              <a:t>of</a:t>
            </a:r>
            <a:r>
              <a:rPr lang="sl-SI" sz="1800" dirty="0"/>
              <a:t> </a:t>
            </a:r>
            <a:r>
              <a:rPr lang="sl-SI" sz="1800" dirty="0" err="1"/>
              <a:t>GABAergic</a:t>
            </a:r>
            <a:r>
              <a:rPr lang="sl-SI" sz="1800" dirty="0"/>
              <a:t> </a:t>
            </a:r>
            <a:r>
              <a:rPr lang="sl-SI" sz="1800" dirty="0" err="1"/>
              <a:t>neurons</a:t>
            </a:r>
            <a:r>
              <a:rPr lang="sl-SI" sz="1800" dirty="0"/>
              <a:t>, as </a:t>
            </a:r>
            <a:r>
              <a:rPr lang="sl-SI" sz="1800" dirty="0" err="1"/>
              <a:t>shown</a:t>
            </a:r>
            <a:r>
              <a:rPr lang="sl-SI" sz="1800" dirty="0"/>
              <a:t> in </a:t>
            </a:r>
            <a:r>
              <a:rPr lang="sl-SI" sz="1800" dirty="0" err="1"/>
              <a:t>the</a:t>
            </a:r>
            <a:r>
              <a:rPr lang="sl-SI" sz="1800" dirty="0"/>
              <a:t> figure, or </a:t>
            </a:r>
            <a:r>
              <a:rPr lang="sl-SI" sz="1800" dirty="0" err="1"/>
              <a:t>may</a:t>
            </a:r>
            <a:r>
              <a:rPr lang="sl-SI" sz="1800" dirty="0"/>
              <a:t> </a:t>
            </a:r>
            <a:r>
              <a:rPr lang="sl-SI" sz="1800" dirty="0" err="1"/>
              <a:t>be</a:t>
            </a:r>
            <a:r>
              <a:rPr lang="sl-SI" sz="1800" dirty="0"/>
              <a:t> </a:t>
            </a:r>
            <a:r>
              <a:rPr lang="sl-SI" sz="1800" dirty="0" err="1"/>
              <a:t>expressed</a:t>
            </a:r>
            <a:r>
              <a:rPr lang="sl-SI" sz="1800" dirty="0"/>
              <a:t> in </a:t>
            </a:r>
            <a:r>
              <a:rPr lang="sl-SI" sz="1800" dirty="0" err="1"/>
              <a:t>distinct</a:t>
            </a:r>
            <a:r>
              <a:rPr lang="sl-SI" sz="1800" dirty="0"/>
              <a:t> </a:t>
            </a:r>
            <a:r>
              <a:rPr lang="sl-SI" sz="1800" dirty="0" err="1"/>
              <a:t>populations</a:t>
            </a:r>
            <a:r>
              <a:rPr lang="sl-SI" sz="1800" dirty="0"/>
              <a:t> </a:t>
            </a:r>
            <a:r>
              <a:rPr lang="sl-SI" sz="1800" dirty="0" err="1"/>
              <a:t>of</a:t>
            </a:r>
            <a:r>
              <a:rPr lang="sl-SI" sz="1800" dirty="0"/>
              <a:t> </a:t>
            </a:r>
            <a:r>
              <a:rPr lang="sl-SI" sz="1800" dirty="0" err="1"/>
              <a:t>these</a:t>
            </a:r>
            <a:r>
              <a:rPr lang="sl-SI" sz="1800" dirty="0"/>
              <a:t> </a:t>
            </a:r>
            <a:r>
              <a:rPr lang="sl-SI" sz="1800" dirty="0" err="1"/>
              <a:t>neurons</a:t>
            </a:r>
            <a:r>
              <a:rPr lang="sl-SI" sz="1800" dirty="0"/>
              <a:t> in </a:t>
            </a:r>
            <a:r>
              <a:rPr lang="sl-SI" sz="1800" dirty="0" err="1"/>
              <a:t>each</a:t>
            </a:r>
            <a:r>
              <a:rPr lang="sl-SI" sz="1800" dirty="0"/>
              <a:t> </a:t>
            </a:r>
            <a:r>
              <a:rPr lang="sl-SI" sz="1800" dirty="0" err="1"/>
              <a:t>area</a:t>
            </a:r>
            <a:r>
              <a:rPr lang="sl-SI" sz="1800" dirty="0"/>
              <a:t>. </a:t>
            </a:r>
            <a:r>
              <a:rPr lang="sl-SI" sz="1800" dirty="0" err="1"/>
              <a:t>Wake</a:t>
            </a:r>
            <a:r>
              <a:rPr lang="sl-SI" sz="1800" dirty="0"/>
              <a:t>/REM-on </a:t>
            </a:r>
            <a:r>
              <a:rPr lang="sl-SI" sz="1800" dirty="0" err="1"/>
              <a:t>cholinergic</a:t>
            </a:r>
            <a:r>
              <a:rPr lang="sl-SI" sz="1800" dirty="0"/>
              <a:t> </a:t>
            </a:r>
            <a:r>
              <a:rPr lang="sl-SI" sz="1800" dirty="0" err="1"/>
              <a:t>neurons</a:t>
            </a:r>
            <a:r>
              <a:rPr lang="sl-SI" sz="1800" dirty="0"/>
              <a:t> (</a:t>
            </a:r>
            <a:r>
              <a:rPr lang="sl-SI" sz="1800" dirty="0" err="1"/>
              <a:t>ACh</a:t>
            </a:r>
            <a:r>
              <a:rPr lang="sl-SI" sz="1800" dirty="0"/>
              <a:t>/W) are </a:t>
            </a:r>
            <a:r>
              <a:rPr lang="sl-SI" sz="1800" dirty="0" err="1"/>
              <a:t>likely</a:t>
            </a:r>
            <a:r>
              <a:rPr lang="sl-SI" sz="1800" dirty="0"/>
              <a:t> to </a:t>
            </a:r>
            <a:r>
              <a:rPr lang="sl-SI" sz="1800" dirty="0" err="1"/>
              <a:t>suppress</a:t>
            </a:r>
            <a:r>
              <a:rPr lang="sl-SI" sz="1800" dirty="0"/>
              <a:t> NREM </a:t>
            </a:r>
            <a:r>
              <a:rPr lang="sl-SI" sz="1800" dirty="0" err="1"/>
              <a:t>sleep</a:t>
            </a:r>
            <a:r>
              <a:rPr lang="sl-SI" sz="1800" dirty="0"/>
              <a:t>, </a:t>
            </a:r>
            <a:r>
              <a:rPr lang="sl-SI" sz="1800" dirty="0" err="1"/>
              <a:t>but</a:t>
            </a:r>
            <a:r>
              <a:rPr lang="sl-SI" sz="1800" dirty="0"/>
              <a:t> REM-on </a:t>
            </a:r>
            <a:r>
              <a:rPr lang="sl-SI" sz="1800" dirty="0" err="1"/>
              <a:t>cholinergic</a:t>
            </a:r>
            <a:r>
              <a:rPr lang="sl-SI" sz="1800" dirty="0"/>
              <a:t> </a:t>
            </a:r>
            <a:r>
              <a:rPr lang="sl-SI" sz="1800" dirty="0" err="1"/>
              <a:t>neurons</a:t>
            </a:r>
            <a:r>
              <a:rPr lang="sl-SI" sz="1800" dirty="0"/>
              <a:t> (</a:t>
            </a:r>
            <a:r>
              <a:rPr lang="sl-SI" sz="1800" dirty="0" err="1"/>
              <a:t>ACh</a:t>
            </a:r>
            <a:r>
              <a:rPr lang="sl-SI" sz="1800" dirty="0"/>
              <a:t>/R), are </a:t>
            </a:r>
            <a:r>
              <a:rPr lang="sl-SI" sz="1800" dirty="0" err="1"/>
              <a:t>likely</a:t>
            </a:r>
            <a:r>
              <a:rPr lang="sl-SI" sz="1800" dirty="0"/>
              <a:t> to </a:t>
            </a:r>
            <a:r>
              <a:rPr lang="sl-SI" sz="1800" dirty="0" err="1"/>
              <a:t>induce</a:t>
            </a:r>
            <a:r>
              <a:rPr lang="sl-SI" sz="1800" dirty="0"/>
              <a:t> REM </a:t>
            </a:r>
            <a:r>
              <a:rPr lang="sl-SI" sz="1800" dirty="0" err="1"/>
              <a:t>sleep</a:t>
            </a:r>
            <a:r>
              <a:rPr lang="sl-SI" sz="1800" dirty="0"/>
              <a:t>. </a:t>
            </a:r>
            <a:r>
              <a:rPr lang="sl-SI" sz="1800" dirty="0" err="1"/>
              <a:t>Wake-active</a:t>
            </a:r>
            <a:r>
              <a:rPr lang="sl-SI" sz="1800" dirty="0"/>
              <a:t> </a:t>
            </a:r>
            <a:r>
              <a:rPr lang="sl-SI" sz="1800" dirty="0" err="1"/>
              <a:t>serotonergic</a:t>
            </a:r>
            <a:r>
              <a:rPr lang="sl-SI" sz="1800" dirty="0"/>
              <a:t> </a:t>
            </a:r>
            <a:r>
              <a:rPr lang="sl-SI" sz="1800" dirty="0" err="1"/>
              <a:t>and</a:t>
            </a:r>
            <a:r>
              <a:rPr lang="sl-SI" sz="1800" dirty="0"/>
              <a:t> </a:t>
            </a:r>
            <a:r>
              <a:rPr lang="sl-SI" sz="1800" dirty="0" err="1"/>
              <a:t>noradrenergic</a:t>
            </a:r>
            <a:r>
              <a:rPr lang="sl-SI" sz="1800" dirty="0"/>
              <a:t> </a:t>
            </a:r>
            <a:r>
              <a:rPr lang="sl-SI" sz="1800" dirty="0" err="1"/>
              <a:t>neurons</a:t>
            </a:r>
            <a:r>
              <a:rPr lang="sl-SI" sz="1800" dirty="0"/>
              <a:t> in </a:t>
            </a:r>
            <a:r>
              <a:rPr lang="sl-SI" sz="1800" dirty="0" err="1"/>
              <a:t>the</a:t>
            </a:r>
            <a:r>
              <a:rPr lang="sl-SI" sz="1800" dirty="0"/>
              <a:t> DR/</a:t>
            </a:r>
            <a:r>
              <a:rPr lang="sl-SI" sz="1800" dirty="0" err="1"/>
              <a:t>MnR</a:t>
            </a:r>
            <a:r>
              <a:rPr lang="sl-SI" sz="1800" dirty="0"/>
              <a:t> </a:t>
            </a:r>
            <a:r>
              <a:rPr lang="sl-SI" sz="1800" dirty="0" err="1"/>
              <a:t>and</a:t>
            </a:r>
            <a:r>
              <a:rPr lang="sl-SI" sz="1800" dirty="0"/>
              <a:t> LC, </a:t>
            </a:r>
            <a:r>
              <a:rPr lang="sl-SI" sz="1800" dirty="0" err="1"/>
              <a:t>respectively</a:t>
            </a:r>
            <a:r>
              <a:rPr lang="sl-SI" sz="1800" dirty="0"/>
              <a:t>, </a:t>
            </a:r>
            <a:r>
              <a:rPr lang="sl-SI" sz="1800" dirty="0" err="1"/>
              <a:t>counteract</a:t>
            </a:r>
            <a:r>
              <a:rPr lang="sl-SI" sz="1800" dirty="0"/>
              <a:t> </a:t>
            </a:r>
            <a:r>
              <a:rPr lang="sl-SI" sz="1800" dirty="0" err="1"/>
              <a:t>activation</a:t>
            </a:r>
            <a:r>
              <a:rPr lang="sl-SI" sz="1800" dirty="0"/>
              <a:t> </a:t>
            </a:r>
            <a:r>
              <a:rPr lang="sl-SI" sz="1800" dirty="0" err="1"/>
              <a:t>of</a:t>
            </a:r>
            <a:r>
              <a:rPr lang="sl-SI" sz="1800" dirty="0"/>
              <a:t> REM-on </a:t>
            </a:r>
            <a:r>
              <a:rPr lang="sl-SI" sz="1800" dirty="0" err="1"/>
              <a:t>cholinergic</a:t>
            </a:r>
            <a:r>
              <a:rPr lang="sl-SI" sz="1800" dirty="0"/>
              <a:t> </a:t>
            </a:r>
            <a:r>
              <a:rPr lang="sl-SI" sz="1800" dirty="0" err="1"/>
              <a:t>neurons</a:t>
            </a:r>
            <a:r>
              <a:rPr lang="sl-SI" sz="1800" dirty="0"/>
              <a:t> in </a:t>
            </a:r>
            <a:r>
              <a:rPr lang="sl-SI" sz="1800" dirty="0" err="1"/>
              <a:t>the</a:t>
            </a:r>
            <a:r>
              <a:rPr lang="sl-SI" sz="1800" dirty="0"/>
              <a:t> LDT/PPT, as </a:t>
            </a:r>
            <a:r>
              <a:rPr lang="sl-SI" sz="1800" dirty="0" err="1"/>
              <a:t>well</a:t>
            </a:r>
            <a:r>
              <a:rPr lang="sl-SI" sz="1800" dirty="0"/>
              <a:t> as REM-on </a:t>
            </a:r>
            <a:r>
              <a:rPr lang="sl-SI" sz="1800" dirty="0" err="1"/>
              <a:t>neurons</a:t>
            </a:r>
            <a:r>
              <a:rPr lang="sl-SI" sz="1800" dirty="0"/>
              <a:t> in </a:t>
            </a:r>
            <a:r>
              <a:rPr lang="sl-SI" sz="1800" dirty="0" err="1"/>
              <a:t>the</a:t>
            </a:r>
            <a:r>
              <a:rPr lang="sl-SI" sz="1800" dirty="0"/>
              <a:t> </a:t>
            </a:r>
            <a:r>
              <a:rPr lang="sl-SI" sz="1800" dirty="0" err="1"/>
              <a:t>brainstem</a:t>
            </a:r>
            <a:r>
              <a:rPr lang="sl-SI" sz="1800" dirty="0"/>
              <a:t> </a:t>
            </a:r>
            <a:r>
              <a:rPr lang="sl-SI" sz="1800" dirty="0" err="1"/>
              <a:t>reticular</a:t>
            </a:r>
            <a:r>
              <a:rPr lang="sl-SI" sz="1800" dirty="0"/>
              <a:t> </a:t>
            </a:r>
            <a:r>
              <a:rPr lang="sl-SI" sz="1800" dirty="0" err="1"/>
              <a:t>formation</a:t>
            </a:r>
            <a:r>
              <a:rPr lang="sl-SI" sz="1800" dirty="0"/>
              <a:t> (</a:t>
            </a:r>
            <a:r>
              <a:rPr lang="sl-SI" sz="1800" dirty="0">
                <a:hlinkClick r:id="rId3"/>
              </a:rPr>
              <a:t>Pace-</a:t>
            </a:r>
            <a:r>
              <a:rPr lang="sl-SI" sz="1800" dirty="0" err="1">
                <a:hlinkClick r:id="rId3"/>
              </a:rPr>
              <a:t>Schott</a:t>
            </a:r>
            <a:r>
              <a:rPr lang="sl-SI" sz="1800" dirty="0">
                <a:hlinkClick r:id="rId3"/>
              </a:rPr>
              <a:t> </a:t>
            </a:r>
            <a:r>
              <a:rPr lang="sl-SI" sz="1800" dirty="0" err="1">
                <a:hlinkClick r:id="rId3"/>
              </a:rPr>
              <a:t>and</a:t>
            </a:r>
            <a:r>
              <a:rPr lang="sl-SI" sz="1800" dirty="0">
                <a:hlinkClick r:id="rId3"/>
              </a:rPr>
              <a:t> </a:t>
            </a:r>
            <a:r>
              <a:rPr lang="sl-SI" sz="1800" dirty="0" err="1">
                <a:hlinkClick r:id="rId3"/>
              </a:rPr>
              <a:t>Hobson</a:t>
            </a:r>
            <a:r>
              <a:rPr lang="sl-SI" sz="1800" dirty="0">
                <a:hlinkClick r:id="rId3"/>
              </a:rPr>
              <a:t>, 2002</a:t>
            </a:r>
            <a:r>
              <a:rPr lang="sl-SI" sz="1800" dirty="0"/>
              <a:t>; </a:t>
            </a:r>
            <a:r>
              <a:rPr lang="sl-SI" sz="1800" dirty="0">
                <a:hlinkClick r:id="rId4"/>
              </a:rPr>
              <a:t>Sakurai, 2007</a:t>
            </a:r>
            <a:r>
              <a:rPr lang="sl-SI" sz="1800" dirty="0"/>
              <a:t>). </a:t>
            </a:r>
            <a:r>
              <a:rPr lang="sl-SI" sz="1800" dirty="0" err="1"/>
              <a:t>Previous</a:t>
            </a:r>
            <a:r>
              <a:rPr lang="sl-SI" sz="1800" dirty="0"/>
              <a:t> </a:t>
            </a:r>
            <a:r>
              <a:rPr lang="sl-SI" sz="1800" dirty="0" err="1"/>
              <a:t>reports</a:t>
            </a:r>
            <a:r>
              <a:rPr lang="sl-SI" sz="1800" dirty="0"/>
              <a:t> </a:t>
            </a:r>
            <a:r>
              <a:rPr lang="sl-SI" sz="1800" dirty="0" err="1"/>
              <a:t>have</a:t>
            </a:r>
            <a:r>
              <a:rPr lang="sl-SI" sz="1800" dirty="0"/>
              <a:t> </a:t>
            </a:r>
            <a:r>
              <a:rPr lang="sl-SI" sz="1800" dirty="0" err="1"/>
              <a:t>suggested</a:t>
            </a:r>
            <a:r>
              <a:rPr lang="sl-SI" sz="1800" dirty="0"/>
              <a:t> </a:t>
            </a:r>
            <a:r>
              <a:rPr lang="sl-SI" sz="1800" dirty="0" err="1"/>
              <a:t>contributions</a:t>
            </a:r>
            <a:r>
              <a:rPr lang="sl-SI" sz="1800" dirty="0"/>
              <a:t> </a:t>
            </a:r>
            <a:r>
              <a:rPr lang="sl-SI" sz="1800" dirty="0" err="1"/>
              <a:t>of</a:t>
            </a:r>
            <a:r>
              <a:rPr lang="sl-SI" sz="1800" dirty="0"/>
              <a:t> </a:t>
            </a:r>
            <a:r>
              <a:rPr lang="sl-SI" sz="1800" dirty="0" err="1"/>
              <a:t>GABAergic</a:t>
            </a:r>
            <a:r>
              <a:rPr lang="sl-SI" sz="1800" dirty="0"/>
              <a:t> </a:t>
            </a:r>
            <a:r>
              <a:rPr lang="sl-SI" sz="1800" dirty="0" err="1"/>
              <a:t>interneurons</a:t>
            </a:r>
            <a:r>
              <a:rPr lang="sl-SI" sz="1800" dirty="0"/>
              <a:t> </a:t>
            </a:r>
            <a:r>
              <a:rPr lang="sl-SI" sz="1800" dirty="0" err="1"/>
              <a:t>inhibiting</a:t>
            </a:r>
            <a:r>
              <a:rPr lang="sl-SI" sz="1800" dirty="0"/>
              <a:t> PPT </a:t>
            </a:r>
            <a:r>
              <a:rPr lang="sl-SI" sz="1800" dirty="0" err="1"/>
              <a:t>cholinergic</a:t>
            </a:r>
            <a:r>
              <a:rPr lang="sl-SI" sz="1800" dirty="0"/>
              <a:t> </a:t>
            </a:r>
            <a:r>
              <a:rPr lang="sl-SI" sz="1800" dirty="0" err="1"/>
              <a:t>and</a:t>
            </a:r>
            <a:r>
              <a:rPr lang="sl-SI" sz="1800" dirty="0"/>
              <a:t> </a:t>
            </a:r>
            <a:r>
              <a:rPr lang="sl-SI" sz="1800" dirty="0" err="1"/>
              <a:t>raphe</a:t>
            </a:r>
            <a:r>
              <a:rPr lang="sl-SI" sz="1800" dirty="0"/>
              <a:t> </a:t>
            </a:r>
            <a:r>
              <a:rPr lang="sl-SI" sz="1800" dirty="0" err="1"/>
              <a:t>serotonergic</a:t>
            </a:r>
            <a:r>
              <a:rPr lang="sl-SI" sz="1800" dirty="0"/>
              <a:t> </a:t>
            </a:r>
            <a:r>
              <a:rPr lang="sl-SI" sz="1800" dirty="0" err="1"/>
              <a:t>neurons</a:t>
            </a:r>
            <a:r>
              <a:rPr lang="sl-SI" sz="1800" dirty="0"/>
              <a:t> (</a:t>
            </a:r>
            <a:r>
              <a:rPr lang="sl-SI" sz="1800" dirty="0" err="1">
                <a:hlinkClick r:id="rId5"/>
              </a:rPr>
              <a:t>Liu</a:t>
            </a:r>
            <a:r>
              <a:rPr lang="sl-SI" sz="1800" dirty="0">
                <a:hlinkClick r:id="rId5"/>
              </a:rPr>
              <a:t> </a:t>
            </a:r>
            <a:r>
              <a:rPr lang="sl-SI" sz="1800" dirty="0" err="1">
                <a:hlinkClick r:id="rId5"/>
              </a:rPr>
              <a:t>et</a:t>
            </a:r>
            <a:r>
              <a:rPr lang="sl-SI" sz="1800" dirty="0">
                <a:hlinkClick r:id="rId5"/>
              </a:rPr>
              <a:t> </a:t>
            </a:r>
            <a:r>
              <a:rPr lang="sl-SI" sz="1800" dirty="0" err="1">
                <a:hlinkClick r:id="rId5"/>
              </a:rPr>
              <a:t>al</a:t>
            </a:r>
            <a:r>
              <a:rPr lang="sl-SI" sz="1800" dirty="0">
                <a:hlinkClick r:id="rId5"/>
              </a:rPr>
              <a:t>., 2002</a:t>
            </a:r>
            <a:r>
              <a:rPr lang="sl-SI" sz="1800" dirty="0"/>
              <a:t>; </a:t>
            </a:r>
            <a:r>
              <a:rPr lang="sl-SI" sz="1800" dirty="0" err="1">
                <a:hlinkClick r:id="rId6"/>
              </a:rPr>
              <a:t>Takakusaki</a:t>
            </a:r>
            <a:r>
              <a:rPr lang="sl-SI" sz="1800" dirty="0">
                <a:hlinkClick r:id="rId6"/>
              </a:rPr>
              <a:t> </a:t>
            </a:r>
            <a:r>
              <a:rPr lang="sl-SI" sz="1800" dirty="0" err="1">
                <a:hlinkClick r:id="rId6"/>
              </a:rPr>
              <a:t>et</a:t>
            </a:r>
            <a:r>
              <a:rPr lang="sl-SI" sz="1800" dirty="0">
                <a:hlinkClick r:id="rId6"/>
              </a:rPr>
              <a:t> </a:t>
            </a:r>
            <a:r>
              <a:rPr lang="sl-SI" sz="1800" dirty="0" err="1">
                <a:hlinkClick r:id="rId6"/>
              </a:rPr>
              <a:t>al</a:t>
            </a:r>
            <a:r>
              <a:rPr lang="sl-SI" sz="1800" dirty="0">
                <a:hlinkClick r:id="rId6"/>
              </a:rPr>
              <a:t>., 2005</a:t>
            </a:r>
            <a:r>
              <a:rPr lang="sl-SI" sz="1800" dirty="0"/>
              <a:t>). LHA, </a:t>
            </a:r>
            <a:r>
              <a:rPr lang="sl-SI" sz="1800" dirty="0" err="1"/>
              <a:t>lateral</a:t>
            </a:r>
            <a:r>
              <a:rPr lang="sl-SI" sz="1800" dirty="0"/>
              <a:t> </a:t>
            </a:r>
            <a:r>
              <a:rPr lang="sl-SI" sz="1800" dirty="0" err="1"/>
              <a:t>hypothalamic</a:t>
            </a:r>
            <a:r>
              <a:rPr lang="sl-SI" sz="1800" dirty="0"/>
              <a:t> </a:t>
            </a:r>
            <a:r>
              <a:rPr lang="sl-SI" sz="1800" dirty="0" err="1"/>
              <a:t>area</a:t>
            </a:r>
            <a:r>
              <a:rPr lang="sl-SI" sz="1800" dirty="0"/>
              <a:t>; PH, </a:t>
            </a:r>
            <a:r>
              <a:rPr lang="sl-SI" sz="1800" dirty="0" err="1"/>
              <a:t>posterior</a:t>
            </a:r>
            <a:r>
              <a:rPr lang="sl-SI" sz="1800" dirty="0"/>
              <a:t> </a:t>
            </a:r>
            <a:r>
              <a:rPr lang="sl-SI" sz="1800" dirty="0" err="1"/>
              <a:t>hypothalamus</a:t>
            </a:r>
            <a:r>
              <a:rPr lang="sl-SI" sz="1800" dirty="0"/>
              <a:t>. </a:t>
            </a:r>
            <a:r>
              <a:rPr lang="sl-SI" sz="1800" dirty="0" err="1"/>
              <a:t>Reproduced</a:t>
            </a:r>
            <a:r>
              <a:rPr lang="sl-SI" sz="1800" dirty="0"/>
              <a:t> </a:t>
            </a:r>
            <a:r>
              <a:rPr lang="sl-SI" sz="1800" dirty="0" err="1"/>
              <a:t>from</a:t>
            </a:r>
            <a:r>
              <a:rPr lang="sl-SI" sz="1800" dirty="0"/>
              <a:t> </a:t>
            </a:r>
            <a:r>
              <a:rPr lang="sl-SI" sz="1800" dirty="0">
                <a:hlinkClick r:id="rId7"/>
              </a:rPr>
              <a:t>Sakurai </a:t>
            </a:r>
            <a:r>
              <a:rPr lang="sl-SI" sz="1800" dirty="0" err="1">
                <a:hlinkClick r:id="rId7"/>
              </a:rPr>
              <a:t>and</a:t>
            </a:r>
            <a:r>
              <a:rPr lang="sl-SI" sz="1800" dirty="0">
                <a:hlinkClick r:id="rId7"/>
              </a:rPr>
              <a:t> </a:t>
            </a:r>
            <a:r>
              <a:rPr lang="sl-SI" sz="1800" dirty="0" err="1">
                <a:hlinkClick r:id="rId7"/>
              </a:rPr>
              <a:t>Mieda</a:t>
            </a:r>
            <a:r>
              <a:rPr lang="sl-SI" sz="1800" dirty="0">
                <a:hlinkClick r:id="rId7"/>
              </a:rPr>
              <a:t> (2011)</a:t>
            </a:r>
            <a:endParaRPr lang="sl-SI" sz="1800" dirty="0"/>
          </a:p>
        </p:txBody>
      </p:sp>
    </p:spTree>
    <p:extLst>
      <p:ext uri="{BB962C8B-B14F-4D97-AF65-F5344CB8AC3E}">
        <p14:creationId xmlns:p14="http://schemas.microsoft.com/office/powerpoint/2010/main" val="1342640420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76201"/>
            <a:ext cx="9144000" cy="488156"/>
          </a:xfrm>
        </p:spPr>
        <p:txBody>
          <a:bodyPr/>
          <a:lstStyle/>
          <a:p>
            <a:r>
              <a:rPr lang="sl-SI" dirty="0" err="1"/>
              <a:t>Oreksinski</a:t>
            </a:r>
            <a:r>
              <a:rPr lang="sl-SI" dirty="0"/>
              <a:t> receptorji in učinki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564356"/>
            <a:ext cx="9144000" cy="62936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51350697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/>
              <a:t>Širok spekter delovanja </a:t>
            </a:r>
            <a:r>
              <a:rPr lang="sl-SI" dirty="0" err="1"/>
              <a:t>oreksina</a:t>
            </a:r>
            <a:endParaRPr lang="sl-SI" dirty="0"/>
          </a:p>
        </p:txBody>
      </p:sp>
      <p:pic>
        <p:nvPicPr>
          <p:cNvPr id="5122" name="Picture 2" descr="http://www.reed.edu/biology/professors/srenn/pages/teaching/web_2006/EAJ.WebProject/images/OrexinInfoSect__data/ORAfunction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8608" y="779628"/>
            <a:ext cx="7267296" cy="6078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413923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/>
              <a:t>Posledice neustreznega spanja</a:t>
            </a:r>
            <a:endParaRPr lang="sl-SI" dirty="0"/>
          </a:p>
        </p:txBody>
      </p:sp>
      <p:pic>
        <p:nvPicPr>
          <p:cNvPr id="4098" name="Picture 2" descr="FMS [Circadian rhythm of symptoms] | Download Scientific Diagra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720725"/>
            <a:ext cx="8836258" cy="6131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8987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/>
              <a:t>Baldrijan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1600200" y="914400"/>
            <a:ext cx="7315200" cy="5486400"/>
          </a:xfrm>
        </p:spPr>
        <p:txBody>
          <a:bodyPr/>
          <a:lstStyle/>
          <a:p>
            <a:r>
              <a:rPr lang="sl-SI" dirty="0"/>
              <a:t>Korenina baldrijana; izvleček naj bi vplival na receptorje </a:t>
            </a:r>
            <a:r>
              <a:rPr lang="en-US" dirty="0"/>
              <a:t>GABA</a:t>
            </a:r>
            <a:r>
              <a:rPr lang="en-US" baseline="-25000" dirty="0"/>
              <a:t>A</a:t>
            </a:r>
            <a:r>
              <a:rPr lang="sl-SI" dirty="0"/>
              <a:t>, ker ima pomirjevalne lastnosti, podobne drugim zdravilom z delovanjem na GABA receptor</a:t>
            </a:r>
            <a:r>
              <a:rPr lang="sl-SI" dirty="0" smtClean="0"/>
              <a:t>. Zdravilo.</a:t>
            </a:r>
            <a:endParaRPr lang="sl-SI" dirty="0"/>
          </a:p>
          <a:p>
            <a:r>
              <a:rPr lang="sl-SI" dirty="0"/>
              <a:t>Lahko, vendar redko, povzroči slabost, želodčne težave, omotico in dolgotrajno utrujenost.</a:t>
            </a:r>
          </a:p>
          <a:p>
            <a:r>
              <a:rPr lang="sl-SI" dirty="0"/>
              <a:t>Je vključen na listo varnih zdravil.</a:t>
            </a:r>
          </a:p>
        </p:txBody>
      </p:sp>
      <p:pic>
        <p:nvPicPr>
          <p:cNvPr id="4" name="Picture 3" descr="628px-Valeriana_officinalis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56982" y="4648200"/>
            <a:ext cx="2211018" cy="21090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4" name="Picture 2" descr="http://media-cache-ak0.pinimg.com/236x/a1/5b/99/a15b99f140a53999ba5c8384ead3364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6982" y="1875058"/>
            <a:ext cx="2211018" cy="2773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35065588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6" name="Picture 4" descr="http://www.lavendel.net/files/2013/08/Lasea-mit-lavendeloel-785x36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838200"/>
            <a:ext cx="5638800" cy="2585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/>
              <a:t>Sivka, melisa, ....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sl-SI" dirty="0" err="1"/>
              <a:t>Lavandula</a:t>
            </a:r>
            <a:endParaRPr lang="sl-SI" dirty="0"/>
          </a:p>
          <a:p>
            <a:endParaRPr lang="sl-SI" dirty="0"/>
          </a:p>
          <a:p>
            <a:endParaRPr lang="sl-SI" dirty="0"/>
          </a:p>
          <a:p>
            <a:r>
              <a:rPr lang="sl-SI" dirty="0"/>
              <a:t>Kamilica</a:t>
            </a:r>
          </a:p>
          <a:p>
            <a:endParaRPr lang="sl-SI" dirty="0"/>
          </a:p>
          <a:p>
            <a:endParaRPr lang="sl-SI" dirty="0"/>
          </a:p>
          <a:p>
            <a:r>
              <a:rPr lang="sl-SI" dirty="0"/>
              <a:t>Pasijonka</a:t>
            </a:r>
          </a:p>
          <a:p>
            <a:endParaRPr lang="sl-SI" dirty="0"/>
          </a:p>
        </p:txBody>
      </p:sp>
      <p:sp>
        <p:nvSpPr>
          <p:cNvPr id="4" name="AutoShape 2" descr="data:image/jpeg;base64,/9j/4AAQSkZJRgABAQAAAQABAAD/2wCEAAkGBxMTEhUUEhQUFBUWFBQaFRUYGBcYGBwUHBQWGBQXFhUYHCggGBolHBUYLTEiJikrLy4uHSEzODMsOCgtLisBCgoKDg0OGxAQGy0kICQsMiw0LSwsNCwsNy80LDQsLCwsLCw3LCwsLCw3LDUsLC8sLCwsNCwtLC4sLCwsLCwtLP/AABEIAKAAoAMBIgACEQEDEQH/xAAbAAEAAgMBAQAAAAAAAAAAAAAABQYCAwQBB//EAD0QAAEEAAQDBAYIBgEFAAAAAAEAAgMRBBIhMQVBUQYTImEHMnGBkbEUI0JSobLB0WJyc4Lh8CQVM5Kz8f/EABkBAQADAQEAAAAAAAAAAAAAAAABAgMEBf/EACcRAAICAgEDAgcBAAAAAAAAAAABAhESIQMxQVETkQRSYXGBsfAy/9oADAMBAAIRAxEAPwD7iiIgCIiAIiIAiIgCIiAIiIAiIgCIiAIiIAiIgCIiAIiIAiIgCIiAIiIAiIgCLB0oG5A94Wp+NjG72/EIDoRcZ4nF94H2Wf0WJ4rH/F8Cppg7kUe3i8f8Q9oK6I8bGdnt+NfNKYOhF4Dey9UAIuHH8Uji0eTZ2aBZpRWN7XRxtvu3m9ryj5lWUW+hDaRY1BcU7U4eCUxSuLXUD5UdtVXZvSQADlgb/dNX4BhVO4jxh/EXGV0TYmigNXOPu2Wi4Zd0U9SJ9Nj7WwO9V0Z9sgH6LeONPPqtjP8Aff6L423hUZNZnXR2DR87XLicGI9WySD2OA+QChwrsWUkz7Y7iU/3WD4/usRxGf8Ah9w/yqj6JMTIRiM0j30Y6zuLqFO2tfQ+9PVV14JIr6TOeZ9zf8JeIPN/wIUoZD1XmY9VN/QkjDhZjvnPv/yvP+nSHcH3kfupO14mTBwN4c7+Ee9Z/wDTz95o+J/RdiKLYOQcO6vHuaf3WTcA37zvcAF0IlsGsYVn8R94WQhZ934lZLwoDwMYNmD8V0QykkDkudbMP6wUAqHG5CZnkn7RA9g0Udi8CJKZG8yOq6rSuZP3RaiO2uPljxL8tkZpNBz8ShuE8bxLWOHdtjzWZJXP+z7BtXS12Rg6VGOmZcRiykgjUGlMcAwxfACNrd8yFV3SEst186veuRIOynOHcQkiwbHxjNTnkj+4q8ulGUaslMZwMAN+scZHODWxtaNXHXKNeQuyq3xXCujcWuqwaPtC7cJx/FZy5sTHOy017nerZt+lbfsogSueZHuOYOeSD16keV7LKUGls3Vdi8eiPbFfzRflerzw3icOIaXwSMlaDRc02LoGr94VI9FI8GK9rPyPWfoVH/Ad/Xd/641koXBy8Uapasv6KJ7TfS+5rBZBMXtFvrKGa5jr006qgTdoMdgsRD32Nw+LZJK1kkTMpLASBegFVe/UeamHE5rTX2JjGz6rS8pfK+KY12Nx+Jgn4g7ARYdwZExpyGQ6hzi7MLqgdb9YbLPtPi58BgIoDjTKcRO4DF+Iubhg1mYiiSSL5Hrqr+g9K9snA+nhwJIBBI3AIJHtA2XFxDjOHg0mnijPRz2g/DdfE8Zi+HYZ8EvCn4gzxyNz5g4h8f2g7TS62ArU+St3at2COOlbHgJOI4o5e8bmIjjAAABIBo15e9Wfw9NXftX7JwLH2l44Q2F2Hlb3chNytLSDTmggONiw0uOXc1VKx4N7nRsLxleWNLx0cQMw8tV889D2dj+IROZ3IZNERDmzZHOEuZodz9VuvkF9HKy5Y4vHwVkqdC0teLxZFT1bMP6wWpbcL6wRgonGXt76TM0OAe/f2kaKuY3DRgaN53RJIvlpsrBxtp76WgT9Y75qE4jBJlHhOo/DzC6onPIrHEJN1YOzTrwjeYt+n95UBisM6Q5W6b6nYDmT5BWTsxBlwrRd+J9Gq+2eSvJlIo5MbHZ1A8xyPtGxXFiBopXHxvGuR1HY0ovEAnQbnQDzWMjZFy9FR+rxX8zPyOWj0ScTghwLhLLHGe+Jp7mtNd3HrRNro9FDTkxIPN7PyG1JQejnhza+qcdOcjz+qQlHFxle6NotVTIT0k8fimigiinBgfOGYp8Zum0CGmuozmueVV3tY7hbPo0WADS8YiMve0k+CwKL3bkkjbovqOG7L4OON8TYI8kmUvaQXBxbeUmzuLK34TgeGibljgia3MHVkafENjZ56rSPNCKSV6/tl1NIoPaXtDweTETtx2He2aOR7C5oNvDSQ0hzSNx126lRPDeyuKdw9k0TCHxYx0+Ghfq4wEMBBBoWSwGtL16r7E9gJBIBI2JAJ9xKytVXPiqivd2RnS0UCLtfxKeosNw2TDvJAfJISGNF65QWNvS979i53cN4ng8bi3YOGKaPFyB+d5AyEFxAcLB0zu6r6GZm5g2xmIJDbF0DV10XI3i8Jk7oSDOQ45emUgOvoddlVcnyx1+RfhFc7A9nsVhpcZJi3RvdiHxODmHct7zMSKGX1xSuCgMZ2riZnaWv7xvqscCM3TK7YhRfb7jHdNjyS5SHg5W72OZrkoalOe9FsJSkr1Zc1yHGAyd23UjV3koDFdqbij7v15B8OpXbwtgibvbnHxE/iuaUnlic821LEk5pTdddlv4VLm33BII8woXinEKykbBzfxNqSwMw70Vz0I+RUZXLRCkm6KH2n4+2DEyAgjK9xu+d615qOwHa+EtJbUsz2uDW5c2QdD++lqR7T8OilxEpc4tcHu1qwfI9FAYjB5WObmFHS2gglvMXenuXoQxrZW6I1/FnNFiPNnaLIO4s3Xlp79FYuG8UbHhI3SNc2y4EaX6x6bXSpvFpntHgrTl5eSt/A4xNw6MSbkE2ORDnUplRRPRug7XYdz7lIplZYyLLzyAb0HTn7N6/xPjJzyObFrZAA8NB3kdjS7/owjPhy+0iyP3XDisKAygTd2XcyeZKq8F0L3Zd/RJNmhn8Lm1I31gNfDYrr71fbVB9Et91PZJqVtf+CvZXPJq9GiD5K3WiXE0aOhNUOZ6a7D3r2TrdeZ2roOi45IdCCC1rvsDXP1L+jfLTz6KEiyMZMYda132IFHoXO8Lz/LqsPpLrrNTjsMpvblGSH153S3NjrRtacxrG0eTDz/3TZeNjFbHKemrnnlYd6o/3TnfRfRROOPljlZJiJ4O+jae7DBT65h0dHQ8wVl9Pa/Gsl7rI5jWhxa68znAhtt5GuSteK4PE9ziWMzlvicKAY2uV+s6ufy58juCxsbG2NlBrs0bDpnfVF8gdrlo/e5+dLXKLN1yR7lexvFMVK7IxrRFHRNa5nbhgI9Y10TtFwLvLfYYHEZ9C45tKaK3PkLKsDnZCS6wQQ0yjwucboRxB9ZQNjT/1I18Xx/cwk5XZi0sb3YPhJafCw0RoNS++nVK3pEX2SKnwnC09rg+wHeDSg6nEW1x3o76aadVaY8U5pGua+vhbro3fkbNDkLJ1cuPszGY8CSyNpfG57QHZsrdQCzMBdULO12ujgEMko7yQxnvi6wywW36zqBNkgEHalz88MtrqcvxHG5vJPoYccxB7jNd29uU9d6+Ibf8AcFYuzs4l7mQfaF/haq3bKDLC1zWgAOL30K0rwN9wAUz6PJc0Yad4nlvuLcw+a5Y6mcPFJrlxfgh+Pt/5Ev8AUd81A8QdporVxgxjESZ6/wC4bF1z296j2xYeXM6skTA7UCy5w2ynmBW69KL6G7i2fPOKahXTs22sDD/KfzFU/iQBFt2O3s5WOSu/BMowcDSQLjGvxtWmViR+IItcGJ2Vmjw0MziNGNFlzwM1aaDfU7KtTSNcCWGxe9EfEHULJ9DRFy9FQ+qn/qt/IFeCqT6MB9RPW/e6e3IKVkaJgGkzRnUchR5nX2Ws6NUd5/8AgWsR1toTuRyHkFwvjAJLsS6jQy22hp8daK53dwAT30jgBqA4nnXIdf8AdFOJJK9yNq0HTcnz6r0s5nU9TyHkVzMxLWgtbHIQ0NqgTd3t8OfVbYMQ5xoxuaK9YkfCgopgydEKrkNaPis+a0vhOtEhz9CQbpg5AHbf4m+S7VrePZfn+GqhMWRUkeXVuUV4ImgmMA7F2U20/sD1UJ2nicyB/dRl1DKTlAtzrL3ucw0aHUbu8lbRHqNwAOt+XPyv4rT9EaRRA8RJdVt3uwa3WkZ0y6lTKXgIXDDF+IxEYidG2S2tBkoinMpx8XhA1G3Rd/ZDCzZX95bWtc5rYXAFgY6nRlhymqada3N9FXO1zGMxccDYIb8Ij8ZLsujY2vNVGD013tfQuBNHcR0HimgU8+MFuhDuRII5K3J5NOT/ADfk08c4aZ8PLEPCXg1zFgaBZdjcE1kbZBoZQwuHm0OA9+uvsUqFtw4pwrquVxt2cnprLI+U9teGSy4qUxtLhneDW4/woPCcEc0fWOkLW2QxxIbfSuivHajDSR4h51GZxc12wINbFcLOHSyC8j3E88pP6LtjOkU2UnFwUKHmrDiuFPlwmHybtY2xtoQpV3YzEP2jcPbQ+ZUu3s9iI4mMMZJa2vCQfJQ+RX1IUWUDDcLe2wZJMt33d0LWTcPkaRzJJPS+g8grZjuA4hot0TyPIZvwFqBlwMr/AFYnf3U35mx8FEuTJF1ZafRvX0WYnUd4666ZBanGTREWIZDZv1TuNAPIeIqL7A4OSPDSNcGh5kcRRseqKs0OYU9DFLXjeM3KvV5XYry/ErJGiNULQAS3DgdBQBIo79Na67rb3k/2Y42a83E6e4BbcJA5t5nl91yqqv8AddbYz0Khsk58MH19YQTelbUty2iB3RZjCu8lWyDnXlLrGE8wsxhB1Ki0Dhyr2lIDDNWQhb0CjIFcdwLDkucYwS+VkjnczI31DfQdNlJZCepUoGjovVLm2S22Row7ui2xYYgg+a7UVbAREUAIiIAtU2Ha71mg+0LaiA5IOHRtvK2rN781vbA0cgtiKbB4GheoigBERAEREAREQBERAEREAREQBERAEREAREQBERAEREAREQBERAEREAREQH//2Q==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l-SI"/>
          </a:p>
        </p:txBody>
      </p:sp>
      <p:pic>
        <p:nvPicPr>
          <p:cNvPr id="23558" name="Picture 6" descr="Bildtankstelle 1 09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5173576"/>
            <a:ext cx="2095500" cy="1400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86200" y="3124200"/>
            <a:ext cx="2619375" cy="1743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7917322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/>
              <a:t>Prihajajoče terapije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533400" y="1143000"/>
            <a:ext cx="10515600" cy="5486400"/>
          </a:xfrm>
        </p:spPr>
        <p:txBody>
          <a:bodyPr/>
          <a:lstStyle/>
          <a:p>
            <a:r>
              <a:rPr lang="sl-SI" dirty="0"/>
              <a:t>Večina prihajajočih zdravljenj z zdravili, ki delujejo na receptor GABA, sledi drugačnim učinkom za</a:t>
            </a:r>
          </a:p>
          <a:p>
            <a:pPr lvl="1"/>
            <a:r>
              <a:rPr lang="sl-SI" dirty="0"/>
              <a:t>nosečnice; </a:t>
            </a:r>
          </a:p>
          <a:p>
            <a:pPr lvl="1"/>
            <a:r>
              <a:rPr lang="sl-SI" dirty="0"/>
              <a:t>zmanjšano zlorabo oz. odvisnosti.</a:t>
            </a:r>
          </a:p>
          <a:p>
            <a:r>
              <a:rPr lang="sl-SI" dirty="0"/>
              <a:t>Študije za oceno primernosti zdravil z delovanjem na receptorje </a:t>
            </a:r>
            <a:r>
              <a:rPr lang="sl-SI" b="1" dirty="0"/>
              <a:t>5-HT</a:t>
            </a:r>
            <a:r>
              <a:rPr lang="sl-SI" dirty="0"/>
              <a:t> pri zdravljenju nespečnosti</a:t>
            </a:r>
          </a:p>
          <a:p>
            <a:pPr lvl="1"/>
            <a:r>
              <a:rPr lang="sl-SI" dirty="0"/>
              <a:t>Različni agonisti so pokazali, da se izboljša tako nastop spanja kot vzdrževanje spanja.</a:t>
            </a:r>
          </a:p>
          <a:p>
            <a:r>
              <a:rPr lang="sl-SI" dirty="0"/>
              <a:t>Preskušajo mnoge agoniste receptorjev melatonina.</a:t>
            </a:r>
          </a:p>
        </p:txBody>
      </p:sp>
    </p:spTree>
    <p:extLst>
      <p:ext uri="{BB962C8B-B14F-4D97-AF65-F5344CB8AC3E}">
        <p14:creationId xmlns:p14="http://schemas.microsoft.com/office/powerpoint/2010/main" val="373012723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/>
              <a:t>Zaključki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3000"/>
            <a:ext cx="11201400" cy="5486400"/>
          </a:xfrm>
        </p:spPr>
        <p:txBody>
          <a:bodyPr/>
          <a:lstStyle/>
          <a:p>
            <a:r>
              <a:rPr lang="sl-SI" sz="2800" dirty="0"/>
              <a:t>Nespečnost je kompleksna simptomatska motnja s številnimi vzroki in ponavljajočimi vplivi,</a:t>
            </a:r>
          </a:p>
          <a:p>
            <a:r>
              <a:rPr lang="sl-SI" sz="2800" dirty="0"/>
              <a:t>Je neprijetna motnja, vendar je ozdravljiva, če je pravilno diagnosticirana in pravilno zdravljena,</a:t>
            </a:r>
          </a:p>
          <a:p>
            <a:r>
              <a:rPr lang="sl-SI" sz="2800" dirty="0"/>
              <a:t>Hujše oblike morajo biti zdravljene, saj lahko kronična nespečnost vodi do hujše depresivne motnje:</a:t>
            </a:r>
          </a:p>
          <a:p>
            <a:pPr lvl="1"/>
            <a:r>
              <a:rPr lang="sl-SI" sz="2800" u="sng" dirty="0"/>
              <a:t>Depresija</a:t>
            </a:r>
            <a:r>
              <a:rPr lang="sl-SI" sz="2800" dirty="0"/>
              <a:t> prinaša povečano tveganje za samomor, nastanek srčno-žilnih obolenj itd.</a:t>
            </a:r>
          </a:p>
          <a:p>
            <a:pPr lvl="1"/>
            <a:endParaRPr lang="sl-SI" sz="2800" dirty="0"/>
          </a:p>
          <a:p>
            <a:pPr lvl="8"/>
            <a:r>
              <a:rPr lang="sl-SI" sz="2800" dirty="0"/>
              <a:t>X</a:t>
            </a:r>
          </a:p>
        </p:txBody>
      </p:sp>
    </p:spTree>
    <p:extLst>
      <p:ext uri="{BB962C8B-B14F-4D97-AF65-F5344CB8AC3E}">
        <p14:creationId xmlns:p14="http://schemas.microsoft.com/office/powerpoint/2010/main" val="305102218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sl-SI" sz="2800">
                <a:ea typeface="Geneva"/>
              </a:rPr>
              <a:t>Mednarodna razvrstitev motenj spanja - ICSD</a:t>
            </a:r>
            <a:endParaRPr lang="en-CA" sz="2000">
              <a:ea typeface="Geneva"/>
            </a:endParaRPr>
          </a:p>
        </p:txBody>
      </p:sp>
      <p:sp>
        <p:nvSpPr>
          <p:cNvPr id="18434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0" y="1066800"/>
            <a:ext cx="8382000" cy="44958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b="1" dirty="0">
                <a:ea typeface="Geneva"/>
              </a:rPr>
              <a:t>D</a:t>
            </a:r>
            <a:r>
              <a:rPr lang="sl-SI" b="1" dirty="0">
                <a:ea typeface="Geneva"/>
              </a:rPr>
              <a:t>I</a:t>
            </a:r>
            <a:r>
              <a:rPr lang="en-US" b="1" dirty="0">
                <a:ea typeface="Geneva"/>
              </a:rPr>
              <a:t>SOMNI</a:t>
            </a:r>
            <a:r>
              <a:rPr lang="sl-SI" b="1" dirty="0">
                <a:ea typeface="Geneva"/>
              </a:rPr>
              <a:t>J</a:t>
            </a:r>
            <a:r>
              <a:rPr lang="en-US" b="1" dirty="0">
                <a:ea typeface="Geneva"/>
              </a:rPr>
              <a:t>A:</a:t>
            </a:r>
            <a:r>
              <a:rPr lang="en-US" dirty="0">
                <a:ea typeface="Geneva"/>
              </a:rPr>
              <a:t> “</a:t>
            </a:r>
            <a:r>
              <a:rPr lang="sl-SI" sz="2800" dirty="0">
                <a:latin typeface="Calibri" pitchFamily="34" charset="0"/>
                <a:ea typeface="Calibri" pitchFamily="34" charset="0"/>
                <a:cs typeface="Times New Roman" pitchFamily="18" charset="0"/>
              </a:rPr>
              <a:t>bodisi preveč budni ponoči ali preveč zaspani čez dan</a:t>
            </a:r>
            <a:r>
              <a:rPr lang="en-US" sz="2800" dirty="0">
                <a:ea typeface="Geneva"/>
              </a:rPr>
              <a:t>.”  </a:t>
            </a:r>
            <a:r>
              <a:rPr lang="sl-SI" sz="2800" dirty="0">
                <a:ea typeface="Geneva"/>
              </a:rPr>
              <a:t>Podtipi</a:t>
            </a:r>
            <a:r>
              <a:rPr lang="en-US" sz="2800" dirty="0">
                <a:ea typeface="Geneva"/>
              </a:rPr>
              <a:t>:</a:t>
            </a:r>
            <a:br>
              <a:rPr lang="en-US" sz="2800" dirty="0">
                <a:ea typeface="Geneva"/>
              </a:rPr>
            </a:br>
            <a:endParaRPr lang="en-US" sz="2800" dirty="0">
              <a:ea typeface="Geneva"/>
            </a:endParaRPr>
          </a:p>
          <a:p>
            <a:pPr lvl="1" eaLnBrk="1" hangingPunct="1">
              <a:lnSpc>
                <a:spcPct val="90000"/>
              </a:lnSpc>
            </a:pPr>
            <a:r>
              <a:rPr lang="en-CA" sz="2800" b="1" dirty="0" err="1">
                <a:ea typeface="Geneva"/>
              </a:rPr>
              <a:t>Intrin</a:t>
            </a:r>
            <a:r>
              <a:rPr lang="sl-SI" sz="2800" b="1" dirty="0">
                <a:ea typeface="Geneva"/>
              </a:rPr>
              <a:t>z</a:t>
            </a:r>
            <a:r>
              <a:rPr lang="en-CA" sz="2800" b="1" dirty="0" err="1">
                <a:ea typeface="Geneva"/>
              </a:rPr>
              <a:t>i</a:t>
            </a:r>
            <a:r>
              <a:rPr lang="sl-SI" sz="2800" b="1" dirty="0" err="1">
                <a:ea typeface="Geneva"/>
              </a:rPr>
              <a:t>čna</a:t>
            </a:r>
            <a:r>
              <a:rPr lang="en-CA" sz="2800" dirty="0">
                <a:ea typeface="Geneva"/>
              </a:rPr>
              <a:t> (</a:t>
            </a:r>
            <a:r>
              <a:rPr lang="sl-SI" sz="2800" dirty="0">
                <a:ea typeface="Geneva"/>
              </a:rPr>
              <a:t>fiziološki ali psihološki vzrok</a:t>
            </a:r>
            <a:r>
              <a:rPr lang="en-CA" sz="2800" dirty="0">
                <a:ea typeface="Geneva"/>
              </a:rPr>
              <a:t>): </a:t>
            </a:r>
            <a:r>
              <a:rPr lang="en-CA" sz="2800" dirty="0" err="1">
                <a:ea typeface="Geneva"/>
              </a:rPr>
              <a:t>insomni</a:t>
            </a:r>
            <a:r>
              <a:rPr lang="sl-SI" sz="2800" dirty="0">
                <a:ea typeface="Geneva"/>
              </a:rPr>
              <a:t>j</a:t>
            </a:r>
            <a:r>
              <a:rPr lang="en-CA" sz="2800" dirty="0">
                <a:ea typeface="Geneva"/>
              </a:rPr>
              <a:t>a, </a:t>
            </a:r>
            <a:r>
              <a:rPr lang="sl-SI" sz="2800" dirty="0">
                <a:ea typeface="Geneva"/>
              </a:rPr>
              <a:t>narkolepsija, </a:t>
            </a:r>
            <a:r>
              <a:rPr lang="sl-SI" sz="2800" dirty="0" err="1">
                <a:ea typeface="Geneva"/>
              </a:rPr>
              <a:t>apnea</a:t>
            </a:r>
            <a:r>
              <a:rPr lang="sl-SI" sz="2800" dirty="0">
                <a:ea typeface="Geneva"/>
              </a:rPr>
              <a:t> med spanjem</a:t>
            </a:r>
            <a:r>
              <a:rPr lang="en-CA" sz="2800" dirty="0">
                <a:ea typeface="Geneva"/>
              </a:rPr>
              <a:t>.</a:t>
            </a:r>
          </a:p>
          <a:p>
            <a:pPr lvl="1" eaLnBrk="1" hangingPunct="1">
              <a:lnSpc>
                <a:spcPct val="90000"/>
              </a:lnSpc>
            </a:pPr>
            <a:endParaRPr lang="en-CA" sz="2800" dirty="0">
              <a:ea typeface="Geneva"/>
            </a:endParaRPr>
          </a:p>
          <a:p>
            <a:pPr lvl="1" eaLnBrk="1" hangingPunct="1">
              <a:lnSpc>
                <a:spcPct val="90000"/>
              </a:lnSpc>
            </a:pPr>
            <a:r>
              <a:rPr lang="sl-SI" sz="2800" b="1" dirty="0" err="1">
                <a:ea typeface="Geneva"/>
              </a:rPr>
              <a:t>Ekstrinzična</a:t>
            </a:r>
            <a:r>
              <a:rPr lang="en-CA" sz="2800" dirty="0">
                <a:ea typeface="Geneva"/>
              </a:rPr>
              <a:t> (</a:t>
            </a:r>
            <a:r>
              <a:rPr lang="sl-SI" sz="2800" dirty="0">
                <a:ea typeface="Geneva"/>
              </a:rPr>
              <a:t>vzrok izven osebe</a:t>
            </a:r>
            <a:r>
              <a:rPr lang="en-CA" sz="2800" dirty="0">
                <a:ea typeface="Geneva"/>
              </a:rPr>
              <a:t>): </a:t>
            </a:r>
            <a:r>
              <a:rPr lang="sl-SI" sz="2800" dirty="0">
                <a:ea typeface="Geneva"/>
              </a:rPr>
              <a:t>nadmorska višina, alergija, alkohol, hrup, pomanjkanje spanja</a:t>
            </a:r>
            <a:r>
              <a:rPr lang="en-CA" sz="2800" dirty="0">
                <a:ea typeface="Geneva"/>
              </a:rPr>
              <a:t>.</a:t>
            </a:r>
          </a:p>
          <a:p>
            <a:pPr lvl="1" eaLnBrk="1" hangingPunct="1">
              <a:lnSpc>
                <a:spcPct val="90000"/>
              </a:lnSpc>
            </a:pPr>
            <a:endParaRPr lang="en-CA" sz="2800" dirty="0">
              <a:ea typeface="Geneva"/>
            </a:endParaRPr>
          </a:p>
          <a:p>
            <a:pPr lvl="1" eaLnBrk="1" hangingPunct="1">
              <a:lnSpc>
                <a:spcPct val="90000"/>
              </a:lnSpc>
            </a:pPr>
            <a:r>
              <a:rPr lang="sl-SI" sz="2800" b="1" dirty="0">
                <a:ea typeface="Geneva"/>
              </a:rPr>
              <a:t>Motnja c</a:t>
            </a:r>
            <a:r>
              <a:rPr lang="en-CA" sz="2800" b="1" dirty="0" err="1">
                <a:ea typeface="Geneva"/>
              </a:rPr>
              <a:t>ir</a:t>
            </a:r>
            <a:r>
              <a:rPr lang="sl-SI" sz="2800" b="1" dirty="0">
                <a:ea typeface="Geneva"/>
              </a:rPr>
              <a:t>k</a:t>
            </a:r>
            <a:r>
              <a:rPr lang="en-CA" sz="2800" b="1" dirty="0" err="1">
                <a:ea typeface="Geneva"/>
              </a:rPr>
              <a:t>adian</a:t>
            </a:r>
            <a:r>
              <a:rPr lang="sl-SI" sz="2800" b="1" dirty="0">
                <a:ea typeface="Geneva"/>
              </a:rPr>
              <a:t>ih ritmov</a:t>
            </a:r>
            <a:r>
              <a:rPr lang="en-CA" sz="2800" b="1" dirty="0">
                <a:ea typeface="Geneva"/>
              </a:rPr>
              <a:t>:  </a:t>
            </a:r>
            <a:r>
              <a:rPr lang="sl-SI" sz="2800" b="1" dirty="0">
                <a:ea typeface="Geneva"/>
              </a:rPr>
              <a:t>„</a:t>
            </a:r>
            <a:r>
              <a:rPr lang="en-CA" sz="2800" dirty="0">
                <a:ea typeface="Geneva"/>
              </a:rPr>
              <a:t>jet</a:t>
            </a:r>
            <a:r>
              <a:rPr lang="sl-SI" sz="2800" dirty="0" smtClean="0">
                <a:ea typeface="Geneva"/>
              </a:rPr>
              <a:t>-</a:t>
            </a:r>
            <a:r>
              <a:rPr lang="sl-SI" sz="2800" dirty="0" err="1" smtClean="0">
                <a:ea typeface="Geneva"/>
              </a:rPr>
              <a:t>lag</a:t>
            </a:r>
            <a:r>
              <a:rPr lang="sl-SI" sz="2800" dirty="0">
                <a:ea typeface="Geneva"/>
              </a:rPr>
              <a:t>“</a:t>
            </a:r>
            <a:r>
              <a:rPr lang="en-CA" sz="2800" dirty="0">
                <a:ea typeface="Geneva"/>
              </a:rPr>
              <a:t>, </a:t>
            </a:r>
            <a:r>
              <a:rPr lang="sl-SI" sz="2800" dirty="0">
                <a:ea typeface="Geneva"/>
              </a:rPr>
              <a:t>delo v izmenah</a:t>
            </a:r>
            <a:r>
              <a:rPr lang="en-CA" sz="2800" dirty="0">
                <a:ea typeface="Geneva"/>
              </a:rPr>
              <a:t>, </a:t>
            </a:r>
            <a:r>
              <a:rPr lang="sl-SI" sz="2800" dirty="0">
                <a:ea typeface="Geneva"/>
              </a:rPr>
              <a:t>zapoznele faze spanja</a:t>
            </a:r>
            <a:r>
              <a:rPr lang="en-CA" sz="2800" dirty="0">
                <a:ea typeface="Geneva"/>
              </a:rPr>
              <a:t>.</a:t>
            </a:r>
          </a:p>
        </p:txBody>
      </p:sp>
      <p:pic>
        <p:nvPicPr>
          <p:cNvPr id="3" name="Slika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35090" y="1981200"/>
            <a:ext cx="4056910" cy="405691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Azure">
  <a:themeElements>
    <a:clrScheme name="Azure 7">
      <a:dk1>
        <a:srgbClr val="000000"/>
      </a:dk1>
      <a:lt1>
        <a:srgbClr val="FFFFFF"/>
      </a:lt1>
      <a:dk2>
        <a:srgbClr val="FFFFFF"/>
      </a:dk2>
      <a:lt2>
        <a:srgbClr val="000000"/>
      </a:lt2>
      <a:accent1>
        <a:srgbClr val="FFFFFF"/>
      </a:accent1>
      <a:accent2>
        <a:srgbClr val="6666FF"/>
      </a:accent2>
      <a:accent3>
        <a:srgbClr val="FFFFFF"/>
      </a:accent3>
      <a:accent4>
        <a:srgbClr val="000000"/>
      </a:accent4>
      <a:accent5>
        <a:srgbClr val="FFFFFF"/>
      </a:accent5>
      <a:accent6>
        <a:srgbClr val="5C5CE7"/>
      </a:accent6>
      <a:hlink>
        <a:srgbClr val="3333CC"/>
      </a:hlink>
      <a:folHlink>
        <a:srgbClr val="3333CC"/>
      </a:folHlink>
    </a:clrScheme>
    <a:fontScheme name="Azur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Azure 1">
        <a:dk1>
          <a:srgbClr val="000000"/>
        </a:dk1>
        <a:lt1>
          <a:srgbClr val="FFFFFF"/>
        </a:lt1>
        <a:dk2>
          <a:srgbClr val="3333FF"/>
        </a:dk2>
        <a:lt2>
          <a:srgbClr val="00FFFF"/>
        </a:lt2>
        <a:accent1>
          <a:srgbClr val="00CCCC"/>
        </a:accent1>
        <a:accent2>
          <a:srgbClr val="6666FF"/>
        </a:accent2>
        <a:accent3>
          <a:srgbClr val="ADADFF"/>
        </a:accent3>
        <a:accent4>
          <a:srgbClr val="DADADA"/>
        </a:accent4>
        <a:accent5>
          <a:srgbClr val="AAE2E2"/>
        </a:accent5>
        <a:accent6>
          <a:srgbClr val="5C5CE7"/>
        </a:accent6>
        <a:hlink>
          <a:srgbClr val="CCCCFF"/>
        </a:hlink>
        <a:folHlink>
          <a:srgbClr val="CC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zure 2">
        <a:dk1>
          <a:srgbClr val="000000"/>
        </a:dk1>
        <a:lt1>
          <a:srgbClr val="CCECFF"/>
        </a:lt1>
        <a:dk2>
          <a:srgbClr val="330099"/>
        </a:dk2>
        <a:lt2>
          <a:srgbClr val="0099CC"/>
        </a:lt2>
        <a:accent1>
          <a:srgbClr val="009999"/>
        </a:accent1>
        <a:accent2>
          <a:srgbClr val="FF99CC"/>
        </a:accent2>
        <a:accent3>
          <a:srgbClr val="E2F4FF"/>
        </a:accent3>
        <a:accent4>
          <a:srgbClr val="000000"/>
        </a:accent4>
        <a:accent5>
          <a:srgbClr val="AACACA"/>
        </a:accent5>
        <a:accent6>
          <a:srgbClr val="E78AB9"/>
        </a:accent6>
        <a:hlink>
          <a:srgbClr val="6600CC"/>
        </a:hlink>
        <a:folHlink>
          <a:srgbClr val="3366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zure 3">
        <a:dk1>
          <a:srgbClr val="000000"/>
        </a:dk1>
        <a:lt1>
          <a:srgbClr val="FFFFFF"/>
        </a:lt1>
        <a:dk2>
          <a:srgbClr val="000000"/>
        </a:dk2>
        <a:lt2>
          <a:srgbClr val="CBCBCB"/>
        </a:lt2>
        <a:accent1>
          <a:srgbClr val="B2B2B2"/>
        </a:accent1>
        <a:accent2>
          <a:srgbClr val="DDDDDD"/>
        </a:accent2>
        <a:accent3>
          <a:srgbClr val="FFFFFF"/>
        </a:accent3>
        <a:accent4>
          <a:srgbClr val="000000"/>
        </a:accent4>
        <a:accent5>
          <a:srgbClr val="D5D5D5"/>
        </a:accent5>
        <a:accent6>
          <a:srgbClr val="C8C8C8"/>
        </a:accent6>
        <a:hlink>
          <a:srgbClr val="5F5F5F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zure 4">
        <a:dk1>
          <a:srgbClr val="000000"/>
        </a:dk1>
        <a:lt1>
          <a:srgbClr val="FFFFFF"/>
        </a:lt1>
        <a:dk2>
          <a:srgbClr val="3333FF"/>
        </a:dk2>
        <a:lt2>
          <a:srgbClr val="00FFFF"/>
        </a:lt2>
        <a:accent1>
          <a:srgbClr val="00CCCC"/>
        </a:accent1>
        <a:accent2>
          <a:srgbClr val="6666FF"/>
        </a:accent2>
        <a:accent3>
          <a:srgbClr val="ADADFF"/>
        </a:accent3>
        <a:accent4>
          <a:srgbClr val="DADADA"/>
        </a:accent4>
        <a:accent5>
          <a:srgbClr val="AAE2E2"/>
        </a:accent5>
        <a:accent6>
          <a:srgbClr val="5C5CE7"/>
        </a:accent6>
        <a:hlink>
          <a:srgbClr val="3333CC"/>
        </a:hlink>
        <a:folHlink>
          <a:srgbClr val="3333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zure 5">
        <a:dk1>
          <a:srgbClr val="000000"/>
        </a:dk1>
        <a:lt1>
          <a:srgbClr val="FFFFFF"/>
        </a:lt1>
        <a:dk2>
          <a:srgbClr val="000000"/>
        </a:dk2>
        <a:lt2>
          <a:srgbClr val="000000"/>
        </a:lt2>
        <a:accent1>
          <a:srgbClr val="00CCCC"/>
        </a:accent1>
        <a:accent2>
          <a:srgbClr val="6666FF"/>
        </a:accent2>
        <a:accent3>
          <a:srgbClr val="FFFFFF"/>
        </a:accent3>
        <a:accent4>
          <a:srgbClr val="000000"/>
        </a:accent4>
        <a:accent5>
          <a:srgbClr val="AAE2E2"/>
        </a:accent5>
        <a:accent6>
          <a:srgbClr val="5C5CE7"/>
        </a:accent6>
        <a:hlink>
          <a:srgbClr val="3333CC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zure 6">
        <a:dk1>
          <a:srgbClr val="000000"/>
        </a:dk1>
        <a:lt1>
          <a:srgbClr val="FFFFFF"/>
        </a:lt1>
        <a:dk2>
          <a:srgbClr val="FFFFFF"/>
        </a:dk2>
        <a:lt2>
          <a:srgbClr val="000000"/>
        </a:lt2>
        <a:accent1>
          <a:srgbClr val="00CCCC"/>
        </a:accent1>
        <a:accent2>
          <a:srgbClr val="6666FF"/>
        </a:accent2>
        <a:accent3>
          <a:srgbClr val="FFFFFF"/>
        </a:accent3>
        <a:accent4>
          <a:srgbClr val="000000"/>
        </a:accent4>
        <a:accent5>
          <a:srgbClr val="AAE2E2"/>
        </a:accent5>
        <a:accent6>
          <a:srgbClr val="5C5CE7"/>
        </a:accent6>
        <a:hlink>
          <a:srgbClr val="3333CC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zure 7">
        <a:dk1>
          <a:srgbClr val="000000"/>
        </a:dk1>
        <a:lt1>
          <a:srgbClr val="FFFFFF"/>
        </a:lt1>
        <a:dk2>
          <a:srgbClr val="FFFFFF"/>
        </a:dk2>
        <a:lt2>
          <a:srgbClr val="000000"/>
        </a:lt2>
        <a:accent1>
          <a:srgbClr val="FFFFFF"/>
        </a:accent1>
        <a:accent2>
          <a:srgbClr val="6666FF"/>
        </a:accent2>
        <a:accent3>
          <a:srgbClr val="FFFFFF"/>
        </a:accent3>
        <a:accent4>
          <a:srgbClr val="000000"/>
        </a:accent4>
        <a:accent5>
          <a:srgbClr val="FFFFFF"/>
        </a:accent5>
        <a:accent6>
          <a:srgbClr val="5C5CE7"/>
        </a:accent6>
        <a:hlink>
          <a:srgbClr val="3333CC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C:\Program Files\Microsoft Office\Templates\Presentation Designs\Azure.pot</Template>
  <TotalTime>10512</TotalTime>
  <Words>3142</Words>
  <Application>Microsoft Office PowerPoint</Application>
  <PresentationFormat>Širokozaslonsko</PresentationFormat>
  <Paragraphs>469</Paragraphs>
  <Slides>83</Slides>
  <Notes>4</Notes>
  <HiddenSlides>0</HiddenSlides>
  <MMClips>0</MMClips>
  <ScaleCrop>false</ScaleCrop>
  <HeadingPairs>
    <vt:vector size="8" baseType="variant">
      <vt:variant>
        <vt:lpstr>Uporabljene pisave</vt:lpstr>
      </vt:variant>
      <vt:variant>
        <vt:i4>6</vt:i4>
      </vt:variant>
      <vt:variant>
        <vt:lpstr>Tema</vt:lpstr>
      </vt:variant>
      <vt:variant>
        <vt:i4>2</vt:i4>
      </vt:variant>
      <vt:variant>
        <vt:lpstr>Vdelani OLE strežniki</vt:lpstr>
      </vt:variant>
      <vt:variant>
        <vt:i4>1</vt:i4>
      </vt:variant>
      <vt:variant>
        <vt:lpstr>Naslovi diapozitivov</vt:lpstr>
      </vt:variant>
      <vt:variant>
        <vt:i4>83</vt:i4>
      </vt:variant>
    </vt:vector>
  </HeadingPairs>
  <TitlesOfParts>
    <vt:vector size="92" baseType="lpstr">
      <vt:lpstr>Arial</vt:lpstr>
      <vt:lpstr>Calibri</vt:lpstr>
      <vt:lpstr>Geneva</vt:lpstr>
      <vt:lpstr>inherit</vt:lpstr>
      <vt:lpstr>Times New Roman</vt:lpstr>
      <vt:lpstr>Wingdings</vt:lpstr>
      <vt:lpstr>Azure</vt:lpstr>
      <vt:lpstr>Custom Design</vt:lpstr>
      <vt:lpstr>PaperPort Document</vt:lpstr>
      <vt:lpstr>PDM Nespečnost      Gorazd Drevenšek 2025/26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Nespečnost (somnolenca)</vt:lpstr>
      <vt:lpstr>Posledice neustreznega spanja</vt:lpstr>
      <vt:lpstr>Mednarodna razvrstitev motenj spanja - ICSD</vt:lpstr>
      <vt:lpstr>ICSD razvrstitev</vt:lpstr>
      <vt:lpstr>ICSD, razvrstitev</vt:lpstr>
      <vt:lpstr>Kaj je nespečnost</vt:lpstr>
      <vt:lpstr>Dalj časa trajajoče nespečnosti</vt:lpstr>
      <vt:lpstr>Dolgo trjajaoče nespečnosti</vt:lpstr>
      <vt:lpstr>Insomnija-nespečnost</vt:lpstr>
      <vt:lpstr>Faze spanja</vt:lpstr>
      <vt:lpstr>NREM faze spanja</vt:lpstr>
      <vt:lpstr>Vzorec dobrega spanja</vt:lpstr>
      <vt:lpstr>PowerPointova predstavitev</vt:lpstr>
      <vt:lpstr>PowerPointova predstavitev</vt:lpstr>
      <vt:lpstr>PowerPointova predstavitev</vt:lpstr>
      <vt:lpstr>Narkolepsija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Časovne vrednosti zdravega spanca</vt:lpstr>
      <vt:lpstr>Epidemiologija</vt:lpstr>
      <vt:lpstr>Epidemiologija – sekundarna / ekstrinzična nespečnost</vt:lpstr>
      <vt:lpstr>Epidemiologija</vt:lpstr>
      <vt:lpstr>Epidemiologija</vt:lpstr>
      <vt:lpstr>Epidemiologija</vt:lpstr>
      <vt:lpstr>Epidemiologija</vt:lpstr>
      <vt:lpstr>Epidemiologija</vt:lpstr>
      <vt:lpstr>“Moreče sanje”</vt:lpstr>
      <vt:lpstr>Hoja med spanjem</vt:lpstr>
      <vt:lpstr>Vrednotenje spanca: Epworth-ova lestvica spanja</vt:lpstr>
      <vt:lpstr>Vprašalnik o nespečnosti</vt:lpstr>
      <vt:lpstr>Razvrstitev</vt:lpstr>
      <vt:lpstr>Razvrstitev za potrebe izbire zdravila</vt:lpstr>
      <vt:lpstr>Zaspanost in vožnja</vt:lpstr>
      <vt:lpstr>Pomanjkanje spanja in avtomobilske nesreče (Silber, 2004)</vt:lpstr>
      <vt:lpstr>Vožnja in zaspanost:  kaj ubija med vožnjo?</vt:lpstr>
      <vt:lpstr>Terapevtski cilji zdravljenja nespečnosti</vt:lpstr>
      <vt:lpstr>Normalno – nenormalno spanje</vt:lpstr>
      <vt:lpstr>Kaj se dogaja v spanju</vt:lpstr>
      <vt:lpstr>Nefarmakološko zdravljenje</vt:lpstr>
      <vt:lpstr>Izboljšanje spalne higiene</vt:lpstr>
      <vt:lpstr>Higiena spanja</vt:lpstr>
      <vt:lpstr>Dražljajsko povezana terapija</vt:lpstr>
      <vt:lpstr>Omejevanje spanja</vt:lpstr>
      <vt:lpstr>Izbira zdravljenja nespečnosti</vt:lpstr>
      <vt:lpstr>Farmakološko zdravljenje - PREGLED</vt:lpstr>
      <vt:lpstr>PowerPointova predstavitev</vt:lpstr>
      <vt:lpstr>Farmakoterapija -  novejši pristopi</vt:lpstr>
      <vt:lpstr>IZBIRA uspavala</vt:lpstr>
      <vt:lpstr>Benzodiazepini</vt:lpstr>
      <vt:lpstr>Delovanje BZD</vt:lpstr>
      <vt:lpstr>Benzodiazepini</vt:lpstr>
      <vt:lpstr>Razpolovni čas uspaval v odnosu do dolgotrajnih učinkov</vt:lpstr>
      <vt:lpstr>Benzodiazepinski receptorski agonisti</vt:lpstr>
      <vt:lpstr>Delovanje eszopiklona</vt:lpstr>
      <vt:lpstr>Farmakokinetika </vt:lpstr>
      <vt:lpstr>Antidepresivi, antipsihotiki</vt:lpstr>
      <vt:lpstr>Pomožna zdravila brez recepta</vt:lpstr>
      <vt:lpstr>Antihistaminiki </vt:lpstr>
      <vt:lpstr>Alergija</vt:lpstr>
      <vt:lpstr>Melatonin</vt:lpstr>
      <vt:lpstr>Agonisti receptorjev melatonina</vt:lpstr>
      <vt:lpstr>Delovanje ramelteona</vt:lpstr>
      <vt:lpstr>Farmakokinetika ramelteona</vt:lpstr>
      <vt:lpstr>Suvoreksant</vt:lpstr>
      <vt:lpstr>PowerPointova predstavitev</vt:lpstr>
      <vt:lpstr>Pomen oreksina pri spanju</vt:lpstr>
      <vt:lpstr>Besedilo k prejšnji sliki</vt:lpstr>
      <vt:lpstr>Oreksinski receptorji in učinki</vt:lpstr>
      <vt:lpstr>Širok spekter delovanja oreksina</vt:lpstr>
      <vt:lpstr>Baldrijan</vt:lpstr>
      <vt:lpstr>Sivka, melisa, ....</vt:lpstr>
      <vt:lpstr>Prihajajoče terapije</vt:lpstr>
      <vt:lpstr>Zaključki</vt:lpstr>
    </vt:vector>
  </TitlesOfParts>
  <Company>Sinauer Associates, Inc.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Psychopharmacology, 2e</dc:title>
  <dc:creator>Sinauer Associates;Inc.</dc:creator>
  <cp:lastModifiedBy>Drevenšek, Gorazd</cp:lastModifiedBy>
  <cp:revision>939</cp:revision>
  <cp:lastPrinted>1601-01-01T00:00:00Z</cp:lastPrinted>
  <dcterms:created xsi:type="dcterms:W3CDTF">2000-10-16T19:08:56Z</dcterms:created>
  <dcterms:modified xsi:type="dcterms:W3CDTF">2025-10-09T15:31:01Z</dcterms:modified>
</cp:coreProperties>
</file>