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12.xml.rels" ContentType="application/vnd.openxmlformats-package.relationships+xml"/>
  <Override PartName="/ppt/slideMasters/_rels/slideMaster6.xml.rels" ContentType="application/vnd.openxmlformats-package.relationships+xml"/>
  <Override PartName="/ppt/slideMasters/_rels/slideMaster11.xml.rels" ContentType="application/vnd.openxmlformats-package.relationships+xml"/>
  <Override PartName="/ppt/slideMasters/_rels/slideMaster5.xml.rels" ContentType="application/vnd.openxmlformats-package.relationships+xml"/>
  <Override PartName="/ppt/slideMasters/_rels/slideMaster10.xml.rels" ContentType="application/vnd.openxmlformats-package.relationships+xml"/>
  <Override PartName="/ppt/slideMasters/_rels/slideMaster4.xml.rels" ContentType="application/vnd.openxmlformats-package.relationships+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presProps.xml" ContentType="application/vnd.openxmlformats-officedocument.presentationml.presProps+xml"/>
  <Override PartName="/ppt/theme/theme1.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12.xml" ContentType="application/vnd.openxmlformats-officedocument.theme+xml"/>
  <Override PartName="/ppt/theme/theme3.xml" ContentType="application/vnd.openxmlformats-officedocument.theme+xml"/>
  <Override PartName="/ppt/theme/theme1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slideLayouts/_rels/slideLayout9.xml.rels" ContentType="application/vnd.openxmlformats-package.relationships+xml"/>
  <Override PartName="/ppt/slideLayouts/_rels/slideLayout8.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7.xml.rels" ContentType="application/vnd.openxmlformats-package.relationships+xml"/>
  <Override PartName="/ppt/slideLayouts/_rels/slideLayout11.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5.xml.rels" ContentType="application/vnd.openxmlformats-package.relationships+xml"/>
  <Override PartName="/ppt/slideLayouts/_rels/slideLayout1.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_rels/presentation.xml.rels" ContentType="application/vnd.openxmlformats-package.relationships+xml"/>
  <Override PartName="/ppt/notesMasters/_rels/notesMaster1.xml.rels" ContentType="application/vnd.openxmlformats-package.relationships+xml"/>
  <Override PartName="/ppt/notesMasters/notesMaster1.xml" ContentType="application/vnd.openxmlformats-officedocument.presentationml.notesMaster+xml"/>
  <Override PartName="/ppt/media/image29.png" ContentType="image/png"/>
  <Override PartName="/ppt/media/image27.png" ContentType="image/png"/>
  <Override PartName="/ppt/media/image26.png" ContentType="image/png"/>
  <Override PartName="/ppt/media/image25.png" ContentType="image/png"/>
  <Override PartName="/ppt/media/image24.png" ContentType="image/png"/>
  <Override PartName="/ppt/media/image23.png" ContentType="image/png"/>
  <Override PartName="/ppt/media/image22.png" ContentType="image/png"/>
  <Override PartName="/ppt/media/image21.png" ContentType="image/png"/>
  <Override PartName="/ppt/media/image19.png" ContentType="image/png"/>
  <Override PartName="/ppt/media/image17.png" ContentType="image/png"/>
  <Override PartName="/ppt/media/image16.png" ContentType="image/png"/>
  <Override PartName="/ppt/media/image14.png" ContentType="image/png"/>
  <Override PartName="/ppt/media/image5.png" ContentType="image/png"/>
  <Override PartName="/ppt/media/image37.png" ContentType="image/png"/>
  <Override PartName="/ppt/media/image13.png" ContentType="image/png"/>
  <Override PartName="/ppt/media/image4.png" ContentType="image/png"/>
  <Override PartName="/ppt/media/image36.png" ContentType="image/png"/>
  <Override PartName="/ppt/media/image12.png" ContentType="image/png"/>
  <Override PartName="/ppt/media/image35.png" ContentType="image/png"/>
  <Override PartName="/ppt/media/image3.png" ContentType="image/png"/>
  <Override PartName="/ppt/media/image32.png" ContentType="image/png"/>
  <Override PartName="/ppt/media/image39.png" ContentType="image/png"/>
  <Override PartName="/ppt/media/image41.png" ContentType="image/png"/>
  <Override PartName="/ppt/media/image40.png" ContentType="image/png"/>
  <Override PartName="/ppt/media/image30.png" ContentType="image/png"/>
  <Override PartName="/ppt/media/image42.png" ContentType="image/png"/>
  <Override PartName="/ppt/media/image31.png" ContentType="image/png"/>
  <Override PartName="/ppt/media/image43.png" ContentType="image/png"/>
  <Override PartName="/ppt/media/image9.png" ContentType="image/png"/>
  <Override PartName="/ppt/media/image18.png" ContentType="image/png"/>
  <Override PartName="/ppt/media/image20.png" ContentType="image/png"/>
  <Override PartName="/ppt/media/image28.png" ContentType="image/png"/>
  <Override PartName="/ppt/media/image7.jpeg" ContentType="image/jpeg"/>
  <Override PartName="/ppt/media/image11.png" ContentType="image/png"/>
  <Override PartName="/ppt/media/image2.png" ContentType="image/png"/>
  <Override PartName="/ppt/media/image34.png" ContentType="image/png"/>
  <Override PartName="/ppt/media/image10.png" ContentType="image/png"/>
  <Override PartName="/ppt/media/image1.png" ContentType="image/png"/>
  <Override PartName="/ppt/media/image33.png" ContentType="image/png"/>
  <Override PartName="/ppt/media/image15.png" ContentType="image/png"/>
  <Override PartName="/ppt/media/image38.png" ContentType="image/png"/>
  <Override PartName="/ppt/media/image8.jpeg" ContentType="image/jpeg"/>
  <Override PartName="/ppt/media/image6.png" ContentType="image/png"/>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90.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59.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26.xml" ContentType="application/vnd.openxmlformats-officedocument.presentationml.slide+xml"/>
  <Override PartName="/ppt/slides/slide63.xml" ContentType="application/vnd.openxmlformats-officedocument.presentationml.slide+xml"/>
  <Override PartName="/ppt/slides/slide27.xml" ContentType="application/vnd.openxmlformats-officedocument.presentationml.slide+xml"/>
  <Override PartName="/ppt/slides/slide64.xml" ContentType="application/vnd.openxmlformats-officedocument.presentationml.slide+xml"/>
  <Override PartName="/ppt/slides/slide28.xml" ContentType="application/vnd.openxmlformats-officedocument.presentationml.slide+xml"/>
  <Override PartName="/ppt/slides/slide70.xml" ContentType="application/vnd.openxmlformats-officedocument.presentationml.slide+xml"/>
  <Override PartName="/ppt/slides/slide65.xml" ContentType="application/vnd.openxmlformats-officedocument.presentationml.slide+xml"/>
  <Override PartName="/ppt/slides/slide29.xml" ContentType="application/vnd.openxmlformats-officedocument.presentationml.slide+xml"/>
  <Override PartName="/ppt/slides/_rels/slide84.xml.rels" ContentType="application/vnd.openxmlformats-package.relationships+xml"/>
  <Override PartName="/ppt/slides/_rels/slide19.xml.rels" ContentType="application/vnd.openxmlformats-package.relationships+xml"/>
  <Override PartName="/ppt/slides/_rels/slide49.xml.rels" ContentType="application/vnd.openxmlformats-package.relationships+xml"/>
  <Override PartName="/ppt/slides/_rels/slide12.xml.rels" ContentType="application/vnd.openxmlformats-package.relationships+xml"/>
  <Override PartName="/ppt/slides/_rels/slide58.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83.xml.rels" ContentType="application/vnd.openxmlformats-package.relationships+xml"/>
  <Override PartName="/ppt/slides/_rels/slide18.xml.rels" ContentType="application/vnd.openxmlformats-package.relationships+xml"/>
  <Override PartName="/ppt/slides/_rels/slide48.xml.rels" ContentType="application/vnd.openxmlformats-package.relationships+xml"/>
  <Override PartName="/ppt/slides/_rels/slide11.xml.rels" ContentType="application/vnd.openxmlformats-package.relationships+xml"/>
  <Override PartName="/ppt/slides/_rels/slide57.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17.xml.rels" ContentType="application/vnd.openxmlformats-package.relationships+xml"/>
  <Override PartName="/ppt/slides/_rels/slide82.xml.rels" ContentType="application/vnd.openxmlformats-package.relationships+xml"/>
  <Override PartName="/ppt/slides/_rels/slide47.xml.rels" ContentType="application/vnd.openxmlformats-package.relationships+xml"/>
  <Override PartName="/ppt/slides/_rels/slide10.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16.xml.rels" ContentType="application/vnd.openxmlformats-package.relationships+xml"/>
  <Override PartName="/ppt/slides/_rels/slide81.xml.rels" ContentType="application/vnd.openxmlformats-package.relationships+xml"/>
  <Override PartName="/ppt/slides/_rels/slide46.xml.rels" ContentType="application/vnd.openxmlformats-package.relationships+xml"/>
  <Override PartName="/ppt/slides/_rels/slide1.xml.rels" ContentType="application/vnd.openxmlformats-package.relationships+xml"/>
  <Override PartName="/ppt/slides/_rels/slide29.xml.rels" ContentType="application/vnd.openxmlformats-package.relationships+xml"/>
  <Override PartName="/ppt/slides/_rels/slide7.xml.rels" ContentType="application/vnd.openxmlformats-package.relationships+xml"/>
  <Override PartName="/ppt/slides/_rels/slide15.xml.rels" ContentType="application/vnd.openxmlformats-package.relationships+xml"/>
  <Override PartName="/ppt/slides/_rels/slide80.xml.rels" ContentType="application/vnd.openxmlformats-package.relationships+xml"/>
  <Override PartName="/ppt/slides/_rels/slide6.xml.rels" ContentType="application/vnd.openxmlformats-package.relationships+xml"/>
  <Override PartName="/ppt/slides/_rels/slide14.xml.rels" ContentType="application/vnd.openxmlformats-package.relationships+xml"/>
  <Override PartName="/ppt/slides/_rels/slide72.xml.rels" ContentType="application/vnd.openxmlformats-package.relationships+xml"/>
  <Override PartName="/ppt/slides/_rels/slide22.xml.rels" ContentType="application/vnd.openxmlformats-package.relationships+xml"/>
  <Override PartName="/ppt/slides/_rels/slide59.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30.xml.rels" ContentType="application/vnd.openxmlformats-package.relationships+xml"/>
  <Override PartName="/ppt/slides/_rels/slide67.xml.rels" ContentType="application/vnd.openxmlformats-package.relationships+xml"/>
  <Override PartName="/ppt/slides/_rels/slide31.xml.rels" ContentType="application/vnd.openxmlformats-package.relationships+xml"/>
  <Override PartName="/ppt/slides/_rels/slide68.xml.rels" ContentType="application/vnd.openxmlformats-package.relationships+xml"/>
  <Override PartName="/ppt/slides/_rels/slide32.xml.rels" ContentType="application/vnd.openxmlformats-package.relationships+xml"/>
  <Override PartName="/ppt/slides/_rels/slide69.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35.xml.rels" ContentType="application/vnd.openxmlformats-package.relationships+xml"/>
  <Override PartName="/ppt/slides/_rels/slide36.xml.rels" ContentType="application/vnd.openxmlformats-package.relationships+xml"/>
  <Override PartName="/ppt/slides/_rels/slide37.xml.rels" ContentType="application/vnd.openxmlformats-package.relationships+xml"/>
  <Override PartName="/ppt/slides/_rels/slide56.xml.rels" ContentType="application/vnd.openxmlformats-package.relationships+xml"/>
  <Override PartName="/ppt/slides/_rels/slide44.xml.rels" ContentType="application/vnd.openxmlformats-package.relationships+xml"/>
  <Override PartName="/ppt/slides/_rels/slide55.xml.rels" ContentType="application/vnd.openxmlformats-package.relationships+xml"/>
  <Override PartName="/ppt/slides/_rels/slide43.xml.rels" ContentType="application/vnd.openxmlformats-package.relationships+xml"/>
  <Override PartName="/ppt/slides/_rels/slide54.xml.rels" ContentType="application/vnd.openxmlformats-package.relationships+xml"/>
  <Override PartName="/ppt/slides/_rels/slide42.xml.rels" ContentType="application/vnd.openxmlformats-package.relationships+xml"/>
  <Override PartName="/ppt/slides/_rels/slide79.xml.rels" ContentType="application/vnd.openxmlformats-package.relationships+xml"/>
  <Override PartName="/ppt/slides/_rels/slide25.xml.rels" ContentType="application/vnd.openxmlformats-package.relationships+xml"/>
  <Override PartName="/ppt/slides/_rels/slide90.xml.rels" ContentType="application/vnd.openxmlformats-package.relationships+xml"/>
  <Override PartName="/ppt/slides/_rels/slide53.xml.rels" ContentType="application/vnd.openxmlformats-package.relationships+xml"/>
  <Override PartName="/ppt/slides/_rels/slide39.xml.rels" ContentType="application/vnd.openxmlformats-package.relationships+xml"/>
  <Override PartName="/ppt/slides/_rels/slide41.xml.rels" ContentType="application/vnd.openxmlformats-package.relationships+xml"/>
  <Override PartName="/ppt/slides/_rels/slide78.xml.rels" ContentType="application/vnd.openxmlformats-package.relationships+xml"/>
  <Override PartName="/ppt/slides/_rels/slide52.xml.rels" ContentType="application/vnd.openxmlformats-package.relationships+xml"/>
  <Override PartName="/ppt/slides/_rels/slide89.xml.rels" ContentType="application/vnd.openxmlformats-package.relationships+xml"/>
  <Override PartName="/ppt/slides/_rels/slide38.xml.rels" ContentType="application/vnd.openxmlformats-package.relationships+xml"/>
  <Override PartName="/ppt/slides/_rels/slide40.xml.rels" ContentType="application/vnd.openxmlformats-package.relationships+xml"/>
  <Override PartName="/ppt/slides/_rels/slide77.xml.rels" ContentType="application/vnd.openxmlformats-package.relationships+xml"/>
  <Override PartName="/ppt/slides/_rels/slide51.xml.rels" ContentType="application/vnd.openxmlformats-package.relationships+xml"/>
  <Override PartName="/ppt/slides/_rels/slide88.xml.rels" ContentType="application/vnd.openxmlformats-package.relationships+xml"/>
  <Override PartName="/ppt/slides/_rels/slide50.xml.rels" ContentType="application/vnd.openxmlformats-package.relationships+xml"/>
  <Override PartName="/ppt/slides/_rels/slide87.xml.rels" ContentType="application/vnd.openxmlformats-package.relationships+xml"/>
  <Override PartName="/ppt/slides/_rels/slide45.xml.rels" ContentType="application/vnd.openxmlformats-package.relationships+xml"/>
  <Override PartName="/ppt/slides/_rels/slide13.xml.rels" ContentType="application/vnd.openxmlformats-package.relationships+xml"/>
  <Override PartName="/ppt/slides/_rels/slide60.xml.rels" ContentType="application/vnd.openxmlformats-package.relationships+xml"/>
  <Override PartName="/ppt/slides/_rels/slide61.xml.rels" ContentType="application/vnd.openxmlformats-package.relationships+xml"/>
  <Override PartName="/ppt/slides/_rels/slide62.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63.xml.rels" ContentType="application/vnd.openxmlformats-package.relationships+xml"/>
  <Override PartName="/ppt/slides/_rels/slide27.xml.rels" ContentType="application/vnd.openxmlformats-package.relationships+xml"/>
  <Override PartName="/ppt/slides/_rels/slide64.xml.rels" ContentType="application/vnd.openxmlformats-package.relationships+xml"/>
  <Override PartName="/ppt/slides/_rels/slide28.xml.rels" ContentType="application/vnd.openxmlformats-package.relationships+xml"/>
  <Override PartName="/ppt/slides/_rels/slide70.xml.rels" ContentType="application/vnd.openxmlformats-package.relationships+xml"/>
  <Override PartName="/ppt/slides/_rels/slide65.xml.rels" ContentType="application/vnd.openxmlformats-package.relationships+xml"/>
  <Override PartName="/ppt/slides/_rels/slide71.xml.rels" ContentType="application/vnd.openxmlformats-package.relationships+xml"/>
  <Override PartName="/ppt/slides/_rels/slide66.xml.rels" ContentType="application/vnd.openxmlformats-package.relationships+xml"/>
  <Override PartName="/ppt/slides/_rels/slide76.xml.rels" ContentType="application/vnd.openxmlformats-package.relationships+xml"/>
  <Override PartName="/ppt/slides/_rels/slide75.xml.rels" ContentType="application/vnd.openxmlformats-package.relationships+xml"/>
  <Override PartName="/ppt/slides/_rels/slide86.xml.rels" ContentType="application/vnd.openxmlformats-package.relationships+xml"/>
  <Override PartName="/ppt/slides/_rels/slide74.xml.rels" ContentType="application/vnd.openxmlformats-package.relationships+xml"/>
  <Override PartName="/ppt/slides/_rels/slide85.xml.rels" ContentType="application/vnd.openxmlformats-package.relationships+xml"/>
  <Override PartName="/ppt/slides/_rels/slide73.xml.rels" ContentType="application/vnd.openxmlformats-package.relationships+xml"/>
  <Override PartName="/ppt/slides/slide71.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8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76.xml" ContentType="application/vnd.openxmlformats-officedocument.presentationml.slide+xml"/>
  <Override PartName="/ppt/slides/slide8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74.xml" ContentType="application/vnd.openxmlformats-officedocument.presentationml.slide+xml"/>
  <Override PartName="/ppt/slides/slide85.xml" ContentType="application/vnd.openxmlformats-officedocument.presentationml.slide+xml"/>
  <Override PartName="/ppt/slides/slide73.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2.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80.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46.xml" ContentType="application/vnd.openxmlformats-officedocument.presentationml.slide+xml"/>
  <Override PartName="/ppt/slides/slide81.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82.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48.xml" ContentType="application/vnd.openxmlformats-officedocument.presentationml.slide+xml"/>
  <Override PartName="/ppt/slides/slide20.xml" ContentType="application/vnd.openxmlformats-officedocument.presentationml.slide+xml"/>
  <Override PartName="/ppt/slides/slide57.xml" ContentType="application/vnd.openxmlformats-officedocument.presentationml.slide+xml"/>
  <Override PartName="/ppt/slides/slide18.xml" ContentType="application/vnd.openxmlformats-officedocument.presentationml.slide+xml"/>
  <Override PartName="/ppt/slides/slide83.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49.xml" ContentType="application/vnd.openxmlformats-officedocument.presentationml.slide+xml"/>
  <Override PartName="/ppt/slides/slide21.xml" ContentType="application/vnd.openxmlformats-officedocument.presentationml.slide+xml"/>
  <Override PartName="/ppt/slides/slide58.xml" ContentType="application/vnd.openxmlformats-officedocument.presentationml.slide+xml"/>
  <Override PartName="/ppt/slides/slide19.xml" ContentType="application/vnd.openxmlformats-officedocument.presentationml.slide+xml"/>
  <Override PartName="/ppt/slides/slide84.xml" ContentType="application/vnd.openxmlformats-officedocument.presentationml.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59.xml" ContentType="application/vnd.openxmlformats-officedocument.presentationml.notesSlide+xml"/>
  <Override PartName="/ppt/notesSlides/notesSlide5.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_rels/notesSlide51.xml.rels" ContentType="application/vnd.openxmlformats-package.relationships+xml"/>
  <Override PartName="/ppt/notesSlides/_rels/notesSlide50.xml.rels" ContentType="application/vnd.openxmlformats-package.relationships+xml"/>
  <Override PartName="/ppt/notesSlides/_rels/notesSlide48.xml.rels" ContentType="application/vnd.openxmlformats-package.relationships+xml"/>
  <Override PartName="/ppt/notesSlides/_rels/notesSlide47.xml.rels" ContentType="application/vnd.openxmlformats-package.relationships+xml"/>
  <Override PartName="/ppt/notesSlides/_rels/notesSlide46.xml.rels" ContentType="application/vnd.openxmlformats-package.relationships+xml"/>
  <Override PartName="/ppt/notesSlides/_rels/notesSlide45.xml.rels" ContentType="application/vnd.openxmlformats-package.relationships+xml"/>
  <Override PartName="/ppt/notesSlides/_rels/notesSlide44.xml.rels" ContentType="application/vnd.openxmlformats-package.relationships+xml"/>
  <Override PartName="/ppt/notesSlides/_rels/notesSlide43.xml.rels" ContentType="application/vnd.openxmlformats-package.relationships+xml"/>
  <Override PartName="/ppt/notesSlides/_rels/notesSlide4.xml.rels" ContentType="application/vnd.openxmlformats-package.relationships+xml"/>
  <Override PartName="/ppt/notesSlides/_rels/notesSlide39.xml.rels" ContentType="application/vnd.openxmlformats-package.relationships+xml"/>
  <Override PartName="/ppt/notesSlides/_rels/notesSlide41.xml.rels" ContentType="application/vnd.openxmlformats-package.relationships+xml"/>
  <Override PartName="/ppt/notesSlides/_rels/notesSlide40.xml.rels" ContentType="application/vnd.openxmlformats-package.relationships+xml"/>
  <Override PartName="/ppt/notesSlides/_rels/notesSlide38.xml.rels" ContentType="application/vnd.openxmlformats-package.relationships+xml"/>
  <Override PartName="/ppt/notesSlides/_rels/notesSlide52.xml.rels" ContentType="application/vnd.openxmlformats-package.relationships+xml"/>
  <Override PartName="/ppt/notesSlides/_rels/notesSlide53.xml.rels" ContentType="application/vnd.openxmlformats-package.relationships+xml"/>
  <Override PartName="/ppt/notesSlides/_rels/notesSlide3.xml.rels" ContentType="application/vnd.openxmlformats-package.relationships+xml"/>
  <Override PartName="/ppt/notesSlides/_rels/notesSlide54.xml.rels" ContentType="application/vnd.openxmlformats-package.relationships+xml"/>
  <Override PartName="/ppt/notesSlides/_rels/notesSlide55.xml.rels" ContentType="application/vnd.openxmlformats-package.relationships+xml"/>
  <Override PartName="/ppt/notesSlides/_rels/notesSlide5.xml.rels" ContentType="application/vnd.openxmlformats-package.relationships+xml"/>
  <Override PartName="/ppt/notesSlides/_rels/notesSlide56.xml.rels" ContentType="application/vnd.openxmlformats-package.relationships+xml"/>
  <Override PartName="/ppt/notesSlides/_rels/notesSlide59.xml.rels" ContentType="application/vnd.openxmlformats-package.relationships+xml"/>
  <Override PartName="/ppt/notesSlides/_rels/notesSlide61.xml.rels" ContentType="application/vnd.openxmlformats-package.relationships+xml"/>
  <Override PartName="/ppt/notesSlides/_rels/notesSlide37.xml.rels" ContentType="application/vnd.openxmlformats-package.relationships+xml"/>
  <Override PartName="/ppt/notesSlides/_rels/notesSlide60.xml.rels" ContentType="application/vnd.openxmlformats-package.relationships+xml"/>
  <Override PartName="/ppt/notesSlides/_rels/notesSlide62.xml.rels" ContentType="application/vnd.openxmlformats-package.relationships+xml"/>
  <Override PartName="/ppt/notesSlides/_rels/notesSlide63.xml.rels" ContentType="application/vnd.openxmlformats-package.relationships+xml"/>
  <Override PartName="/ppt/notesSlides/_rels/notesSlide64.xml.rels" ContentType="application/vnd.openxmlformats-package.relationships+xml"/>
  <Override PartName="/ppt/notesSlides/_rels/notesSlide65.xml.rels" ContentType="application/vnd.openxmlformats-package.relationships+xml"/>
  <Override PartName="/ppt/notesSlides/_rels/notesSlide66.xml.rels" ContentType="application/vnd.openxmlformats-package.relationships+xml"/>
  <Override PartName="/ppt/notesSlides/_rels/notesSlide29.xml.rels" ContentType="application/vnd.openxmlformats-package.relationships+xml"/>
  <Override PartName="/ppt/notesSlides/_rels/notesSlide67.xml.rels" ContentType="application/vnd.openxmlformats-package.relationships+xml"/>
  <Override PartName="/ppt/notesSlides/_rels/notesSlide69.xml.rels" ContentType="application/vnd.openxmlformats-package.relationships+xml"/>
  <Override PartName="/ppt/notesSlides/_rels/notesSlide70.xml.rels" ContentType="application/vnd.openxmlformats-package.relationships+xml"/>
  <Override PartName="/ppt/notesSlides/_rels/notesSlide31.xml.rels" ContentType="application/vnd.openxmlformats-package.relationships+xml"/>
  <Override PartName="/ppt/notesSlides/_rels/notesSlide68.xml.rels" ContentType="application/vnd.openxmlformats-package.relationships+xml"/>
  <Override PartName="/ppt/notesSlides/_rels/notesSlide36.xml.rels" ContentType="application/vnd.openxmlformats-package.relationships+xml"/>
  <Override PartName="/ppt/notesSlides/_rels/notesSlide35.xml.rels" ContentType="application/vnd.openxmlformats-package.relationships+xml"/>
  <Override PartName="/ppt/notesSlides/_rels/notesSlide42.xml.rels" ContentType="application/vnd.openxmlformats-package.relationships+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4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67.xml" ContentType="application/vnd.openxmlformats-officedocument.presentationml.notesSlide+xml"/>
  <Override PartName="/ppt/notesSlides/notesSlide4.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31.xml" ContentType="application/vnd.openxmlformats-officedocument.presentationml.notesSlide+xml"/>
  <Override PartName="/ppt/notesSlides/notesSlide68.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39" r:id="rId98"/>
    <p:sldId id="340" r:id="rId99"/>
    <p:sldId id="341" r:id="rId100"/>
    <p:sldId id="342" r:id="rId101"/>
    <p:sldId id="343" r:id="rId102"/>
    <p:sldId id="344" r:id="rId103"/>
    <p:sldId id="345" r:id="rId104"/>
  </p:sldIdLst>
  <p:sldSz cx="9144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notesMaster" Target="notesMasters/notesMaster1.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slide" Target="slides/slide48.xml"/><Relationship Id="rId63" Type="http://schemas.openxmlformats.org/officeDocument/2006/relationships/slide" Target="slides/slide49.xml"/><Relationship Id="rId64" Type="http://schemas.openxmlformats.org/officeDocument/2006/relationships/slide" Target="slides/slide50.xml"/><Relationship Id="rId65" Type="http://schemas.openxmlformats.org/officeDocument/2006/relationships/slide" Target="slides/slide51.xml"/><Relationship Id="rId66" Type="http://schemas.openxmlformats.org/officeDocument/2006/relationships/slide" Target="slides/slide52.xml"/><Relationship Id="rId67" Type="http://schemas.openxmlformats.org/officeDocument/2006/relationships/slide" Target="slides/slide53.xml"/><Relationship Id="rId68" Type="http://schemas.openxmlformats.org/officeDocument/2006/relationships/slide" Target="slides/slide54.xml"/><Relationship Id="rId69" Type="http://schemas.openxmlformats.org/officeDocument/2006/relationships/slide" Target="slides/slide55.xml"/><Relationship Id="rId70" Type="http://schemas.openxmlformats.org/officeDocument/2006/relationships/slide" Target="slides/slide56.xml"/><Relationship Id="rId71" Type="http://schemas.openxmlformats.org/officeDocument/2006/relationships/slide" Target="slides/slide57.xml"/><Relationship Id="rId72" Type="http://schemas.openxmlformats.org/officeDocument/2006/relationships/slide" Target="slides/slide58.xml"/><Relationship Id="rId73" Type="http://schemas.openxmlformats.org/officeDocument/2006/relationships/slide" Target="slides/slide59.xml"/><Relationship Id="rId74" Type="http://schemas.openxmlformats.org/officeDocument/2006/relationships/slide" Target="slides/slide60.xml"/><Relationship Id="rId75" Type="http://schemas.openxmlformats.org/officeDocument/2006/relationships/slide" Target="slides/slide61.xml"/><Relationship Id="rId76" Type="http://schemas.openxmlformats.org/officeDocument/2006/relationships/slide" Target="slides/slide62.xml"/><Relationship Id="rId77" Type="http://schemas.openxmlformats.org/officeDocument/2006/relationships/slide" Target="slides/slide63.xml"/><Relationship Id="rId78" Type="http://schemas.openxmlformats.org/officeDocument/2006/relationships/slide" Target="slides/slide64.xml"/><Relationship Id="rId79" Type="http://schemas.openxmlformats.org/officeDocument/2006/relationships/slide" Target="slides/slide65.xml"/><Relationship Id="rId80" Type="http://schemas.openxmlformats.org/officeDocument/2006/relationships/slide" Target="slides/slide66.xml"/><Relationship Id="rId81" Type="http://schemas.openxmlformats.org/officeDocument/2006/relationships/slide" Target="slides/slide67.xml"/><Relationship Id="rId82" Type="http://schemas.openxmlformats.org/officeDocument/2006/relationships/slide" Target="slides/slide68.xml"/><Relationship Id="rId83" Type="http://schemas.openxmlformats.org/officeDocument/2006/relationships/slide" Target="slides/slide69.xml"/><Relationship Id="rId84" Type="http://schemas.openxmlformats.org/officeDocument/2006/relationships/slide" Target="slides/slide70.xml"/><Relationship Id="rId85" Type="http://schemas.openxmlformats.org/officeDocument/2006/relationships/slide" Target="slides/slide71.xml"/><Relationship Id="rId86" Type="http://schemas.openxmlformats.org/officeDocument/2006/relationships/slide" Target="slides/slide72.xml"/><Relationship Id="rId87" Type="http://schemas.openxmlformats.org/officeDocument/2006/relationships/slide" Target="slides/slide73.xml"/><Relationship Id="rId88" Type="http://schemas.openxmlformats.org/officeDocument/2006/relationships/slide" Target="slides/slide74.xml"/><Relationship Id="rId89" Type="http://schemas.openxmlformats.org/officeDocument/2006/relationships/slide" Target="slides/slide75.xml"/><Relationship Id="rId90" Type="http://schemas.openxmlformats.org/officeDocument/2006/relationships/slide" Target="slides/slide76.xml"/><Relationship Id="rId91" Type="http://schemas.openxmlformats.org/officeDocument/2006/relationships/slide" Target="slides/slide77.xml"/><Relationship Id="rId92" Type="http://schemas.openxmlformats.org/officeDocument/2006/relationships/slide" Target="slides/slide78.xml"/><Relationship Id="rId93" Type="http://schemas.openxmlformats.org/officeDocument/2006/relationships/slide" Target="slides/slide79.xml"/><Relationship Id="rId94" Type="http://schemas.openxmlformats.org/officeDocument/2006/relationships/slide" Target="slides/slide80.xml"/><Relationship Id="rId95" Type="http://schemas.openxmlformats.org/officeDocument/2006/relationships/slide" Target="slides/slide81.xml"/><Relationship Id="rId96" Type="http://schemas.openxmlformats.org/officeDocument/2006/relationships/slide" Target="slides/slide82.xml"/><Relationship Id="rId97" Type="http://schemas.openxmlformats.org/officeDocument/2006/relationships/slide" Target="slides/slide83.xml"/><Relationship Id="rId98" Type="http://schemas.openxmlformats.org/officeDocument/2006/relationships/slide" Target="slides/slide84.xml"/><Relationship Id="rId99" Type="http://schemas.openxmlformats.org/officeDocument/2006/relationships/slide" Target="slides/slide85.xml"/><Relationship Id="rId100" Type="http://schemas.openxmlformats.org/officeDocument/2006/relationships/slide" Target="slides/slide86.xml"/><Relationship Id="rId101" Type="http://schemas.openxmlformats.org/officeDocument/2006/relationships/slide" Target="slides/slide87.xml"/><Relationship Id="rId102" Type="http://schemas.openxmlformats.org/officeDocument/2006/relationships/slide" Target="slides/slide88.xml"/><Relationship Id="rId103" Type="http://schemas.openxmlformats.org/officeDocument/2006/relationships/slide" Target="slides/slide89.xml"/><Relationship Id="rId104" Type="http://schemas.openxmlformats.org/officeDocument/2006/relationships/slide" Target="slides/slide90.xml"/><Relationship Id="rId105"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 name="PlaceHolder 1"/>
          <p:cNvSpPr>
            <a:spLocks noGrp="1"/>
          </p:cNvSpPr>
          <p:nvPr>
            <p:ph type="sldImg"/>
          </p:nvPr>
        </p:nvSpPr>
        <p:spPr>
          <a:xfrm>
            <a:off x="0" y="812520"/>
            <a:ext cx="0" cy="0"/>
          </a:xfrm>
          <a:prstGeom prst="rect">
            <a:avLst/>
          </a:prstGeom>
          <a:noFill/>
          <a:ln w="0">
            <a:noFill/>
          </a:ln>
        </p:spPr>
        <p:txBody>
          <a:bodyPr lIns="0" rIns="0" tIns="0" bIns="0" anchor="ctr">
            <a:noAutofit/>
          </a:bodyPr>
          <a:p>
            <a:pPr algn="ctr"/>
            <a:r>
              <a:rPr b="0" lang="en-US" sz="4400" spc="-1" strike="noStrike">
                <a:solidFill>
                  <a:srgbClr val="000000"/>
                </a:solidFill>
                <a:latin typeface="Arial"/>
              </a:rPr>
              <a:t>Click to move the slide</a:t>
            </a:r>
            <a:endParaRPr b="0" lang="en-US" sz="4400" spc="-1" strike="noStrike">
              <a:solidFill>
                <a:srgbClr val="000000"/>
              </a:solidFill>
              <a:latin typeface="Arial"/>
            </a:endParaRPr>
          </a:p>
        </p:txBody>
      </p:sp>
      <p:sp>
        <p:nvSpPr>
          <p:cNvPr id="56"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216000">
              <a:buNone/>
            </a:pPr>
            <a:r>
              <a:rPr b="0" lang="en-US" sz="2000" spc="-1" strike="noStrike">
                <a:solidFill>
                  <a:srgbClr val="000000"/>
                </a:solidFill>
                <a:latin typeface="Arial"/>
              </a:rPr>
              <a:t>Click to edit the notes format</a:t>
            </a:r>
            <a:endParaRPr b="0" lang="en-US" sz="2000" spc="-1" strike="noStrike">
              <a:solidFill>
                <a:srgbClr val="000000"/>
              </a:solidFill>
              <a:latin typeface="Arial"/>
            </a:endParaRPr>
          </a:p>
        </p:txBody>
      </p:sp>
      <p:sp>
        <p:nvSpPr>
          <p:cNvPr id="57"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en-US" sz="1400" spc="-1" strike="noStrike">
                <a:solidFill>
                  <a:srgbClr val="000000"/>
                </a:solidFill>
                <a:latin typeface="Times New Roman"/>
              </a:rPr>
              <a:t>&lt;header&gt;</a:t>
            </a:r>
            <a:endParaRPr b="0" lang="en-US" sz="1400" spc="-1" strike="noStrike">
              <a:solidFill>
                <a:srgbClr val="000000"/>
              </a:solidFill>
              <a:latin typeface="Times New Roman"/>
            </a:endParaRPr>
          </a:p>
        </p:txBody>
      </p:sp>
      <p:sp>
        <p:nvSpPr>
          <p:cNvPr id="58" name="PlaceHolder 4"/>
          <p:cNvSpPr>
            <a:spLocks noGrp="1"/>
          </p:cNvSpPr>
          <p:nvPr>
            <p:ph type="dt" idx="37"/>
          </p:nvPr>
        </p:nvSpPr>
        <p:spPr>
          <a:xfrm>
            <a:off x="4278960" y="0"/>
            <a:ext cx="3280680" cy="534240"/>
          </a:xfrm>
          <a:prstGeom prst="rect">
            <a:avLst/>
          </a:prstGeom>
          <a:noFill/>
          <a:ln w="0">
            <a:noFill/>
          </a:ln>
        </p:spPr>
        <p:txBody>
          <a:bodyPr lIns="0" rIns="0" tIns="0" bIns="0" anchor="t">
            <a:noAutofit/>
          </a:bodyPr>
          <a:lstStyle>
            <a:lvl1pPr indent="0" algn="r">
              <a:buNone/>
              <a:defRPr b="0" lang="en-US" sz="1400" spc="-1" strike="noStrike">
                <a:solidFill>
                  <a:srgbClr val="000000"/>
                </a:solidFill>
                <a:latin typeface="Times New Roman"/>
              </a:defRPr>
            </a:lvl1pPr>
          </a:lstStyle>
          <a:p>
            <a:pPr indent="0" algn="r">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59" name="PlaceHolder 5"/>
          <p:cNvSpPr>
            <a:spLocks noGrp="1"/>
          </p:cNvSpPr>
          <p:nvPr>
            <p:ph type="ftr" idx="38"/>
          </p:nvPr>
        </p:nvSpPr>
        <p:spPr>
          <a:xfrm>
            <a:off x="0" y="10157400"/>
            <a:ext cx="3280680" cy="534240"/>
          </a:xfrm>
          <a:prstGeom prst="rect">
            <a:avLst/>
          </a:prstGeom>
          <a:noFill/>
          <a:ln w="0">
            <a:noFill/>
          </a:ln>
        </p:spPr>
        <p:txBody>
          <a:bodyPr lIns="0" rIns="0" tIns="0" bIns="0" anchor="b">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60" name="PlaceHolder 6"/>
          <p:cNvSpPr>
            <a:spLocks noGrp="1"/>
          </p:cNvSpPr>
          <p:nvPr>
            <p:ph type="sldNum" idx="39"/>
          </p:nvPr>
        </p:nvSpPr>
        <p:spPr>
          <a:xfrm>
            <a:off x="4278960" y="10157400"/>
            <a:ext cx="3280680" cy="534240"/>
          </a:xfrm>
          <a:prstGeom prst="rect">
            <a:avLst/>
          </a:prstGeom>
          <a:noFill/>
          <a:ln w="0">
            <a:noFill/>
          </a:ln>
        </p:spPr>
        <p:txBody>
          <a:bodyPr lIns="0" rIns="0" tIns="0" bIns="0" anchor="b">
            <a:noAutofit/>
          </a:bodyPr>
          <a:lstStyle>
            <a:lvl1pPr indent="0" algn="r">
              <a:buNone/>
              <a:defRPr b="0" lang="en-US" sz="1400" spc="-1" strike="noStrike">
                <a:solidFill>
                  <a:srgbClr val="000000"/>
                </a:solidFill>
                <a:latin typeface="Times New Roman"/>
              </a:defRPr>
            </a:lvl1pPr>
          </a:lstStyle>
          <a:p>
            <a:pPr indent="0" algn="r">
              <a:buNone/>
            </a:pPr>
            <a:fld id="{38B52C5B-AA88-43E9-84FD-BF1B0A0D756C}" type="slidenum">
              <a:rPr b="0" lang="en-US" sz="1400" spc="-1" strike="noStrike">
                <a:solidFill>
                  <a:srgbClr val="000000"/>
                </a:solidFill>
                <a:latin typeface="Times New Roman"/>
              </a:rPr>
              <a:t>&lt;number&gt;</a:t>
            </a:fld>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 Target="../slides/slide3.xml"/><Relationship Id="rId3"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 Target="../slides/slide4.xml"/><Relationship Id="rId3"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 Target="../slides/slide5.xml"/><Relationship Id="rId3"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
</Relationships>
</file>

<file path=ppt/notesSlides/_rels/notesSlide5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
</Relationships>
</file>

<file path=ppt/notesSlides/_rels/notesSlide6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
</Relationships>
</file>

<file path=ppt/notesSlides/_rels/notesSlide6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
</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
</Relationships>
</file>

<file path=ppt/notesSlides/_rels/notesSlide6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
</Relationships>
</file>

<file path=ppt/notesSlides/_rels/notesSlide6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
</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
</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
</Relationships>
</file>

<file path=ppt/notesSlides/_rels/notesSlide6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
</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
</Relationship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PlaceHolder 1"/>
          <p:cNvSpPr>
            <a:spLocks noGrp="1"/>
          </p:cNvSpPr>
          <p:nvPr>
            <p:ph type="sldImg"/>
          </p:nvPr>
        </p:nvSpPr>
        <p:spPr>
          <a:xfrm>
            <a:off x="1107000" y="812520"/>
            <a:ext cx="5344200" cy="4007880"/>
          </a:xfrm>
          <a:prstGeom prst="rect">
            <a:avLst/>
          </a:prstGeom>
          <a:ln w="0">
            <a:noFill/>
          </a:ln>
        </p:spPr>
      </p:sp>
      <p:sp>
        <p:nvSpPr>
          <p:cNvPr id="257"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lnSpc>
                <a:spcPct val="100000"/>
              </a:lnSpc>
              <a:spcBef>
                <a:spcPts val="1191"/>
              </a:spcBef>
              <a:spcAft>
                <a:spcPts val="992"/>
              </a:spcAft>
              <a:buNone/>
              <a:tabLst>
                <a:tab algn="l" pos="0"/>
              </a:tabLst>
            </a:pPr>
            <a:r>
              <a:rPr b="0" lang="en-US" sz="1000" spc="-1" strike="noStrike">
                <a:solidFill>
                  <a:srgbClr val="000000"/>
                </a:solidFill>
                <a:latin typeface="Arial"/>
              </a:rPr>
              <a:t>This more-complex AI gave rise to a bunch of new requirements: Still had scripted conversations, but now they could be interrupted by distractions Need to telegraph the more-complex AI state transitions to the player; reinforce NPC’s perception of the player Contextual conversations: dialog that’s relevant to recent events (e.g. disgust at a recent kill, or avoiding light-hearted dialog when the tone of the scenario is more serious) We wanted to provide location cues... did this with two systems: 1) portal-based audio system (see Jonathan’s talk) 2) location-aware dialog system</a:t>
            </a:r>
            <a:endParaRPr b="0" lang="en-US" sz="1000" spc="-1" strike="noStrike">
              <a:solidFill>
                <a:srgbClr val="000000"/>
              </a:solidFill>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 name="PlaceHolder 1"/>
          <p:cNvSpPr>
            <a:spLocks noGrp="1"/>
          </p:cNvSpPr>
          <p:nvPr>
            <p:ph type="sldImg"/>
          </p:nvPr>
        </p:nvSpPr>
        <p:spPr>
          <a:xfrm>
            <a:off x="1107000" y="812520"/>
            <a:ext cx="5344200" cy="4007880"/>
          </a:xfrm>
          <a:prstGeom prst="rect">
            <a:avLst/>
          </a:prstGeom>
          <a:ln w="0">
            <a:noFill/>
          </a:ln>
        </p:spPr>
      </p:sp>
      <p:sp>
        <p:nvSpPr>
          <p:cNvPr id="248"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buNone/>
            </a:pPr>
            <a:endParaRPr b="0" lang="en-US" sz="1800" spc="-1" strike="noStrike">
              <a:solidFill>
                <a:srgbClr val="000000"/>
              </a:solidFill>
              <a:latin typeface="Arial"/>
            </a:endParaRPr>
          </a:p>
        </p:txBody>
      </p:sp>
      <p:pic>
        <p:nvPicPr>
          <p:cNvPr id="249" name="" descr=""/>
          <p:cNvPicPr/>
          <p:nvPr/>
        </p:nvPicPr>
        <p:blipFill>
          <a:blip r:embed="rId1"/>
          <a:stretch/>
        </p:blipFill>
        <p:spPr>
          <a:xfrm>
            <a:off x="477720" y="5486400"/>
            <a:ext cx="6608880" cy="4169880"/>
          </a:xfrm>
          <a:prstGeom prst="rect">
            <a:avLst/>
          </a:prstGeom>
          <a:ln w="0">
            <a:noFill/>
          </a:ln>
        </p:spPr>
      </p:pic>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PlaceHolder 1"/>
          <p:cNvSpPr>
            <a:spLocks noGrp="1"/>
          </p:cNvSpPr>
          <p:nvPr>
            <p:ph type="sldImg"/>
          </p:nvPr>
        </p:nvSpPr>
        <p:spPr>
          <a:xfrm>
            <a:off x="1107000" y="812520"/>
            <a:ext cx="5344200" cy="4007880"/>
          </a:xfrm>
          <a:prstGeom prst="rect">
            <a:avLst/>
          </a:prstGeom>
          <a:ln w="0">
            <a:noFill/>
          </a:ln>
        </p:spPr>
      </p:sp>
      <p:sp>
        <p:nvSpPr>
          <p:cNvPr id="259"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lnSpc>
                <a:spcPct val="100000"/>
              </a:lnSpc>
              <a:spcBef>
                <a:spcPts val="1191"/>
              </a:spcBef>
              <a:spcAft>
                <a:spcPts val="992"/>
              </a:spcAft>
              <a:buNone/>
              <a:tabLst>
                <a:tab algn="l" pos="0"/>
              </a:tabLst>
            </a:pPr>
            <a:r>
              <a:rPr b="0" lang="en-US" sz="1000" spc="-1" strike="noStrike">
                <a:solidFill>
                  <a:srgbClr val="000000"/>
                </a:solidFill>
                <a:latin typeface="Arial"/>
              </a:rPr>
              <a:t>also, each character in the game needs a unique voice you can’t afford to do this uniquely for every enemy, but recycling voices works quite well </a:t>
            </a:r>
            <a:r>
              <a:rPr b="0" lang="en-US" sz="1000" spc="-1" strike="noStrike">
                <a:solidFill>
                  <a:srgbClr val="000000"/>
                </a:solidFill>
                <a:latin typeface="Arial"/>
              </a:rPr>
              <a:t>e.g. we had 8 voice actors for the hunters in Pittsburgh but voices assigned in a recognizable way -- see the same character again, hear the </a:t>
            </a:r>
            <a:r>
              <a:rPr b="0" lang="en-US" sz="1000" spc="-1" strike="noStrike">
                <a:solidFill>
                  <a:srgbClr val="000000"/>
                </a:solidFill>
                <a:latin typeface="Arial"/>
              </a:rPr>
              <a:t>same voice had randomized character parts, so used the head mesh of the character to define voice character the same line of physical dialog </a:t>
            </a:r>
            <a:r>
              <a:rPr b="0" lang="en-US" sz="1000" spc="-1" strike="noStrike">
                <a:solidFill>
                  <a:srgbClr val="000000"/>
                </a:solidFill>
                <a:latin typeface="Arial"/>
              </a:rPr>
              <a:t>is recorded by each of the 8 voice actors when the system selects a physical line, it is shunted to the appropriate voice</a:t>
            </a:r>
            <a:endParaRPr b="0" lang="en-US" sz="1000" spc="-1" strike="noStrike">
              <a:solidFill>
                <a:srgbClr val="000000"/>
              </a:solidFill>
              <a:latin typeface="Arial"/>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PlaceHolder 1"/>
          <p:cNvSpPr>
            <a:spLocks noGrp="1"/>
          </p:cNvSpPr>
          <p:nvPr>
            <p:ph type="sldImg"/>
          </p:nvPr>
        </p:nvSpPr>
        <p:spPr>
          <a:xfrm>
            <a:off x="1107000" y="812520"/>
            <a:ext cx="5344200" cy="4007880"/>
          </a:xfrm>
          <a:prstGeom prst="rect">
            <a:avLst/>
          </a:prstGeom>
          <a:ln w="0">
            <a:noFill/>
          </a:ln>
        </p:spPr>
      </p:sp>
      <p:sp>
        <p:nvSpPr>
          <p:cNvPr id="261"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lnSpc>
                <a:spcPct val="100000"/>
              </a:lnSpc>
              <a:spcBef>
                <a:spcPts val="1191"/>
              </a:spcBef>
              <a:spcAft>
                <a:spcPts val="992"/>
              </a:spcAft>
              <a:buNone/>
              <a:tabLst>
                <a:tab algn="l" pos="0"/>
              </a:tabLst>
            </a:pPr>
            <a:r>
              <a:rPr b="0" lang="en-US" sz="1000" spc="-1" strike="noStrike">
                <a:solidFill>
                  <a:srgbClr val="000000"/>
                </a:solidFill>
                <a:latin typeface="Arial"/>
              </a:rPr>
              <a:t>The easier it is to request lines of dialog, the more it will be USED! - can’t predict all your dialog requirements up-front... AI evolves organically throughout dev and so does dialog - should be easy to retrofit into existing AI and player mechanics code - likewise easy to retrofit into existing designer-authored scripts Ideally want one or a small handful of functions, exposed to both C++ and script: * checks line priorities to be sure the line’s appropriate, * then selects a physical variant, avoiding repetition, * then shunts to the appropriate voice actor * then plays the line -- we spawn a process (like a game object) to manage the line for its lifetime</a:t>
            </a:r>
            <a:endParaRPr b="0" lang="en-US" sz="1000" spc="-1" strike="noStrike">
              <a:solidFill>
                <a:srgbClr val="000000"/>
              </a:solidFill>
              <a:latin typeface="Arial"/>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PlaceHolder 1"/>
          <p:cNvSpPr>
            <a:spLocks noGrp="1"/>
          </p:cNvSpPr>
          <p:nvPr>
            <p:ph type="sldImg"/>
          </p:nvPr>
        </p:nvSpPr>
        <p:spPr>
          <a:xfrm>
            <a:off x="1107000" y="812520"/>
            <a:ext cx="5344200" cy="4007880"/>
          </a:xfrm>
          <a:prstGeom prst="rect">
            <a:avLst/>
          </a:prstGeom>
          <a:ln w="0">
            <a:noFill/>
          </a:ln>
        </p:spPr>
      </p:sp>
      <p:sp>
        <p:nvSpPr>
          <p:cNvPr id="263"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lnSpc>
                <a:spcPct val="100000"/>
              </a:lnSpc>
              <a:spcBef>
                <a:spcPts val="1191"/>
              </a:spcBef>
              <a:spcAft>
                <a:spcPts val="992"/>
              </a:spcAft>
              <a:buNone/>
              <a:tabLst>
                <a:tab algn="l" pos="0"/>
              </a:tabLst>
            </a:pPr>
            <a:r>
              <a:rPr b="0" lang="en-US" sz="1000" spc="-1" strike="noStrike">
                <a:solidFill>
                  <a:srgbClr val="000000"/>
                </a:solidFill>
                <a:latin typeface="Arial"/>
              </a:rPr>
              <a:t>- playing a line of dialog from script is as simple as calling a function on a named character - two variants: (say ...) and (wait-say ...) - the latter blocks the script until the line is done (or it is interrupted) - [our scripting system supports putting scripts to sleep and waking them up later in response to an event] </a:t>
            </a:r>
            <a:endParaRPr b="0" lang="en-US" sz="1000" spc="-1" strike="noStrike">
              <a:solidFill>
                <a:srgbClr val="000000"/>
              </a:solidFill>
              <a:latin typeface="Arial"/>
            </a:endParaRPr>
          </a:p>
          <a:p>
            <a:pPr marL="216000" indent="-216000">
              <a:lnSpc>
                <a:spcPct val="100000"/>
              </a:lnSpc>
              <a:spcBef>
                <a:spcPts val="1191"/>
              </a:spcBef>
              <a:spcAft>
                <a:spcPts val="992"/>
              </a:spcAft>
              <a:buNone/>
              <a:tabLst>
                <a:tab algn="l" pos="0"/>
              </a:tabLst>
            </a:pPr>
            <a:endParaRPr b="0" lang="en-US" sz="1000" spc="-1" strike="noStrike">
              <a:solidFill>
                <a:srgbClr val="000000"/>
              </a:solidFill>
              <a:latin typeface="Arial"/>
            </a:endParaRPr>
          </a:p>
          <a:p>
            <a:pPr marL="216000" indent="-216000">
              <a:lnSpc>
                <a:spcPct val="100000"/>
              </a:lnSpc>
              <a:spcBef>
                <a:spcPts val="1191"/>
              </a:spcBef>
              <a:spcAft>
                <a:spcPts val="992"/>
              </a:spcAft>
              <a:buNone/>
              <a:tabLst>
                <a:tab algn="l" pos="0"/>
              </a:tabLst>
            </a:pPr>
            <a:r>
              <a:rPr b="0" lang="en-US" sz="1000" spc="-1" strike="noStrike">
                <a:solidFill>
                  <a:srgbClr val="000000"/>
                </a:solidFill>
                <a:latin typeface="Arial"/>
              </a:rPr>
              <a:t>so in this example (taken from the Hotel Lobby, roughly), ... event -&gt; ellie moves into position -&gt; Joel remarks (wait) -&gt; ellie speaks (no wait: while moving)</a:t>
            </a:r>
            <a:endParaRPr b="0" lang="en-US" sz="1000" spc="-1" strike="noStrike">
              <a:solidFill>
                <a:srgbClr val="000000"/>
              </a:solidFill>
              <a:latin typeface="Arial"/>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PlaceHolder 1"/>
          <p:cNvSpPr>
            <a:spLocks noGrp="1"/>
          </p:cNvSpPr>
          <p:nvPr>
            <p:ph type="sldImg"/>
          </p:nvPr>
        </p:nvSpPr>
        <p:spPr>
          <a:xfrm>
            <a:off x="1107000" y="812520"/>
            <a:ext cx="5344200" cy="4007880"/>
          </a:xfrm>
          <a:prstGeom prst="rect">
            <a:avLst/>
          </a:prstGeom>
          <a:ln w="0">
            <a:noFill/>
          </a:ln>
        </p:spPr>
      </p:sp>
      <p:sp>
        <p:nvSpPr>
          <p:cNvPr id="265"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lnSpc>
                <a:spcPct val="100000"/>
              </a:lnSpc>
              <a:spcBef>
                <a:spcPts val="1191"/>
              </a:spcBef>
              <a:spcAft>
                <a:spcPts val="992"/>
              </a:spcAft>
              <a:buNone/>
              <a:tabLst>
                <a:tab algn="l" pos="0"/>
              </a:tabLst>
            </a:pPr>
            <a:r>
              <a:rPr b="0" lang="en-US" sz="1000" spc="-1" strike="noStrike">
                <a:solidFill>
                  <a:srgbClr val="000000"/>
                </a:solidFill>
                <a:latin typeface="Arial"/>
              </a:rPr>
              <a:t>- playing a line of dialog from script is as simple as calling a function on a named character - two variants: (say ...) and (wait-say ...) - the latter blocks the script until the line is done (or it is interrupted) - [our scripting system supports putting scripts to sleep and waking them up later in response to an event]</a:t>
            </a:r>
            <a:endParaRPr b="0" lang="en-US" sz="1000" spc="-1" strike="noStrike">
              <a:solidFill>
                <a:srgbClr val="000000"/>
              </a:solidFill>
              <a:latin typeface="Arial"/>
            </a:endParaRPr>
          </a:p>
          <a:p>
            <a:pPr marL="216000" indent="-216000">
              <a:lnSpc>
                <a:spcPct val="100000"/>
              </a:lnSpc>
              <a:spcBef>
                <a:spcPts val="1191"/>
              </a:spcBef>
              <a:spcAft>
                <a:spcPts val="992"/>
              </a:spcAft>
              <a:buNone/>
              <a:tabLst>
                <a:tab algn="l" pos="0"/>
              </a:tabLst>
            </a:pPr>
            <a:endParaRPr b="0" lang="en-US" sz="1000" spc="-1" strike="noStrike">
              <a:solidFill>
                <a:srgbClr val="000000"/>
              </a:solidFill>
              <a:latin typeface="Arial"/>
            </a:endParaRPr>
          </a:p>
          <a:p>
            <a:pPr marL="216000" indent="-216000">
              <a:lnSpc>
                <a:spcPct val="100000"/>
              </a:lnSpc>
              <a:spcBef>
                <a:spcPts val="1191"/>
              </a:spcBef>
              <a:spcAft>
                <a:spcPts val="992"/>
              </a:spcAft>
              <a:buNone/>
              <a:tabLst>
                <a:tab algn="l" pos="0"/>
              </a:tabLst>
            </a:pPr>
            <a:r>
              <a:rPr b="0" lang="en-US" sz="1000" spc="-1" strike="noStrike">
                <a:solidFill>
                  <a:srgbClr val="000000"/>
                </a:solidFill>
                <a:latin typeface="Arial"/>
              </a:rPr>
              <a:t> </a:t>
            </a:r>
            <a:r>
              <a:rPr b="0" lang="en-US" sz="1000" spc="-1" strike="noStrike">
                <a:solidFill>
                  <a:srgbClr val="000000"/>
                </a:solidFill>
                <a:latin typeface="Arial"/>
              </a:rPr>
              <a:t>so in this example (taken from the Hotel Lobby, roughly), ... event -&gt; ellie moves into position -&gt; Joel remarks (wait) -&gt; ellie speaks (no wait: while moving)</a:t>
            </a:r>
            <a:endParaRPr b="0" lang="en-US" sz="1000" spc="-1" strike="noStrike">
              <a:solidFill>
                <a:srgbClr val="000000"/>
              </a:solidFill>
              <a:latin typeface="Arial"/>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 name="PlaceHolder 1"/>
          <p:cNvSpPr>
            <a:spLocks noGrp="1"/>
          </p:cNvSpPr>
          <p:nvPr>
            <p:ph type="sldImg"/>
          </p:nvPr>
        </p:nvSpPr>
        <p:spPr>
          <a:xfrm>
            <a:off x="1107000" y="812520"/>
            <a:ext cx="5344200" cy="4007880"/>
          </a:xfrm>
          <a:prstGeom prst="rect">
            <a:avLst/>
          </a:prstGeom>
          <a:ln w="0">
            <a:noFill/>
          </a:ln>
        </p:spPr>
      </p:sp>
      <p:sp>
        <p:nvSpPr>
          <p:cNvPr id="267"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lnSpc>
                <a:spcPct val="100000"/>
              </a:lnSpc>
              <a:spcBef>
                <a:spcPts val="1191"/>
              </a:spcBef>
              <a:spcAft>
                <a:spcPts val="992"/>
              </a:spcAft>
              <a:buNone/>
              <a:tabLst>
                <a:tab algn="l" pos="0"/>
              </a:tabLst>
            </a:pPr>
            <a:r>
              <a:rPr b="0" lang="en-US" sz="1000" spc="-1" strike="noStrike">
                <a:solidFill>
                  <a:srgbClr val="000000"/>
                </a:solidFill>
                <a:latin typeface="Arial"/>
              </a:rPr>
              <a:t>- playing a line of dialog from script is as simple as calling a function on a named character - two variants: (say ...) and (wait-say ...) - the latter blocks the script until the line is done (or it is interrupted) - [our scripting system supports putting scripts to sleep and waking them up later in response to an event]</a:t>
            </a:r>
            <a:endParaRPr b="0" lang="en-US" sz="1000" spc="-1" strike="noStrike">
              <a:solidFill>
                <a:srgbClr val="000000"/>
              </a:solidFill>
              <a:latin typeface="Arial"/>
            </a:endParaRPr>
          </a:p>
          <a:p>
            <a:pPr marL="216000" indent="-216000">
              <a:lnSpc>
                <a:spcPct val="100000"/>
              </a:lnSpc>
              <a:spcBef>
                <a:spcPts val="1191"/>
              </a:spcBef>
              <a:spcAft>
                <a:spcPts val="992"/>
              </a:spcAft>
              <a:buNone/>
              <a:tabLst>
                <a:tab algn="l" pos="0"/>
              </a:tabLst>
            </a:pPr>
            <a:endParaRPr b="0" lang="en-US" sz="1000" spc="-1" strike="noStrike">
              <a:solidFill>
                <a:srgbClr val="000000"/>
              </a:solidFill>
              <a:latin typeface="Arial"/>
            </a:endParaRPr>
          </a:p>
          <a:p>
            <a:pPr marL="216000" indent="-216000">
              <a:lnSpc>
                <a:spcPct val="100000"/>
              </a:lnSpc>
              <a:spcBef>
                <a:spcPts val="1191"/>
              </a:spcBef>
              <a:spcAft>
                <a:spcPts val="992"/>
              </a:spcAft>
              <a:buNone/>
              <a:tabLst>
                <a:tab algn="l" pos="0"/>
              </a:tabLst>
            </a:pPr>
            <a:r>
              <a:rPr b="0" lang="en-US" sz="1000" spc="-1" strike="noStrike">
                <a:solidFill>
                  <a:srgbClr val="000000"/>
                </a:solidFill>
                <a:latin typeface="Arial"/>
              </a:rPr>
              <a:t> </a:t>
            </a:r>
            <a:r>
              <a:rPr b="0" lang="en-US" sz="1000" spc="-1" strike="noStrike">
                <a:solidFill>
                  <a:srgbClr val="000000"/>
                </a:solidFill>
                <a:latin typeface="Arial"/>
              </a:rPr>
              <a:t>so in this example (taken from the Hotel Lobby, roughly), ... event -&gt; ellie moves into position -&gt; Joel remarks (wait) -&gt; ellie speaks (no wait: while moving)</a:t>
            </a:r>
            <a:endParaRPr b="0" lang="en-US" sz="1000" spc="-1" strike="noStrike">
              <a:solidFill>
                <a:srgbClr val="000000"/>
              </a:solidFill>
              <a:latin typeface="Arial"/>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PlaceHolder 1"/>
          <p:cNvSpPr>
            <a:spLocks noGrp="1"/>
          </p:cNvSpPr>
          <p:nvPr>
            <p:ph type="sldImg"/>
          </p:nvPr>
        </p:nvSpPr>
        <p:spPr>
          <a:xfrm>
            <a:off x="1107000" y="812520"/>
            <a:ext cx="5344200" cy="4007880"/>
          </a:xfrm>
          <a:prstGeom prst="rect">
            <a:avLst/>
          </a:prstGeom>
          <a:ln w="0">
            <a:noFill/>
          </a:ln>
        </p:spPr>
      </p:sp>
      <p:sp>
        <p:nvSpPr>
          <p:cNvPr id="269"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lnSpc>
                <a:spcPct val="100000"/>
              </a:lnSpc>
              <a:spcBef>
                <a:spcPts val="1191"/>
              </a:spcBef>
              <a:spcAft>
                <a:spcPts val="992"/>
              </a:spcAft>
              <a:buNone/>
              <a:tabLst>
                <a:tab algn="l" pos="0"/>
              </a:tabLst>
            </a:pPr>
            <a:r>
              <a:rPr b="0" lang="en-US" sz="1000" spc="-1" strike="noStrike">
                <a:solidFill>
                  <a:srgbClr val="000000"/>
                </a:solidFill>
                <a:latin typeface="Arial"/>
              </a:rPr>
              <a:t>- playing a line of dialog from C++ is as simple as calling a function on a specific character - can be done conveniently from anywhere in the code - inconvenient to provide a blocking version of Say() in C++... instead use polling or event/callback to notify the code when the line has completed</a:t>
            </a:r>
            <a:endParaRPr b="0" lang="en-US" sz="1000" spc="-1" strike="noStrike">
              <a:solidFill>
                <a:srgbClr val="000000"/>
              </a:solidFill>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PlaceHolder 1"/>
          <p:cNvSpPr>
            <a:spLocks noGrp="1"/>
          </p:cNvSpPr>
          <p:nvPr>
            <p:ph type="sldImg"/>
          </p:nvPr>
        </p:nvSpPr>
        <p:spPr>
          <a:xfrm>
            <a:off x="1107000" y="812520"/>
            <a:ext cx="5344200" cy="4007880"/>
          </a:xfrm>
          <a:prstGeom prst="rect">
            <a:avLst/>
          </a:prstGeom>
          <a:ln w="0">
            <a:noFill/>
          </a:ln>
        </p:spPr>
      </p:sp>
      <p:sp>
        <p:nvSpPr>
          <p:cNvPr id="251"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buNone/>
            </a:pPr>
            <a:endParaRPr b="0" lang="en-US" sz="1800" spc="-1" strike="noStrike">
              <a:solidFill>
                <a:srgbClr val="000000"/>
              </a:solidFill>
              <a:latin typeface="Arial"/>
            </a:endParaRPr>
          </a:p>
        </p:txBody>
      </p:sp>
      <p:pic>
        <p:nvPicPr>
          <p:cNvPr id="252" name="" descr=""/>
          <p:cNvPicPr/>
          <p:nvPr/>
        </p:nvPicPr>
        <p:blipFill>
          <a:blip r:embed="rId1"/>
          <a:stretch/>
        </p:blipFill>
        <p:spPr>
          <a:xfrm>
            <a:off x="320760" y="5029200"/>
            <a:ext cx="6923160" cy="4708080"/>
          </a:xfrm>
          <a:prstGeom prst="rect">
            <a:avLst/>
          </a:prstGeom>
          <a:ln w="0">
            <a:noFill/>
          </a:ln>
        </p:spPr>
      </p:pic>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 name="PlaceHolder 1"/>
          <p:cNvSpPr>
            <a:spLocks noGrp="1"/>
          </p:cNvSpPr>
          <p:nvPr>
            <p:ph type="sldImg"/>
          </p:nvPr>
        </p:nvSpPr>
        <p:spPr>
          <a:xfrm>
            <a:off x="1107000" y="812520"/>
            <a:ext cx="5344200" cy="4007880"/>
          </a:xfrm>
          <a:prstGeom prst="rect">
            <a:avLst/>
          </a:prstGeom>
          <a:ln w="0">
            <a:noFill/>
          </a:ln>
        </p:spPr>
      </p:sp>
      <p:sp>
        <p:nvSpPr>
          <p:cNvPr id="271"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lnSpc>
                <a:spcPct val="100000"/>
              </a:lnSpc>
              <a:spcBef>
                <a:spcPts val="1191"/>
              </a:spcBef>
              <a:spcAft>
                <a:spcPts val="992"/>
              </a:spcAft>
              <a:buNone/>
              <a:tabLst>
                <a:tab algn="l" pos="0"/>
              </a:tabLst>
            </a:pPr>
            <a:r>
              <a:rPr b="0" lang="en-US" sz="1000" spc="-1" strike="noStrike">
                <a:solidFill>
                  <a:srgbClr val="000000"/>
                </a:solidFill>
                <a:latin typeface="Arial"/>
              </a:rPr>
              <a:t>Here are a few implementation details... a character often has multiple physical lines from which to choose for each logical line of dialog these alternatives can usually be selected at random, but we want to avoid repetition we may also want to control the probability of each variant</a:t>
            </a:r>
            <a:endParaRPr b="0" lang="en-US" sz="1000" spc="-1" strike="noStrike">
              <a:solidFill>
                <a:srgbClr val="000000"/>
              </a:solidFill>
              <a:latin typeface="Arial"/>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PlaceHolder 1"/>
          <p:cNvSpPr>
            <a:spLocks noGrp="1"/>
          </p:cNvSpPr>
          <p:nvPr>
            <p:ph type="sldImg"/>
          </p:nvPr>
        </p:nvSpPr>
        <p:spPr>
          <a:xfrm>
            <a:off x="1107000" y="812520"/>
            <a:ext cx="5344200" cy="4007880"/>
          </a:xfrm>
          <a:prstGeom prst="rect">
            <a:avLst/>
          </a:prstGeom>
          <a:ln w="0">
            <a:noFill/>
          </a:ln>
        </p:spPr>
      </p:sp>
      <p:sp>
        <p:nvSpPr>
          <p:cNvPr id="273"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lnSpc>
                <a:spcPct val="100000"/>
              </a:lnSpc>
              <a:spcBef>
                <a:spcPts val="1191"/>
              </a:spcBef>
              <a:spcAft>
                <a:spcPts val="992"/>
              </a:spcAft>
              <a:buNone/>
              <a:tabLst>
                <a:tab algn="l" pos="0"/>
              </a:tabLst>
            </a:pPr>
            <a:r>
              <a:rPr b="0" lang="en-US" sz="1000" spc="-1" strike="noStrike">
                <a:solidFill>
                  <a:srgbClr val="000000"/>
                </a:solidFill>
                <a:latin typeface="Arial"/>
              </a:rPr>
              <a:t>- could add probabilities to each physical line - best to auto-normalize the numbers, to make it easier on the sound designer</a:t>
            </a:r>
            <a:endParaRPr b="0" lang="en-US" sz="1000" spc="-1" strike="noStrike">
              <a:solidFill>
                <a:srgbClr val="000000"/>
              </a:solidFill>
              <a:latin typeface="Arial"/>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PlaceHolder 1"/>
          <p:cNvSpPr>
            <a:spLocks noGrp="1"/>
          </p:cNvSpPr>
          <p:nvPr>
            <p:ph type="sldImg"/>
          </p:nvPr>
        </p:nvSpPr>
        <p:spPr>
          <a:xfrm>
            <a:off x="1107000" y="812520"/>
            <a:ext cx="5344200" cy="4007880"/>
          </a:xfrm>
          <a:prstGeom prst="rect">
            <a:avLst/>
          </a:prstGeom>
          <a:ln w="0">
            <a:noFill/>
          </a:ln>
        </p:spPr>
      </p:sp>
      <p:sp>
        <p:nvSpPr>
          <p:cNvPr id="275"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lnSpc>
                <a:spcPct val="100000"/>
              </a:lnSpc>
              <a:spcBef>
                <a:spcPts val="1191"/>
              </a:spcBef>
              <a:spcAft>
                <a:spcPts val="992"/>
              </a:spcAft>
              <a:buNone/>
              <a:tabLst>
                <a:tab algn="l" pos="0"/>
              </a:tabLst>
            </a:pPr>
            <a:r>
              <a:rPr b="0" lang="en-US" sz="1000" spc="-1" strike="noStrike">
                <a:solidFill>
                  <a:srgbClr val="000000"/>
                </a:solidFill>
                <a:latin typeface="Arial"/>
              </a:rPr>
              <a:t>so, to select a line using probabilities, we can simply ADD UP the probabilities of the individual lines in order WARNING: fancy terminology from statistics! this is called a CDF programmers generally come up with this solution on their own, sometimes without realizing that they’re actually calculating a CDF (cool...) then we calc a random number between 0 and 1 and we search thru the lines in the order we summed them before, until we find one whose CDF is &gt; the random no</a:t>
            </a:r>
            <a:endParaRPr b="0" lang="en-US" sz="1000" spc="-1" strike="noStrike">
              <a:solidFill>
                <a:srgbClr val="000000"/>
              </a:solidFill>
              <a:latin typeface="Arial"/>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6" name="PlaceHolder 1"/>
          <p:cNvSpPr>
            <a:spLocks noGrp="1"/>
          </p:cNvSpPr>
          <p:nvPr>
            <p:ph type="sldImg"/>
          </p:nvPr>
        </p:nvSpPr>
        <p:spPr>
          <a:xfrm>
            <a:off x="1107000" y="812520"/>
            <a:ext cx="5344200" cy="4007880"/>
          </a:xfrm>
          <a:prstGeom prst="rect">
            <a:avLst/>
          </a:prstGeom>
          <a:ln w="0">
            <a:noFill/>
          </a:ln>
        </p:spPr>
      </p:sp>
      <p:sp>
        <p:nvSpPr>
          <p:cNvPr id="277"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lnSpc>
                <a:spcPct val="100000"/>
              </a:lnSpc>
              <a:spcBef>
                <a:spcPts val="1191"/>
              </a:spcBef>
              <a:spcAft>
                <a:spcPts val="992"/>
              </a:spcAft>
              <a:buNone/>
              <a:tabLst>
                <a:tab algn="l" pos="0"/>
              </a:tabLst>
            </a:pPr>
            <a:r>
              <a:rPr b="0" lang="en-US" sz="1000" spc="-1" strike="noStrike">
                <a:solidFill>
                  <a:srgbClr val="000000"/>
                </a:solidFill>
                <a:latin typeface="Arial"/>
              </a:rPr>
              <a:t>The fire-and-forget API means lots of overlapping and often unrelated dialog requests will be coming in Given this situation, we need to prevent inappropriate lines from playing e.g. in middle of a hit reaction, interrupting to say “I’m out of ammo” so each line is assigned to a priority level if a line request comes in, and the character is currently speaking: * a higher-priority line, reject * a lower-priority line, interrupt existing line</a:t>
            </a:r>
            <a:endParaRPr b="0" lang="en-US" sz="1000" spc="-1" strike="noStrike">
              <a:solidFill>
                <a:srgbClr val="000000"/>
              </a:solidFill>
              <a:latin typeface="Arial"/>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8" name="PlaceHolder 1"/>
          <p:cNvSpPr>
            <a:spLocks noGrp="1"/>
          </p:cNvSpPr>
          <p:nvPr>
            <p:ph type="sldImg"/>
          </p:nvPr>
        </p:nvSpPr>
        <p:spPr>
          <a:xfrm>
            <a:off x="1107000" y="812520"/>
            <a:ext cx="5344200" cy="4007880"/>
          </a:xfrm>
          <a:prstGeom prst="rect">
            <a:avLst/>
          </a:prstGeom>
          <a:ln w="0">
            <a:noFill/>
          </a:ln>
        </p:spPr>
      </p:sp>
      <p:sp>
        <p:nvSpPr>
          <p:cNvPr id="279"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lnSpc>
                <a:spcPct val="100000"/>
              </a:lnSpc>
              <a:spcBef>
                <a:spcPts val="1191"/>
              </a:spcBef>
              <a:spcAft>
                <a:spcPts val="992"/>
              </a:spcAft>
              <a:buNone/>
              <a:tabLst>
                <a:tab algn="l" pos="0"/>
              </a:tabLst>
            </a:pPr>
            <a:r>
              <a:rPr b="0" lang="en-US" sz="1000" spc="-1" strike="noStrike">
                <a:solidFill>
                  <a:srgbClr val="000000"/>
                </a:solidFill>
                <a:latin typeface="Arial"/>
              </a:rPr>
              <a:t>if a lower-priority line tries to play, it is rejected</a:t>
            </a:r>
            <a:endParaRPr b="0" lang="en-US" sz="1000" spc="-1" strike="noStrike">
              <a:solidFill>
                <a:srgbClr val="000000"/>
              </a:solidFill>
              <a:latin typeface="Arial"/>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PlaceHolder 1"/>
          <p:cNvSpPr>
            <a:spLocks noGrp="1"/>
          </p:cNvSpPr>
          <p:nvPr>
            <p:ph type="sldImg"/>
          </p:nvPr>
        </p:nvSpPr>
        <p:spPr>
          <a:xfrm>
            <a:off x="1107000" y="812520"/>
            <a:ext cx="5344200" cy="4007880"/>
          </a:xfrm>
          <a:prstGeom prst="rect">
            <a:avLst/>
          </a:prstGeom>
          <a:ln w="0">
            <a:noFill/>
          </a:ln>
        </p:spPr>
      </p:sp>
      <p:sp>
        <p:nvSpPr>
          <p:cNvPr id="281"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lnSpc>
                <a:spcPct val="100000"/>
              </a:lnSpc>
              <a:spcBef>
                <a:spcPts val="1191"/>
              </a:spcBef>
              <a:spcAft>
                <a:spcPts val="992"/>
              </a:spcAft>
              <a:buNone/>
              <a:tabLst>
                <a:tab algn="l" pos="0"/>
              </a:tabLst>
            </a:pPr>
            <a:r>
              <a:rPr b="0" lang="en-US" sz="1000" spc="-1" strike="noStrike">
                <a:solidFill>
                  <a:srgbClr val="000000"/>
                </a:solidFill>
                <a:latin typeface="Arial"/>
              </a:rPr>
              <a:t>How do you make interruptions sound realistic? In real life, people talk over each other a little when they interrupt each other -- reaction time etc. - we could fade out the interrupted line, but it always sounds weird - could also consider playing an “ahem” line or “glottal stop” sound when being interrupted - KISS: we just stop the sound abruptly, sounds fine -- YMMV - would like to experiment with allowing some overlap in future</a:t>
            </a:r>
            <a:endParaRPr b="0" lang="en-US" sz="1000" spc="-1" strike="noStrike">
              <a:solidFill>
                <a:srgbClr val="000000"/>
              </a:solidFill>
              <a:latin typeface="Arial"/>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2" name="PlaceHolder 1"/>
          <p:cNvSpPr>
            <a:spLocks noGrp="1"/>
          </p:cNvSpPr>
          <p:nvPr>
            <p:ph type="sldImg"/>
          </p:nvPr>
        </p:nvSpPr>
        <p:spPr>
          <a:xfrm>
            <a:off x="1107000" y="812520"/>
            <a:ext cx="5344200" cy="4007880"/>
          </a:xfrm>
          <a:prstGeom prst="rect">
            <a:avLst/>
          </a:prstGeom>
          <a:ln w="0">
            <a:noFill/>
          </a:ln>
        </p:spPr>
      </p:sp>
      <p:sp>
        <p:nvSpPr>
          <p:cNvPr id="283"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lnSpc>
                <a:spcPct val="100000"/>
              </a:lnSpc>
              <a:spcBef>
                <a:spcPts val="1191"/>
              </a:spcBef>
              <a:spcAft>
                <a:spcPts val="992"/>
              </a:spcAft>
              <a:buNone/>
              <a:tabLst>
                <a:tab algn="l" pos="0"/>
              </a:tabLst>
            </a:pPr>
            <a:r>
              <a:rPr b="0" lang="en-US" sz="1000" spc="-1" strike="noStrike">
                <a:solidFill>
                  <a:srgbClr val="000000"/>
                </a:solidFill>
                <a:latin typeface="Arial"/>
              </a:rPr>
              <a:t>The fire-and-forget API means lots of overlapping and often unrelated dialog requests will be coming in Given this situation, we need to prevent inappropriate lines from playing e.g. in middle of a hit reaction, interrupting to say “I’m out of ammo” so each line is assigned to a priority level if a line request comes in, and the character is currently speaking: * a higher-priority line, reject * a lower-priority line, interrupt existing line</a:t>
            </a:r>
            <a:endParaRPr b="0" lang="en-US" sz="1000" spc="-1" strike="noStrike">
              <a:solidFill>
                <a:srgbClr val="000000"/>
              </a:solidFill>
              <a:latin typeface="Arial"/>
            </a:endParaRPr>
          </a:p>
        </p:txBody>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PlaceHolder 1"/>
          <p:cNvSpPr>
            <a:spLocks noGrp="1"/>
          </p:cNvSpPr>
          <p:nvPr>
            <p:ph type="sldImg"/>
          </p:nvPr>
        </p:nvSpPr>
        <p:spPr>
          <a:xfrm>
            <a:off x="1107000" y="812520"/>
            <a:ext cx="5344200" cy="4007880"/>
          </a:xfrm>
          <a:prstGeom prst="rect">
            <a:avLst/>
          </a:prstGeom>
          <a:ln w="0">
            <a:noFill/>
          </a:ln>
        </p:spPr>
      </p:sp>
      <p:sp>
        <p:nvSpPr>
          <p:cNvPr id="285"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lnSpc>
                <a:spcPct val="100000"/>
              </a:lnSpc>
              <a:spcBef>
                <a:spcPts val="1191"/>
              </a:spcBef>
              <a:spcAft>
                <a:spcPts val="992"/>
              </a:spcAft>
              <a:buNone/>
              <a:tabLst>
                <a:tab algn="l" pos="0"/>
              </a:tabLst>
            </a:pPr>
            <a:r>
              <a:rPr b="0" lang="en-US" sz="1000" spc="-1" strike="noStrike">
                <a:solidFill>
                  <a:srgbClr val="000000"/>
                </a:solidFill>
                <a:latin typeface="Arial"/>
              </a:rPr>
              <a:t>in TLOU, we define every conversation in segments, one per logical line * each segment maps to a logical line * and defines what the next segment will be, if any * hence chain conversation together</a:t>
            </a:r>
            <a:endParaRPr b="0" lang="en-US" sz="1000" spc="-1" strike="noStrike">
              <a:solidFill>
                <a:srgbClr val="000000"/>
              </a:solidFill>
              <a:latin typeface="Arial"/>
            </a:endParaRPr>
          </a:p>
        </p:txBody>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6" name="PlaceHolder 1"/>
          <p:cNvSpPr>
            <a:spLocks noGrp="1"/>
          </p:cNvSpPr>
          <p:nvPr>
            <p:ph type="sldImg"/>
          </p:nvPr>
        </p:nvSpPr>
        <p:spPr>
          <a:xfrm>
            <a:off x="1107000" y="812520"/>
            <a:ext cx="5344200" cy="4007880"/>
          </a:xfrm>
          <a:prstGeom prst="rect">
            <a:avLst/>
          </a:prstGeom>
          <a:ln w="0">
            <a:noFill/>
          </a:ln>
        </p:spPr>
      </p:sp>
      <p:sp>
        <p:nvSpPr>
          <p:cNvPr id="287"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lnSpc>
                <a:spcPct val="100000"/>
              </a:lnSpc>
              <a:spcBef>
                <a:spcPts val="1191"/>
              </a:spcBef>
              <a:spcAft>
                <a:spcPts val="992"/>
              </a:spcAft>
              <a:buNone/>
              <a:tabLst>
                <a:tab algn="l" pos="0"/>
              </a:tabLst>
            </a:pPr>
            <a:r>
              <a:rPr b="0" lang="en-US" sz="1000" spc="-1" strike="noStrike">
                <a:solidFill>
                  <a:srgbClr val="000000"/>
                </a:solidFill>
                <a:latin typeface="Arial"/>
              </a:rPr>
              <a:t>in TLOU, we define every conversation in segments, one per logical line * each segment maps to a logical line * and defines what the next segment will be, if any * hence chain conversation together</a:t>
            </a:r>
            <a:endParaRPr b="0" lang="en-US" sz="1000" spc="-1" strike="noStrike">
              <a:solidFill>
                <a:srgbClr val="000000"/>
              </a:solidFill>
              <a:latin typeface="Arial"/>
            </a:endParaRPr>
          </a:p>
          <a:p>
            <a:pPr marL="216000" indent="-216000">
              <a:lnSpc>
                <a:spcPct val="100000"/>
              </a:lnSpc>
              <a:spcBef>
                <a:spcPts val="1191"/>
              </a:spcBef>
              <a:spcAft>
                <a:spcPts val="992"/>
              </a:spcAft>
              <a:buNone/>
              <a:tabLst>
                <a:tab algn="l" pos="0"/>
              </a:tabLst>
            </a:pPr>
            <a:endParaRPr b="0" lang="en-US" sz="1000" spc="-1" strike="noStrike">
              <a:solidFill>
                <a:srgbClr val="000000"/>
              </a:solidFill>
              <a:latin typeface="Arial"/>
            </a:endParaRPr>
          </a:p>
          <a:p>
            <a:pPr marL="216000" indent="-216000">
              <a:lnSpc>
                <a:spcPct val="100000"/>
              </a:lnSpc>
              <a:spcBef>
                <a:spcPts val="1191"/>
              </a:spcBef>
              <a:spcAft>
                <a:spcPts val="992"/>
              </a:spcAft>
              <a:buNone/>
              <a:tabLst>
                <a:tab algn="l" pos="0"/>
              </a:tabLst>
            </a:pPr>
            <a:r>
              <a:rPr b="0" lang="en-US" sz="1000" spc="-1" strike="noStrike">
                <a:solidFill>
                  <a:srgbClr val="000000"/>
                </a:solidFill>
                <a:latin typeface="Arial"/>
              </a:rPr>
              <a:t>the :next-seg field allows chained conversations to be created SEEMS STUPID SIMPLE, but as we’ll see we’ll be able to extend this into complex branching conversations...</a:t>
            </a:r>
            <a:endParaRPr b="0" lang="en-US" sz="1000" spc="-1" strike="noStrike">
              <a:solidFill>
                <a:srgbClr val="000000"/>
              </a:solidFill>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PlaceHolder 1"/>
          <p:cNvSpPr>
            <a:spLocks noGrp="1"/>
          </p:cNvSpPr>
          <p:nvPr>
            <p:ph type="sldImg"/>
          </p:nvPr>
        </p:nvSpPr>
        <p:spPr>
          <a:xfrm>
            <a:off x="1107000" y="812520"/>
            <a:ext cx="5344200" cy="4007880"/>
          </a:xfrm>
          <a:prstGeom prst="rect">
            <a:avLst/>
          </a:prstGeom>
          <a:ln w="0">
            <a:noFill/>
          </a:ln>
        </p:spPr>
      </p:sp>
      <p:sp>
        <p:nvSpPr>
          <p:cNvPr id="254"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buNone/>
            </a:pPr>
            <a:endParaRPr b="0" lang="en-US" sz="1800" spc="-1" strike="noStrike">
              <a:solidFill>
                <a:srgbClr val="000000"/>
              </a:solidFill>
              <a:latin typeface="Arial"/>
            </a:endParaRPr>
          </a:p>
        </p:txBody>
      </p:sp>
      <p:pic>
        <p:nvPicPr>
          <p:cNvPr id="255" name="" descr=""/>
          <p:cNvPicPr/>
          <p:nvPr/>
        </p:nvPicPr>
        <p:blipFill>
          <a:blip r:embed="rId1"/>
          <a:stretch/>
        </p:blipFill>
        <p:spPr>
          <a:xfrm>
            <a:off x="320760" y="5257800"/>
            <a:ext cx="6923160" cy="4479480"/>
          </a:xfrm>
          <a:prstGeom prst="rect">
            <a:avLst/>
          </a:prstGeom>
          <a:ln w="0">
            <a:noFill/>
          </a:ln>
        </p:spPr>
      </p:pic>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PlaceHolder 1"/>
          <p:cNvSpPr>
            <a:spLocks noGrp="1"/>
          </p:cNvSpPr>
          <p:nvPr>
            <p:ph type="sldImg"/>
          </p:nvPr>
        </p:nvSpPr>
        <p:spPr>
          <a:xfrm>
            <a:off x="1107000" y="812520"/>
            <a:ext cx="5344200" cy="4007880"/>
          </a:xfrm>
          <a:prstGeom prst="rect">
            <a:avLst/>
          </a:prstGeom>
          <a:ln w="0">
            <a:noFill/>
          </a:ln>
        </p:spPr>
      </p:sp>
      <p:sp>
        <p:nvSpPr>
          <p:cNvPr id="289"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buNone/>
            </a:pPr>
            <a:endParaRPr b="0" lang="en-US" sz="1800" spc="-1" strike="noStrike">
              <a:solidFill>
                <a:srgbClr val="000000"/>
              </a:solidFill>
              <a:latin typeface="Arial"/>
            </a:endParaRPr>
          </a:p>
        </p:txBody>
      </p:sp>
      <p:sp>
        <p:nvSpPr>
          <p:cNvPr id="290" name=""/>
          <p:cNvSpPr/>
          <p:nvPr/>
        </p:nvSpPr>
        <p:spPr>
          <a:xfrm>
            <a:off x="72000" y="5125680"/>
            <a:ext cx="7557480" cy="2645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1400" spc="-1" strike="noStrike">
                <a:solidFill>
                  <a:srgbClr val="000000"/>
                </a:solidFill>
                <a:latin typeface="Arial"/>
              </a:rPr>
              <a:t>We implemented a system inspired by a talk given at GDC 2012 by Elan Ruskin of Valve: Rule Databases for Contextual Dialog and Game Logic ... or ... How to Make Writers Even More Awesome http://www.valvesoftware.com/ publications/2012/ GDC2012_Ruskin_Elan_DynamicDialog.pdf</a:t>
            </a:r>
            <a:endParaRPr b="0" lang="en-US" sz="1400" spc="-1" strike="noStrike">
              <a:solidFill>
                <a:srgbClr val="000000"/>
              </a:solidFill>
              <a:latin typeface="Arial"/>
            </a:endParaRPr>
          </a:p>
        </p:txBody>
      </p:sp>
    </p:spTree>
  </p:cSld>
</p:note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PlaceHolder 1"/>
          <p:cNvSpPr>
            <a:spLocks noGrp="1"/>
          </p:cNvSpPr>
          <p:nvPr>
            <p:ph type="sldImg"/>
          </p:nvPr>
        </p:nvSpPr>
        <p:spPr>
          <a:xfrm>
            <a:off x="1107000" y="812520"/>
            <a:ext cx="5344200" cy="4007880"/>
          </a:xfrm>
          <a:prstGeom prst="rect">
            <a:avLst/>
          </a:prstGeom>
          <a:ln w="0">
            <a:noFill/>
          </a:ln>
        </p:spPr>
      </p:sp>
      <p:sp>
        <p:nvSpPr>
          <p:cNvPr id="292"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lnSpc>
                <a:spcPct val="100000"/>
              </a:lnSpc>
              <a:spcBef>
                <a:spcPts val="1191"/>
              </a:spcBef>
              <a:spcAft>
                <a:spcPts val="992"/>
              </a:spcAft>
              <a:buNone/>
              <a:tabLst>
                <a:tab algn="l" pos="0"/>
              </a:tabLst>
            </a:pPr>
            <a:r>
              <a:rPr b="0" lang="en-US" sz="1400" spc="-1" strike="noStrike">
                <a:solidFill>
                  <a:srgbClr val="000000"/>
                </a:solidFill>
                <a:latin typeface="Arial"/>
              </a:rPr>
              <a:t>basic idea is to provide dictionaries containing facts... just simple key-value pairs rules are written that use these facts as input if a rule evaluates to true, it selects that branch of the conversation, or that variant of the line if false, that branch/variant is skipped * can apply to individual rules (we call them vox remaps) or to branches of a conversation</a:t>
            </a:r>
            <a:endParaRPr b="0" lang="en-US" sz="1400" spc="-1" strike="noStrike">
              <a:solidFill>
                <a:srgbClr val="000000"/>
              </a:solidFill>
              <a:latin typeface="Arial"/>
            </a:endParaRPr>
          </a:p>
        </p:txBody>
      </p: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PlaceHolder 1"/>
          <p:cNvSpPr>
            <a:spLocks noGrp="1"/>
          </p:cNvSpPr>
          <p:nvPr>
            <p:ph type="sldImg"/>
          </p:nvPr>
        </p:nvSpPr>
        <p:spPr>
          <a:xfrm>
            <a:off x="1107000" y="812520"/>
            <a:ext cx="5344200" cy="4007880"/>
          </a:xfrm>
          <a:prstGeom prst="rect">
            <a:avLst/>
          </a:prstGeom>
          <a:ln w="0">
            <a:noFill/>
          </a:ln>
        </p:spPr>
      </p:sp>
      <p:sp>
        <p:nvSpPr>
          <p:cNvPr id="294"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buNone/>
            </a:pPr>
            <a:endParaRPr b="0" lang="en-US" sz="1800" spc="-1" strike="noStrike">
              <a:solidFill>
                <a:srgbClr val="000000"/>
              </a:solidFill>
              <a:latin typeface="Arial"/>
            </a:endParaRPr>
          </a:p>
        </p:txBody>
      </p:sp>
      <p:sp>
        <p:nvSpPr>
          <p:cNvPr id="295" name=""/>
          <p:cNvSpPr/>
          <p:nvPr/>
        </p:nvSpPr>
        <p:spPr>
          <a:xfrm>
            <a:off x="72000" y="5125680"/>
            <a:ext cx="7557480" cy="2645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1700" spc="-1" strike="noStrike">
                <a:solidFill>
                  <a:srgbClr val="000000"/>
                </a:solidFill>
                <a:latin typeface="Arial"/>
              </a:rPr>
              <a:t>here’s an example of a rule with three criteria * health has to be more than 50% * the current level has to be hunter city * and there have to be fewer than 3 enemies around NOTE that the criteria are implicitly combined using logical AND can achieve logical OR by duplicating rules (in future would be nice to support OR more formally, but we didn’t need it very much for TLOU)</a:t>
            </a:r>
            <a:endParaRPr b="0" lang="en-US" sz="1700" spc="-1" strike="noStrike">
              <a:solidFill>
                <a:srgbClr val="000000"/>
              </a:solidFill>
              <a:latin typeface="Arial"/>
            </a:endParaRPr>
          </a:p>
        </p:txBody>
      </p:sp>
    </p:spTree>
  </p:cSld>
</p:notes>
</file>

<file path=ppt/notesSlides/notesSlide5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PlaceHolder 1"/>
          <p:cNvSpPr>
            <a:spLocks noGrp="1"/>
          </p:cNvSpPr>
          <p:nvPr>
            <p:ph type="sldImg"/>
          </p:nvPr>
        </p:nvSpPr>
        <p:spPr>
          <a:xfrm>
            <a:off x="1107000" y="812520"/>
            <a:ext cx="5344200" cy="4007880"/>
          </a:xfrm>
          <a:prstGeom prst="rect">
            <a:avLst/>
          </a:prstGeom>
          <a:ln w="0">
            <a:noFill/>
          </a:ln>
        </p:spPr>
      </p:sp>
      <p:sp>
        <p:nvSpPr>
          <p:cNvPr id="297"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buNone/>
            </a:pPr>
            <a:endParaRPr b="0" lang="en-US" sz="1800" spc="-1" strike="noStrike">
              <a:solidFill>
                <a:srgbClr val="000000"/>
              </a:solidFill>
              <a:latin typeface="Arial"/>
            </a:endParaRPr>
          </a:p>
        </p:txBody>
      </p:sp>
      <p:sp>
        <p:nvSpPr>
          <p:cNvPr id="298" name=""/>
          <p:cNvSpPr/>
          <p:nvPr/>
        </p:nvSpPr>
        <p:spPr>
          <a:xfrm>
            <a:off x="72000" y="5125680"/>
            <a:ext cx="7557480" cy="2645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1700" spc="-1" strike="noStrike">
                <a:solidFill>
                  <a:srgbClr val="000000"/>
                </a:solidFill>
                <a:latin typeface="Arial"/>
              </a:rPr>
              <a:t>ok so here’s our very simple example in action... the NPCs refer to “him” or “her” appropriately...</a:t>
            </a:r>
            <a:endParaRPr b="0" lang="en-US" sz="1700" spc="-1" strike="noStrike">
              <a:solidFill>
                <a:srgbClr val="000000"/>
              </a:solidFill>
              <a:latin typeface="Arial"/>
            </a:endParaRPr>
          </a:p>
        </p:txBody>
      </p:sp>
    </p:spTree>
  </p:cSld>
</p:notes>
</file>

<file path=ppt/notesSlides/notesSlide5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PlaceHolder 1"/>
          <p:cNvSpPr>
            <a:spLocks noGrp="1"/>
          </p:cNvSpPr>
          <p:nvPr>
            <p:ph type="sldImg"/>
          </p:nvPr>
        </p:nvSpPr>
        <p:spPr>
          <a:xfrm>
            <a:off x="1107000" y="812520"/>
            <a:ext cx="5344200" cy="4007880"/>
          </a:xfrm>
          <a:prstGeom prst="rect">
            <a:avLst/>
          </a:prstGeom>
          <a:ln w="0">
            <a:noFill/>
          </a:ln>
        </p:spPr>
      </p:sp>
      <p:sp>
        <p:nvSpPr>
          <p:cNvPr id="300"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lnSpc>
                <a:spcPct val="100000"/>
              </a:lnSpc>
              <a:spcBef>
                <a:spcPts val="1191"/>
              </a:spcBef>
              <a:spcAft>
                <a:spcPts val="992"/>
              </a:spcAft>
              <a:buNone/>
              <a:tabLst>
                <a:tab algn="l" pos="0"/>
              </a:tabLst>
            </a:pPr>
            <a:r>
              <a:rPr b="0" lang="en-US" sz="1400" spc="-1" strike="noStrike">
                <a:solidFill>
                  <a:srgbClr val="000000"/>
                </a:solidFill>
                <a:latin typeface="Arial"/>
              </a:rPr>
              <a:t>We could change these one-liners into full branching conversations ... by using the :next-seg field to branch off in arbitrary ways</a:t>
            </a:r>
            <a:endParaRPr b="0" lang="en-US" sz="1400" spc="-1" strike="noStrike">
              <a:solidFill>
                <a:srgbClr val="000000"/>
              </a:solidFill>
              <a:latin typeface="Arial"/>
            </a:endParaRPr>
          </a:p>
        </p:txBody>
      </p:sp>
    </p:spTree>
  </p:cSld>
</p:notes>
</file>

<file path=ppt/notesSlides/notesSlide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PlaceHolder 1"/>
          <p:cNvSpPr>
            <a:spLocks noGrp="1"/>
          </p:cNvSpPr>
          <p:nvPr>
            <p:ph type="sldImg"/>
          </p:nvPr>
        </p:nvSpPr>
        <p:spPr>
          <a:xfrm>
            <a:off x="1107000" y="812520"/>
            <a:ext cx="5344200" cy="4007880"/>
          </a:xfrm>
          <a:prstGeom prst="rect">
            <a:avLst/>
          </a:prstGeom>
          <a:ln w="0">
            <a:noFill/>
          </a:ln>
        </p:spPr>
      </p:sp>
      <p:sp>
        <p:nvSpPr>
          <p:cNvPr id="302"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lnSpc>
                <a:spcPct val="100000"/>
              </a:lnSpc>
              <a:spcBef>
                <a:spcPts val="1191"/>
              </a:spcBef>
              <a:spcAft>
                <a:spcPts val="992"/>
              </a:spcAft>
              <a:buNone/>
              <a:tabLst>
                <a:tab algn="l" pos="0"/>
              </a:tabLst>
            </a:pPr>
            <a:r>
              <a:rPr b="0" lang="en-US" sz="1400" spc="-1" strike="noStrike">
                <a:solidFill>
                  <a:srgbClr val="000000"/>
                </a:solidFill>
                <a:latin typeface="Arial"/>
              </a:rPr>
              <a:t>We could change these one-liners into full branching conversations ... by using the :next-seg field to branch off in arbitrary ways</a:t>
            </a:r>
            <a:endParaRPr b="0" lang="en-US" sz="1400" spc="-1" strike="noStrike">
              <a:solidFill>
                <a:srgbClr val="000000"/>
              </a:solidFill>
              <a:latin typeface="Arial"/>
            </a:endParaRPr>
          </a:p>
        </p:txBody>
      </p:sp>
    </p:spTree>
  </p:cSld>
</p:notes>
</file>

<file path=ppt/notesSlides/notesSlide5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PlaceHolder 1"/>
          <p:cNvSpPr>
            <a:spLocks noGrp="1"/>
          </p:cNvSpPr>
          <p:nvPr>
            <p:ph type="sldImg"/>
          </p:nvPr>
        </p:nvSpPr>
        <p:spPr>
          <a:xfrm>
            <a:off x="1107000" y="812520"/>
            <a:ext cx="5344200" cy="4007880"/>
          </a:xfrm>
          <a:prstGeom prst="rect">
            <a:avLst/>
          </a:prstGeom>
          <a:ln w="0">
            <a:noFill/>
          </a:ln>
        </p:spPr>
      </p:sp>
      <p:sp>
        <p:nvSpPr>
          <p:cNvPr id="304"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lnSpc>
                <a:spcPct val="100000"/>
              </a:lnSpc>
              <a:spcBef>
                <a:spcPts val="1191"/>
              </a:spcBef>
              <a:spcAft>
                <a:spcPts val="992"/>
              </a:spcAft>
              <a:buNone/>
              <a:tabLst>
                <a:tab algn="l" pos="0"/>
              </a:tabLst>
            </a:pPr>
            <a:r>
              <a:rPr b="0" lang="en-US" sz="1600" spc="-1" strike="noStrike">
                <a:solidFill>
                  <a:srgbClr val="000000"/>
                </a:solidFill>
                <a:latin typeface="Arial"/>
              </a:rPr>
              <a:t>I’ve been making fact dictionaries sound a little more simple than they actually are... we don’t just have one fact dictionary -- instead there are many... There is one Global fact dictionary, containing facts like: current level or task, current time, tension level (relaxed, unaware, combat, search), etc. One fact dict per Faction (player+buddies, hunters, infected, etc.), containing facts like: number of characters alive in this faction Each character can also carry facts, like: health, faction membership, current weapon, last time seen by player, last time their enemy/targe</a:t>
            </a:r>
            <a:endParaRPr b="0" lang="en-US" sz="1600" spc="-1" strike="noStrike">
              <a:solidFill>
                <a:srgbClr val="000000"/>
              </a:solidFill>
              <a:latin typeface="Arial"/>
            </a:endParaRPr>
          </a:p>
        </p:txBody>
      </p:sp>
    </p:spTree>
  </p:cSld>
</p:notes>
</file>

<file path=ppt/notesSlides/notesSlide5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PlaceHolder 1"/>
          <p:cNvSpPr>
            <a:spLocks noGrp="1"/>
          </p:cNvSpPr>
          <p:nvPr>
            <p:ph type="sldImg"/>
          </p:nvPr>
        </p:nvSpPr>
        <p:spPr>
          <a:xfrm>
            <a:off x="1107000" y="812520"/>
            <a:ext cx="5344200" cy="4007880"/>
          </a:xfrm>
          <a:prstGeom prst="rect">
            <a:avLst/>
          </a:prstGeom>
          <a:ln w="0">
            <a:noFill/>
          </a:ln>
        </p:spPr>
      </p:sp>
      <p:sp>
        <p:nvSpPr>
          <p:cNvPr id="306" name="PlaceHolder 2"/>
          <p:cNvSpPr>
            <a:spLocks noGrp="1"/>
          </p:cNvSpPr>
          <p:nvPr>
            <p:ph type="body"/>
          </p:nvPr>
        </p:nvSpPr>
        <p:spPr>
          <a:xfrm>
            <a:off x="756000" y="5078520"/>
            <a:ext cx="6046560" cy="4809960"/>
          </a:xfrm>
          <a:prstGeom prst="rect">
            <a:avLst/>
          </a:prstGeom>
          <a:noFill/>
          <a:ln w="0">
            <a:noFill/>
          </a:ln>
        </p:spPr>
        <p:txBody>
          <a:bodyPr lIns="0" rIns="0" tIns="0" bIns="0" anchor="t">
            <a:noAutofit/>
          </a:bodyPr>
          <a:p>
            <a:pPr marL="216000" indent="-216000">
              <a:buNone/>
            </a:pPr>
            <a:endParaRPr b="0" lang="en-US" sz="1800" spc="-1" strike="noStrike">
              <a:solidFill>
                <a:srgbClr val="000000"/>
              </a:solidFill>
              <a:latin typeface="Arial"/>
            </a:endParaRPr>
          </a:p>
        </p:txBody>
      </p:sp>
      <p:sp>
        <p:nvSpPr>
          <p:cNvPr id="307" name=""/>
          <p:cNvSpPr/>
          <p:nvPr/>
        </p:nvSpPr>
        <p:spPr>
          <a:xfrm>
            <a:off x="360" y="5196600"/>
            <a:ext cx="7700760" cy="766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1600" spc="-1" strike="noStrike">
                <a:solidFill>
                  <a:srgbClr val="000000"/>
                </a:solidFill>
                <a:latin typeface="Arial"/>
              </a:rPr>
              <a:t>the best conversations in the world won’t cut it if they don’t sound realistic, and grounded in the virtual world of the game so let’s take a look at a number of things we did in TLOU to add realism to our conversations...</a:t>
            </a:r>
            <a:endParaRPr b="0" lang="en-US" sz="1600" spc="-1" strike="noStrike">
              <a:solidFill>
                <a:srgbClr val="000000"/>
              </a:solidFill>
              <a:latin typeface="Arial"/>
            </a:endParaRPr>
          </a:p>
        </p:txBody>
      </p:sp>
    </p:spTree>
  </p:cSld>
</p:notes>
</file>

<file path=ppt/notesSlides/notesSlide6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8" name="PlaceHolder 1"/>
          <p:cNvSpPr>
            <a:spLocks noGrp="1"/>
          </p:cNvSpPr>
          <p:nvPr>
            <p:ph type="sldImg"/>
          </p:nvPr>
        </p:nvSpPr>
        <p:spPr>
          <a:xfrm>
            <a:off x="1107000" y="812520"/>
            <a:ext cx="5344200" cy="4007880"/>
          </a:xfrm>
          <a:prstGeom prst="rect">
            <a:avLst/>
          </a:prstGeom>
          <a:ln w="0">
            <a:noFill/>
          </a:ln>
        </p:spPr>
      </p:sp>
      <p:sp>
        <p:nvSpPr>
          <p:cNvPr id="309" name=""/>
          <p:cNvSpPr/>
          <p:nvPr/>
        </p:nvSpPr>
        <p:spPr>
          <a:xfrm>
            <a:off x="110880" y="4983840"/>
            <a:ext cx="7479720" cy="43207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2000" spc="-1" strike="noStrike">
                <a:solidFill>
                  <a:srgbClr val="000000"/>
                </a:solidFill>
                <a:latin typeface="Arial"/>
              </a:rPr>
              <a:t>one way to add realism to the sound in your game is to ensure that it falls off properly with distance</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 </a:t>
            </a:r>
            <a:r>
              <a:rPr b="0" lang="en-US" sz="2000" spc="-1" strike="noStrike">
                <a:solidFill>
                  <a:srgbClr val="000000"/>
                </a:solidFill>
                <a:latin typeface="Arial"/>
              </a:rPr>
              <a:t>now human perception of “loudness” is a complex thing, but it’s primarily based on a quantity called sound intensity... and sound intensity falls off as 1/r^2 </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we model realistic sound curves in our game for most sounds -- but it turns out that using this realistic fall-off curve for dialog has a problem: although it sounds real, it becomes difficult to understand the speech of NPCs that aren’t right up close to the camera/ microphone </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(crucial to understand what they are saying because it conveys all sorts of important information)</a:t>
            </a:r>
            <a:endParaRPr b="0" lang="en-US" sz="2000" spc="-1" strike="noStrike">
              <a:solidFill>
                <a:srgbClr val="000000"/>
              </a:solidFill>
              <a:latin typeface="Arial"/>
            </a:endParaRPr>
          </a:p>
        </p:txBody>
      </p:sp>
    </p:spTree>
  </p:cSld>
</p:notes>
</file>

<file path=ppt/notesSlides/notesSlide6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0" name="PlaceHolder 1"/>
          <p:cNvSpPr>
            <a:spLocks noGrp="1"/>
          </p:cNvSpPr>
          <p:nvPr>
            <p:ph type="sldImg"/>
          </p:nvPr>
        </p:nvSpPr>
        <p:spPr>
          <a:xfrm>
            <a:off x="1107000" y="812520"/>
            <a:ext cx="5344200" cy="4007880"/>
          </a:xfrm>
          <a:prstGeom prst="rect">
            <a:avLst/>
          </a:prstGeom>
          <a:ln w="0">
            <a:noFill/>
          </a:ln>
        </p:spPr>
      </p:sp>
      <p:sp>
        <p:nvSpPr>
          <p:cNvPr id="311" name=""/>
          <p:cNvSpPr/>
          <p:nvPr/>
        </p:nvSpPr>
        <p:spPr>
          <a:xfrm>
            <a:off x="110880" y="4983840"/>
            <a:ext cx="7479720" cy="7988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2000" spc="-1" strike="noStrike">
                <a:solidFill>
                  <a:srgbClr val="000000"/>
                </a:solidFill>
                <a:latin typeface="Arial"/>
              </a:rPr>
              <a:t>as such, we threw reality out the window and went for a totally fake fall-off curve, ONLY for </a:t>
            </a:r>
            <a:endParaRPr b="0" lang="en-US" sz="2000" spc="-1" strike="noStrike">
              <a:solidFill>
                <a:srgbClr val="000000"/>
              </a:solidFill>
              <a:latin typeface="Arial"/>
            </a:endParaRPr>
          </a:p>
        </p:txBody>
      </p:sp>
    </p:spTree>
  </p:cSld>
</p:notes>
</file>

<file path=ppt/notesSlides/notesSlide6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PlaceHolder 1"/>
          <p:cNvSpPr>
            <a:spLocks noGrp="1"/>
          </p:cNvSpPr>
          <p:nvPr>
            <p:ph type="sldImg"/>
          </p:nvPr>
        </p:nvSpPr>
        <p:spPr>
          <a:xfrm>
            <a:off x="1107000" y="812520"/>
            <a:ext cx="5344200" cy="4007880"/>
          </a:xfrm>
          <a:prstGeom prst="rect">
            <a:avLst/>
          </a:prstGeom>
          <a:ln w="0">
            <a:noFill/>
          </a:ln>
        </p:spPr>
      </p:sp>
      <p:sp>
        <p:nvSpPr>
          <p:cNvPr id="313" name=""/>
          <p:cNvSpPr/>
          <p:nvPr/>
        </p:nvSpPr>
        <p:spPr>
          <a:xfrm>
            <a:off x="110880" y="4983840"/>
            <a:ext cx="7479720" cy="102092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2000" spc="-1" strike="noStrike">
                <a:solidFill>
                  <a:srgbClr val="000000"/>
                </a:solidFill>
                <a:latin typeface="Arial"/>
              </a:rPr>
              <a:t>Another important way to add realism to your dialog (and to all sounds in your game)</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is to model the way sound propagates within the game environment</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Sound takes various paths on its journey from the sound source to your ear: there’s the direct</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path, and</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then there are numerous indirect paths during which the sound reflects off various</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surrounding surfaces</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This gives rise to three distinct sound qualities:</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 </a:t>
            </a:r>
            <a:r>
              <a:rPr b="0" lang="en-US" sz="2000" spc="-1" strike="noStrike">
                <a:solidFill>
                  <a:srgbClr val="000000"/>
                </a:solidFill>
                <a:latin typeface="Arial"/>
              </a:rPr>
              <a:t>* the sound that takes the direct path sounds “pure” but also sort of “dead” -- we call this</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the dry sound</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 </a:t>
            </a:r>
            <a:r>
              <a:rPr b="0" lang="en-US" sz="2000" spc="-1" strike="noStrike">
                <a:solidFill>
                  <a:srgbClr val="000000"/>
                </a:solidFill>
                <a:latin typeface="Arial"/>
              </a:rPr>
              <a:t>* sound waves that reflect off surfaces a small number of times (like ONCE) before reaching</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your ear sound</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 </a:t>
            </a:r>
            <a:r>
              <a:rPr b="0" lang="en-US" sz="2000" spc="-1" strike="noStrike">
                <a:solidFill>
                  <a:srgbClr val="000000"/>
                </a:solidFill>
                <a:latin typeface="Arial"/>
              </a:rPr>
              <a:t>like COPIES of the original sound, so we perceive these as echos</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 </a:t>
            </a:r>
            <a:r>
              <a:rPr b="0" lang="en-US" sz="2000" spc="-1" strike="noStrike">
                <a:solidFill>
                  <a:srgbClr val="000000"/>
                </a:solidFill>
                <a:latin typeface="Arial"/>
              </a:rPr>
              <a:t>* finally, once the sound waves have bounced around a bit they start overlapping and we</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get a diffuse tail (late reverb) -- together the latter two are called “wet”</a:t>
            </a:r>
            <a:endParaRPr b="0" lang="en-US" sz="2000" spc="-1" strike="noStrike">
              <a:solidFill>
                <a:srgbClr val="000000"/>
              </a:solidFill>
              <a:latin typeface="Arial"/>
            </a:endParaRPr>
          </a:p>
        </p:txBody>
      </p:sp>
    </p:spTree>
  </p:cSld>
</p:notes>
</file>

<file path=ppt/notesSlides/notesSlide6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4" name="PlaceHolder 1"/>
          <p:cNvSpPr>
            <a:spLocks noGrp="1"/>
          </p:cNvSpPr>
          <p:nvPr>
            <p:ph type="sldImg"/>
          </p:nvPr>
        </p:nvSpPr>
        <p:spPr>
          <a:xfrm>
            <a:off x="1107000" y="812520"/>
            <a:ext cx="5344200" cy="4007880"/>
          </a:xfrm>
          <a:prstGeom prst="rect">
            <a:avLst/>
          </a:prstGeom>
          <a:ln w="0">
            <a:noFill/>
          </a:ln>
        </p:spPr>
      </p:sp>
      <p:sp>
        <p:nvSpPr>
          <p:cNvPr id="315" name=""/>
          <p:cNvSpPr/>
          <p:nvPr/>
        </p:nvSpPr>
        <p:spPr>
          <a:xfrm>
            <a:off x="110880" y="4983840"/>
            <a:ext cx="7479720" cy="15058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2000" spc="-1" strike="noStrike">
                <a:solidFill>
                  <a:srgbClr val="000000"/>
                </a:solidFill>
                <a:latin typeface="Arial"/>
              </a:rPr>
              <a:t>here’s what it looks like when graphed over time the original sound is sudden “clap” so it appears as a spike at t = 0 echos of that clap are received by the ear shortly thereafter the late reverberations occur after this... after the sound waves have had time to bounce around and combine in various ways</a:t>
            </a:r>
            <a:endParaRPr b="0" lang="en-US" sz="2000" spc="-1" strike="noStrike">
              <a:solidFill>
                <a:srgbClr val="000000"/>
              </a:solidFill>
              <a:latin typeface="Arial"/>
            </a:endParaRPr>
          </a:p>
        </p:txBody>
      </p:sp>
    </p:spTree>
  </p:cSld>
</p:notes>
</file>

<file path=ppt/notesSlides/notesSlide6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PlaceHolder 1"/>
          <p:cNvSpPr>
            <a:spLocks noGrp="1"/>
          </p:cNvSpPr>
          <p:nvPr>
            <p:ph type="sldImg"/>
          </p:nvPr>
        </p:nvSpPr>
        <p:spPr>
          <a:xfrm>
            <a:off x="1107000" y="812520"/>
            <a:ext cx="5344200" cy="4007880"/>
          </a:xfrm>
          <a:prstGeom prst="rect">
            <a:avLst/>
          </a:prstGeom>
          <a:ln w="0">
            <a:noFill/>
          </a:ln>
        </p:spPr>
      </p:sp>
      <p:sp>
        <p:nvSpPr>
          <p:cNvPr id="317" name=""/>
          <p:cNvSpPr/>
          <p:nvPr/>
        </p:nvSpPr>
        <p:spPr>
          <a:xfrm>
            <a:off x="110880" y="4983840"/>
            <a:ext cx="7479720" cy="8244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2000" spc="-1" strike="noStrike">
                <a:solidFill>
                  <a:srgbClr val="000000"/>
                </a:solidFill>
                <a:latin typeface="Arial"/>
              </a:rPr>
              <a:t>now, we COULD try to model all the various pathways that sound waves take in our</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environments</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there are simulation tools, and even some games, that attempt to do this</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but if you think about it, all that really matters is the characteristics of the dry, early echos</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and late reverbs that reach your ear -- if you can model this “curve” reasonably well, the</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listener can’t tell the difference between this and a perfect wave simulation!</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so that’s what we do -- we annotate the game world with regions, each of which describes</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the “base reverb” of that space -- how much dry, how many early echos (if any) and what</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kind of late reverb is happening</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This provides the listener with crucial cues about the size of the space and the materials</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making up the walls/floor/ceil</a:t>
            </a:r>
            <a:endParaRPr b="0" lang="en-US" sz="2000" spc="-1" strike="noStrike">
              <a:solidFill>
                <a:srgbClr val="000000"/>
              </a:solidFill>
              <a:latin typeface="Arial"/>
            </a:endParaRPr>
          </a:p>
        </p:txBody>
      </p:sp>
    </p:spTree>
  </p:cSld>
</p:notes>
</file>

<file path=ppt/notesSlides/notesSlide6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PlaceHolder 1"/>
          <p:cNvSpPr>
            <a:spLocks noGrp="1"/>
          </p:cNvSpPr>
          <p:nvPr>
            <p:ph type="sldImg"/>
          </p:nvPr>
        </p:nvSpPr>
        <p:spPr>
          <a:xfrm>
            <a:off x="1107000" y="812520"/>
            <a:ext cx="5344200" cy="4007880"/>
          </a:xfrm>
          <a:prstGeom prst="rect">
            <a:avLst/>
          </a:prstGeom>
          <a:ln w="0">
            <a:noFill/>
          </a:ln>
        </p:spPr>
      </p:sp>
      <p:sp>
        <p:nvSpPr>
          <p:cNvPr id="319" name=""/>
          <p:cNvSpPr/>
          <p:nvPr/>
        </p:nvSpPr>
        <p:spPr>
          <a:xfrm>
            <a:off x="110880" y="4983840"/>
            <a:ext cx="7479720" cy="3181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2000" spc="-1" strike="noStrike">
                <a:solidFill>
                  <a:srgbClr val="000000"/>
                </a:solidFill>
                <a:latin typeface="Arial"/>
              </a:rPr>
              <a:t>one last aspect of realism I’ll touch on today is modeling the way the path of the sound waves</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can be blocked</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there are three cases to consider</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 the first is occlusion -- both the dry and wet (direct and indirect) sound paths are blocked</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 </a:t>
            </a:r>
            <a:r>
              <a:rPr b="0" lang="en-US" sz="2000" spc="-1" strike="noStrike">
                <a:solidFill>
                  <a:srgbClr val="000000"/>
                </a:solidFill>
                <a:latin typeface="Arial"/>
              </a:rPr>
              <a:t>what we hear is either nothing, or a very quiet, muffled sound</a:t>
            </a:r>
            <a:endParaRPr b="0" lang="en-US" sz="2000" spc="-1" strike="noStrike">
              <a:solidFill>
                <a:srgbClr val="000000"/>
              </a:solidFill>
              <a:latin typeface="Arial"/>
            </a:endParaRPr>
          </a:p>
        </p:txBody>
      </p:sp>
    </p:spTree>
  </p:cSld>
</p:notes>
</file>

<file path=ppt/notesSlides/notesSlide6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PlaceHolder 1"/>
          <p:cNvSpPr>
            <a:spLocks noGrp="1"/>
          </p:cNvSpPr>
          <p:nvPr>
            <p:ph type="sldImg"/>
          </p:nvPr>
        </p:nvSpPr>
        <p:spPr>
          <a:xfrm>
            <a:off x="1107000" y="812520"/>
            <a:ext cx="5344200" cy="4007880"/>
          </a:xfrm>
          <a:prstGeom prst="rect">
            <a:avLst/>
          </a:prstGeom>
          <a:ln w="0">
            <a:noFill/>
          </a:ln>
        </p:spPr>
      </p:sp>
      <p:sp>
        <p:nvSpPr>
          <p:cNvPr id="321" name=""/>
          <p:cNvSpPr/>
          <p:nvPr/>
        </p:nvSpPr>
        <p:spPr>
          <a:xfrm>
            <a:off x="110880" y="4983840"/>
            <a:ext cx="7479720" cy="3181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2000" spc="-1" strike="noStrike">
                <a:solidFill>
                  <a:srgbClr val="000000"/>
                </a:solidFill>
                <a:latin typeface="Arial"/>
              </a:rPr>
              <a:t>one last aspect of realism I’ll touch on today is modeling the way the path of the sound waves</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can be blocked</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there are three cases to consider</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 the first is occlusion -- both the dry and wet (direct and indirect) sound paths are blocked</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 </a:t>
            </a:r>
            <a:r>
              <a:rPr b="0" lang="en-US" sz="2000" spc="-1" strike="noStrike">
                <a:solidFill>
                  <a:srgbClr val="000000"/>
                </a:solidFill>
                <a:latin typeface="Arial"/>
              </a:rPr>
              <a:t>what we hear is either nothing, or a very quiet, muffled sound</a:t>
            </a:r>
            <a:endParaRPr b="0" lang="en-US" sz="2000" spc="-1" strike="noStrike">
              <a:solidFill>
                <a:srgbClr val="000000"/>
              </a:solidFill>
              <a:latin typeface="Arial"/>
            </a:endParaRPr>
          </a:p>
        </p:txBody>
      </p:sp>
    </p:spTree>
  </p:cSld>
</p:notes>
</file>

<file path=ppt/notesSlides/notesSlide6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PlaceHolder 1"/>
          <p:cNvSpPr>
            <a:spLocks noGrp="1"/>
          </p:cNvSpPr>
          <p:nvPr>
            <p:ph type="sldImg"/>
          </p:nvPr>
        </p:nvSpPr>
        <p:spPr>
          <a:xfrm>
            <a:off x="1107000" y="812520"/>
            <a:ext cx="5344200" cy="4007880"/>
          </a:xfrm>
          <a:prstGeom prst="rect">
            <a:avLst/>
          </a:prstGeom>
          <a:ln w="0">
            <a:noFill/>
          </a:ln>
        </p:spPr>
      </p:sp>
      <p:sp>
        <p:nvSpPr>
          <p:cNvPr id="323" name=""/>
          <p:cNvSpPr/>
          <p:nvPr/>
        </p:nvSpPr>
        <p:spPr>
          <a:xfrm>
            <a:off x="110880" y="4983840"/>
            <a:ext cx="7479720" cy="3181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2000" spc="-1" strike="noStrike">
                <a:solidFill>
                  <a:srgbClr val="000000"/>
                </a:solidFill>
                <a:latin typeface="Arial"/>
              </a:rPr>
              <a:t>one last aspect of realism I’ll touch on today is modeling the way the path of the sound waves</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can be blocked</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there are three cases to consider</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 the first is occlusion -- both the dry and wet (direct and indirect) sound paths are blocked</a:t>
            </a:r>
            <a:endParaRPr b="0" lang="en-US" sz="2000" spc="-1" strike="noStrike">
              <a:solidFill>
                <a:srgbClr val="000000"/>
              </a:solidFill>
              <a:latin typeface="Arial"/>
            </a:endParaRPr>
          </a:p>
          <a:p>
            <a:pPr>
              <a:lnSpc>
                <a:spcPct val="100000"/>
              </a:lnSpc>
            </a:pPr>
            <a:r>
              <a:rPr b="0" lang="en-US" sz="2000" spc="-1" strike="noStrike">
                <a:solidFill>
                  <a:srgbClr val="000000"/>
                </a:solidFill>
                <a:latin typeface="Arial"/>
              </a:rPr>
              <a:t> </a:t>
            </a:r>
            <a:r>
              <a:rPr b="0" lang="en-US" sz="2000" spc="-1" strike="noStrike">
                <a:solidFill>
                  <a:srgbClr val="000000"/>
                </a:solidFill>
                <a:latin typeface="Arial"/>
              </a:rPr>
              <a:t>what we hear is either nothing, or a very quiet, muffled sound</a:t>
            </a:r>
            <a:endParaRPr b="0" lang="en-US" sz="2000" spc="-1" strike="noStrike">
              <a:solidFill>
                <a:srgbClr val="000000"/>
              </a:solidFill>
              <a:latin typeface="Arial"/>
            </a:endParaRPr>
          </a:p>
        </p:txBody>
      </p:sp>
    </p:spTree>
  </p:cSld>
</p:notes>
</file>

<file path=ppt/notesSlides/notesSlide6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PlaceHolder 1"/>
          <p:cNvSpPr>
            <a:spLocks noGrp="1"/>
          </p:cNvSpPr>
          <p:nvPr>
            <p:ph type="sldImg"/>
          </p:nvPr>
        </p:nvSpPr>
        <p:spPr>
          <a:xfrm>
            <a:off x="1107000" y="812520"/>
            <a:ext cx="5344200" cy="4007880"/>
          </a:xfrm>
          <a:prstGeom prst="rect">
            <a:avLst/>
          </a:prstGeom>
          <a:ln w="0">
            <a:noFill/>
          </a:ln>
        </p:spPr>
      </p:sp>
      <p:sp>
        <p:nvSpPr>
          <p:cNvPr id="325" name=""/>
          <p:cNvSpPr/>
          <p:nvPr/>
        </p:nvSpPr>
        <p:spPr>
          <a:xfrm>
            <a:off x="110880" y="4983840"/>
            <a:ext cx="7479720" cy="6021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2990" spc="-1" strike="noStrike">
                <a:solidFill>
                  <a:srgbClr val="000000"/>
                </a:solidFill>
                <a:latin typeface="Arial"/>
              </a:rPr>
              <a:t>you can get a lot of bang for your buck by investing in the animations and gestures that characters do while speaking * we implemented a directional gesture system -- allowing somewhat generic gesture * animations to be played additively on top of a wide variety of full-body base anims like walking or idling * we could do a whole talk on this, but we don’t have time so let’s just look at a few gestures in action... pay special attention to Ellie’s friend Riley -- notice how her gestures are often directed TOWARD Ellie no matter where she might be standing</a:t>
            </a:r>
            <a:endParaRPr b="0" lang="en-US" sz="2990" spc="-1" strike="noStrike">
              <a:solidFill>
                <a:srgbClr val="000000"/>
              </a:solidFill>
              <a:latin typeface="Arial"/>
            </a:endParaRPr>
          </a:p>
        </p:txBody>
      </p:sp>
    </p:spTree>
  </p:cSld>
</p:notes>
</file>

<file path=ppt/notesSlides/notesSlide6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6" name="PlaceHolder 1"/>
          <p:cNvSpPr>
            <a:spLocks noGrp="1"/>
          </p:cNvSpPr>
          <p:nvPr>
            <p:ph type="sldImg"/>
          </p:nvPr>
        </p:nvSpPr>
        <p:spPr>
          <a:xfrm>
            <a:off x="1107000" y="812520"/>
            <a:ext cx="5344200" cy="4007880"/>
          </a:xfrm>
          <a:prstGeom prst="rect">
            <a:avLst/>
          </a:prstGeom>
          <a:ln w="0">
            <a:noFill/>
          </a:ln>
        </p:spPr>
      </p:sp>
      <p:sp>
        <p:nvSpPr>
          <p:cNvPr id="327" name=""/>
          <p:cNvSpPr/>
          <p:nvPr/>
        </p:nvSpPr>
        <p:spPr>
          <a:xfrm>
            <a:off x="110880" y="4983840"/>
            <a:ext cx="7479720" cy="6021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2990" spc="-1" strike="noStrike">
                <a:solidFill>
                  <a:srgbClr val="000000"/>
                </a:solidFill>
                <a:latin typeface="Arial"/>
              </a:rPr>
              <a:t>you can get a lot of bang for your buck by investing in the animations and gestures that characters do while speaking * we implemented a directional gesture system -- allowing somewhat generic gesture * animations to be played additively on top of a wide variety of full-body base anims like walking or idling * we could do a whole talk on this, but we don’t have time so let’s just look at a few gestures in action... pay special attention to Ellie’s friend Riley -- notice how her gestures are often directed TOWARD Ellie no matter where she might be standing</a:t>
            </a:r>
            <a:endParaRPr b="0" lang="en-US" sz="2990" spc="-1" strike="noStrike">
              <a:solidFill>
                <a:srgbClr val="000000"/>
              </a:solidFill>
              <a:latin typeface="Arial"/>
            </a:endParaRPr>
          </a:p>
        </p:txBody>
      </p:sp>
    </p:spTree>
  </p:cSld>
</p:notes>
</file>

<file path=ppt/notesSlides/notesSlide7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8" name="PlaceHolder 1"/>
          <p:cNvSpPr>
            <a:spLocks noGrp="1"/>
          </p:cNvSpPr>
          <p:nvPr>
            <p:ph type="sldImg"/>
          </p:nvPr>
        </p:nvSpPr>
        <p:spPr>
          <a:xfrm>
            <a:off x="1107000" y="812520"/>
            <a:ext cx="5344200" cy="4007880"/>
          </a:xfrm>
          <a:prstGeom prst="rect">
            <a:avLst/>
          </a:prstGeom>
          <a:ln w="0">
            <a:noFill/>
          </a:ln>
        </p:spPr>
      </p:sp>
      <p:sp>
        <p:nvSpPr>
          <p:cNvPr id="329" name=""/>
          <p:cNvSpPr/>
          <p:nvPr/>
        </p:nvSpPr>
        <p:spPr>
          <a:xfrm>
            <a:off x="110880" y="4983840"/>
            <a:ext cx="7479720" cy="6021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2990" spc="-1" strike="noStrike">
                <a:solidFill>
                  <a:srgbClr val="000000"/>
                </a:solidFill>
                <a:latin typeface="Arial"/>
              </a:rPr>
              <a:t>you can get a lot of bang for your buck by investing in the animations and gestures that characters do while speaking * we implemented a directional gesture system -- allowing somewhat generic gesture * animations to be played additively on top of a wide variety of full-body base anims like walking or idling * we could do a whole talk on this, but we don’t have time so let’s just look at a few gestures in action... pay special attention to Ellie’s friend Riley -- notice how her gestures are often directed TOWARD Ellie no matter where she might be standing</a:t>
            </a:r>
            <a:endParaRPr b="0" lang="en-US" sz="2990" spc="-1" strike="noStrike">
              <a:solidFill>
                <a:srgbClr val="000000"/>
              </a:solid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4680"/>
            <a:ext cx="8226720" cy="114012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5" name="PlaceHolder 2"/>
          <p:cNvSpPr>
            <a:spLocks noGrp="1"/>
          </p:cNvSpPr>
          <p:nvPr>
            <p:ph type="subTitle"/>
          </p:nvPr>
        </p:nvSpPr>
        <p:spPr>
          <a:xfrm>
            <a:off x="457200" y="1600200"/>
            <a:ext cx="8226720" cy="452304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0CA73183-844D-419E-8262-1820088A5040}"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t with Caption">
    <p:spTree>
      <p:nvGrpSpPr>
        <p:cNvPr id="1" name=""/>
        <p:cNvGrpSpPr/>
        <p:nvPr/>
      </p:nvGrpSpPr>
      <p:grpSpPr>
        <a:xfrm>
          <a:off x="0" y="0"/>
          <a:ext cx="0" cy="0"/>
          <a:chOff x="0" y="0"/>
          <a:chExt cx="0" cy="0"/>
        </a:xfrm>
      </p:grpSpPr>
      <p:sp>
        <p:nvSpPr>
          <p:cNvPr id="2" name="PlaceHolder 1"/>
          <p:cNvSpPr>
            <a:spLocks noGrp="1"/>
          </p:cNvSpPr>
          <p:nvPr>
            <p:ph type="ftr" idx="28"/>
          </p:nvPr>
        </p:nvSpPr>
        <p:spPr/>
        <p:txBody>
          <a:bodyPr/>
          <a:p>
            <a:r>
              <a:t>Footer</a:t>
            </a:r>
          </a:p>
        </p:txBody>
      </p:sp>
      <p:sp>
        <p:nvSpPr>
          <p:cNvPr id="3" name="PlaceHolder 2"/>
          <p:cNvSpPr>
            <a:spLocks noGrp="1"/>
          </p:cNvSpPr>
          <p:nvPr>
            <p:ph type="sldNum" idx="29"/>
          </p:nvPr>
        </p:nvSpPr>
        <p:spPr/>
        <p:txBody>
          <a:bodyPr/>
          <a:p>
            <a:fld id="{D5DA1DB4-C7B0-4EA9-AE77-6511FCDED973}" type="slidenum">
              <a:t>&lt;#&gt;</a:t>
            </a:fld>
          </a:p>
        </p:txBody>
      </p:sp>
      <p:sp>
        <p:nvSpPr>
          <p:cNvPr id="4" name="PlaceHolder 3"/>
          <p:cNvSpPr>
            <a:spLocks noGrp="1"/>
          </p:cNvSpPr>
          <p:nvPr>
            <p:ph type="dt" idx="30"/>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icture with Caption">
    <p:spTree>
      <p:nvGrpSpPr>
        <p:cNvPr id="1" name=""/>
        <p:cNvGrpSpPr/>
        <p:nvPr/>
      </p:nvGrpSpPr>
      <p:grpSpPr>
        <a:xfrm>
          <a:off x="0" y="0"/>
          <a:ext cx="0" cy="0"/>
          <a:chOff x="0" y="0"/>
          <a:chExt cx="0" cy="0"/>
        </a:xfrm>
      </p:grpSpPr>
      <p:sp>
        <p:nvSpPr>
          <p:cNvPr id="2" name="PlaceHolder 1"/>
          <p:cNvSpPr>
            <a:spLocks noGrp="1"/>
          </p:cNvSpPr>
          <p:nvPr>
            <p:ph type="ftr" idx="31"/>
          </p:nvPr>
        </p:nvSpPr>
        <p:spPr/>
        <p:txBody>
          <a:bodyPr/>
          <a:p>
            <a:r>
              <a:t>Footer</a:t>
            </a:r>
          </a:p>
        </p:txBody>
      </p:sp>
      <p:sp>
        <p:nvSpPr>
          <p:cNvPr id="3" name="PlaceHolder 2"/>
          <p:cNvSpPr>
            <a:spLocks noGrp="1"/>
          </p:cNvSpPr>
          <p:nvPr>
            <p:ph type="sldNum" idx="32"/>
          </p:nvPr>
        </p:nvSpPr>
        <p:spPr/>
        <p:txBody>
          <a:bodyPr/>
          <a:p>
            <a:fld id="{4C03888E-7319-4CF2-B314-64C823740291}" type="slidenum">
              <a:t>&lt;#&gt;</a:t>
            </a:fld>
          </a:p>
        </p:txBody>
      </p:sp>
      <p:sp>
        <p:nvSpPr>
          <p:cNvPr id="4" name="PlaceHolder 3"/>
          <p:cNvSpPr>
            <a:spLocks noGrp="1"/>
          </p:cNvSpPr>
          <p:nvPr>
            <p:ph type="dt" idx="33"/>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and Content_">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6720" cy="114012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54" name="PlaceHolder 2"/>
          <p:cNvSpPr>
            <a:spLocks noGrp="1"/>
          </p:cNvSpPr>
          <p:nvPr>
            <p:ph/>
          </p:nvPr>
        </p:nvSpPr>
        <p:spPr>
          <a:xfrm>
            <a:off x="457200" y="1600200"/>
            <a:ext cx="8226720" cy="45230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4" name="PlaceHolder 3"/>
          <p:cNvSpPr>
            <a:spLocks noGrp="1"/>
          </p:cNvSpPr>
          <p:nvPr>
            <p:ph type="ftr" idx="34"/>
          </p:nvPr>
        </p:nvSpPr>
        <p:spPr/>
        <p:txBody>
          <a:bodyPr/>
          <a:p>
            <a:r>
              <a:t>Footer</a:t>
            </a:r>
          </a:p>
        </p:txBody>
      </p:sp>
      <p:sp>
        <p:nvSpPr>
          <p:cNvPr id="5" name="PlaceHolder 4"/>
          <p:cNvSpPr>
            <a:spLocks noGrp="1"/>
          </p:cNvSpPr>
          <p:nvPr>
            <p:ph type="sldNum" idx="35"/>
          </p:nvPr>
        </p:nvSpPr>
        <p:spPr/>
        <p:txBody>
          <a:bodyPr/>
          <a:p>
            <a:fld id="{2D91A01D-04F0-4985-BF52-2E40BE3E4689}" type="slidenum">
              <a:t>&lt;#&gt;</a:t>
            </a:fld>
          </a:p>
        </p:txBody>
      </p:sp>
      <p:sp>
        <p:nvSpPr>
          <p:cNvPr id="6" name="PlaceHolder 5"/>
          <p:cNvSpPr>
            <a:spLocks noGrp="1"/>
          </p:cNvSpPr>
          <p:nvPr>
            <p:ph type="dt" idx="36"/>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le and Vertical Text">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7F2B94CD-46AF-4986-8AC7-3C85937D0ECC}" type="slidenum">
              <a:t>&lt;#&gt;</a:t>
            </a:fld>
          </a:p>
        </p:txBody>
      </p:sp>
      <p:sp>
        <p:nvSpPr>
          <p:cNvPr id="4" name="PlaceHolder 3"/>
          <p:cNvSpPr>
            <a:spLocks noGrp="1"/>
          </p:cNvSpPr>
          <p:nvPr>
            <p:ph type="dt" idx="6"/>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ertical Title and Text">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EEA2FB3F-A93D-48AA-BB5E-E7ECCABEC174}" type="slidenum">
              <a:t>&lt;#&gt;</a:t>
            </a:fld>
          </a:p>
        </p:txBody>
      </p:sp>
      <p:sp>
        <p:nvSpPr>
          <p:cNvPr id="4" name="PlaceHolder 3"/>
          <p:cNvSpPr>
            <a:spLocks noGrp="1"/>
          </p:cNvSpPr>
          <p:nvPr>
            <p:ph type="dt" idx="9"/>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4680"/>
            <a:ext cx="8226720" cy="114012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18" name="PlaceHolder 2"/>
          <p:cNvSpPr>
            <a:spLocks noGrp="1"/>
          </p:cNvSpPr>
          <p:nvPr>
            <p:ph/>
          </p:nvPr>
        </p:nvSpPr>
        <p:spPr>
          <a:xfrm>
            <a:off x="457200" y="1600200"/>
            <a:ext cx="8226720" cy="45230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D6E27420-84B0-4F3B-8D00-E3FF44168F42}" type="slidenum">
              <a:t>&lt;#&gt;</a:t>
            </a:fld>
          </a:p>
        </p:txBody>
      </p:sp>
      <p:sp>
        <p:nvSpPr>
          <p:cNvPr id="6" name="PlaceHolder 5"/>
          <p:cNvSpPr>
            <a:spLocks noGrp="1"/>
          </p:cNvSpPr>
          <p:nvPr>
            <p:ph type="dt" idx="12"/>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ection Header">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p>
            <a:r>
              <a:t>Footer</a:t>
            </a:r>
          </a:p>
        </p:txBody>
      </p:sp>
      <p:sp>
        <p:nvSpPr>
          <p:cNvPr id="3" name="PlaceHolder 2"/>
          <p:cNvSpPr>
            <a:spLocks noGrp="1"/>
          </p:cNvSpPr>
          <p:nvPr>
            <p:ph type="sldNum" idx="14"/>
          </p:nvPr>
        </p:nvSpPr>
        <p:spPr/>
        <p:txBody>
          <a:bodyPr/>
          <a:p>
            <a:fld id="{4A1075B6-02B4-46D2-878B-F82A90406991}" type="slidenum">
              <a:t>&lt;#&gt;</a:t>
            </a:fld>
          </a:p>
        </p:txBody>
      </p:sp>
      <p:sp>
        <p:nvSpPr>
          <p:cNvPr id="4" name="PlaceHolder 3"/>
          <p:cNvSpPr>
            <a:spLocks noGrp="1"/>
          </p:cNvSpPr>
          <p:nvPr>
            <p:ph type="dt" idx="15"/>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wo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74680"/>
            <a:ext cx="8226720" cy="114012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29" name="PlaceHolder 2"/>
          <p:cNvSpPr>
            <a:spLocks noGrp="1"/>
          </p:cNvSpPr>
          <p:nvPr>
            <p:ph/>
          </p:nvPr>
        </p:nvSpPr>
        <p:spPr>
          <a:xfrm>
            <a:off x="457200" y="1600200"/>
            <a:ext cx="4014360" cy="45230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30" name="PlaceHolder 3"/>
          <p:cNvSpPr>
            <a:spLocks noGrp="1"/>
          </p:cNvSpPr>
          <p:nvPr>
            <p:ph/>
          </p:nvPr>
        </p:nvSpPr>
        <p:spPr>
          <a:xfrm>
            <a:off x="4672800" y="1600200"/>
            <a:ext cx="4014360" cy="45230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000000"/>
              </a:solidFill>
              <a:latin typeface="Arial"/>
            </a:endParaRPr>
          </a:p>
        </p:txBody>
      </p:sp>
      <p:sp>
        <p:nvSpPr>
          <p:cNvPr id="5" name="PlaceHolder 4"/>
          <p:cNvSpPr>
            <a:spLocks noGrp="1"/>
          </p:cNvSpPr>
          <p:nvPr>
            <p:ph type="ftr" idx="16"/>
          </p:nvPr>
        </p:nvSpPr>
        <p:spPr/>
        <p:txBody>
          <a:bodyPr/>
          <a:p>
            <a:r>
              <a:t>Footer</a:t>
            </a:r>
          </a:p>
        </p:txBody>
      </p:sp>
      <p:sp>
        <p:nvSpPr>
          <p:cNvPr id="6" name="PlaceHolder 5"/>
          <p:cNvSpPr>
            <a:spLocks noGrp="1"/>
          </p:cNvSpPr>
          <p:nvPr>
            <p:ph type="sldNum" idx="17"/>
          </p:nvPr>
        </p:nvSpPr>
        <p:spPr/>
        <p:txBody>
          <a:bodyPr/>
          <a:p>
            <a:fld id="{85E9663D-A2EE-4415-A2B3-94AFF18A54FD}" type="slidenum">
              <a:t>&lt;#&gt;</a:t>
            </a:fld>
          </a:p>
        </p:txBody>
      </p:sp>
      <p:sp>
        <p:nvSpPr>
          <p:cNvPr id="7" name="PlaceHolder 6"/>
          <p:cNvSpPr>
            <a:spLocks noGrp="1"/>
          </p:cNvSpPr>
          <p:nvPr>
            <p:ph type="dt" idx="18"/>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mparison">
    <p:spTree>
      <p:nvGrpSpPr>
        <p:cNvPr id="1" name=""/>
        <p:cNvGrpSpPr/>
        <p:nvPr/>
      </p:nvGrpSpPr>
      <p:grpSpPr>
        <a:xfrm>
          <a:off x="0" y="0"/>
          <a:ext cx="0" cy="0"/>
          <a:chOff x="0" y="0"/>
          <a:chExt cx="0" cy="0"/>
        </a:xfrm>
      </p:grpSpPr>
      <p:sp>
        <p:nvSpPr>
          <p:cNvPr id="2" name="PlaceHolder 1"/>
          <p:cNvSpPr>
            <a:spLocks noGrp="1"/>
          </p:cNvSpPr>
          <p:nvPr>
            <p:ph type="ftr" idx="19"/>
          </p:nvPr>
        </p:nvSpPr>
        <p:spPr/>
        <p:txBody>
          <a:bodyPr/>
          <a:p>
            <a:r>
              <a:t>Footer</a:t>
            </a:r>
          </a:p>
        </p:txBody>
      </p:sp>
      <p:sp>
        <p:nvSpPr>
          <p:cNvPr id="3" name="PlaceHolder 2"/>
          <p:cNvSpPr>
            <a:spLocks noGrp="1"/>
          </p:cNvSpPr>
          <p:nvPr>
            <p:ph type="sldNum" idx="20"/>
          </p:nvPr>
        </p:nvSpPr>
        <p:spPr/>
        <p:txBody>
          <a:bodyPr/>
          <a:p>
            <a:fld id="{E2708140-A2E3-4DFD-BA9B-F9BFF63E1BB5}" type="slidenum">
              <a:t>&lt;#&gt;</a:t>
            </a:fld>
          </a:p>
        </p:txBody>
      </p:sp>
      <p:sp>
        <p:nvSpPr>
          <p:cNvPr id="4" name="PlaceHolder 3"/>
          <p:cNvSpPr>
            <a:spLocks noGrp="1"/>
          </p:cNvSpPr>
          <p:nvPr>
            <p:ph type="dt" idx="21"/>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4680"/>
            <a:ext cx="8226720" cy="1140120"/>
          </a:xfrm>
          <a:prstGeom prst="rect">
            <a:avLst/>
          </a:prstGeom>
          <a:noFill/>
          <a:ln w="0">
            <a:noFill/>
          </a:ln>
        </p:spPr>
        <p:txBody>
          <a:bodyPr lIns="0" rIns="0" tIns="0" bIns="0" anchor="ctr">
            <a:noAutofit/>
          </a:bodyPr>
          <a:p>
            <a:pPr indent="0" algn="ctr">
              <a:buNone/>
            </a:pPr>
            <a:endParaRPr b="0" lang="en-US" sz="4400" spc="-1" strike="noStrike">
              <a:solidFill>
                <a:srgbClr val="000000"/>
              </a:solidFill>
              <a:latin typeface="Arial"/>
            </a:endParaRPr>
          </a:p>
        </p:txBody>
      </p:sp>
      <p:sp>
        <p:nvSpPr>
          <p:cNvPr id="3" name="PlaceHolder 2"/>
          <p:cNvSpPr>
            <a:spLocks noGrp="1"/>
          </p:cNvSpPr>
          <p:nvPr>
            <p:ph type="ftr" idx="22"/>
          </p:nvPr>
        </p:nvSpPr>
        <p:spPr/>
        <p:txBody>
          <a:bodyPr/>
          <a:p>
            <a:r>
              <a:t>Footer</a:t>
            </a:r>
          </a:p>
        </p:txBody>
      </p:sp>
      <p:sp>
        <p:nvSpPr>
          <p:cNvPr id="4" name="PlaceHolder 3"/>
          <p:cNvSpPr>
            <a:spLocks noGrp="1"/>
          </p:cNvSpPr>
          <p:nvPr>
            <p:ph type="sldNum" idx="23"/>
          </p:nvPr>
        </p:nvSpPr>
        <p:spPr/>
        <p:txBody>
          <a:bodyPr/>
          <a:p>
            <a:fld id="{75B8B6EB-E6FE-46AF-972E-4505CFF88EEE}" type="slidenum">
              <a:t>&lt;#&gt;</a:t>
            </a:fld>
          </a:p>
        </p:txBody>
      </p:sp>
      <p:sp>
        <p:nvSpPr>
          <p:cNvPr id="5" name="PlaceHolder 4"/>
          <p:cNvSpPr>
            <a:spLocks noGrp="1"/>
          </p:cNvSpPr>
          <p:nvPr>
            <p:ph type="dt" idx="24"/>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p:spTree>
      <p:nvGrpSpPr>
        <p:cNvPr id="1" name=""/>
        <p:cNvGrpSpPr/>
        <p:nvPr/>
      </p:nvGrpSpPr>
      <p:grpSpPr>
        <a:xfrm>
          <a:off x="0" y="0"/>
          <a:ext cx="0" cy="0"/>
          <a:chOff x="0" y="0"/>
          <a:chExt cx="0" cy="0"/>
        </a:xfrm>
      </p:grpSpPr>
      <p:sp>
        <p:nvSpPr>
          <p:cNvPr id="2" name="PlaceHolder 1"/>
          <p:cNvSpPr>
            <a:spLocks noGrp="1"/>
          </p:cNvSpPr>
          <p:nvPr>
            <p:ph type="ftr" idx="25"/>
          </p:nvPr>
        </p:nvSpPr>
        <p:spPr/>
        <p:txBody>
          <a:bodyPr/>
          <a:p>
            <a:r>
              <a:t>Footer</a:t>
            </a:r>
          </a:p>
        </p:txBody>
      </p:sp>
      <p:sp>
        <p:nvSpPr>
          <p:cNvPr id="3" name="PlaceHolder 2"/>
          <p:cNvSpPr>
            <a:spLocks noGrp="1"/>
          </p:cNvSpPr>
          <p:nvPr>
            <p:ph type="sldNum" idx="26"/>
          </p:nvPr>
        </p:nvSpPr>
        <p:spPr/>
        <p:txBody>
          <a:bodyPr/>
          <a:p>
            <a:fld id="{9F340170-436F-416C-AEF0-75441EA494EA}" type="slidenum">
              <a:t>&lt;#&gt;</a:t>
            </a:fld>
          </a:p>
        </p:txBody>
      </p:sp>
      <p:sp>
        <p:nvSpPr>
          <p:cNvPr id="4" name="PlaceHolder 3"/>
          <p:cNvSpPr>
            <a:spLocks noGrp="1"/>
          </p:cNvSpPr>
          <p:nvPr>
            <p:ph type="dt" idx="27"/>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1.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4680"/>
            <a:ext cx="8226720" cy="1140120"/>
          </a:xfrm>
          <a:prstGeom prst="rect">
            <a:avLst/>
          </a:prstGeom>
          <a:noFill/>
          <a:ln w="0">
            <a:noFill/>
          </a:ln>
        </p:spPr>
        <p:txBody>
          <a:bodyPr lIns="0" rIns="0" tIns="0" bIns="0" anchor="ctr">
            <a:noAutofit/>
          </a:bodyPr>
          <a:p>
            <a:pPr indent="0">
              <a:buNone/>
            </a:pPr>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1" name="PlaceHolder 2"/>
          <p:cNvSpPr>
            <a:spLocks noGrp="1"/>
          </p:cNvSpPr>
          <p:nvPr>
            <p:ph type="ftr" idx="1"/>
          </p:nvPr>
        </p:nvSpPr>
        <p:spPr>
          <a:xfrm>
            <a:off x="3124080" y="6356520"/>
            <a:ext cx="2892600" cy="3621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2" name="PlaceHolder 3"/>
          <p:cNvSpPr>
            <a:spLocks noGrp="1"/>
          </p:cNvSpPr>
          <p:nvPr>
            <p:ph type="sldNum" idx="2"/>
          </p:nvPr>
        </p:nvSpPr>
        <p:spPr>
          <a:xfrm>
            <a:off x="6553080" y="6356520"/>
            <a:ext cx="2130840" cy="36216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5F5FA780-55D7-40F8-B976-5C994A97B78E}"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3" name="PlaceHolder 4"/>
          <p:cNvSpPr>
            <a:spLocks noGrp="1"/>
          </p:cNvSpPr>
          <p:nvPr>
            <p:ph type="dt" idx="3"/>
          </p:nvPr>
        </p:nvSpPr>
        <p:spPr>
          <a:xfrm>
            <a:off x="457200" y="6356520"/>
            <a:ext cx="2130840" cy="3621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 name="PlaceHolder 1"/>
          <p:cNvSpPr>
            <a:spLocks noGrp="1"/>
          </p:cNvSpPr>
          <p:nvPr>
            <p:ph type="ftr" idx="28"/>
          </p:nvPr>
        </p:nvSpPr>
        <p:spPr>
          <a:xfrm>
            <a:off x="3124080" y="6356520"/>
            <a:ext cx="2892600" cy="3621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43" name="PlaceHolder 2"/>
          <p:cNvSpPr>
            <a:spLocks noGrp="1"/>
          </p:cNvSpPr>
          <p:nvPr>
            <p:ph type="sldNum" idx="29"/>
          </p:nvPr>
        </p:nvSpPr>
        <p:spPr>
          <a:xfrm>
            <a:off x="6553080" y="6356520"/>
            <a:ext cx="2130840" cy="36216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45B237C6-D19B-4139-BE7D-5ABE5F7E201B}"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44" name="PlaceHolder 3"/>
          <p:cNvSpPr>
            <a:spLocks noGrp="1"/>
          </p:cNvSpPr>
          <p:nvPr>
            <p:ph type="dt" idx="30"/>
          </p:nvPr>
        </p:nvSpPr>
        <p:spPr>
          <a:xfrm>
            <a:off x="457200" y="6356520"/>
            <a:ext cx="2130840" cy="3621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7" r:id="rId2"/>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5" name="PlaceHolder 1"/>
          <p:cNvSpPr>
            <a:spLocks noGrp="1"/>
          </p:cNvSpPr>
          <p:nvPr>
            <p:ph type="ftr" idx="31"/>
          </p:nvPr>
        </p:nvSpPr>
        <p:spPr>
          <a:xfrm>
            <a:off x="3124080" y="6356520"/>
            <a:ext cx="2892600" cy="3621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46" name="PlaceHolder 2"/>
          <p:cNvSpPr>
            <a:spLocks noGrp="1"/>
          </p:cNvSpPr>
          <p:nvPr>
            <p:ph type="sldNum" idx="32"/>
          </p:nvPr>
        </p:nvSpPr>
        <p:spPr>
          <a:xfrm>
            <a:off x="6553080" y="6356520"/>
            <a:ext cx="2130840" cy="36216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39A01ABE-CBBC-49CC-AD8A-23EFAB73218E}"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47" name="PlaceHolder 3"/>
          <p:cNvSpPr>
            <a:spLocks noGrp="1"/>
          </p:cNvSpPr>
          <p:nvPr>
            <p:ph type="dt" idx="33"/>
          </p:nvPr>
        </p:nvSpPr>
        <p:spPr>
          <a:xfrm>
            <a:off x="457200" y="6356520"/>
            <a:ext cx="2130840" cy="3621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9" r:id="rId2"/>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6720" cy="1140120"/>
          </a:xfrm>
          <a:prstGeom prst="rect">
            <a:avLst/>
          </a:prstGeom>
          <a:noFill/>
          <a:ln w="0">
            <a:noFill/>
          </a:ln>
        </p:spPr>
        <p:txBody>
          <a:bodyPr lIns="0" rIns="0" tIns="0" bIns="0" anchor="ctr">
            <a:noAutofit/>
          </a:bodyPr>
          <a:p>
            <a:pPr indent="0">
              <a:buNone/>
            </a:pPr>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49" name="PlaceHolder 2"/>
          <p:cNvSpPr>
            <a:spLocks noGrp="1"/>
          </p:cNvSpPr>
          <p:nvPr>
            <p:ph type="body"/>
          </p:nvPr>
        </p:nvSpPr>
        <p:spPr>
          <a:xfrm>
            <a:off x="457200" y="1600200"/>
            <a:ext cx="8226720" cy="45230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50" name="PlaceHolder 3"/>
          <p:cNvSpPr>
            <a:spLocks noGrp="1"/>
          </p:cNvSpPr>
          <p:nvPr>
            <p:ph type="ftr" idx="34"/>
          </p:nvPr>
        </p:nvSpPr>
        <p:spPr>
          <a:xfrm>
            <a:off x="3124080" y="6356520"/>
            <a:ext cx="2892960" cy="3625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51" name="PlaceHolder 4"/>
          <p:cNvSpPr>
            <a:spLocks noGrp="1"/>
          </p:cNvSpPr>
          <p:nvPr>
            <p:ph type="sldNum" idx="35"/>
          </p:nvPr>
        </p:nvSpPr>
        <p:spPr>
          <a:xfrm>
            <a:off x="6553080" y="6356520"/>
            <a:ext cx="2131200" cy="3625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F8C8F03F-4250-4644-B766-C8BE66C7DB02}"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52" name="PlaceHolder 5"/>
          <p:cNvSpPr>
            <a:spLocks noGrp="1"/>
          </p:cNvSpPr>
          <p:nvPr>
            <p:ph type="dt" idx="36"/>
          </p:nvPr>
        </p:nvSpPr>
        <p:spPr>
          <a:xfrm>
            <a:off x="457200" y="6356520"/>
            <a:ext cx="2131200" cy="36252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1" r:id="rId2"/>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 name="PlaceHolder 1"/>
          <p:cNvSpPr>
            <a:spLocks noGrp="1"/>
          </p:cNvSpPr>
          <p:nvPr>
            <p:ph type="ftr" idx="4"/>
          </p:nvPr>
        </p:nvSpPr>
        <p:spPr>
          <a:xfrm>
            <a:off x="3124080" y="6356520"/>
            <a:ext cx="2892600" cy="3621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7" name="PlaceHolder 2"/>
          <p:cNvSpPr>
            <a:spLocks noGrp="1"/>
          </p:cNvSpPr>
          <p:nvPr>
            <p:ph type="sldNum" idx="5"/>
          </p:nvPr>
        </p:nvSpPr>
        <p:spPr>
          <a:xfrm>
            <a:off x="6553080" y="6356520"/>
            <a:ext cx="2130840" cy="36216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3CA49191-570C-4002-B2D0-AEECEDB794CE}"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8" name="PlaceHolder 3"/>
          <p:cNvSpPr>
            <a:spLocks noGrp="1"/>
          </p:cNvSpPr>
          <p:nvPr>
            <p:ph type="dt" idx="6"/>
          </p:nvPr>
        </p:nvSpPr>
        <p:spPr>
          <a:xfrm>
            <a:off x="457200" y="6356520"/>
            <a:ext cx="2130840" cy="3621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1"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 name="PlaceHolder 1"/>
          <p:cNvSpPr>
            <a:spLocks noGrp="1"/>
          </p:cNvSpPr>
          <p:nvPr>
            <p:ph type="ftr" idx="7"/>
          </p:nvPr>
        </p:nvSpPr>
        <p:spPr>
          <a:xfrm>
            <a:off x="3124080" y="6356520"/>
            <a:ext cx="2892600" cy="3621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10" name="PlaceHolder 2"/>
          <p:cNvSpPr>
            <a:spLocks noGrp="1"/>
          </p:cNvSpPr>
          <p:nvPr>
            <p:ph type="sldNum" idx="8"/>
          </p:nvPr>
        </p:nvSpPr>
        <p:spPr>
          <a:xfrm>
            <a:off x="6553080" y="6356520"/>
            <a:ext cx="2130840" cy="36216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81B911E0-B002-4E35-9F87-7397A9893A8C}"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11" name="PlaceHolder 3"/>
          <p:cNvSpPr>
            <a:spLocks noGrp="1"/>
          </p:cNvSpPr>
          <p:nvPr>
            <p:ph type="dt" idx="9"/>
          </p:nvPr>
        </p:nvSpPr>
        <p:spPr>
          <a:xfrm>
            <a:off x="457200" y="6356520"/>
            <a:ext cx="2130840" cy="3621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3"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6720" cy="1140120"/>
          </a:xfrm>
          <a:prstGeom prst="rect">
            <a:avLst/>
          </a:prstGeom>
          <a:noFill/>
          <a:ln w="0">
            <a:noFill/>
          </a:ln>
        </p:spPr>
        <p:txBody>
          <a:bodyPr lIns="0" rIns="0" tIns="0" bIns="0" anchor="ctr">
            <a:noAutofit/>
          </a:bodyPr>
          <a:p>
            <a:pPr indent="0">
              <a:buNone/>
            </a:pPr>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13" name="PlaceHolder 2"/>
          <p:cNvSpPr>
            <a:spLocks noGrp="1"/>
          </p:cNvSpPr>
          <p:nvPr>
            <p:ph type="body"/>
          </p:nvPr>
        </p:nvSpPr>
        <p:spPr>
          <a:xfrm>
            <a:off x="457200" y="1600200"/>
            <a:ext cx="8226720" cy="45230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14" name="PlaceHolder 3"/>
          <p:cNvSpPr>
            <a:spLocks noGrp="1"/>
          </p:cNvSpPr>
          <p:nvPr>
            <p:ph type="ftr" idx="10"/>
          </p:nvPr>
        </p:nvSpPr>
        <p:spPr>
          <a:xfrm>
            <a:off x="3124080" y="6356520"/>
            <a:ext cx="2892600" cy="3621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15" name="PlaceHolder 4"/>
          <p:cNvSpPr>
            <a:spLocks noGrp="1"/>
          </p:cNvSpPr>
          <p:nvPr>
            <p:ph type="sldNum" idx="11"/>
          </p:nvPr>
        </p:nvSpPr>
        <p:spPr>
          <a:xfrm>
            <a:off x="6553080" y="6356520"/>
            <a:ext cx="2130840" cy="36216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9F5ECF17-9C86-4A17-9E8C-E7167D8D54EB}"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16" name="PlaceHolder 5"/>
          <p:cNvSpPr>
            <a:spLocks noGrp="1"/>
          </p:cNvSpPr>
          <p:nvPr>
            <p:ph type="dt" idx="12"/>
          </p:nvPr>
        </p:nvSpPr>
        <p:spPr>
          <a:xfrm>
            <a:off x="457200" y="6356520"/>
            <a:ext cx="2130840" cy="3621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5"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 name="PlaceHolder 1"/>
          <p:cNvSpPr>
            <a:spLocks noGrp="1"/>
          </p:cNvSpPr>
          <p:nvPr>
            <p:ph type="ftr" idx="13"/>
          </p:nvPr>
        </p:nvSpPr>
        <p:spPr>
          <a:xfrm>
            <a:off x="3124080" y="6356520"/>
            <a:ext cx="2892600" cy="3621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20" name="PlaceHolder 2"/>
          <p:cNvSpPr>
            <a:spLocks noGrp="1"/>
          </p:cNvSpPr>
          <p:nvPr>
            <p:ph type="sldNum" idx="14"/>
          </p:nvPr>
        </p:nvSpPr>
        <p:spPr>
          <a:xfrm>
            <a:off x="6553080" y="6356520"/>
            <a:ext cx="2130840" cy="36216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E05F8160-5F05-498B-A836-948A62B57447}"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21" name="PlaceHolder 3"/>
          <p:cNvSpPr>
            <a:spLocks noGrp="1"/>
          </p:cNvSpPr>
          <p:nvPr>
            <p:ph type="dt" idx="15"/>
          </p:nvPr>
        </p:nvSpPr>
        <p:spPr>
          <a:xfrm>
            <a:off x="457200" y="6356520"/>
            <a:ext cx="2130840" cy="3621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7"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6720" cy="1140120"/>
          </a:xfrm>
          <a:prstGeom prst="rect">
            <a:avLst/>
          </a:prstGeom>
          <a:noFill/>
          <a:ln w="0">
            <a:noFill/>
          </a:ln>
        </p:spPr>
        <p:txBody>
          <a:bodyPr lIns="0" rIns="0" tIns="0" bIns="0" anchor="ctr">
            <a:noAutofit/>
          </a:bodyPr>
          <a:p>
            <a:pPr indent="0">
              <a:buNone/>
            </a:pPr>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23" name="PlaceHolder 2"/>
          <p:cNvSpPr>
            <a:spLocks noGrp="1"/>
          </p:cNvSpPr>
          <p:nvPr>
            <p:ph type="body"/>
          </p:nvPr>
        </p:nvSpPr>
        <p:spPr>
          <a:xfrm>
            <a:off x="457200" y="1600200"/>
            <a:ext cx="4014360" cy="45230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24" name="PlaceHolder 3"/>
          <p:cNvSpPr>
            <a:spLocks noGrp="1"/>
          </p:cNvSpPr>
          <p:nvPr>
            <p:ph type="body"/>
          </p:nvPr>
        </p:nvSpPr>
        <p:spPr>
          <a:xfrm>
            <a:off x="4673160" y="1600200"/>
            <a:ext cx="4014360" cy="45230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25" name="PlaceHolder 4"/>
          <p:cNvSpPr>
            <a:spLocks noGrp="1"/>
          </p:cNvSpPr>
          <p:nvPr>
            <p:ph type="ftr" idx="16"/>
          </p:nvPr>
        </p:nvSpPr>
        <p:spPr>
          <a:xfrm>
            <a:off x="3124080" y="6356520"/>
            <a:ext cx="2892600" cy="3621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26" name="PlaceHolder 5"/>
          <p:cNvSpPr>
            <a:spLocks noGrp="1"/>
          </p:cNvSpPr>
          <p:nvPr>
            <p:ph type="sldNum" idx="17"/>
          </p:nvPr>
        </p:nvSpPr>
        <p:spPr>
          <a:xfrm>
            <a:off x="6553080" y="6356520"/>
            <a:ext cx="2130840" cy="36216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510AED51-8816-4370-97E1-78D7B484FC38}"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27" name="PlaceHolder 6"/>
          <p:cNvSpPr>
            <a:spLocks noGrp="1"/>
          </p:cNvSpPr>
          <p:nvPr>
            <p:ph type="dt" idx="18"/>
          </p:nvPr>
        </p:nvSpPr>
        <p:spPr>
          <a:xfrm>
            <a:off x="457200" y="6356520"/>
            <a:ext cx="2130840" cy="3621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9"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 name="PlaceHolder 1"/>
          <p:cNvSpPr>
            <a:spLocks noGrp="1"/>
          </p:cNvSpPr>
          <p:nvPr>
            <p:ph type="ftr" idx="19"/>
          </p:nvPr>
        </p:nvSpPr>
        <p:spPr>
          <a:xfrm>
            <a:off x="3124080" y="6356520"/>
            <a:ext cx="2892600" cy="3621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32" name="PlaceHolder 2"/>
          <p:cNvSpPr>
            <a:spLocks noGrp="1"/>
          </p:cNvSpPr>
          <p:nvPr>
            <p:ph type="sldNum" idx="20"/>
          </p:nvPr>
        </p:nvSpPr>
        <p:spPr>
          <a:xfrm>
            <a:off x="6553080" y="6356520"/>
            <a:ext cx="2130840" cy="36216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3AA85411-B0FE-4A31-95FF-0FBD52EDB566}"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33" name="PlaceHolder 3"/>
          <p:cNvSpPr>
            <a:spLocks noGrp="1"/>
          </p:cNvSpPr>
          <p:nvPr>
            <p:ph type="dt" idx="21"/>
          </p:nvPr>
        </p:nvSpPr>
        <p:spPr>
          <a:xfrm>
            <a:off x="457200" y="6356520"/>
            <a:ext cx="2130840" cy="3621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1" r:id="rId2"/>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6720" cy="1140120"/>
          </a:xfrm>
          <a:prstGeom prst="rect">
            <a:avLst/>
          </a:prstGeom>
          <a:noFill/>
          <a:ln w="0">
            <a:noFill/>
          </a:ln>
        </p:spPr>
        <p:txBody>
          <a:bodyPr lIns="0" rIns="0" tIns="0" bIns="0" anchor="ctr">
            <a:noAutofit/>
          </a:bodyPr>
          <a:p>
            <a:pPr indent="0">
              <a:buNone/>
            </a:pPr>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35" name="PlaceHolder 2"/>
          <p:cNvSpPr>
            <a:spLocks noGrp="1"/>
          </p:cNvSpPr>
          <p:nvPr>
            <p:ph type="ftr" idx="22"/>
          </p:nvPr>
        </p:nvSpPr>
        <p:spPr>
          <a:xfrm>
            <a:off x="3124080" y="6356520"/>
            <a:ext cx="2892600" cy="3621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36" name="PlaceHolder 3"/>
          <p:cNvSpPr>
            <a:spLocks noGrp="1"/>
          </p:cNvSpPr>
          <p:nvPr>
            <p:ph type="sldNum" idx="23"/>
          </p:nvPr>
        </p:nvSpPr>
        <p:spPr>
          <a:xfrm>
            <a:off x="6553080" y="6356520"/>
            <a:ext cx="2130840" cy="36216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DBB0D381-6FF6-4BEC-BAD1-AFAE6FA949CD}"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37" name="PlaceHolder 4"/>
          <p:cNvSpPr>
            <a:spLocks noGrp="1"/>
          </p:cNvSpPr>
          <p:nvPr>
            <p:ph type="dt" idx="24"/>
          </p:nvPr>
        </p:nvSpPr>
        <p:spPr>
          <a:xfrm>
            <a:off x="457200" y="6356520"/>
            <a:ext cx="2130840" cy="3621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3" r:id="rId2"/>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 name="PlaceHolder 1"/>
          <p:cNvSpPr>
            <a:spLocks noGrp="1"/>
          </p:cNvSpPr>
          <p:nvPr>
            <p:ph type="ftr" idx="25"/>
          </p:nvPr>
        </p:nvSpPr>
        <p:spPr>
          <a:xfrm>
            <a:off x="3124080" y="6356520"/>
            <a:ext cx="2892600" cy="36216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US" sz="1400" spc="-1" strike="noStrike">
                <a:solidFill>
                  <a:srgbClr val="000000"/>
                </a:solidFill>
                <a:latin typeface="Times New Roman"/>
              </a:defRPr>
            </a:lvl1pPr>
          </a:lstStyle>
          <a:p>
            <a:pPr indent="0" algn="ctr">
              <a:lnSpc>
                <a:spcPct val="100000"/>
              </a:lnSpc>
              <a:buNone/>
              <a:tabLst>
                <a:tab algn="l" pos="0"/>
              </a:tabLst>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40" name="PlaceHolder 2"/>
          <p:cNvSpPr>
            <a:spLocks noGrp="1"/>
          </p:cNvSpPr>
          <p:nvPr>
            <p:ph type="sldNum" idx="26"/>
          </p:nvPr>
        </p:nvSpPr>
        <p:spPr>
          <a:xfrm>
            <a:off x="6553080" y="6356520"/>
            <a:ext cx="2130840" cy="36216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en-US" sz="1200" spc="-1" strike="noStrike">
                <a:solidFill>
                  <a:schemeClr val="dk1">
                    <a:tint val="75000"/>
                  </a:schemeClr>
                </a:solidFill>
                <a:latin typeface="Calibri"/>
              </a:defRPr>
            </a:lvl1pPr>
          </a:lstStyle>
          <a:p>
            <a:pPr indent="0" algn="r" defTabSz="457200">
              <a:lnSpc>
                <a:spcPct val="100000"/>
              </a:lnSpc>
              <a:buNone/>
              <a:tabLst>
                <a:tab algn="l" pos="0"/>
              </a:tabLst>
            </a:pPr>
            <a:fld id="{67DD7336-EE82-46E1-89E5-7FF020D609CB}" type="slidenum">
              <a:rPr b="0" lang="en-US" sz="1200" spc="-1" strike="noStrike">
                <a:solidFill>
                  <a:schemeClr val="dk1">
                    <a:tint val="75000"/>
                  </a:schemeClr>
                </a:solidFill>
                <a:latin typeface="Calibri"/>
              </a:rPr>
              <a:t>&lt;number&gt;</a:t>
            </a:fld>
            <a:endParaRPr b="0" lang="en-US" sz="1200" spc="-1" strike="noStrike">
              <a:solidFill>
                <a:srgbClr val="000000"/>
              </a:solidFill>
              <a:latin typeface="Times New Roman"/>
            </a:endParaRPr>
          </a:p>
        </p:txBody>
      </p:sp>
      <p:sp>
        <p:nvSpPr>
          <p:cNvPr id="41" name="PlaceHolder 3"/>
          <p:cNvSpPr>
            <a:spLocks noGrp="1"/>
          </p:cNvSpPr>
          <p:nvPr>
            <p:ph type="dt" idx="27"/>
          </p:nvPr>
        </p:nvSpPr>
        <p:spPr>
          <a:xfrm>
            <a:off x="457200" y="6356520"/>
            <a:ext cx="2130840" cy="36216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5" r:id="rId2"/>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0.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2.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1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2.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18.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2.xml"/>
</Relationships>
</file>

<file path=ppt/slides/_rels/slide19.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2.xml"/>
</Relationships>
</file>

<file path=ppt/slides/_rels/slide2.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4.xml"/>
</Relationships>
</file>

<file path=ppt/slides/_rels/slide20.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2.xml"/>
</Relationships>
</file>

<file path=ppt/slides/_rels/slide21.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2.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24.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2.xml"/>
</Relationships>
</file>

<file path=ppt/slides/_rels/slide25.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2.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2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2.xml"/>
</Relationships>
</file>

<file path=ppt/slides/_rels/slide2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2.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4.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31.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2.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2.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34.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2.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2.xml"/><Relationship Id="rId3"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2.xml"/><Relationship Id="rId3"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2.xml"/><Relationship Id="rId3"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2.xml"/><Relationship Id="rId3"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4.xml"/><Relationship Id="rId3"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2.xml"/><Relationship Id="rId3"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2.xml"/><Relationship Id="rId3"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2.xml"/><Relationship Id="rId3"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2.xml"/><Relationship Id="rId3"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2.xml"/>
</Relationships>
</file>

<file path=ppt/slides/_rels/slide5.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4.xml"/><Relationship Id="rId3"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2.xml"/><Relationship Id="rId3"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2.xml"/><Relationship Id="rId3"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2.xml"/><Relationship Id="rId3"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2.xml"/><Relationship Id="rId3" Type="http://schemas.openxmlformats.org/officeDocument/2006/relationships/notesSlide" Target="../notesSlides/notesSlide54.xml"/>
</Relationships>
</file>

<file path=ppt/slides/_rels/slide55.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2.xml"/><Relationship Id="rId3"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2.xml"/><Relationship Id="rId3" Type="http://schemas.openxmlformats.org/officeDocument/2006/relationships/notesSlide" Target="../notesSlides/notesSlide56.xml"/>
</Relationships>
</file>

<file path=ppt/slides/_rels/slide57.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12.xml"/>
</Relationships>
</file>

<file path=ppt/slides/_rels/slide58.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2.xml"/>
</Relationships>
</file>

<file path=ppt/slides/_rels/slide5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60.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2.xml"/><Relationship Id="rId3"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
</Relationships>
</file>

<file path=ppt/slides/_rels/slide6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
</Relationships>
</file>

<file path=ppt/slides/_rels/slide63.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12.xml"/><Relationship Id="rId3" Type="http://schemas.openxmlformats.org/officeDocument/2006/relationships/notesSlide" Target="../notesSlides/notesSlide63.xml"/>
</Relationships>
</file>

<file path=ppt/slides/_rels/slide6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
</Relationships>
</file>

<file path=ppt/slides/_rels/slide65.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2.xml"/><Relationship Id="rId3" Type="http://schemas.openxmlformats.org/officeDocument/2006/relationships/notesSlide" Target="../notesSlides/notesSlide65.xml"/>
</Relationships>
</file>

<file path=ppt/slides/_rels/slide66.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12.xml"/><Relationship Id="rId3" Type="http://schemas.openxmlformats.org/officeDocument/2006/relationships/notesSlide" Target="../notesSlides/notesSlide66.xml"/>
</Relationships>
</file>

<file path=ppt/slides/_rels/slide67.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2.xml"/><Relationship Id="rId3" Type="http://schemas.openxmlformats.org/officeDocument/2006/relationships/notesSlide" Target="../notesSlides/notesSlide67.xml"/>
</Relationships>
</file>

<file path=ppt/slides/_rels/slide6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
</Relationships>
</file>

<file path=ppt/slides/_rels/slide6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70.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2.xml"/><Relationship Id="rId3" Type="http://schemas.openxmlformats.org/officeDocument/2006/relationships/notesSlide" Target="../notesSlides/notesSlide70.xml"/>
</Relationships>
</file>

<file path=ppt/slides/_rels/slide71.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72.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73.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74.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75.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76.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77.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78.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79.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80.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81.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82.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83.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84.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85.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86.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87.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88.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89.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90.xml.rels><?xml version="1.0" encoding="UTF-8"?>
<Relationships xmlns="http://schemas.openxmlformats.org/package/2006/relationships"><Relationship Id="rId1" Type="http://schemas.openxmlformats.org/officeDocument/2006/relationships/slideLayout" Target="../slideLayouts/slideLayout12.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4680"/>
            <a:ext cx="8226720" cy="1140120"/>
          </a:xfrm>
          <a:prstGeom prst="rect">
            <a:avLst/>
          </a:prstGeom>
          <a:noFill/>
          <a:ln w="0">
            <a:noFill/>
          </a:ln>
        </p:spPr>
        <p:txBody>
          <a:bodyPr lIns="91440" rIns="91440" tIns="45720" bIns="45720" anchor="ctr">
            <a:noAutofit/>
          </a:bodyPr>
          <a:p>
            <a:pPr indent="0" algn="ctr" defTabSz="457200">
              <a:lnSpc>
                <a:spcPct val="100000"/>
              </a:lnSpc>
              <a:spcBef>
                <a:spcPts val="641"/>
              </a:spcBef>
              <a:buNone/>
              <a:tabLst>
                <a:tab algn="l" pos="0"/>
              </a:tabLst>
            </a:pPr>
            <a:r>
              <a:rPr b="0" lang="en-US" sz="3600" spc="-1" strike="noStrike">
                <a:solidFill>
                  <a:schemeClr val="dk1"/>
                </a:solidFill>
                <a:latin typeface="Calibri"/>
                <a:ea typeface="Noto Sans CJK SC"/>
              </a:rPr>
              <a:t>Dialog v igrah - Pregled</a:t>
            </a:r>
            <a:endParaRPr b="0" lang="en-US" sz="3600" spc="-1" strike="noStrike">
              <a:solidFill>
                <a:srgbClr val="000000"/>
              </a:solidFill>
              <a:latin typeface="Arial"/>
            </a:endParaRPr>
          </a:p>
        </p:txBody>
      </p:sp>
      <p:sp>
        <p:nvSpPr>
          <p:cNvPr id="62" name="PlaceHolder 2"/>
          <p:cNvSpPr>
            <a:spLocks noGrp="1"/>
          </p:cNvSpPr>
          <p:nvPr>
            <p:ph/>
          </p:nvPr>
        </p:nvSpPr>
        <p:spPr>
          <a:xfrm>
            <a:off x="457200" y="1600200"/>
            <a:ext cx="8226720" cy="4523040"/>
          </a:xfrm>
          <a:prstGeom prst="rect">
            <a:avLst/>
          </a:prstGeom>
          <a:noFill/>
          <a:ln w="0">
            <a:noFill/>
          </a:ln>
        </p:spPr>
        <p:txBody>
          <a:bodyPr lIns="91440" rIns="91440" tIns="45720" bIns="45720" anchor="t">
            <a:noAutofit/>
          </a:bodyPr>
          <a:p>
            <a:pPr indent="0" defTabSz="457200">
              <a:lnSpc>
                <a:spcPct val="100000"/>
              </a:lnSpc>
              <a:spcBef>
                <a:spcPts val="641"/>
              </a:spcBef>
              <a:buNone/>
              <a:tabLst>
                <a:tab algn="l" pos="0"/>
              </a:tabLst>
            </a:pP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3200" spc="-1" strike="noStrike">
                <a:solidFill>
                  <a:schemeClr val="dk1"/>
                </a:solidFill>
                <a:latin typeface="Calibri"/>
              </a:rPr>
              <a:t>dialogi v videoigrah (ne samo 3D),</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3200" spc="-1" strike="noStrike">
                <a:solidFill>
                  <a:schemeClr val="dk1"/>
                </a:solidFill>
                <a:latin typeface="Calibri"/>
              </a:rPr>
              <a:t>tri kategorije dialogov: ambientalni, interaktivni in vmesni prizori,</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3200" spc="-1" strike="noStrike">
                <a:solidFill>
                  <a:schemeClr val="dk1"/>
                </a:solidFill>
                <a:latin typeface="Calibri"/>
              </a:rPr>
              <a:t>Dialogi s kontekstom likov v The Last of Us</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3200" spc="-1" strike="noStrike">
                <a:solidFill>
                  <a:schemeClr val="dk1"/>
                </a:solidFill>
                <a:latin typeface="Calibri"/>
              </a:rPr>
              <a:t>Sistemi dialogov v Unityju</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3600" spc="-1" strike="noStrike">
                <a:solidFill>
                  <a:schemeClr val="dk1"/>
                </a:solidFill>
                <a:latin typeface="Calibri"/>
              </a:rPr>
              <a:t>Dialogue Tree</a:t>
            </a:r>
            <a:endParaRPr b="0" lang="en-US" sz="3600" spc="-1" strike="noStrike">
              <a:solidFill>
                <a:srgbClr val="000000"/>
              </a:solidFill>
              <a:latin typeface="Arial"/>
            </a:endParaRPr>
          </a:p>
        </p:txBody>
      </p:sp>
      <p:pic>
        <p:nvPicPr>
          <p:cNvPr id="84" name="" descr=""/>
          <p:cNvPicPr/>
          <p:nvPr/>
        </p:nvPicPr>
        <p:blipFill>
          <a:blip r:embed="rId1"/>
          <a:stretch/>
        </p:blipFill>
        <p:spPr>
          <a:xfrm>
            <a:off x="3200400" y="1143000"/>
            <a:ext cx="4943520" cy="571392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3600" spc="-1" strike="noStrike">
                <a:solidFill>
                  <a:schemeClr val="dk1"/>
                </a:solidFill>
                <a:latin typeface="Calibri"/>
              </a:rPr>
              <a:t>Dialogue Tree (Igralec ↔ NPC)</a:t>
            </a:r>
            <a:endParaRPr b="0" lang="en-US" sz="3600" spc="-1" strike="noStrike">
              <a:solidFill>
                <a:srgbClr val="000000"/>
              </a:solidFill>
              <a:latin typeface="Arial"/>
            </a:endParaRPr>
          </a:p>
        </p:txBody>
      </p:sp>
      <p:sp>
        <p:nvSpPr>
          <p:cNvPr id="86" name="PlaceHolder 2"/>
          <p:cNvSpPr>
            <a:spLocks noGrp="1"/>
          </p:cNvSpPr>
          <p:nvPr>
            <p:ph/>
          </p:nvPr>
        </p:nvSpPr>
        <p:spPr>
          <a:xfrm>
            <a:off x="457200" y="160020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NPC (stražar):</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Stoj. Mestna vrata so zaprta za tujce.</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3600" spc="-1" strike="noStrike">
                <a:solidFill>
                  <a:schemeClr val="dk1"/>
                </a:solidFill>
                <a:latin typeface="Calibri"/>
              </a:rPr>
              <a:t>Izbire igralca (vozlišče 1)</a:t>
            </a:r>
            <a:endParaRPr b="0" lang="en-US" sz="3600" spc="-1" strike="noStrike">
              <a:solidFill>
                <a:srgbClr val="000000"/>
              </a:solidFill>
              <a:latin typeface="Arial"/>
            </a:endParaRPr>
          </a:p>
        </p:txBody>
      </p:sp>
      <p:sp>
        <p:nvSpPr>
          <p:cNvPr id="88" name="PlaceHolder 2"/>
          <p:cNvSpPr>
            <a:spLocks noGrp="1"/>
          </p:cNvSpPr>
          <p:nvPr>
            <p:ph/>
          </p:nvPr>
        </p:nvSpPr>
        <p:spPr>
          <a:xfrm>
            <a:off x="457200" y="160020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AutoNum type="arabicPlain"/>
            </a:pPr>
            <a:r>
              <a:rPr b="0" lang="en-US" sz="3200" spc="-1" strike="noStrike">
                <a:solidFill>
                  <a:schemeClr val="dk1"/>
                </a:solidFill>
                <a:latin typeface="Calibri"/>
              </a:rPr>
              <a:t>„</a:t>
            </a:r>
            <a:r>
              <a:rPr b="0" lang="en-US" sz="3200" spc="-1" strike="noStrike">
                <a:solidFill>
                  <a:schemeClr val="dk1"/>
                </a:solidFill>
                <a:latin typeface="Calibri"/>
              </a:rPr>
              <a:t>Zakaj so vrata zaprta?“</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AutoNum type="arabicPlain"/>
            </a:pPr>
            <a:r>
              <a:rPr b="0" lang="en-US" sz="3200" spc="-1" strike="noStrike">
                <a:solidFill>
                  <a:schemeClr val="dk1"/>
                </a:solidFill>
                <a:latin typeface="Calibri"/>
              </a:rPr>
              <a:t>„</a:t>
            </a:r>
            <a:r>
              <a:rPr b="0" lang="en-US" sz="3200" spc="-1" strike="noStrike">
                <a:solidFill>
                  <a:schemeClr val="dk1"/>
                </a:solidFill>
                <a:latin typeface="Calibri"/>
              </a:rPr>
              <a:t>Imam opravke notri.“</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AutoNum type="arabicPlain"/>
            </a:pPr>
            <a:r>
              <a:rPr b="0" lang="en-US" sz="3200" spc="-1" strike="noStrike">
                <a:solidFill>
                  <a:schemeClr val="dk1"/>
                </a:solidFill>
                <a:latin typeface="Calibri"/>
              </a:rPr>
              <a:t>„</a:t>
            </a:r>
            <a:r>
              <a:rPr b="0" lang="en-US" sz="3200" spc="-1" strike="noStrike">
                <a:solidFill>
                  <a:schemeClr val="dk1"/>
                </a:solidFill>
                <a:latin typeface="Calibri"/>
              </a:rPr>
              <a:t>Umaknite se, sicer.“</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3600" spc="-1" strike="noStrike">
                <a:solidFill>
                  <a:schemeClr val="dk1"/>
                </a:solidFill>
                <a:latin typeface="Calibri"/>
              </a:rPr>
              <a:t>1. veja: Zahteva po informacijah</a:t>
            </a:r>
            <a:endParaRPr b="0" lang="en-US" sz="3600" spc="-1" strike="noStrike">
              <a:solidFill>
                <a:srgbClr val="000000"/>
              </a:solidFill>
              <a:latin typeface="Arial"/>
            </a:endParaRPr>
          </a:p>
        </p:txBody>
      </p:sp>
      <p:sp>
        <p:nvSpPr>
          <p:cNvPr id="90" name="PlaceHolder 2"/>
          <p:cNvSpPr>
            <a:spLocks noGrp="1"/>
          </p:cNvSpPr>
          <p:nvPr>
            <p:ph/>
          </p:nvPr>
        </p:nvSpPr>
        <p:spPr>
          <a:xfrm>
            <a:off x="457200" y="160020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Igralec:</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Zakaj so vrata zaprta?</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Stražar:</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Sinoči so napadli razbojniki. Ukaz kapitana – vstop brez dovoljenja prepovedan.</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Vrnitev k igralčevim izbiram (vozlišče 2)</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»Kdo lahko da dovoljenje?«</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»Sliši se nevarno. Nasvidenje.«</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3600" spc="-1" strike="noStrike">
                <a:solidFill>
                  <a:schemeClr val="dk1"/>
                </a:solidFill>
                <a:latin typeface="Calibri"/>
              </a:rPr>
              <a:t>Preverjanje igre: Karizma ≥ 5 ?</a:t>
            </a:r>
            <a:endParaRPr b="0" lang="en-US" sz="3600" spc="-1" strike="noStrike">
              <a:solidFill>
                <a:srgbClr val="000000"/>
              </a:solidFill>
              <a:latin typeface="Arial"/>
            </a:endParaRPr>
          </a:p>
        </p:txBody>
      </p:sp>
      <p:sp>
        <p:nvSpPr>
          <p:cNvPr id="92" name="PlaceHolder 2"/>
          <p:cNvSpPr>
            <a:spLocks noGrp="1"/>
          </p:cNvSpPr>
          <p:nvPr>
            <p:ph/>
          </p:nvPr>
        </p:nvSpPr>
        <p:spPr>
          <a:xfrm>
            <a:off x="457200" y="160020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Uspeh</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Hm ... prav. Pohiti.</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Izid: Vrata se odprejo → Mesto se odklene</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Neuspeh</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Pravila so pravila. Vrnite se z ustreznimi dokumenti.</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Izid: Dodan namig za nalogo: Poiščite mestno dovoljenje</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3600" spc="-1" strike="noStrike">
                <a:solidFill>
                  <a:schemeClr val="dk1"/>
                </a:solidFill>
                <a:latin typeface="Calibri"/>
              </a:rPr>
              <a:t>Isto drevo, poenostavljeno kot struktura (psevdo-logika)</a:t>
            </a:r>
            <a:endParaRPr b="0" lang="en-US" sz="3600" spc="-1" strike="noStrike">
              <a:solidFill>
                <a:srgbClr val="000000"/>
              </a:solidFill>
              <a:latin typeface="Arial"/>
            </a:endParaRPr>
          </a:p>
        </p:txBody>
      </p:sp>
      <p:pic>
        <p:nvPicPr>
          <p:cNvPr id="94" name="" descr=""/>
          <p:cNvPicPr/>
          <p:nvPr/>
        </p:nvPicPr>
        <p:blipFill>
          <a:blip r:embed="rId1"/>
          <a:stretch/>
        </p:blipFill>
        <p:spPr>
          <a:xfrm>
            <a:off x="685800" y="1600200"/>
            <a:ext cx="7904160" cy="498024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3600" spc="-1" strike="noStrike">
                <a:solidFill>
                  <a:schemeClr val="dk1"/>
                </a:solidFill>
                <a:latin typeface="Calibri"/>
              </a:rPr>
              <a:t>Zakaj je to "dobro" drevo dialoga</a:t>
            </a:r>
            <a:endParaRPr b="0" lang="en-US" sz="3600" spc="-1" strike="noStrike">
              <a:solidFill>
                <a:srgbClr val="000000"/>
              </a:solidFill>
              <a:latin typeface="Arial"/>
            </a:endParaRPr>
          </a:p>
        </p:txBody>
      </p:sp>
      <p:sp>
        <p:nvSpPr>
          <p:cNvPr id="96" name="PlaceHolder 2"/>
          <p:cNvSpPr>
            <a:spLocks noGrp="1"/>
          </p:cNvSpPr>
          <p:nvPr>
            <p:ph/>
          </p:nvPr>
        </p:nvSpPr>
        <p:spPr>
          <a:xfrm>
            <a:off x="457200" y="160020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1" lang="en-US" sz="3200" spc="-1" strike="noStrike">
                <a:solidFill>
                  <a:schemeClr val="dk1"/>
                </a:solidFill>
                <a:latin typeface="Calibri"/>
              </a:rPr>
              <a:t>Igralčeva sposobnost delovanja</a:t>
            </a:r>
            <a:r>
              <a:rPr b="0" lang="en-US" sz="3200" spc="-1" strike="noStrike">
                <a:solidFill>
                  <a:schemeClr val="dk1"/>
                </a:solidFill>
                <a:latin typeface="Calibri"/>
              </a:rPr>
              <a:t> – različni toni, različni rezultati</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1" lang="en-US" sz="3200" spc="-1" strike="noStrike">
                <a:solidFill>
                  <a:schemeClr val="dk1"/>
                </a:solidFill>
                <a:latin typeface="Calibri"/>
              </a:rPr>
              <a:t>Reaktivnost</a:t>
            </a:r>
            <a:r>
              <a:rPr b="0" lang="en-US" sz="3200" spc="-1" strike="noStrike">
                <a:solidFill>
                  <a:schemeClr val="dk1"/>
                </a:solidFill>
                <a:latin typeface="Calibri"/>
              </a:rPr>
              <a:t> – veščine in izbire so pomembne</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1" lang="en-US" sz="3200" spc="-1" strike="noStrike">
                <a:solidFill>
                  <a:schemeClr val="dk1"/>
                </a:solidFill>
                <a:latin typeface="Calibri"/>
              </a:rPr>
              <a:t>Učinkovitost pripovedovanja</a:t>
            </a:r>
            <a:r>
              <a:rPr b="0" lang="en-US" sz="3200" spc="-1" strike="noStrike">
                <a:solidFill>
                  <a:schemeClr val="dk1"/>
                </a:solidFill>
                <a:latin typeface="Calibri"/>
              </a:rPr>
              <a:t> – NPC ponuja zgodbo, naloge in posledice</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1" lang="en-US" sz="3200" spc="-1" strike="noStrike">
                <a:solidFill>
                  <a:schemeClr val="dk1"/>
                </a:solidFill>
                <a:latin typeface="Calibri"/>
              </a:rPr>
              <a:t>Struktura za večkratno uporabo</a:t>
            </a:r>
            <a:r>
              <a:rPr b="0" lang="en-US" sz="3200" spc="-1" strike="noStrike">
                <a:solidFill>
                  <a:schemeClr val="dk1"/>
                </a:solidFill>
                <a:latin typeface="Calibri"/>
              </a:rPr>
              <a:t> – enostavno jo je razširiti z zastavami, ugledom ali moralo</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3600" spc="-1" strike="noStrike">
                <a:solidFill>
                  <a:schemeClr val="dk1"/>
                </a:solidFill>
                <a:latin typeface="Calibri"/>
              </a:rPr>
              <a:t>Kontekstualno zavedni dialog likov v igri The Last of Us</a:t>
            </a:r>
            <a:endParaRPr b="0" lang="en-US"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4680"/>
            <a:ext cx="8228160" cy="114156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The Last of Us – Uvod</a:t>
            </a:r>
            <a:endParaRPr b="0" lang="en-US" sz="4400" spc="-1" strike="noStrike">
              <a:solidFill>
                <a:srgbClr val="000000"/>
              </a:solidFill>
              <a:latin typeface="Arial"/>
            </a:endParaRPr>
          </a:p>
        </p:txBody>
      </p:sp>
      <p:sp>
        <p:nvSpPr>
          <p:cNvPr id="99" name="PlaceHolder 2"/>
          <p:cNvSpPr>
            <a:spLocks noGrp="1"/>
          </p:cNvSpPr>
          <p:nvPr>
            <p:ph/>
          </p:nvPr>
        </p:nvSpPr>
        <p:spPr>
          <a:xfrm>
            <a:off x="457200" y="1600200"/>
            <a:ext cx="8228160" cy="452448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2400" spc="-1" strike="noStrike">
                <a:solidFill>
                  <a:schemeClr val="dk1"/>
                </a:solidFill>
                <a:latin typeface="Calibri"/>
              </a:rPr>
              <a:t>The Last of Us je akcijsko-pustolovska </a:t>
            </a:r>
            <a:endParaRPr b="0" lang="en-US" sz="2400" spc="-1" strike="noStrike">
              <a:solidFill>
                <a:srgbClr val="000000"/>
              </a:solidFill>
              <a:latin typeface="Arial"/>
            </a:endParaRPr>
          </a:p>
          <a:p>
            <a:pPr marL="343080" indent="0" defTabSz="457200">
              <a:lnSpc>
                <a:spcPct val="100000"/>
              </a:lnSpc>
              <a:spcBef>
                <a:spcPts val="641"/>
              </a:spcBef>
              <a:buNone/>
            </a:pPr>
            <a:r>
              <a:rPr b="0" lang="en-US" sz="2400" spc="-1" strike="noStrike">
                <a:solidFill>
                  <a:schemeClr val="dk1"/>
                </a:solidFill>
                <a:latin typeface="Calibri"/>
              </a:rPr>
              <a:t>igra z zgodbo, postavljena v </a:t>
            </a:r>
            <a:endParaRPr b="0" lang="en-US" sz="2400" spc="-1" strike="noStrike">
              <a:solidFill>
                <a:srgbClr val="000000"/>
              </a:solidFill>
              <a:latin typeface="Arial"/>
            </a:endParaRPr>
          </a:p>
          <a:p>
            <a:pPr marL="343080" indent="0" defTabSz="457200">
              <a:lnSpc>
                <a:spcPct val="100000"/>
              </a:lnSpc>
              <a:spcBef>
                <a:spcPts val="641"/>
              </a:spcBef>
              <a:buNone/>
            </a:pPr>
            <a:r>
              <a:rPr b="0" lang="en-US" sz="2400" spc="-1" strike="noStrike">
                <a:solidFill>
                  <a:schemeClr val="dk1"/>
                </a:solidFill>
                <a:latin typeface="Calibri"/>
              </a:rPr>
              <a:t>postapokaliptični svet.</a:t>
            </a:r>
            <a:endParaRPr b="0" lang="en-US" sz="24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2400" spc="-1" strike="noStrike">
                <a:solidFill>
                  <a:schemeClr val="dk1"/>
                </a:solidFill>
                <a:latin typeface="Calibri"/>
              </a:rPr>
              <a:t>Smrtonosna glivična okužba je </a:t>
            </a:r>
            <a:endParaRPr b="0" lang="en-US" sz="2400" spc="-1" strike="noStrike">
              <a:solidFill>
                <a:srgbClr val="000000"/>
              </a:solidFill>
              <a:latin typeface="Arial"/>
            </a:endParaRPr>
          </a:p>
          <a:p>
            <a:pPr marL="343080" indent="0" defTabSz="457200">
              <a:lnSpc>
                <a:spcPct val="100000"/>
              </a:lnSpc>
              <a:spcBef>
                <a:spcPts val="641"/>
              </a:spcBef>
              <a:buNone/>
            </a:pPr>
            <a:r>
              <a:rPr b="0" lang="en-US" sz="2400" spc="-1" strike="noStrike">
                <a:solidFill>
                  <a:schemeClr val="dk1"/>
                </a:solidFill>
                <a:latin typeface="Calibri"/>
              </a:rPr>
              <a:t>uničila civilizacijo in prisilila </a:t>
            </a:r>
            <a:endParaRPr b="0" lang="en-US" sz="2400" spc="-1" strike="noStrike">
              <a:solidFill>
                <a:srgbClr val="000000"/>
              </a:solidFill>
              <a:latin typeface="Arial"/>
            </a:endParaRPr>
          </a:p>
          <a:p>
            <a:pPr marL="343080" indent="0" defTabSz="457200">
              <a:lnSpc>
                <a:spcPct val="100000"/>
              </a:lnSpc>
              <a:spcBef>
                <a:spcPts val="641"/>
              </a:spcBef>
              <a:buNone/>
            </a:pPr>
            <a:r>
              <a:rPr b="0" lang="en-US" sz="2400" spc="-1" strike="noStrike">
                <a:solidFill>
                  <a:schemeClr val="dk1"/>
                </a:solidFill>
                <a:latin typeface="Calibri"/>
              </a:rPr>
              <a:t>preživele, da se borijo za vire </a:t>
            </a:r>
            <a:endParaRPr b="0" lang="en-US" sz="2400" spc="-1" strike="noStrike">
              <a:solidFill>
                <a:srgbClr val="000000"/>
              </a:solidFill>
              <a:latin typeface="Arial"/>
            </a:endParaRPr>
          </a:p>
          <a:p>
            <a:pPr marL="343080" indent="0" defTabSz="457200">
              <a:lnSpc>
                <a:spcPct val="100000"/>
              </a:lnSpc>
              <a:spcBef>
                <a:spcPts val="641"/>
              </a:spcBef>
              <a:buNone/>
            </a:pPr>
            <a:r>
              <a:rPr b="0" lang="en-US" sz="2400" spc="-1" strike="noStrike">
                <a:solidFill>
                  <a:schemeClr val="dk1"/>
                </a:solidFill>
                <a:latin typeface="Calibri"/>
              </a:rPr>
              <a:t>in varnost.</a:t>
            </a:r>
            <a:endParaRPr b="0" lang="en-US" sz="2400" spc="-1" strike="noStrike">
              <a:solidFill>
                <a:srgbClr val="000000"/>
              </a:solidFill>
              <a:latin typeface="Arial"/>
            </a:endParaRPr>
          </a:p>
        </p:txBody>
      </p:sp>
      <p:pic>
        <p:nvPicPr>
          <p:cNvPr id="100" name="Picture 2" descr="1.jpg"/>
          <p:cNvPicPr/>
          <p:nvPr/>
        </p:nvPicPr>
        <p:blipFill>
          <a:blip r:embed="rId1"/>
          <a:stretch/>
        </p:blipFill>
        <p:spPr>
          <a:xfrm>
            <a:off x="5486760" y="2234160"/>
            <a:ext cx="3656160" cy="462276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4680"/>
            <a:ext cx="8228160" cy="114156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Svet in občutki</a:t>
            </a:r>
            <a:endParaRPr b="0" lang="en-US" sz="4400" spc="-1" strike="noStrike">
              <a:solidFill>
                <a:srgbClr val="000000"/>
              </a:solidFill>
              <a:latin typeface="Arial"/>
            </a:endParaRPr>
          </a:p>
        </p:txBody>
      </p:sp>
      <p:sp>
        <p:nvSpPr>
          <p:cNvPr id="102" name="PlaceHolder 2"/>
          <p:cNvSpPr>
            <a:spLocks noGrp="1"/>
          </p:cNvSpPr>
          <p:nvPr>
            <p:ph/>
          </p:nvPr>
        </p:nvSpPr>
        <p:spPr>
          <a:xfrm>
            <a:off x="457200" y="1600200"/>
            <a:ext cx="8228160" cy="452448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Mesta so zapuščena in zaraščena zaradi narave.</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Igra poudarja osamljenost, nevarnost in pripovedovanje zgodb o okolju.</a:t>
            </a:r>
            <a:endParaRPr b="0" lang="en-US" sz="3200" spc="-1" strike="noStrike">
              <a:solidFill>
                <a:srgbClr val="000000"/>
              </a:solidFill>
              <a:latin typeface="Arial"/>
            </a:endParaRPr>
          </a:p>
        </p:txBody>
      </p:sp>
      <p:pic>
        <p:nvPicPr>
          <p:cNvPr id="103" name="Picture 1" descr="2.jpeg"/>
          <p:cNvPicPr/>
          <p:nvPr/>
        </p:nvPicPr>
        <p:blipFill>
          <a:blip r:embed="rId1"/>
          <a:stretch/>
        </p:blipFill>
        <p:spPr>
          <a:xfrm>
            <a:off x="228600" y="3676320"/>
            <a:ext cx="5713920" cy="318456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457200"/>
            <a:ext cx="3199320" cy="11401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3600" spc="-1" strike="noStrike">
                <a:solidFill>
                  <a:schemeClr val="dk1"/>
                </a:solidFill>
                <a:latin typeface="Calibri"/>
              </a:rPr>
              <a:t>Nameni dialoga</a:t>
            </a:r>
            <a:endParaRPr b="0" lang="en-US" sz="3600" spc="-1" strike="noStrike">
              <a:solidFill>
                <a:srgbClr val="000000"/>
              </a:solidFill>
              <a:latin typeface="Arial"/>
            </a:endParaRPr>
          </a:p>
        </p:txBody>
      </p:sp>
      <p:sp>
        <p:nvSpPr>
          <p:cNvPr id="64" name="PlaceHolder 2"/>
          <p:cNvSpPr>
            <a:spLocks noGrp="1"/>
          </p:cNvSpPr>
          <p:nvPr>
            <p:ph/>
          </p:nvPr>
        </p:nvSpPr>
        <p:spPr>
          <a:xfrm>
            <a:off x="457200" y="1600200"/>
            <a:ext cx="3885120" cy="4523040"/>
          </a:xfrm>
          <a:prstGeom prst="rect">
            <a:avLst/>
          </a:prstGeom>
          <a:noFill/>
          <a:ln w="0">
            <a:noFill/>
          </a:ln>
        </p:spPr>
        <p:txBody>
          <a:bodyPr lIns="91440" rIns="91440" tIns="45720" bIns="45720" anchor="t">
            <a:noAutofit/>
          </a:bodyPr>
          <a:p>
            <a:pPr indent="0" defTabSz="457200">
              <a:lnSpc>
                <a:spcPct val="100000"/>
              </a:lnSpc>
              <a:spcBef>
                <a:spcPts val="641"/>
              </a:spcBef>
              <a:buNone/>
              <a:tabLst>
                <a:tab algn="l" pos="0"/>
              </a:tabLst>
            </a:pP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3200" spc="-1" strike="noStrike">
                <a:solidFill>
                  <a:schemeClr val="dk1"/>
                </a:solidFill>
                <a:latin typeface="Calibri"/>
              </a:rPr>
              <a:t>Karakterizacija</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3200" spc="-1" strike="noStrike">
                <a:solidFill>
                  <a:schemeClr val="dk1"/>
                </a:solidFill>
                <a:latin typeface="Calibri"/>
              </a:rPr>
              <a:t>Gradnja sveta</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3200" spc="-1" strike="noStrike">
                <a:solidFill>
                  <a:schemeClr val="dk1"/>
                </a:solidFill>
                <a:latin typeface="Calibri"/>
              </a:rPr>
              <a:t>Tempo</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3200" spc="-1" strike="noStrike">
                <a:solidFill>
                  <a:schemeClr val="dk1"/>
                </a:solidFill>
                <a:latin typeface="Calibri"/>
              </a:rPr>
              <a:t>Humor</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3200" spc="-1" strike="noStrike">
                <a:solidFill>
                  <a:schemeClr val="dk1"/>
                </a:solidFill>
                <a:latin typeface="Calibri"/>
              </a:rPr>
              <a:t>Napredovanje</a:t>
            </a:r>
            <a:endParaRPr b="0" lang="en-US" sz="3200" spc="-1" strike="noStrike">
              <a:solidFill>
                <a:srgbClr val="000000"/>
              </a:solidFill>
              <a:latin typeface="Arial"/>
            </a:endParaRPr>
          </a:p>
        </p:txBody>
      </p:sp>
      <p:pic>
        <p:nvPicPr>
          <p:cNvPr id="65" name="" descr=""/>
          <p:cNvPicPr/>
          <p:nvPr/>
        </p:nvPicPr>
        <p:blipFill>
          <a:blip r:embed="rId1"/>
          <a:stretch/>
        </p:blipFill>
        <p:spPr>
          <a:xfrm>
            <a:off x="4114800" y="0"/>
            <a:ext cx="4972320" cy="685656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4680"/>
            <a:ext cx="8228160" cy="114156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Main Liki</a:t>
            </a:r>
            <a:endParaRPr b="0" lang="en-US" sz="4400" spc="-1" strike="noStrike">
              <a:solidFill>
                <a:srgbClr val="000000"/>
              </a:solidFill>
              <a:latin typeface="Arial"/>
            </a:endParaRPr>
          </a:p>
        </p:txBody>
      </p:sp>
      <p:sp>
        <p:nvSpPr>
          <p:cNvPr id="105" name="PlaceHolder 2"/>
          <p:cNvSpPr>
            <a:spLocks noGrp="1"/>
          </p:cNvSpPr>
          <p:nvPr>
            <p:ph/>
          </p:nvPr>
        </p:nvSpPr>
        <p:spPr>
          <a:xfrm>
            <a:off x="457200" y="1600200"/>
            <a:ext cx="8228160" cy="452448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Joel je prekaljen preživeli, ki ga je izoblikovala izguba.</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Ellie je pogumna najstnica, ki morda drži ključ do preživetja človeštva.</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Zgodbo poganja njuna čustvena vez</a:t>
            </a:r>
            <a:endParaRPr b="0" lang="en-US" sz="3200" spc="-1" strike="noStrike">
              <a:solidFill>
                <a:srgbClr val="000000"/>
              </a:solidFill>
              <a:latin typeface="Arial"/>
            </a:endParaRPr>
          </a:p>
        </p:txBody>
      </p:sp>
      <p:pic>
        <p:nvPicPr>
          <p:cNvPr id="106" name="Picture 3" descr="2.png"/>
          <p:cNvPicPr/>
          <p:nvPr/>
        </p:nvPicPr>
        <p:blipFill>
          <a:blip r:embed="rId1"/>
          <a:stretch/>
        </p:blipFill>
        <p:spPr>
          <a:xfrm>
            <a:off x="228960" y="4343400"/>
            <a:ext cx="4570560" cy="257040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4680"/>
            <a:ext cx="8228160" cy="114156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Okuženi in grožnje</a:t>
            </a:r>
            <a:endParaRPr b="0" lang="en-US" sz="4400" spc="-1" strike="noStrike">
              <a:solidFill>
                <a:srgbClr val="000000"/>
              </a:solidFill>
              <a:latin typeface="Arial"/>
            </a:endParaRPr>
          </a:p>
        </p:txBody>
      </p:sp>
      <p:sp>
        <p:nvSpPr>
          <p:cNvPr id="108" name="PlaceHolder 2"/>
          <p:cNvSpPr>
            <a:spLocks noGrp="1"/>
          </p:cNvSpPr>
          <p:nvPr>
            <p:ph/>
          </p:nvPr>
        </p:nvSpPr>
        <p:spPr>
          <a:xfrm>
            <a:off x="457200" y="1600200"/>
            <a:ext cx="8228160" cy="452448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Okuženi so ljudje, ki jih je okužila gliva Cordyceps.</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Klikači (Clickers) so med najnevarnejšimi sovražniki, saj lovijo z zvokom.</a:t>
            </a:r>
            <a:endParaRPr b="0" lang="en-US" sz="3200" spc="-1" strike="noStrike">
              <a:solidFill>
                <a:srgbClr val="000000"/>
              </a:solidFill>
              <a:latin typeface="Arial"/>
            </a:endParaRPr>
          </a:p>
        </p:txBody>
      </p:sp>
      <p:pic>
        <p:nvPicPr>
          <p:cNvPr id="109" name="Picture 4" descr="4_converted.png"/>
          <p:cNvPicPr/>
          <p:nvPr/>
        </p:nvPicPr>
        <p:blipFill>
          <a:blip r:embed="rId1"/>
          <a:stretch/>
        </p:blipFill>
        <p:spPr>
          <a:xfrm>
            <a:off x="228600" y="3657600"/>
            <a:ext cx="5256720" cy="315324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3600" spc="-1" strike="noStrike">
                <a:solidFill>
                  <a:schemeClr val="dk1"/>
                </a:solidFill>
                <a:latin typeface="Calibri"/>
              </a:rPr>
              <a:t>Ohlapno zasnovano na</a:t>
            </a:r>
            <a:endParaRPr b="0" lang="en-US" sz="3600" spc="-1" strike="noStrike">
              <a:solidFill>
                <a:srgbClr val="000000"/>
              </a:solidFill>
              <a:latin typeface="Arial"/>
            </a:endParaRPr>
          </a:p>
        </p:txBody>
      </p:sp>
      <p:sp>
        <p:nvSpPr>
          <p:cNvPr id="111" name="PlaceHolder 2"/>
          <p:cNvSpPr>
            <a:spLocks noGrp="1"/>
          </p:cNvSpPr>
          <p:nvPr>
            <p:ph/>
          </p:nvPr>
        </p:nvSpPr>
        <p:spPr>
          <a:xfrm>
            <a:off x="457200" y="160020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Rule Databases for Contextual Dialog and Game Logic ... or ... How to Make Writers Even More Awesome</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3600" spc="-1" strike="noStrike">
                <a:solidFill>
                  <a:schemeClr val="dk1"/>
                </a:solidFill>
                <a:latin typeface="Calibri"/>
              </a:rPr>
              <a:t>Zahteve za sistem dialogov v igri The Last of Us</a:t>
            </a:r>
            <a:endParaRPr b="0" lang="en-US" sz="3600" spc="-1" strike="noStrike">
              <a:solidFill>
                <a:srgbClr val="000000"/>
              </a:solidFill>
              <a:latin typeface="Arial"/>
            </a:endParaRPr>
          </a:p>
        </p:txBody>
      </p:sp>
      <p:sp>
        <p:nvSpPr>
          <p:cNvPr id="113" name="PlaceHolder 2"/>
          <p:cNvSpPr>
            <a:spLocks noGrp="1"/>
          </p:cNvSpPr>
          <p:nvPr>
            <p:ph/>
          </p:nvPr>
        </p:nvSpPr>
        <p:spPr>
          <a:xfrm>
            <a:off x="457200" y="160020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Pomembne spremembe umetne inteligence za TLOU</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Kako se je umetna inteligenca spremenila med Uncharted in TLOU,</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in kako to vpliva na zahteve sistema dialogov v TLOU...</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4" name="" descr=""/>
          <p:cNvPicPr/>
          <p:nvPr/>
        </p:nvPicPr>
        <p:blipFill>
          <a:blip r:embed="rId1"/>
          <a:stretch/>
        </p:blipFill>
        <p:spPr>
          <a:xfrm>
            <a:off x="360" y="263160"/>
            <a:ext cx="9142560" cy="636516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3600" spc="-1" strike="noStrike">
                <a:solidFill>
                  <a:schemeClr val="dk1"/>
                </a:solidFill>
                <a:latin typeface="Calibri"/>
              </a:rPr>
              <a:t>Dialog v Uncharted</a:t>
            </a:r>
            <a:endParaRPr b="0" lang="en-US" sz="3600" spc="-1" strike="noStrike">
              <a:solidFill>
                <a:srgbClr val="000000"/>
              </a:solidFill>
              <a:latin typeface="Arial"/>
            </a:endParaRPr>
          </a:p>
        </p:txBody>
      </p:sp>
      <p:sp>
        <p:nvSpPr>
          <p:cNvPr id="116" name="PlaceHolder 2"/>
          <p:cNvSpPr>
            <a:spLocks noGrp="1"/>
          </p:cNvSpPr>
          <p:nvPr>
            <p:ph/>
          </p:nvPr>
        </p:nvSpPr>
        <p:spPr>
          <a:xfrm>
            <a:off x="457200" y="160020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Umetna inteligenca v seriji Uncharted je bila v bistvu dvostanjska:</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Nezavedanje (</a:t>
            </a:r>
            <a:r>
              <a:rPr b="1" lang="en-US" sz="3200" spc="-1" strike="noStrike">
                <a:solidFill>
                  <a:schemeClr val="dk1"/>
                </a:solidFill>
                <a:latin typeface="Calibri"/>
              </a:rPr>
              <a:t>Unaware</a:t>
            </a:r>
            <a:r>
              <a:rPr b="0" lang="en-US" sz="3200" spc="-1" strike="noStrike">
                <a:solidFill>
                  <a:schemeClr val="dk1"/>
                </a:solidFill>
                <a:latin typeface="Calibri"/>
              </a:rPr>
              <a:t>) </a:t>
            </a:r>
            <a:endParaRPr b="0" lang="en-US" sz="3200" spc="-1" strike="noStrike">
              <a:solidFill>
                <a:srgbClr val="000000"/>
              </a:solidFill>
              <a:latin typeface="Arial"/>
            </a:endParaRPr>
          </a:p>
          <a:p>
            <a:pPr marL="343080" indent="0" defTabSz="457200">
              <a:lnSpc>
                <a:spcPct val="100000"/>
              </a:lnSpc>
              <a:spcBef>
                <a:spcPts val="641"/>
              </a:spcBef>
              <a:buNone/>
            </a:pPr>
            <a:r>
              <a:rPr b="0" lang="en-US" sz="3200" spc="-1" strike="noStrike">
                <a:solidFill>
                  <a:schemeClr val="dk1"/>
                </a:solidFill>
                <a:latin typeface="Calibri"/>
              </a:rPr>
              <a:t>igralca</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Full-out </a:t>
            </a:r>
            <a:r>
              <a:rPr b="1" lang="en-US" sz="3200" spc="-1" strike="noStrike">
                <a:solidFill>
                  <a:schemeClr val="dk1"/>
                </a:solidFill>
                <a:latin typeface="Calibri"/>
              </a:rPr>
              <a:t>combat</a:t>
            </a:r>
            <a:endParaRPr b="0" lang="en-US" sz="3200" spc="-1" strike="noStrike">
              <a:solidFill>
                <a:srgbClr val="000000"/>
              </a:solidFill>
              <a:latin typeface="Arial"/>
            </a:endParaRPr>
          </a:p>
        </p:txBody>
      </p:sp>
      <p:pic>
        <p:nvPicPr>
          <p:cNvPr id="117" name="" descr=""/>
          <p:cNvPicPr/>
          <p:nvPr/>
        </p:nvPicPr>
        <p:blipFill>
          <a:blip r:embed="rId1"/>
          <a:stretch/>
        </p:blipFill>
        <p:spPr>
          <a:xfrm>
            <a:off x="5715000" y="2343600"/>
            <a:ext cx="2694240" cy="382752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Dialog v Uncharted</a:t>
            </a:r>
            <a:endParaRPr b="0" lang="en-US" sz="3600" spc="-1" strike="noStrike">
              <a:solidFill>
                <a:srgbClr val="000000"/>
              </a:solidFill>
              <a:latin typeface="Arial"/>
            </a:endParaRPr>
          </a:p>
        </p:txBody>
      </p:sp>
      <p:sp>
        <p:nvSpPr>
          <p:cNvPr id="119" name="PlaceHolder 2"/>
          <p:cNvSpPr>
            <a:spLocks noGrp="1"/>
          </p:cNvSpPr>
          <p:nvPr>
            <p:ph/>
          </p:nvPr>
        </p:nvSpPr>
        <p:spPr>
          <a:xfrm>
            <a:off x="457200" y="141912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2400" spc="-1" strike="noStrike">
                <a:solidFill>
                  <a:schemeClr val="dk1"/>
                </a:solidFill>
                <a:latin typeface="Calibri"/>
              </a:rPr>
              <a:t>Sistemske zahteve za dialoge v igri Uncharted:</a:t>
            </a:r>
            <a:endParaRPr b="0" lang="en-US" sz="24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2400" spc="-1" strike="noStrike">
                <a:solidFill>
                  <a:schemeClr val="dk1"/>
                </a:solidFill>
                <a:latin typeface="Calibri"/>
              </a:rPr>
              <a:t>Posamezni liki izgovarjajo posamezne vrstice (lines)</a:t>
            </a:r>
            <a:endParaRPr b="0" lang="en-US" sz="2400" spc="-1" strike="noStrike">
              <a:solidFill>
                <a:srgbClr val="000000"/>
              </a:solidFill>
              <a:latin typeface="Arial"/>
            </a:endParaRPr>
          </a:p>
          <a:p>
            <a:pPr lvl="2" marL="1296000" indent="-288000" defTabSz="457200">
              <a:lnSpc>
                <a:spcPct val="100000"/>
              </a:lnSpc>
              <a:spcBef>
                <a:spcPts val="850"/>
              </a:spcBef>
              <a:buClr>
                <a:srgbClr val="000000"/>
              </a:buClr>
              <a:buSzPct val="45000"/>
              <a:buFont typeface="Wingdings" charset="2"/>
              <a:buChar char=""/>
            </a:pPr>
            <a:r>
              <a:rPr b="0" lang="en-US" sz="2400" spc="-1" strike="noStrike">
                <a:solidFill>
                  <a:schemeClr val="dk1"/>
                </a:solidFill>
                <a:latin typeface="Calibri"/>
              </a:rPr>
              <a:t>Ročno napisani pogovori med kinematografijo v igri (IGC)</a:t>
            </a:r>
            <a:endParaRPr b="0" lang="en-US" sz="2400" spc="-1" strike="noStrike">
              <a:solidFill>
                <a:srgbClr val="000000"/>
              </a:solidFill>
              <a:latin typeface="Arial"/>
            </a:endParaRPr>
          </a:p>
          <a:p>
            <a:pPr lvl="2" marL="1296000" indent="-288000" defTabSz="457200">
              <a:lnSpc>
                <a:spcPct val="100000"/>
              </a:lnSpc>
              <a:spcBef>
                <a:spcPts val="850"/>
              </a:spcBef>
              <a:buClr>
                <a:srgbClr val="000000"/>
              </a:buClr>
              <a:buSzPct val="45000"/>
              <a:buFont typeface="Wingdings" charset="2"/>
              <a:buChar char=""/>
            </a:pPr>
            <a:r>
              <a:rPr b="0" lang="en-US" sz="2400" spc="-1" strike="noStrike">
                <a:solidFill>
                  <a:schemeClr val="dk1"/>
                </a:solidFill>
                <a:latin typeface="Calibri"/>
              </a:rPr>
              <a:t>Enovrstično bojno klepetanje med bojem</a:t>
            </a:r>
            <a:endParaRPr b="0" lang="en-US" sz="24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2400" spc="-1" strike="noStrike">
                <a:solidFill>
                  <a:schemeClr val="dk1"/>
                </a:solidFill>
                <a:latin typeface="Calibri"/>
              </a:rPr>
              <a:t>Sovražniki z edinstvenimi glasovi</a:t>
            </a:r>
            <a:endParaRPr b="0" lang="en-US" sz="24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2400" spc="-1" strike="noStrike">
                <a:solidFill>
                  <a:schemeClr val="dk1"/>
                </a:solidFill>
                <a:latin typeface="Calibri"/>
              </a:rPr>
              <a:t>Široka paleta vrstic (lines)</a:t>
            </a:r>
            <a:endParaRPr b="0" lang="en-US" sz="24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2400" spc="-1" strike="noStrike">
                <a:solidFill>
                  <a:schemeClr val="dk1"/>
                </a:solidFill>
                <a:latin typeface="Calibri"/>
              </a:rPr>
              <a:t>Preprost fire-and-forget API</a:t>
            </a:r>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0" name="" descr=""/>
          <p:cNvPicPr/>
          <p:nvPr/>
        </p:nvPicPr>
        <p:blipFill>
          <a:blip r:embed="rId1"/>
          <a:stretch/>
        </p:blipFill>
        <p:spPr>
          <a:xfrm>
            <a:off x="360" y="459000"/>
            <a:ext cx="9142560" cy="594072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TLOU Zahteve</a:t>
            </a:r>
            <a:endParaRPr b="0" lang="en-US" sz="3600" spc="-1" strike="noStrike">
              <a:solidFill>
                <a:srgbClr val="000000"/>
              </a:solidFill>
              <a:latin typeface="Arial"/>
            </a:endParaRPr>
          </a:p>
        </p:txBody>
      </p:sp>
      <p:sp>
        <p:nvSpPr>
          <p:cNvPr id="122" name="PlaceHolder 2"/>
          <p:cNvSpPr>
            <a:spLocks noGrp="1"/>
          </p:cNvSpPr>
          <p:nvPr>
            <p:ph/>
          </p:nvPr>
        </p:nvSpPr>
        <p:spPr>
          <a:xfrm>
            <a:off x="457200" y="141912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V igri TLOU je prikritost (stealth) postala osrednja mehanika igranja</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Umetna inteligenca z več stanji in možnostjo prostega prehajanja med stanji:</a:t>
            </a:r>
            <a:endParaRPr b="0" lang="en-US" sz="3200" spc="-1" strike="noStrike">
              <a:solidFill>
                <a:srgbClr val="000000"/>
              </a:solidFill>
              <a:latin typeface="Arial"/>
            </a:endParaRPr>
          </a:p>
          <a:p>
            <a:pPr marL="343080" indent="0" defTabSz="457200">
              <a:lnSpc>
                <a:spcPct val="100000"/>
              </a:lnSpc>
              <a:spcBef>
                <a:spcPts val="641"/>
              </a:spcBef>
              <a:buNone/>
            </a:pPr>
            <a:r>
              <a:rPr b="0" lang="en-US" sz="3200" spc="-1" strike="noStrike">
                <a:solidFill>
                  <a:schemeClr val="dk1"/>
                </a:solidFill>
                <a:latin typeface="Calibri"/>
              </a:rPr>
              <a:t>1. Nezavedanje</a:t>
            </a:r>
            <a:endParaRPr b="0" lang="en-US" sz="3200" spc="-1" strike="noStrike">
              <a:solidFill>
                <a:srgbClr val="000000"/>
              </a:solidFill>
              <a:latin typeface="Arial"/>
            </a:endParaRPr>
          </a:p>
          <a:p>
            <a:pPr marL="343080" indent="0" defTabSz="457200">
              <a:lnSpc>
                <a:spcPct val="100000"/>
              </a:lnSpc>
              <a:spcBef>
                <a:spcPts val="641"/>
              </a:spcBef>
              <a:buNone/>
            </a:pPr>
            <a:r>
              <a:rPr b="0" lang="en-US" sz="3200" spc="-1" strike="noStrike">
                <a:solidFill>
                  <a:schemeClr val="dk1"/>
                </a:solidFill>
                <a:latin typeface="Calibri"/>
              </a:rPr>
              <a:t>2. Preiskovanje</a:t>
            </a:r>
            <a:endParaRPr b="0" lang="en-US" sz="3200" spc="-1" strike="noStrike">
              <a:solidFill>
                <a:srgbClr val="000000"/>
              </a:solidFill>
              <a:latin typeface="Arial"/>
            </a:endParaRPr>
          </a:p>
          <a:p>
            <a:pPr marL="343080" indent="0" defTabSz="457200">
              <a:lnSpc>
                <a:spcPct val="100000"/>
              </a:lnSpc>
              <a:spcBef>
                <a:spcPts val="641"/>
              </a:spcBef>
              <a:buNone/>
            </a:pPr>
            <a:r>
              <a:rPr b="0" lang="en-US" sz="3200" spc="-1" strike="noStrike">
                <a:solidFill>
                  <a:schemeClr val="dk1"/>
                </a:solidFill>
                <a:latin typeface="Calibri"/>
              </a:rPr>
              <a:t>3. Boj</a:t>
            </a:r>
            <a:endParaRPr b="0" lang="en-US" sz="3200" spc="-1" strike="noStrike">
              <a:solidFill>
                <a:srgbClr val="000000"/>
              </a:solidFill>
              <a:latin typeface="Arial"/>
            </a:endParaRPr>
          </a:p>
          <a:p>
            <a:pPr marL="343080" indent="0" defTabSz="457200">
              <a:lnSpc>
                <a:spcPct val="100000"/>
              </a:lnSpc>
              <a:spcBef>
                <a:spcPts val="641"/>
              </a:spcBef>
              <a:buNone/>
            </a:pPr>
            <a:r>
              <a:rPr b="0" lang="en-US" sz="3200" spc="-1" strike="noStrike">
                <a:solidFill>
                  <a:schemeClr val="dk1"/>
                </a:solidFill>
                <a:latin typeface="Calibri"/>
              </a:rPr>
              <a:t>4. Iskanje</a:t>
            </a:r>
            <a:endParaRPr b="0" lang="en-US" sz="3200" spc="-1" strike="noStrike">
              <a:solidFill>
                <a:srgbClr val="000000"/>
              </a:solidFill>
              <a:latin typeface="Arial"/>
            </a:endParaRPr>
          </a:p>
        </p:txBody>
      </p:sp>
      <p:pic>
        <p:nvPicPr>
          <p:cNvPr id="123" name="" descr=""/>
          <p:cNvPicPr/>
          <p:nvPr/>
        </p:nvPicPr>
        <p:blipFill>
          <a:blip r:embed="rId1"/>
          <a:stretch/>
        </p:blipFill>
        <p:spPr>
          <a:xfrm>
            <a:off x="4114800" y="3578760"/>
            <a:ext cx="5028120" cy="327816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TLOU Zahteve</a:t>
            </a:r>
            <a:endParaRPr b="0" lang="en-US" sz="3600" spc="-1" strike="noStrike">
              <a:solidFill>
                <a:srgbClr val="000000"/>
              </a:solidFill>
              <a:latin typeface="Arial"/>
            </a:endParaRPr>
          </a:p>
        </p:txBody>
      </p:sp>
      <p:sp>
        <p:nvSpPr>
          <p:cNvPr id="125" name="PlaceHolder 2"/>
          <p:cNvSpPr>
            <a:spLocks noGrp="1"/>
          </p:cNvSpPr>
          <p:nvPr>
            <p:ph/>
          </p:nvPr>
        </p:nvSpPr>
        <p:spPr>
          <a:xfrm>
            <a:off x="457200" y="141912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Sporočanje spremembe stanja UI</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Okrepi uporabnost buddy AI</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Skriptiran dialog (kot v prejšnjih igrah)</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Lahko se prekine, ko umetna inteligenca preišče hrup ali vstopi v boj</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Dinamični pogovori med bojem</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Dialog, ki se zaveda konteksta in lokacije</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Razvejanje pogovorov glede na dogodke v igri in izbire igralca</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457200"/>
            <a:ext cx="3199320" cy="11401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3600" spc="-1" strike="noStrike">
                <a:solidFill>
                  <a:schemeClr val="dk1"/>
                </a:solidFill>
                <a:latin typeface="Calibri"/>
              </a:rPr>
              <a:t>Tri kategorije dialoga</a:t>
            </a:r>
            <a:endParaRPr b="0" lang="en-US" sz="3600" spc="-1" strike="noStrike">
              <a:solidFill>
                <a:srgbClr val="000000"/>
              </a:solidFill>
              <a:latin typeface="Arial"/>
            </a:endParaRPr>
          </a:p>
        </p:txBody>
      </p:sp>
      <p:sp>
        <p:nvSpPr>
          <p:cNvPr id="67" name="PlaceHolder 2"/>
          <p:cNvSpPr>
            <a:spLocks noGrp="1"/>
          </p:cNvSpPr>
          <p:nvPr>
            <p:ph/>
          </p:nvPr>
        </p:nvSpPr>
        <p:spPr>
          <a:xfrm>
            <a:off x="457200" y="1600200"/>
            <a:ext cx="3885120" cy="4523040"/>
          </a:xfrm>
          <a:prstGeom prst="rect">
            <a:avLst/>
          </a:prstGeom>
          <a:noFill/>
          <a:ln w="0">
            <a:noFill/>
          </a:ln>
        </p:spPr>
        <p:txBody>
          <a:bodyPr lIns="91440" rIns="91440" tIns="45720" bIns="45720" anchor="t">
            <a:noAutofit/>
          </a:bodyPr>
          <a:p>
            <a:pPr indent="0" defTabSz="457200">
              <a:lnSpc>
                <a:spcPct val="100000"/>
              </a:lnSpc>
              <a:spcBef>
                <a:spcPts val="641"/>
              </a:spcBef>
              <a:buNone/>
              <a:tabLst>
                <a:tab algn="l" pos="0"/>
              </a:tabLst>
            </a:pP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2800" spc="-1" strike="noStrike">
                <a:solidFill>
                  <a:schemeClr val="dk1"/>
                </a:solidFill>
                <a:latin typeface="Calibri"/>
              </a:rPr>
              <a:t>Ambientalni dialog</a:t>
            </a:r>
            <a:endParaRPr b="0" lang="en-US" sz="28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2800" spc="-1" strike="noStrike">
                <a:solidFill>
                  <a:schemeClr val="dk1"/>
                </a:solidFill>
                <a:latin typeface="Calibri"/>
              </a:rPr>
              <a:t>Interaktivni dialog</a:t>
            </a:r>
            <a:endParaRPr b="0" lang="en-US" sz="28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2800" spc="-1" strike="noStrike">
                <a:solidFill>
                  <a:schemeClr val="dk1"/>
                </a:solidFill>
                <a:latin typeface="Calibri"/>
              </a:rPr>
              <a:t>Vmesni prizori</a:t>
            </a:r>
            <a:endParaRPr b="0" lang="en-US" sz="2800" spc="-1" strike="noStrike">
              <a:solidFill>
                <a:srgbClr val="000000"/>
              </a:solidFill>
              <a:latin typeface="Arial"/>
            </a:endParaRPr>
          </a:p>
          <a:p>
            <a:pPr marL="343080" indent="0" defTabSz="457200">
              <a:lnSpc>
                <a:spcPct val="100000"/>
              </a:lnSpc>
              <a:spcBef>
                <a:spcPts val="641"/>
              </a:spcBef>
              <a:buNone/>
              <a:tabLst>
                <a:tab algn="l" pos="0"/>
              </a:tabLst>
            </a:pPr>
            <a:endParaRPr b="0" lang="en-US" sz="3200" spc="-1" strike="noStrike">
              <a:solidFill>
                <a:srgbClr val="000000"/>
              </a:solidFill>
              <a:latin typeface="Arial"/>
            </a:endParaRPr>
          </a:p>
        </p:txBody>
      </p:sp>
      <p:pic>
        <p:nvPicPr>
          <p:cNvPr id="68" name="" descr=""/>
          <p:cNvPicPr/>
          <p:nvPr/>
        </p:nvPicPr>
        <p:blipFill>
          <a:blip r:embed="rId1"/>
          <a:stretch/>
        </p:blipFill>
        <p:spPr>
          <a:xfrm>
            <a:off x="4074120" y="51120"/>
            <a:ext cx="5068800" cy="6348600"/>
          </a:xfrm>
          <a:prstGeom prst="rect">
            <a:avLst/>
          </a:prstGeom>
          <a:ln w="0">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Osnovni dialogni sistem</a:t>
            </a:r>
            <a:endParaRPr b="0" lang="en-US" sz="3600" spc="-1" strike="noStrike">
              <a:solidFill>
                <a:srgbClr val="000000"/>
              </a:solidFill>
              <a:latin typeface="Arial"/>
            </a:endParaRPr>
          </a:p>
        </p:txBody>
      </p:sp>
      <p:sp>
        <p:nvSpPr>
          <p:cNvPr id="127" name="PlaceHolder 2"/>
          <p:cNvSpPr>
            <a:spLocks noGrp="1"/>
          </p:cNvSpPr>
          <p:nvPr>
            <p:ph/>
          </p:nvPr>
        </p:nvSpPr>
        <p:spPr>
          <a:xfrm>
            <a:off x="457200" y="141912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Programerji in skriptarji C++ zahtevajo</a:t>
            </a:r>
            <a:endParaRPr b="0" lang="en-US" sz="3200" spc="-1" strike="noStrike">
              <a:solidFill>
                <a:srgbClr val="000000"/>
              </a:solidFill>
              <a:latin typeface="Arial"/>
            </a:endParaRPr>
          </a:p>
          <a:p>
            <a:pPr marL="343080" indent="0" defTabSz="457200">
              <a:lnSpc>
                <a:spcPct val="100000"/>
              </a:lnSpc>
              <a:spcBef>
                <a:spcPts val="641"/>
              </a:spcBef>
              <a:buNone/>
            </a:pPr>
            <a:r>
              <a:rPr b="0" lang="en-US" sz="3200" spc="-1" strike="noStrike">
                <a:solidFill>
                  <a:schemeClr val="dk1"/>
                </a:solidFill>
                <a:latin typeface="Calibri"/>
              </a:rPr>
              <a:t>logično vrstico dialoga, običajno kot odgovor na dogodek v igri.</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Sistem dialogov pretvori zahtevo v fizično vrstico dialoga za predvajanje.</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Izberite med več različicami vrstice.</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Izogibajte se ponavljanju.</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Preprečite predvajanje neprimernih vrstic (logical lines).</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57"/>
              </a:spcBef>
              <a:buNone/>
              <a:tabLst>
                <a:tab algn="l" pos="0"/>
              </a:tabLst>
            </a:pPr>
            <a:r>
              <a:rPr b="0" lang="en-US" sz="3600" spc="-1" strike="noStrike">
                <a:solidFill>
                  <a:schemeClr val="dk1"/>
                </a:solidFill>
                <a:latin typeface="Calibri"/>
              </a:rPr>
              <a:t>Določanje vrstice dialoga</a:t>
            </a:r>
            <a:endParaRPr b="0" lang="en-US" sz="3600" spc="-1" strike="noStrike">
              <a:solidFill>
                <a:srgbClr val="000000"/>
              </a:solidFill>
              <a:latin typeface="Arial"/>
            </a:endParaRPr>
          </a:p>
        </p:txBody>
      </p:sp>
      <p:pic>
        <p:nvPicPr>
          <p:cNvPr id="129" name="" descr=""/>
          <p:cNvPicPr/>
          <p:nvPr/>
        </p:nvPicPr>
        <p:blipFill>
          <a:blip r:embed="rId1"/>
          <a:stretch/>
        </p:blipFill>
        <p:spPr>
          <a:xfrm>
            <a:off x="0" y="1540080"/>
            <a:ext cx="9142560" cy="4859640"/>
          </a:xfrm>
          <a:prstGeom prst="rect">
            <a:avLst/>
          </a:prstGeom>
          <a:ln w="0">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57"/>
              </a:spcBef>
              <a:buNone/>
              <a:tabLst>
                <a:tab algn="l" pos="0"/>
              </a:tabLst>
            </a:pPr>
            <a:r>
              <a:rPr b="0" lang="en-US" sz="3600" spc="-1" strike="noStrike">
                <a:solidFill>
                  <a:schemeClr val="dk1"/>
                </a:solidFill>
                <a:latin typeface="Calibri"/>
              </a:rPr>
              <a:t>Določanje vrstice dialoga</a:t>
            </a:r>
            <a:endParaRPr b="0" lang="en-US" sz="3600" spc="-1" strike="noStrike">
              <a:solidFill>
                <a:srgbClr val="000000"/>
              </a:solidFill>
              <a:latin typeface="Arial"/>
            </a:endParaRPr>
          </a:p>
        </p:txBody>
      </p:sp>
      <p:pic>
        <p:nvPicPr>
          <p:cNvPr id="131" name="" descr=""/>
          <p:cNvPicPr/>
          <p:nvPr/>
        </p:nvPicPr>
        <p:blipFill>
          <a:blip r:embed="rId1"/>
          <a:stretch/>
        </p:blipFill>
        <p:spPr>
          <a:xfrm>
            <a:off x="360" y="1371600"/>
            <a:ext cx="9142560" cy="5788800"/>
          </a:xfrm>
          <a:prstGeom prst="rect">
            <a:avLst/>
          </a:prstGeom>
          <a:ln w="0">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Določanje vrstice dialoga</a:t>
            </a:r>
            <a:endParaRPr b="0" lang="en-US" sz="3600" spc="-1" strike="noStrike">
              <a:solidFill>
                <a:srgbClr val="000000"/>
              </a:solidFill>
              <a:latin typeface="Arial"/>
            </a:endParaRPr>
          </a:p>
        </p:txBody>
      </p:sp>
      <p:sp>
        <p:nvSpPr>
          <p:cNvPr id="133" name="PlaceHolder 2"/>
          <p:cNvSpPr>
            <a:spLocks noGrp="1"/>
          </p:cNvSpPr>
          <p:nvPr>
            <p:ph/>
          </p:nvPr>
        </p:nvSpPr>
        <p:spPr>
          <a:xfrm>
            <a:off x="457200" y="141912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Običajno je najbolje, da definicijo razdelite na več datotek:</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eno za Joela,</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eno za Ellie,</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eno za Lovce (od A do H),</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eno za Okužene,</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in/ali razdelite po nivojih.</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4" name="" descr=""/>
          <p:cNvPicPr/>
          <p:nvPr/>
        </p:nvPicPr>
        <p:blipFill>
          <a:blip r:embed="rId1"/>
          <a:stretch/>
        </p:blipFill>
        <p:spPr>
          <a:xfrm>
            <a:off x="68760" y="23760"/>
            <a:ext cx="9063000" cy="6856560"/>
          </a:xfrm>
          <a:prstGeom prst="rect">
            <a:avLst/>
          </a:prstGeom>
          <a:ln w="0">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Predvajanje dialoga</a:t>
            </a:r>
            <a:endParaRPr b="0" lang="en-US" sz="3600" spc="-1" strike="noStrike">
              <a:solidFill>
                <a:srgbClr val="000000"/>
              </a:solidFill>
              <a:latin typeface="Arial"/>
            </a:endParaRPr>
          </a:p>
        </p:txBody>
      </p:sp>
      <p:sp>
        <p:nvSpPr>
          <p:cNvPr id="136" name="PlaceHolder 2"/>
          <p:cNvSpPr>
            <a:spLocks noGrp="1"/>
          </p:cNvSpPr>
          <p:nvPr>
            <p:ph/>
          </p:nvPr>
        </p:nvSpPr>
        <p:spPr>
          <a:xfrm>
            <a:off x="457200" y="141912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API za predvajanje vrstice dialoga:</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V idealnem primeru ena ali dve preprosti funkciji</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(izpostavljeni tako C++ kot skriptu)</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Asinhrono (zaženi in pozabi)...</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 ali blokiranje (počakaj, da se vrstica zaključi, preden nadaljuješ)</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Predvajanje vrstice dialoga iz skripte</a:t>
            </a:r>
            <a:endParaRPr b="0" lang="en-US" sz="3600" spc="-1" strike="noStrike">
              <a:solidFill>
                <a:srgbClr val="000000"/>
              </a:solidFill>
              <a:latin typeface="Arial"/>
            </a:endParaRPr>
          </a:p>
        </p:txBody>
      </p:sp>
      <p:pic>
        <p:nvPicPr>
          <p:cNvPr id="138" name="" descr=""/>
          <p:cNvPicPr/>
          <p:nvPr/>
        </p:nvPicPr>
        <p:blipFill>
          <a:blip r:embed="rId1"/>
          <a:stretch/>
        </p:blipFill>
        <p:spPr>
          <a:xfrm>
            <a:off x="360" y="1373400"/>
            <a:ext cx="9142560" cy="4797720"/>
          </a:xfrm>
          <a:prstGeom prst="rect">
            <a:avLst/>
          </a:prstGeom>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Predvajanje vrstice dialoga iz skripte</a:t>
            </a:r>
            <a:endParaRPr b="0" lang="en-US" sz="3600" spc="-1" strike="noStrike">
              <a:solidFill>
                <a:srgbClr val="000000"/>
              </a:solidFill>
              <a:latin typeface="Arial"/>
            </a:endParaRPr>
          </a:p>
        </p:txBody>
      </p:sp>
      <p:pic>
        <p:nvPicPr>
          <p:cNvPr id="140" name="" descr=""/>
          <p:cNvPicPr/>
          <p:nvPr/>
        </p:nvPicPr>
        <p:blipFill>
          <a:blip r:embed="rId1"/>
          <a:stretch/>
        </p:blipFill>
        <p:spPr>
          <a:xfrm>
            <a:off x="28800" y="1230840"/>
            <a:ext cx="9142560" cy="4940280"/>
          </a:xfrm>
          <a:prstGeom prst="rect">
            <a:avLst/>
          </a:prstGeom>
          <a:ln w="0">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Predvajanje vrstice dialoga iz skripte</a:t>
            </a:r>
            <a:endParaRPr b="0" lang="en-US" sz="3600" spc="-1" strike="noStrike">
              <a:solidFill>
                <a:srgbClr val="000000"/>
              </a:solidFill>
              <a:latin typeface="Arial"/>
            </a:endParaRPr>
          </a:p>
        </p:txBody>
      </p:sp>
      <p:pic>
        <p:nvPicPr>
          <p:cNvPr id="142" name="" descr=""/>
          <p:cNvPicPr/>
          <p:nvPr/>
        </p:nvPicPr>
        <p:blipFill>
          <a:blip r:embed="rId1"/>
          <a:stretch/>
        </p:blipFill>
        <p:spPr>
          <a:xfrm>
            <a:off x="360" y="1230840"/>
            <a:ext cx="9142560" cy="4940280"/>
          </a:xfrm>
          <a:prstGeom prst="rect">
            <a:avLst/>
          </a:prstGeom>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Predvajanje vrstice dialoga iz C++</a:t>
            </a:r>
            <a:endParaRPr b="0" lang="en-US" sz="3600" spc="-1" strike="noStrike">
              <a:solidFill>
                <a:srgbClr val="000000"/>
              </a:solidFill>
              <a:latin typeface="Arial"/>
            </a:endParaRPr>
          </a:p>
        </p:txBody>
      </p:sp>
      <p:pic>
        <p:nvPicPr>
          <p:cNvPr id="144" name="" descr=""/>
          <p:cNvPicPr/>
          <p:nvPr/>
        </p:nvPicPr>
        <p:blipFill>
          <a:blip r:embed="rId1"/>
          <a:stretch/>
        </p:blipFill>
        <p:spPr>
          <a:xfrm>
            <a:off x="228600" y="1090800"/>
            <a:ext cx="8656920" cy="576612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457200"/>
            <a:ext cx="3199320" cy="11401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3600" spc="-1" strike="noStrike">
                <a:solidFill>
                  <a:schemeClr val="dk1"/>
                </a:solidFill>
                <a:latin typeface="Calibri"/>
              </a:rPr>
              <a:t>Vrste ambientnega dialoga</a:t>
            </a:r>
            <a:endParaRPr b="0" lang="en-US" sz="3600" spc="-1" strike="noStrike">
              <a:solidFill>
                <a:srgbClr val="000000"/>
              </a:solidFill>
              <a:latin typeface="Arial"/>
            </a:endParaRPr>
          </a:p>
        </p:txBody>
      </p:sp>
      <p:sp>
        <p:nvSpPr>
          <p:cNvPr id="70" name="PlaceHolder 2"/>
          <p:cNvSpPr>
            <a:spLocks noGrp="1"/>
          </p:cNvSpPr>
          <p:nvPr>
            <p:ph/>
          </p:nvPr>
        </p:nvSpPr>
        <p:spPr>
          <a:xfrm>
            <a:off x="457200" y="1600200"/>
            <a:ext cx="3885120" cy="4523040"/>
          </a:xfrm>
          <a:prstGeom prst="rect">
            <a:avLst/>
          </a:prstGeom>
          <a:noFill/>
          <a:ln w="0">
            <a:noFill/>
          </a:ln>
        </p:spPr>
        <p:txBody>
          <a:bodyPr lIns="91440" rIns="91440" tIns="45720" bIns="45720" anchor="t">
            <a:noAutofit/>
          </a:bodyPr>
          <a:p>
            <a:pPr indent="0" defTabSz="457200">
              <a:lnSpc>
                <a:spcPct val="100000"/>
              </a:lnSpc>
              <a:spcBef>
                <a:spcPts val="641"/>
              </a:spcBef>
              <a:buNone/>
              <a:tabLst>
                <a:tab algn="l" pos="0"/>
              </a:tabLst>
            </a:pP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2400" spc="-1" strike="noStrike">
                <a:solidFill>
                  <a:schemeClr val="dk1"/>
                </a:solidFill>
                <a:latin typeface="Calibri"/>
              </a:rPr>
              <a:t>Onomatopije/Grunti</a:t>
            </a:r>
            <a:endParaRPr b="0" lang="en-US" sz="24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2400" spc="-1" strike="noStrike">
                <a:solidFill>
                  <a:schemeClr val="dk1"/>
                </a:solidFill>
                <a:latin typeface="Calibri"/>
              </a:rPr>
              <a:t>Lajanje/Zvočne postavitve</a:t>
            </a:r>
            <a:endParaRPr b="0" lang="en-US" sz="24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2400" spc="-1" strike="noStrike">
                <a:solidFill>
                  <a:schemeClr val="dk1"/>
                </a:solidFill>
                <a:latin typeface="Calibri"/>
              </a:rPr>
              <a:t>Splošni ambienti</a:t>
            </a:r>
            <a:endParaRPr b="0" lang="en-US" sz="24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2400" spc="-1" strike="noStrike">
                <a:solidFill>
                  <a:schemeClr val="dk1"/>
                </a:solidFill>
                <a:latin typeface="Calibri"/>
              </a:rPr>
              <a:t>Prilagojeni ambienti</a:t>
            </a:r>
            <a:endParaRPr b="0" lang="en-US" sz="24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2400" spc="-1" strike="noStrike">
                <a:solidFill>
                  <a:schemeClr val="dk1"/>
                </a:solidFill>
                <a:latin typeface="Calibri"/>
              </a:rPr>
              <a:t>Splošne šale</a:t>
            </a:r>
            <a:endParaRPr b="0" lang="en-US" sz="24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2400" spc="-1" strike="noStrike">
                <a:solidFill>
                  <a:schemeClr val="dk1"/>
                </a:solidFill>
                <a:latin typeface="Calibri"/>
              </a:rPr>
              <a:t>Prilagojene šale</a:t>
            </a:r>
            <a:endParaRPr b="0" lang="en-US" sz="2400" spc="-1" strike="noStrike">
              <a:solidFill>
                <a:srgbClr val="000000"/>
              </a:solidFill>
              <a:latin typeface="Arial"/>
            </a:endParaRPr>
          </a:p>
          <a:p>
            <a:pPr marL="343080" indent="0" defTabSz="457200">
              <a:lnSpc>
                <a:spcPct val="100000"/>
              </a:lnSpc>
              <a:spcBef>
                <a:spcPts val="641"/>
              </a:spcBef>
              <a:buNone/>
              <a:tabLst>
                <a:tab algn="l" pos="0"/>
              </a:tabLst>
            </a:pPr>
            <a:endParaRPr b="0" lang="en-US" sz="3200" spc="-1" strike="noStrike">
              <a:solidFill>
                <a:srgbClr val="000000"/>
              </a:solidFill>
              <a:latin typeface="Arial"/>
            </a:endParaRPr>
          </a:p>
        </p:txBody>
      </p:sp>
      <p:pic>
        <p:nvPicPr>
          <p:cNvPr id="71" name="" descr=""/>
          <p:cNvPicPr/>
          <p:nvPr/>
        </p:nvPicPr>
        <p:blipFill>
          <a:blip r:embed="rId1"/>
          <a:stretch/>
        </p:blipFill>
        <p:spPr>
          <a:xfrm>
            <a:off x="3982680" y="23760"/>
            <a:ext cx="5160240" cy="6604560"/>
          </a:xfrm>
          <a:prstGeom prst="rect">
            <a:avLst/>
          </a:prstGeom>
          <a:ln w="0">
            <a:noFill/>
          </a:ln>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Raznolikost</a:t>
            </a:r>
            <a:endParaRPr b="0" lang="en-US" sz="3600" spc="-1" strike="noStrike">
              <a:solidFill>
                <a:srgbClr val="000000"/>
              </a:solidFill>
              <a:latin typeface="Arial"/>
            </a:endParaRPr>
          </a:p>
        </p:txBody>
      </p:sp>
      <p:sp>
        <p:nvSpPr>
          <p:cNvPr id="146" name="PlaceHolder 2"/>
          <p:cNvSpPr>
            <a:spLocks noGrp="1"/>
          </p:cNvSpPr>
          <p:nvPr>
            <p:ph/>
          </p:nvPr>
        </p:nvSpPr>
        <p:spPr>
          <a:xfrm>
            <a:off x="457200" y="141912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Glede na logično vrstico z več naključno izbranimi fizičnimi linijami ...</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 običajno želimo preprečiti ponavljanje</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 morda želimo tudi nadzorovati verjetnost, da bomo slišali vsako fizično linijo</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Verjetnost Vrstic</a:t>
            </a:r>
            <a:endParaRPr b="0" lang="en-US" sz="3600" spc="-1" strike="noStrike">
              <a:solidFill>
                <a:srgbClr val="000000"/>
              </a:solidFill>
              <a:latin typeface="Arial"/>
            </a:endParaRPr>
          </a:p>
        </p:txBody>
      </p:sp>
      <p:pic>
        <p:nvPicPr>
          <p:cNvPr id="148" name="" descr=""/>
          <p:cNvPicPr/>
          <p:nvPr/>
        </p:nvPicPr>
        <p:blipFill>
          <a:blip r:embed="rId1"/>
          <a:stretch/>
        </p:blipFill>
        <p:spPr>
          <a:xfrm>
            <a:off x="28800" y="2019240"/>
            <a:ext cx="9142560" cy="4396320"/>
          </a:xfrm>
          <a:prstGeom prst="rect">
            <a:avLst/>
          </a:prstGeom>
          <a:ln w="0">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Verjetnost Vrstic</a:t>
            </a:r>
            <a:endParaRPr b="0" lang="en-US" sz="3600" spc="-1" strike="noStrike">
              <a:solidFill>
                <a:srgbClr val="000000"/>
              </a:solidFill>
              <a:latin typeface="Arial"/>
            </a:endParaRPr>
          </a:p>
        </p:txBody>
      </p:sp>
      <p:sp>
        <p:nvSpPr>
          <p:cNvPr id="150" name="PlaceHolder 2"/>
          <p:cNvSpPr>
            <a:spLocks noGrp="1"/>
          </p:cNvSpPr>
          <p:nvPr>
            <p:ph/>
          </p:nvPr>
        </p:nvSpPr>
        <p:spPr>
          <a:xfrm>
            <a:off x="457200" y="141912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Če želite izbrati vrstico z uporabo verjetnosti:</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Seštejte verjetnosti vrstic, da ustvarite kumulativno porazdelitveno funkcijo (CDF)</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Izračunajte naključno število x, tako da 0 ≤ x &lt; 1, z uporabo funkcije rand() ali podobnega</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Iščite vrstica, dokler ne najdete takšne, katere CDF je večji od x.</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Prioritete Logičnih Vrstic</a:t>
            </a:r>
            <a:endParaRPr b="0" lang="en-US" sz="3600" spc="-1" strike="noStrike">
              <a:solidFill>
                <a:srgbClr val="000000"/>
              </a:solidFill>
              <a:latin typeface="Arial"/>
            </a:endParaRPr>
          </a:p>
        </p:txBody>
      </p:sp>
      <p:sp>
        <p:nvSpPr>
          <p:cNvPr id="152" name="PlaceHolder 2"/>
          <p:cNvSpPr>
            <a:spLocks noGrp="1"/>
          </p:cNvSpPr>
          <p:nvPr>
            <p:ph/>
          </p:nvPr>
        </p:nvSpPr>
        <p:spPr>
          <a:xfrm>
            <a:off x="457200" y="141912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Preprečiti je treba predvajanje neprimernih replik </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npr. z izjavo »Zmanjkalo mi je streliva!« med predvajanjem reakcije na zadetek.</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Preprosta rešitev: prioritete</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Prioritete Logičnih Vrstic</a:t>
            </a:r>
            <a:endParaRPr b="0" lang="en-US" sz="3600" spc="-1" strike="noStrike">
              <a:solidFill>
                <a:srgbClr val="000000"/>
              </a:solidFill>
              <a:latin typeface="Arial"/>
            </a:endParaRPr>
          </a:p>
        </p:txBody>
      </p:sp>
      <p:sp>
        <p:nvSpPr>
          <p:cNvPr id="154" name="PlaceHolder 2"/>
          <p:cNvSpPr>
            <a:spLocks noGrp="1"/>
          </p:cNvSpPr>
          <p:nvPr>
            <p:ph/>
          </p:nvPr>
        </p:nvSpPr>
        <p:spPr>
          <a:xfrm>
            <a:off x="457200" y="141912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Preprečiti je treba predvajanje neprimernih replik</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npr. z izjavo »Zmanjkalo mi je streliva!« med predvajanjem reakcije na zadetek.</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Preprosta rešitev: prioritete</a:t>
            </a:r>
            <a:endParaRPr b="0" lang="en-US" sz="3200" spc="-1" strike="noStrike">
              <a:solidFill>
                <a:srgbClr val="000000"/>
              </a:solidFill>
              <a:latin typeface="Arial"/>
            </a:endParaRPr>
          </a:p>
        </p:txBody>
      </p:sp>
      <p:sp>
        <p:nvSpPr>
          <p:cNvPr id="155" name="PlaceHolder 61"/>
          <p:cNvSpPr/>
          <p:nvPr/>
        </p:nvSpPr>
        <p:spPr>
          <a:xfrm>
            <a:off x="4343400" y="4114800"/>
            <a:ext cx="4570920" cy="2513520"/>
          </a:xfrm>
          <a:prstGeom prst="rect">
            <a:avLst/>
          </a:prstGeom>
          <a:noFill/>
          <a:ln w="0">
            <a:noFill/>
          </a:ln>
        </p:spPr>
        <p:style>
          <a:lnRef idx="0"/>
          <a:fillRef idx="0"/>
          <a:effectRef idx="0"/>
          <a:fontRef idx="minor"/>
        </p:style>
        <p:txBody>
          <a:bodyPr lIns="90000" rIns="90000" tIns="45000" bIns="45000" anchor="t">
            <a:noAutofit/>
          </a:bodyPr>
          <a:p>
            <a:pPr marL="343080" indent="-343080" defTabSz="457200">
              <a:lnSpc>
                <a:spcPct val="100000"/>
              </a:lnSpc>
              <a:spcBef>
                <a:spcPts val="57"/>
              </a:spcBef>
              <a:tabLst>
                <a:tab algn="l" pos="0"/>
              </a:tabLst>
            </a:pPr>
            <a:r>
              <a:rPr b="0" lang="en-US" sz="3200" spc="-1" strike="noStrike">
                <a:solidFill>
                  <a:schemeClr val="dk1"/>
                </a:solidFill>
                <a:latin typeface="Calibri"/>
              </a:rPr>
              <a:t>5: death </a:t>
            </a:r>
            <a:endParaRPr b="0" lang="en-US" sz="3200" spc="-1" strike="noStrike">
              <a:solidFill>
                <a:srgbClr val="000000"/>
              </a:solidFill>
              <a:latin typeface="Arial"/>
            </a:endParaRPr>
          </a:p>
          <a:p>
            <a:pPr marL="343080" indent="-343080" defTabSz="457200">
              <a:lnSpc>
                <a:spcPct val="100000"/>
              </a:lnSpc>
              <a:spcBef>
                <a:spcPts val="57"/>
              </a:spcBef>
              <a:tabLst>
                <a:tab algn="l" pos="0"/>
              </a:tabLst>
            </a:pPr>
            <a:r>
              <a:rPr b="0" lang="en-US" sz="3200" spc="-1" strike="noStrike">
                <a:solidFill>
                  <a:schemeClr val="dk1"/>
                </a:solidFill>
                <a:latin typeface="Calibri"/>
              </a:rPr>
              <a:t>4: hit reactions </a:t>
            </a:r>
            <a:endParaRPr b="0" lang="en-US" sz="3200" spc="-1" strike="noStrike">
              <a:solidFill>
                <a:srgbClr val="000000"/>
              </a:solidFill>
              <a:latin typeface="Arial"/>
            </a:endParaRPr>
          </a:p>
          <a:p>
            <a:pPr marL="343080" indent="-343080" defTabSz="457200">
              <a:lnSpc>
                <a:spcPct val="100000"/>
              </a:lnSpc>
              <a:spcBef>
                <a:spcPts val="57"/>
              </a:spcBef>
              <a:tabLst>
                <a:tab algn="l" pos="0"/>
              </a:tabLst>
            </a:pPr>
            <a:r>
              <a:rPr b="0" lang="en-US" sz="3200" spc="-1" strike="noStrike">
                <a:solidFill>
                  <a:schemeClr val="dk1"/>
                </a:solidFill>
                <a:latin typeface="Calibri"/>
              </a:rPr>
              <a:t>3: IGCs </a:t>
            </a:r>
            <a:endParaRPr b="0" lang="en-US" sz="3200" spc="-1" strike="noStrike">
              <a:solidFill>
                <a:srgbClr val="000000"/>
              </a:solidFill>
              <a:latin typeface="Arial"/>
            </a:endParaRPr>
          </a:p>
          <a:p>
            <a:pPr marL="343080" indent="-343080" defTabSz="457200">
              <a:lnSpc>
                <a:spcPct val="100000"/>
              </a:lnSpc>
              <a:spcBef>
                <a:spcPts val="57"/>
              </a:spcBef>
              <a:tabLst>
                <a:tab algn="l" pos="0"/>
              </a:tabLst>
            </a:pPr>
            <a:r>
              <a:rPr b="0" lang="en-US" sz="3200" spc="-1" strike="noStrike">
                <a:solidFill>
                  <a:schemeClr val="dk1"/>
                </a:solidFill>
                <a:latin typeface="Calibri"/>
              </a:rPr>
              <a:t>2: AI chatter </a:t>
            </a:r>
            <a:endParaRPr b="0" lang="en-US" sz="3200" spc="-1" strike="noStrike">
              <a:solidFill>
                <a:srgbClr val="000000"/>
              </a:solidFill>
              <a:latin typeface="Arial"/>
            </a:endParaRPr>
          </a:p>
          <a:p>
            <a:pPr marL="343080" indent="-343080" defTabSz="457200">
              <a:lnSpc>
                <a:spcPct val="100000"/>
              </a:lnSpc>
              <a:spcBef>
                <a:spcPts val="57"/>
              </a:spcBef>
              <a:tabLst>
                <a:tab algn="l" pos="0"/>
              </a:tabLst>
            </a:pPr>
            <a:r>
              <a:rPr b="0" lang="en-US" sz="3200" spc="-1" strike="noStrike">
                <a:solidFill>
                  <a:schemeClr val="dk1"/>
                </a:solidFill>
                <a:latin typeface="Calibri"/>
              </a:rPr>
              <a:t>1: efforts</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Prioritete Logičnih Vrstic</a:t>
            </a:r>
            <a:endParaRPr b="0" lang="en-US" sz="3600" spc="-1" strike="noStrike">
              <a:solidFill>
                <a:srgbClr val="000000"/>
              </a:solidFill>
              <a:latin typeface="Arial"/>
            </a:endParaRPr>
          </a:p>
        </p:txBody>
      </p:sp>
      <p:sp>
        <p:nvSpPr>
          <p:cNvPr id="157" name="PlaceHolder 2"/>
          <p:cNvSpPr>
            <a:spLocks noGrp="1"/>
          </p:cNvSpPr>
          <p:nvPr>
            <p:ph/>
          </p:nvPr>
        </p:nvSpPr>
        <p:spPr>
          <a:xfrm>
            <a:off x="457200" y="141912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74"/>
              </a:spcBef>
              <a:buClr>
                <a:srgbClr val="000000"/>
              </a:buClr>
              <a:buFont typeface="Arial"/>
              <a:buChar char="•"/>
            </a:pPr>
            <a:r>
              <a:rPr b="0" lang="en-US" sz="3200" spc="-1" strike="noStrike">
                <a:solidFill>
                  <a:schemeClr val="dk1"/>
                </a:solidFill>
                <a:latin typeface="Calibri"/>
              </a:rPr>
              <a:t>Narediti prekinitev »dobro« je lahko nekoliko zapleteno.</a:t>
            </a:r>
            <a:endParaRPr b="0" lang="en-US" sz="3200" spc="-1" strike="noStrike">
              <a:solidFill>
                <a:srgbClr val="000000"/>
              </a:solidFill>
              <a:latin typeface="Arial"/>
              <a:ea typeface="Noto Sans CJK SC"/>
            </a:endParaRPr>
          </a:p>
          <a:p>
            <a:pPr marL="343080" indent="-343080" defTabSz="457200">
              <a:lnSpc>
                <a:spcPct val="100000"/>
              </a:lnSpc>
              <a:spcBef>
                <a:spcPts val="74"/>
              </a:spcBef>
              <a:buClr>
                <a:srgbClr val="000000"/>
              </a:buClr>
              <a:buFont typeface="Arial"/>
              <a:buChar char="•"/>
            </a:pPr>
            <a:r>
              <a:rPr b="0" lang="en-US" sz="3200" spc="-1" strike="noStrike">
                <a:solidFill>
                  <a:schemeClr val="dk1"/>
                </a:solidFill>
                <a:latin typeface="Calibri"/>
              </a:rPr>
              <a:t>Naj se prekinjena dialogna vrstica zatemni?</a:t>
            </a:r>
            <a:endParaRPr b="0" lang="en-US" sz="3200" spc="-1" strike="noStrike">
              <a:solidFill>
                <a:srgbClr val="000000"/>
              </a:solidFill>
              <a:latin typeface="Arial"/>
              <a:ea typeface="Noto Sans CJK SC"/>
            </a:endParaRPr>
          </a:p>
          <a:p>
            <a:pPr lvl="1" marL="864000" indent="-324000" defTabSz="457200">
              <a:lnSpc>
                <a:spcPct val="100000"/>
              </a:lnSpc>
              <a:spcBef>
                <a:spcPts val="567"/>
              </a:spcBef>
              <a:buClr>
                <a:srgbClr val="000000"/>
              </a:buClr>
              <a:buSzPct val="75000"/>
              <a:buFont typeface="Symbol" charset="2"/>
              <a:buChar char=""/>
            </a:pPr>
            <a:r>
              <a:rPr b="0" lang="en-US" sz="3200" spc="-1" strike="noStrike">
                <a:solidFill>
                  <a:srgbClr val="c9211e"/>
                </a:solidFill>
                <a:latin typeface="Calibri"/>
              </a:rPr>
              <a:t>NE</a:t>
            </a:r>
            <a:endParaRPr b="0" lang="en-US" sz="3200" spc="-1" strike="noStrike">
              <a:solidFill>
                <a:srgbClr val="000000"/>
              </a:solidFill>
              <a:latin typeface="Arial"/>
              <a:ea typeface="Noto Sans CJK SC"/>
            </a:endParaRPr>
          </a:p>
          <a:p>
            <a:pPr marL="343080" indent="-343080" defTabSz="457200">
              <a:lnSpc>
                <a:spcPct val="100000"/>
              </a:lnSpc>
              <a:spcBef>
                <a:spcPts val="74"/>
              </a:spcBef>
              <a:buClr>
                <a:srgbClr val="000000"/>
              </a:buClr>
              <a:buFont typeface="Arial"/>
              <a:buChar char="•"/>
            </a:pPr>
            <a:r>
              <a:rPr b="0" lang="en-US" sz="3200" spc="-1" strike="noStrike">
                <a:solidFill>
                  <a:schemeClr val="dk1"/>
                </a:solidFill>
                <a:latin typeface="Calibri"/>
              </a:rPr>
              <a:t>Naj se predvaja zvok glotalnega stop-a?</a:t>
            </a:r>
            <a:endParaRPr b="0" lang="en-US" sz="3200" spc="-1" strike="noStrike">
              <a:solidFill>
                <a:srgbClr val="000000"/>
              </a:solidFill>
              <a:latin typeface="Arial"/>
              <a:ea typeface="Noto Sans CJK SC"/>
            </a:endParaRPr>
          </a:p>
          <a:p>
            <a:pPr lvl="1" marL="864000" indent="-324000" defTabSz="457200">
              <a:lnSpc>
                <a:spcPct val="100000"/>
              </a:lnSpc>
              <a:spcBef>
                <a:spcPts val="567"/>
              </a:spcBef>
              <a:buClr>
                <a:srgbClr val="000000"/>
              </a:buClr>
              <a:buSzPct val="75000"/>
              <a:buFont typeface="Symbol" charset="2"/>
              <a:buChar char=""/>
            </a:pPr>
            <a:r>
              <a:rPr b="0" lang="en-US" sz="3200" spc="-1" strike="noStrike">
                <a:solidFill>
                  <a:srgbClr val="c9211e"/>
                </a:solidFill>
                <a:latin typeface="Calibri"/>
              </a:rPr>
              <a:t>MOGOČE</a:t>
            </a:r>
            <a:endParaRPr b="0" lang="en-US" sz="3200" spc="-1" strike="noStrike">
              <a:solidFill>
                <a:srgbClr val="000000"/>
              </a:solidFill>
              <a:latin typeface="Arial"/>
              <a:ea typeface="Noto Sans CJK SC"/>
            </a:endParaRPr>
          </a:p>
          <a:p>
            <a:pPr marL="343080" indent="-343080" defTabSz="457200">
              <a:lnSpc>
                <a:spcPct val="100000"/>
              </a:lnSpc>
              <a:spcBef>
                <a:spcPts val="74"/>
              </a:spcBef>
              <a:buClr>
                <a:srgbClr val="000000"/>
              </a:buClr>
              <a:buFont typeface="Arial"/>
              <a:buChar char="•"/>
            </a:pPr>
            <a:r>
              <a:rPr b="0" lang="en-US" sz="3200" spc="-1" strike="noStrike">
                <a:solidFill>
                  <a:schemeClr val="dk1"/>
                </a:solidFill>
                <a:latin typeface="Calibri"/>
              </a:rPr>
              <a:t>Naj se prekinjena vrstica nenadoma prekine?</a:t>
            </a:r>
            <a:endParaRPr b="0" lang="en-US" sz="3200" spc="-1" strike="noStrike">
              <a:solidFill>
                <a:srgbClr val="000000"/>
              </a:solidFill>
              <a:latin typeface="Arial"/>
              <a:ea typeface="Noto Sans CJK SC"/>
            </a:endParaRPr>
          </a:p>
          <a:p>
            <a:pPr lvl="1" marL="864000" indent="-324000" defTabSz="457200">
              <a:lnSpc>
                <a:spcPct val="100000"/>
              </a:lnSpc>
              <a:spcBef>
                <a:spcPts val="567"/>
              </a:spcBef>
              <a:buClr>
                <a:srgbClr val="000000"/>
              </a:buClr>
              <a:buSzPct val="75000"/>
              <a:buFont typeface="Symbol" charset="2"/>
              <a:buChar char=""/>
            </a:pPr>
            <a:r>
              <a:rPr b="0" lang="en-US" sz="3200" spc="-1" strike="noStrike">
                <a:solidFill>
                  <a:srgbClr val="c9211e"/>
                </a:solidFill>
                <a:latin typeface="Calibri"/>
              </a:rPr>
              <a:t>NAJBOLJE JE DELOVALO - KISS</a:t>
            </a:r>
            <a:endParaRPr b="0" lang="en-US" sz="3200" spc="-1" strike="noStrike">
              <a:solidFill>
                <a:srgbClr val="000000"/>
              </a:solidFill>
              <a:latin typeface="Arial"/>
              <a:ea typeface="Noto Sans CJK SC"/>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8" name="" descr=""/>
          <p:cNvPicPr/>
          <p:nvPr/>
        </p:nvPicPr>
        <p:blipFill>
          <a:blip r:embed="rId1"/>
          <a:stretch/>
        </p:blipFill>
        <p:spPr>
          <a:xfrm>
            <a:off x="18000" y="377280"/>
            <a:ext cx="9142560" cy="6120360"/>
          </a:xfrm>
          <a:prstGeom prst="rect">
            <a:avLst/>
          </a:prstGeom>
          <a:ln w="0">
            <a:noFill/>
          </a:ln>
        </p:spPr>
      </p:pic>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Definiranje preprostega pogovora</a:t>
            </a:r>
            <a:endParaRPr b="0" lang="en-US" sz="3600" spc="-1" strike="noStrike">
              <a:solidFill>
                <a:srgbClr val="000000"/>
              </a:solidFill>
              <a:latin typeface="Arial"/>
            </a:endParaRPr>
          </a:p>
        </p:txBody>
      </p:sp>
      <p:pic>
        <p:nvPicPr>
          <p:cNvPr id="160" name="" descr=""/>
          <p:cNvPicPr/>
          <p:nvPr/>
        </p:nvPicPr>
        <p:blipFill>
          <a:blip r:embed="rId1"/>
          <a:stretch/>
        </p:blipFill>
        <p:spPr>
          <a:xfrm>
            <a:off x="0" y="1143000"/>
            <a:ext cx="9142560" cy="6032880"/>
          </a:xfrm>
          <a:prstGeom prst="rect">
            <a:avLst/>
          </a:prstGeom>
          <a:ln w="0">
            <a:noFill/>
          </a:ln>
        </p:spPr>
      </p:pic>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Definiranje preprostega pogovora</a:t>
            </a:r>
            <a:endParaRPr b="0" lang="en-US" sz="3600" spc="-1" strike="noStrike">
              <a:solidFill>
                <a:srgbClr val="000000"/>
              </a:solidFill>
              <a:latin typeface="Arial"/>
            </a:endParaRPr>
          </a:p>
        </p:txBody>
      </p:sp>
      <p:pic>
        <p:nvPicPr>
          <p:cNvPr id="162" name="" descr=""/>
          <p:cNvPicPr/>
          <p:nvPr/>
        </p:nvPicPr>
        <p:blipFill>
          <a:blip r:embed="rId1"/>
          <a:stretch/>
        </p:blipFill>
        <p:spPr>
          <a:xfrm>
            <a:off x="360" y="1143000"/>
            <a:ext cx="9142560" cy="6032880"/>
          </a:xfrm>
          <a:prstGeom prst="rect">
            <a:avLst/>
          </a:prstGeom>
          <a:ln w="0">
            <a:noFill/>
          </a:ln>
        </p:spPr>
      </p:pic>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Definiranje preprostega pogovora</a:t>
            </a:r>
            <a:endParaRPr b="0" lang="en-US" sz="3600" spc="-1" strike="noStrike">
              <a:solidFill>
                <a:srgbClr val="000000"/>
              </a:solidFill>
              <a:latin typeface="Arial"/>
            </a:endParaRPr>
          </a:p>
        </p:txBody>
      </p:sp>
      <p:pic>
        <p:nvPicPr>
          <p:cNvPr id="164" name="" descr=""/>
          <p:cNvPicPr/>
          <p:nvPr/>
        </p:nvPicPr>
        <p:blipFill>
          <a:blip r:embed="rId1"/>
          <a:stretch/>
        </p:blipFill>
        <p:spPr>
          <a:xfrm>
            <a:off x="18000" y="2597400"/>
            <a:ext cx="9142560" cy="167976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 name="PlaceHolder 1"/>
          <p:cNvSpPr>
            <a:spLocks noGrp="1"/>
          </p:cNvSpPr>
          <p:nvPr>
            <p:ph type="title"/>
          </p:nvPr>
        </p:nvSpPr>
        <p:spPr>
          <a:xfrm>
            <a:off x="457200" y="457200"/>
            <a:ext cx="3199320" cy="11401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3600" spc="-1" strike="noStrike">
                <a:solidFill>
                  <a:schemeClr val="dk1"/>
                </a:solidFill>
                <a:latin typeface="Calibri"/>
              </a:rPr>
              <a:t>Interaktivni dialog</a:t>
            </a:r>
            <a:endParaRPr b="0" lang="en-US" sz="3600" spc="-1" strike="noStrike">
              <a:solidFill>
                <a:srgbClr val="000000"/>
              </a:solidFill>
              <a:latin typeface="Arial"/>
            </a:endParaRPr>
          </a:p>
        </p:txBody>
      </p:sp>
      <p:sp>
        <p:nvSpPr>
          <p:cNvPr id="73" name="PlaceHolder 2"/>
          <p:cNvSpPr>
            <a:spLocks noGrp="1"/>
          </p:cNvSpPr>
          <p:nvPr>
            <p:ph/>
          </p:nvPr>
        </p:nvSpPr>
        <p:spPr>
          <a:xfrm>
            <a:off x="457200" y="1600200"/>
            <a:ext cx="3885120" cy="4523040"/>
          </a:xfrm>
          <a:prstGeom prst="rect">
            <a:avLst/>
          </a:prstGeom>
          <a:noFill/>
          <a:ln w="0">
            <a:noFill/>
          </a:ln>
        </p:spPr>
        <p:txBody>
          <a:bodyPr lIns="91440" rIns="91440" tIns="45720" bIns="45720" anchor="t">
            <a:noAutofit/>
          </a:bodyPr>
          <a:p>
            <a:pPr indent="0" defTabSz="457200">
              <a:lnSpc>
                <a:spcPct val="100000"/>
              </a:lnSpc>
              <a:spcBef>
                <a:spcPts val="641"/>
              </a:spcBef>
              <a:buNone/>
              <a:tabLst>
                <a:tab algn="l" pos="0"/>
              </a:tabLst>
            </a:pPr>
            <a:endParaRPr b="0" lang="en-US" sz="24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2400" spc="-1" strike="noStrike">
                <a:solidFill>
                  <a:schemeClr val="dk1"/>
                </a:solidFill>
                <a:latin typeface="Calibri"/>
              </a:rPr>
              <a:t>Različni načini pisanja interaktivnega dialoga</a:t>
            </a:r>
            <a:endParaRPr b="0" lang="en-US" sz="24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2400" spc="-1" strike="noStrike">
                <a:solidFill>
                  <a:schemeClr val="dk1"/>
                </a:solidFill>
                <a:latin typeface="Calibri"/>
              </a:rPr>
              <a:t>Skriptirani pogovori</a:t>
            </a:r>
            <a:endParaRPr b="0" lang="en-US" sz="24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2400" spc="-1" strike="noStrike">
                <a:solidFill>
                  <a:schemeClr val="dk1"/>
                </a:solidFill>
                <a:latin typeface="Calibri"/>
              </a:rPr>
              <a:t>Drevesa dialoga</a:t>
            </a:r>
            <a:endParaRPr b="0" lang="en-US" sz="2400" spc="-1" strike="noStrike">
              <a:solidFill>
                <a:srgbClr val="000000"/>
              </a:solidFill>
              <a:latin typeface="Arial"/>
            </a:endParaRPr>
          </a:p>
          <a:p>
            <a:pPr marL="343080" indent="-343080" defTabSz="457200">
              <a:lnSpc>
                <a:spcPct val="100000"/>
              </a:lnSpc>
              <a:spcBef>
                <a:spcPts val="641"/>
              </a:spcBef>
              <a:buClr>
                <a:srgbClr val="000000"/>
              </a:buClr>
              <a:buFont typeface="Arial"/>
              <a:buChar char="•"/>
              <a:tabLst>
                <a:tab algn="l" pos="0"/>
              </a:tabLst>
            </a:pPr>
            <a:r>
              <a:rPr b="0" lang="en-US" sz="2400" spc="-1" strike="noStrike">
                <a:solidFill>
                  <a:schemeClr val="dk1"/>
                </a:solidFill>
                <a:latin typeface="Calibri"/>
              </a:rPr>
              <a:t>Pogojne veje in izmenjave</a:t>
            </a:r>
            <a:endParaRPr b="0" lang="en-US" sz="2400" spc="-1" strike="noStrike">
              <a:solidFill>
                <a:srgbClr val="000000"/>
              </a:solidFill>
              <a:latin typeface="Arial"/>
            </a:endParaRPr>
          </a:p>
        </p:txBody>
      </p:sp>
      <p:pic>
        <p:nvPicPr>
          <p:cNvPr id="74" name="" descr=""/>
          <p:cNvPicPr/>
          <p:nvPr/>
        </p:nvPicPr>
        <p:blipFill>
          <a:blip r:embed="rId1"/>
          <a:stretch/>
        </p:blipFill>
        <p:spPr>
          <a:xfrm>
            <a:off x="4078440" y="0"/>
            <a:ext cx="5064480" cy="6375960"/>
          </a:xfrm>
          <a:prstGeom prst="rect">
            <a:avLst/>
          </a:prstGeom>
          <a:ln w="0">
            <a:noFill/>
          </a:ln>
        </p:spPr>
      </p:pic>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Definiranje preprostega pogovora</a:t>
            </a:r>
            <a:endParaRPr b="0" lang="en-US" sz="3600" spc="-1" strike="noStrike">
              <a:solidFill>
                <a:srgbClr val="000000"/>
              </a:solidFill>
              <a:latin typeface="Arial"/>
            </a:endParaRPr>
          </a:p>
        </p:txBody>
      </p:sp>
      <p:pic>
        <p:nvPicPr>
          <p:cNvPr id="166" name="" descr=""/>
          <p:cNvPicPr/>
          <p:nvPr/>
        </p:nvPicPr>
        <p:blipFill>
          <a:blip r:embed="rId1"/>
          <a:stretch/>
        </p:blipFill>
        <p:spPr>
          <a:xfrm>
            <a:off x="1427760" y="2781000"/>
            <a:ext cx="6323040" cy="1312920"/>
          </a:xfrm>
          <a:prstGeom prst="rect">
            <a:avLst/>
          </a:prstGeom>
          <a:ln w="0">
            <a:noFill/>
          </a:ln>
        </p:spPr>
      </p:pic>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Pravila – da rulez</a:t>
            </a:r>
            <a:endParaRPr b="0" lang="en-US" sz="3600" spc="-1" strike="noStrike">
              <a:solidFill>
                <a:srgbClr val="000000"/>
              </a:solidFill>
              <a:latin typeface="Arial"/>
            </a:endParaRPr>
          </a:p>
        </p:txBody>
      </p:sp>
      <p:sp>
        <p:nvSpPr>
          <p:cNvPr id="168" name="PlaceHolder 2"/>
          <p:cNvSpPr>
            <a:spLocks noGrp="1"/>
          </p:cNvSpPr>
          <p:nvPr>
            <p:ph/>
          </p:nvPr>
        </p:nvSpPr>
        <p:spPr>
          <a:xfrm>
            <a:off x="457200" y="141912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Osnovna ideja:</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Avtorji zgodb in/ali oblikovalci zvoka uporabljajo preprosta pravila za izbiro med alternativnimi vrsticami dialoga med izvajanjem ...</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 ali za nadzor razvejanih pogovorov</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Pravila so zapisana v obliki dejstev, ki so shranjena v enem ali več slovarjih</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Definiranje preprostega pogovora</a:t>
            </a:r>
            <a:endParaRPr b="0" lang="en-US" sz="3600" spc="-1" strike="noStrike">
              <a:solidFill>
                <a:srgbClr val="000000"/>
              </a:solidFill>
              <a:latin typeface="Arial"/>
            </a:endParaRPr>
          </a:p>
        </p:txBody>
      </p:sp>
      <p:pic>
        <p:nvPicPr>
          <p:cNvPr id="170" name="" descr=""/>
          <p:cNvPicPr/>
          <p:nvPr/>
        </p:nvPicPr>
        <p:blipFill>
          <a:blip r:embed="rId1"/>
          <a:stretch/>
        </p:blipFill>
        <p:spPr>
          <a:xfrm>
            <a:off x="18000" y="1283760"/>
            <a:ext cx="9142560" cy="4307040"/>
          </a:xfrm>
          <a:prstGeom prst="rect">
            <a:avLst/>
          </a:prstGeom>
          <a:ln w="0">
            <a:noFill/>
          </a:ln>
        </p:spPr>
      </p:pic>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Example</a:t>
            </a:r>
            <a:endParaRPr b="0" lang="en-US" sz="3600" spc="-1" strike="noStrike">
              <a:solidFill>
                <a:srgbClr val="000000"/>
              </a:solidFill>
              <a:latin typeface="Arial"/>
            </a:endParaRPr>
          </a:p>
        </p:txBody>
      </p:sp>
      <p:pic>
        <p:nvPicPr>
          <p:cNvPr id="172" name="" descr=""/>
          <p:cNvPicPr/>
          <p:nvPr/>
        </p:nvPicPr>
        <p:blipFill>
          <a:blip r:embed="rId1"/>
          <a:stretch/>
        </p:blipFill>
        <p:spPr>
          <a:xfrm>
            <a:off x="685800" y="1140120"/>
            <a:ext cx="7753320" cy="5716800"/>
          </a:xfrm>
          <a:prstGeom prst="rect">
            <a:avLst/>
          </a:prstGeom>
          <a:ln w="0">
            <a:noFill/>
          </a:ln>
        </p:spPr>
      </p:pic>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Razvejanje pogovorov</a:t>
            </a:r>
            <a:endParaRPr b="0" lang="en-US" sz="3600" spc="-1" strike="noStrike">
              <a:solidFill>
                <a:srgbClr val="000000"/>
              </a:solidFill>
              <a:latin typeface="Arial"/>
            </a:endParaRPr>
          </a:p>
        </p:txBody>
      </p:sp>
      <p:pic>
        <p:nvPicPr>
          <p:cNvPr id="174" name="" descr=""/>
          <p:cNvPicPr/>
          <p:nvPr/>
        </p:nvPicPr>
        <p:blipFill>
          <a:blip r:embed="rId1"/>
          <a:stretch/>
        </p:blipFill>
        <p:spPr>
          <a:xfrm>
            <a:off x="18000" y="1473120"/>
            <a:ext cx="9142560" cy="3928680"/>
          </a:xfrm>
          <a:prstGeom prst="rect">
            <a:avLst/>
          </a:prstGeom>
          <a:ln w="0">
            <a:noFill/>
          </a:ln>
        </p:spPr>
      </p:pic>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Razvejanje pogovorov</a:t>
            </a:r>
            <a:endParaRPr b="0" lang="en-US" sz="3600" spc="-1" strike="noStrike">
              <a:solidFill>
                <a:srgbClr val="000000"/>
              </a:solidFill>
              <a:latin typeface="Arial"/>
            </a:endParaRPr>
          </a:p>
        </p:txBody>
      </p:sp>
      <p:pic>
        <p:nvPicPr>
          <p:cNvPr id="176" name="" descr=""/>
          <p:cNvPicPr/>
          <p:nvPr/>
        </p:nvPicPr>
        <p:blipFill>
          <a:blip r:embed="rId1"/>
          <a:stretch/>
        </p:blipFill>
        <p:spPr>
          <a:xfrm>
            <a:off x="18000" y="1473120"/>
            <a:ext cx="9142560" cy="3928680"/>
          </a:xfrm>
          <a:prstGeom prst="rect">
            <a:avLst/>
          </a:prstGeom>
          <a:ln w="0">
            <a:noFill/>
          </a:ln>
        </p:spPr>
      </p:pic>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Slovarji dejstev</a:t>
            </a:r>
            <a:endParaRPr b="0" lang="en-US" sz="3600" spc="-1" strike="noStrike">
              <a:solidFill>
                <a:srgbClr val="000000"/>
              </a:solidFill>
              <a:latin typeface="Arial"/>
            </a:endParaRPr>
          </a:p>
        </p:txBody>
      </p:sp>
      <p:pic>
        <p:nvPicPr>
          <p:cNvPr id="178" name="" descr=""/>
          <p:cNvPicPr/>
          <p:nvPr/>
        </p:nvPicPr>
        <p:blipFill>
          <a:blip r:embed="rId1"/>
          <a:stretch/>
        </p:blipFill>
        <p:spPr>
          <a:xfrm>
            <a:off x="-12240" y="1214640"/>
            <a:ext cx="7758360" cy="5411160"/>
          </a:xfrm>
          <a:prstGeom prst="rect">
            <a:avLst/>
          </a:prstGeom>
          <a:ln w="0">
            <a:noFill/>
          </a:ln>
        </p:spPr>
      </p:pic>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Joel’s Facts</a:t>
            </a:r>
            <a:endParaRPr b="0" lang="en-US" sz="3600" spc="-1" strike="noStrike">
              <a:solidFill>
                <a:srgbClr val="000000"/>
              </a:solidFill>
              <a:latin typeface="Arial"/>
            </a:endParaRPr>
          </a:p>
        </p:txBody>
      </p:sp>
      <p:pic>
        <p:nvPicPr>
          <p:cNvPr id="180" name="" descr=""/>
          <p:cNvPicPr/>
          <p:nvPr/>
        </p:nvPicPr>
        <p:blipFill>
          <a:blip r:embed="rId1"/>
          <a:stretch/>
        </p:blipFill>
        <p:spPr>
          <a:xfrm>
            <a:off x="1204560" y="1143000"/>
            <a:ext cx="6109560" cy="5562360"/>
          </a:xfrm>
          <a:prstGeom prst="rect">
            <a:avLst/>
          </a:prstGeom>
          <a:ln w="0">
            <a:noFill/>
          </a:ln>
        </p:spPr>
      </p:pic>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Ellie’s Facts</a:t>
            </a:r>
            <a:endParaRPr b="0" lang="en-US" sz="3600" spc="-1" strike="noStrike">
              <a:solidFill>
                <a:srgbClr val="000000"/>
              </a:solidFill>
              <a:latin typeface="Arial"/>
            </a:endParaRPr>
          </a:p>
        </p:txBody>
      </p:sp>
      <p:pic>
        <p:nvPicPr>
          <p:cNvPr id="182" name="" descr=""/>
          <p:cNvPicPr/>
          <p:nvPr/>
        </p:nvPicPr>
        <p:blipFill>
          <a:blip r:embed="rId1"/>
          <a:stretch/>
        </p:blipFill>
        <p:spPr>
          <a:xfrm>
            <a:off x="1143000" y="1098000"/>
            <a:ext cx="6732360" cy="5758920"/>
          </a:xfrm>
          <a:prstGeom prst="rect">
            <a:avLst/>
          </a:prstGeom>
          <a:ln w="0">
            <a:noFill/>
          </a:ln>
        </p:spPr>
      </p:pic>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Dodajanje realizma</a:t>
            </a:r>
            <a:endParaRPr b="0" lang="en-US"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3600" spc="-1" strike="noStrike">
                <a:solidFill>
                  <a:schemeClr val="dk1"/>
                </a:solidFill>
                <a:latin typeface="Calibri"/>
              </a:rPr>
              <a:t>Dialog o dajanju nalog (Quest-Giving Dialogue)</a:t>
            </a:r>
            <a:endParaRPr b="0" lang="en-US" sz="3600" spc="-1" strike="noStrike">
              <a:solidFill>
                <a:srgbClr val="000000"/>
              </a:solidFill>
              <a:latin typeface="Arial"/>
            </a:endParaRPr>
          </a:p>
        </p:txBody>
      </p:sp>
      <p:sp>
        <p:nvSpPr>
          <p:cNvPr id="76" name="PlaceHolder 2"/>
          <p:cNvSpPr>
            <a:spLocks noGrp="1"/>
          </p:cNvSpPr>
          <p:nvPr>
            <p:ph/>
          </p:nvPr>
        </p:nvSpPr>
        <p:spPr>
          <a:xfrm>
            <a:off x="457200" y="160020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Uvodni kavelj: privabi igralca k dialogu</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Prvo središče NPC: dajalec naloge razloži problem</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Nadaljnja središča NPC: razložene so podrobnosti naloge</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Središča igralcev: igralec postavlja vprašanja; sprejme ali zavrne nalogo</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Končno središče NPC: jasno je opredeljen takojšnji cilj, ki igralca pošlje naprej</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Fall-Off</a:t>
            </a:r>
            <a:endParaRPr b="0" lang="en-US" sz="3600" spc="-1" strike="noStrike">
              <a:solidFill>
                <a:srgbClr val="000000"/>
              </a:solidFill>
              <a:latin typeface="Arial"/>
            </a:endParaRPr>
          </a:p>
        </p:txBody>
      </p:sp>
      <p:sp>
        <p:nvSpPr>
          <p:cNvPr id="185" name="PlaceHolder 2"/>
          <p:cNvSpPr>
            <a:spLocks noGrp="1"/>
          </p:cNvSpPr>
          <p:nvPr>
            <p:ph/>
          </p:nvPr>
        </p:nvSpPr>
        <p:spPr>
          <a:xfrm>
            <a:off x="457200" y="141912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Fizikalno gledano velja, da intenzivnost </a:t>
            </a:r>
            <a:r>
              <a:rPr b="0" lang="en-US" sz="3200" spc="-1" strike="noStrike">
                <a:solidFill>
                  <a:schemeClr val="dk1"/>
                </a:solidFill>
                <a:latin typeface="Calibri"/>
              </a:rPr>
              <a:t>zvoka sledi inverznemu kvadratnemu </a:t>
            </a:r>
            <a:r>
              <a:rPr b="0" lang="en-US" sz="3200" spc="-1" strike="noStrike">
                <a:solidFill>
                  <a:schemeClr val="dk1"/>
                </a:solidFill>
                <a:latin typeface="Calibri"/>
              </a:rPr>
              <a:t>zakonu</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I(r) ∝ 1/r²</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Zaradi tega je dialog težko razumeti, ko </a:t>
            </a:r>
            <a:r>
              <a:rPr b="0" lang="en-US" sz="3200" spc="-1" strike="noStrike">
                <a:solidFill>
                  <a:schemeClr val="dk1"/>
                </a:solidFill>
                <a:latin typeface="Calibri"/>
              </a:rPr>
              <a:t>liki niso blizu kamere.</a:t>
            </a:r>
            <a:endParaRPr b="0" lang="en-US" sz="3200" spc="-1" strike="noStrike">
              <a:solidFill>
                <a:srgbClr val="000000"/>
              </a:solidFill>
              <a:latin typeface="Arial"/>
            </a:endParaRPr>
          </a:p>
        </p:txBody>
      </p:sp>
      <p:pic>
        <p:nvPicPr>
          <p:cNvPr id="186" name="" descr=""/>
          <p:cNvPicPr/>
          <p:nvPr/>
        </p:nvPicPr>
        <p:blipFill>
          <a:blip r:embed="rId1"/>
          <a:stretch/>
        </p:blipFill>
        <p:spPr>
          <a:xfrm>
            <a:off x="5029200" y="4085280"/>
            <a:ext cx="4122000" cy="2771640"/>
          </a:xfrm>
          <a:prstGeom prst="rect">
            <a:avLst/>
          </a:prstGeom>
          <a:ln w="0">
            <a:noFill/>
          </a:ln>
        </p:spPr>
      </p:pic>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Fall-Off</a:t>
            </a:r>
            <a:endParaRPr b="0" lang="en-US" sz="3600" spc="-1" strike="noStrike">
              <a:solidFill>
                <a:srgbClr val="000000"/>
              </a:solidFill>
              <a:latin typeface="Arial"/>
            </a:endParaRPr>
          </a:p>
        </p:txBody>
      </p:sp>
      <p:sp>
        <p:nvSpPr>
          <p:cNvPr id="188" name="PlaceHolder 2"/>
          <p:cNvSpPr>
            <a:spLocks noGrp="1"/>
          </p:cNvSpPr>
          <p:nvPr>
            <p:ph/>
          </p:nvPr>
        </p:nvSpPr>
        <p:spPr>
          <a:xfrm>
            <a:off x="457200" y="141912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ea typeface="Noto Sans CJK SC"/>
              </a:rPr>
              <a:t>V The Last of Us se uporablja »lažna« krivulja padanja (samo) za dialoge.</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ea typeface="Noto Sans CJK SC"/>
              </a:rPr>
              <a:t>Počasi pada blizu poslušalca ...</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ea typeface="Noto Sans CJK SC"/>
              </a:rPr>
              <a:t>... hitreje v srednjem območju ...</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ea typeface="Noto Sans CJK SC"/>
              </a:rPr>
              <a:t>... in spet počasi v daljnem območju.</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Odmev - Reverb</a:t>
            </a:r>
            <a:endParaRPr b="0" lang="en-US" sz="3600" spc="-1" strike="noStrike">
              <a:solidFill>
                <a:srgbClr val="000000"/>
              </a:solidFill>
              <a:latin typeface="Arial"/>
            </a:endParaRPr>
          </a:p>
        </p:txBody>
      </p:sp>
      <p:sp>
        <p:nvSpPr>
          <p:cNvPr id="190" name="PlaceHolder 2"/>
          <p:cNvSpPr>
            <a:spLocks noGrp="1"/>
          </p:cNvSpPr>
          <p:nvPr>
            <p:ph/>
          </p:nvPr>
        </p:nvSpPr>
        <p:spPr>
          <a:xfrm>
            <a:off x="457200" y="141912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ea typeface="Noto Sans CJK SC"/>
              </a:rPr>
              <a:t>Dve poti od vira zvoka do ušesa/mikrofona:</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ea typeface="Noto Sans CJK SC"/>
              </a:rPr>
              <a:t>Direktna pot</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ea typeface="Noto Sans CJK SC"/>
              </a:rPr>
              <a:t>Posredna pot</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ea typeface="Noto Sans CJK SC"/>
              </a:rPr>
              <a:t>Povzroča tri zvočne lastnosti:</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ea typeface="Noto Sans CJK SC"/>
              </a:rPr>
              <a:t>Suh (direktna pot)</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ea typeface="Noto Sans CJK SC"/>
              </a:rPr>
              <a:t>Odmev (zgodnji odboji) } »Moker«</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ea typeface="Noto Sans CJK SC"/>
              </a:rPr>
              <a:t>Rep (pozni odmevi) } »Moker«</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Odmev - Reverb</a:t>
            </a:r>
            <a:endParaRPr b="0" lang="en-US" sz="3600" spc="-1" strike="noStrike">
              <a:solidFill>
                <a:srgbClr val="000000"/>
              </a:solidFill>
              <a:latin typeface="Arial"/>
            </a:endParaRPr>
          </a:p>
        </p:txBody>
      </p:sp>
      <p:pic>
        <p:nvPicPr>
          <p:cNvPr id="192" name="" descr=""/>
          <p:cNvPicPr/>
          <p:nvPr/>
        </p:nvPicPr>
        <p:blipFill>
          <a:blip r:embed="rId1"/>
          <a:stretch/>
        </p:blipFill>
        <p:spPr>
          <a:xfrm>
            <a:off x="18000" y="1182960"/>
            <a:ext cx="9142560" cy="4508640"/>
          </a:xfrm>
          <a:prstGeom prst="rect">
            <a:avLst/>
          </a:prstGeom>
          <a:ln w="0">
            <a:noFill/>
          </a:ln>
        </p:spPr>
      </p:pic>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Zvočna okolja</a:t>
            </a:r>
            <a:endParaRPr b="0" lang="en-US" sz="3600" spc="-1" strike="noStrike">
              <a:solidFill>
                <a:srgbClr val="000000"/>
              </a:solidFill>
              <a:latin typeface="Arial"/>
            </a:endParaRPr>
          </a:p>
        </p:txBody>
      </p:sp>
      <p:sp>
        <p:nvSpPr>
          <p:cNvPr id="194" name="PlaceHolder 2"/>
          <p:cNvSpPr>
            <a:spLocks noGrp="1"/>
          </p:cNvSpPr>
          <p:nvPr>
            <p:ph/>
          </p:nvPr>
        </p:nvSpPr>
        <p:spPr>
          <a:xfrm>
            <a:off x="457200" y="141912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Regije, ki jih postavijo oblikovalci zvoka, določajo osnovni odmev za različna področja igralnega sveta.</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odmev = značilnosti "mokrega" zvoka</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zagotavlja namige o velikosti prostora in okoliških materialih</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Parametri odmeva, zmešani čez meje regije</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Okluzija, obstrukcija in izključitev</a:t>
            </a:r>
            <a:endParaRPr b="0" lang="en-US" sz="3600" spc="-1" strike="noStrike">
              <a:solidFill>
                <a:srgbClr val="000000"/>
              </a:solidFill>
              <a:latin typeface="Arial"/>
            </a:endParaRPr>
          </a:p>
        </p:txBody>
      </p:sp>
      <p:pic>
        <p:nvPicPr>
          <p:cNvPr id="196" name="" descr=""/>
          <p:cNvPicPr/>
          <p:nvPr/>
        </p:nvPicPr>
        <p:blipFill>
          <a:blip r:embed="rId1"/>
          <a:stretch/>
        </p:blipFill>
        <p:spPr>
          <a:xfrm>
            <a:off x="-360" y="1531800"/>
            <a:ext cx="9142560" cy="4935600"/>
          </a:xfrm>
          <a:prstGeom prst="rect">
            <a:avLst/>
          </a:prstGeom>
          <a:ln w="0">
            <a:noFill/>
          </a:ln>
        </p:spPr>
      </p:pic>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Okluzija, obstrukcija in izključitev</a:t>
            </a:r>
            <a:endParaRPr b="0" lang="en-US" sz="3600" spc="-1" strike="noStrike">
              <a:solidFill>
                <a:srgbClr val="000000"/>
              </a:solidFill>
              <a:latin typeface="Arial"/>
            </a:endParaRPr>
          </a:p>
        </p:txBody>
      </p:sp>
      <p:pic>
        <p:nvPicPr>
          <p:cNvPr id="198" name="" descr=""/>
          <p:cNvPicPr/>
          <p:nvPr/>
        </p:nvPicPr>
        <p:blipFill>
          <a:blip r:embed="rId1"/>
          <a:stretch/>
        </p:blipFill>
        <p:spPr>
          <a:xfrm>
            <a:off x="18000" y="1235520"/>
            <a:ext cx="9142560" cy="4935600"/>
          </a:xfrm>
          <a:prstGeom prst="rect">
            <a:avLst/>
          </a:prstGeom>
          <a:ln w="0">
            <a:noFill/>
          </a:ln>
        </p:spPr>
      </p:pic>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Okluzija, obstrukcija in izključitev</a:t>
            </a:r>
            <a:endParaRPr b="0" lang="en-US" sz="3600" spc="-1" strike="noStrike">
              <a:solidFill>
                <a:srgbClr val="000000"/>
              </a:solidFill>
              <a:latin typeface="Arial"/>
            </a:endParaRPr>
          </a:p>
        </p:txBody>
      </p:sp>
      <p:pic>
        <p:nvPicPr>
          <p:cNvPr id="200" name="" descr=""/>
          <p:cNvPicPr/>
          <p:nvPr/>
        </p:nvPicPr>
        <p:blipFill>
          <a:blip r:embed="rId1"/>
          <a:stretch/>
        </p:blipFill>
        <p:spPr>
          <a:xfrm>
            <a:off x="18000" y="1371600"/>
            <a:ext cx="9142560" cy="4935600"/>
          </a:xfrm>
          <a:prstGeom prst="rect">
            <a:avLst/>
          </a:prstGeom>
          <a:ln w="0">
            <a:noFill/>
          </a:ln>
        </p:spPr>
      </p:pic>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Končne opombe</a:t>
            </a:r>
            <a:endParaRPr b="0" lang="en-US" sz="3600" spc="-1" strike="noStrike">
              <a:solidFill>
                <a:srgbClr val="000000"/>
              </a:solidFill>
              <a:latin typeface="Arial"/>
            </a:endParaRPr>
          </a:p>
        </p:txBody>
      </p:sp>
      <p:sp>
        <p:nvSpPr>
          <p:cNvPr id="202" name="PlaceHolder 2"/>
          <p:cNvSpPr>
            <a:spLocks noGrp="1"/>
          </p:cNvSpPr>
          <p:nvPr>
            <p:ph/>
          </p:nvPr>
        </p:nvSpPr>
        <p:spPr>
          <a:xfrm>
            <a:off x="457200" y="141912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Z vlaganjem v animacije in sistem smernih gest lahko dobite veliko za svoj denar</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kar omogoča, da se nekoliko generične animacije gest predvajajo poleg širokega nabora osnovnih animacij celotnega telesa</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kot sta hoja ali prosti tek.</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spcBef>
                <a:spcPts val="1191"/>
              </a:spcBef>
              <a:spcAft>
                <a:spcPts val="992"/>
              </a:spcAft>
              <a:buNone/>
              <a:tabLst>
                <a:tab algn="l" pos="0"/>
              </a:tabLst>
            </a:pPr>
            <a:r>
              <a:rPr b="0" lang="en-US" sz="3600" spc="-1" strike="noStrike">
                <a:solidFill>
                  <a:schemeClr val="dk1"/>
                </a:solidFill>
                <a:latin typeface="Calibri"/>
              </a:rPr>
              <a:t>Končne opombe</a:t>
            </a:r>
            <a:endParaRPr b="0" lang="en-US" sz="3600" spc="-1" strike="noStrike">
              <a:solidFill>
                <a:srgbClr val="000000"/>
              </a:solidFill>
              <a:latin typeface="Arial"/>
            </a:endParaRPr>
          </a:p>
        </p:txBody>
      </p:sp>
      <p:sp>
        <p:nvSpPr>
          <p:cNvPr id="204" name="PlaceHolder 2"/>
          <p:cNvSpPr>
            <a:spLocks noGrp="1"/>
          </p:cNvSpPr>
          <p:nvPr>
            <p:ph/>
          </p:nvPr>
        </p:nvSpPr>
        <p:spPr>
          <a:xfrm>
            <a:off x="457200" y="141912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Samo en primer:</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v akciji ... bodite še posebej pozorni </a:t>
            </a:r>
            <a:r>
              <a:rPr b="0" lang="en-US" sz="3200" spc="-1" strike="noStrike">
                <a:solidFill>
                  <a:schemeClr val="dk1"/>
                </a:solidFill>
                <a:latin typeface="Calibri"/>
              </a:rPr>
              <a:t>na Elliejino prijateljico Riley – opazite, </a:t>
            </a:r>
            <a:r>
              <a:rPr b="0" lang="en-US" sz="3200" spc="-1" strike="noStrike">
                <a:solidFill>
                  <a:schemeClr val="dk1"/>
                </a:solidFill>
                <a:latin typeface="Calibri"/>
              </a:rPr>
              <a:t>kako so njene geste pogosto </a:t>
            </a:r>
            <a:r>
              <a:rPr b="0" lang="en-US" sz="3200" spc="-1" strike="noStrike">
                <a:solidFill>
                  <a:schemeClr val="dk1"/>
                </a:solidFill>
                <a:latin typeface="Calibri"/>
              </a:rPr>
              <a:t>usmerjene </a:t>
            </a:r>
            <a:r>
              <a:rPr b="0" lang="en-US" sz="3200" spc="-1" strike="noStrike">
                <a:solidFill>
                  <a:srgbClr val="c9211e"/>
                </a:solidFill>
                <a:latin typeface="Calibri"/>
              </a:rPr>
              <a:t>PROTI</a:t>
            </a:r>
            <a:r>
              <a:rPr b="0" lang="en-US" sz="3200" spc="-1" strike="noStrike">
                <a:solidFill>
                  <a:schemeClr val="dk1"/>
                </a:solidFill>
                <a:latin typeface="Calibri"/>
              </a:rPr>
              <a:t> Ellie, ne glede na </a:t>
            </a:r>
            <a:r>
              <a:rPr b="0" lang="en-US" sz="3200" spc="-1" strike="noStrike">
                <a:solidFill>
                  <a:schemeClr val="dk1"/>
                </a:solidFill>
                <a:latin typeface="Calibri"/>
              </a:rPr>
              <a:t>to, kje stoji.</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3600" spc="-1" strike="noStrike">
                <a:solidFill>
                  <a:schemeClr val="dk1"/>
                </a:solidFill>
                <a:latin typeface="Calibri"/>
              </a:rPr>
              <a:t>Dialog o dajanju nalog (Quest-Giving Dialogue)</a:t>
            </a:r>
            <a:endParaRPr b="0" lang="en-US" sz="3600" spc="-1" strike="noStrike">
              <a:solidFill>
                <a:srgbClr val="000000"/>
              </a:solidFill>
              <a:latin typeface="Arial"/>
            </a:endParaRPr>
          </a:p>
        </p:txBody>
      </p:sp>
      <p:sp>
        <p:nvSpPr>
          <p:cNvPr id="78" name="PlaceHolder 2"/>
          <p:cNvSpPr>
            <a:spLocks noGrp="1"/>
          </p:cNvSpPr>
          <p:nvPr>
            <p:ph/>
          </p:nvPr>
        </p:nvSpPr>
        <p:spPr>
          <a:xfrm>
            <a:off x="457200" y="160020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Dialog o uspehu (NPC): če igralec opravi nalogo</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Dialog o neuspehu (NPC): če igralec ne uspe ali zavrne nalogo</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5" name="" descr=""/>
          <p:cNvPicPr/>
          <p:nvPr/>
        </p:nvPicPr>
        <p:blipFill>
          <a:blip r:embed="rId1"/>
          <a:stretch/>
        </p:blipFill>
        <p:spPr>
          <a:xfrm>
            <a:off x="45360" y="845280"/>
            <a:ext cx="9142560" cy="5166000"/>
          </a:xfrm>
          <a:prstGeom prst="rect">
            <a:avLst/>
          </a:prstGeom>
          <a:ln w="0">
            <a:noFill/>
          </a:ln>
        </p:spPr>
      </p:pic>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PlaceHolder 1"/>
          <p:cNvSpPr>
            <a:spLocks noGrp="1"/>
          </p:cNvSpPr>
          <p:nvPr>
            <p:ph type="title"/>
          </p:nvPr>
        </p:nvSpPr>
        <p:spPr>
          <a:xfrm>
            <a:off x="457200" y="274680"/>
            <a:ext cx="8228520" cy="11419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Dialogni sistemi v Unity</a:t>
            </a:r>
            <a:endParaRPr b="0" lang="en-US" sz="4400" spc="-1" strike="noStrike">
              <a:solidFill>
                <a:srgbClr val="000000"/>
              </a:solidFill>
              <a:latin typeface="Arial"/>
            </a:endParaRPr>
          </a:p>
        </p:txBody>
      </p:sp>
      <p:sp>
        <p:nvSpPr>
          <p:cNvPr id="207" name="PlaceHolder 2"/>
          <p:cNvSpPr>
            <a:spLocks noGrp="1"/>
          </p:cNvSpPr>
          <p:nvPr>
            <p:ph/>
          </p:nvPr>
        </p:nvSpPr>
        <p:spPr>
          <a:xfrm>
            <a:off x="457200" y="1600200"/>
            <a:ext cx="8228520" cy="452484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Kako delujejo • Kako jih zgraditi • Razvejanje dialoga</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Na podlagi tutoriala za začetnike v razvoju iger gamedevbeginner.com/dialogue-systems-in-unity</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PlaceHolder 1"/>
          <p:cNvSpPr>
            <a:spLocks noGrp="1"/>
          </p:cNvSpPr>
          <p:nvPr>
            <p:ph type="title"/>
          </p:nvPr>
        </p:nvSpPr>
        <p:spPr>
          <a:xfrm>
            <a:off x="457200" y="274680"/>
            <a:ext cx="8228520" cy="11419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Pregled</a:t>
            </a:r>
            <a:endParaRPr b="0" lang="en-US" sz="4400" spc="-1" strike="noStrike">
              <a:solidFill>
                <a:srgbClr val="000000"/>
              </a:solidFill>
              <a:latin typeface="Arial"/>
            </a:endParaRPr>
          </a:p>
        </p:txBody>
      </p:sp>
      <p:sp>
        <p:nvSpPr>
          <p:cNvPr id="209" name="PlaceHolder 2"/>
          <p:cNvSpPr>
            <a:spLocks noGrp="1"/>
          </p:cNvSpPr>
          <p:nvPr>
            <p:ph/>
          </p:nvPr>
        </p:nvSpPr>
        <p:spPr>
          <a:xfrm>
            <a:off x="457200" y="1600200"/>
            <a:ext cx="8228520" cy="452484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Koncepti dialognega sistema</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Pisanje in shranjevanje dialoga</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Uporabniški vmesnik dialoga</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Logika dialoga</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Vejanje dialoga</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PlaceHolder 1"/>
          <p:cNvSpPr>
            <a:spLocks noGrp="1"/>
          </p:cNvSpPr>
          <p:nvPr>
            <p:ph type="title"/>
          </p:nvPr>
        </p:nvSpPr>
        <p:spPr>
          <a:xfrm>
            <a:off x="457200" y="274680"/>
            <a:ext cx="8228520" cy="11419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Osnovne Komponente</a:t>
            </a:r>
            <a:endParaRPr b="0" lang="en-US" sz="4400" spc="-1" strike="noStrike">
              <a:solidFill>
                <a:srgbClr val="000000"/>
              </a:solidFill>
              <a:latin typeface="Arial"/>
            </a:endParaRPr>
          </a:p>
        </p:txBody>
      </p:sp>
      <p:sp>
        <p:nvSpPr>
          <p:cNvPr id="211" name="PlaceHolder 2"/>
          <p:cNvSpPr>
            <a:spLocks noGrp="1"/>
          </p:cNvSpPr>
          <p:nvPr>
            <p:ph/>
          </p:nvPr>
        </p:nvSpPr>
        <p:spPr>
          <a:xfrm>
            <a:off x="457200" y="1600200"/>
            <a:ext cx="8228520" cy="452484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Avtorstvo (pisanje/shranjevanje besedila)</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Uporabniški vmesnik za dialoge (besedilo na zaslonu)</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Logika, ki jih povezuje z igranjem</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PlaceHolder 1"/>
          <p:cNvSpPr>
            <a:spLocks noGrp="1"/>
          </p:cNvSpPr>
          <p:nvPr>
            <p:ph type="title"/>
          </p:nvPr>
        </p:nvSpPr>
        <p:spPr>
          <a:xfrm>
            <a:off x="457200" y="274680"/>
            <a:ext cx="8228520" cy="11419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Preprost dialog, ki temelji skriptah</a:t>
            </a:r>
            <a:endParaRPr b="0" lang="en-US" sz="4400" spc="-1" strike="noStrike">
              <a:solidFill>
                <a:srgbClr val="000000"/>
              </a:solidFill>
              <a:latin typeface="Arial"/>
            </a:endParaRPr>
          </a:p>
        </p:txBody>
      </p:sp>
      <p:sp>
        <p:nvSpPr>
          <p:cNvPr id="213" name="PlaceHolder 2"/>
          <p:cNvSpPr>
            <a:spLocks noGrp="1"/>
          </p:cNvSpPr>
          <p:nvPr>
            <p:ph/>
          </p:nvPr>
        </p:nvSpPr>
        <p:spPr>
          <a:xfrm>
            <a:off x="457200" y="1600200"/>
            <a:ext cx="8228520" cy="452484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Dialog, shranjen neposredno v skripti MonoBehaviour.</a:t>
            </a:r>
            <a:endParaRPr b="0" lang="en-US" sz="3200" spc="-1" strike="noStrike">
              <a:solidFill>
                <a:srgbClr val="000000"/>
              </a:solidFill>
              <a:latin typeface="Arial"/>
            </a:endParaRPr>
          </a:p>
          <a:p>
            <a:pPr marL="343080" indent="0" defTabSz="457200">
              <a:lnSpc>
                <a:spcPct val="100000"/>
              </a:lnSpc>
              <a:spcBef>
                <a:spcPts val="641"/>
              </a:spcBef>
              <a:buNone/>
            </a:pP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Potrebujete pristop za pisanje in shranjevanje dialoga, ki ga je mogoče vzdrževati.</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PlaceHolder 1"/>
          <p:cNvSpPr>
            <a:spLocks noGrp="1"/>
          </p:cNvSpPr>
          <p:nvPr>
            <p:ph type="title"/>
          </p:nvPr>
        </p:nvSpPr>
        <p:spPr>
          <a:xfrm>
            <a:off x="457200" y="274680"/>
            <a:ext cx="8228520" cy="11419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Dialog, ki temelji skriptah</a:t>
            </a:r>
            <a:endParaRPr b="0" lang="en-US" sz="4400" spc="-1" strike="noStrike">
              <a:solidFill>
                <a:srgbClr val="000000"/>
              </a:solidFill>
              <a:latin typeface="Arial"/>
            </a:endParaRPr>
          </a:p>
        </p:txBody>
      </p:sp>
      <p:sp>
        <p:nvSpPr>
          <p:cNvPr id="215" name="PlaceHolder 2"/>
          <p:cNvSpPr>
            <a:spLocks noGrp="1"/>
          </p:cNvSpPr>
          <p:nvPr>
            <p:ph/>
          </p:nvPr>
        </p:nvSpPr>
        <p:spPr>
          <a:xfrm>
            <a:off x="457200" y="1600200"/>
            <a:ext cx="8228520" cy="452484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ourier new"/>
              </a:rPr>
              <a:t>[TextArea]</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ourier new"/>
              </a:rPr>
              <a:t>public string[] lines;</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rgbClr val="000000"/>
                </a:solidFill>
                <a:latin typeface="Arial"/>
              </a:rPr>
              <a:t>To je pri večjih projektih težko obvladljivo. </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PlaceHolder 1"/>
          <p:cNvSpPr>
            <a:spLocks noGrp="1"/>
          </p:cNvSpPr>
          <p:nvPr>
            <p:ph type="title"/>
          </p:nvPr>
        </p:nvSpPr>
        <p:spPr>
          <a:xfrm>
            <a:off x="457200" y="274680"/>
            <a:ext cx="8228520" cy="11419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Težave s shranjevanjem pri  skriptih</a:t>
            </a:r>
            <a:endParaRPr b="0" lang="en-US" sz="4400" spc="-1" strike="noStrike">
              <a:solidFill>
                <a:srgbClr val="000000"/>
              </a:solidFill>
              <a:latin typeface="Arial"/>
            </a:endParaRPr>
          </a:p>
        </p:txBody>
      </p:sp>
      <p:sp>
        <p:nvSpPr>
          <p:cNvPr id="217" name="PlaceHolder 2"/>
          <p:cNvSpPr>
            <a:spLocks noGrp="1"/>
          </p:cNvSpPr>
          <p:nvPr>
            <p:ph/>
          </p:nvPr>
        </p:nvSpPr>
        <p:spPr>
          <a:xfrm>
            <a:off x="457200" y="1600200"/>
            <a:ext cx="8228520" cy="452484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Težko ponovno uporabiti</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Vezano na objekte scene</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Težko razširiti (scale)</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PlaceHolder 1"/>
          <p:cNvSpPr>
            <a:spLocks noGrp="1"/>
          </p:cNvSpPr>
          <p:nvPr>
            <p:ph type="title"/>
          </p:nvPr>
        </p:nvSpPr>
        <p:spPr>
          <a:xfrm>
            <a:off x="457200" y="274680"/>
            <a:ext cx="8228520" cy="11419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Uporaba skriptnih objektov</a:t>
            </a:r>
            <a:endParaRPr b="0" lang="en-US" sz="4400" spc="-1" strike="noStrike">
              <a:solidFill>
                <a:srgbClr val="000000"/>
              </a:solidFill>
              <a:latin typeface="Arial"/>
            </a:endParaRPr>
          </a:p>
        </p:txBody>
      </p:sp>
      <p:sp>
        <p:nvSpPr>
          <p:cNvPr id="219" name="PlaceHolder 2"/>
          <p:cNvSpPr>
            <a:spLocks noGrp="1"/>
          </p:cNvSpPr>
          <p:nvPr>
            <p:ph/>
          </p:nvPr>
        </p:nvSpPr>
        <p:spPr>
          <a:xfrm>
            <a:off x="457200" y="1600200"/>
            <a:ext cx="8228520" cy="452484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Skriptni objekti shranjujejo dialog ločeno</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Od logike igre in prizorov.</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PlaceHolder 1"/>
          <p:cNvSpPr>
            <a:spLocks noGrp="1"/>
          </p:cNvSpPr>
          <p:nvPr>
            <p:ph type="title"/>
          </p:nvPr>
        </p:nvSpPr>
        <p:spPr>
          <a:xfrm>
            <a:off x="457200" y="274680"/>
            <a:ext cx="8228520" cy="11419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Dialog ScriptableObject Koda</a:t>
            </a:r>
            <a:endParaRPr b="0" lang="en-US" sz="4400" spc="-1" strike="noStrike">
              <a:solidFill>
                <a:srgbClr val="000000"/>
              </a:solidFill>
              <a:latin typeface="Arial"/>
            </a:endParaRPr>
          </a:p>
        </p:txBody>
      </p:sp>
      <p:sp>
        <p:nvSpPr>
          <p:cNvPr id="221" name="PlaceHolder 2"/>
          <p:cNvSpPr>
            <a:spLocks noGrp="1"/>
          </p:cNvSpPr>
          <p:nvPr>
            <p:ph/>
          </p:nvPr>
        </p:nvSpPr>
        <p:spPr>
          <a:xfrm>
            <a:off x="457200" y="1600200"/>
            <a:ext cx="8228520" cy="4524840"/>
          </a:xfrm>
          <a:prstGeom prst="rect">
            <a:avLst/>
          </a:prstGeom>
          <a:noFill/>
          <a:ln w="0">
            <a:noFill/>
          </a:ln>
        </p:spPr>
        <p:txBody>
          <a:bodyPr lIns="91440" rIns="91440" tIns="45720" bIns="45720" anchor="t">
            <a:noAutofit/>
          </a:bodyPr>
          <a:p>
            <a:pPr indent="0" defTabSz="457200">
              <a:lnSpc>
                <a:spcPct val="100000"/>
              </a:lnSpc>
              <a:spcBef>
                <a:spcPts val="641"/>
              </a:spcBef>
              <a:buNone/>
              <a:tabLst>
                <a:tab algn="l" pos="0"/>
              </a:tabLst>
            </a:pPr>
            <a:r>
              <a:rPr b="0" lang="en-US" sz="3200" spc="-1" strike="noStrike">
                <a:solidFill>
                  <a:schemeClr val="dk1"/>
                </a:solidFill>
                <a:latin typeface="Courier new"/>
              </a:rPr>
              <a:t>[CreateAssetMenu]</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public class DialogueAsset : ScriptableObject</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    </a:t>
            </a:r>
            <a:r>
              <a:rPr b="0" lang="en-US" sz="3200" spc="-1" strike="noStrike">
                <a:solidFill>
                  <a:schemeClr val="dk1"/>
                </a:solidFill>
                <a:latin typeface="Courier new"/>
              </a:rPr>
              <a:t>[TextArea]</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    </a:t>
            </a:r>
            <a:r>
              <a:rPr b="0" lang="en-US" sz="3200" spc="-1" strike="noStrike">
                <a:solidFill>
                  <a:schemeClr val="dk1"/>
                </a:solidFill>
                <a:latin typeface="Courier new"/>
              </a:rPr>
              <a:t>public string[] dialogue;</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a:t>
            </a:r>
            <a:endParaRPr b="0" lang="en-US" sz="3200" spc="-1" strike="noStrike">
              <a:solidFill>
                <a:srgbClr val="000000"/>
              </a:solidFill>
              <a:latin typeface="Arial"/>
            </a:endParaRPr>
          </a:p>
        </p:txBody>
      </p:sp>
      <p:sp>
        <p:nvSpPr>
          <p:cNvPr id="222" name=""/>
          <p:cNvSpPr/>
          <p:nvPr/>
        </p:nvSpPr>
        <p:spPr>
          <a:xfrm>
            <a:off x="317520" y="5943600"/>
            <a:ext cx="8597160" cy="769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2400" spc="-1" strike="noStrike">
                <a:solidFill>
                  <a:srgbClr val="000000"/>
                </a:solidFill>
                <a:latin typeface="Arial"/>
              </a:rPr>
              <a:t>Ustvarite jih v meniju Ustvari → Dialogue Asset v Unityju.</a:t>
            </a:r>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 name="PlaceHolder 1"/>
          <p:cNvSpPr>
            <a:spLocks noGrp="1"/>
          </p:cNvSpPr>
          <p:nvPr>
            <p:ph type="title"/>
          </p:nvPr>
        </p:nvSpPr>
        <p:spPr>
          <a:xfrm>
            <a:off x="457200" y="274680"/>
            <a:ext cx="8228520" cy="11419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Referenca dialoga NPC-jev</a:t>
            </a:r>
            <a:endParaRPr b="0" lang="en-US" sz="4400" spc="-1" strike="noStrike">
              <a:solidFill>
                <a:srgbClr val="000000"/>
              </a:solidFill>
              <a:latin typeface="Arial"/>
            </a:endParaRPr>
          </a:p>
        </p:txBody>
      </p:sp>
      <p:sp>
        <p:nvSpPr>
          <p:cNvPr id="224" name="PlaceHolder 2"/>
          <p:cNvSpPr>
            <a:spLocks noGrp="1"/>
          </p:cNvSpPr>
          <p:nvPr>
            <p:ph/>
          </p:nvPr>
        </p:nvSpPr>
        <p:spPr>
          <a:xfrm>
            <a:off x="457200" y="1600200"/>
            <a:ext cx="8228520" cy="452484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NPC-ji shranjujejo referenco na </a:t>
            </a:r>
            <a:r>
              <a:rPr b="0" lang="en-US" sz="3200" spc="-1" strike="noStrike">
                <a:solidFill>
                  <a:schemeClr val="dk1"/>
                </a:solidFill>
                <a:latin typeface="Calibri"/>
              </a:rPr>
              <a:t>DialogueAsset.</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3600" spc="-1" strike="noStrike">
                <a:solidFill>
                  <a:schemeClr val="dk1"/>
                </a:solidFill>
                <a:latin typeface="Calibri"/>
              </a:rPr>
              <a:t>Dialog o dajanju nalog (Quest-Giving Dialogue)</a:t>
            </a:r>
            <a:endParaRPr b="0" lang="en-US" sz="3600" spc="-1" strike="noStrike">
              <a:solidFill>
                <a:srgbClr val="000000"/>
              </a:solidFill>
              <a:latin typeface="Arial"/>
            </a:endParaRPr>
          </a:p>
        </p:txBody>
      </p:sp>
      <p:sp>
        <p:nvSpPr>
          <p:cNvPr id="80" name="PlaceHolder 2"/>
          <p:cNvSpPr>
            <a:spLocks noGrp="1"/>
          </p:cNvSpPr>
          <p:nvPr>
            <p:ph/>
          </p:nvPr>
        </p:nvSpPr>
        <p:spPr>
          <a:xfrm>
            <a:off x="457200" y="141912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Pogost žanr pisanja iger; pogosto v </a:t>
            </a:r>
            <a:r>
              <a:rPr b="0" lang="en-US" sz="3200" spc="-1" strike="noStrike">
                <a:solidFill>
                  <a:schemeClr val="dk1"/>
                </a:solidFill>
                <a:latin typeface="Calibri"/>
              </a:rPr>
              <a:t>portfeljih piscev iger</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Običajno ga izgovorijo NPC-ji: uvaja nov </a:t>
            </a:r>
            <a:r>
              <a:rPr b="0" lang="en-US" sz="3200" spc="-1" strike="noStrike">
                <a:solidFill>
                  <a:schemeClr val="dk1"/>
                </a:solidFill>
                <a:latin typeface="Calibri"/>
              </a:rPr>
              <a:t>cilj, območje iskanja in sovražnike/ovire</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 name="PlaceHolder 1"/>
          <p:cNvSpPr>
            <a:spLocks noGrp="1"/>
          </p:cNvSpPr>
          <p:nvPr>
            <p:ph type="title"/>
          </p:nvPr>
        </p:nvSpPr>
        <p:spPr>
          <a:xfrm>
            <a:off x="457200" y="274680"/>
            <a:ext cx="8228520" cy="11419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NPC Script Example</a:t>
            </a:r>
            <a:endParaRPr b="0" lang="en-US" sz="4400" spc="-1" strike="noStrike">
              <a:solidFill>
                <a:srgbClr val="000000"/>
              </a:solidFill>
              <a:latin typeface="Arial"/>
            </a:endParaRPr>
          </a:p>
        </p:txBody>
      </p:sp>
      <p:sp>
        <p:nvSpPr>
          <p:cNvPr id="226" name="PlaceHolder 2"/>
          <p:cNvSpPr>
            <a:spLocks noGrp="1"/>
          </p:cNvSpPr>
          <p:nvPr>
            <p:ph/>
          </p:nvPr>
        </p:nvSpPr>
        <p:spPr>
          <a:xfrm>
            <a:off x="457200" y="1600200"/>
            <a:ext cx="8686800" cy="4524840"/>
          </a:xfrm>
          <a:prstGeom prst="rect">
            <a:avLst/>
          </a:prstGeom>
          <a:noFill/>
          <a:ln w="0">
            <a:noFill/>
          </a:ln>
        </p:spPr>
        <p:txBody>
          <a:bodyPr lIns="91440" rIns="91440" tIns="45720" bIns="45720" anchor="t">
            <a:noAutofit/>
          </a:bodyPr>
          <a:p>
            <a:pPr indent="0" defTabSz="457200">
              <a:lnSpc>
                <a:spcPct val="100000"/>
              </a:lnSpc>
              <a:spcBef>
                <a:spcPts val="641"/>
              </a:spcBef>
              <a:buNone/>
              <a:tabLst>
                <a:tab algn="l" pos="0"/>
              </a:tabLst>
            </a:pPr>
            <a:r>
              <a:rPr b="0" lang="en-US" sz="3200" spc="-1" strike="noStrike">
                <a:solidFill>
                  <a:schemeClr val="dk1"/>
                </a:solidFill>
                <a:latin typeface="Courier new"/>
              </a:rPr>
              <a:t>public class NPC : MonoBehaviour</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    </a:t>
            </a:r>
            <a:r>
              <a:rPr b="0" lang="en-US" sz="3200" spc="-1" strike="noStrike">
                <a:solidFill>
                  <a:schemeClr val="dk1"/>
                </a:solidFill>
                <a:latin typeface="Courier new"/>
              </a:rPr>
              <a:t>public string npcName;</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    </a:t>
            </a:r>
            <a:r>
              <a:rPr b="0" lang="en-US" sz="3200" spc="-1" strike="noStrike">
                <a:solidFill>
                  <a:schemeClr val="dk1"/>
                </a:solidFill>
                <a:latin typeface="Courier new"/>
              </a:rPr>
              <a:t>public DialogueAsset dialogue;</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PlaceHolder 1"/>
          <p:cNvSpPr>
            <a:spLocks noGrp="1"/>
          </p:cNvSpPr>
          <p:nvPr>
            <p:ph type="title"/>
          </p:nvPr>
        </p:nvSpPr>
        <p:spPr>
          <a:xfrm>
            <a:off x="457200" y="274680"/>
            <a:ext cx="8228520" cy="11419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Dialog UI Komponente</a:t>
            </a:r>
            <a:endParaRPr b="0" lang="en-US" sz="4400" spc="-1" strike="noStrike">
              <a:solidFill>
                <a:srgbClr val="000000"/>
              </a:solidFill>
              <a:latin typeface="Arial"/>
            </a:endParaRPr>
          </a:p>
        </p:txBody>
      </p:sp>
      <p:sp>
        <p:nvSpPr>
          <p:cNvPr id="228" name="PlaceHolder 2"/>
          <p:cNvSpPr>
            <a:spLocks noGrp="1"/>
          </p:cNvSpPr>
          <p:nvPr>
            <p:ph/>
          </p:nvPr>
        </p:nvSpPr>
        <p:spPr>
          <a:xfrm>
            <a:off x="457200" y="1600200"/>
            <a:ext cx="8228520" cy="452484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Panel GameObject</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Name Text (TMP)</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Dialogue Text (TMP)</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 name="PlaceHolder 1"/>
          <p:cNvSpPr>
            <a:spLocks noGrp="1"/>
          </p:cNvSpPr>
          <p:nvPr>
            <p:ph type="title"/>
          </p:nvPr>
        </p:nvSpPr>
        <p:spPr>
          <a:xfrm>
            <a:off x="457200" y="274680"/>
            <a:ext cx="8228520" cy="11419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Koda Dialoga za Prikaz</a:t>
            </a:r>
            <a:endParaRPr b="0" lang="en-US" sz="4400" spc="-1" strike="noStrike">
              <a:solidFill>
                <a:srgbClr val="000000"/>
              </a:solidFill>
              <a:latin typeface="Arial"/>
            </a:endParaRPr>
          </a:p>
        </p:txBody>
      </p:sp>
      <p:sp>
        <p:nvSpPr>
          <p:cNvPr id="230" name="PlaceHolder 2"/>
          <p:cNvSpPr>
            <a:spLocks noGrp="1"/>
          </p:cNvSpPr>
          <p:nvPr>
            <p:ph/>
          </p:nvPr>
        </p:nvSpPr>
        <p:spPr>
          <a:xfrm>
            <a:off x="457200" y="1600200"/>
            <a:ext cx="8228520" cy="4524840"/>
          </a:xfrm>
          <a:prstGeom prst="rect">
            <a:avLst/>
          </a:prstGeom>
          <a:noFill/>
          <a:ln w="0">
            <a:noFill/>
          </a:ln>
        </p:spPr>
        <p:txBody>
          <a:bodyPr lIns="91440" rIns="91440" tIns="45720" bIns="45720" anchor="t">
            <a:noAutofit/>
          </a:bodyPr>
          <a:p>
            <a:pPr indent="0" defTabSz="457200">
              <a:lnSpc>
                <a:spcPct val="100000"/>
              </a:lnSpc>
              <a:spcBef>
                <a:spcPts val="641"/>
              </a:spcBef>
              <a:buNone/>
              <a:tabLst>
                <a:tab algn="l" pos="0"/>
              </a:tabLst>
            </a:pPr>
            <a:r>
              <a:rPr b="0" lang="en-US" sz="3200" spc="-1" strike="noStrike">
                <a:solidFill>
                  <a:schemeClr val="dk1"/>
                </a:solidFill>
                <a:latin typeface="Courier new"/>
              </a:rPr>
              <a:t>dialoguePanel.SetActive(true);</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nameText.text = npcName;</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dialogueText.text = currentLine;</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PlaceHolder 1"/>
          <p:cNvSpPr>
            <a:spLocks noGrp="1"/>
          </p:cNvSpPr>
          <p:nvPr>
            <p:ph type="title"/>
          </p:nvPr>
        </p:nvSpPr>
        <p:spPr>
          <a:xfrm>
            <a:off x="457200" y="274680"/>
            <a:ext cx="8228520" cy="11419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Namen Dialogue Controllerja</a:t>
            </a:r>
            <a:endParaRPr b="0" lang="en-US" sz="4400" spc="-1" strike="noStrike">
              <a:solidFill>
                <a:srgbClr val="000000"/>
              </a:solidFill>
              <a:latin typeface="Arial"/>
            </a:endParaRPr>
          </a:p>
        </p:txBody>
      </p:sp>
      <p:sp>
        <p:nvSpPr>
          <p:cNvPr id="232" name="PlaceHolder 2"/>
          <p:cNvSpPr>
            <a:spLocks noGrp="1"/>
          </p:cNvSpPr>
          <p:nvPr>
            <p:ph/>
          </p:nvPr>
        </p:nvSpPr>
        <p:spPr>
          <a:xfrm>
            <a:off x="457200" y="1600200"/>
            <a:ext cx="8228520" cy="452484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Nadzira potek dialoga, </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vnos in posodobitve uporabniškega vmesnika.</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PlaceHolder 1"/>
          <p:cNvSpPr>
            <a:spLocks noGrp="1"/>
          </p:cNvSpPr>
          <p:nvPr>
            <p:ph type="title"/>
          </p:nvPr>
        </p:nvSpPr>
        <p:spPr>
          <a:xfrm>
            <a:off x="457200" y="274680"/>
            <a:ext cx="8228520" cy="11419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Primer Dialogue Controllerja</a:t>
            </a:r>
            <a:endParaRPr b="0" lang="en-US" sz="4400" spc="-1" strike="noStrike">
              <a:solidFill>
                <a:srgbClr val="000000"/>
              </a:solidFill>
              <a:latin typeface="Arial"/>
            </a:endParaRPr>
          </a:p>
        </p:txBody>
      </p:sp>
      <p:sp>
        <p:nvSpPr>
          <p:cNvPr id="234" name="PlaceHolder 2"/>
          <p:cNvSpPr>
            <a:spLocks noGrp="1"/>
          </p:cNvSpPr>
          <p:nvPr>
            <p:ph/>
          </p:nvPr>
        </p:nvSpPr>
        <p:spPr>
          <a:xfrm>
            <a:off x="457200" y="1600200"/>
            <a:ext cx="8228520" cy="4524840"/>
          </a:xfrm>
          <a:prstGeom prst="rect">
            <a:avLst/>
          </a:prstGeom>
          <a:noFill/>
          <a:ln w="0">
            <a:noFill/>
          </a:ln>
        </p:spPr>
        <p:txBody>
          <a:bodyPr lIns="91440" rIns="91440" tIns="45720" bIns="45720" anchor="t">
            <a:noAutofit/>
          </a:bodyPr>
          <a:p>
            <a:pPr indent="0" defTabSz="457200">
              <a:lnSpc>
                <a:spcPct val="100000"/>
              </a:lnSpc>
              <a:spcBef>
                <a:spcPts val="641"/>
              </a:spcBef>
              <a:buNone/>
              <a:tabLst>
                <a:tab algn="l" pos="0"/>
              </a:tabLst>
            </a:pPr>
            <a:r>
              <a:rPr b="0" lang="en-US" sz="3200" spc="-1" strike="noStrike">
                <a:solidFill>
                  <a:schemeClr val="dk1"/>
                </a:solidFill>
                <a:latin typeface="Courier new"/>
              </a:rPr>
              <a:t>public void StartDialogue(DialogueAsset dialogue)</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    </a:t>
            </a:r>
            <a:r>
              <a:rPr b="0" lang="en-US" sz="3200" spc="-1" strike="noStrike">
                <a:solidFill>
                  <a:schemeClr val="dk1"/>
                </a:solidFill>
                <a:latin typeface="Courier new"/>
              </a:rPr>
              <a:t>currentIndex = 0;</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    </a:t>
            </a:r>
            <a:r>
              <a:rPr b="0" lang="en-US" sz="3200" spc="-1" strike="noStrike">
                <a:solidFill>
                  <a:schemeClr val="dk1"/>
                </a:solidFill>
                <a:latin typeface="Courier new"/>
              </a:rPr>
              <a:t>ShowLine();</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PlaceHolder 1"/>
          <p:cNvSpPr>
            <a:spLocks noGrp="1"/>
          </p:cNvSpPr>
          <p:nvPr>
            <p:ph type="title"/>
          </p:nvPr>
        </p:nvSpPr>
        <p:spPr>
          <a:xfrm>
            <a:off x="457200" y="274680"/>
            <a:ext cx="8228520" cy="11419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Napredovanje po Dialogue Code</a:t>
            </a:r>
            <a:endParaRPr b="0" lang="en-US" sz="4400" spc="-1" strike="noStrike">
              <a:solidFill>
                <a:srgbClr val="000000"/>
              </a:solidFill>
              <a:latin typeface="Arial"/>
            </a:endParaRPr>
          </a:p>
        </p:txBody>
      </p:sp>
      <p:sp>
        <p:nvSpPr>
          <p:cNvPr id="236" name="PlaceHolder 2"/>
          <p:cNvSpPr>
            <a:spLocks noGrp="1"/>
          </p:cNvSpPr>
          <p:nvPr>
            <p:ph/>
          </p:nvPr>
        </p:nvSpPr>
        <p:spPr>
          <a:xfrm>
            <a:off x="457200" y="1600200"/>
            <a:ext cx="8228520" cy="4524840"/>
          </a:xfrm>
          <a:prstGeom prst="rect">
            <a:avLst/>
          </a:prstGeom>
          <a:noFill/>
          <a:ln w="0">
            <a:noFill/>
          </a:ln>
        </p:spPr>
        <p:txBody>
          <a:bodyPr lIns="91440" rIns="91440" tIns="45720" bIns="45720" anchor="t">
            <a:noAutofit/>
          </a:bodyPr>
          <a:p>
            <a:pPr indent="0" defTabSz="457200">
              <a:lnSpc>
                <a:spcPct val="100000"/>
              </a:lnSpc>
              <a:spcBef>
                <a:spcPts val="641"/>
              </a:spcBef>
              <a:buNone/>
              <a:tabLst>
                <a:tab algn="l" pos="0"/>
              </a:tabLst>
            </a:pPr>
            <a:r>
              <a:rPr b="0" lang="en-US" sz="3200" spc="-1" strike="noStrike">
                <a:solidFill>
                  <a:schemeClr val="dk1"/>
                </a:solidFill>
                <a:latin typeface="Courier new"/>
              </a:rPr>
              <a:t>public void NextLine()</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    </a:t>
            </a:r>
            <a:r>
              <a:rPr b="0" lang="en-US" sz="3200" spc="-1" strike="noStrike">
                <a:solidFill>
                  <a:schemeClr val="dk1"/>
                </a:solidFill>
                <a:latin typeface="Courier new"/>
              </a:rPr>
              <a:t>currentIndex++;</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    </a:t>
            </a:r>
            <a:r>
              <a:rPr b="0" lang="en-US" sz="3200" spc="-1" strike="noStrike">
                <a:solidFill>
                  <a:schemeClr val="dk1"/>
                </a:solidFill>
                <a:latin typeface="Courier new"/>
              </a:rPr>
              <a:t>ShowLine();</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alibri"/>
              </a:rPr>
              <a:t>}</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PlaceHolder 1"/>
          <p:cNvSpPr>
            <a:spLocks noGrp="1"/>
          </p:cNvSpPr>
          <p:nvPr>
            <p:ph type="title"/>
          </p:nvPr>
        </p:nvSpPr>
        <p:spPr>
          <a:xfrm>
            <a:off x="457200" y="274680"/>
            <a:ext cx="8228520" cy="11419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Ending Dialogue</a:t>
            </a:r>
            <a:endParaRPr b="0" lang="en-US" sz="4400" spc="-1" strike="noStrike">
              <a:solidFill>
                <a:srgbClr val="000000"/>
              </a:solidFill>
              <a:latin typeface="Arial"/>
            </a:endParaRPr>
          </a:p>
        </p:txBody>
      </p:sp>
      <p:sp>
        <p:nvSpPr>
          <p:cNvPr id="238" name="PlaceHolder 2"/>
          <p:cNvSpPr>
            <a:spLocks noGrp="1"/>
          </p:cNvSpPr>
          <p:nvPr>
            <p:ph/>
          </p:nvPr>
        </p:nvSpPr>
        <p:spPr>
          <a:xfrm>
            <a:off x="457200" y="1600200"/>
            <a:ext cx="8228520" cy="452484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dialoguePanel.SetActive(false);</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PlaceHolder 1"/>
          <p:cNvSpPr>
            <a:spLocks noGrp="1"/>
          </p:cNvSpPr>
          <p:nvPr>
            <p:ph type="title"/>
          </p:nvPr>
        </p:nvSpPr>
        <p:spPr>
          <a:xfrm>
            <a:off x="457200" y="274680"/>
            <a:ext cx="8228520" cy="11419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Razvejani dialog</a:t>
            </a:r>
            <a:endParaRPr b="0" lang="en-US" sz="4400" spc="-1" strike="noStrike">
              <a:solidFill>
                <a:srgbClr val="000000"/>
              </a:solidFill>
              <a:latin typeface="Arial"/>
            </a:endParaRPr>
          </a:p>
        </p:txBody>
      </p:sp>
      <p:sp>
        <p:nvSpPr>
          <p:cNvPr id="240" name="PlaceHolder 2"/>
          <p:cNvSpPr>
            <a:spLocks noGrp="1"/>
          </p:cNvSpPr>
          <p:nvPr>
            <p:ph/>
          </p:nvPr>
        </p:nvSpPr>
        <p:spPr>
          <a:xfrm>
            <a:off x="457200" y="1600200"/>
            <a:ext cx="8228520" cy="452484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Izbire dialoga omogočajo različne izide,</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Odvisno od igralčevih odločitev.</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PlaceHolder 1"/>
          <p:cNvSpPr>
            <a:spLocks noGrp="1"/>
          </p:cNvSpPr>
          <p:nvPr>
            <p:ph type="title"/>
          </p:nvPr>
        </p:nvSpPr>
        <p:spPr>
          <a:xfrm>
            <a:off x="457200" y="274680"/>
            <a:ext cx="8228520" cy="11419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Primer podatkov drevesa dialoga</a:t>
            </a:r>
            <a:endParaRPr b="0" lang="en-US" sz="4400" spc="-1" strike="noStrike">
              <a:solidFill>
                <a:srgbClr val="000000"/>
              </a:solidFill>
              <a:latin typeface="Arial"/>
            </a:endParaRPr>
          </a:p>
        </p:txBody>
      </p:sp>
      <p:sp>
        <p:nvSpPr>
          <p:cNvPr id="242" name="PlaceHolder 2"/>
          <p:cNvSpPr>
            <a:spLocks noGrp="1"/>
          </p:cNvSpPr>
          <p:nvPr>
            <p:ph/>
          </p:nvPr>
        </p:nvSpPr>
        <p:spPr>
          <a:xfrm>
            <a:off x="457200" y="1600200"/>
            <a:ext cx="8228520" cy="4524840"/>
          </a:xfrm>
          <a:prstGeom prst="rect">
            <a:avLst/>
          </a:prstGeom>
          <a:noFill/>
          <a:ln w="0">
            <a:noFill/>
          </a:ln>
        </p:spPr>
        <p:txBody>
          <a:bodyPr lIns="91440" rIns="91440" tIns="45720" bIns="45720" anchor="t">
            <a:noAutofit/>
          </a:bodyPr>
          <a:p>
            <a:pPr indent="0" defTabSz="457200">
              <a:lnSpc>
                <a:spcPct val="100000"/>
              </a:lnSpc>
              <a:spcBef>
                <a:spcPts val="641"/>
              </a:spcBef>
              <a:buNone/>
              <a:tabLst>
                <a:tab algn="l" pos="0"/>
              </a:tabLst>
            </a:pPr>
            <a:r>
              <a:rPr b="0" lang="en-US" sz="3200" spc="-1" strike="noStrike">
                <a:solidFill>
                  <a:schemeClr val="dk1"/>
                </a:solidFill>
                <a:latin typeface="Courier new"/>
              </a:rPr>
              <a:t>[System.Serializable]</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public class DialogueNode</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    </a:t>
            </a:r>
            <a:r>
              <a:rPr b="0" lang="en-US" sz="3200" spc="-1" strike="noStrike">
                <a:solidFill>
                  <a:schemeClr val="dk1"/>
                </a:solidFill>
                <a:latin typeface="Courier new"/>
              </a:rPr>
              <a:t>public string text;</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    </a:t>
            </a:r>
            <a:r>
              <a:rPr b="0" lang="en-US" sz="3200" spc="-1" strike="noStrike">
                <a:solidFill>
                  <a:schemeClr val="dk1"/>
                </a:solidFill>
                <a:latin typeface="Courier new"/>
              </a:rPr>
              <a:t>public DialogueNode[] nextNodes;</a:t>
            </a:r>
            <a:endParaRPr b="0" lang="en-US" sz="3200" spc="-1" strike="noStrike">
              <a:solidFill>
                <a:srgbClr val="000000"/>
              </a:solidFill>
              <a:latin typeface="Arial"/>
            </a:endParaRPr>
          </a:p>
          <a:p>
            <a:pPr indent="0" defTabSz="457200">
              <a:lnSpc>
                <a:spcPct val="100000"/>
              </a:lnSpc>
              <a:spcBef>
                <a:spcPts val="641"/>
              </a:spcBef>
              <a:buNone/>
              <a:tabLst>
                <a:tab algn="l" pos="0"/>
              </a:tabLst>
            </a:pPr>
            <a:r>
              <a:rPr b="0" lang="en-US" sz="3200" spc="-1" strike="noStrike">
                <a:solidFill>
                  <a:schemeClr val="dk1"/>
                </a:solidFill>
                <a:latin typeface="Courier new"/>
              </a:rPr>
              <a:t>}</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PlaceHolder 1"/>
          <p:cNvSpPr>
            <a:spLocks noGrp="1"/>
          </p:cNvSpPr>
          <p:nvPr>
            <p:ph type="title"/>
          </p:nvPr>
        </p:nvSpPr>
        <p:spPr>
          <a:xfrm>
            <a:off x="457200" y="274680"/>
            <a:ext cx="8228520" cy="11419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Obravnavanje igralčevih odločitev</a:t>
            </a:r>
            <a:endParaRPr b="0" lang="en-US" sz="4400" spc="-1" strike="noStrike">
              <a:solidFill>
                <a:srgbClr val="000000"/>
              </a:solidFill>
              <a:latin typeface="Arial"/>
            </a:endParaRPr>
          </a:p>
        </p:txBody>
      </p:sp>
      <p:sp>
        <p:nvSpPr>
          <p:cNvPr id="244" name="PlaceHolder 2"/>
          <p:cNvSpPr>
            <a:spLocks noGrp="1"/>
          </p:cNvSpPr>
          <p:nvPr>
            <p:ph/>
          </p:nvPr>
        </p:nvSpPr>
        <p:spPr>
          <a:xfrm>
            <a:off x="457200" y="1600200"/>
            <a:ext cx="8228520" cy="452484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Gumbi uporabniškega vmesnika sprožijo izbiro,</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Naložijo naslednje vozlišče dialoga.</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 name="PlaceHolder 1"/>
          <p:cNvSpPr>
            <a:spLocks noGrp="1"/>
          </p:cNvSpPr>
          <p:nvPr>
            <p:ph type="title"/>
          </p:nvPr>
        </p:nvSpPr>
        <p:spPr>
          <a:xfrm>
            <a:off x="457200" y="274680"/>
            <a:ext cx="8227080" cy="114048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3600" spc="-1" strike="noStrike">
                <a:solidFill>
                  <a:schemeClr val="dk1"/>
                </a:solidFill>
                <a:latin typeface="Calibri"/>
              </a:rPr>
              <a:t>Dialog o dajanju nalog (Quest-Giving Dialogue)</a:t>
            </a:r>
            <a:endParaRPr b="0" lang="en-US" sz="3600" spc="-1" strike="noStrike">
              <a:solidFill>
                <a:srgbClr val="000000"/>
              </a:solidFill>
              <a:latin typeface="Arial"/>
            </a:endParaRPr>
          </a:p>
        </p:txBody>
      </p:sp>
      <p:sp>
        <p:nvSpPr>
          <p:cNvPr id="82" name="PlaceHolder 2"/>
          <p:cNvSpPr>
            <a:spLocks noGrp="1"/>
          </p:cNvSpPr>
          <p:nvPr>
            <p:ph/>
          </p:nvPr>
        </p:nvSpPr>
        <p:spPr>
          <a:xfrm>
            <a:off x="457200" y="1419120"/>
            <a:ext cx="8227080" cy="452340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Pogosto razdeljeno na dva dela:</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kratek kontekst in uvod v nalogo</a:t>
            </a:r>
            <a:endParaRPr b="0" lang="en-US" sz="3200" spc="-1" strike="noStrike">
              <a:solidFill>
                <a:srgbClr val="000000"/>
              </a:solidFill>
              <a:latin typeface="Arial"/>
            </a:endParaRPr>
          </a:p>
          <a:p>
            <a:pPr lvl="1" marL="864000" indent="-324000" defTabSz="457200">
              <a:lnSpc>
                <a:spcPct val="100000"/>
              </a:lnSpc>
              <a:spcBef>
                <a:spcPts val="1134"/>
              </a:spcBef>
              <a:buClr>
                <a:srgbClr val="000000"/>
              </a:buClr>
              <a:buSzPct val="75000"/>
              <a:buFont typeface="Symbol" charset="2"/>
              <a:buChar char=""/>
            </a:pPr>
            <a:r>
              <a:rPr b="0" lang="en-US" sz="3200" spc="-1" strike="noStrike">
                <a:solidFill>
                  <a:schemeClr val="dk1"/>
                </a:solidFill>
                <a:latin typeface="Calibri"/>
              </a:rPr>
              <a:t>pojasni kontekst in igralca spodbudi k dokončanju naloge</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Uspeh ali neuspeh: kaj NPC reče, ko igralec uspešno dokonča nalogo, jo ne opravi ali jo zavrne.</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PlaceHolder 1"/>
          <p:cNvSpPr>
            <a:spLocks noGrp="1"/>
          </p:cNvSpPr>
          <p:nvPr>
            <p:ph type="title"/>
          </p:nvPr>
        </p:nvSpPr>
        <p:spPr>
          <a:xfrm>
            <a:off x="457200" y="274680"/>
            <a:ext cx="8228520" cy="1141920"/>
          </a:xfrm>
          <a:prstGeom prst="rect">
            <a:avLst/>
          </a:prstGeom>
          <a:noFill/>
          <a:ln w="0">
            <a:noFill/>
          </a:ln>
        </p:spPr>
        <p:txBody>
          <a:bodyPr lIns="91440" rIns="91440" tIns="45720" bIns="45720" anchor="ctr">
            <a:noAutofit/>
          </a:bodyPr>
          <a:p>
            <a:pPr indent="0" algn="ctr" defTabSz="457200">
              <a:lnSpc>
                <a:spcPct val="100000"/>
              </a:lnSpc>
              <a:buNone/>
              <a:tabLst>
                <a:tab algn="l" pos="0"/>
              </a:tabLst>
            </a:pPr>
            <a:r>
              <a:rPr b="0" lang="en-US" sz="4400" spc="-1" strike="noStrike">
                <a:solidFill>
                  <a:schemeClr val="dk1"/>
                </a:solidFill>
                <a:latin typeface="Calibri"/>
              </a:rPr>
              <a:t>Naslednji koraki</a:t>
            </a:r>
            <a:endParaRPr b="0" lang="en-US" sz="4400" spc="-1" strike="noStrike">
              <a:solidFill>
                <a:srgbClr val="000000"/>
              </a:solidFill>
              <a:latin typeface="Arial"/>
            </a:endParaRPr>
          </a:p>
        </p:txBody>
      </p:sp>
      <p:sp>
        <p:nvSpPr>
          <p:cNvPr id="246" name="PlaceHolder 2"/>
          <p:cNvSpPr>
            <a:spLocks noGrp="1"/>
          </p:cNvSpPr>
          <p:nvPr>
            <p:ph/>
          </p:nvPr>
        </p:nvSpPr>
        <p:spPr>
          <a:xfrm>
            <a:off x="457200" y="1600200"/>
            <a:ext cx="8228520" cy="4524840"/>
          </a:xfrm>
          <a:prstGeom prst="rect">
            <a:avLst/>
          </a:prstGeom>
          <a:noFill/>
          <a:ln w="0">
            <a:noFill/>
          </a:ln>
        </p:spPr>
        <p:txBody>
          <a:bodyPr lIns="91440" rIns="91440" tIns="45720" bIns="45720" anchor="t">
            <a:noAutofit/>
          </a:bodyPr>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Dodaj učinek pisalnega stroja</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Dodaj uporabniški vmesnik za možnosti dialoga</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Poveži dialog z nalogami</a:t>
            </a:r>
            <a:endParaRPr b="0" lang="en-US" sz="3200" spc="-1" strike="noStrike">
              <a:solidFill>
                <a:srgbClr val="000000"/>
              </a:solidFill>
              <a:latin typeface="Arial"/>
            </a:endParaRPr>
          </a:p>
          <a:p>
            <a:pPr marL="343080" indent="-343080" defTabSz="457200">
              <a:lnSpc>
                <a:spcPct val="100000"/>
              </a:lnSpc>
              <a:spcBef>
                <a:spcPts val="641"/>
              </a:spcBef>
              <a:buClr>
                <a:srgbClr val="000000"/>
              </a:buClr>
              <a:buFont typeface="Arial"/>
              <a:buChar char="•"/>
            </a:pPr>
            <a:r>
              <a:rPr b="0" lang="en-US" sz="3200" spc="-1" strike="noStrike">
                <a:solidFill>
                  <a:schemeClr val="dk1"/>
                </a:solidFill>
                <a:latin typeface="Calibri"/>
              </a:rPr>
              <a:t>Razmisli o polnih orodjih za dialog</a:t>
            </a:r>
            <a:endParaRPr b="0" lang="en-US"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3.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2783</TotalTime>
  <Application>LibreOffice/24.2.7.2$Linux_X86_64 LibreOffice_project/420$Build-2</Application>
  <AppVersion>15.0000</AppVersion>
  <Words>0</Words>
  <Paragraphs>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2013-01-27T09:14:16Z</dcterms:created>
  <dc:creator/>
  <dc:description>generated using python-pptx</dc:description>
  <dc:language>en-US</dc:language>
  <cp:lastModifiedBy>Jernej Vičič</cp:lastModifiedBy>
  <cp:lastPrinted>2026-01-03T17:58:58Z</cp:lastPrinted>
  <dcterms:modified xsi:type="dcterms:W3CDTF">2026-01-05T09:27:14Z</dcterms:modified>
  <cp:revision>77</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On-screen Show (4:3)</vt:lpwstr>
  </property>
</Properties>
</file>