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4"/>
  </p:sldMasterIdLst>
  <p:notesMasterIdLst>
    <p:notesMasterId r:id="rId65"/>
  </p:notesMasterIdLst>
  <p:sldIdLst>
    <p:sldId id="256" r:id="rId5"/>
    <p:sldId id="257" r:id="rId6"/>
    <p:sldId id="276" r:id="rId7"/>
    <p:sldId id="258" r:id="rId8"/>
    <p:sldId id="262" r:id="rId9"/>
    <p:sldId id="310" r:id="rId10"/>
    <p:sldId id="263" r:id="rId11"/>
    <p:sldId id="319" r:id="rId12"/>
    <p:sldId id="312" r:id="rId13"/>
    <p:sldId id="264" r:id="rId14"/>
    <p:sldId id="265" r:id="rId15"/>
    <p:sldId id="266" r:id="rId16"/>
    <p:sldId id="267" r:id="rId17"/>
    <p:sldId id="275" r:id="rId18"/>
    <p:sldId id="269" r:id="rId19"/>
    <p:sldId id="268" r:id="rId20"/>
    <p:sldId id="311" r:id="rId21"/>
    <p:sldId id="273" r:id="rId22"/>
    <p:sldId id="270" r:id="rId23"/>
    <p:sldId id="271" r:id="rId24"/>
    <p:sldId id="272" r:id="rId25"/>
    <p:sldId id="277" r:id="rId26"/>
    <p:sldId id="278" r:id="rId27"/>
    <p:sldId id="279" r:id="rId28"/>
    <p:sldId id="280" r:id="rId29"/>
    <p:sldId id="281" r:id="rId30"/>
    <p:sldId id="282" r:id="rId31"/>
    <p:sldId id="283" r:id="rId32"/>
    <p:sldId id="284" r:id="rId33"/>
    <p:sldId id="285" r:id="rId34"/>
    <p:sldId id="314" r:id="rId35"/>
    <p:sldId id="315" r:id="rId36"/>
    <p:sldId id="286" r:id="rId37"/>
    <p:sldId id="289" r:id="rId38"/>
    <p:sldId id="287" r:id="rId39"/>
    <p:sldId id="288" r:id="rId40"/>
    <p:sldId id="290" r:id="rId41"/>
    <p:sldId id="291" r:id="rId42"/>
    <p:sldId id="292" r:id="rId43"/>
    <p:sldId id="293" r:id="rId44"/>
    <p:sldId id="318" r:id="rId45"/>
    <p:sldId id="294" r:id="rId46"/>
    <p:sldId id="295" r:id="rId47"/>
    <p:sldId id="296" r:id="rId48"/>
    <p:sldId id="297" r:id="rId49"/>
    <p:sldId id="298" r:id="rId50"/>
    <p:sldId id="299" r:id="rId51"/>
    <p:sldId id="300" r:id="rId52"/>
    <p:sldId id="301" r:id="rId53"/>
    <p:sldId id="302" r:id="rId54"/>
    <p:sldId id="316" r:id="rId55"/>
    <p:sldId id="303" r:id="rId56"/>
    <p:sldId id="304" r:id="rId57"/>
    <p:sldId id="305" r:id="rId58"/>
    <p:sldId id="306" r:id="rId59"/>
    <p:sldId id="307" r:id="rId60"/>
    <p:sldId id="308" r:id="rId61"/>
    <p:sldId id="317" r:id="rId62"/>
    <p:sldId id="309" r:id="rId63"/>
    <p:sldId id="313" r:id="rId6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CC3300"/>
    <a:srgbClr val="CC00CC"/>
    <a:srgbClr val="FF0066"/>
    <a:srgbClr val="99CCFF"/>
    <a:srgbClr val="33CC33"/>
    <a:srgbClr val="33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88494" autoAdjust="0"/>
  </p:normalViewPr>
  <p:slideViewPr>
    <p:cSldViewPr>
      <p:cViewPr varScale="1">
        <p:scale>
          <a:sx n="72" d="100"/>
          <a:sy n="72" d="100"/>
        </p:scale>
        <p:origin x="1109"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30813D8-5CBB-413E-B847-659C4F4064C3}"/>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anose="02020603050405020304" pitchFamily="18" charset="0"/>
              </a:defRPr>
            </a:lvl1pPr>
          </a:lstStyle>
          <a:p>
            <a:pPr>
              <a:defRPr/>
            </a:pPr>
            <a:endParaRPr lang="en-US" altLang="sl-SI"/>
          </a:p>
        </p:txBody>
      </p:sp>
      <p:sp>
        <p:nvSpPr>
          <p:cNvPr id="4099" name="Rectangle 3">
            <a:extLst>
              <a:ext uri="{FF2B5EF4-FFF2-40B4-BE49-F238E27FC236}">
                <a16:creationId xmlns:a16="http://schemas.microsoft.com/office/drawing/2014/main" id="{EB71372A-7CB7-47CE-90F9-2EF6A3ABF3C9}"/>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panose="02020603050405020304" pitchFamily="18" charset="0"/>
              </a:defRPr>
            </a:lvl1pPr>
          </a:lstStyle>
          <a:p>
            <a:pPr>
              <a:defRPr/>
            </a:pPr>
            <a:endParaRPr lang="en-US" altLang="sl-SI"/>
          </a:p>
        </p:txBody>
      </p:sp>
      <p:sp>
        <p:nvSpPr>
          <p:cNvPr id="5124" name="Rectangle 4">
            <a:extLst>
              <a:ext uri="{FF2B5EF4-FFF2-40B4-BE49-F238E27FC236}">
                <a16:creationId xmlns:a16="http://schemas.microsoft.com/office/drawing/2014/main" id="{8BA734F1-1435-4FF4-B5B9-3535C1F575C4}"/>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C1C170FB-3098-462C-9DCF-AF62CC653940}"/>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sl-SI" noProof="0"/>
              <a:t>Click to edit Master text styles</a:t>
            </a:r>
          </a:p>
          <a:p>
            <a:pPr lvl="1"/>
            <a:r>
              <a:rPr lang="en-US" altLang="sl-SI" noProof="0"/>
              <a:t>Second level</a:t>
            </a:r>
          </a:p>
          <a:p>
            <a:pPr lvl="2"/>
            <a:r>
              <a:rPr lang="en-US" altLang="sl-SI" noProof="0"/>
              <a:t>Third level</a:t>
            </a:r>
          </a:p>
          <a:p>
            <a:pPr lvl="3"/>
            <a:r>
              <a:rPr lang="en-US" altLang="sl-SI" noProof="0"/>
              <a:t>Fourth level</a:t>
            </a:r>
          </a:p>
          <a:p>
            <a:pPr lvl="4"/>
            <a:r>
              <a:rPr lang="en-US" altLang="sl-SI" noProof="0"/>
              <a:t>Fifth level</a:t>
            </a:r>
          </a:p>
        </p:txBody>
      </p:sp>
      <p:sp>
        <p:nvSpPr>
          <p:cNvPr id="4102" name="Rectangle 6">
            <a:extLst>
              <a:ext uri="{FF2B5EF4-FFF2-40B4-BE49-F238E27FC236}">
                <a16:creationId xmlns:a16="http://schemas.microsoft.com/office/drawing/2014/main" id="{70B7618D-2C84-4DE7-9D2B-4E90C9251F9B}"/>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anose="02020603050405020304" pitchFamily="18" charset="0"/>
              </a:defRPr>
            </a:lvl1pPr>
          </a:lstStyle>
          <a:p>
            <a:pPr>
              <a:defRPr/>
            </a:pPr>
            <a:endParaRPr lang="en-US" altLang="sl-SI"/>
          </a:p>
        </p:txBody>
      </p:sp>
      <p:sp>
        <p:nvSpPr>
          <p:cNvPr id="4103" name="Rectangle 7">
            <a:extLst>
              <a:ext uri="{FF2B5EF4-FFF2-40B4-BE49-F238E27FC236}">
                <a16:creationId xmlns:a16="http://schemas.microsoft.com/office/drawing/2014/main" id="{55DB1A56-78E1-457B-B130-ACFCCF8E7EA9}"/>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C6EF5BC9-788D-451D-8213-3B5A08D36F37}" type="slidenum">
              <a:rPr lang="en-US" altLang="sl-SI"/>
              <a:pPr>
                <a:defRPr/>
              </a:pPr>
              <a:t>‹#›</a:t>
            </a:fld>
            <a:endParaRPr lang="en-US" alt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4CA4B7A-B3B7-4606-9CE1-9FDCAB4704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C0C6672-6D37-49B4-B2EB-650F1130D244}" type="slidenum">
              <a:rPr lang="en-US" altLang="sl-SI" smtClean="0">
                <a:latin typeface="Times New Roman" panose="02020603050405020304" pitchFamily="18" charset="0"/>
              </a:rPr>
              <a:pPr/>
              <a:t>1</a:t>
            </a:fld>
            <a:endParaRPr lang="en-US" altLang="sl-SI">
              <a:latin typeface="Times New Roman" panose="02020603050405020304" pitchFamily="18" charset="0"/>
            </a:endParaRPr>
          </a:p>
        </p:txBody>
      </p:sp>
      <p:sp>
        <p:nvSpPr>
          <p:cNvPr id="7171" name="Rectangle 2">
            <a:extLst>
              <a:ext uri="{FF2B5EF4-FFF2-40B4-BE49-F238E27FC236}">
                <a16:creationId xmlns:a16="http://schemas.microsoft.com/office/drawing/2014/main" id="{780CCC1D-7E16-4B27-B4DD-9933216D636A}"/>
              </a:ext>
            </a:extLst>
          </p:cNvPr>
          <p:cNvSpPr>
            <a:spLocks noChangeArrowheads="1" noTextEdit="1"/>
          </p:cNvSpPr>
          <p:nvPr>
            <p:ph type="sldImg"/>
          </p:nvPr>
        </p:nvSpPr>
        <p:spPr>
          <a:ln/>
        </p:spPr>
      </p:sp>
      <p:sp>
        <p:nvSpPr>
          <p:cNvPr id="7172" name="Rectangle 3">
            <a:extLst>
              <a:ext uri="{FF2B5EF4-FFF2-40B4-BE49-F238E27FC236}">
                <a16:creationId xmlns:a16="http://schemas.microsoft.com/office/drawing/2014/main" id="{E5B2407C-6BEE-41D7-8CFF-E74380988A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Now we are going to see more undecidable problems. We begin with Rice’s theorem, which tells us that almost every question we can ask about the recursively enumerable languages is undecidable. We then introduce a problem called Post’s Correspondence </a:t>
            </a:r>
            <a:r>
              <a:rPr lang="sl-SI" altLang="sl-SI"/>
              <a:t>P</a:t>
            </a:r>
            <a:r>
              <a:rPr lang="en-US" altLang="sl-SI"/>
              <a:t>roblem, which we show undecidable. Post’s problem does not appear to have anything to do with Turing machines, so the fact we can show it is undecidable is a valuable step on our road toward showing “real” problems undecidable. However, Post’s problem is still just a game. But we can use Post’s problem to show some real problems – for example questions about grammars, to be undecidable.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5035345-9B44-43E2-8D63-BBD193BD4F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CBCDA1A4-034E-48E9-9703-71F85917969E}" type="slidenum">
              <a:rPr lang="en-US" altLang="sl-SI" smtClean="0">
                <a:latin typeface="Times New Roman" panose="02020603050405020304" pitchFamily="18" charset="0"/>
              </a:rPr>
              <a:pPr/>
              <a:t>10</a:t>
            </a:fld>
            <a:endParaRPr lang="en-US" altLang="sl-SI">
              <a:latin typeface="Times New Roman" panose="02020603050405020304" pitchFamily="18" charset="0"/>
            </a:endParaRPr>
          </a:p>
        </p:txBody>
      </p:sp>
      <p:sp>
        <p:nvSpPr>
          <p:cNvPr id="25603" name="Rectangle 2">
            <a:extLst>
              <a:ext uri="{FF2B5EF4-FFF2-40B4-BE49-F238E27FC236}">
                <a16:creationId xmlns:a16="http://schemas.microsoft.com/office/drawing/2014/main" id="{B9633AB7-A133-44A6-BD04-2CF6517578A9}"/>
              </a:ext>
            </a:extLst>
          </p:cNvPr>
          <p:cNvSpPr>
            <a:spLocks noChangeArrowheads="1" noTextEdit="1"/>
          </p:cNvSpPr>
          <p:nvPr>
            <p:ph type="sldImg"/>
          </p:nvPr>
        </p:nvSpPr>
        <p:spPr>
          <a:ln/>
        </p:spPr>
      </p:sp>
      <p:sp>
        <p:nvSpPr>
          <p:cNvPr id="25604" name="Rectangle 3">
            <a:extLst>
              <a:ext uri="{FF2B5EF4-FFF2-40B4-BE49-F238E27FC236}">
                <a16:creationId xmlns:a16="http://schemas.microsoft.com/office/drawing/2014/main" id="{B8933C40-559E-4BB3-B1A9-888C1008F7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We’re now ready to prove Rice’s theorem. The idea is that we can reduce L_u to L_P for any nontrivial property P. Then, since we know L_u is undecidable, it follows that L_P is undecidable.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3207A21-A67D-43D5-9B92-121FD528B5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488E2B94-0364-49A8-AC1C-65E528964C23}" type="slidenum">
              <a:rPr lang="en-US" altLang="sl-SI" smtClean="0">
                <a:latin typeface="Times New Roman" panose="02020603050405020304" pitchFamily="18" charset="0"/>
              </a:rPr>
              <a:pPr/>
              <a:t>11</a:t>
            </a:fld>
            <a:endParaRPr lang="en-US" altLang="sl-SI">
              <a:latin typeface="Times New Roman" panose="02020603050405020304" pitchFamily="18" charset="0"/>
            </a:endParaRPr>
          </a:p>
        </p:txBody>
      </p:sp>
      <p:sp>
        <p:nvSpPr>
          <p:cNvPr id="27651" name="Rectangle 2">
            <a:extLst>
              <a:ext uri="{FF2B5EF4-FFF2-40B4-BE49-F238E27FC236}">
                <a16:creationId xmlns:a16="http://schemas.microsoft.com/office/drawing/2014/main" id="{6AF52589-6E63-40C9-9127-5B5FABAC0857}"/>
              </a:ext>
            </a:extLst>
          </p:cNvPr>
          <p:cNvSpPr>
            <a:spLocks noChangeArrowheads="1" noTextEdit="1"/>
          </p:cNvSpPr>
          <p:nvPr>
            <p:ph type="sldImg"/>
          </p:nvPr>
        </p:nvSpPr>
        <p:spPr>
          <a:ln/>
        </p:spPr>
      </p:sp>
      <p:sp>
        <p:nvSpPr>
          <p:cNvPr id="27652" name="Rectangle 3">
            <a:extLst>
              <a:ext uri="{FF2B5EF4-FFF2-40B4-BE49-F238E27FC236}">
                <a16:creationId xmlns:a16="http://schemas.microsoft.com/office/drawing/2014/main" id="{B024DE76-6B86-4A60-8A5D-4BC54F122A1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Here’s how we reduce L_u to L_P. The input to L_u is a Turing machine M and an input w for M. The output will be the code for a Turing machine M’. That is at least of the right form, since L_P is a set of Turing-machine codes – those for which the language of the machine has property P.</a:t>
            </a:r>
          </a:p>
          <a:p>
            <a:endParaRPr lang="en-US" altLang="sl-SI"/>
          </a:p>
          <a:p>
            <a:r>
              <a:rPr lang="en-US" altLang="sl-SI"/>
              <a:t>Click 2</a:t>
            </a:r>
          </a:p>
          <a:p>
            <a:r>
              <a:rPr lang="en-US" altLang="sl-SI"/>
              <a:t>Of course for the transduction from M and w to M’ to work, we must arrange that M’ has property P if and only if M accepts w. That is, M’ is in L_P if and only if M and w is in L_u.</a:t>
            </a:r>
          </a:p>
          <a:p>
            <a:endParaRPr lang="en-US" altLang="sl-SI"/>
          </a:p>
          <a:p>
            <a:r>
              <a:rPr lang="en-US" altLang="sl-SI"/>
              <a:t>Click 3</a:t>
            </a:r>
          </a:p>
          <a:p>
            <a:r>
              <a:rPr lang="en-US" altLang="sl-SI"/>
              <a:t>We’ll design M’ to be a two-tape machine.</a:t>
            </a:r>
          </a:p>
          <a:p>
            <a:endParaRPr lang="en-US" altLang="sl-SI"/>
          </a:p>
          <a:p>
            <a:r>
              <a:rPr lang="en-US" altLang="sl-SI"/>
              <a:t>Click 4</a:t>
            </a:r>
          </a:p>
          <a:p>
            <a:r>
              <a:rPr lang="en-US" altLang="sl-SI"/>
              <a:t>On the first tape, M’ simulates another particular Turing machine we’ll call M_L on its own input, say x.</a:t>
            </a:r>
          </a:p>
          <a:p>
            <a:endParaRPr lang="en-US" altLang="sl-SI"/>
          </a:p>
          <a:p>
            <a:r>
              <a:rPr lang="en-US" altLang="sl-SI"/>
              <a:t>Click 5</a:t>
            </a:r>
          </a:p>
          <a:p>
            <a:r>
              <a:rPr lang="en-US" altLang="sl-SI"/>
              <a:t>On the second tape M’ simulates M on w. It is important to understand that M’ has only its own input x, which the transducer does not deal with or see. The transducer knows about M_L – it is built into the design of the transducer. The transducer gets to see the code for M and the string w – that is on its own input. Thus, the transducer can build both the moves of M and the input w into the transition function of the machine M’ that is its own output. None of M, M_L or w is input to 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16A242B-42A1-4CC8-A0C6-998CE65AA52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A3F12E7D-CA1A-40E8-8A78-EFE72F1B0927}" type="slidenum">
              <a:rPr lang="en-US" altLang="sl-SI" smtClean="0">
                <a:latin typeface="Times New Roman" panose="02020603050405020304" pitchFamily="18" charset="0"/>
              </a:rPr>
              <a:pPr/>
              <a:t>12</a:t>
            </a:fld>
            <a:endParaRPr lang="en-US" altLang="sl-SI">
              <a:latin typeface="Times New Roman" panose="02020603050405020304" pitchFamily="18" charset="0"/>
            </a:endParaRPr>
          </a:p>
        </p:txBody>
      </p:sp>
      <p:sp>
        <p:nvSpPr>
          <p:cNvPr id="29699" name="Rectangle 2">
            <a:extLst>
              <a:ext uri="{FF2B5EF4-FFF2-40B4-BE49-F238E27FC236}">
                <a16:creationId xmlns:a16="http://schemas.microsoft.com/office/drawing/2014/main" id="{6F32A281-8A91-4C1F-ADA9-4C8C2BA81ADE}"/>
              </a:ext>
            </a:extLst>
          </p:cNvPr>
          <p:cNvSpPr>
            <a:spLocks noChangeArrowheads="1" noTextEdit="1"/>
          </p:cNvSpPr>
          <p:nvPr>
            <p:ph type="sldImg"/>
          </p:nvPr>
        </p:nvSpPr>
        <p:spPr>
          <a:ln/>
        </p:spPr>
      </p:sp>
      <p:sp>
        <p:nvSpPr>
          <p:cNvPr id="29700" name="Rectangle 3">
            <a:extLst>
              <a:ext uri="{FF2B5EF4-FFF2-40B4-BE49-F238E27FC236}">
                <a16:creationId xmlns:a16="http://schemas.microsoft.com/office/drawing/2014/main" id="{38E03369-D3AA-4CF2-B18B-484CAE4B1C0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We’re going to assume that the empty language does not have property P. If that is not the case, then consider the complement of P, say Q. Surely the empty language then has property Q. But if we could prove that Q were undecidable, then P also must be undecidable. That is, if L_P were a recursive language, then so would be L_Q, since the class of recursive languages is closed under complementation.</a:t>
            </a:r>
          </a:p>
          <a:p>
            <a:endParaRPr lang="en-US" altLang="sl-SI"/>
          </a:p>
          <a:p>
            <a:r>
              <a:rPr lang="en-US" altLang="sl-SI"/>
              <a:t>Click 2</a:t>
            </a:r>
          </a:p>
          <a:p>
            <a:r>
              <a:rPr lang="en-US" altLang="sl-SI"/>
              <a:t>Let L be any language with property P. We know L exists, because P is not trivial. Also, let M_L be a Turing machine that accepts 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134955D-33D8-4EC8-847C-B1C9D8EC826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FE141574-5B3C-44C8-9904-D9B162C37D41}" type="slidenum">
              <a:rPr lang="en-US" altLang="sl-SI" smtClean="0">
                <a:latin typeface="Times New Roman" panose="02020603050405020304" pitchFamily="18" charset="0"/>
              </a:rPr>
              <a:pPr/>
              <a:t>13</a:t>
            </a:fld>
            <a:endParaRPr lang="en-US" altLang="sl-SI">
              <a:latin typeface="Times New Roman" panose="02020603050405020304" pitchFamily="18" charset="0"/>
            </a:endParaRPr>
          </a:p>
        </p:txBody>
      </p:sp>
      <p:sp>
        <p:nvSpPr>
          <p:cNvPr id="31747" name="Rectangle 2">
            <a:extLst>
              <a:ext uri="{FF2B5EF4-FFF2-40B4-BE49-F238E27FC236}">
                <a16:creationId xmlns:a16="http://schemas.microsoft.com/office/drawing/2014/main" id="{137C1480-65DE-45F9-9E28-A458CAE68495}"/>
              </a:ext>
            </a:extLst>
          </p:cNvPr>
          <p:cNvSpPr>
            <a:spLocks noChangeArrowheads="1" noTextEdit="1"/>
          </p:cNvSpPr>
          <p:nvPr>
            <p:ph type="sldImg"/>
          </p:nvPr>
        </p:nvSpPr>
        <p:spPr>
          <a:ln/>
        </p:spPr>
      </p:sp>
      <p:sp>
        <p:nvSpPr>
          <p:cNvPr id="31748" name="Rectangle 3">
            <a:extLst>
              <a:ext uri="{FF2B5EF4-FFF2-40B4-BE49-F238E27FC236}">
                <a16:creationId xmlns:a16="http://schemas.microsoft.com/office/drawing/2014/main" id="{06310876-6550-48B3-870E-6F5A9E1231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Here’s how M’ behaves.</a:t>
            </a:r>
          </a:p>
          <a:p>
            <a:endParaRPr lang="en-US" altLang="sl-SI"/>
          </a:p>
          <a:p>
            <a:r>
              <a:rPr lang="en-US" altLang="sl-SI"/>
              <a:t>Click 1</a:t>
            </a:r>
          </a:p>
          <a:p>
            <a:r>
              <a:rPr lang="en-US" altLang="sl-SI"/>
              <a:t>To begin, M’ writes w on its second tape. It can do that because the transducer, seeing w, generates a sequence of states that write w one bit at a time. M’, from its start state, enters each of these states in turn. Then, M’ moves the tape head for tape 1 to the left end, goes to the start state of M and simulates M on input w. Again, M’ can do that because the transducer sees both M and w and makes the transition function of M part of the transition function of M’.</a:t>
            </a:r>
          </a:p>
          <a:p>
            <a:endParaRPr lang="en-US" altLang="sl-SI"/>
          </a:p>
          <a:p>
            <a:r>
              <a:rPr lang="en-US" altLang="sl-SI"/>
              <a:t>Click 2</a:t>
            </a:r>
          </a:p>
          <a:p>
            <a:r>
              <a:rPr lang="en-US" altLang="sl-SI"/>
              <a:t>Suppose during this simulation of M on w, M enters an accepting state. Then M’ goes to the start state of M_L and simulates M_L on the input x to M’, which has been just sitting there on tape 1, being ignored so far. Where does M’ get the transition function for M_L? M_L is a particular Turing machine, one that accepts a language L with property P. Thus, the transducer itself can be designed so that it writes the transitions of M_L out as part of the transition function of M’.</a:t>
            </a:r>
          </a:p>
          <a:p>
            <a:endParaRPr lang="en-US" altLang="sl-SI"/>
          </a:p>
          <a:p>
            <a:r>
              <a:rPr lang="en-US" altLang="sl-SI"/>
              <a:t>Click 3</a:t>
            </a:r>
          </a:p>
          <a:p>
            <a:r>
              <a:rPr lang="en-US" altLang="sl-SI"/>
              <a:t>If M_L accepts the input x, then M’ enters an accepting state. If M_L never accepts x, neither does M’. Thus, if M’ ever gets to the stage where it simulates M_L, then M’ accepts the same language as M_L, that is, L. But if M does not accept w, then M’ never gets to the stages where it simulates M_L, and therefore M’ accepts nothing.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B749C4C-BC91-4E32-8AE1-4D40A2DE83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650F3BC3-38CB-4650-B70E-09A632E8A172}" type="slidenum">
              <a:rPr lang="en-US" altLang="sl-SI" smtClean="0">
                <a:latin typeface="Times New Roman" panose="02020603050405020304" pitchFamily="18" charset="0"/>
              </a:rPr>
              <a:pPr/>
              <a:t>14</a:t>
            </a:fld>
            <a:endParaRPr lang="en-US" altLang="sl-SI">
              <a:latin typeface="Times New Roman" panose="02020603050405020304" pitchFamily="18" charset="0"/>
            </a:endParaRPr>
          </a:p>
        </p:txBody>
      </p:sp>
      <p:sp>
        <p:nvSpPr>
          <p:cNvPr id="33795" name="Rectangle 2">
            <a:extLst>
              <a:ext uri="{FF2B5EF4-FFF2-40B4-BE49-F238E27FC236}">
                <a16:creationId xmlns:a16="http://schemas.microsoft.com/office/drawing/2014/main" id="{FC4CF494-2DAF-4F19-B2A8-340D3389EB5C}"/>
              </a:ext>
            </a:extLst>
          </p:cNvPr>
          <p:cNvSpPr>
            <a:spLocks noChangeArrowheads="1" noTextEdit="1"/>
          </p:cNvSpPr>
          <p:nvPr>
            <p:ph type="sldImg"/>
          </p:nvPr>
        </p:nvSpPr>
        <p:spPr>
          <a:ln/>
        </p:spPr>
      </p:sp>
      <p:sp>
        <p:nvSpPr>
          <p:cNvPr id="33796" name="Rectangle 3">
            <a:extLst>
              <a:ext uri="{FF2B5EF4-FFF2-40B4-BE49-F238E27FC236}">
                <a16:creationId xmlns:a16="http://schemas.microsoft.com/office/drawing/2014/main" id="{E2AD560F-7AD9-4343-929C-D033982E5D3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Here’s a picture to help us remember what M’ does. It first simulates M on input w.  So far, M’ ‘s own input x is ignored.</a:t>
            </a:r>
          </a:p>
          <a:p>
            <a:endParaRPr lang="en-US" altLang="sl-SI"/>
          </a:p>
          <a:p>
            <a:r>
              <a:rPr lang="en-US" altLang="sl-SI"/>
              <a:t>Click 1</a:t>
            </a:r>
          </a:p>
          <a:p>
            <a:r>
              <a:rPr lang="en-US" altLang="sl-SI"/>
              <a:t>But if M accepts w, then M’ simulates M_L on its own input x.</a:t>
            </a:r>
          </a:p>
          <a:p>
            <a:endParaRPr lang="en-US" altLang="sl-SI"/>
          </a:p>
          <a:p>
            <a:r>
              <a:rPr lang="en-US" altLang="sl-SI"/>
              <a:t>Click 2</a:t>
            </a:r>
          </a:p>
          <a:p>
            <a:r>
              <a:rPr lang="en-US" altLang="sl-SI"/>
              <a:t>And M’ accepts x if and only if x is in 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8C452EE-6A29-491C-A6DA-3C63FB169B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A40A2AD-6EC5-4224-B178-BFA993E3282F}" type="slidenum">
              <a:rPr lang="en-US" altLang="sl-SI" smtClean="0">
                <a:latin typeface="Times New Roman" panose="02020603050405020304" pitchFamily="18" charset="0"/>
              </a:rPr>
              <a:pPr/>
              <a:t>15</a:t>
            </a:fld>
            <a:endParaRPr lang="en-US" altLang="sl-SI">
              <a:latin typeface="Times New Roman" panose="02020603050405020304" pitchFamily="18" charset="0"/>
            </a:endParaRPr>
          </a:p>
        </p:txBody>
      </p:sp>
      <p:sp>
        <p:nvSpPr>
          <p:cNvPr id="35843" name="Rectangle 2">
            <a:extLst>
              <a:ext uri="{FF2B5EF4-FFF2-40B4-BE49-F238E27FC236}">
                <a16:creationId xmlns:a16="http://schemas.microsoft.com/office/drawing/2014/main" id="{122BB63E-5184-46C1-87FE-DB06E27AE058}"/>
              </a:ext>
            </a:extLst>
          </p:cNvPr>
          <p:cNvSpPr>
            <a:spLocks noChangeArrowheads="1" noTextEdit="1"/>
          </p:cNvSpPr>
          <p:nvPr>
            <p:ph type="sldImg"/>
          </p:nvPr>
        </p:nvSpPr>
        <p:spPr>
          <a:ln/>
        </p:spPr>
      </p:sp>
      <p:sp>
        <p:nvSpPr>
          <p:cNvPr id="35844" name="Rectangle 3">
            <a:extLst>
              <a:ext uri="{FF2B5EF4-FFF2-40B4-BE49-F238E27FC236}">
                <a16:creationId xmlns:a16="http://schemas.microsoft.com/office/drawing/2014/main" id="{DF46B5F1-3A37-4381-BB59-955B1B4A13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So to summarize what we know about M’: first suppose M accepts w.</a:t>
            </a:r>
          </a:p>
          <a:p>
            <a:endParaRPr lang="en-US" altLang="sl-SI"/>
          </a:p>
          <a:p>
            <a:r>
              <a:rPr lang="en-US" altLang="sl-SI"/>
              <a:t>Click 2</a:t>
            </a:r>
          </a:p>
          <a:p>
            <a:r>
              <a:rPr lang="en-US" altLang="sl-SI"/>
              <a:t>Then M’ simulates M_L on x and accepts x if and only if x is in L.</a:t>
            </a:r>
          </a:p>
          <a:p>
            <a:endParaRPr lang="en-US" altLang="sl-SI"/>
          </a:p>
          <a:p>
            <a:r>
              <a:rPr lang="en-US" altLang="sl-SI"/>
              <a:t>Click 3</a:t>
            </a:r>
          </a:p>
          <a:p>
            <a:r>
              <a:rPr lang="en-US" altLang="sl-SI"/>
              <a:t>That is, if M accepts w, then the language of M’ is L. We know L has property P, so M’ is in L_P.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DA06948-D384-44D9-A89C-9A496688971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F3733016-D429-4A4A-9D2A-3DA5D8BBD86A}" type="slidenum">
              <a:rPr lang="en-US" altLang="sl-SI" smtClean="0">
                <a:latin typeface="Times New Roman" panose="02020603050405020304" pitchFamily="18" charset="0"/>
              </a:rPr>
              <a:pPr/>
              <a:t>16</a:t>
            </a:fld>
            <a:endParaRPr lang="en-US" altLang="sl-SI">
              <a:latin typeface="Times New Roman" panose="02020603050405020304" pitchFamily="18" charset="0"/>
            </a:endParaRPr>
          </a:p>
        </p:txBody>
      </p:sp>
      <p:sp>
        <p:nvSpPr>
          <p:cNvPr id="37891" name="Rectangle 2">
            <a:extLst>
              <a:ext uri="{FF2B5EF4-FFF2-40B4-BE49-F238E27FC236}">
                <a16:creationId xmlns:a16="http://schemas.microsoft.com/office/drawing/2014/main" id="{1BF7D4D3-5F28-42EC-8401-380C09298C1F}"/>
              </a:ext>
            </a:extLst>
          </p:cNvPr>
          <p:cNvSpPr>
            <a:spLocks noChangeArrowheads="1" noTextEdit="1"/>
          </p:cNvSpPr>
          <p:nvPr>
            <p:ph type="sldImg"/>
          </p:nvPr>
        </p:nvSpPr>
        <p:spPr>
          <a:ln/>
        </p:spPr>
      </p:sp>
      <p:sp>
        <p:nvSpPr>
          <p:cNvPr id="37892" name="Rectangle 3">
            <a:extLst>
              <a:ext uri="{FF2B5EF4-FFF2-40B4-BE49-F238E27FC236}">
                <a16:creationId xmlns:a16="http://schemas.microsoft.com/office/drawing/2014/main" id="{CE33FEDD-C5A0-4996-8B62-8BD230BD44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Now look at the opposite case, where M does not accept w.</a:t>
            </a:r>
          </a:p>
          <a:p>
            <a:endParaRPr lang="en-US" altLang="sl-SI"/>
          </a:p>
          <a:p>
            <a:r>
              <a:rPr lang="en-US" altLang="sl-SI"/>
              <a:t>Click 2</a:t>
            </a:r>
          </a:p>
          <a:p>
            <a:r>
              <a:rPr lang="en-US" altLang="sl-SI"/>
              <a:t>Then M’ never even starts the simulation of M_L, and therefore M’ cannot accept its input x.</a:t>
            </a:r>
          </a:p>
          <a:p>
            <a:endParaRPr lang="en-US" altLang="sl-SI"/>
          </a:p>
          <a:p>
            <a:r>
              <a:rPr lang="en-US" altLang="sl-SI"/>
              <a:t>Click 3</a:t>
            </a:r>
          </a:p>
          <a:p>
            <a:r>
              <a:rPr lang="en-US" altLang="sl-SI"/>
              <a:t>That is, in this case the language of M’ is the empty language. We know the empty language does not have property P.</a:t>
            </a:r>
          </a:p>
          <a:p>
            <a:endParaRPr lang="en-US" altLang="sl-SI"/>
          </a:p>
          <a:p>
            <a:r>
              <a:rPr lang="en-US" altLang="sl-SI"/>
              <a:t>Click 4</a:t>
            </a:r>
          </a:p>
          <a:p>
            <a:r>
              <a:rPr lang="en-US" altLang="sl-SI"/>
              <a:t>Thus, if M does not accept w, M’ is not in the language L_P.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0D811AE-361A-4904-8C72-73547EA408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46AD9E5-88A1-46DB-AABA-D83BD6BD8F3A}" type="slidenum">
              <a:rPr lang="en-US" altLang="sl-SI" smtClean="0">
                <a:latin typeface="Times New Roman" panose="02020603050405020304" pitchFamily="18" charset="0"/>
              </a:rPr>
              <a:pPr/>
              <a:t>17</a:t>
            </a:fld>
            <a:endParaRPr lang="en-US" altLang="sl-SI">
              <a:latin typeface="Times New Roman" panose="02020603050405020304" pitchFamily="18" charset="0"/>
            </a:endParaRPr>
          </a:p>
        </p:txBody>
      </p:sp>
      <p:sp>
        <p:nvSpPr>
          <p:cNvPr id="39939" name="Rectangle 2">
            <a:extLst>
              <a:ext uri="{FF2B5EF4-FFF2-40B4-BE49-F238E27FC236}">
                <a16:creationId xmlns:a16="http://schemas.microsoft.com/office/drawing/2014/main" id="{5E811B4A-4918-4F76-840F-F99BC882870E}"/>
              </a:ext>
            </a:extLst>
          </p:cNvPr>
          <p:cNvSpPr>
            <a:spLocks noChangeArrowheads="1" noTextEdit="1"/>
          </p:cNvSpPr>
          <p:nvPr>
            <p:ph type="sldImg"/>
          </p:nvPr>
        </p:nvSpPr>
        <p:spPr>
          <a:ln/>
        </p:spPr>
      </p:sp>
      <p:sp>
        <p:nvSpPr>
          <p:cNvPr id="39940" name="Rectangle 3">
            <a:extLst>
              <a:ext uri="{FF2B5EF4-FFF2-40B4-BE49-F238E27FC236}">
                <a16:creationId xmlns:a16="http://schemas.microsoft.com/office/drawing/2014/main" id="{EF37C17C-0E1B-4852-81CE-1CF314259D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We conclude that the algorithm we described for converting M and w to M’ is a reduction of L_u to L_P, and therefore that L_P is undecidable.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25D17C0-FBCC-4DD7-B440-041456DE75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779A3C88-2AF5-421B-A56E-706C5375C9A2}" type="slidenum">
              <a:rPr lang="en-US" altLang="sl-SI" smtClean="0">
                <a:latin typeface="Times New Roman" panose="02020603050405020304" pitchFamily="18" charset="0"/>
              </a:rPr>
              <a:pPr/>
              <a:t>18</a:t>
            </a:fld>
            <a:endParaRPr lang="en-US" altLang="sl-SI">
              <a:latin typeface="Times New Roman" panose="02020603050405020304" pitchFamily="18" charset="0"/>
            </a:endParaRPr>
          </a:p>
        </p:txBody>
      </p:sp>
      <p:sp>
        <p:nvSpPr>
          <p:cNvPr id="41987" name="Rectangle 2">
            <a:extLst>
              <a:ext uri="{FF2B5EF4-FFF2-40B4-BE49-F238E27FC236}">
                <a16:creationId xmlns:a16="http://schemas.microsoft.com/office/drawing/2014/main" id="{BA3C51BF-A5B7-4DC1-9A58-AC0C9C93909E}"/>
              </a:ext>
            </a:extLst>
          </p:cNvPr>
          <p:cNvSpPr>
            <a:spLocks noChangeArrowheads="1" noTextEdit="1"/>
          </p:cNvSpPr>
          <p:nvPr>
            <p:ph type="sldImg"/>
          </p:nvPr>
        </p:nvSpPr>
        <p:spPr>
          <a:ln/>
        </p:spPr>
      </p:sp>
      <p:sp>
        <p:nvSpPr>
          <p:cNvPr id="41988" name="Rectangle 3">
            <a:extLst>
              <a:ext uri="{FF2B5EF4-FFF2-40B4-BE49-F238E27FC236}">
                <a16:creationId xmlns:a16="http://schemas.microsoft.com/office/drawing/2014/main" id="{097C3D14-E2D9-45A7-842F-7C0A3080A3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This is a picture that reviews the argument for why the existence of the reduction from L_u to L_P proves L_P is undecidable. We have a real reduction algorithm. I hope you are convinced that you could program this algorithm if you were paid enough. We then contradict the hypothesis that L_P has an algorithm by supposing that algorithm existed.</a:t>
            </a:r>
          </a:p>
          <a:p>
            <a:endParaRPr lang="en-US" altLang="sl-SI"/>
          </a:p>
          <a:p>
            <a:r>
              <a:rPr lang="en-US" altLang="sl-SI"/>
              <a:t>Click 1</a:t>
            </a:r>
          </a:p>
          <a:p>
            <a:r>
              <a:rPr lang="en-US" altLang="sl-SI"/>
              <a:t>Then you could put the reduction plus the hypothetical algorithm together and build an algorithm for L_u. Since we already proved there is no such thing, we have to look at what of this story hasn’t been proved. The finger points at the hypothetical algorithm for L_P, since we didn’t prove it exists – we just assumed it did. Thus, this assumption must be responsible for the false conclusion, and we can conclude instead that there is no algorithm for property 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6BC4CE3-0FBF-450A-9A39-D8C04DBF31F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11C3783F-2463-4926-8D30-43CCC258BA99}" type="slidenum">
              <a:rPr lang="en-US" altLang="sl-SI" smtClean="0">
                <a:latin typeface="Times New Roman" panose="02020603050405020304" pitchFamily="18" charset="0"/>
              </a:rPr>
              <a:pPr/>
              <a:t>19</a:t>
            </a:fld>
            <a:endParaRPr lang="en-US" altLang="sl-SI">
              <a:latin typeface="Times New Roman" panose="02020603050405020304" pitchFamily="18" charset="0"/>
            </a:endParaRPr>
          </a:p>
        </p:txBody>
      </p:sp>
      <p:sp>
        <p:nvSpPr>
          <p:cNvPr id="44035" name="Rectangle 2">
            <a:extLst>
              <a:ext uri="{FF2B5EF4-FFF2-40B4-BE49-F238E27FC236}">
                <a16:creationId xmlns:a16="http://schemas.microsoft.com/office/drawing/2014/main" id="{0683D97C-618E-4ED2-8794-9771CA8D5DD2}"/>
              </a:ext>
            </a:extLst>
          </p:cNvPr>
          <p:cNvSpPr>
            <a:spLocks noChangeArrowheads="1" noTextEdit="1"/>
          </p:cNvSpPr>
          <p:nvPr>
            <p:ph type="sldImg"/>
          </p:nvPr>
        </p:nvSpPr>
        <p:spPr>
          <a:ln/>
        </p:spPr>
      </p:sp>
      <p:sp>
        <p:nvSpPr>
          <p:cNvPr id="44036" name="Rectangle 3">
            <a:extLst>
              <a:ext uri="{FF2B5EF4-FFF2-40B4-BE49-F238E27FC236}">
                <a16:creationId xmlns:a16="http://schemas.microsoft.com/office/drawing/2014/main" id="{91B919E4-1F4D-4F72-91EB-ACA651F262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Thanks to Rice’s theorem, we suddenly have an infinite collection of undecidable problems about the languages defined by Turing machines. Here is just a tiny sample of the questions that are undecidable about Turing machines M.</a:t>
            </a:r>
          </a:p>
          <a:p>
            <a:endParaRPr lang="en-US" altLang="sl-SI"/>
          </a:p>
          <a:p>
            <a:r>
              <a:rPr lang="en-US" altLang="sl-SI"/>
              <a:t>Click 2</a:t>
            </a:r>
          </a:p>
          <a:p>
            <a:r>
              <a:rPr lang="en-US" altLang="sl-SI"/>
              <a:t>Is M’s language regular?</a:t>
            </a:r>
          </a:p>
          <a:p>
            <a:endParaRPr lang="en-US" altLang="sl-SI"/>
          </a:p>
          <a:p>
            <a:r>
              <a:rPr lang="en-US" altLang="sl-SI"/>
              <a:t>Click 3</a:t>
            </a:r>
          </a:p>
          <a:p>
            <a:r>
              <a:rPr lang="en-US" altLang="sl-SI"/>
              <a:t>Is it context free?</a:t>
            </a:r>
          </a:p>
          <a:p>
            <a:endParaRPr lang="en-US" altLang="sl-SI"/>
          </a:p>
          <a:p>
            <a:r>
              <a:rPr lang="en-US" altLang="sl-SI"/>
              <a:t>Click 4</a:t>
            </a:r>
          </a:p>
          <a:p>
            <a:r>
              <a:rPr lang="en-US" altLang="sl-SI"/>
              <a:t>Does this language include at least one string that is a palindrome – that is a string that is the same as its reversal.</a:t>
            </a:r>
          </a:p>
          <a:p>
            <a:endParaRPr lang="en-US" altLang="sl-SI"/>
          </a:p>
          <a:p>
            <a:r>
              <a:rPr lang="en-US" altLang="sl-SI"/>
              <a:t>Click 5</a:t>
            </a:r>
          </a:p>
          <a:p>
            <a:r>
              <a:rPr lang="en-US" altLang="sl-SI"/>
              <a:t>Is the language empty; that is, does M accept any string at all?</a:t>
            </a:r>
          </a:p>
          <a:p>
            <a:endParaRPr lang="en-US" altLang="sl-SI"/>
          </a:p>
          <a:p>
            <a:r>
              <a:rPr lang="en-US" altLang="sl-SI"/>
              <a:t>Click 6</a:t>
            </a:r>
          </a:p>
          <a:p>
            <a:r>
              <a:rPr lang="en-US" altLang="sl-SI"/>
              <a:t>Does the language contain at least 1000 strings?</a:t>
            </a:r>
          </a:p>
          <a:p>
            <a:endParaRPr lang="en-US" altLang="sl-SI"/>
          </a:p>
          <a:p>
            <a:r>
              <a:rPr lang="en-US" altLang="sl-SI"/>
              <a:t>Click 7</a:t>
            </a:r>
          </a:p>
          <a:p>
            <a:r>
              <a:rPr lang="en-US" altLang="sl-SI"/>
              <a:t>But Rice’s theorem also applies to programs, since you can write a program to simulate a Turing machine. That tells us that any nontrivial question about what a program does will also be undecidable. I want to emphasize “about what a program does”</a:t>
            </a:r>
            <a:r>
              <a:rPr lang="sl-SI" altLang="sl-SI"/>
              <a:t>.</a:t>
            </a:r>
            <a:r>
              <a:rPr lang="en-US" altLang="sl-SI"/>
              <a:t> There are lots of questions about what a program *looks like* that are decidable, for example, I can tell whether a program uses more than 20 variable names. But that’s not a question about what a program does.</a:t>
            </a:r>
          </a:p>
          <a:p>
            <a:endParaRPr lang="en-US" altLang="sl-SI"/>
          </a:p>
          <a:p>
            <a:r>
              <a:rPr lang="en-US" altLang="sl-SI"/>
              <a:t>An example of a question about what a program does is “does the program eventually halt on any input”</a:t>
            </a:r>
            <a:r>
              <a:rPr lang="sl-SI" altLang="sl-SI"/>
              <a:t>?</a:t>
            </a:r>
            <a:r>
              <a:rPr lang="en-US" altLang="sl-SI"/>
              <a:t> That is undecidable. Or “does the program correctly sort its input”</a:t>
            </a:r>
            <a:r>
              <a:rPr lang="sl-SI" altLang="sl-SI"/>
              <a:t>?</a:t>
            </a:r>
            <a:r>
              <a:rPr lang="en-US" altLang="sl-SI"/>
              <a:t> That is undecidable. Or “does this line of code ever get executed”</a:t>
            </a:r>
            <a:r>
              <a:rPr lang="sl-SI" altLang="sl-SI"/>
              <a:t>?</a:t>
            </a:r>
            <a:r>
              <a:rPr lang="en-US" altLang="sl-SI"/>
              <a:t> That’s undecidable.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25CD4121-DAFE-4B3B-8FEB-4504E116FD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CBCB4C93-C846-4CDB-B738-80D6A2A163B6}" type="slidenum">
              <a:rPr lang="en-US" altLang="sl-SI" smtClean="0">
                <a:latin typeface="Times New Roman" panose="02020603050405020304" pitchFamily="18" charset="0"/>
              </a:rPr>
              <a:pPr/>
              <a:t>2</a:t>
            </a:fld>
            <a:endParaRPr lang="en-US" altLang="sl-SI">
              <a:latin typeface="Times New Roman" panose="02020603050405020304" pitchFamily="18" charset="0"/>
            </a:endParaRPr>
          </a:p>
        </p:txBody>
      </p:sp>
      <p:sp>
        <p:nvSpPr>
          <p:cNvPr id="9219" name="Rectangle 2">
            <a:extLst>
              <a:ext uri="{FF2B5EF4-FFF2-40B4-BE49-F238E27FC236}">
                <a16:creationId xmlns:a16="http://schemas.microsoft.com/office/drawing/2014/main" id="{F53ECD54-CEDC-4475-9D23-F9F54BFA2D3D}"/>
              </a:ext>
            </a:extLst>
          </p:cNvPr>
          <p:cNvSpPr>
            <a:spLocks noChangeArrowheads="1" noTextEdit="1"/>
          </p:cNvSpPr>
          <p:nvPr>
            <p:ph type="sldImg"/>
          </p:nvPr>
        </p:nvSpPr>
        <p:spPr>
          <a:ln/>
        </p:spPr>
      </p:sp>
      <p:sp>
        <p:nvSpPr>
          <p:cNvPr id="9220" name="Rectangle 3">
            <a:extLst>
              <a:ext uri="{FF2B5EF4-FFF2-40B4-BE49-F238E27FC236}">
                <a16:creationId xmlns:a16="http://schemas.microsoft.com/office/drawing/2014/main" id="{D468464C-6725-4288-A438-23F4ED3F71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We’ll first see Rice’s Theorem. That theorem involves “properties” of languages. Formally, a property of languages is any set of languages – the languages that we say have that property. For example, the property of being infinite is the set of infinite languages. The property of being empty is the set containing only the empty language.</a:t>
            </a:r>
          </a:p>
          <a:p>
            <a:endParaRPr lang="en-US" altLang="sl-SI"/>
          </a:p>
          <a:p>
            <a:r>
              <a:rPr lang="en-US" altLang="sl-SI"/>
              <a:t>While properties like being infinite apply to any language, even not recursively enumerable ones, we need to represent languages, and the Turing machine is the most powerful tool we have for representing languages, so we’ll talk about properties of recursively enumerable languages.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161A3CF-F08C-4944-AF8D-29206BAB71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AFB4A242-04D1-4064-8206-CBAF000F6B78}" type="slidenum">
              <a:rPr lang="en-US" altLang="sl-SI" smtClean="0">
                <a:latin typeface="Times New Roman" panose="02020603050405020304" pitchFamily="18" charset="0"/>
              </a:rPr>
              <a:pPr/>
              <a:t>20</a:t>
            </a:fld>
            <a:endParaRPr lang="en-US" altLang="sl-SI">
              <a:latin typeface="Times New Roman" panose="02020603050405020304" pitchFamily="18" charset="0"/>
            </a:endParaRPr>
          </a:p>
        </p:txBody>
      </p:sp>
      <p:sp>
        <p:nvSpPr>
          <p:cNvPr id="46083" name="Rectangle 2">
            <a:extLst>
              <a:ext uri="{FF2B5EF4-FFF2-40B4-BE49-F238E27FC236}">
                <a16:creationId xmlns:a16="http://schemas.microsoft.com/office/drawing/2014/main" id="{D95CD289-10E0-45AE-8E6D-78F8E9147DFE}"/>
              </a:ext>
            </a:extLst>
          </p:cNvPr>
          <p:cNvSpPr>
            <a:spLocks noChangeArrowheads="1" noTextEdit="1"/>
          </p:cNvSpPr>
          <p:nvPr>
            <p:ph type="sldImg"/>
          </p:nvPr>
        </p:nvSpPr>
        <p:spPr>
          <a:ln/>
        </p:spPr>
      </p:sp>
      <p:sp>
        <p:nvSpPr>
          <p:cNvPr id="46084" name="Rectangle 3">
            <a:extLst>
              <a:ext uri="{FF2B5EF4-FFF2-40B4-BE49-F238E27FC236}">
                <a16:creationId xmlns:a16="http://schemas.microsoft.com/office/drawing/2014/main" id="{922A20CD-C004-45FA-B3C7-4EE4C56A576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We’re now going to take up Post’s </a:t>
            </a:r>
            <a:r>
              <a:rPr lang="sl-SI" altLang="sl-SI"/>
              <a:t>C</a:t>
            </a:r>
            <a:r>
              <a:rPr lang="en-US" altLang="sl-SI"/>
              <a:t>orrespondence </a:t>
            </a:r>
            <a:r>
              <a:rPr lang="sl-SI" altLang="sl-SI"/>
              <a:t>P</a:t>
            </a:r>
            <a:r>
              <a:rPr lang="en-US" altLang="sl-SI"/>
              <a:t>roblem, affectionately known as PCP.</a:t>
            </a:r>
          </a:p>
          <a:p>
            <a:endParaRPr lang="en-US" altLang="sl-SI"/>
          </a:p>
          <a:p>
            <a:r>
              <a:rPr lang="en-US" altLang="sl-SI"/>
              <a:t>Click 1</a:t>
            </a:r>
          </a:p>
          <a:p>
            <a:r>
              <a:rPr lang="en-US" altLang="sl-SI"/>
              <a:t>PCP is the first example of a problem that is undecidable, yet doesn’t involve Turing machines, or programs, which is really the same thing.</a:t>
            </a:r>
          </a:p>
          <a:p>
            <a:endParaRPr lang="en-US" altLang="sl-SI"/>
          </a:p>
          <a:p>
            <a:r>
              <a:rPr lang="en-US" altLang="sl-SI"/>
              <a:t>Click 2</a:t>
            </a:r>
          </a:p>
          <a:p>
            <a:r>
              <a:rPr lang="en-US" altLang="sl-SI"/>
              <a:t>PCP is not really important by itself, since it is just a made-up problem, but it leads us to proofs that many other problems are undecidable. These problems are unrelated to Turing machines but are related to matters like context-free languages that were not developed for the purpose of exposing undecidable problems. That is, we studied grammars for their use in matters like describing the structure of programming languages. We had no intent to describe problems that turn out to be undecidable – it just turned out that there were undecidable problems lurking in the theory of context-free grammars.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D762A15-4445-410B-82C5-B5985C6226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DE1BB469-14FF-4E0A-B30E-00F07BDBB75F}" type="slidenum">
              <a:rPr lang="en-US" altLang="sl-SI" smtClean="0">
                <a:latin typeface="Times New Roman" panose="02020603050405020304" pitchFamily="18" charset="0"/>
              </a:rPr>
              <a:pPr/>
              <a:t>21</a:t>
            </a:fld>
            <a:endParaRPr lang="en-US" altLang="sl-SI">
              <a:latin typeface="Times New Roman" panose="02020603050405020304" pitchFamily="18" charset="0"/>
            </a:endParaRPr>
          </a:p>
        </p:txBody>
      </p:sp>
      <p:sp>
        <p:nvSpPr>
          <p:cNvPr id="48131" name="Rectangle 2">
            <a:extLst>
              <a:ext uri="{FF2B5EF4-FFF2-40B4-BE49-F238E27FC236}">
                <a16:creationId xmlns:a16="http://schemas.microsoft.com/office/drawing/2014/main" id="{AD1AF728-AB68-436F-A7B0-2B8A8CECAB98}"/>
              </a:ext>
            </a:extLst>
          </p:cNvPr>
          <p:cNvSpPr>
            <a:spLocks noChangeArrowheads="1" noTextEdit="1"/>
          </p:cNvSpPr>
          <p:nvPr>
            <p:ph type="sldImg"/>
          </p:nvPr>
        </p:nvSpPr>
        <p:spPr>
          <a:ln/>
        </p:spPr>
      </p:sp>
      <p:sp>
        <p:nvSpPr>
          <p:cNvPr id="48132" name="Rectangle 3">
            <a:extLst>
              <a:ext uri="{FF2B5EF4-FFF2-40B4-BE49-F238E27FC236}">
                <a16:creationId xmlns:a16="http://schemas.microsoft.com/office/drawing/2014/main" id="{0B350A6A-C62D-4014-A1EB-782D2B7C61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An instance of PCP is a list of “corresponding” strings, that is</a:t>
            </a:r>
            <a:r>
              <a:rPr lang="sl-SI" altLang="sl-SI"/>
              <a:t>,</a:t>
            </a:r>
            <a:r>
              <a:rPr lang="en-US" altLang="sl-SI"/>
              <a:t> a list of pairs of strings over some particular alphabet Sigma. That is, the instance has some number of pairs n. The first pair is w1,x1, the second w2,x2, and so on. None of these strings can be the empty string</a:t>
            </a:r>
            <a:r>
              <a:rPr lang="sl-SI" altLang="sl-SI"/>
              <a:t>.</a:t>
            </a:r>
            <a:endParaRPr lang="en-US" altLang="sl-SI"/>
          </a:p>
          <a:p>
            <a:endParaRPr lang="en-US" altLang="sl-SI"/>
          </a:p>
          <a:p>
            <a:r>
              <a:rPr lang="en-US" altLang="sl-SI"/>
              <a:t>Click 2</a:t>
            </a:r>
          </a:p>
          <a:p>
            <a:r>
              <a:rPr lang="en-US" altLang="sl-SI"/>
              <a:t>The PCP question is, given a list of corresponding pairs, whether we can find a list of one or more integers, i</a:t>
            </a:r>
            <a:r>
              <a:rPr lang="sl-SI" altLang="sl-SI"/>
              <a:t>-</a:t>
            </a:r>
            <a:r>
              <a:rPr lang="en-US" altLang="sl-SI"/>
              <a:t>1 through i-k that we can treat as the sequence of pairs we choose. There can be repetitions in this list. The property of the list that makes the answer to this instance of PCP be “yes” is that when we take the first component from each pair on the list (POINT and explain that w_i1 and so on is really the w from the pair i_1, and so on), we get the same string as if we take the second string from the same list of pairs (POINT to x’s). Such a list is called a SOLUTION to the instance of PCP.</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B654510-B73A-4BCB-AAE9-CB5304632D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13B08F58-94AA-4672-8673-9A74A4DAF2C9}" type="slidenum">
              <a:rPr lang="en-US" altLang="sl-SI" smtClean="0">
                <a:latin typeface="Times New Roman" panose="02020603050405020304" pitchFamily="18" charset="0"/>
              </a:rPr>
              <a:pPr/>
              <a:t>22</a:t>
            </a:fld>
            <a:endParaRPr lang="en-US" altLang="sl-SI">
              <a:latin typeface="Times New Roman" panose="02020603050405020304" pitchFamily="18" charset="0"/>
            </a:endParaRPr>
          </a:p>
        </p:txBody>
      </p:sp>
      <p:sp>
        <p:nvSpPr>
          <p:cNvPr id="50179" name="Rectangle 2">
            <a:extLst>
              <a:ext uri="{FF2B5EF4-FFF2-40B4-BE49-F238E27FC236}">
                <a16:creationId xmlns:a16="http://schemas.microsoft.com/office/drawing/2014/main" id="{D7E530C6-A2C8-422E-ADBB-53F08F1A9685}"/>
              </a:ext>
            </a:extLst>
          </p:cNvPr>
          <p:cNvSpPr>
            <a:spLocks noChangeArrowheads="1" noTextEdit="1"/>
          </p:cNvSpPr>
          <p:nvPr>
            <p:ph type="sldImg"/>
          </p:nvPr>
        </p:nvSpPr>
        <p:spPr>
          <a:ln/>
        </p:spPr>
      </p:sp>
      <p:sp>
        <p:nvSpPr>
          <p:cNvPr id="50180" name="Rectangle 3">
            <a:extLst>
              <a:ext uri="{FF2B5EF4-FFF2-40B4-BE49-F238E27FC236}">
                <a16:creationId xmlns:a16="http://schemas.microsoft.com/office/drawing/2014/main" id="{162C07D6-623F-4F8E-BAB8-A7F45A86BC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Here’s a simple example instance of PCP.</a:t>
            </a:r>
          </a:p>
          <a:p>
            <a:endParaRPr lang="en-US" altLang="sl-SI"/>
          </a:p>
          <a:p>
            <a:r>
              <a:rPr lang="en-US" altLang="sl-SI"/>
              <a:t>Click 1</a:t>
            </a:r>
          </a:p>
          <a:p>
            <a:r>
              <a:rPr lang="en-US" altLang="sl-SI"/>
              <a:t>The alphabet will be 0 and 1.</a:t>
            </a:r>
          </a:p>
          <a:p>
            <a:endParaRPr lang="en-US" altLang="sl-SI"/>
          </a:p>
          <a:p>
            <a:r>
              <a:rPr lang="en-US" altLang="sl-SI"/>
              <a:t>Click 2</a:t>
            </a:r>
          </a:p>
          <a:p>
            <a:r>
              <a:rPr lang="en-US" altLang="sl-SI"/>
              <a:t>There are two pairs. The first pair is 0 and 01 (POINT). Every time there is a 1 in the list of pair indexes, this </a:t>
            </a:r>
            <a:r>
              <a:rPr lang="sl-SI" altLang="sl-SI"/>
              <a:t>is</a:t>
            </a:r>
            <a:r>
              <a:rPr lang="en-US" altLang="sl-SI"/>
              <a:t> the pair referred to.  The second pair is 100 and 001 (POINT). This pair is referred to by index 2 in lists.</a:t>
            </a:r>
          </a:p>
          <a:p>
            <a:endParaRPr lang="en-US" altLang="sl-SI"/>
          </a:p>
          <a:p>
            <a:r>
              <a:rPr lang="en-US" altLang="sl-SI"/>
              <a:t>Click 3</a:t>
            </a:r>
          </a:p>
          <a:p>
            <a:r>
              <a:rPr lang="en-US" altLang="sl-SI"/>
              <a:t>In this case, there is no solution to the instance of PCP.</a:t>
            </a:r>
          </a:p>
          <a:p>
            <a:endParaRPr lang="en-US" altLang="sl-SI"/>
          </a:p>
          <a:p>
            <a:r>
              <a:rPr lang="en-US" altLang="sl-SI"/>
              <a:t>Click 4</a:t>
            </a:r>
          </a:p>
          <a:p>
            <a:r>
              <a:rPr lang="en-US" altLang="sl-SI"/>
              <a:t>The analysis of this simple instance is not so easy. The easy part is that no solution can start with the second pair. The reason is that if we choose 2 as the first integer in the list, then the first string, made from the w’s that are the first components, begins with a 1. But the second string, the one made from the corresponding x’s that are the second components, begins with 0. I don’t care how you continue. A string that begins with 1 can never equal a string that begins with 0.</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1E5A9DF-3F05-4B92-9B90-2B6E73F2CB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FE5DDE95-8B01-42F8-976D-97974F112995}" type="slidenum">
              <a:rPr lang="en-US" altLang="sl-SI" smtClean="0">
                <a:latin typeface="Times New Roman" panose="02020603050405020304" pitchFamily="18" charset="0"/>
              </a:rPr>
              <a:pPr/>
              <a:t>23</a:t>
            </a:fld>
            <a:endParaRPr lang="en-US" altLang="sl-SI">
              <a:latin typeface="Times New Roman" panose="02020603050405020304" pitchFamily="18" charset="0"/>
            </a:endParaRPr>
          </a:p>
        </p:txBody>
      </p:sp>
      <p:sp>
        <p:nvSpPr>
          <p:cNvPr id="52227" name="Rectangle 2">
            <a:extLst>
              <a:ext uri="{FF2B5EF4-FFF2-40B4-BE49-F238E27FC236}">
                <a16:creationId xmlns:a16="http://schemas.microsoft.com/office/drawing/2014/main" id="{E2CE9A05-831C-4D1E-8634-F1970382FF34}"/>
              </a:ext>
            </a:extLst>
          </p:cNvPr>
          <p:cNvSpPr>
            <a:spLocks noChangeArrowheads="1" noTextEdit="1"/>
          </p:cNvSpPr>
          <p:nvPr>
            <p:ph type="sldImg"/>
          </p:nvPr>
        </p:nvSpPr>
        <p:spPr>
          <a:ln/>
        </p:spPr>
      </p:sp>
      <p:sp>
        <p:nvSpPr>
          <p:cNvPr id="52228" name="Rectangle 3">
            <a:extLst>
              <a:ext uri="{FF2B5EF4-FFF2-40B4-BE49-F238E27FC236}">
                <a16:creationId xmlns:a16="http://schemas.microsoft.com/office/drawing/2014/main" id="{083A072C-A189-4353-B292-39D2B0FDE3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However, it is possible that the solution list begins with index 1, because for pair 1 the two strings are not inconsistent. That is, one is a prefix of the other.</a:t>
            </a:r>
          </a:p>
          <a:p>
            <a:endParaRPr lang="en-US" altLang="sl-SI"/>
          </a:p>
          <a:p>
            <a:r>
              <a:rPr lang="en-US" altLang="sl-SI"/>
              <a:t>Click 1</a:t>
            </a:r>
          </a:p>
          <a:p>
            <a:r>
              <a:rPr lang="en-US" altLang="sl-SI"/>
              <a:t>So let’s see if we can build a solution starting with the first pair.</a:t>
            </a:r>
          </a:p>
          <a:p>
            <a:endParaRPr lang="en-US" altLang="sl-SI"/>
          </a:p>
          <a:p>
            <a:r>
              <a:rPr lang="en-US" altLang="sl-SI"/>
              <a:t>Click 2</a:t>
            </a:r>
          </a:p>
          <a:p>
            <a:r>
              <a:rPr lang="en-US" altLang="sl-SI"/>
              <a:t>Since the two strings are not equal, we have to add another pair. We can’t choose pair 1, because the first string would then begin 00, and the second string would begin 01.  That could never lead to a solution.  So the second index in the solution must be 2. Now, both strings begin 0100, and the second string has an additional 1.</a:t>
            </a:r>
          </a:p>
          <a:p>
            <a:endParaRPr lang="en-US" altLang="sl-SI"/>
          </a:p>
          <a:p>
            <a:r>
              <a:rPr lang="en-US" altLang="sl-SI"/>
              <a:t>Click 3</a:t>
            </a:r>
          </a:p>
          <a:p>
            <a:r>
              <a:rPr lang="en-US" altLang="sl-SI"/>
              <a:t>We’re back were we were at the previous choice. We can’t pick 1 as the third index. We can pick 2, and we get a match up to a point, but with the second string having an additional 1.</a:t>
            </a:r>
          </a:p>
          <a:p>
            <a:endParaRPr lang="en-US" altLang="sl-SI"/>
          </a:p>
          <a:p>
            <a:r>
              <a:rPr lang="en-US" altLang="sl-SI"/>
              <a:t>Click 4</a:t>
            </a:r>
          </a:p>
          <a:p>
            <a:r>
              <a:rPr lang="en-US" altLang="sl-SI"/>
              <a:t>If you think about it, you can never make the two strings be the same, because to do so we’d eventually have to use a pair whose second string was shorter than the first. But there is no such pair in this instance. We conclude that this instance has answer “no”</a:t>
            </a:r>
            <a:r>
              <a:rPr lang="sl-SI" altLang="sl-SI"/>
              <a:t>.</a:t>
            </a:r>
            <a:endParaRPr lang="en-US" altLang="sl-S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2C9F099-D29E-47FF-A01D-7B2DE385328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04EF083E-948E-44C4-AD08-2EBAA6D16DFF}" type="slidenum">
              <a:rPr lang="en-US" altLang="sl-SI" smtClean="0">
                <a:latin typeface="Times New Roman" panose="02020603050405020304" pitchFamily="18" charset="0"/>
              </a:rPr>
              <a:pPr/>
              <a:t>24</a:t>
            </a:fld>
            <a:endParaRPr lang="en-US" altLang="sl-SI">
              <a:latin typeface="Times New Roman" panose="02020603050405020304" pitchFamily="18" charset="0"/>
            </a:endParaRPr>
          </a:p>
        </p:txBody>
      </p:sp>
      <p:sp>
        <p:nvSpPr>
          <p:cNvPr id="54275" name="Rectangle 2">
            <a:extLst>
              <a:ext uri="{FF2B5EF4-FFF2-40B4-BE49-F238E27FC236}">
                <a16:creationId xmlns:a16="http://schemas.microsoft.com/office/drawing/2014/main" id="{FE70A0CA-3E04-47F4-A5C4-CE5DBAE92E27}"/>
              </a:ext>
            </a:extLst>
          </p:cNvPr>
          <p:cNvSpPr>
            <a:spLocks noChangeArrowheads="1" noTextEdit="1"/>
          </p:cNvSpPr>
          <p:nvPr>
            <p:ph type="sldImg"/>
          </p:nvPr>
        </p:nvSpPr>
        <p:spPr>
          <a:ln/>
        </p:spPr>
      </p:sp>
      <p:sp>
        <p:nvSpPr>
          <p:cNvPr id="54276" name="Rectangle 3">
            <a:extLst>
              <a:ext uri="{FF2B5EF4-FFF2-40B4-BE49-F238E27FC236}">
                <a16:creationId xmlns:a16="http://schemas.microsoft.com/office/drawing/2014/main" id="{5CC2C5FA-9B62-4EE2-ABF0-657C80CCA30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On the other hand, let’s change the instance a little by adding a third pair 110 and 10 (POINT).</a:t>
            </a:r>
          </a:p>
          <a:p>
            <a:endParaRPr lang="en-US" altLang="sl-SI"/>
          </a:p>
          <a:p>
            <a:r>
              <a:rPr lang="en-US" altLang="sl-SI"/>
              <a:t>Click 2</a:t>
            </a:r>
          </a:p>
          <a:p>
            <a:r>
              <a:rPr lang="en-US" altLang="sl-SI"/>
              <a:t>Now, the list of indexes 1,3 is a solution. From the first strings of the pairs we get 0 followed by 110 (POINT), which is 0110. From the corresponding second strings, we get 01 followed by 10 (POINT), which is also 0110.</a:t>
            </a:r>
          </a:p>
          <a:p>
            <a:endParaRPr lang="en-US" altLang="sl-SI"/>
          </a:p>
          <a:p>
            <a:r>
              <a:rPr lang="en-US" altLang="sl-SI"/>
              <a:t>Click 3</a:t>
            </a:r>
          </a:p>
          <a:p>
            <a:r>
              <a:rPr lang="en-US" altLang="sl-SI"/>
              <a:t>In fact, there is an infinity of solutions for this instance – any string of indexes in the language of regular expression 12*3. That is, after the 1, we can use pair 2 any number of times, and finally use the pair 3.</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AD79A0D-0F23-40E5-9AA9-3EFFCF35A9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E7A7BAE1-89AF-4933-929D-560BC0E1A767}" type="slidenum">
              <a:rPr lang="en-US" altLang="sl-SI" smtClean="0">
                <a:latin typeface="Times New Roman" panose="02020603050405020304" pitchFamily="18" charset="0"/>
              </a:rPr>
              <a:pPr/>
              <a:t>25</a:t>
            </a:fld>
            <a:endParaRPr lang="en-US" altLang="sl-SI">
              <a:latin typeface="Times New Roman" panose="02020603050405020304" pitchFamily="18" charset="0"/>
            </a:endParaRPr>
          </a:p>
        </p:txBody>
      </p:sp>
      <p:sp>
        <p:nvSpPr>
          <p:cNvPr id="56323" name="Rectangle 2">
            <a:extLst>
              <a:ext uri="{FF2B5EF4-FFF2-40B4-BE49-F238E27FC236}">
                <a16:creationId xmlns:a16="http://schemas.microsoft.com/office/drawing/2014/main" id="{BD7E5583-C337-4ECC-A422-F89129D11809}"/>
              </a:ext>
            </a:extLst>
          </p:cNvPr>
          <p:cNvSpPr>
            <a:spLocks noChangeArrowheads="1" noTextEdit="1"/>
          </p:cNvSpPr>
          <p:nvPr>
            <p:ph type="sldImg"/>
          </p:nvPr>
        </p:nvSpPr>
        <p:spPr>
          <a:ln/>
        </p:spPr>
      </p:sp>
      <p:sp>
        <p:nvSpPr>
          <p:cNvPr id="56324" name="Rectangle 3">
            <a:extLst>
              <a:ext uri="{FF2B5EF4-FFF2-40B4-BE49-F238E27FC236}">
                <a16:creationId xmlns:a16="http://schemas.microsoft.com/office/drawing/2014/main" id="{56641938-3333-4A17-9390-457BDFC8B4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Here is the plan for proving that PCP is undecidable.</a:t>
            </a:r>
          </a:p>
          <a:p>
            <a:endParaRPr lang="en-US" altLang="sl-SI"/>
          </a:p>
          <a:p>
            <a:r>
              <a:rPr lang="en-US" altLang="sl-SI"/>
              <a:t>Click 1</a:t>
            </a:r>
          </a:p>
          <a:p>
            <a:r>
              <a:rPr lang="en-US" altLang="sl-SI"/>
              <a:t>We start by introducing a modified version of the problem, called MPCP – the modified Post Correspondence Problem. The modification is that a solution to MPCP must begin with the first pair; otherwise the modified and original PCP are the same.</a:t>
            </a:r>
          </a:p>
          <a:p>
            <a:endParaRPr lang="en-US" altLang="sl-SI"/>
          </a:p>
          <a:p>
            <a:r>
              <a:rPr lang="en-US" altLang="sl-SI"/>
              <a:t>Click 2</a:t>
            </a:r>
          </a:p>
          <a:p>
            <a:r>
              <a:rPr lang="en-US" altLang="sl-SI"/>
              <a:t>We’ll show how to reduce L_u, the universal Turing machine language to MPCP.</a:t>
            </a:r>
          </a:p>
          <a:p>
            <a:endParaRPr lang="en-US" altLang="sl-SI"/>
          </a:p>
          <a:p>
            <a:r>
              <a:rPr lang="en-US" altLang="sl-SI"/>
              <a:t>Click 3</a:t>
            </a:r>
          </a:p>
          <a:p>
            <a:r>
              <a:rPr lang="en-US" altLang="sl-SI"/>
              <a:t>And we’ll show how to reduce MPCP to PCP. This part is easier so we’ll do it first.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3FF7BEB-C14F-4E1A-AD30-F6FDE119BF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023FD395-2ECB-4B62-880E-EDA66915A9EA}" type="slidenum">
              <a:rPr lang="en-US" altLang="sl-SI" smtClean="0">
                <a:latin typeface="Times New Roman" panose="02020603050405020304" pitchFamily="18" charset="0"/>
              </a:rPr>
              <a:pPr/>
              <a:t>26</a:t>
            </a:fld>
            <a:endParaRPr lang="en-US" altLang="sl-SI">
              <a:latin typeface="Times New Roman" panose="02020603050405020304" pitchFamily="18" charset="0"/>
            </a:endParaRPr>
          </a:p>
        </p:txBody>
      </p:sp>
      <p:sp>
        <p:nvSpPr>
          <p:cNvPr id="58371" name="Rectangle 2">
            <a:extLst>
              <a:ext uri="{FF2B5EF4-FFF2-40B4-BE49-F238E27FC236}">
                <a16:creationId xmlns:a16="http://schemas.microsoft.com/office/drawing/2014/main" id="{56882251-8B9B-43E7-BADC-AB3F9579B724}"/>
              </a:ext>
            </a:extLst>
          </p:cNvPr>
          <p:cNvSpPr>
            <a:spLocks noChangeArrowheads="1" noTextEdit="1"/>
          </p:cNvSpPr>
          <p:nvPr>
            <p:ph type="sldImg"/>
          </p:nvPr>
        </p:nvSpPr>
        <p:spPr>
          <a:ln/>
        </p:spPr>
      </p:sp>
      <p:sp>
        <p:nvSpPr>
          <p:cNvPr id="58372" name="Rectangle 3">
            <a:extLst>
              <a:ext uri="{FF2B5EF4-FFF2-40B4-BE49-F238E27FC236}">
                <a16:creationId xmlns:a16="http://schemas.microsoft.com/office/drawing/2014/main" id="{C6F0E647-C023-406A-8EF1-12CBD7EE2A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Just to get the distinction between PCP and MPCP clear, observe that if we treat the list of three pairs from our previous example of PCP as an instance of MPCP, then the answer is “yes”</a:t>
            </a:r>
            <a:r>
              <a:rPr lang="sl-SI" altLang="sl-SI"/>
              <a:t>.</a:t>
            </a:r>
            <a:r>
              <a:rPr lang="en-US" altLang="sl-SI"/>
              <a:t> The reason is that there is a sequence of indexes, beginning with 1, say 1</a:t>
            </a:r>
            <a:r>
              <a:rPr lang="sl-SI" altLang="sl-SI"/>
              <a:t>-</a:t>
            </a:r>
            <a:r>
              <a:rPr lang="en-US" altLang="sl-SI"/>
              <a:t>3, that produces equal strings from the first and second components of the pairs.</a:t>
            </a:r>
          </a:p>
          <a:p>
            <a:endParaRPr lang="en-US" altLang="sl-SI"/>
          </a:p>
          <a:p>
            <a:r>
              <a:rPr lang="en-US" altLang="sl-SI"/>
              <a:t>Click 2</a:t>
            </a:r>
          </a:p>
          <a:p>
            <a:r>
              <a:rPr lang="en-US" altLang="sl-SI"/>
              <a:t>But we can reorder the pairs, say putting 110 and 10 first (POINT). As an instance of PCP, order of the pairs doesn’t matter. There is still a solution. But as an instance of MPCP, there is now no solution. Any solution would have to begin with index 1. But then the first of the two strings would begin 110, and the second would begin 10. No matter how we extend these strings, they disagree in their second positions so they are not equal.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4ECC882E-9A09-4D97-A5F8-A36C8A4264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C1C60E85-A074-4CBD-B5A5-4E8E6A9DFE28}" type="slidenum">
              <a:rPr lang="en-US" altLang="sl-SI" smtClean="0">
                <a:latin typeface="Times New Roman" panose="02020603050405020304" pitchFamily="18" charset="0"/>
              </a:rPr>
              <a:pPr/>
              <a:t>27</a:t>
            </a:fld>
            <a:endParaRPr lang="en-US" altLang="sl-SI">
              <a:latin typeface="Times New Roman" panose="02020603050405020304" pitchFamily="18" charset="0"/>
            </a:endParaRPr>
          </a:p>
        </p:txBody>
      </p:sp>
      <p:sp>
        <p:nvSpPr>
          <p:cNvPr id="60419" name="Rectangle 2">
            <a:extLst>
              <a:ext uri="{FF2B5EF4-FFF2-40B4-BE49-F238E27FC236}">
                <a16:creationId xmlns:a16="http://schemas.microsoft.com/office/drawing/2014/main" id="{521AFCDE-7418-445E-873D-818DADED8359}"/>
              </a:ext>
            </a:extLst>
          </p:cNvPr>
          <p:cNvSpPr>
            <a:spLocks noChangeArrowheads="1" noTextEdit="1"/>
          </p:cNvSpPr>
          <p:nvPr>
            <p:ph type="sldImg"/>
          </p:nvPr>
        </p:nvSpPr>
        <p:spPr>
          <a:ln/>
        </p:spPr>
      </p:sp>
      <p:sp>
        <p:nvSpPr>
          <p:cNvPr id="60420" name="Rectangle 3">
            <a:extLst>
              <a:ext uri="{FF2B5EF4-FFF2-40B4-BE49-F238E27FC236}">
                <a16:creationId xmlns:a16="http://schemas.microsoft.com/office/drawing/2014/main" id="{D4310DFC-5200-4196-8ACA-3F4B3C9B4F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Before we can talk about reductions, we need to express PCP and MPCP as languages. The instances of these problems can have any alphabet, so it is not immediately obvious how to express the set of all PCP instances with a solution. Again, the problem is that there is no finite alphabet for this set, and languages need a finite alphabet.</a:t>
            </a:r>
          </a:p>
          <a:p>
            <a:endParaRPr lang="en-US" altLang="sl-SI"/>
          </a:p>
          <a:p>
            <a:r>
              <a:rPr lang="en-US" altLang="sl-SI"/>
              <a:t>Click 1</a:t>
            </a:r>
          </a:p>
          <a:p>
            <a:r>
              <a:rPr lang="en-US" altLang="sl-SI"/>
              <a:t>So we need to code symbols in a finite alphabet.</a:t>
            </a:r>
          </a:p>
          <a:p>
            <a:endParaRPr lang="en-US" altLang="sl-SI"/>
          </a:p>
          <a:p>
            <a:r>
              <a:rPr lang="en-US" altLang="sl-SI"/>
              <a:t>Click 2</a:t>
            </a:r>
          </a:p>
          <a:p>
            <a:r>
              <a:rPr lang="en-US" altLang="sl-SI"/>
              <a:t>We’ll represent the i-th symbol of an alphabet by the symbol “a” followed by i in binary. Thus we only need three symbols to represent any number of symbols. The order of symbols of the alphabet is not important. For example. if we have an instance over alphabet {A,…</a:t>
            </a:r>
            <a:r>
              <a:rPr lang="sl-SI" altLang="sl-SI"/>
              <a:t>,</a:t>
            </a:r>
            <a:r>
              <a:rPr lang="en-US" altLang="sl-SI"/>
              <a:t>Z} (DRAW at bottom), we could represent A by a1, B by a10, and so on (DRAW). But we could also represent Z by a1, Y by a10, and so on. It should be clear that the particular symbols used for the alphabet of a PCP instance does not affect the outcome.</a:t>
            </a:r>
          </a:p>
          <a:p>
            <a:endParaRPr lang="en-US" altLang="sl-SI"/>
          </a:p>
          <a:p>
            <a:r>
              <a:rPr lang="en-US" altLang="sl-SI"/>
              <a:t>Click 3</a:t>
            </a:r>
          </a:p>
          <a:p>
            <a:r>
              <a:rPr lang="en-US" altLang="sl-SI"/>
              <a:t>And the only other symbols we need to represent instances is the comma, and left and right parentheses. Thus, the alphabet for the language of PCP instances will have an alphabet of six symbols: “a”, 0, 1, comma, left paren, and right paren.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65E6764-4DD9-43A4-BB51-A98C180A914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2305E3A0-0339-4240-896D-795295EAE296}" type="slidenum">
              <a:rPr lang="en-US" altLang="sl-SI" smtClean="0">
                <a:latin typeface="Times New Roman" panose="02020603050405020304" pitchFamily="18" charset="0"/>
              </a:rPr>
              <a:pPr/>
              <a:t>28</a:t>
            </a:fld>
            <a:endParaRPr lang="en-US" altLang="sl-SI">
              <a:latin typeface="Times New Roman" panose="02020603050405020304" pitchFamily="18" charset="0"/>
            </a:endParaRPr>
          </a:p>
        </p:txBody>
      </p:sp>
      <p:sp>
        <p:nvSpPr>
          <p:cNvPr id="62467" name="Rectangle 2">
            <a:extLst>
              <a:ext uri="{FF2B5EF4-FFF2-40B4-BE49-F238E27FC236}">
                <a16:creationId xmlns:a16="http://schemas.microsoft.com/office/drawing/2014/main" id="{B43C49F0-24EC-43E5-B4EE-71D1F3C20F7C}"/>
              </a:ext>
            </a:extLst>
          </p:cNvPr>
          <p:cNvSpPr>
            <a:spLocks noChangeArrowheads="1" noTextEdit="1"/>
          </p:cNvSpPr>
          <p:nvPr>
            <p:ph type="sldImg"/>
          </p:nvPr>
        </p:nvSpPr>
        <p:spPr>
          <a:ln/>
        </p:spPr>
      </p:sp>
      <p:sp>
        <p:nvSpPr>
          <p:cNvPr id="62468" name="Rectangle 3">
            <a:extLst>
              <a:ext uri="{FF2B5EF4-FFF2-40B4-BE49-F238E27FC236}">
                <a16:creationId xmlns:a16="http://schemas.microsoft.com/office/drawing/2014/main" id="{DC515EF0-BAE9-419A-8A69-41D3731C6C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Now that we have a finite alphabet for coding instances, we can define two languages. L_PCP is the language of coded instances of PCP that have a solution, and L_MPCP is the same for the modified problem.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C23F7D03-C482-4A95-A985-B879B0CF21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AAEA1516-0C92-48C2-B88F-B667138986D0}" type="slidenum">
              <a:rPr lang="en-US" altLang="sl-SI" smtClean="0">
                <a:latin typeface="Times New Roman" panose="02020603050405020304" pitchFamily="18" charset="0"/>
              </a:rPr>
              <a:pPr/>
              <a:t>29</a:t>
            </a:fld>
            <a:endParaRPr lang="en-US" altLang="sl-SI">
              <a:latin typeface="Times New Roman" panose="02020603050405020304" pitchFamily="18" charset="0"/>
            </a:endParaRPr>
          </a:p>
        </p:txBody>
      </p:sp>
      <p:sp>
        <p:nvSpPr>
          <p:cNvPr id="64515" name="Rectangle 2">
            <a:extLst>
              <a:ext uri="{FF2B5EF4-FFF2-40B4-BE49-F238E27FC236}">
                <a16:creationId xmlns:a16="http://schemas.microsoft.com/office/drawing/2014/main" id="{A12424AD-E1E8-4A71-ACD5-33323C6EDCA8}"/>
              </a:ext>
            </a:extLst>
          </p:cNvPr>
          <p:cNvSpPr>
            <a:spLocks noChangeArrowheads="1" noTextEdit="1"/>
          </p:cNvSpPr>
          <p:nvPr>
            <p:ph type="sldImg"/>
          </p:nvPr>
        </p:nvSpPr>
        <p:spPr>
          <a:ln/>
        </p:spPr>
      </p:sp>
      <p:sp>
        <p:nvSpPr>
          <p:cNvPr id="64516" name="Rectangle 3">
            <a:extLst>
              <a:ext uri="{FF2B5EF4-FFF2-40B4-BE49-F238E27FC236}">
                <a16:creationId xmlns:a16="http://schemas.microsoft.com/office/drawing/2014/main" id="{88A73F6A-830D-42C1-9603-33442C8782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Now, we can do the reduction of MPCP to PCP. We’ll describe the transformation only, but you should be able to visualize the process being performed by a Turing-machine transducer.</a:t>
            </a:r>
          </a:p>
          <a:p>
            <a:endParaRPr lang="en-US" altLang="sl-SI"/>
          </a:p>
          <a:p>
            <a:r>
              <a:rPr lang="en-US" altLang="sl-SI"/>
              <a:t>Click 1</a:t>
            </a:r>
          </a:p>
          <a:p>
            <a:r>
              <a:rPr lang="en-US" altLang="sl-SI"/>
              <a:t>Our input is an instance of MPCP. The output instance of PCP will use the same alphabet as the input instance, plus two new symbols * and $. Of course all symbols, the new ones and the symbols in the input instance of MPCP will be coded using “a”’s 0’s, and 1’s as we just described.</a:t>
            </a:r>
          </a:p>
          <a:p>
            <a:endParaRPr lang="en-US" altLang="sl-SI"/>
          </a:p>
          <a:p>
            <a:r>
              <a:rPr lang="en-US" altLang="sl-SI"/>
              <a:t>Click 2</a:t>
            </a:r>
          </a:p>
          <a:p>
            <a:r>
              <a:rPr lang="en-US" altLang="sl-SI"/>
              <a:t>For each pair (w,x) in the input instance, there is a pair in the output instance based on w and x. For the first string w of the pair, we add * after every symbol. So for example, 01 becomes 0*1* (DRAW in line).</a:t>
            </a:r>
          </a:p>
          <a:p>
            <a:endParaRPr lang="en-US" altLang="sl-SI"/>
          </a:p>
          <a:p>
            <a:r>
              <a:rPr lang="en-US" altLang="sl-SI"/>
              <a:t>Click 3</a:t>
            </a:r>
          </a:p>
          <a:p>
            <a:r>
              <a:rPr lang="en-US" altLang="sl-SI"/>
              <a:t>And for x, the second string of the pair, we instead add a * before every character. So for example, 11 becomes *1*1 (DRAW).</a:t>
            </a:r>
          </a:p>
          <a:p>
            <a:endParaRPr lang="en-US" altLang="sl-SI"/>
          </a:p>
          <a:p>
            <a:r>
              <a:rPr lang="en-US" altLang="sl-SI"/>
              <a:t>Click 4</a:t>
            </a:r>
          </a:p>
          <a:p>
            <a:r>
              <a:rPr lang="en-US" altLang="sl-SI"/>
              <a:t>The output instance also has a new pair, unrelated to any input pair. This pair is ($, *$).</a:t>
            </a:r>
          </a:p>
          <a:p>
            <a:endParaRPr lang="en-US" altLang="sl-SI"/>
          </a:p>
          <a:p>
            <a:r>
              <a:rPr lang="en-US" altLang="sl-SI"/>
              <a:t>Click 5</a:t>
            </a:r>
          </a:p>
          <a:p>
            <a:r>
              <a:rPr lang="en-US" altLang="sl-SI"/>
              <a:t>And the output also has a second pair based on the first input pair. This pair has *’s placed after symbols of the first string and before symbols of the second string, just like in rules (1) and (2) on the slide. But the first string also has a * at the beginning. So for example, the pair (01,0) (DRAW at bottom) would become (*0*1*, *0).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F149E87-0C9C-456B-BF32-F68B23A4DB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B8C2A24E-419D-4232-AFF2-78B53852FE09}" type="slidenum">
              <a:rPr lang="en-US" altLang="sl-SI" smtClean="0">
                <a:latin typeface="Times New Roman" panose="02020603050405020304" pitchFamily="18" charset="0"/>
              </a:rPr>
              <a:pPr/>
              <a:t>3</a:t>
            </a:fld>
            <a:endParaRPr lang="en-US" altLang="sl-SI">
              <a:latin typeface="Times New Roman" panose="02020603050405020304" pitchFamily="18" charset="0"/>
            </a:endParaRPr>
          </a:p>
        </p:txBody>
      </p:sp>
      <p:sp>
        <p:nvSpPr>
          <p:cNvPr id="11267" name="Rectangle 2">
            <a:extLst>
              <a:ext uri="{FF2B5EF4-FFF2-40B4-BE49-F238E27FC236}">
                <a16:creationId xmlns:a16="http://schemas.microsoft.com/office/drawing/2014/main" id="{0BACD6CF-76EB-4DCE-B45D-46282240CD9E}"/>
              </a:ext>
            </a:extLst>
          </p:cNvPr>
          <p:cNvSpPr>
            <a:spLocks noChangeArrowheads="1" noTextEdit="1"/>
          </p:cNvSpPr>
          <p:nvPr>
            <p:ph type="sldImg"/>
          </p:nvPr>
        </p:nvSpPr>
        <p:spPr>
          <a:ln/>
        </p:spPr>
      </p:sp>
      <p:sp>
        <p:nvSpPr>
          <p:cNvPr id="11268" name="Rectangle 3">
            <a:extLst>
              <a:ext uri="{FF2B5EF4-FFF2-40B4-BE49-F238E27FC236}">
                <a16:creationId xmlns:a16="http://schemas.microsoft.com/office/drawing/2014/main" id="{3A4B9B5D-DD3B-4359-BAAC-6376166C96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So we shall consider a property to be a problem about Turing machines – given a code for a Turing machine, does it define a language with the property.</a:t>
            </a:r>
          </a:p>
          <a:p>
            <a:endParaRPr lang="en-US" altLang="sl-SI"/>
          </a:p>
          <a:p>
            <a:r>
              <a:rPr lang="en-US" altLang="sl-SI"/>
              <a:t>Click 2</a:t>
            </a:r>
          </a:p>
          <a:p>
            <a:r>
              <a:rPr lang="en-US" altLang="sl-SI"/>
              <a:t>So for any property P, we can define a language L_P, the set of binary strings that represent a Turing machine whose language has the property P. So for example, L_infinite (DRAW) is the set of codes of Turing machines that define an infinite language.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465C9CE-E508-4F4D-ABB3-A01D3ABCD3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6098F20E-9084-48DA-A2D6-728353254904}" type="slidenum">
              <a:rPr lang="en-US" altLang="sl-SI" smtClean="0">
                <a:latin typeface="Times New Roman" panose="02020603050405020304" pitchFamily="18" charset="0"/>
              </a:rPr>
              <a:pPr/>
              <a:t>30</a:t>
            </a:fld>
            <a:endParaRPr lang="en-US" altLang="sl-SI">
              <a:latin typeface="Times New Roman" panose="02020603050405020304" pitchFamily="18" charset="0"/>
            </a:endParaRPr>
          </a:p>
        </p:txBody>
      </p:sp>
      <p:sp>
        <p:nvSpPr>
          <p:cNvPr id="66563" name="Rectangle 2">
            <a:extLst>
              <a:ext uri="{FF2B5EF4-FFF2-40B4-BE49-F238E27FC236}">
                <a16:creationId xmlns:a16="http://schemas.microsoft.com/office/drawing/2014/main" id="{EA410BF5-2E17-4F25-B2F2-660E5786928C}"/>
              </a:ext>
            </a:extLst>
          </p:cNvPr>
          <p:cNvSpPr>
            <a:spLocks noChangeArrowheads="1" noTextEdit="1"/>
          </p:cNvSpPr>
          <p:nvPr>
            <p:ph type="sldImg"/>
          </p:nvPr>
        </p:nvSpPr>
        <p:spPr>
          <a:ln/>
        </p:spPr>
      </p:sp>
      <p:sp>
        <p:nvSpPr>
          <p:cNvPr id="66564" name="Rectangle 3">
            <a:extLst>
              <a:ext uri="{FF2B5EF4-FFF2-40B4-BE49-F238E27FC236}">
                <a16:creationId xmlns:a16="http://schemas.microsoft.com/office/drawing/2014/main" id="{DE491CB4-9FA9-4CF8-84E9-28A357C0AC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Here is an example. On the left is the instance of MPCP that is input to the transducer. On the right are these pairs with the added stars. Notice that for each pair, the *’s come after the symbols in the first pair and before the symbols in the second pair.</a:t>
            </a:r>
          </a:p>
          <a:p>
            <a:endParaRPr lang="en-US" altLang="sl-SI"/>
          </a:p>
          <a:p>
            <a:r>
              <a:rPr lang="en-US" altLang="sl-SI"/>
              <a:t>Click 1</a:t>
            </a:r>
          </a:p>
          <a:p>
            <a:r>
              <a:rPr lang="en-US" altLang="sl-SI"/>
              <a:t>And we always add this pair, which will serve to make strings of the PCP instance match when there is a solution to the MPCP instance. It’s job is to add the missing star to the second string.</a:t>
            </a:r>
          </a:p>
          <a:p>
            <a:endParaRPr lang="en-US" altLang="sl-SI"/>
          </a:p>
          <a:p>
            <a:r>
              <a:rPr lang="en-US" altLang="sl-SI"/>
              <a:t>Click 2</a:t>
            </a:r>
          </a:p>
          <a:p>
            <a:r>
              <a:rPr lang="en-US" altLang="sl-SI"/>
              <a:t>And this pair also comes from the first pair. It is just like the first pair of the PCP instance (POINT), except for this star at the beginning of the first string (POINT). Notice that this is the only pair in the entire PCP instance where both strings start with the same symbol. For example, this pair (POINT to the second pair on the right) has 0 beginning the first string and star beginning the second. All these pairs have second strings that begin with * and a first string that begins with 0 or 1.</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433177CC-00EF-412D-AF0F-F060920631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56E5C61C-FD58-48DE-A954-901F4B9D9191}" type="slidenum">
              <a:rPr lang="en-US" altLang="sl-SI" smtClean="0">
                <a:latin typeface="Times New Roman" panose="02020603050405020304" pitchFamily="18" charset="0"/>
              </a:rPr>
              <a:pPr/>
              <a:t>31</a:t>
            </a:fld>
            <a:endParaRPr lang="en-US" altLang="sl-SI">
              <a:latin typeface="Times New Roman" panose="02020603050405020304" pitchFamily="18" charset="0"/>
            </a:endParaRPr>
          </a:p>
        </p:txBody>
      </p:sp>
      <p:sp>
        <p:nvSpPr>
          <p:cNvPr id="68611" name="Rectangle 2">
            <a:extLst>
              <a:ext uri="{FF2B5EF4-FFF2-40B4-BE49-F238E27FC236}">
                <a16:creationId xmlns:a16="http://schemas.microsoft.com/office/drawing/2014/main" id="{5AFC1B79-4C74-4D8F-BE08-AC4945BB3A17}"/>
              </a:ext>
            </a:extLst>
          </p:cNvPr>
          <p:cNvSpPr>
            <a:spLocks noChangeArrowheads="1" noTextEdit="1"/>
          </p:cNvSpPr>
          <p:nvPr>
            <p:ph type="sldImg"/>
          </p:nvPr>
        </p:nvSpPr>
        <p:spPr>
          <a:ln/>
        </p:spPr>
      </p:sp>
      <p:sp>
        <p:nvSpPr>
          <p:cNvPr id="68612" name="Rectangle 3">
            <a:extLst>
              <a:ext uri="{FF2B5EF4-FFF2-40B4-BE49-F238E27FC236}">
                <a16:creationId xmlns:a16="http://schemas.microsoft.com/office/drawing/2014/main" id="{B63FEC08-AA65-4FF8-AE0B-080219A6A9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Suppose the MPCP instance has a solution – a sequence of indexes that yield string w when we use the first strings in the pairs and the same string w when we use the second strings. Then we can get a solution to the constructed PCP instance. In this case, the solution string will be w padded with *’s before each symbol of w and also at the end, followed by the $.</a:t>
            </a:r>
          </a:p>
          <a:p>
            <a:endParaRPr lang="en-US" altLang="sl-SI"/>
          </a:p>
          <a:p>
            <a:r>
              <a:rPr lang="en-US" altLang="sl-SI"/>
              <a:t>For example, if w is 101 (DRAW at bottom), then the PCP instance’s solution is *1*0*1*$ (DRAW at bottom).</a:t>
            </a:r>
          </a:p>
          <a:p>
            <a:endParaRPr lang="en-US" altLang="sl-SI"/>
          </a:p>
          <a:p>
            <a:r>
              <a:rPr lang="en-US" altLang="sl-SI"/>
              <a:t>Click 2</a:t>
            </a:r>
          </a:p>
          <a:p>
            <a:r>
              <a:rPr lang="en-US" altLang="sl-SI"/>
              <a:t>To get the PCP solution, we use the same sequence of indexes as in the solution to the MPCP instance. with two exceptions. First, we use the index of the special pair as the first index. Recall this pair was constructed from the first pair of the MPCP instance with the extra star.</a:t>
            </a:r>
          </a:p>
          <a:p>
            <a:endParaRPr lang="en-US" altLang="sl-SI"/>
          </a:p>
          <a:p>
            <a:r>
              <a:rPr lang="en-US" altLang="sl-SI"/>
              <a:t>Click 3</a:t>
            </a:r>
          </a:p>
          <a:p>
            <a:r>
              <a:rPr lang="en-US" altLang="sl-SI"/>
              <a:t>And also add to the solution the index of the ender pair (*$, $) at the end of the list of indexes.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DA928BE-ACCB-4750-A1DA-1515DCBF0FE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11930A06-23E7-43F0-A05B-E64A0A097EFF}" type="slidenum">
              <a:rPr lang="en-US" altLang="sl-SI" smtClean="0">
                <a:latin typeface="Times New Roman" panose="02020603050405020304" pitchFamily="18" charset="0"/>
              </a:rPr>
              <a:pPr/>
              <a:t>32</a:t>
            </a:fld>
            <a:endParaRPr lang="en-US" altLang="sl-SI">
              <a:latin typeface="Times New Roman" panose="02020603050405020304" pitchFamily="18" charset="0"/>
            </a:endParaRPr>
          </a:p>
        </p:txBody>
      </p:sp>
      <p:sp>
        <p:nvSpPr>
          <p:cNvPr id="70659" name="Rectangle 2">
            <a:extLst>
              <a:ext uri="{FF2B5EF4-FFF2-40B4-BE49-F238E27FC236}">
                <a16:creationId xmlns:a16="http://schemas.microsoft.com/office/drawing/2014/main" id="{EF0F7FAF-4C94-42FC-9AB4-4C3FEAC5B173}"/>
              </a:ext>
            </a:extLst>
          </p:cNvPr>
          <p:cNvSpPr>
            <a:spLocks noChangeArrowheads="1" noTextEdit="1"/>
          </p:cNvSpPr>
          <p:nvPr>
            <p:ph type="sldImg"/>
          </p:nvPr>
        </p:nvSpPr>
        <p:spPr>
          <a:ln/>
        </p:spPr>
      </p:sp>
      <p:sp>
        <p:nvSpPr>
          <p:cNvPr id="70660" name="Rectangle 3">
            <a:extLst>
              <a:ext uri="{FF2B5EF4-FFF2-40B4-BE49-F238E27FC236}">
                <a16:creationId xmlns:a16="http://schemas.microsoft.com/office/drawing/2014/main" id="{E17AAABA-4FA6-40C5-80FE-01339D31AF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Thus, a solution to the input MPCP instance means that the output PCP index also has a solution.</a:t>
            </a:r>
          </a:p>
          <a:p>
            <a:endParaRPr lang="en-US" altLang="sl-SI"/>
          </a:p>
          <a:p>
            <a:r>
              <a:rPr lang="en-US" altLang="sl-SI"/>
              <a:t>Click 1</a:t>
            </a:r>
          </a:p>
          <a:p>
            <a:r>
              <a:rPr lang="en-US" altLang="sl-SI"/>
              <a:t>But the other direction also holds. If the PCP instance has a solution, we can modify it to get a solution for the input MPCP index.</a:t>
            </a:r>
          </a:p>
          <a:p>
            <a:endParaRPr lang="en-US" altLang="sl-SI"/>
          </a:p>
          <a:p>
            <a:r>
              <a:rPr lang="en-US" altLang="sl-SI"/>
              <a:t>Click 2</a:t>
            </a:r>
          </a:p>
          <a:p>
            <a:r>
              <a:rPr lang="en-US" altLang="sl-SI"/>
              <a:t>The first index in the PCP solution must be the special pair, because that is the only pair of the PCP instance where both strings start with the same symbol. Change this index to 1, the index of the first pair of the MPCP index.</a:t>
            </a:r>
          </a:p>
          <a:p>
            <a:endParaRPr lang="en-US" altLang="sl-SI"/>
          </a:p>
          <a:p>
            <a:r>
              <a:rPr lang="en-US" altLang="sl-SI"/>
              <a:t>Click 3</a:t>
            </a:r>
          </a:p>
          <a:p>
            <a:r>
              <a:rPr lang="en-US" altLang="sl-SI"/>
              <a:t>Leave all the other indexes unchanged, but remove from the PCP solution the last index, which must be the index of the ender pair. Why? That’s the only pair where both strings END with the same symbol.</a:t>
            </a:r>
          </a:p>
          <a:p>
            <a:endParaRPr lang="en-US" altLang="sl-SI"/>
          </a:p>
          <a:p>
            <a:r>
              <a:rPr lang="en-US" altLang="sl-SI"/>
              <a:t>Thus, we have shown that the answer to the questions “does the input MPCP instance have a solution?” and “does the output PCP instance have a solution?” are the same. That means we have a valid reduction from MPCP to PCP. If we can prove MPCP is undecidable – which we’ll do next – then we have a proof that PCP is also undecidable.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19EBF611-61FE-4EB8-8CC0-3E35CBBA82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AA1D9629-B1A9-4153-8A02-5AEB74782038}" type="slidenum">
              <a:rPr lang="en-US" altLang="sl-SI" smtClean="0">
                <a:latin typeface="Times New Roman" panose="02020603050405020304" pitchFamily="18" charset="0"/>
              </a:rPr>
              <a:pPr/>
              <a:t>33</a:t>
            </a:fld>
            <a:endParaRPr lang="en-US" altLang="sl-SI">
              <a:latin typeface="Times New Roman" panose="02020603050405020304" pitchFamily="18" charset="0"/>
            </a:endParaRPr>
          </a:p>
        </p:txBody>
      </p:sp>
      <p:sp>
        <p:nvSpPr>
          <p:cNvPr id="72707" name="Rectangle 2">
            <a:extLst>
              <a:ext uri="{FF2B5EF4-FFF2-40B4-BE49-F238E27FC236}">
                <a16:creationId xmlns:a16="http://schemas.microsoft.com/office/drawing/2014/main" id="{83045671-9090-450B-851F-E5E9C47DDE67}"/>
              </a:ext>
            </a:extLst>
          </p:cNvPr>
          <p:cNvSpPr>
            <a:spLocks noChangeArrowheads="1" noTextEdit="1"/>
          </p:cNvSpPr>
          <p:nvPr>
            <p:ph type="sldImg"/>
          </p:nvPr>
        </p:nvSpPr>
        <p:spPr>
          <a:ln/>
        </p:spPr>
      </p:sp>
      <p:sp>
        <p:nvSpPr>
          <p:cNvPr id="72708" name="Rectangle 3">
            <a:extLst>
              <a:ext uri="{FF2B5EF4-FFF2-40B4-BE49-F238E27FC236}">
                <a16:creationId xmlns:a16="http://schemas.microsoft.com/office/drawing/2014/main" id="{EA1E79B1-ECE3-4622-BEF0-E2DCF4931E8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Our next task is to show how to reduce L_u to MPCP.</a:t>
            </a:r>
          </a:p>
          <a:p>
            <a:endParaRPr lang="en-US" altLang="sl-SI"/>
          </a:p>
          <a:p>
            <a:r>
              <a:rPr lang="en-US" altLang="sl-SI"/>
              <a:t>Click 1</a:t>
            </a:r>
          </a:p>
          <a:p>
            <a:r>
              <a:rPr lang="en-US" altLang="sl-SI"/>
              <a:t>Given an instance (M,w) of L_u, we’ll convert this to an instance of MPCP whose only possible solutions yield strings that represent the sequence of ID”s that M enters when its input is w.</a:t>
            </a:r>
          </a:p>
          <a:p>
            <a:endParaRPr lang="en-US" altLang="sl-SI"/>
          </a:p>
          <a:p>
            <a:r>
              <a:rPr lang="en-US" altLang="sl-SI"/>
              <a:t>Click 2</a:t>
            </a:r>
          </a:p>
          <a:p>
            <a:r>
              <a:rPr lang="en-US" altLang="sl-SI"/>
              <a:t>More precisely, suppose this (POINT) is the sequence of ID’s that M enters, starting with the initial ID with input w.</a:t>
            </a:r>
          </a:p>
          <a:p>
            <a:endParaRPr lang="en-US" altLang="sl-SI"/>
          </a:p>
          <a:p>
            <a:r>
              <a:rPr lang="en-US" altLang="sl-SI"/>
              <a:t>Click 3</a:t>
            </a:r>
          </a:p>
          <a:p>
            <a:r>
              <a:rPr lang="en-US" altLang="sl-SI"/>
              <a:t>Then any solution to the constructed MPCP instance will yield a pair of strings that begin with this sequence of ID’s separated by pound signs.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A28DA4E3-9549-4191-8387-976B726B5A0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5E72FAB2-56A4-486E-A884-0F0638FF1E33}" type="slidenum">
              <a:rPr lang="en-US" altLang="sl-SI" smtClean="0">
                <a:latin typeface="Times New Roman" panose="02020603050405020304" pitchFamily="18" charset="0"/>
              </a:rPr>
              <a:pPr/>
              <a:t>34</a:t>
            </a:fld>
            <a:endParaRPr lang="en-US" altLang="sl-SI">
              <a:latin typeface="Times New Roman" panose="02020603050405020304" pitchFamily="18" charset="0"/>
            </a:endParaRPr>
          </a:p>
        </p:txBody>
      </p:sp>
      <p:sp>
        <p:nvSpPr>
          <p:cNvPr id="74755" name="Rectangle 2">
            <a:extLst>
              <a:ext uri="{FF2B5EF4-FFF2-40B4-BE49-F238E27FC236}">
                <a16:creationId xmlns:a16="http://schemas.microsoft.com/office/drawing/2014/main" id="{9E0E9F91-0C2A-4966-A24F-7B5CF61CA75F}"/>
              </a:ext>
            </a:extLst>
          </p:cNvPr>
          <p:cNvSpPr>
            <a:spLocks noChangeArrowheads="1" noTextEdit="1"/>
          </p:cNvSpPr>
          <p:nvPr>
            <p:ph type="sldImg"/>
          </p:nvPr>
        </p:nvSpPr>
        <p:spPr>
          <a:ln/>
        </p:spPr>
      </p:sp>
      <p:sp>
        <p:nvSpPr>
          <p:cNvPr id="74756" name="Rectangle 3">
            <a:extLst>
              <a:ext uri="{FF2B5EF4-FFF2-40B4-BE49-F238E27FC236}">
                <a16:creationId xmlns:a16="http://schemas.microsoft.com/office/drawing/2014/main" id="{4CDA10EC-D981-4BE6-A39F-FF450AEC1D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However, until M enters an accepting state, when we look at the two strings of the partial solution – one formed from the first strings of the indexed pairs and the second from the second strings of the same pairs, the second string will always be a full ID ahead of the first string.</a:t>
            </a:r>
          </a:p>
          <a:p>
            <a:endParaRPr lang="en-US" altLang="sl-SI"/>
          </a:p>
          <a:p>
            <a:r>
              <a:rPr lang="en-US" altLang="sl-SI"/>
              <a:t>Only if M accepts will we be able to choose pairs that make the first string grow faster than the second and eventually make the two strings become identical.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5EFDCC84-C970-471E-956C-EA7B8128CFE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3D70A893-C961-48B6-90F0-F9797D828A23}" type="slidenum">
              <a:rPr lang="en-US" altLang="sl-SI" smtClean="0">
                <a:latin typeface="Times New Roman" panose="02020603050405020304" pitchFamily="18" charset="0"/>
              </a:rPr>
              <a:pPr/>
              <a:t>35</a:t>
            </a:fld>
            <a:endParaRPr lang="en-US" altLang="sl-SI">
              <a:latin typeface="Times New Roman" panose="02020603050405020304" pitchFamily="18" charset="0"/>
            </a:endParaRPr>
          </a:p>
        </p:txBody>
      </p:sp>
      <p:sp>
        <p:nvSpPr>
          <p:cNvPr id="76803" name="Rectangle 2">
            <a:extLst>
              <a:ext uri="{FF2B5EF4-FFF2-40B4-BE49-F238E27FC236}">
                <a16:creationId xmlns:a16="http://schemas.microsoft.com/office/drawing/2014/main" id="{B7CA6BB6-62B0-4498-BBA5-0D457011E6DC}"/>
              </a:ext>
            </a:extLst>
          </p:cNvPr>
          <p:cNvSpPr>
            <a:spLocks noChangeArrowheads="1" noTextEdit="1"/>
          </p:cNvSpPr>
          <p:nvPr>
            <p:ph type="sldImg"/>
          </p:nvPr>
        </p:nvSpPr>
        <p:spPr>
          <a:ln/>
        </p:spPr>
      </p:sp>
      <p:sp>
        <p:nvSpPr>
          <p:cNvPr id="76804" name="Rectangle 3">
            <a:extLst>
              <a:ext uri="{FF2B5EF4-FFF2-40B4-BE49-F238E27FC236}">
                <a16:creationId xmlns:a16="http://schemas.microsoft.com/office/drawing/2014/main" id="{7E69BCBD-015A-4AB8-80BC-885CE7AA14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We’re going to assume, as we can, that the Turing machine M from the input to L_u has a semi</a:t>
            </a:r>
            <a:r>
              <a:rPr lang="sl-SI" altLang="sl-SI"/>
              <a:t>-</a:t>
            </a:r>
            <a:r>
              <a:rPr lang="en-US" altLang="sl-SI"/>
              <a:t>infinite tape and never moves left from the initial head position. That is, given the actual binary string representing M, we can modify the represented machine to mark its left end of tape, as we did when we described the construction of a Turing machine with a semi</a:t>
            </a:r>
            <a:r>
              <a:rPr lang="sl-SI" altLang="sl-SI"/>
              <a:t>-</a:t>
            </a:r>
            <a:r>
              <a:rPr lang="en-US" altLang="sl-SI"/>
              <a:t>infinite tape from one that had a two-way infinite tape. Then, we can perform the reduction on the new Turing machine that we know does the same as M, rather than on M itself.</a:t>
            </a:r>
          </a:p>
          <a:p>
            <a:endParaRPr lang="en-US" altLang="sl-SI"/>
          </a:p>
          <a:p>
            <a:r>
              <a:rPr lang="en-US" altLang="sl-SI"/>
              <a:t>However, in what follows, we will continue to refer to the input machine as “M”</a:t>
            </a:r>
            <a:r>
              <a:rPr lang="sl-SI" altLang="sl-SI"/>
              <a:t>.</a:t>
            </a:r>
            <a:endParaRPr lang="en-US" altLang="sl-SI"/>
          </a:p>
          <a:p>
            <a:endParaRPr lang="en-US" altLang="sl-SI"/>
          </a:p>
          <a:p>
            <a:r>
              <a:rPr lang="en-US" altLang="sl-SI"/>
              <a:t>Click 2</a:t>
            </a:r>
          </a:p>
          <a:p>
            <a:r>
              <a:rPr lang="en-US" altLang="sl-SI"/>
              <a:t>The MPCP instance we construct will have an alphabet that consists of all the states and tape symbols of M (or rather the modified M), plus the special marker #. We assume that the symbols used for states and tape symbols are disjoint so we can tell one from the other in an ID.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F09C277-5DA1-48B7-ABFC-4F1960B8A7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AA2E418B-B03E-44A2-9417-1575A344DA92}" type="slidenum">
              <a:rPr lang="en-US" altLang="sl-SI" smtClean="0">
                <a:latin typeface="Times New Roman" panose="02020603050405020304" pitchFamily="18" charset="0"/>
              </a:rPr>
              <a:pPr/>
              <a:t>36</a:t>
            </a:fld>
            <a:endParaRPr lang="en-US" altLang="sl-SI">
              <a:latin typeface="Times New Roman" panose="02020603050405020304" pitchFamily="18" charset="0"/>
            </a:endParaRPr>
          </a:p>
        </p:txBody>
      </p:sp>
      <p:sp>
        <p:nvSpPr>
          <p:cNvPr id="78851" name="Rectangle 2">
            <a:extLst>
              <a:ext uri="{FF2B5EF4-FFF2-40B4-BE49-F238E27FC236}">
                <a16:creationId xmlns:a16="http://schemas.microsoft.com/office/drawing/2014/main" id="{F9D43D48-E5F5-4BEC-9DDB-CBC6EBC52B0D}"/>
              </a:ext>
            </a:extLst>
          </p:cNvPr>
          <p:cNvSpPr>
            <a:spLocks noChangeArrowheads="1" noTextEdit="1"/>
          </p:cNvSpPr>
          <p:nvPr>
            <p:ph type="sldImg"/>
          </p:nvPr>
        </p:nvSpPr>
        <p:spPr>
          <a:ln/>
        </p:spPr>
      </p:sp>
      <p:sp>
        <p:nvSpPr>
          <p:cNvPr id="78852" name="Rectangle 3">
            <a:extLst>
              <a:ext uri="{FF2B5EF4-FFF2-40B4-BE49-F238E27FC236}">
                <a16:creationId xmlns:a16="http://schemas.microsoft.com/office/drawing/2014/main" id="{27490369-E966-4A92-98C8-52817981F6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Here’s the beginning of the construction of the MPCP instance from M and w.</a:t>
            </a:r>
          </a:p>
          <a:p>
            <a:endParaRPr lang="en-US" altLang="sl-SI"/>
          </a:p>
          <a:p>
            <a:r>
              <a:rPr lang="en-US" altLang="sl-SI"/>
              <a:t>Click 1</a:t>
            </a:r>
          </a:p>
          <a:p>
            <a:r>
              <a:rPr lang="en-US" altLang="sl-SI"/>
              <a:t>The first pair has a first string that is just a pound-sign, but a second string that is the entire first ID with input w, surrounded by #’s. Note that the transducer gets to see w on its input, so it can generate this pair.</a:t>
            </a:r>
          </a:p>
          <a:p>
            <a:endParaRPr lang="en-US" altLang="sl-SI"/>
          </a:p>
          <a:p>
            <a:r>
              <a:rPr lang="en-US" altLang="sl-SI"/>
              <a:t>Click 2</a:t>
            </a:r>
          </a:p>
          <a:p>
            <a:r>
              <a:rPr lang="en-US" altLang="sl-SI"/>
              <a:t>Add the pair (#,#). It lets us add a marker to the end of one ID in the first string at the same time we add a # to the following ID in the second string.</a:t>
            </a:r>
          </a:p>
          <a:p>
            <a:endParaRPr lang="en-US" altLang="sl-SI"/>
          </a:p>
          <a:p>
            <a:r>
              <a:rPr lang="en-US" altLang="sl-SI"/>
              <a:t>Click 3</a:t>
            </a:r>
          </a:p>
          <a:p>
            <a:r>
              <a:rPr lang="en-US" altLang="sl-SI"/>
              <a:t>Add pair (X,X) for every tape symbol X. This pair lets us add an X to the ID we are forming in the first string at the same time we add an X to the next ID, which is being formed in the second string. Of course in order to make sure the strings match, it must be the case that an X appears as the first unmatched symbol of the second string. Recall the second string is one ID ahead, so these pairs in effect let us copy the tape of one ID to the next ID, but prevents us from making changes that are not justified by a move of 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47843C8D-D18D-4B91-9BC2-B39F4CE405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34CB7E18-BF72-4AE1-A5A1-A28E2A0B0184}" type="slidenum">
              <a:rPr lang="en-US" altLang="sl-SI" smtClean="0">
                <a:latin typeface="Times New Roman" panose="02020603050405020304" pitchFamily="18" charset="0"/>
              </a:rPr>
              <a:pPr/>
              <a:t>37</a:t>
            </a:fld>
            <a:endParaRPr lang="en-US" altLang="sl-SI">
              <a:latin typeface="Times New Roman" panose="02020603050405020304" pitchFamily="18" charset="0"/>
            </a:endParaRPr>
          </a:p>
        </p:txBody>
      </p:sp>
      <p:sp>
        <p:nvSpPr>
          <p:cNvPr id="80899" name="Rectangle 2">
            <a:extLst>
              <a:ext uri="{FF2B5EF4-FFF2-40B4-BE49-F238E27FC236}">
                <a16:creationId xmlns:a16="http://schemas.microsoft.com/office/drawing/2014/main" id="{B527798E-B9C5-4F43-B431-A6AE4113FA0C}"/>
              </a:ext>
            </a:extLst>
          </p:cNvPr>
          <p:cNvSpPr>
            <a:spLocks noChangeArrowheads="1" noTextEdit="1"/>
          </p:cNvSpPr>
          <p:nvPr>
            <p:ph type="sldImg"/>
          </p:nvPr>
        </p:nvSpPr>
        <p:spPr>
          <a:ln/>
        </p:spPr>
      </p:sp>
      <p:sp>
        <p:nvSpPr>
          <p:cNvPr id="80900" name="Rectangle 3">
            <a:extLst>
              <a:ext uri="{FF2B5EF4-FFF2-40B4-BE49-F238E27FC236}">
                <a16:creationId xmlns:a16="http://schemas.microsoft.com/office/drawing/2014/main" id="{99A917EA-BCB1-4B33-9707-118E147C10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Here’s a picture of copying ID’s. Suppose we have just reached a point in the sequence of indexes where the second string has a complete ID more than the first string, but otherwise, the strings match.</a:t>
            </a:r>
          </a:p>
          <a:p>
            <a:endParaRPr lang="en-US" altLang="sl-SI"/>
          </a:p>
          <a:p>
            <a:r>
              <a:rPr lang="en-US" altLang="sl-SI"/>
              <a:t>Click 1</a:t>
            </a:r>
          </a:p>
          <a:p>
            <a:r>
              <a:rPr lang="en-US" altLang="sl-SI"/>
              <a:t>We can add to the solution we are constructing the pair (A.A). That has the effect of putting the first symbol of the new ID at the end of the first string, and also extending the second string by the same symbol. That’s what we want, since there is no way this A could change in the next ID.</a:t>
            </a:r>
          </a:p>
          <a:p>
            <a:endParaRPr lang="en-US" altLang="sl-SI"/>
          </a:p>
          <a:p>
            <a:r>
              <a:rPr lang="en-US" altLang="sl-SI"/>
              <a:t>Click 2</a:t>
            </a:r>
          </a:p>
          <a:p>
            <a:r>
              <a:rPr lang="en-US" altLang="sl-SI"/>
              <a:t>We can also then add the index of the pair (B,B) to the solution, extending the new ID one symbol further. This might or might not be the right thing to do. The problem is that if the move of M in state q with symbol C is to move left, then the second symbol of the new ID is the new state, and B will be the third symbol. But just because we can choose the pair (B,B) doesn’t mean we have to. If M is going to move left, there will be another choice of next index that simulates the move correctly, and the sequence where (B,B) is chosen instead will fail to yield a solution to the MPCP instance we are constructing.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644007DF-6917-47D9-A56A-A5D3522B2C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FFCBF116-D252-41C5-959C-649F1F09192B}" type="slidenum">
              <a:rPr lang="en-US" altLang="sl-SI" smtClean="0">
                <a:latin typeface="Times New Roman" panose="02020603050405020304" pitchFamily="18" charset="0"/>
              </a:rPr>
              <a:pPr/>
              <a:t>38</a:t>
            </a:fld>
            <a:endParaRPr lang="en-US" altLang="sl-SI">
              <a:latin typeface="Times New Roman" panose="02020603050405020304" pitchFamily="18" charset="0"/>
            </a:endParaRPr>
          </a:p>
        </p:txBody>
      </p:sp>
      <p:sp>
        <p:nvSpPr>
          <p:cNvPr id="82947" name="Rectangle 2">
            <a:extLst>
              <a:ext uri="{FF2B5EF4-FFF2-40B4-BE49-F238E27FC236}">
                <a16:creationId xmlns:a16="http://schemas.microsoft.com/office/drawing/2014/main" id="{5F90AF64-7A88-43DD-BB9A-52A23FA51912}"/>
              </a:ext>
            </a:extLst>
          </p:cNvPr>
          <p:cNvSpPr>
            <a:spLocks noChangeArrowheads="1" noTextEdit="1"/>
          </p:cNvSpPr>
          <p:nvPr>
            <p:ph type="sldImg"/>
          </p:nvPr>
        </p:nvSpPr>
        <p:spPr>
          <a:ln/>
        </p:spPr>
      </p:sp>
      <p:sp>
        <p:nvSpPr>
          <p:cNvPr id="82948" name="Rectangle 3">
            <a:extLst>
              <a:ext uri="{FF2B5EF4-FFF2-40B4-BE49-F238E27FC236}">
                <a16:creationId xmlns:a16="http://schemas.microsoft.com/office/drawing/2014/main" id="{32F92529-9D8B-4D8B-A5ED-6A1C5A691C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Now, we need to add the pairs that reflect the moves of M.</a:t>
            </a:r>
          </a:p>
          <a:p>
            <a:endParaRPr lang="en-US" altLang="sl-SI"/>
          </a:p>
          <a:p>
            <a:r>
              <a:rPr lang="en-US" altLang="sl-SI"/>
              <a:t>Clicks 1 and 2</a:t>
            </a:r>
          </a:p>
          <a:p>
            <a:r>
              <a:rPr lang="en-US" altLang="sl-SI"/>
              <a:t>For every state q and tape symbol X, if the move of M is to the right, say (p,Y,R) (POINT), we have a par in which q to the left of X (POINT) can be replaced by p to the right of Y (POINT). That correctly reflects the change in ID that occurs in a rightward move.</a:t>
            </a:r>
          </a:p>
          <a:p>
            <a:endParaRPr lang="en-US" altLang="sl-SI"/>
          </a:p>
          <a:p>
            <a:r>
              <a:rPr lang="en-US" altLang="sl-SI"/>
              <a:t>Click 3</a:t>
            </a:r>
          </a:p>
          <a:p>
            <a:r>
              <a:rPr lang="en-US" altLang="sl-SI"/>
              <a:t>And if the move is to the left, then we have a family of pairs, one for each symbol Z that could appear to the left of the state. Note that we arranged that M can never move left from its initial position, so there is no possibility that the state is at the left end of the ID if M moves left.</a:t>
            </a:r>
          </a:p>
          <a:p>
            <a:endParaRPr lang="en-US" altLang="sl-SI"/>
          </a:p>
          <a:p>
            <a:r>
              <a:rPr lang="en-US" altLang="sl-SI"/>
              <a:t>So if the leftward move has state q and symbol X replaced by state p and symbol Y, then for every Z, there is a rule that puts p to the left of the Z and replaces X by Y (POINT).</a:t>
            </a:r>
          </a:p>
          <a:p>
            <a:endParaRPr lang="en-US" altLang="sl-SI"/>
          </a:p>
          <a:p>
            <a:r>
              <a:rPr lang="en-US" altLang="sl-SI"/>
              <a:t>Click 4, 5, 6</a:t>
            </a:r>
          </a:p>
          <a:p>
            <a:r>
              <a:rPr lang="en-US" altLang="sl-SI"/>
              <a:t>One other possibility is that in the current ID, the state is at the right end of the ID, scanning a blank we have never visited before.  If so, the state will actually be to the left of a pound sign (POINT in item 1). The pairs are almost the same, but when constructing the second string, we should imagine an extra blank in front of the #. The blank is replaced by the new symbol Y, of course.  (POINT to item 1 again).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11A3F8DB-53C9-4BCD-97F4-578C3B08058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DD3043FA-3FEB-46C3-91BA-4D246216AFAC}" type="slidenum">
              <a:rPr lang="en-US" altLang="sl-SI" smtClean="0">
                <a:latin typeface="Times New Roman" panose="02020603050405020304" pitchFamily="18" charset="0"/>
              </a:rPr>
              <a:pPr/>
              <a:t>39</a:t>
            </a:fld>
            <a:endParaRPr lang="en-US" altLang="sl-SI">
              <a:latin typeface="Times New Roman" panose="02020603050405020304" pitchFamily="18" charset="0"/>
            </a:endParaRPr>
          </a:p>
        </p:txBody>
      </p:sp>
      <p:sp>
        <p:nvSpPr>
          <p:cNvPr id="84995" name="Rectangle 2">
            <a:extLst>
              <a:ext uri="{FF2B5EF4-FFF2-40B4-BE49-F238E27FC236}">
                <a16:creationId xmlns:a16="http://schemas.microsoft.com/office/drawing/2014/main" id="{D00B297D-64CF-42CB-BE21-8C6AB9ECDE24}"/>
              </a:ext>
            </a:extLst>
          </p:cNvPr>
          <p:cNvSpPr>
            <a:spLocks noChangeArrowheads="1" noTextEdit="1"/>
          </p:cNvSpPr>
          <p:nvPr>
            <p:ph type="sldImg"/>
          </p:nvPr>
        </p:nvSpPr>
        <p:spPr>
          <a:solidFill>
            <a:srgbClr val="FFFFFF"/>
          </a:solidFill>
          <a:ln/>
        </p:spPr>
      </p:sp>
      <p:sp>
        <p:nvSpPr>
          <p:cNvPr id="84996" name="Rectangle 3">
            <a:extLst>
              <a:ext uri="{FF2B5EF4-FFF2-40B4-BE49-F238E27FC236}">
                <a16:creationId xmlns:a16="http://schemas.microsoft.com/office/drawing/2014/main" id="{4E2D51FE-F83D-4175-8A00-AF554BBF5E8C}"/>
              </a:ext>
            </a:extLst>
          </p:cNvPr>
          <p:cNvSpPr>
            <a:spLocks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Following on our previous example, suppose that in state q, scanning C, M does indeed move right, going to state p and writing E in place of C. Had M moved left in that situation, this sequence of pair choices would be dead in the water, unable to continue. However, in that case, we could have chosen not to use the pair (B,B), but instead use a pair that incorporated the leftward move and handled the B properly.</a:t>
            </a:r>
          </a:p>
          <a:p>
            <a:endParaRPr lang="en-US" altLang="sl-SI"/>
          </a:p>
          <a:p>
            <a:r>
              <a:rPr lang="en-US" altLang="sl-SI"/>
              <a:t>Click 1</a:t>
            </a:r>
          </a:p>
          <a:p>
            <a:r>
              <a:rPr lang="en-US" altLang="sl-SI"/>
              <a:t>In this case, we have a pair with qC as the first string, so we can match the string on the bottom. It also extends the bottom string with Ep, reflecting a move of M.</a:t>
            </a:r>
          </a:p>
          <a:p>
            <a:endParaRPr lang="en-US" altLang="sl-SI"/>
          </a:p>
          <a:p>
            <a:r>
              <a:rPr lang="en-US" altLang="sl-SI"/>
              <a:t>Click 2</a:t>
            </a:r>
          </a:p>
          <a:p>
            <a:r>
              <a:rPr lang="en-US" altLang="sl-SI"/>
              <a:t>Once the move has been handled, we can just match symbol against symbol. Here, the pair (D,D) is used.</a:t>
            </a:r>
          </a:p>
          <a:p>
            <a:endParaRPr lang="en-US" altLang="sl-SI"/>
          </a:p>
          <a:p>
            <a:r>
              <a:rPr lang="en-US" altLang="sl-SI"/>
              <a:t>Click 3</a:t>
            </a:r>
          </a:p>
          <a:p>
            <a:r>
              <a:rPr lang="en-US" altLang="sl-SI"/>
              <a:t>And once we are at the end of the ID, we use the pair of pound signs to separate the ID</a:t>
            </a:r>
            <a:r>
              <a:rPr lang="sl-SI" altLang="sl-SI"/>
              <a:t>‘</a:t>
            </a:r>
            <a:r>
              <a:rPr lang="en-US" altLang="sl-SI"/>
              <a:t>s, and we are now ready to continue the sequence of pair choices to copy the new ID ABEpD (POINT), changed by another move of 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CB96FEA3-C44E-42F1-96FC-11D3B51706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B1FB469A-9A39-43E4-A326-F4C377F88E09}" type="slidenum">
              <a:rPr lang="en-US" altLang="sl-SI" smtClean="0">
                <a:latin typeface="Times New Roman" panose="02020603050405020304" pitchFamily="18" charset="0"/>
              </a:rPr>
              <a:pPr/>
              <a:t>4</a:t>
            </a:fld>
            <a:endParaRPr lang="en-US" altLang="sl-SI">
              <a:latin typeface="Times New Roman" panose="02020603050405020304" pitchFamily="18" charset="0"/>
            </a:endParaRPr>
          </a:p>
        </p:txBody>
      </p:sp>
      <p:sp>
        <p:nvSpPr>
          <p:cNvPr id="13315" name="Rectangle 2">
            <a:extLst>
              <a:ext uri="{FF2B5EF4-FFF2-40B4-BE49-F238E27FC236}">
                <a16:creationId xmlns:a16="http://schemas.microsoft.com/office/drawing/2014/main" id="{1B432EB7-E32D-447A-B8C3-0D6E88F37E02}"/>
              </a:ext>
            </a:extLst>
          </p:cNvPr>
          <p:cNvSpPr>
            <a:spLocks noChangeArrowheads="1" noTextEdit="1"/>
          </p:cNvSpPr>
          <p:nvPr>
            <p:ph type="sldImg"/>
          </p:nvPr>
        </p:nvSpPr>
        <p:spPr>
          <a:ln/>
        </p:spPr>
      </p:sp>
      <p:sp>
        <p:nvSpPr>
          <p:cNvPr id="13316" name="Rectangle 3">
            <a:extLst>
              <a:ext uri="{FF2B5EF4-FFF2-40B4-BE49-F238E27FC236}">
                <a16:creationId xmlns:a16="http://schemas.microsoft.com/office/drawing/2014/main" id="{782A1186-3C4D-4C88-A3B3-F52BE697A03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There are two properties we call “trivial” for reasons that will be obvious. For these two properties P, L_P is decidable.</a:t>
            </a:r>
          </a:p>
          <a:p>
            <a:endParaRPr lang="en-US" altLang="sl-SI"/>
          </a:p>
          <a:p>
            <a:r>
              <a:rPr lang="en-US" altLang="sl-SI"/>
              <a:t>Click 2</a:t>
            </a:r>
          </a:p>
          <a:p>
            <a:r>
              <a:rPr lang="en-US" altLang="sl-SI"/>
              <a:t>One of these trivial properties is the always-false property that contains no recursively enumerable languages. We could think of this property as “is NOT a recursively enumerable language”</a:t>
            </a:r>
            <a:r>
              <a:rPr lang="sl-SI" altLang="sl-SI"/>
              <a:t>.</a:t>
            </a:r>
            <a:r>
              <a:rPr lang="en-US" altLang="sl-SI"/>
              <a:t> This property is actually true of some languages, but those are outside the recursively enumerable class, obviously, and we are talking about properties only as applied to the recursively enumerable languages.</a:t>
            </a:r>
          </a:p>
          <a:p>
            <a:endParaRPr lang="en-US" altLang="sl-SI"/>
          </a:p>
          <a:p>
            <a:r>
              <a:rPr lang="en-US" altLang="sl-SI"/>
              <a:t>How do we decide this property? Given an input w, we ignore it and say “no”</a:t>
            </a:r>
            <a:r>
              <a:rPr lang="sl-SI" altLang="sl-SI"/>
              <a:t>.</a:t>
            </a:r>
            <a:r>
              <a:rPr lang="en-US" altLang="sl-SI"/>
              <a:t> Notice that even if w represents an invalid Turing-machine code, we have agreed to take all those strings as representing a Turing machine that accepts the empty language. But the empty language IS a recursively enumerable language, so we are correct in saying that w’s Turing machine does not have the property.</a:t>
            </a:r>
          </a:p>
          <a:p>
            <a:endParaRPr lang="en-US" altLang="sl-SI"/>
          </a:p>
          <a:p>
            <a:r>
              <a:rPr lang="en-US" altLang="sl-SI"/>
              <a:t>Click 3</a:t>
            </a:r>
          </a:p>
          <a:p>
            <a:r>
              <a:rPr lang="en-US" altLang="sl-SI"/>
              <a:t>The second trivial property is the always-true property. We could express the property as “is a recursively enumerable language”</a:t>
            </a:r>
            <a:r>
              <a:rPr lang="sl-SI" altLang="sl-SI"/>
              <a:t>.</a:t>
            </a:r>
            <a:r>
              <a:rPr lang="en-US" altLang="sl-SI"/>
              <a:t>  The algorithm for this property is to ignore the input and say “yes”</a:t>
            </a:r>
            <a:r>
              <a:rPr lang="sl-SI" altLang="sl-SI"/>
              <a:t>.</a:t>
            </a:r>
            <a:endParaRPr lang="en-US" altLang="sl-SI"/>
          </a:p>
          <a:p>
            <a:endParaRPr lang="en-US" altLang="sl-SI"/>
          </a:p>
          <a:p>
            <a:r>
              <a:rPr lang="en-US" altLang="sl-SI"/>
              <a:t>Click 4</a:t>
            </a:r>
          </a:p>
          <a:p>
            <a:r>
              <a:rPr lang="en-US" altLang="sl-SI"/>
              <a:t>And Rice’s theorem is that for every property P except for the two trivial ones, L_P is undecidable.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9B6290CE-11B3-489B-89FA-B7FA4B34657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3D659C61-EAF3-41CE-B481-6CB84C2E6630}" type="slidenum">
              <a:rPr lang="en-US" altLang="sl-SI" smtClean="0">
                <a:latin typeface="Times New Roman" panose="02020603050405020304" pitchFamily="18" charset="0"/>
              </a:rPr>
              <a:pPr/>
              <a:t>40</a:t>
            </a:fld>
            <a:endParaRPr lang="en-US" altLang="sl-SI">
              <a:latin typeface="Times New Roman" panose="02020603050405020304" pitchFamily="18" charset="0"/>
            </a:endParaRPr>
          </a:p>
        </p:txBody>
      </p:sp>
      <p:sp>
        <p:nvSpPr>
          <p:cNvPr id="87043" name="Rectangle 2">
            <a:extLst>
              <a:ext uri="{FF2B5EF4-FFF2-40B4-BE49-F238E27FC236}">
                <a16:creationId xmlns:a16="http://schemas.microsoft.com/office/drawing/2014/main" id="{E83FA9C8-66D8-477C-8D06-73D41694273A}"/>
              </a:ext>
            </a:extLst>
          </p:cNvPr>
          <p:cNvSpPr>
            <a:spLocks noChangeArrowheads="1" noTextEdit="1"/>
          </p:cNvSpPr>
          <p:nvPr>
            <p:ph type="sldImg"/>
          </p:nvPr>
        </p:nvSpPr>
        <p:spPr>
          <a:ln/>
        </p:spPr>
      </p:sp>
      <p:sp>
        <p:nvSpPr>
          <p:cNvPr id="87044" name="Rectangle 3">
            <a:extLst>
              <a:ext uri="{FF2B5EF4-FFF2-40B4-BE49-F238E27FC236}">
                <a16:creationId xmlns:a16="http://schemas.microsoft.com/office/drawing/2014/main" id="{AE1261CB-733D-4F46-A586-064C1B0C1D7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But we need some more pairs in the MPCP instance, so that in case M accepts, we can find a solution. Note that if M never accepts, then only the rules given so far can ever be used, and these can never lead to a solution, because the second string is always one ID longer than the first.</a:t>
            </a:r>
          </a:p>
          <a:p>
            <a:endParaRPr lang="en-US" altLang="sl-SI"/>
          </a:p>
          <a:p>
            <a:r>
              <a:rPr lang="en-US" altLang="sl-SI"/>
              <a:t>However, if M enters final state f, then it is possible for the f to “eat” the neighboring symbols of an ID. We no longer have real ID’s of M, but it doesn’t matter. We’ve simulated M enough to know that M accepts w, and therefore our only concern is to make sure there is a solution to the MPCP instance based on M and w.</a:t>
            </a:r>
          </a:p>
          <a:p>
            <a:endParaRPr lang="en-US" altLang="sl-SI"/>
          </a:p>
          <a:p>
            <a:r>
              <a:rPr lang="en-US" altLang="sl-SI"/>
              <a:t>Click 2</a:t>
            </a:r>
          </a:p>
          <a:p>
            <a:r>
              <a:rPr lang="en-US" altLang="sl-SI"/>
              <a:t>Thus, we add to the instance of MPCP pairs (XfY,f), (fY,f), and (Xf,f) (POINT) for all X and Y. Using these pairs, together with pairs of the form (X,X) to copy parts of ID’s as we have done, we eventually get to an ID that is only the state f. Of course that isn’t an actual ID of M, but it doesn’t matter any more.</a:t>
            </a:r>
          </a:p>
          <a:p>
            <a:endParaRPr lang="en-US" altLang="sl-SI"/>
          </a:p>
          <a:p>
            <a:r>
              <a:rPr lang="en-US" altLang="sl-SI"/>
              <a:t>Click 3</a:t>
            </a:r>
          </a:p>
          <a:p>
            <a:r>
              <a:rPr lang="en-US" altLang="sl-SI"/>
              <a:t>And one more pair, (f##,#) will end the two strings being formed, making them the same and yielding a solution to the MPCP instance.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AEEC2AC6-D2C9-4D7B-A14B-88A23161EC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E179168E-2B85-49D1-AE0F-001AE1CB1FC3}" type="slidenum">
              <a:rPr lang="en-US" altLang="sl-SI" smtClean="0">
                <a:latin typeface="Times New Roman" panose="02020603050405020304" pitchFamily="18" charset="0"/>
              </a:rPr>
              <a:pPr/>
              <a:t>41</a:t>
            </a:fld>
            <a:endParaRPr lang="en-US" altLang="sl-SI">
              <a:latin typeface="Times New Roman" panose="02020603050405020304" pitchFamily="18" charset="0"/>
            </a:endParaRPr>
          </a:p>
        </p:txBody>
      </p:sp>
      <p:sp>
        <p:nvSpPr>
          <p:cNvPr id="89091" name="Rectangle 2">
            <a:extLst>
              <a:ext uri="{FF2B5EF4-FFF2-40B4-BE49-F238E27FC236}">
                <a16:creationId xmlns:a16="http://schemas.microsoft.com/office/drawing/2014/main" id="{FF8CF6AD-CAE8-4395-AA40-EBFEE683C6D7}"/>
              </a:ext>
            </a:extLst>
          </p:cNvPr>
          <p:cNvSpPr>
            <a:spLocks noChangeArrowheads="1" noTextEdit="1"/>
          </p:cNvSpPr>
          <p:nvPr>
            <p:ph type="sldImg"/>
          </p:nvPr>
        </p:nvSpPr>
        <p:spPr>
          <a:ln/>
        </p:spPr>
      </p:sp>
      <p:sp>
        <p:nvSpPr>
          <p:cNvPr id="89092" name="Rectangle 3">
            <a:extLst>
              <a:ext uri="{FF2B5EF4-FFF2-40B4-BE49-F238E27FC236}">
                <a16:creationId xmlns:a16="http://schemas.microsoft.com/office/drawing/2014/main" id="{52A049DE-A799-4C96-9481-F6BAFA26EF8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Here’s an example, where M has entered the final state f, and a sequence of choices, each either copying a symbol or allowing f to eat the adjacent symbol or symbols eventually leads to identical strings</a:t>
            </a:r>
          </a:p>
          <a:p>
            <a:endParaRPr lang="en-US" altLang="sl-SI"/>
          </a:p>
          <a:p>
            <a:r>
              <a:rPr lang="en-US" altLang="sl-SI"/>
              <a:t>Click 12 times, ending with f##,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D280EEB-4FE5-4D7B-ADBF-3E2125D1E24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7C1D9F57-3BA2-40A8-880D-A77E3E7770FB}" type="slidenum">
              <a:rPr lang="en-US" altLang="sl-SI" smtClean="0">
                <a:latin typeface="Times New Roman" panose="02020603050405020304" pitchFamily="18" charset="0"/>
              </a:rPr>
              <a:pPr/>
              <a:t>42</a:t>
            </a:fld>
            <a:endParaRPr lang="en-US" altLang="sl-SI">
              <a:latin typeface="Times New Roman" panose="02020603050405020304" pitchFamily="18" charset="0"/>
            </a:endParaRPr>
          </a:p>
        </p:txBody>
      </p:sp>
      <p:sp>
        <p:nvSpPr>
          <p:cNvPr id="91139" name="Rectangle 2">
            <a:extLst>
              <a:ext uri="{FF2B5EF4-FFF2-40B4-BE49-F238E27FC236}">
                <a16:creationId xmlns:a16="http://schemas.microsoft.com/office/drawing/2014/main" id="{9CC51C30-887A-4F71-BCE6-7CE6E3E76555}"/>
              </a:ext>
            </a:extLst>
          </p:cNvPr>
          <p:cNvSpPr>
            <a:spLocks noChangeArrowheads="1" noTextEdit="1"/>
          </p:cNvSpPr>
          <p:nvPr>
            <p:ph type="sldImg"/>
          </p:nvPr>
        </p:nvSpPr>
        <p:spPr>
          <a:ln/>
        </p:spPr>
      </p:sp>
      <p:sp>
        <p:nvSpPr>
          <p:cNvPr id="91140" name="Rectangle 3">
            <a:extLst>
              <a:ext uri="{FF2B5EF4-FFF2-40B4-BE49-F238E27FC236}">
                <a16:creationId xmlns:a16="http://schemas.microsoft.com/office/drawing/2014/main" id="{6B321BD4-6961-48B1-B885-778884D75B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We’re going to reduce PCP to the problem “is a context-free grammar ambiguous”</a:t>
            </a:r>
            <a:r>
              <a:rPr lang="sl-SI" altLang="sl-SI"/>
              <a:t>?</a:t>
            </a:r>
            <a:r>
              <a:rPr lang="en-US" altLang="sl-SI"/>
              <a:t> Then, for the first time we’ll have an undecidable problem that arose naturally – that is, not because we were looking for undecidable problems.</a:t>
            </a:r>
          </a:p>
          <a:p>
            <a:endParaRPr lang="en-US" altLang="sl-SI"/>
          </a:p>
          <a:p>
            <a:r>
              <a:rPr lang="en-US" altLang="sl-SI"/>
              <a:t>Click 2</a:t>
            </a:r>
          </a:p>
          <a:p>
            <a:r>
              <a:rPr lang="en-US" altLang="sl-SI"/>
              <a:t>Before we can talk about any problem involving grammars, we need to find a code for grammars using a finite alphabet, just as we did for PCP.</a:t>
            </a:r>
          </a:p>
          <a:p>
            <a:endParaRPr lang="en-US" altLang="sl-SI"/>
          </a:p>
          <a:p>
            <a:r>
              <a:rPr lang="en-US" altLang="sl-SI"/>
              <a:t>Click 3</a:t>
            </a:r>
          </a:p>
          <a:p>
            <a:r>
              <a:rPr lang="en-US" altLang="sl-SI"/>
              <a:t>So to start that encoding of grammars, let’s represent the i-th terminal by symbol “a” followed by i in binary. That may look like we’re thus forgetting what the actual terminal symbols are, but since we are interested in ambiguity, we can rename the terminals any way we like, as long as we don’t name two terminals the same, and the ambiguity or unambiguity of the grammar will not change.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777179A3-1901-4954-AA62-3C54583CAA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A71E8232-5595-40B6-A5ED-9EAA9C3A01A3}" type="slidenum">
              <a:rPr lang="en-US" altLang="sl-SI" smtClean="0">
                <a:latin typeface="Times New Roman" panose="02020603050405020304" pitchFamily="18" charset="0"/>
              </a:rPr>
              <a:pPr/>
              <a:t>43</a:t>
            </a:fld>
            <a:endParaRPr lang="en-US" altLang="sl-SI">
              <a:latin typeface="Times New Roman" panose="02020603050405020304" pitchFamily="18" charset="0"/>
            </a:endParaRPr>
          </a:p>
        </p:txBody>
      </p:sp>
      <p:sp>
        <p:nvSpPr>
          <p:cNvPr id="93187" name="Rectangle 2">
            <a:extLst>
              <a:ext uri="{FF2B5EF4-FFF2-40B4-BE49-F238E27FC236}">
                <a16:creationId xmlns:a16="http://schemas.microsoft.com/office/drawing/2014/main" id="{823AAE1D-2A18-452D-AD03-456F25F2D5FB}"/>
              </a:ext>
            </a:extLst>
          </p:cNvPr>
          <p:cNvSpPr>
            <a:spLocks noChangeArrowheads="1" noTextEdit="1"/>
          </p:cNvSpPr>
          <p:nvPr>
            <p:ph type="sldImg"/>
          </p:nvPr>
        </p:nvSpPr>
        <p:spPr>
          <a:ln/>
        </p:spPr>
      </p:sp>
      <p:sp>
        <p:nvSpPr>
          <p:cNvPr id="93188" name="Rectangle 3">
            <a:extLst>
              <a:ext uri="{FF2B5EF4-FFF2-40B4-BE49-F238E27FC236}">
                <a16:creationId xmlns:a16="http://schemas.microsoft.com/office/drawing/2014/main" id="{B11470D4-2341-4440-B139-06E93B345A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Then we’ll represent the i-th variable by capital A followed by i in binary.</a:t>
            </a:r>
          </a:p>
          <a:p>
            <a:endParaRPr lang="en-US" altLang="sl-SI"/>
          </a:p>
          <a:p>
            <a:r>
              <a:rPr lang="en-US" altLang="sl-SI"/>
              <a:t>Click 2</a:t>
            </a:r>
          </a:p>
          <a:p>
            <a:r>
              <a:rPr lang="en-US" altLang="sl-SI"/>
              <a:t>We’ll assume that A1 is always the start symbol.</a:t>
            </a:r>
          </a:p>
          <a:p>
            <a:endParaRPr lang="en-US" altLang="sl-SI"/>
          </a:p>
          <a:p>
            <a:r>
              <a:rPr lang="en-US" altLang="sl-SI"/>
              <a:t>Click 3</a:t>
            </a:r>
          </a:p>
          <a:p>
            <a:r>
              <a:rPr lang="en-US" altLang="sl-SI"/>
              <a:t>The right arrow between the head and body of a production will be represented by itself. Likewise, the comma separating productions and the symbol epsilon will represent themselves.</a:t>
            </a:r>
          </a:p>
          <a:p>
            <a:endParaRPr lang="en-US" altLang="sl-SI"/>
          </a:p>
          <a:p>
            <a:r>
              <a:rPr lang="en-US" altLang="sl-SI"/>
              <a:t>Click 4</a:t>
            </a:r>
          </a:p>
          <a:p>
            <a:r>
              <a:rPr lang="en-US" altLang="sl-SI"/>
              <a:t>For example, this grammar is represented by this string (POINT). The bar connecting alternative bodies for S has been expanded, so there are two separate productions. This (POINT) represents S-&gt;0S1, and this (POINT) represents S-&gt;A. Finally, this (POINT) represents A-&gt;c.</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427DFA1A-884A-4C89-A6EA-D4053BC478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D2988512-9609-4037-AC58-FFE1CEDB4816}" type="slidenum">
              <a:rPr lang="en-US" altLang="sl-SI" smtClean="0">
                <a:latin typeface="Times New Roman" panose="02020603050405020304" pitchFamily="18" charset="0"/>
              </a:rPr>
              <a:pPr/>
              <a:t>44</a:t>
            </a:fld>
            <a:endParaRPr lang="en-US" altLang="sl-SI">
              <a:latin typeface="Times New Roman" panose="02020603050405020304" pitchFamily="18" charset="0"/>
            </a:endParaRPr>
          </a:p>
        </p:txBody>
      </p:sp>
      <p:sp>
        <p:nvSpPr>
          <p:cNvPr id="95235" name="Rectangle 2">
            <a:extLst>
              <a:ext uri="{FF2B5EF4-FFF2-40B4-BE49-F238E27FC236}">
                <a16:creationId xmlns:a16="http://schemas.microsoft.com/office/drawing/2014/main" id="{6C7E1099-498E-461B-AEDA-58EDA7331C4A}"/>
              </a:ext>
            </a:extLst>
          </p:cNvPr>
          <p:cNvSpPr>
            <a:spLocks noChangeArrowheads="1" noTextEdit="1"/>
          </p:cNvSpPr>
          <p:nvPr>
            <p:ph type="sldImg"/>
          </p:nvPr>
        </p:nvSpPr>
        <p:spPr>
          <a:ln/>
        </p:spPr>
      </p:sp>
      <p:sp>
        <p:nvSpPr>
          <p:cNvPr id="95236" name="Rectangle 3">
            <a:extLst>
              <a:ext uri="{FF2B5EF4-FFF2-40B4-BE49-F238E27FC236}">
                <a16:creationId xmlns:a16="http://schemas.microsoft.com/office/drawing/2014/main" id="{3B1C25CE-70DD-45AF-AFFB-729DC4995A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Suppose we have a PCP instance with k pairs, and let the i-th pair be (wi, xi).</a:t>
            </a:r>
          </a:p>
          <a:p>
            <a:endParaRPr lang="en-US" altLang="sl-SI"/>
          </a:p>
          <a:p>
            <a:r>
              <a:rPr lang="en-US" altLang="sl-SI"/>
              <a:t>Click 2</a:t>
            </a:r>
          </a:p>
          <a:p>
            <a:r>
              <a:rPr lang="en-US" altLang="sl-SI"/>
              <a:t>We need k index symbols to represent the numbers of the pairs. We’ll use a1 through ak, which we may choose to be symbols that do not appear in the PCP instance. Notice that we’re going to talk about reducing an uncoded instance of PCP, so it can have any alphabet, to an uncoded grammar, which also can have any symbols. However, the process we describe really takes place with all the symbols coded in the manner we have described. It is easier to follow the construction in the uncoded form, so that is what we do.</a:t>
            </a:r>
          </a:p>
          <a:p>
            <a:endParaRPr lang="en-US" altLang="sl-SI"/>
          </a:p>
          <a:p>
            <a:r>
              <a:rPr lang="en-US" altLang="sl-SI"/>
              <a:t>Click 3</a:t>
            </a:r>
          </a:p>
          <a:p>
            <a:r>
              <a:rPr lang="en-US" altLang="sl-SI"/>
              <a:t>The *list language* for the first half of each pair, the strings w1 through wk, has a context-free grammar with productions A goes to wi A little ai, for each i (POINT). It also has the same sort of production for each i, but with A omitted from the body. These productions are used to end derivations.</a:t>
            </a:r>
          </a:p>
          <a:p>
            <a:endParaRPr lang="en-US" altLang="sl-SI"/>
          </a:p>
          <a:p>
            <a:r>
              <a:rPr lang="en-US" altLang="sl-SI"/>
              <a:t>All the strings in this language are some sequence of the wi’s, with repetitions allowed, and in any order, with the corresponding index symbols following, but in reverse. (DRAW an example, A =&gt; w1Aa1 =&gt; w1w2a2a1)  Notice the sequence of a’s is the reverse of the sequence of w’s.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7CCC064C-86B4-4E39-9631-C91DD8B116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07F75BAA-D775-41DA-ABC9-40B7F9260A07}" type="slidenum">
              <a:rPr lang="en-US" altLang="sl-SI" smtClean="0">
                <a:latin typeface="Times New Roman" panose="02020603050405020304" pitchFamily="18" charset="0"/>
              </a:rPr>
              <a:pPr/>
              <a:t>45</a:t>
            </a:fld>
            <a:endParaRPr lang="en-US" altLang="sl-SI">
              <a:latin typeface="Times New Roman" panose="02020603050405020304" pitchFamily="18" charset="0"/>
            </a:endParaRPr>
          </a:p>
        </p:txBody>
      </p:sp>
      <p:sp>
        <p:nvSpPr>
          <p:cNvPr id="97283" name="Rectangle 2">
            <a:extLst>
              <a:ext uri="{FF2B5EF4-FFF2-40B4-BE49-F238E27FC236}">
                <a16:creationId xmlns:a16="http://schemas.microsoft.com/office/drawing/2014/main" id="{5F2D3688-9A4A-45FC-9413-96C54520385B}"/>
              </a:ext>
            </a:extLst>
          </p:cNvPr>
          <p:cNvSpPr>
            <a:spLocks noChangeArrowheads="1" noTextEdit="1"/>
          </p:cNvSpPr>
          <p:nvPr>
            <p:ph type="sldImg"/>
          </p:nvPr>
        </p:nvSpPr>
        <p:spPr>
          <a:ln/>
        </p:spPr>
      </p:sp>
      <p:sp>
        <p:nvSpPr>
          <p:cNvPr id="97284" name="Rectangle 3">
            <a:extLst>
              <a:ext uri="{FF2B5EF4-FFF2-40B4-BE49-F238E27FC236}">
                <a16:creationId xmlns:a16="http://schemas.microsoft.com/office/drawing/2014/main" id="{F28CC48B-08EE-4901-B285-5EE6CFB8F4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And we can do the same thing with the second string from each pair. We’ll use variable B, and xi’s in place of wi’s, but the idea is the same.</a:t>
            </a:r>
          </a:p>
          <a:p>
            <a:endParaRPr lang="en-US" altLang="sl-SI"/>
          </a:p>
          <a:p>
            <a:r>
              <a:rPr lang="en-US" altLang="sl-SI"/>
              <a:t>The language of strings generated from A and B each consist of a concatenation of strings, either from the w’s or the x’s – the first or second components of the pairs – followed by the reverse of the sequence of indexes of the pairs from which the strings came.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6A74C619-7804-4B1E-84D5-93A1A5CE04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04B115C5-DE76-4F8D-95E2-88A107A1F2C9}" type="slidenum">
              <a:rPr lang="en-US" altLang="sl-SI" smtClean="0">
                <a:latin typeface="Times New Roman" panose="02020603050405020304" pitchFamily="18" charset="0"/>
              </a:rPr>
              <a:pPr/>
              <a:t>46</a:t>
            </a:fld>
            <a:endParaRPr lang="en-US" altLang="sl-SI">
              <a:latin typeface="Times New Roman" panose="02020603050405020304" pitchFamily="18" charset="0"/>
            </a:endParaRPr>
          </a:p>
        </p:txBody>
      </p:sp>
      <p:sp>
        <p:nvSpPr>
          <p:cNvPr id="99331" name="Rectangle 2">
            <a:extLst>
              <a:ext uri="{FF2B5EF4-FFF2-40B4-BE49-F238E27FC236}">
                <a16:creationId xmlns:a16="http://schemas.microsoft.com/office/drawing/2014/main" id="{15EC099E-28C3-43ED-A73A-9F7BE9B7586F}"/>
              </a:ext>
            </a:extLst>
          </p:cNvPr>
          <p:cNvSpPr>
            <a:spLocks noChangeArrowheads="1" noTextEdit="1"/>
          </p:cNvSpPr>
          <p:nvPr>
            <p:ph type="sldImg"/>
          </p:nvPr>
        </p:nvSpPr>
        <p:spPr>
          <a:ln/>
        </p:spPr>
      </p:sp>
      <p:sp>
        <p:nvSpPr>
          <p:cNvPr id="99332" name="Rectangle 3">
            <a:extLst>
              <a:ext uri="{FF2B5EF4-FFF2-40B4-BE49-F238E27FC236}">
                <a16:creationId xmlns:a16="http://schemas.microsoft.com/office/drawing/2014/main" id="{558481D1-0709-46D9-9B24-2F7D0B477F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Here’s an example of a PCP instance over alphabet {a,b}.</a:t>
            </a:r>
          </a:p>
          <a:p>
            <a:endParaRPr lang="en-US" altLang="sl-SI"/>
          </a:p>
          <a:p>
            <a:r>
              <a:rPr lang="en-US" altLang="sl-SI"/>
              <a:t>Click 2</a:t>
            </a:r>
          </a:p>
          <a:p>
            <a:r>
              <a:rPr lang="en-US" altLang="sl-SI"/>
              <a:t>We’ll use 1, 2, and 3 as the index symbols.</a:t>
            </a:r>
          </a:p>
          <a:p>
            <a:endParaRPr lang="en-US" altLang="sl-SI"/>
          </a:p>
          <a:p>
            <a:r>
              <a:rPr lang="en-US" altLang="sl-SI"/>
              <a:t>Click 3</a:t>
            </a:r>
          </a:p>
          <a:p>
            <a:r>
              <a:rPr lang="en-US" altLang="sl-SI"/>
              <a:t>The grammar with start symbol A is this</a:t>
            </a:r>
            <a:r>
              <a:rPr lang="sl-SI" altLang="sl-SI"/>
              <a:t>.</a:t>
            </a:r>
            <a:r>
              <a:rPr lang="en-US" altLang="sl-SI"/>
              <a:t> For example, the second pair, whose first string is baa, gives rise to these two productions (POINT).</a:t>
            </a:r>
          </a:p>
          <a:p>
            <a:endParaRPr lang="en-US" altLang="sl-SI"/>
          </a:p>
          <a:p>
            <a:r>
              <a:rPr lang="en-US" altLang="sl-SI"/>
              <a:t>Click 4</a:t>
            </a:r>
          </a:p>
          <a:p>
            <a:r>
              <a:rPr lang="en-US" altLang="sl-SI"/>
              <a:t>And here’s the grammar for the second strings in the pairs, with start symbol B.</a:t>
            </a:r>
          </a:p>
          <a:p>
            <a:endParaRPr lang="en-US" altLang="sl-SI"/>
          </a:p>
          <a:p>
            <a:r>
              <a:rPr lang="en-US" altLang="sl-SI"/>
              <a:t>As an example (DRAW), if we choose the three pairs is order 1, 2, 3, then there is a derivation from A of A =&gt; aA1, abaaA21 =&gt; abaabaa321</a:t>
            </a:r>
            <a:r>
              <a:rPr lang="sl-SI" altLang="sl-SI"/>
              <a:t>.</a:t>
            </a:r>
            <a:endParaRPr lang="en-US" altLang="sl-SI"/>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70E374ED-B786-49F7-91F3-1A47938EA4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F010DF3E-0433-4D15-9CE5-C049D7BAA6A5}" type="slidenum">
              <a:rPr lang="en-US" altLang="sl-SI" smtClean="0">
                <a:latin typeface="Times New Roman" panose="02020603050405020304" pitchFamily="18" charset="0"/>
              </a:rPr>
              <a:pPr/>
              <a:t>47</a:t>
            </a:fld>
            <a:endParaRPr lang="en-US" altLang="sl-SI">
              <a:latin typeface="Times New Roman" panose="02020603050405020304" pitchFamily="18" charset="0"/>
            </a:endParaRPr>
          </a:p>
        </p:txBody>
      </p:sp>
      <p:sp>
        <p:nvSpPr>
          <p:cNvPr id="101379" name="Rectangle 2">
            <a:extLst>
              <a:ext uri="{FF2B5EF4-FFF2-40B4-BE49-F238E27FC236}">
                <a16:creationId xmlns:a16="http://schemas.microsoft.com/office/drawing/2014/main" id="{BE9B368B-F00E-47DA-8118-AB4202D363AF}"/>
              </a:ext>
            </a:extLst>
          </p:cNvPr>
          <p:cNvSpPr>
            <a:spLocks noChangeArrowheads="1" noTextEdit="1"/>
          </p:cNvSpPr>
          <p:nvPr>
            <p:ph type="sldImg"/>
          </p:nvPr>
        </p:nvSpPr>
        <p:spPr>
          <a:ln/>
        </p:spPr>
      </p:sp>
      <p:sp>
        <p:nvSpPr>
          <p:cNvPr id="101380" name="Rectangle 3">
            <a:extLst>
              <a:ext uri="{FF2B5EF4-FFF2-40B4-BE49-F238E27FC236}">
                <a16:creationId xmlns:a16="http://schemas.microsoft.com/office/drawing/2014/main" id="{91CBA4F6-6D29-4BA2-9DAC-5E2A68A7E3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We’re now ready to show how to reduce PCP to the ambiguity problem.</a:t>
            </a:r>
          </a:p>
          <a:p>
            <a:endParaRPr lang="en-US" altLang="sl-SI"/>
          </a:p>
          <a:p>
            <a:r>
              <a:rPr lang="en-US" altLang="sl-SI"/>
              <a:t>Click 1</a:t>
            </a:r>
          </a:p>
          <a:p>
            <a:r>
              <a:rPr lang="en-US" altLang="sl-SI"/>
              <a:t>Given the PCP instance, construct the two list languages, with variable A for the first strings in the pairs and B for the second strings in the pairs.</a:t>
            </a:r>
          </a:p>
          <a:p>
            <a:endParaRPr lang="en-US" altLang="sl-SI"/>
          </a:p>
          <a:p>
            <a:r>
              <a:rPr lang="en-US" altLang="sl-SI"/>
              <a:t>Click 2</a:t>
            </a:r>
          </a:p>
          <a:p>
            <a:r>
              <a:rPr lang="en-US" altLang="sl-SI"/>
              <a:t>Then add productions S -&gt; A and S-&gt; B. Of course S is the start symbol of the new grammar.</a:t>
            </a:r>
          </a:p>
          <a:p>
            <a:endParaRPr lang="en-US" altLang="sl-SI"/>
          </a:p>
          <a:p>
            <a:r>
              <a:rPr lang="en-US" altLang="sl-SI"/>
              <a:t>Click 3</a:t>
            </a:r>
          </a:p>
          <a:p>
            <a:r>
              <a:rPr lang="en-US" altLang="sl-SI"/>
              <a:t>We’ll show the resulting grammar is ambiguous if and only if there is a solution to this instance of PCP.</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CD603319-D660-417D-8C49-D41B8121E9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A2CD7F05-5A00-4163-8F71-1F32489EC8EE}" type="slidenum">
              <a:rPr lang="en-US" altLang="sl-SI" smtClean="0">
                <a:latin typeface="Times New Roman" panose="02020603050405020304" pitchFamily="18" charset="0"/>
              </a:rPr>
              <a:pPr/>
              <a:t>48</a:t>
            </a:fld>
            <a:endParaRPr lang="en-US" altLang="sl-SI">
              <a:latin typeface="Times New Roman" panose="02020603050405020304" pitchFamily="18" charset="0"/>
            </a:endParaRPr>
          </a:p>
        </p:txBody>
      </p:sp>
      <p:sp>
        <p:nvSpPr>
          <p:cNvPr id="103427" name="Rectangle 2">
            <a:extLst>
              <a:ext uri="{FF2B5EF4-FFF2-40B4-BE49-F238E27FC236}">
                <a16:creationId xmlns:a16="http://schemas.microsoft.com/office/drawing/2014/main" id="{B0184210-0389-4970-81DD-627DC8772E08}"/>
              </a:ext>
            </a:extLst>
          </p:cNvPr>
          <p:cNvSpPr>
            <a:spLocks noChangeArrowheads="1" noTextEdit="1"/>
          </p:cNvSpPr>
          <p:nvPr>
            <p:ph type="sldImg"/>
          </p:nvPr>
        </p:nvSpPr>
        <p:spPr>
          <a:ln/>
        </p:spPr>
      </p:sp>
      <p:sp>
        <p:nvSpPr>
          <p:cNvPr id="103428" name="Rectangle 3">
            <a:extLst>
              <a:ext uri="{FF2B5EF4-FFF2-40B4-BE49-F238E27FC236}">
                <a16:creationId xmlns:a16="http://schemas.microsoft.com/office/drawing/2014/main" id="{104E3FDD-7039-4C49-92A2-9550974997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But first let’s look at an example, that should actually expose how the proof in general works.  </a:t>
            </a:r>
          </a:p>
          <a:p>
            <a:endParaRPr lang="en-US" altLang="sl-SI"/>
          </a:p>
          <a:p>
            <a:r>
              <a:rPr lang="en-US" altLang="sl-SI"/>
              <a:t>Clicks 1, 2, 3</a:t>
            </a:r>
          </a:p>
          <a:p>
            <a:r>
              <a:rPr lang="en-US" altLang="sl-SI"/>
              <a:t>Here is the grammar constructed from the PCP instance we saw earlier. It is the sets of A-productions and B-productions we saw, plus the two productions for S.</a:t>
            </a:r>
          </a:p>
          <a:p>
            <a:endParaRPr lang="en-US" altLang="sl-SI"/>
          </a:p>
          <a:p>
            <a:r>
              <a:rPr lang="en-US" altLang="sl-SI"/>
              <a:t>Click 4</a:t>
            </a:r>
          </a:p>
          <a:p>
            <a:r>
              <a:rPr lang="en-US" altLang="sl-SI"/>
              <a:t>Notice there is a solution, 1,3. That is, the first pair was (a,ab) and the third pair was (baa,ba) (DRAW next to S-productions). When we take the first strings of each pair we get abba, and if we take the second strings from these pairs we get the same.</a:t>
            </a:r>
          </a:p>
          <a:p>
            <a:endParaRPr lang="en-US" altLang="sl-SI"/>
          </a:p>
          <a:p>
            <a:r>
              <a:rPr lang="en-US" altLang="sl-SI"/>
              <a:t>Click 5</a:t>
            </a:r>
          </a:p>
          <a:p>
            <a:r>
              <a:rPr lang="en-US" altLang="sl-SI"/>
              <a:t>And this common string, followed by the index string in reverse (POINT) will have two leftmost derivations, one starting with A and the other with B.</a:t>
            </a:r>
          </a:p>
          <a:p>
            <a:endParaRPr lang="en-US" altLang="sl-SI"/>
          </a:p>
          <a:p>
            <a:r>
              <a:rPr lang="en-US" altLang="sl-SI"/>
              <a:t>Click 6</a:t>
            </a:r>
          </a:p>
          <a:p>
            <a:r>
              <a:rPr lang="en-US" altLang="sl-SI"/>
              <a:t>Here’s the derivation starting with A.</a:t>
            </a:r>
          </a:p>
          <a:p>
            <a:endParaRPr lang="en-US" altLang="sl-SI"/>
          </a:p>
          <a:p>
            <a:r>
              <a:rPr lang="en-US" altLang="sl-SI"/>
              <a:t>Click 7</a:t>
            </a:r>
          </a:p>
          <a:p>
            <a:r>
              <a:rPr lang="en-US" altLang="sl-SI"/>
              <a:t>And here’s the derivation starting with B.</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9D2EE550-D402-4C91-9B5F-611C5B730F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CF7CD345-86B2-4D50-9D75-C5EBCB67FFE0}" type="slidenum">
              <a:rPr lang="en-US" altLang="sl-SI" smtClean="0">
                <a:latin typeface="Times New Roman" panose="02020603050405020304" pitchFamily="18" charset="0"/>
              </a:rPr>
              <a:pPr/>
              <a:t>49</a:t>
            </a:fld>
            <a:endParaRPr lang="en-US" altLang="sl-SI">
              <a:latin typeface="Times New Roman" panose="02020603050405020304" pitchFamily="18" charset="0"/>
            </a:endParaRPr>
          </a:p>
        </p:txBody>
      </p:sp>
      <p:sp>
        <p:nvSpPr>
          <p:cNvPr id="105475" name="Rectangle 2">
            <a:extLst>
              <a:ext uri="{FF2B5EF4-FFF2-40B4-BE49-F238E27FC236}">
                <a16:creationId xmlns:a16="http://schemas.microsoft.com/office/drawing/2014/main" id="{99685AA9-DDE2-4DC6-B1CD-9F68FD708934}"/>
              </a:ext>
            </a:extLst>
          </p:cNvPr>
          <p:cNvSpPr>
            <a:spLocks noChangeArrowheads="1" noTextEdit="1"/>
          </p:cNvSpPr>
          <p:nvPr>
            <p:ph type="sldImg"/>
          </p:nvPr>
        </p:nvSpPr>
        <p:spPr>
          <a:ln/>
        </p:spPr>
      </p:sp>
      <p:sp>
        <p:nvSpPr>
          <p:cNvPr id="105476" name="Rectangle 3">
            <a:extLst>
              <a:ext uri="{FF2B5EF4-FFF2-40B4-BE49-F238E27FC236}">
                <a16:creationId xmlns:a16="http://schemas.microsoft.com/office/drawing/2014/main" id="{52B67B03-FAAA-4E8A-AE96-E395CB9ABA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So here’s the proof this construction is a correct reduction from PCP to ambiguity. First, suppose the PCP instance has a solution, say represented by the sequence of index symbols a_1 through a_k. Note there can be repeats in this sequence. Then w1 through wk is the same string as x1 through xk – that’s what it means for this index sequence to be a solution. Then there are two leftmost derivations of the string that is w1 through wk (or equivalently x1 through xk, followed by ak down to a1. One starts S-&gt;A and the other starts S-&gt;B.</a:t>
            </a:r>
          </a:p>
          <a:p>
            <a:endParaRPr lang="en-US" altLang="sl-SI"/>
          </a:p>
          <a:p>
            <a:r>
              <a:rPr lang="en-US" altLang="sl-SI"/>
              <a:t>Click 2</a:t>
            </a:r>
          </a:p>
          <a:p>
            <a:r>
              <a:rPr lang="en-US" altLang="sl-SI"/>
              <a:t>For the converse, we are going to show that if there are two leftmost derivations of a string of terminals, then one must begin S-&gt;A and the other S-&gt;B.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9EAFF05-3845-4FA4-8C41-C83552FAF10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456421AF-E86F-4C84-8443-04FB99396BAB}" type="slidenum">
              <a:rPr lang="en-US" altLang="sl-SI" smtClean="0">
                <a:latin typeface="Times New Roman" panose="02020603050405020304" pitchFamily="18" charset="0"/>
              </a:rPr>
              <a:pPr/>
              <a:t>5</a:t>
            </a:fld>
            <a:endParaRPr lang="en-US" altLang="sl-SI">
              <a:latin typeface="Times New Roman" panose="02020603050405020304" pitchFamily="18" charset="0"/>
            </a:endParaRPr>
          </a:p>
        </p:txBody>
      </p:sp>
      <p:sp>
        <p:nvSpPr>
          <p:cNvPr id="15363" name="Rectangle 2">
            <a:extLst>
              <a:ext uri="{FF2B5EF4-FFF2-40B4-BE49-F238E27FC236}">
                <a16:creationId xmlns:a16="http://schemas.microsoft.com/office/drawing/2014/main" id="{D7247BDE-5B11-42F0-A457-8A149124031F}"/>
              </a:ext>
            </a:extLst>
          </p:cNvPr>
          <p:cNvSpPr>
            <a:spLocks noChangeArrowheads="1" noTextEdit="1"/>
          </p:cNvSpPr>
          <p:nvPr>
            <p:ph type="sldImg"/>
          </p:nvPr>
        </p:nvSpPr>
        <p:spPr>
          <a:ln/>
        </p:spPr>
      </p:sp>
      <p:sp>
        <p:nvSpPr>
          <p:cNvPr id="15364" name="Rectangle 3">
            <a:extLst>
              <a:ext uri="{FF2B5EF4-FFF2-40B4-BE49-F238E27FC236}">
                <a16:creationId xmlns:a16="http://schemas.microsoft.com/office/drawing/2014/main" id="{1C7A87D1-E48F-4270-A083-C1B6E458A6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An important part of the proof of Rice’s theorem, which we’ll be working on for a while, is the idea of a reduction. There are actually several different notions of “reduction” – we’ll come back to that point later. But the simplest one, and the one we need for Rice’s theorem, is an algorithm that takes an input string w for one language or problem L and converts it to another string x that is an input to another language or problem L’, with the property that x is in L’ if and only if w is in L.</a:t>
            </a:r>
          </a:p>
          <a:p>
            <a:endParaRPr lang="en-US" altLang="sl-SI"/>
          </a:p>
          <a:p>
            <a:r>
              <a:rPr lang="en-US" altLang="sl-SI"/>
              <a:t>The value of having such a reduction is that it tells us L is no harder than L’, at least as far as decidability is concerned. If I know L’ is recursively enumerable, then I also have a Turing machine program for L. If I know L’ is recursive, then I also have an algorithm for L. In either case, the solution for L is to take the input w, convert it to x, see what the Turing machine for L’ does, and take its output to be the answer for w.</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8CAE6602-4347-499A-A916-A969FABCA0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C3D43DE0-5BD0-4D2C-87BA-4A6D596B226E}" type="slidenum">
              <a:rPr lang="en-US" altLang="sl-SI" smtClean="0">
                <a:latin typeface="Times New Roman" panose="02020603050405020304" pitchFamily="18" charset="0"/>
              </a:rPr>
              <a:pPr/>
              <a:t>50</a:t>
            </a:fld>
            <a:endParaRPr lang="en-US" altLang="sl-SI">
              <a:latin typeface="Times New Roman" panose="02020603050405020304" pitchFamily="18" charset="0"/>
            </a:endParaRPr>
          </a:p>
        </p:txBody>
      </p:sp>
      <p:sp>
        <p:nvSpPr>
          <p:cNvPr id="107523" name="Rectangle 2">
            <a:extLst>
              <a:ext uri="{FF2B5EF4-FFF2-40B4-BE49-F238E27FC236}">
                <a16:creationId xmlns:a16="http://schemas.microsoft.com/office/drawing/2014/main" id="{3717D02B-0351-496E-BFC0-45B459D7EC71}"/>
              </a:ext>
            </a:extLst>
          </p:cNvPr>
          <p:cNvSpPr>
            <a:spLocks noChangeArrowheads="1" noTextEdit="1"/>
          </p:cNvSpPr>
          <p:nvPr>
            <p:ph type="sldImg"/>
          </p:nvPr>
        </p:nvSpPr>
        <p:spPr>
          <a:ln/>
        </p:spPr>
      </p:sp>
      <p:sp>
        <p:nvSpPr>
          <p:cNvPr id="107524" name="Rectangle 3">
            <a:extLst>
              <a:ext uri="{FF2B5EF4-FFF2-40B4-BE49-F238E27FC236}">
                <a16:creationId xmlns:a16="http://schemas.microsoft.com/office/drawing/2014/main" id="{DA802986-2513-4514-AE36-F5B9187995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Suppose there are two leftmost derivations that begin with S-&gt;A. Then we can look at the sequence of index symbols in the resulting terminal string, in reverse, and learn exactly the sequence of productions used.</a:t>
            </a:r>
          </a:p>
          <a:p>
            <a:endParaRPr lang="en-US" altLang="sl-SI"/>
          </a:p>
          <a:p>
            <a:r>
              <a:rPr lang="en-US" altLang="sl-SI"/>
              <a:t>Click 2</a:t>
            </a:r>
          </a:p>
          <a:p>
            <a:r>
              <a:rPr lang="en-US" altLang="sl-SI"/>
              <a:t>Except for the last production used, each would be the unique A production that generates that index symbol and has an A in the body.</a:t>
            </a:r>
          </a:p>
          <a:p>
            <a:br>
              <a:rPr lang="en-US" altLang="sl-SI"/>
            </a:br>
            <a:r>
              <a:rPr lang="en-US" altLang="sl-SI"/>
              <a:t>Click 3</a:t>
            </a:r>
          </a:p>
          <a:p>
            <a:r>
              <a:rPr lang="en-US" altLang="sl-SI"/>
              <a:t>and the final production would be the one with the last – that is leftmost – index symbol, and no A in the body.</a:t>
            </a:r>
          </a:p>
          <a:p>
            <a:endParaRPr lang="en-US" altLang="sl-SI"/>
          </a:p>
          <a:p>
            <a:r>
              <a:rPr lang="en-US" altLang="sl-SI"/>
              <a:t>The same idea works for derivations that start with S-&gt;B. There can be only one with a given sequence of index symbols.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D3AA2733-E0F7-4304-AB77-7FF127109E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C67872C4-CDC7-4864-BBCE-8ACB84B7AB8C}" type="slidenum">
              <a:rPr lang="en-US" altLang="sl-SI" smtClean="0">
                <a:latin typeface="Times New Roman" panose="02020603050405020304" pitchFamily="18" charset="0"/>
              </a:rPr>
              <a:pPr/>
              <a:t>51</a:t>
            </a:fld>
            <a:endParaRPr lang="en-US" altLang="sl-SI">
              <a:latin typeface="Times New Roman" panose="02020603050405020304" pitchFamily="18" charset="0"/>
            </a:endParaRPr>
          </a:p>
        </p:txBody>
      </p:sp>
      <p:sp>
        <p:nvSpPr>
          <p:cNvPr id="109571" name="Rectangle 2">
            <a:extLst>
              <a:ext uri="{FF2B5EF4-FFF2-40B4-BE49-F238E27FC236}">
                <a16:creationId xmlns:a16="http://schemas.microsoft.com/office/drawing/2014/main" id="{FE1B9F55-9AAE-4866-9EC3-9F7FD9AF726D}"/>
              </a:ext>
            </a:extLst>
          </p:cNvPr>
          <p:cNvSpPr>
            <a:spLocks noChangeArrowheads="1" noTextEdit="1"/>
          </p:cNvSpPr>
          <p:nvPr>
            <p:ph type="sldImg"/>
          </p:nvPr>
        </p:nvSpPr>
        <p:spPr>
          <a:ln/>
        </p:spPr>
      </p:sp>
      <p:sp>
        <p:nvSpPr>
          <p:cNvPr id="109572" name="Rectangle 3">
            <a:extLst>
              <a:ext uri="{FF2B5EF4-FFF2-40B4-BE49-F238E27FC236}">
                <a16:creationId xmlns:a16="http://schemas.microsoft.com/office/drawing/2014/main" id="{F7B3D483-46C3-46A7-A7F6-38F7364A07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Here’s an example. If the derivation starts with S-&gt;A and it produces a terminal string with index sequence 2321, then here is what the derivation or parse tree has to look like.</a:t>
            </a:r>
          </a:p>
          <a:p>
            <a:endParaRPr lang="en-US" altLang="sl-SI"/>
          </a:p>
          <a:p>
            <a:r>
              <a:rPr lang="en-US" altLang="sl-SI"/>
              <a:t>Click 1</a:t>
            </a:r>
          </a:p>
          <a:p>
            <a:r>
              <a:rPr lang="en-US" altLang="sl-SI"/>
              <a:t>We start with A.</a:t>
            </a:r>
          </a:p>
          <a:p>
            <a:endParaRPr lang="en-US" altLang="sl-SI"/>
          </a:p>
          <a:p>
            <a:r>
              <a:rPr lang="en-US" altLang="sl-SI"/>
              <a:t>Click 2</a:t>
            </a:r>
          </a:p>
          <a:p>
            <a:r>
              <a:rPr lang="en-US" altLang="sl-SI"/>
              <a:t>The first production used must generate the 1 at the right end, and we need to keep the A, so this is the only choice.</a:t>
            </a:r>
          </a:p>
          <a:p>
            <a:endParaRPr lang="en-US" altLang="sl-SI"/>
          </a:p>
          <a:p>
            <a:r>
              <a:rPr lang="en-US" altLang="sl-SI"/>
              <a:t>KEEP clicking until A d</a:t>
            </a:r>
            <a:r>
              <a:rPr lang="sl-SI" altLang="sl-SI"/>
              <a:t>i</a:t>
            </a:r>
            <a:r>
              <a:rPr lang="en-US" altLang="sl-SI"/>
              <a:t>sappears.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CBD27436-F017-4520-BB28-679A10F88C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04D708E5-204A-4FB3-A343-83D4AE196033}" type="slidenum">
              <a:rPr lang="en-US" altLang="sl-SI" smtClean="0">
                <a:latin typeface="Times New Roman" panose="02020603050405020304" pitchFamily="18" charset="0"/>
              </a:rPr>
              <a:pPr/>
              <a:t>52</a:t>
            </a:fld>
            <a:endParaRPr lang="en-US" altLang="sl-SI">
              <a:latin typeface="Times New Roman" panose="02020603050405020304" pitchFamily="18" charset="0"/>
            </a:endParaRPr>
          </a:p>
        </p:txBody>
      </p:sp>
      <p:sp>
        <p:nvSpPr>
          <p:cNvPr id="111619" name="Rectangle 2">
            <a:extLst>
              <a:ext uri="{FF2B5EF4-FFF2-40B4-BE49-F238E27FC236}">
                <a16:creationId xmlns:a16="http://schemas.microsoft.com/office/drawing/2014/main" id="{731CBBBD-9188-4BB4-98CB-7FCC2B288ABE}"/>
              </a:ext>
            </a:extLst>
          </p:cNvPr>
          <p:cNvSpPr>
            <a:spLocks noChangeArrowheads="1" noTextEdit="1"/>
          </p:cNvSpPr>
          <p:nvPr>
            <p:ph type="sldImg"/>
          </p:nvPr>
        </p:nvSpPr>
        <p:spPr>
          <a:ln/>
        </p:spPr>
      </p:sp>
      <p:sp>
        <p:nvSpPr>
          <p:cNvPr id="111620" name="Rectangle 3">
            <a:extLst>
              <a:ext uri="{FF2B5EF4-FFF2-40B4-BE49-F238E27FC236}">
                <a16:creationId xmlns:a16="http://schemas.microsoft.com/office/drawing/2014/main" id="{64C24222-6769-4302-BCBB-40F76A6A68F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We can prove many things about context-free grammars to be undecidable as well. To do so, we need to show that the complement of a list language is also context-free. Remember that the complement of a context-free language need not be context-free, but fortunately, these are.</a:t>
            </a:r>
          </a:p>
          <a:p>
            <a:endParaRPr lang="en-US" altLang="sl-SI"/>
          </a:p>
          <a:p>
            <a:r>
              <a:rPr lang="en-US" altLang="sl-SI"/>
              <a:t>For the proof, we find it easier to construct a PDA, in fact a deterministic PDA, for the complement.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1BF361EE-D8C3-4E10-BAAA-4E2DED8DF3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1068F65-25C2-4205-8CFC-C657EB7CAAB2}" type="slidenum">
              <a:rPr lang="en-US" altLang="sl-SI" smtClean="0">
                <a:latin typeface="Times New Roman" panose="02020603050405020304" pitchFamily="18" charset="0"/>
              </a:rPr>
              <a:pPr/>
              <a:t>53</a:t>
            </a:fld>
            <a:endParaRPr lang="en-US" altLang="sl-SI">
              <a:latin typeface="Times New Roman" panose="02020603050405020304" pitchFamily="18" charset="0"/>
            </a:endParaRPr>
          </a:p>
        </p:txBody>
      </p:sp>
      <p:sp>
        <p:nvSpPr>
          <p:cNvPr id="113667" name="Rectangle 2">
            <a:extLst>
              <a:ext uri="{FF2B5EF4-FFF2-40B4-BE49-F238E27FC236}">
                <a16:creationId xmlns:a16="http://schemas.microsoft.com/office/drawing/2014/main" id="{6DBB674D-1CF2-46EB-A915-EFB263337861}"/>
              </a:ext>
            </a:extLst>
          </p:cNvPr>
          <p:cNvSpPr>
            <a:spLocks noChangeArrowheads="1" noTextEdit="1"/>
          </p:cNvSpPr>
          <p:nvPr>
            <p:ph type="sldImg"/>
          </p:nvPr>
        </p:nvSpPr>
        <p:spPr>
          <a:ln/>
        </p:spPr>
      </p:sp>
      <p:sp>
        <p:nvSpPr>
          <p:cNvPr id="113668" name="Rectangle 3">
            <a:extLst>
              <a:ext uri="{FF2B5EF4-FFF2-40B4-BE49-F238E27FC236}">
                <a16:creationId xmlns:a16="http://schemas.microsoft.com/office/drawing/2014/main" id="{17723003-8EA1-4F7E-B506-D81D284260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The PDA we construct will start with a bottom-marker on its stack.</a:t>
            </a:r>
          </a:p>
          <a:p>
            <a:endParaRPr lang="en-US" altLang="sl-SI"/>
          </a:p>
          <a:p>
            <a:r>
              <a:rPr lang="en-US" altLang="sl-SI"/>
              <a:t>Click 2</a:t>
            </a:r>
          </a:p>
          <a:p>
            <a:r>
              <a:rPr lang="en-US" altLang="sl-SI"/>
              <a:t>At first, some symbols from the PCP instance – not index symbols – will appear. The PDA simply pushes them onto its stack.</a:t>
            </a:r>
          </a:p>
          <a:p>
            <a:endParaRPr lang="en-US" altLang="sl-SI"/>
          </a:p>
          <a:p>
            <a:r>
              <a:rPr lang="en-US" altLang="sl-SI"/>
              <a:t>Click 3</a:t>
            </a:r>
          </a:p>
          <a:p>
            <a:r>
              <a:rPr lang="en-US" altLang="sl-SI"/>
              <a:t>After the first index symbol arrives, start checking that the proper strings appear on the stack. That is, if we see index symbol ai, then check that the proper wi appears on the stack, with the right end of wi at the top. The PDA pops all the symbols of wi, if so.  Note that we’re assuming this is the complement of the list language based on first components. If it is for second components, check that xi appears on top of the stack, again with the right end at the top.</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79393117-0488-4E17-82AC-6C9A595CAF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B5EA327E-9785-4093-BB16-51E11982C5EA}" type="slidenum">
              <a:rPr lang="en-US" altLang="sl-SI" smtClean="0">
                <a:latin typeface="Times New Roman" panose="02020603050405020304" pitchFamily="18" charset="0"/>
              </a:rPr>
              <a:pPr/>
              <a:t>54</a:t>
            </a:fld>
            <a:endParaRPr lang="en-US" altLang="sl-SI">
              <a:latin typeface="Times New Roman" panose="02020603050405020304" pitchFamily="18" charset="0"/>
            </a:endParaRPr>
          </a:p>
        </p:txBody>
      </p:sp>
      <p:sp>
        <p:nvSpPr>
          <p:cNvPr id="115715" name="Rectangle 2">
            <a:extLst>
              <a:ext uri="{FF2B5EF4-FFF2-40B4-BE49-F238E27FC236}">
                <a16:creationId xmlns:a16="http://schemas.microsoft.com/office/drawing/2014/main" id="{B627FDB9-6B7D-48BB-9AD9-CE76BDAB1F2B}"/>
              </a:ext>
            </a:extLst>
          </p:cNvPr>
          <p:cNvSpPr>
            <a:spLocks noChangeArrowheads="1" noTextEdit="1"/>
          </p:cNvSpPr>
          <p:nvPr>
            <p:ph type="sldImg"/>
          </p:nvPr>
        </p:nvSpPr>
        <p:spPr>
          <a:ln/>
        </p:spPr>
      </p:sp>
      <p:sp>
        <p:nvSpPr>
          <p:cNvPr id="115716" name="Rectangle 3">
            <a:extLst>
              <a:ext uri="{FF2B5EF4-FFF2-40B4-BE49-F238E27FC236}">
                <a16:creationId xmlns:a16="http://schemas.microsoft.com/office/drawing/2014/main" id="{835A0CD5-EF3C-4DB3-A2F6-B92F71C80E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What we seem to be doing is accepting the list language itself, rather than the complement. But I didn’t tell you when the PDA accepts.</a:t>
            </a:r>
          </a:p>
          <a:p>
            <a:endParaRPr lang="en-US" altLang="sl-SI"/>
          </a:p>
          <a:p>
            <a:r>
              <a:rPr lang="en-US" altLang="sl-SI"/>
              <a:t>Click 1</a:t>
            </a:r>
          </a:p>
          <a:p>
            <a:r>
              <a:rPr lang="en-US" altLang="sl-SI"/>
              <a:t>It accepts every input, with only the exception of when it has found a string in the list language.</a:t>
            </a:r>
          </a:p>
          <a:p>
            <a:endParaRPr lang="en-US" altLang="sl-SI"/>
          </a:p>
          <a:p>
            <a:r>
              <a:rPr lang="en-US" altLang="sl-SI"/>
              <a:t>Click 2</a:t>
            </a:r>
          </a:p>
          <a:p>
            <a:r>
              <a:rPr lang="en-US" altLang="sl-SI"/>
              <a:t>That is, if the input so far was some sequence of PCP symbols followed by some sequence of index symbols, and these sequences are not empty, and the bottom of stack marker is now exposed, then the PDA does NOT accept this string. I</a:t>
            </a:r>
            <a:r>
              <a:rPr lang="sl-SI" altLang="sl-SI"/>
              <a:t>t</a:t>
            </a:r>
            <a:r>
              <a:rPr lang="en-US" altLang="sl-SI"/>
              <a:t> will accept any other string that follows, which cannot also be a solution to the PCP instance.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D475883D-5546-490E-9959-E70E5A8CB5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ADE3241-0FB7-45B4-ADDE-FA478F5CB6A8}" type="slidenum">
              <a:rPr lang="en-US" altLang="sl-SI" smtClean="0">
                <a:latin typeface="Times New Roman" panose="02020603050405020304" pitchFamily="18" charset="0"/>
              </a:rPr>
              <a:pPr/>
              <a:t>55</a:t>
            </a:fld>
            <a:endParaRPr lang="en-US" altLang="sl-SI">
              <a:latin typeface="Times New Roman" panose="02020603050405020304" pitchFamily="18" charset="0"/>
            </a:endParaRPr>
          </a:p>
        </p:txBody>
      </p:sp>
      <p:sp>
        <p:nvSpPr>
          <p:cNvPr id="117763" name="Rectangle 2">
            <a:extLst>
              <a:ext uri="{FF2B5EF4-FFF2-40B4-BE49-F238E27FC236}">
                <a16:creationId xmlns:a16="http://schemas.microsoft.com/office/drawing/2014/main" id="{2B6B88C4-67F8-42E4-BF43-F89FF09344D6}"/>
              </a:ext>
            </a:extLst>
          </p:cNvPr>
          <p:cNvSpPr>
            <a:spLocks noChangeArrowheads="1" noTextEdit="1"/>
          </p:cNvSpPr>
          <p:nvPr>
            <p:ph type="sldImg"/>
          </p:nvPr>
        </p:nvSpPr>
        <p:spPr>
          <a:ln/>
        </p:spPr>
      </p:sp>
      <p:sp>
        <p:nvSpPr>
          <p:cNvPr id="117764" name="Rectangle 3">
            <a:extLst>
              <a:ext uri="{FF2B5EF4-FFF2-40B4-BE49-F238E27FC236}">
                <a16:creationId xmlns:a16="http://schemas.microsoft.com/office/drawing/2014/main" id="{5CB4DB16-FBC7-4876-8A03-97CD0E53EF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Now we can use the complement languages.</a:t>
            </a:r>
          </a:p>
          <a:p>
            <a:endParaRPr lang="en-US" altLang="sl-SI"/>
          </a:p>
          <a:p>
            <a:r>
              <a:rPr lang="en-US" altLang="sl-SI"/>
              <a:t>Click 1</a:t>
            </a:r>
          </a:p>
          <a:p>
            <a:r>
              <a:rPr lang="en-US" altLang="sl-SI"/>
              <a:t>Let LA and LB be the list languages for the first and second components of an instance of PCP.</a:t>
            </a:r>
          </a:p>
          <a:p>
            <a:endParaRPr lang="en-US" altLang="sl-SI"/>
          </a:p>
          <a:p>
            <a:r>
              <a:rPr lang="en-US" altLang="sl-SI"/>
              <a:t>Click 2</a:t>
            </a:r>
          </a:p>
          <a:p>
            <a:r>
              <a:rPr lang="en-US" altLang="sl-SI"/>
              <a:t>And let LA-complement and LB-complement be their complements.</a:t>
            </a:r>
          </a:p>
          <a:p>
            <a:endParaRPr lang="en-US" altLang="sl-SI"/>
          </a:p>
          <a:p>
            <a:r>
              <a:rPr lang="en-US" altLang="sl-SI"/>
              <a:t>Click 3</a:t>
            </a:r>
          </a:p>
          <a:p>
            <a:r>
              <a:rPr lang="en-US" altLang="sl-SI"/>
              <a:t>All four of these languages are context-free languages.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8E6CD7A-3DA0-4E55-A5BE-F2BA060DFD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709ED833-C9CC-40B6-AD9C-A553E271D02D}" type="slidenum">
              <a:rPr lang="en-US" altLang="sl-SI" smtClean="0">
                <a:latin typeface="Times New Roman" panose="02020603050405020304" pitchFamily="18" charset="0"/>
              </a:rPr>
              <a:pPr/>
              <a:t>56</a:t>
            </a:fld>
            <a:endParaRPr lang="en-US" altLang="sl-SI">
              <a:latin typeface="Times New Roman" panose="02020603050405020304" pitchFamily="18" charset="0"/>
            </a:endParaRPr>
          </a:p>
        </p:txBody>
      </p:sp>
      <p:sp>
        <p:nvSpPr>
          <p:cNvPr id="119811" name="Rectangle 2">
            <a:extLst>
              <a:ext uri="{FF2B5EF4-FFF2-40B4-BE49-F238E27FC236}">
                <a16:creationId xmlns:a16="http://schemas.microsoft.com/office/drawing/2014/main" id="{4FC3B395-C011-4B26-BCC8-62B9BBCA1271}"/>
              </a:ext>
            </a:extLst>
          </p:cNvPr>
          <p:cNvSpPr>
            <a:spLocks noChangeArrowheads="1" noTextEdit="1"/>
          </p:cNvSpPr>
          <p:nvPr>
            <p:ph type="sldImg"/>
          </p:nvPr>
        </p:nvSpPr>
        <p:spPr>
          <a:ln/>
        </p:spPr>
      </p:sp>
      <p:sp>
        <p:nvSpPr>
          <p:cNvPr id="119812" name="Rectangle 3">
            <a:extLst>
              <a:ext uri="{FF2B5EF4-FFF2-40B4-BE49-F238E27FC236}">
                <a16:creationId xmlns:a16="http://schemas.microsoft.com/office/drawing/2014/main" id="{0E5D699E-D655-4D07-9B14-4F252F185DF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Let’s consider the union of the complement languages.</a:t>
            </a:r>
          </a:p>
          <a:p>
            <a:endParaRPr lang="en-US" altLang="sl-SI"/>
          </a:p>
          <a:p>
            <a:r>
              <a:rPr lang="en-US" altLang="sl-SI"/>
              <a:t>Click 2</a:t>
            </a:r>
          </a:p>
          <a:p>
            <a:r>
              <a:rPr lang="en-US" altLang="sl-SI"/>
              <a:t>This is also a context-free language, by the fact that context-free languages are closed under union.</a:t>
            </a:r>
          </a:p>
          <a:p>
            <a:endParaRPr lang="en-US" altLang="sl-SI"/>
          </a:p>
          <a:p>
            <a:r>
              <a:rPr lang="en-US" altLang="sl-SI"/>
              <a:t>Click 3</a:t>
            </a:r>
          </a:p>
          <a:p>
            <a:r>
              <a:rPr lang="en-US" altLang="sl-SI"/>
              <a:t>I claim that the union equals Sigma-star, where Sigma is the alphabet consisting of all the symbols used by the languages involved, if and only if there is NO solution to the PCP instance.</a:t>
            </a:r>
          </a:p>
          <a:p>
            <a:endParaRPr lang="en-US" altLang="sl-SI"/>
          </a:p>
          <a:p>
            <a:r>
              <a:rPr lang="en-US" altLang="sl-SI"/>
              <a:t>Click 4</a:t>
            </a:r>
          </a:p>
          <a:p>
            <a:r>
              <a:rPr lang="en-US" altLang="sl-SI"/>
              <a:t>Suppose there were a solution, say represented by index symbols a1 through a_n. Then this string (POINT) is not in the complement of LA and this (POINT) is not in the complement of LB. Thus, if there is a solution, there is a string missing from the union.</a:t>
            </a:r>
          </a:p>
          <a:p>
            <a:endParaRPr lang="en-US" altLang="sl-SI"/>
          </a:p>
          <a:p>
            <a:r>
              <a:rPr lang="en-US" altLang="sl-SI"/>
              <a:t>Click 5</a:t>
            </a:r>
          </a:p>
          <a:p>
            <a:r>
              <a:rPr lang="en-US" altLang="sl-SI"/>
              <a:t>Conversely, suppose string ya_n…a_1 (DRAW) is missing from the union. That means y is the string you get by using indexes a1 through a_n and taking the first strings from the indexed pairs, and it is also the string you get by doing the same with the second pairs. That means a1 through a_n is a solution to the PCP instance.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260257F8-A917-4BAB-AC5D-7CC0026555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E88E02A7-E36C-4E3A-9A31-97C6F1B8CFC3}" type="slidenum">
              <a:rPr lang="en-US" altLang="sl-SI" smtClean="0">
                <a:latin typeface="Times New Roman" panose="02020603050405020304" pitchFamily="18" charset="0"/>
              </a:rPr>
              <a:pPr/>
              <a:t>57</a:t>
            </a:fld>
            <a:endParaRPr lang="en-US" altLang="sl-SI">
              <a:latin typeface="Times New Roman" panose="02020603050405020304" pitchFamily="18" charset="0"/>
            </a:endParaRPr>
          </a:p>
        </p:txBody>
      </p:sp>
      <p:sp>
        <p:nvSpPr>
          <p:cNvPr id="121859" name="Rectangle 2">
            <a:extLst>
              <a:ext uri="{FF2B5EF4-FFF2-40B4-BE49-F238E27FC236}">
                <a16:creationId xmlns:a16="http://schemas.microsoft.com/office/drawing/2014/main" id="{95DE81CA-AE43-461D-9B8F-72A6E879791E}"/>
              </a:ext>
            </a:extLst>
          </p:cNvPr>
          <p:cNvSpPr>
            <a:spLocks noChangeArrowheads="1" noTextEdit="1"/>
          </p:cNvSpPr>
          <p:nvPr>
            <p:ph type="sldImg"/>
          </p:nvPr>
        </p:nvSpPr>
        <p:spPr>
          <a:ln/>
        </p:spPr>
      </p:sp>
      <p:sp>
        <p:nvSpPr>
          <p:cNvPr id="121860" name="Rectangle 3">
            <a:extLst>
              <a:ext uri="{FF2B5EF4-FFF2-40B4-BE49-F238E27FC236}">
                <a16:creationId xmlns:a16="http://schemas.microsoft.com/office/drawing/2014/main" id="{34A885BA-F8F0-4ECC-A40E-37B6FF17568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We have now reduced PCP to the question is a given context free language equal to all strings over its terminal alphabet. Thus</a:t>
            </a:r>
            <a:r>
              <a:rPr lang="sl-SI" altLang="sl-SI"/>
              <a:t>,</a:t>
            </a:r>
            <a:r>
              <a:rPr lang="en-US" altLang="sl-SI"/>
              <a:t> this problem is undecidable.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557E4AF-9395-48C9-80CF-2837EFA466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59263C72-56E2-422C-91C7-735FE2EB79C4}" type="slidenum">
              <a:rPr lang="en-US" altLang="sl-SI" smtClean="0">
                <a:latin typeface="Times New Roman" panose="02020603050405020304" pitchFamily="18" charset="0"/>
              </a:rPr>
              <a:pPr/>
              <a:t>58</a:t>
            </a:fld>
            <a:endParaRPr lang="en-US" altLang="sl-SI">
              <a:latin typeface="Times New Roman" panose="02020603050405020304" pitchFamily="18" charset="0"/>
            </a:endParaRPr>
          </a:p>
        </p:txBody>
      </p:sp>
      <p:sp>
        <p:nvSpPr>
          <p:cNvPr id="123907" name="Rectangle 2">
            <a:extLst>
              <a:ext uri="{FF2B5EF4-FFF2-40B4-BE49-F238E27FC236}">
                <a16:creationId xmlns:a16="http://schemas.microsoft.com/office/drawing/2014/main" id="{561F515A-DF00-47F2-B374-0A563B4D1AE0}"/>
              </a:ext>
            </a:extLst>
          </p:cNvPr>
          <p:cNvSpPr>
            <a:spLocks noChangeArrowheads="1" noTextEdit="1"/>
          </p:cNvSpPr>
          <p:nvPr>
            <p:ph type="sldImg"/>
          </p:nvPr>
        </p:nvSpPr>
        <p:spPr>
          <a:ln/>
        </p:spPr>
      </p:sp>
      <p:sp>
        <p:nvSpPr>
          <p:cNvPr id="123908" name="Rectangle 3">
            <a:extLst>
              <a:ext uri="{FF2B5EF4-FFF2-40B4-BE49-F238E27FC236}">
                <a16:creationId xmlns:a16="http://schemas.microsoft.com/office/drawing/2014/main" id="{256A0424-77E5-4D4E-B5A6-EE6117ABD2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Here’s another undecidable question about context-free languages: is the language also a regular language?</a:t>
            </a:r>
          </a:p>
          <a:p>
            <a:endParaRPr lang="en-US" altLang="sl-SI"/>
          </a:p>
          <a:p>
            <a:r>
              <a:rPr lang="en-US" altLang="sl-SI"/>
              <a:t>Click 2</a:t>
            </a:r>
          </a:p>
          <a:p>
            <a:r>
              <a:rPr lang="en-US" altLang="sl-SI"/>
              <a:t>We do exactly the same reduction from PCP.</a:t>
            </a:r>
          </a:p>
          <a:p>
            <a:endParaRPr lang="en-US" altLang="sl-SI"/>
          </a:p>
          <a:p>
            <a:r>
              <a:rPr lang="en-US" altLang="sl-SI"/>
              <a:t>Click 3</a:t>
            </a:r>
          </a:p>
          <a:p>
            <a:r>
              <a:rPr lang="en-US" altLang="sl-SI"/>
              <a:t>One direction is easy. If there is no solution, then the union of the complement languages is Sigma*, and that’s surely a regular language.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5BFB4322-45D3-4DCA-8F6C-FFDA39A8D9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02661957-FD25-4089-9292-2EA26E62C7C1}" type="slidenum">
              <a:rPr lang="en-US" altLang="sl-SI" smtClean="0">
                <a:latin typeface="Times New Roman" panose="02020603050405020304" pitchFamily="18" charset="0"/>
              </a:rPr>
              <a:pPr/>
              <a:t>59</a:t>
            </a:fld>
            <a:endParaRPr lang="en-US" altLang="sl-SI">
              <a:latin typeface="Times New Roman" panose="02020603050405020304" pitchFamily="18" charset="0"/>
            </a:endParaRPr>
          </a:p>
        </p:txBody>
      </p:sp>
      <p:sp>
        <p:nvSpPr>
          <p:cNvPr id="125955" name="Rectangle 2">
            <a:extLst>
              <a:ext uri="{FF2B5EF4-FFF2-40B4-BE49-F238E27FC236}">
                <a16:creationId xmlns:a16="http://schemas.microsoft.com/office/drawing/2014/main" id="{E3D809DB-5CCC-49D0-BDB4-A451F2C77774}"/>
              </a:ext>
            </a:extLst>
          </p:cNvPr>
          <p:cNvSpPr>
            <a:spLocks noChangeArrowheads="1" noTextEdit="1"/>
          </p:cNvSpPr>
          <p:nvPr>
            <p:ph type="sldImg"/>
          </p:nvPr>
        </p:nvSpPr>
        <p:spPr>
          <a:ln/>
        </p:spPr>
      </p:sp>
      <p:sp>
        <p:nvSpPr>
          <p:cNvPr id="125956" name="Rectangle 3">
            <a:extLst>
              <a:ext uri="{FF2B5EF4-FFF2-40B4-BE49-F238E27FC236}">
                <a16:creationId xmlns:a16="http://schemas.microsoft.com/office/drawing/2014/main" id="{BE44441D-8FE1-469C-A284-7296A1A435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But we also need to show the converse: that if L, the union of the complement languages, is something other than Sigma*, then it is NOT a regular language.</a:t>
            </a:r>
          </a:p>
          <a:p>
            <a:endParaRPr lang="en-US" altLang="sl-SI"/>
          </a:p>
          <a:p>
            <a:r>
              <a:rPr lang="en-US" altLang="sl-SI"/>
              <a:t>Click 2</a:t>
            </a:r>
          </a:p>
          <a:p>
            <a:r>
              <a:rPr lang="en-US" altLang="sl-SI"/>
              <a:t>Suppose we have a solution to the PCP instance, and in particular, let x be the index symbols, in reverse, that gives you the solution, and let w be the string you get by using the first string from each of the indexed pairs, in order. Since it is a solution, w is also what you get by using the second pairs.</a:t>
            </a:r>
          </a:p>
          <a:p>
            <a:endParaRPr lang="en-US" altLang="sl-SI"/>
          </a:p>
          <a:p>
            <a:r>
              <a:rPr lang="en-US" altLang="sl-SI"/>
              <a:t>Click 3</a:t>
            </a:r>
          </a:p>
          <a:p>
            <a:r>
              <a:rPr lang="en-US" altLang="sl-SI"/>
              <a:t>Now, let h be the homomorphism defined by h(0) = w and h(1) = x.</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DDF2E00-879C-4D9A-AB9A-6EB2CF881A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DFC7B25-14A6-4448-97EA-7F79459A6085}" type="slidenum">
              <a:rPr lang="en-US" altLang="sl-SI" smtClean="0">
                <a:latin typeface="Times New Roman" panose="02020603050405020304" pitchFamily="18" charset="0"/>
              </a:rPr>
              <a:pPr/>
              <a:t>6</a:t>
            </a:fld>
            <a:endParaRPr lang="en-US" altLang="sl-SI">
              <a:latin typeface="Times New Roman" panose="02020603050405020304" pitchFamily="18" charset="0"/>
            </a:endParaRPr>
          </a:p>
        </p:txBody>
      </p:sp>
      <p:sp>
        <p:nvSpPr>
          <p:cNvPr id="17411" name="Rectangle 2">
            <a:extLst>
              <a:ext uri="{FF2B5EF4-FFF2-40B4-BE49-F238E27FC236}">
                <a16:creationId xmlns:a16="http://schemas.microsoft.com/office/drawing/2014/main" id="{78B79956-B925-40AB-A600-FE02023444EC}"/>
              </a:ext>
            </a:extLst>
          </p:cNvPr>
          <p:cNvSpPr>
            <a:spLocks noChangeArrowheads="1" noTextEdit="1"/>
          </p:cNvSpPr>
          <p:nvPr>
            <p:ph type="sldImg"/>
          </p:nvPr>
        </p:nvSpPr>
        <p:spPr>
          <a:ln/>
        </p:spPr>
      </p:sp>
      <p:sp>
        <p:nvSpPr>
          <p:cNvPr id="17412" name="Rectangle 3">
            <a:extLst>
              <a:ext uri="{FF2B5EF4-FFF2-40B4-BE49-F238E27FC236}">
                <a16:creationId xmlns:a16="http://schemas.microsoft.com/office/drawing/2014/main" id="{C132673C-C182-4406-8A68-1FE6634D99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The thing that turns a string w into x is called a transducer. So far, we have only talked about a Turing machine whose only output is the “yes” or “no” that is implied by accepting or by halting without accepting, respectively.</a:t>
            </a:r>
          </a:p>
          <a:p>
            <a:endParaRPr lang="en-US" altLang="sl-SI"/>
          </a:p>
          <a:p>
            <a:r>
              <a:rPr lang="en-US" altLang="sl-SI"/>
              <a:t>Click 2</a:t>
            </a:r>
          </a:p>
          <a:p>
            <a:r>
              <a:rPr lang="en-US" altLang="sl-SI"/>
              <a:t>But we can get other kinds of output from a multi</a:t>
            </a:r>
            <a:r>
              <a:rPr lang="sl-SI" altLang="sl-SI"/>
              <a:t>-</a:t>
            </a:r>
            <a:r>
              <a:rPr lang="en-US" altLang="sl-SI"/>
              <a:t>tape Turing machine if we designate one of its tapes to be the “output tape”</a:t>
            </a:r>
            <a:r>
              <a:rPr lang="sl-SI" altLang="sl-SI"/>
              <a:t>,</a:t>
            </a:r>
            <a:r>
              <a:rPr lang="en-US" altLang="sl-SI"/>
              <a:t> and regard what is written there when the machine halts as its output. We could, for example, imagine such a transducer that takes w on its input tape and writes x on its output tape and then halts.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2ADD5D16-223C-4C6C-AB62-1EA2B9DC685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A2DF0579-0D19-4B8F-8B62-71FF9017D602}" type="slidenum">
              <a:rPr lang="en-US" altLang="sl-SI" smtClean="0">
                <a:latin typeface="Times New Roman" panose="02020603050405020304" pitchFamily="18" charset="0"/>
              </a:rPr>
              <a:pPr/>
              <a:t>60</a:t>
            </a:fld>
            <a:endParaRPr lang="en-US" altLang="sl-SI">
              <a:latin typeface="Times New Roman" panose="02020603050405020304" pitchFamily="18" charset="0"/>
            </a:endParaRPr>
          </a:p>
        </p:txBody>
      </p:sp>
      <p:sp>
        <p:nvSpPr>
          <p:cNvPr id="128003" name="Rectangle 2">
            <a:extLst>
              <a:ext uri="{FF2B5EF4-FFF2-40B4-BE49-F238E27FC236}">
                <a16:creationId xmlns:a16="http://schemas.microsoft.com/office/drawing/2014/main" id="{73EEAFF8-AA4D-43BA-9533-4E6DF1C605A9}"/>
              </a:ext>
            </a:extLst>
          </p:cNvPr>
          <p:cNvSpPr>
            <a:spLocks noChangeArrowheads="1" noTextEdit="1"/>
          </p:cNvSpPr>
          <p:nvPr>
            <p:ph type="sldImg"/>
          </p:nvPr>
        </p:nvSpPr>
        <p:spPr>
          <a:ln/>
        </p:spPr>
      </p:sp>
      <p:sp>
        <p:nvSpPr>
          <p:cNvPr id="128004" name="Rectangle 3">
            <a:extLst>
              <a:ext uri="{FF2B5EF4-FFF2-40B4-BE49-F238E27FC236}">
                <a16:creationId xmlns:a16="http://schemas.microsoft.com/office/drawing/2014/main" id="{067EE4D8-975D-4E08-AFDE-580EAE853D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Remember L is the union of the complements – the strings that are NOT solutions to the given instance of PCP. We claim that h(0^n1^n) is not in L for any n, because if we repeat a solution to a PCP instance any number of times, we also get solutions to that instance.</a:t>
            </a:r>
          </a:p>
          <a:p>
            <a:endParaRPr lang="en-US" altLang="sl-SI"/>
          </a:p>
          <a:p>
            <a:r>
              <a:rPr lang="en-US" altLang="sl-SI"/>
              <a:t>Click 2</a:t>
            </a:r>
          </a:p>
          <a:p>
            <a:r>
              <a:rPr lang="en-US" altLang="sl-SI"/>
              <a:t>However, h(y) IS in L for any other y. That is, h(y) is not a solution. This point requires a little thought. First, if y isn’t 0’s followed by 1’s, then h(y) isn’t of the right form to be a solution to PCP. That is, it will not consist of PCP-instance symbols followed by index symbols.</a:t>
            </a:r>
          </a:p>
          <a:p>
            <a:endParaRPr lang="en-US" altLang="sl-SI"/>
          </a:p>
          <a:p>
            <a:r>
              <a:rPr lang="en-US" altLang="sl-SI"/>
              <a:t>But if y consists of n 1’s preceded by a different number of 0’s, then it can’t possibly represent a solution. h applied to the n 1’s gives a particular sequence of index symbols. But we know the PCP-instance symbols that this sequence of index symbols corresponds to is h applied to  n 0’s. Therefore, it couldn’t also be h applied to a different number of 0’s.</a:t>
            </a:r>
          </a:p>
          <a:p>
            <a:endParaRPr lang="en-US" altLang="sl-SI"/>
          </a:p>
          <a:p>
            <a:r>
              <a:rPr lang="en-US" altLang="sl-SI"/>
              <a:t>Click 3</a:t>
            </a:r>
          </a:p>
          <a:p>
            <a:r>
              <a:rPr lang="en-US" altLang="sl-SI"/>
              <a:t>So if L, the union of complements, were regular, then h-inverse(L) would also be regular, because regular languages are closed under inverse homomorphism. And the complement of h-inverse(L) would be regular, because regular languages are closed under complementation. But this language, we just argued, is the set of 0^n1^n such that n &gt;= 1, a language we know very well not to be regular.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88A54DB-6886-438D-91DE-FD19C4F925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39A3470-D299-4246-BA46-6BB9AC858332}" type="slidenum">
              <a:rPr lang="en-US" altLang="sl-SI" smtClean="0">
                <a:latin typeface="Times New Roman" panose="02020603050405020304" pitchFamily="18" charset="0"/>
              </a:rPr>
              <a:pPr/>
              <a:t>7</a:t>
            </a:fld>
            <a:endParaRPr lang="en-US" altLang="sl-SI">
              <a:latin typeface="Times New Roman" panose="02020603050405020304" pitchFamily="18" charset="0"/>
            </a:endParaRPr>
          </a:p>
        </p:txBody>
      </p:sp>
      <p:sp>
        <p:nvSpPr>
          <p:cNvPr id="19459" name="Rectangle 2">
            <a:extLst>
              <a:ext uri="{FF2B5EF4-FFF2-40B4-BE49-F238E27FC236}">
                <a16:creationId xmlns:a16="http://schemas.microsoft.com/office/drawing/2014/main" id="{2A6668E0-943D-4992-9252-5F07F170212E}"/>
              </a:ext>
            </a:extLst>
          </p:cNvPr>
          <p:cNvSpPr>
            <a:spLocks noChangeArrowheads="1" noTextEdit="1"/>
          </p:cNvSpPr>
          <p:nvPr>
            <p:ph type="sldImg"/>
          </p:nvPr>
        </p:nvSpPr>
        <p:spPr>
          <a:ln/>
        </p:spPr>
      </p:sp>
      <p:sp>
        <p:nvSpPr>
          <p:cNvPr id="19460" name="Rectangle 3">
            <a:extLst>
              <a:ext uri="{FF2B5EF4-FFF2-40B4-BE49-F238E27FC236}">
                <a16:creationId xmlns:a16="http://schemas.microsoft.com/office/drawing/2014/main" id="{6BC3562B-6904-4989-A177-F37F75A7E8D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So if we reduce language L to L’ using such a transducer, and L’ is decidable – that is, there is an algorithm that tests membership in L’, then there is also an algorithm for L</a:t>
            </a:r>
            <a:r>
              <a:rPr lang="sl-SI" altLang="sl-SI"/>
              <a:t>.</a:t>
            </a:r>
            <a:endParaRPr lang="en-US" altLang="sl-SI"/>
          </a:p>
          <a:p>
            <a:endParaRPr lang="en-US" altLang="sl-SI"/>
          </a:p>
          <a:p>
            <a:r>
              <a:rPr lang="en-US" altLang="sl-SI"/>
              <a:t>Click 1</a:t>
            </a:r>
          </a:p>
          <a:p>
            <a:r>
              <a:rPr lang="en-US" altLang="sl-SI"/>
              <a:t>That is, we start by applying the transducer to input w, producing output x.</a:t>
            </a:r>
          </a:p>
          <a:p>
            <a:endParaRPr lang="en-US" altLang="sl-SI"/>
          </a:p>
          <a:p>
            <a:r>
              <a:rPr lang="en-US" altLang="sl-SI"/>
              <a:t>Click 2</a:t>
            </a:r>
          </a:p>
          <a:p>
            <a:r>
              <a:rPr lang="en-US" altLang="sl-SI"/>
              <a:t>We apply the algorithm for L’ to input x, and decide whether or not x is in L’. Either way, the algorithm renders a decision, either yes or no.</a:t>
            </a:r>
          </a:p>
          <a:p>
            <a:endParaRPr lang="en-US" altLang="sl-SI"/>
          </a:p>
          <a:p>
            <a:r>
              <a:rPr lang="en-US" altLang="sl-SI"/>
              <a:t>Click 3</a:t>
            </a:r>
          </a:p>
          <a:p>
            <a:r>
              <a:rPr lang="en-US" altLang="sl-SI"/>
              <a:t>And these two steps form an algorithm for L. The whole thing takes input w and tells use whether or not w is in 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0DD9977A-0900-46A9-9728-08DBD9D5FD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7DFF08A3-FD9D-4D52-9481-DAC081729508}" type="slidenum">
              <a:rPr lang="en-US" altLang="sl-SI" smtClean="0">
                <a:latin typeface="Times New Roman" panose="02020603050405020304" pitchFamily="18" charset="0"/>
              </a:rPr>
              <a:pPr/>
              <a:t>8</a:t>
            </a:fld>
            <a:endParaRPr lang="en-US" altLang="sl-SI">
              <a:latin typeface="Times New Roman" panose="02020603050405020304" pitchFamily="18" charset="0"/>
            </a:endParaRPr>
          </a:p>
        </p:txBody>
      </p:sp>
      <p:sp>
        <p:nvSpPr>
          <p:cNvPr id="21507" name="Rectangle 2">
            <a:extLst>
              <a:ext uri="{FF2B5EF4-FFF2-40B4-BE49-F238E27FC236}">
                <a16:creationId xmlns:a16="http://schemas.microsoft.com/office/drawing/2014/main" id="{267FAA10-ED1A-4BE9-AF7B-8CFF426C17FB}"/>
              </a:ext>
            </a:extLst>
          </p:cNvPr>
          <p:cNvSpPr>
            <a:spLocks noChangeArrowheads="1" noTextEdit="1"/>
          </p:cNvSpPr>
          <p:nvPr>
            <p:ph type="sldImg"/>
          </p:nvPr>
        </p:nvSpPr>
        <p:spPr>
          <a:ln/>
        </p:spPr>
      </p:sp>
      <p:sp>
        <p:nvSpPr>
          <p:cNvPr id="21508" name="Rectangle 3">
            <a:extLst>
              <a:ext uri="{FF2B5EF4-FFF2-40B4-BE49-F238E27FC236}">
                <a16:creationId xmlns:a16="http://schemas.microsoft.com/office/drawing/2014/main" id="{CB70D19E-DE1C-4C7C-BEF3-FDD9B7569A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We sometimes see a reduction used to discover an algorithm for L. But the more important use of the idea is in the contrapositive.  If we already know that there is no algorithm for L, then there cannot be any algorithm for L’. That’s how we’re going to use reductions. We’ll take one problem, that we may not be interested in but that we know is undecidable, and reduce it to another problem that we are really interested in, but whose status we don’t yet know, and we’ll conclude that the second problem is also undecidable.</a:t>
            </a:r>
          </a:p>
          <a:p>
            <a:endParaRPr lang="en-US" altLang="sl-SI"/>
          </a:p>
          <a:p>
            <a:r>
              <a:rPr lang="en-US" altLang="sl-SI"/>
              <a:t>Moreover, when we get to intractability, or the “theory of NP-completeness”</a:t>
            </a:r>
            <a:r>
              <a:rPr lang="sl-SI" altLang="sl-SI"/>
              <a:t>,</a:t>
            </a:r>
            <a:r>
              <a:rPr lang="en-US" altLang="sl-SI"/>
              <a:t> we’ll be using reductions that are fast to argue that a problem like L’ can’t be solved faster than the problem 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AF0E2DE-345B-4E36-AF16-8C6752AD964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37BE699-2AAC-45B1-BD30-EBE41BCE9DB2}" type="slidenum">
              <a:rPr lang="en-US" altLang="sl-SI" smtClean="0">
                <a:latin typeface="Times New Roman" panose="02020603050405020304" pitchFamily="18" charset="0"/>
              </a:rPr>
              <a:pPr/>
              <a:t>9</a:t>
            </a:fld>
            <a:endParaRPr lang="en-US" altLang="sl-SI">
              <a:latin typeface="Times New Roman" panose="02020603050405020304" pitchFamily="18" charset="0"/>
            </a:endParaRPr>
          </a:p>
        </p:txBody>
      </p:sp>
      <p:sp>
        <p:nvSpPr>
          <p:cNvPr id="23555" name="Rectangle 2">
            <a:extLst>
              <a:ext uri="{FF2B5EF4-FFF2-40B4-BE49-F238E27FC236}">
                <a16:creationId xmlns:a16="http://schemas.microsoft.com/office/drawing/2014/main" id="{3FF0708A-E6AE-4AF6-BCB7-F8029D1E0021}"/>
              </a:ext>
            </a:extLst>
          </p:cNvPr>
          <p:cNvSpPr>
            <a:spLocks noChangeArrowheads="1" noTextEdit="1"/>
          </p:cNvSpPr>
          <p:nvPr>
            <p:ph type="sldImg"/>
          </p:nvPr>
        </p:nvSpPr>
        <p:spPr>
          <a:ln/>
        </p:spPr>
      </p:sp>
      <p:sp>
        <p:nvSpPr>
          <p:cNvPr id="23556" name="Rectangle 3">
            <a:extLst>
              <a:ext uri="{FF2B5EF4-FFF2-40B4-BE49-F238E27FC236}">
                <a16:creationId xmlns:a16="http://schemas.microsoft.com/office/drawing/2014/main" id="{7886D405-90AA-49C7-9446-4E09BBB584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sl-SI"/>
              <a:t>Click 1</a:t>
            </a:r>
          </a:p>
          <a:p>
            <a:r>
              <a:rPr lang="en-US" altLang="sl-SI"/>
              <a:t>There are more powerful forms of reduction that let us reach the same conclusion: if there is an algorithm for L’ then there is an algorithm for L.</a:t>
            </a:r>
          </a:p>
          <a:p>
            <a:endParaRPr lang="en-US" altLang="sl-SI"/>
          </a:p>
          <a:p>
            <a:r>
              <a:rPr lang="en-US" altLang="sl-SI"/>
              <a:t>Click 2</a:t>
            </a:r>
          </a:p>
          <a:p>
            <a:r>
              <a:rPr lang="en-US" altLang="sl-SI"/>
              <a:t>We actually saw one example of a more complex reduction, where we started by assuming there was an algorithm for L_u – the universal language – and showed how we could then construct an algorithm for L_d, which we know does not exist.</a:t>
            </a:r>
          </a:p>
          <a:p>
            <a:endParaRPr lang="en-US" altLang="sl-SI"/>
          </a:p>
          <a:p>
            <a:r>
              <a:rPr lang="en-US" altLang="sl-SI"/>
              <a:t>However, the hypothetical algorithm we constructed for L_d involved more than just turning one string into another. We first had to check whether the input w was a well-formed code for a Turing machine, and if not, we answered the question directly. Moreover, after doing a transduction, where we turned input w into w111w, we had to complement the answer that we got from the hypothetical algorithm for L_u. That is, we turned a “yes” answer into “no” and vide-versa. In the simple version of reduction, we are not allowed to modify answers in this way – we have to take whatever answer we get.</a:t>
            </a:r>
          </a:p>
          <a:p>
            <a:endParaRPr lang="en-US" altLang="sl-SI"/>
          </a:p>
          <a:p>
            <a:r>
              <a:rPr lang="en-US" altLang="sl-SI"/>
              <a:t>Click 3</a:t>
            </a:r>
          </a:p>
          <a:p>
            <a:r>
              <a:rPr lang="en-US" altLang="sl-SI"/>
              <a:t>We’ll revisit this issue of more general kinds of reductions when we talk about NP-completeness. There, the simple reduction is called a Karp reduction, and more general kinds of reductions are called Cook reductions. Steve Cook and Richard Karp were the people who made the earliest contributions to NP-completeness theory.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8A4889E-DCF5-4C56-8323-B8F4784E2D2E}"/>
              </a:ext>
            </a:extLst>
          </p:cNvPr>
          <p:cNvSpPr>
            <a:spLocks noGrp="1"/>
          </p:cNvSpPr>
          <p:nvPr>
            <p:ph type="dt" sz="half" idx="10"/>
          </p:nvPr>
        </p:nvSpPr>
        <p:spPr/>
        <p:txBody>
          <a:bodyPr/>
          <a:lstStyle>
            <a:lvl1pPr>
              <a:defRPr/>
            </a:lvl1pPr>
          </a:lstStyle>
          <a:p>
            <a:pPr>
              <a:defRPr/>
            </a:pPr>
            <a:endParaRPr lang="en-US" altLang="sl-SI"/>
          </a:p>
        </p:txBody>
      </p:sp>
      <p:sp>
        <p:nvSpPr>
          <p:cNvPr id="5" name="Footer Placeholder 4">
            <a:extLst>
              <a:ext uri="{FF2B5EF4-FFF2-40B4-BE49-F238E27FC236}">
                <a16:creationId xmlns:a16="http://schemas.microsoft.com/office/drawing/2014/main" id="{D456F06C-7730-4453-9EBA-A4E6B5A9D763}"/>
              </a:ext>
            </a:extLst>
          </p:cNvPr>
          <p:cNvSpPr>
            <a:spLocks noGrp="1"/>
          </p:cNvSpPr>
          <p:nvPr>
            <p:ph type="ftr" sz="quarter" idx="11"/>
          </p:nvPr>
        </p:nvSpPr>
        <p:spPr/>
        <p:txBody>
          <a:bodyPr/>
          <a:lstStyle>
            <a:lvl1pPr>
              <a:defRPr/>
            </a:lvl1pPr>
          </a:lstStyle>
          <a:p>
            <a:pPr>
              <a:defRPr/>
            </a:pPr>
            <a:endParaRPr lang="en-US" altLang="sl-SI"/>
          </a:p>
        </p:txBody>
      </p:sp>
      <p:sp>
        <p:nvSpPr>
          <p:cNvPr id="6" name="Slide Number Placeholder 5">
            <a:extLst>
              <a:ext uri="{FF2B5EF4-FFF2-40B4-BE49-F238E27FC236}">
                <a16:creationId xmlns:a16="http://schemas.microsoft.com/office/drawing/2014/main" id="{6D93DE5B-F0E5-4E9C-AE83-A54AFD7CBB8A}"/>
              </a:ext>
            </a:extLst>
          </p:cNvPr>
          <p:cNvSpPr>
            <a:spLocks noGrp="1"/>
          </p:cNvSpPr>
          <p:nvPr>
            <p:ph type="sldNum" sz="quarter" idx="12"/>
          </p:nvPr>
        </p:nvSpPr>
        <p:spPr/>
        <p:txBody>
          <a:bodyPr/>
          <a:lstStyle>
            <a:lvl1pPr>
              <a:defRPr/>
            </a:lvl1pPr>
          </a:lstStyle>
          <a:p>
            <a:pPr>
              <a:defRPr/>
            </a:pPr>
            <a:fld id="{96A1DAF5-7AD5-4525-9F0C-BAAC0EF9A4B9}" type="slidenum">
              <a:rPr lang="en-US" altLang="sl-SI"/>
              <a:pPr>
                <a:defRPr/>
              </a:pPr>
              <a:t>‹#›</a:t>
            </a:fld>
            <a:endParaRPr lang="en-US" altLang="sl-SI"/>
          </a:p>
        </p:txBody>
      </p:sp>
    </p:spTree>
    <p:extLst>
      <p:ext uri="{BB962C8B-B14F-4D97-AF65-F5344CB8AC3E}">
        <p14:creationId xmlns:p14="http://schemas.microsoft.com/office/powerpoint/2010/main" val="238371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36996019-91B5-43CA-93C5-D93EC0949227}"/>
              </a:ext>
            </a:extLst>
          </p:cNvPr>
          <p:cNvSpPr>
            <a:spLocks noGrp="1"/>
          </p:cNvSpPr>
          <p:nvPr>
            <p:ph type="dt" sz="half" idx="10"/>
          </p:nvPr>
        </p:nvSpPr>
        <p:spPr/>
        <p:txBody>
          <a:bodyPr/>
          <a:lstStyle>
            <a:lvl1pPr>
              <a:defRPr/>
            </a:lvl1pPr>
          </a:lstStyle>
          <a:p>
            <a:pPr>
              <a:defRPr/>
            </a:pPr>
            <a:endParaRPr lang="en-US" altLang="sl-SI"/>
          </a:p>
        </p:txBody>
      </p:sp>
      <p:sp>
        <p:nvSpPr>
          <p:cNvPr id="6" name="Footer Placeholder 4">
            <a:extLst>
              <a:ext uri="{FF2B5EF4-FFF2-40B4-BE49-F238E27FC236}">
                <a16:creationId xmlns:a16="http://schemas.microsoft.com/office/drawing/2014/main" id="{8FF44029-AF2D-4893-AC31-7ECE5D7C2E35}"/>
              </a:ext>
            </a:extLst>
          </p:cNvPr>
          <p:cNvSpPr>
            <a:spLocks noGrp="1"/>
          </p:cNvSpPr>
          <p:nvPr>
            <p:ph type="ftr" sz="quarter" idx="11"/>
          </p:nvPr>
        </p:nvSpPr>
        <p:spPr/>
        <p:txBody>
          <a:bodyPr/>
          <a:lstStyle>
            <a:lvl1pPr>
              <a:defRPr/>
            </a:lvl1pPr>
          </a:lstStyle>
          <a:p>
            <a:pPr>
              <a:defRPr/>
            </a:pPr>
            <a:endParaRPr lang="en-US" altLang="sl-SI"/>
          </a:p>
        </p:txBody>
      </p:sp>
      <p:sp>
        <p:nvSpPr>
          <p:cNvPr id="7" name="Slide Number Placeholder 5">
            <a:extLst>
              <a:ext uri="{FF2B5EF4-FFF2-40B4-BE49-F238E27FC236}">
                <a16:creationId xmlns:a16="http://schemas.microsoft.com/office/drawing/2014/main" id="{11224805-B35E-4DDE-A938-83D8E296E4DC}"/>
              </a:ext>
            </a:extLst>
          </p:cNvPr>
          <p:cNvSpPr>
            <a:spLocks noGrp="1"/>
          </p:cNvSpPr>
          <p:nvPr>
            <p:ph type="sldNum" sz="quarter" idx="12"/>
          </p:nvPr>
        </p:nvSpPr>
        <p:spPr/>
        <p:txBody>
          <a:bodyPr/>
          <a:lstStyle>
            <a:lvl1pPr>
              <a:defRPr/>
            </a:lvl1pPr>
          </a:lstStyle>
          <a:p>
            <a:pPr>
              <a:defRPr/>
            </a:pPr>
            <a:fld id="{1BEB5067-524B-44A2-9AD2-57C61580DADB}" type="slidenum">
              <a:rPr lang="en-US" altLang="sl-SI"/>
              <a:pPr>
                <a:defRPr/>
              </a:pPr>
              <a:t>‹#›</a:t>
            </a:fld>
            <a:endParaRPr lang="en-US" altLang="sl-SI"/>
          </a:p>
        </p:txBody>
      </p:sp>
    </p:spTree>
    <p:extLst>
      <p:ext uri="{BB962C8B-B14F-4D97-AF65-F5344CB8AC3E}">
        <p14:creationId xmlns:p14="http://schemas.microsoft.com/office/powerpoint/2010/main" val="7666865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a:extLst>
              <a:ext uri="{FF2B5EF4-FFF2-40B4-BE49-F238E27FC236}">
                <a16:creationId xmlns:a16="http://schemas.microsoft.com/office/drawing/2014/main" id="{443E3594-1C7A-4771-949A-0CACD8B414D3}"/>
              </a:ext>
            </a:extLst>
          </p:cNvPr>
          <p:cNvSpPr>
            <a:spLocks noGrp="1"/>
          </p:cNvSpPr>
          <p:nvPr>
            <p:ph type="dt" sz="half" idx="10"/>
          </p:nvPr>
        </p:nvSpPr>
        <p:spPr/>
        <p:txBody>
          <a:bodyPr/>
          <a:lstStyle>
            <a:lvl1pPr>
              <a:defRPr/>
            </a:lvl1pPr>
          </a:lstStyle>
          <a:p>
            <a:pPr>
              <a:defRPr/>
            </a:pPr>
            <a:endParaRPr lang="en-US" altLang="sl-SI"/>
          </a:p>
        </p:txBody>
      </p:sp>
      <p:sp>
        <p:nvSpPr>
          <p:cNvPr id="5" name="Footer Placeholder 4">
            <a:extLst>
              <a:ext uri="{FF2B5EF4-FFF2-40B4-BE49-F238E27FC236}">
                <a16:creationId xmlns:a16="http://schemas.microsoft.com/office/drawing/2014/main" id="{F8814FBC-FAAF-4FA1-8022-261B2B5D1354}"/>
              </a:ext>
            </a:extLst>
          </p:cNvPr>
          <p:cNvSpPr>
            <a:spLocks noGrp="1"/>
          </p:cNvSpPr>
          <p:nvPr>
            <p:ph type="ftr" sz="quarter" idx="11"/>
          </p:nvPr>
        </p:nvSpPr>
        <p:spPr/>
        <p:txBody>
          <a:bodyPr/>
          <a:lstStyle>
            <a:lvl1pPr>
              <a:defRPr/>
            </a:lvl1pPr>
          </a:lstStyle>
          <a:p>
            <a:pPr>
              <a:defRPr/>
            </a:pPr>
            <a:endParaRPr lang="en-US" altLang="sl-SI"/>
          </a:p>
        </p:txBody>
      </p:sp>
      <p:sp>
        <p:nvSpPr>
          <p:cNvPr id="6" name="Slide Number Placeholder 5">
            <a:extLst>
              <a:ext uri="{FF2B5EF4-FFF2-40B4-BE49-F238E27FC236}">
                <a16:creationId xmlns:a16="http://schemas.microsoft.com/office/drawing/2014/main" id="{8EDA3278-5EFB-45AB-BEA4-2201F124ECA6}"/>
              </a:ext>
            </a:extLst>
          </p:cNvPr>
          <p:cNvSpPr>
            <a:spLocks noGrp="1"/>
          </p:cNvSpPr>
          <p:nvPr>
            <p:ph type="sldNum" sz="quarter" idx="12"/>
          </p:nvPr>
        </p:nvSpPr>
        <p:spPr/>
        <p:txBody>
          <a:bodyPr/>
          <a:lstStyle>
            <a:lvl1pPr>
              <a:defRPr/>
            </a:lvl1pPr>
          </a:lstStyle>
          <a:p>
            <a:pPr>
              <a:defRPr/>
            </a:pPr>
            <a:fld id="{99DE9B21-0CFC-4F10-99E7-3D5DFB7185B0}" type="slidenum">
              <a:rPr lang="en-US" altLang="sl-SI"/>
              <a:pPr>
                <a:defRPr/>
              </a:pPr>
              <a:t>‹#›</a:t>
            </a:fld>
            <a:endParaRPr lang="en-US" altLang="sl-SI"/>
          </a:p>
        </p:txBody>
      </p:sp>
    </p:spTree>
    <p:extLst>
      <p:ext uri="{BB962C8B-B14F-4D97-AF65-F5344CB8AC3E}">
        <p14:creationId xmlns:p14="http://schemas.microsoft.com/office/powerpoint/2010/main" val="14429935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424075-0F97-4C8C-8249-8AD8BB0ED5FC}"/>
              </a:ext>
            </a:extLst>
          </p:cNvPr>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5">
            <a:extLst>
              <a:ext uri="{FF2B5EF4-FFF2-40B4-BE49-F238E27FC236}">
                <a16:creationId xmlns:a16="http://schemas.microsoft.com/office/drawing/2014/main" id="{091743A0-C8A7-4A23-A4C0-46E9D9E1E218}"/>
              </a:ext>
            </a:extLst>
          </p:cNvPr>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a:extLst>
              <a:ext uri="{FF2B5EF4-FFF2-40B4-BE49-F238E27FC236}">
                <a16:creationId xmlns:a16="http://schemas.microsoft.com/office/drawing/2014/main" id="{88451A9E-3226-467E-93F5-4A4EF7665AB9}"/>
              </a:ext>
            </a:extLst>
          </p:cNvPr>
          <p:cNvSpPr>
            <a:spLocks noGrp="1"/>
          </p:cNvSpPr>
          <p:nvPr>
            <p:ph type="dt" sz="half" idx="14"/>
          </p:nvPr>
        </p:nvSpPr>
        <p:spPr/>
        <p:txBody>
          <a:bodyPr/>
          <a:lstStyle>
            <a:lvl1pPr>
              <a:defRPr/>
            </a:lvl1pPr>
          </a:lstStyle>
          <a:p>
            <a:pPr>
              <a:defRPr/>
            </a:pPr>
            <a:endParaRPr lang="en-US" altLang="sl-SI"/>
          </a:p>
        </p:txBody>
      </p:sp>
      <p:sp>
        <p:nvSpPr>
          <p:cNvPr id="8" name="Footer Placeholder 4">
            <a:extLst>
              <a:ext uri="{FF2B5EF4-FFF2-40B4-BE49-F238E27FC236}">
                <a16:creationId xmlns:a16="http://schemas.microsoft.com/office/drawing/2014/main" id="{F90E24B0-9BCD-4AA0-9DFD-B2ACC3016441}"/>
              </a:ext>
            </a:extLst>
          </p:cNvPr>
          <p:cNvSpPr>
            <a:spLocks noGrp="1"/>
          </p:cNvSpPr>
          <p:nvPr>
            <p:ph type="ftr" sz="quarter" idx="15"/>
          </p:nvPr>
        </p:nvSpPr>
        <p:spPr/>
        <p:txBody>
          <a:bodyPr/>
          <a:lstStyle>
            <a:lvl1pPr>
              <a:defRPr/>
            </a:lvl1pPr>
          </a:lstStyle>
          <a:p>
            <a:pPr>
              <a:defRPr/>
            </a:pPr>
            <a:endParaRPr lang="en-US" altLang="sl-SI"/>
          </a:p>
        </p:txBody>
      </p:sp>
      <p:sp>
        <p:nvSpPr>
          <p:cNvPr id="9" name="Slide Number Placeholder 5">
            <a:extLst>
              <a:ext uri="{FF2B5EF4-FFF2-40B4-BE49-F238E27FC236}">
                <a16:creationId xmlns:a16="http://schemas.microsoft.com/office/drawing/2014/main" id="{60419DF8-4A85-4DC2-B804-087B850C5BBC}"/>
              </a:ext>
            </a:extLst>
          </p:cNvPr>
          <p:cNvSpPr>
            <a:spLocks noGrp="1"/>
          </p:cNvSpPr>
          <p:nvPr>
            <p:ph type="sldNum" sz="quarter" idx="16"/>
          </p:nvPr>
        </p:nvSpPr>
        <p:spPr/>
        <p:txBody>
          <a:bodyPr/>
          <a:lstStyle>
            <a:lvl1pPr>
              <a:defRPr/>
            </a:lvl1pPr>
          </a:lstStyle>
          <a:p>
            <a:pPr>
              <a:defRPr/>
            </a:pPr>
            <a:fld id="{CFFA704C-8D86-4B44-9728-AA9F0035E791}" type="slidenum">
              <a:rPr lang="en-US" altLang="sl-SI"/>
              <a:pPr>
                <a:defRPr/>
              </a:pPr>
              <a:t>‹#›</a:t>
            </a:fld>
            <a:endParaRPr lang="en-US" altLang="sl-SI"/>
          </a:p>
        </p:txBody>
      </p:sp>
    </p:spTree>
    <p:extLst>
      <p:ext uri="{BB962C8B-B14F-4D97-AF65-F5344CB8AC3E}">
        <p14:creationId xmlns:p14="http://schemas.microsoft.com/office/powerpoint/2010/main" val="195563295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9AE0D2-919D-4C9D-A04D-69E0DAD916D3}"/>
              </a:ext>
            </a:extLst>
          </p:cNvPr>
          <p:cNvSpPr>
            <a:spLocks noGrp="1"/>
          </p:cNvSpPr>
          <p:nvPr>
            <p:ph type="dt" sz="half" idx="10"/>
          </p:nvPr>
        </p:nvSpPr>
        <p:spPr/>
        <p:txBody>
          <a:bodyPr/>
          <a:lstStyle>
            <a:lvl1pPr>
              <a:defRPr/>
            </a:lvl1pPr>
          </a:lstStyle>
          <a:p>
            <a:pPr>
              <a:defRPr/>
            </a:pPr>
            <a:endParaRPr lang="en-US" altLang="sl-SI"/>
          </a:p>
        </p:txBody>
      </p:sp>
      <p:sp>
        <p:nvSpPr>
          <p:cNvPr id="5" name="Footer Placeholder 4">
            <a:extLst>
              <a:ext uri="{FF2B5EF4-FFF2-40B4-BE49-F238E27FC236}">
                <a16:creationId xmlns:a16="http://schemas.microsoft.com/office/drawing/2014/main" id="{413DF8EA-5710-4DBD-AA38-CF0A38524B21}"/>
              </a:ext>
            </a:extLst>
          </p:cNvPr>
          <p:cNvSpPr>
            <a:spLocks noGrp="1"/>
          </p:cNvSpPr>
          <p:nvPr>
            <p:ph type="ftr" sz="quarter" idx="11"/>
          </p:nvPr>
        </p:nvSpPr>
        <p:spPr/>
        <p:txBody>
          <a:bodyPr/>
          <a:lstStyle>
            <a:lvl1pPr>
              <a:defRPr/>
            </a:lvl1pPr>
          </a:lstStyle>
          <a:p>
            <a:pPr>
              <a:defRPr/>
            </a:pPr>
            <a:endParaRPr lang="en-US" altLang="sl-SI"/>
          </a:p>
        </p:txBody>
      </p:sp>
      <p:sp>
        <p:nvSpPr>
          <p:cNvPr id="6" name="Slide Number Placeholder 5">
            <a:extLst>
              <a:ext uri="{FF2B5EF4-FFF2-40B4-BE49-F238E27FC236}">
                <a16:creationId xmlns:a16="http://schemas.microsoft.com/office/drawing/2014/main" id="{479859E5-C903-4F19-B23B-FF70E9FBC352}"/>
              </a:ext>
            </a:extLst>
          </p:cNvPr>
          <p:cNvSpPr>
            <a:spLocks noGrp="1"/>
          </p:cNvSpPr>
          <p:nvPr>
            <p:ph type="sldNum" sz="quarter" idx="12"/>
          </p:nvPr>
        </p:nvSpPr>
        <p:spPr/>
        <p:txBody>
          <a:bodyPr/>
          <a:lstStyle>
            <a:lvl1pPr>
              <a:defRPr/>
            </a:lvl1pPr>
          </a:lstStyle>
          <a:p>
            <a:pPr>
              <a:defRPr/>
            </a:pPr>
            <a:fld id="{4470690B-B246-49F3-8EAA-FA76737F7EE6}" type="slidenum">
              <a:rPr lang="en-US" altLang="sl-SI"/>
              <a:pPr>
                <a:defRPr/>
              </a:pPr>
              <a:t>‹#›</a:t>
            </a:fld>
            <a:endParaRPr lang="en-US" altLang="sl-SI"/>
          </a:p>
        </p:txBody>
      </p:sp>
    </p:spTree>
    <p:extLst>
      <p:ext uri="{BB962C8B-B14F-4D97-AF65-F5344CB8AC3E}">
        <p14:creationId xmlns:p14="http://schemas.microsoft.com/office/powerpoint/2010/main" val="282604719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66C3000-0A05-4FB4-9725-73505E013985}"/>
              </a:ext>
            </a:extLst>
          </p:cNvPr>
          <p:cNvCxnSpPr/>
          <p:nvPr/>
        </p:nvCxnSpPr>
        <p:spPr>
          <a:xfrm>
            <a:off x="2795588"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A90E983-E20B-49E0-9CAF-4CD8FB700B09}"/>
              </a:ext>
            </a:extLst>
          </p:cNvPr>
          <p:cNvCxnSpPr/>
          <p:nvPr/>
        </p:nvCxnSpPr>
        <p:spPr>
          <a:xfrm>
            <a:off x="52228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a:extLst>
              <a:ext uri="{FF2B5EF4-FFF2-40B4-BE49-F238E27FC236}">
                <a16:creationId xmlns:a16="http://schemas.microsoft.com/office/drawing/2014/main" id="{44AC5C7C-527C-4B28-BE40-72492C7BA24B}"/>
              </a:ext>
            </a:extLst>
          </p:cNvPr>
          <p:cNvSpPr>
            <a:spLocks noGrp="1"/>
          </p:cNvSpPr>
          <p:nvPr>
            <p:ph type="dt" sz="half" idx="18"/>
          </p:nvPr>
        </p:nvSpPr>
        <p:spPr/>
        <p:txBody>
          <a:bodyPr/>
          <a:lstStyle>
            <a:lvl1pPr>
              <a:defRPr/>
            </a:lvl1pPr>
          </a:lstStyle>
          <a:p>
            <a:pPr>
              <a:defRPr/>
            </a:pPr>
            <a:endParaRPr lang="en-US" altLang="sl-SI"/>
          </a:p>
        </p:txBody>
      </p:sp>
      <p:sp>
        <p:nvSpPr>
          <p:cNvPr id="12" name="Footer Placeholder 4">
            <a:extLst>
              <a:ext uri="{FF2B5EF4-FFF2-40B4-BE49-F238E27FC236}">
                <a16:creationId xmlns:a16="http://schemas.microsoft.com/office/drawing/2014/main" id="{90DED917-CF06-41E7-8FDE-DFAD8C6BAF4C}"/>
              </a:ext>
            </a:extLst>
          </p:cNvPr>
          <p:cNvSpPr>
            <a:spLocks noGrp="1"/>
          </p:cNvSpPr>
          <p:nvPr>
            <p:ph type="ftr" sz="quarter" idx="19"/>
          </p:nvPr>
        </p:nvSpPr>
        <p:spPr/>
        <p:txBody>
          <a:bodyPr/>
          <a:lstStyle>
            <a:lvl1pPr>
              <a:defRPr/>
            </a:lvl1pPr>
          </a:lstStyle>
          <a:p>
            <a:pPr>
              <a:defRPr/>
            </a:pPr>
            <a:endParaRPr lang="en-US" altLang="sl-SI"/>
          </a:p>
        </p:txBody>
      </p:sp>
      <p:sp>
        <p:nvSpPr>
          <p:cNvPr id="13" name="Slide Number Placeholder 5">
            <a:extLst>
              <a:ext uri="{FF2B5EF4-FFF2-40B4-BE49-F238E27FC236}">
                <a16:creationId xmlns:a16="http://schemas.microsoft.com/office/drawing/2014/main" id="{95B86B13-04B8-48DF-8B1E-5F4D075EC504}"/>
              </a:ext>
            </a:extLst>
          </p:cNvPr>
          <p:cNvSpPr>
            <a:spLocks noGrp="1"/>
          </p:cNvSpPr>
          <p:nvPr>
            <p:ph type="sldNum" sz="quarter" idx="20"/>
          </p:nvPr>
        </p:nvSpPr>
        <p:spPr/>
        <p:txBody>
          <a:bodyPr/>
          <a:lstStyle>
            <a:lvl1pPr>
              <a:defRPr/>
            </a:lvl1pPr>
          </a:lstStyle>
          <a:p>
            <a:pPr>
              <a:defRPr/>
            </a:pPr>
            <a:fld id="{DF12D475-735B-4D33-BCBD-9C5C8330A47B}" type="slidenum">
              <a:rPr lang="en-US" altLang="sl-SI"/>
              <a:pPr>
                <a:defRPr/>
              </a:pPr>
              <a:t>‹#›</a:t>
            </a:fld>
            <a:endParaRPr lang="en-US" altLang="sl-SI"/>
          </a:p>
        </p:txBody>
      </p:sp>
    </p:spTree>
    <p:extLst>
      <p:ext uri="{BB962C8B-B14F-4D97-AF65-F5344CB8AC3E}">
        <p14:creationId xmlns:p14="http://schemas.microsoft.com/office/powerpoint/2010/main" val="400627044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2D7C097-387A-4564-8F7B-F3E15BC70CF6}"/>
              </a:ext>
            </a:extLst>
          </p:cNvPr>
          <p:cNvCxnSpPr/>
          <p:nvPr/>
        </p:nvCxnSpPr>
        <p:spPr>
          <a:xfrm>
            <a:off x="2795588"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06A5016-C32C-4D43-B589-4F14E6E4EC4A}"/>
              </a:ext>
            </a:extLst>
          </p:cNvPr>
          <p:cNvCxnSpPr/>
          <p:nvPr/>
        </p:nvCxnSpPr>
        <p:spPr>
          <a:xfrm>
            <a:off x="52228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3">
            <a:extLst>
              <a:ext uri="{FF2B5EF4-FFF2-40B4-BE49-F238E27FC236}">
                <a16:creationId xmlns:a16="http://schemas.microsoft.com/office/drawing/2014/main" id="{C5A55BB7-A0FD-493F-8D2D-132C60154A62}"/>
              </a:ext>
            </a:extLst>
          </p:cNvPr>
          <p:cNvSpPr>
            <a:spLocks noGrp="1"/>
          </p:cNvSpPr>
          <p:nvPr>
            <p:ph type="dt" sz="half" idx="23"/>
          </p:nvPr>
        </p:nvSpPr>
        <p:spPr/>
        <p:txBody>
          <a:bodyPr/>
          <a:lstStyle>
            <a:lvl1pPr>
              <a:defRPr/>
            </a:lvl1pPr>
          </a:lstStyle>
          <a:p>
            <a:pPr>
              <a:defRPr/>
            </a:pPr>
            <a:endParaRPr lang="en-US" altLang="sl-SI"/>
          </a:p>
        </p:txBody>
      </p:sp>
      <p:sp>
        <p:nvSpPr>
          <p:cNvPr id="16" name="Footer Placeholder 4">
            <a:extLst>
              <a:ext uri="{FF2B5EF4-FFF2-40B4-BE49-F238E27FC236}">
                <a16:creationId xmlns:a16="http://schemas.microsoft.com/office/drawing/2014/main" id="{6CDDB320-98ED-41A2-B5F5-AA734E9DD71C}"/>
              </a:ext>
            </a:extLst>
          </p:cNvPr>
          <p:cNvSpPr>
            <a:spLocks noGrp="1"/>
          </p:cNvSpPr>
          <p:nvPr>
            <p:ph type="ftr" sz="quarter" idx="24"/>
          </p:nvPr>
        </p:nvSpPr>
        <p:spPr/>
        <p:txBody>
          <a:bodyPr/>
          <a:lstStyle>
            <a:lvl1pPr>
              <a:defRPr/>
            </a:lvl1pPr>
          </a:lstStyle>
          <a:p>
            <a:pPr>
              <a:defRPr/>
            </a:pPr>
            <a:endParaRPr lang="en-US" altLang="sl-SI"/>
          </a:p>
        </p:txBody>
      </p:sp>
      <p:sp>
        <p:nvSpPr>
          <p:cNvPr id="17" name="Slide Number Placeholder 5">
            <a:extLst>
              <a:ext uri="{FF2B5EF4-FFF2-40B4-BE49-F238E27FC236}">
                <a16:creationId xmlns:a16="http://schemas.microsoft.com/office/drawing/2014/main" id="{7AF142AC-BD9D-457C-AE1F-24F6C448A775}"/>
              </a:ext>
            </a:extLst>
          </p:cNvPr>
          <p:cNvSpPr>
            <a:spLocks noGrp="1"/>
          </p:cNvSpPr>
          <p:nvPr>
            <p:ph type="sldNum" sz="quarter" idx="25"/>
          </p:nvPr>
        </p:nvSpPr>
        <p:spPr/>
        <p:txBody>
          <a:bodyPr/>
          <a:lstStyle>
            <a:lvl1pPr>
              <a:defRPr/>
            </a:lvl1pPr>
          </a:lstStyle>
          <a:p>
            <a:pPr>
              <a:defRPr/>
            </a:pPr>
            <a:fld id="{B0DEF79D-60E6-47E1-9EA3-1A98FC7EFDF9}" type="slidenum">
              <a:rPr lang="en-US" altLang="sl-SI"/>
              <a:pPr>
                <a:defRPr/>
              </a:pPr>
              <a:t>‹#›</a:t>
            </a:fld>
            <a:endParaRPr lang="en-US" altLang="sl-SI"/>
          </a:p>
        </p:txBody>
      </p:sp>
    </p:spTree>
    <p:extLst>
      <p:ext uri="{BB962C8B-B14F-4D97-AF65-F5344CB8AC3E}">
        <p14:creationId xmlns:p14="http://schemas.microsoft.com/office/powerpoint/2010/main" val="69868396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84B7EE-752A-4AE5-838C-7A454F28CA11}"/>
              </a:ext>
            </a:extLst>
          </p:cNvPr>
          <p:cNvSpPr>
            <a:spLocks noGrp="1"/>
          </p:cNvSpPr>
          <p:nvPr>
            <p:ph type="dt" sz="half" idx="10"/>
          </p:nvPr>
        </p:nvSpPr>
        <p:spPr/>
        <p:txBody>
          <a:bodyPr/>
          <a:lstStyle>
            <a:lvl1pPr>
              <a:defRPr/>
            </a:lvl1pPr>
          </a:lstStyle>
          <a:p>
            <a:pPr>
              <a:defRPr/>
            </a:pPr>
            <a:endParaRPr lang="en-US" altLang="sl-SI"/>
          </a:p>
        </p:txBody>
      </p:sp>
      <p:sp>
        <p:nvSpPr>
          <p:cNvPr id="5" name="Footer Placeholder 4">
            <a:extLst>
              <a:ext uri="{FF2B5EF4-FFF2-40B4-BE49-F238E27FC236}">
                <a16:creationId xmlns:a16="http://schemas.microsoft.com/office/drawing/2014/main" id="{9EF6F4CC-BEFC-4920-86D3-9A4DBB8EB37A}"/>
              </a:ext>
            </a:extLst>
          </p:cNvPr>
          <p:cNvSpPr>
            <a:spLocks noGrp="1"/>
          </p:cNvSpPr>
          <p:nvPr>
            <p:ph type="ftr" sz="quarter" idx="11"/>
          </p:nvPr>
        </p:nvSpPr>
        <p:spPr/>
        <p:txBody>
          <a:bodyPr/>
          <a:lstStyle>
            <a:lvl1pPr>
              <a:defRPr/>
            </a:lvl1pPr>
          </a:lstStyle>
          <a:p>
            <a:pPr>
              <a:defRPr/>
            </a:pPr>
            <a:endParaRPr lang="en-US" altLang="sl-SI"/>
          </a:p>
        </p:txBody>
      </p:sp>
      <p:sp>
        <p:nvSpPr>
          <p:cNvPr id="6" name="Slide Number Placeholder 5">
            <a:extLst>
              <a:ext uri="{FF2B5EF4-FFF2-40B4-BE49-F238E27FC236}">
                <a16:creationId xmlns:a16="http://schemas.microsoft.com/office/drawing/2014/main" id="{16297E47-C6A5-4FC7-8978-AE0BA5BB43D6}"/>
              </a:ext>
            </a:extLst>
          </p:cNvPr>
          <p:cNvSpPr>
            <a:spLocks noGrp="1"/>
          </p:cNvSpPr>
          <p:nvPr>
            <p:ph type="sldNum" sz="quarter" idx="12"/>
          </p:nvPr>
        </p:nvSpPr>
        <p:spPr/>
        <p:txBody>
          <a:bodyPr/>
          <a:lstStyle>
            <a:lvl1pPr>
              <a:defRPr/>
            </a:lvl1pPr>
          </a:lstStyle>
          <a:p>
            <a:pPr>
              <a:defRPr/>
            </a:pPr>
            <a:fld id="{32B3AA6A-84D8-4DEB-9E85-C41EAA4EB22B}" type="slidenum">
              <a:rPr lang="en-US" altLang="sl-SI"/>
              <a:pPr>
                <a:defRPr/>
              </a:pPr>
              <a:t>‹#›</a:t>
            </a:fld>
            <a:endParaRPr lang="en-US" altLang="sl-SI"/>
          </a:p>
        </p:txBody>
      </p:sp>
    </p:spTree>
    <p:extLst>
      <p:ext uri="{BB962C8B-B14F-4D97-AF65-F5344CB8AC3E}">
        <p14:creationId xmlns:p14="http://schemas.microsoft.com/office/powerpoint/2010/main" val="4188478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4D0244-A515-4515-8E8D-E19F3E563638}"/>
              </a:ext>
            </a:extLst>
          </p:cNvPr>
          <p:cNvSpPr>
            <a:spLocks noGrp="1"/>
          </p:cNvSpPr>
          <p:nvPr>
            <p:ph type="dt" sz="half" idx="10"/>
          </p:nvPr>
        </p:nvSpPr>
        <p:spPr/>
        <p:txBody>
          <a:bodyPr/>
          <a:lstStyle>
            <a:lvl1pPr>
              <a:defRPr/>
            </a:lvl1pPr>
          </a:lstStyle>
          <a:p>
            <a:pPr>
              <a:defRPr/>
            </a:pPr>
            <a:endParaRPr lang="en-US" altLang="sl-SI"/>
          </a:p>
        </p:txBody>
      </p:sp>
      <p:sp>
        <p:nvSpPr>
          <p:cNvPr id="5" name="Footer Placeholder 4">
            <a:extLst>
              <a:ext uri="{FF2B5EF4-FFF2-40B4-BE49-F238E27FC236}">
                <a16:creationId xmlns:a16="http://schemas.microsoft.com/office/drawing/2014/main" id="{87F4AD31-A8C2-4570-B9A6-28092EDB06B7}"/>
              </a:ext>
            </a:extLst>
          </p:cNvPr>
          <p:cNvSpPr>
            <a:spLocks noGrp="1"/>
          </p:cNvSpPr>
          <p:nvPr>
            <p:ph type="ftr" sz="quarter" idx="11"/>
          </p:nvPr>
        </p:nvSpPr>
        <p:spPr/>
        <p:txBody>
          <a:bodyPr/>
          <a:lstStyle>
            <a:lvl1pPr>
              <a:defRPr/>
            </a:lvl1pPr>
          </a:lstStyle>
          <a:p>
            <a:pPr>
              <a:defRPr/>
            </a:pPr>
            <a:endParaRPr lang="en-US" altLang="sl-SI"/>
          </a:p>
        </p:txBody>
      </p:sp>
      <p:sp>
        <p:nvSpPr>
          <p:cNvPr id="6" name="Slide Number Placeholder 5">
            <a:extLst>
              <a:ext uri="{FF2B5EF4-FFF2-40B4-BE49-F238E27FC236}">
                <a16:creationId xmlns:a16="http://schemas.microsoft.com/office/drawing/2014/main" id="{28949387-B409-4472-AA99-59FE1DB3B8EB}"/>
              </a:ext>
            </a:extLst>
          </p:cNvPr>
          <p:cNvSpPr>
            <a:spLocks noGrp="1"/>
          </p:cNvSpPr>
          <p:nvPr>
            <p:ph type="sldNum" sz="quarter" idx="12"/>
          </p:nvPr>
        </p:nvSpPr>
        <p:spPr/>
        <p:txBody>
          <a:bodyPr/>
          <a:lstStyle>
            <a:lvl1pPr>
              <a:defRPr/>
            </a:lvl1pPr>
          </a:lstStyle>
          <a:p>
            <a:pPr>
              <a:defRPr/>
            </a:pPr>
            <a:fld id="{66802571-A1DD-48FA-BBF5-7C72CCDAE8F1}" type="slidenum">
              <a:rPr lang="en-US" altLang="sl-SI"/>
              <a:pPr>
                <a:defRPr/>
              </a:pPr>
              <a:t>‹#›</a:t>
            </a:fld>
            <a:endParaRPr lang="en-US" altLang="sl-SI"/>
          </a:p>
        </p:txBody>
      </p:sp>
    </p:spTree>
    <p:extLst>
      <p:ext uri="{BB962C8B-B14F-4D97-AF65-F5344CB8AC3E}">
        <p14:creationId xmlns:p14="http://schemas.microsoft.com/office/powerpoint/2010/main" val="159808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06FD53-856F-49DE-B7A5-6571CDFCE442}"/>
              </a:ext>
            </a:extLst>
          </p:cNvPr>
          <p:cNvSpPr>
            <a:spLocks noGrp="1"/>
          </p:cNvSpPr>
          <p:nvPr>
            <p:ph type="dt" sz="half" idx="10"/>
          </p:nvPr>
        </p:nvSpPr>
        <p:spPr/>
        <p:txBody>
          <a:bodyPr/>
          <a:lstStyle>
            <a:lvl1pPr>
              <a:defRPr/>
            </a:lvl1pPr>
          </a:lstStyle>
          <a:p>
            <a:pPr>
              <a:defRPr/>
            </a:pPr>
            <a:endParaRPr lang="en-US" altLang="sl-SI"/>
          </a:p>
        </p:txBody>
      </p:sp>
      <p:sp>
        <p:nvSpPr>
          <p:cNvPr id="5" name="Footer Placeholder 4">
            <a:extLst>
              <a:ext uri="{FF2B5EF4-FFF2-40B4-BE49-F238E27FC236}">
                <a16:creationId xmlns:a16="http://schemas.microsoft.com/office/drawing/2014/main" id="{62D37805-3D35-46DA-8A3F-7272492129D4}"/>
              </a:ext>
            </a:extLst>
          </p:cNvPr>
          <p:cNvSpPr>
            <a:spLocks noGrp="1"/>
          </p:cNvSpPr>
          <p:nvPr>
            <p:ph type="ftr" sz="quarter" idx="11"/>
          </p:nvPr>
        </p:nvSpPr>
        <p:spPr/>
        <p:txBody>
          <a:bodyPr/>
          <a:lstStyle>
            <a:lvl1pPr>
              <a:defRPr/>
            </a:lvl1pPr>
          </a:lstStyle>
          <a:p>
            <a:pPr>
              <a:defRPr/>
            </a:pPr>
            <a:endParaRPr lang="en-US" altLang="sl-SI"/>
          </a:p>
        </p:txBody>
      </p:sp>
      <p:sp>
        <p:nvSpPr>
          <p:cNvPr id="6" name="Slide Number Placeholder 5">
            <a:extLst>
              <a:ext uri="{FF2B5EF4-FFF2-40B4-BE49-F238E27FC236}">
                <a16:creationId xmlns:a16="http://schemas.microsoft.com/office/drawing/2014/main" id="{C52160E1-9E18-4B06-B410-605AB7979886}"/>
              </a:ext>
            </a:extLst>
          </p:cNvPr>
          <p:cNvSpPr>
            <a:spLocks noGrp="1"/>
          </p:cNvSpPr>
          <p:nvPr>
            <p:ph type="sldNum" sz="quarter" idx="12"/>
          </p:nvPr>
        </p:nvSpPr>
        <p:spPr/>
        <p:txBody>
          <a:bodyPr/>
          <a:lstStyle>
            <a:lvl1pPr>
              <a:defRPr/>
            </a:lvl1pPr>
          </a:lstStyle>
          <a:p>
            <a:pPr>
              <a:defRPr/>
            </a:pPr>
            <a:fld id="{BC94A542-1811-4DA3-8FC2-264D6042DB22}" type="slidenum">
              <a:rPr lang="en-US" altLang="sl-SI"/>
              <a:pPr>
                <a:defRPr/>
              </a:pPr>
              <a:t>‹#›</a:t>
            </a:fld>
            <a:endParaRPr lang="en-US" altLang="sl-SI"/>
          </a:p>
        </p:txBody>
      </p:sp>
    </p:spTree>
    <p:extLst>
      <p:ext uri="{BB962C8B-B14F-4D97-AF65-F5344CB8AC3E}">
        <p14:creationId xmlns:p14="http://schemas.microsoft.com/office/powerpoint/2010/main" val="62280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88CD59-FC81-489D-9ED2-A792C63A7183}"/>
              </a:ext>
            </a:extLst>
          </p:cNvPr>
          <p:cNvSpPr>
            <a:spLocks noGrp="1"/>
          </p:cNvSpPr>
          <p:nvPr>
            <p:ph type="dt" sz="half" idx="10"/>
          </p:nvPr>
        </p:nvSpPr>
        <p:spPr/>
        <p:txBody>
          <a:bodyPr/>
          <a:lstStyle>
            <a:lvl1pPr>
              <a:defRPr/>
            </a:lvl1pPr>
          </a:lstStyle>
          <a:p>
            <a:pPr>
              <a:defRPr/>
            </a:pPr>
            <a:endParaRPr lang="en-US" altLang="sl-SI"/>
          </a:p>
        </p:txBody>
      </p:sp>
      <p:sp>
        <p:nvSpPr>
          <p:cNvPr id="5" name="Footer Placeholder 4">
            <a:extLst>
              <a:ext uri="{FF2B5EF4-FFF2-40B4-BE49-F238E27FC236}">
                <a16:creationId xmlns:a16="http://schemas.microsoft.com/office/drawing/2014/main" id="{E5FBD85A-00C6-4399-8D38-E8AB03C1A758}"/>
              </a:ext>
            </a:extLst>
          </p:cNvPr>
          <p:cNvSpPr>
            <a:spLocks noGrp="1"/>
          </p:cNvSpPr>
          <p:nvPr>
            <p:ph type="ftr" sz="quarter" idx="11"/>
          </p:nvPr>
        </p:nvSpPr>
        <p:spPr/>
        <p:txBody>
          <a:bodyPr/>
          <a:lstStyle>
            <a:lvl1pPr>
              <a:defRPr/>
            </a:lvl1pPr>
          </a:lstStyle>
          <a:p>
            <a:pPr>
              <a:defRPr/>
            </a:pPr>
            <a:endParaRPr lang="en-US" altLang="sl-SI"/>
          </a:p>
        </p:txBody>
      </p:sp>
      <p:sp>
        <p:nvSpPr>
          <p:cNvPr id="6" name="Slide Number Placeholder 5">
            <a:extLst>
              <a:ext uri="{FF2B5EF4-FFF2-40B4-BE49-F238E27FC236}">
                <a16:creationId xmlns:a16="http://schemas.microsoft.com/office/drawing/2014/main" id="{D741DE84-3D54-42D1-801E-03B6002D24BD}"/>
              </a:ext>
            </a:extLst>
          </p:cNvPr>
          <p:cNvSpPr>
            <a:spLocks noGrp="1"/>
          </p:cNvSpPr>
          <p:nvPr>
            <p:ph type="sldNum" sz="quarter" idx="12"/>
          </p:nvPr>
        </p:nvSpPr>
        <p:spPr/>
        <p:txBody>
          <a:bodyPr/>
          <a:lstStyle>
            <a:lvl1pPr>
              <a:defRPr/>
            </a:lvl1pPr>
          </a:lstStyle>
          <a:p>
            <a:pPr>
              <a:defRPr/>
            </a:pPr>
            <a:fld id="{DAA8C14E-E87E-46D4-97D0-9A4E2BC800D0}" type="slidenum">
              <a:rPr lang="en-US" altLang="sl-SI"/>
              <a:pPr>
                <a:defRPr/>
              </a:pPr>
              <a:t>‹#›</a:t>
            </a:fld>
            <a:endParaRPr lang="en-US" altLang="sl-SI"/>
          </a:p>
        </p:txBody>
      </p:sp>
    </p:spTree>
    <p:extLst>
      <p:ext uri="{BB962C8B-B14F-4D97-AF65-F5344CB8AC3E}">
        <p14:creationId xmlns:p14="http://schemas.microsoft.com/office/powerpoint/2010/main" val="226112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B90FB9B-8EDD-4D5D-BA95-5B0FB8B650E2}"/>
              </a:ext>
            </a:extLst>
          </p:cNvPr>
          <p:cNvSpPr>
            <a:spLocks noGrp="1"/>
          </p:cNvSpPr>
          <p:nvPr>
            <p:ph type="dt" sz="half" idx="10"/>
          </p:nvPr>
        </p:nvSpPr>
        <p:spPr/>
        <p:txBody>
          <a:bodyPr/>
          <a:lstStyle>
            <a:lvl1pPr>
              <a:defRPr/>
            </a:lvl1pPr>
          </a:lstStyle>
          <a:p>
            <a:pPr>
              <a:defRPr/>
            </a:pPr>
            <a:endParaRPr lang="en-US" altLang="sl-SI"/>
          </a:p>
        </p:txBody>
      </p:sp>
      <p:sp>
        <p:nvSpPr>
          <p:cNvPr id="6" name="Footer Placeholder 4">
            <a:extLst>
              <a:ext uri="{FF2B5EF4-FFF2-40B4-BE49-F238E27FC236}">
                <a16:creationId xmlns:a16="http://schemas.microsoft.com/office/drawing/2014/main" id="{62C5B924-F352-4D37-AB80-58BB9E4A5DAF}"/>
              </a:ext>
            </a:extLst>
          </p:cNvPr>
          <p:cNvSpPr>
            <a:spLocks noGrp="1"/>
          </p:cNvSpPr>
          <p:nvPr>
            <p:ph type="ftr" sz="quarter" idx="11"/>
          </p:nvPr>
        </p:nvSpPr>
        <p:spPr/>
        <p:txBody>
          <a:bodyPr/>
          <a:lstStyle>
            <a:lvl1pPr>
              <a:defRPr/>
            </a:lvl1pPr>
          </a:lstStyle>
          <a:p>
            <a:pPr>
              <a:defRPr/>
            </a:pPr>
            <a:endParaRPr lang="en-US" altLang="sl-SI"/>
          </a:p>
        </p:txBody>
      </p:sp>
      <p:sp>
        <p:nvSpPr>
          <p:cNvPr id="7" name="Slide Number Placeholder 5">
            <a:extLst>
              <a:ext uri="{FF2B5EF4-FFF2-40B4-BE49-F238E27FC236}">
                <a16:creationId xmlns:a16="http://schemas.microsoft.com/office/drawing/2014/main" id="{8A1CA59B-36A0-4798-8AA2-B216620EBD03}"/>
              </a:ext>
            </a:extLst>
          </p:cNvPr>
          <p:cNvSpPr>
            <a:spLocks noGrp="1"/>
          </p:cNvSpPr>
          <p:nvPr>
            <p:ph type="sldNum" sz="quarter" idx="12"/>
          </p:nvPr>
        </p:nvSpPr>
        <p:spPr/>
        <p:txBody>
          <a:bodyPr/>
          <a:lstStyle>
            <a:lvl1pPr>
              <a:defRPr/>
            </a:lvl1pPr>
          </a:lstStyle>
          <a:p>
            <a:pPr>
              <a:defRPr/>
            </a:pPr>
            <a:fld id="{0A8947D1-9008-40A1-BCF8-CEE0F298E1B8}" type="slidenum">
              <a:rPr lang="en-US" altLang="sl-SI"/>
              <a:pPr>
                <a:defRPr/>
              </a:pPr>
              <a:t>‹#›</a:t>
            </a:fld>
            <a:endParaRPr lang="en-US" altLang="sl-SI"/>
          </a:p>
        </p:txBody>
      </p:sp>
    </p:spTree>
    <p:extLst>
      <p:ext uri="{BB962C8B-B14F-4D97-AF65-F5344CB8AC3E}">
        <p14:creationId xmlns:p14="http://schemas.microsoft.com/office/powerpoint/2010/main" val="322303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9E18109-2D0D-4159-A8CB-B2E11B6F09AF}"/>
              </a:ext>
            </a:extLst>
          </p:cNvPr>
          <p:cNvSpPr>
            <a:spLocks noGrp="1"/>
          </p:cNvSpPr>
          <p:nvPr>
            <p:ph type="dt" sz="half" idx="10"/>
          </p:nvPr>
        </p:nvSpPr>
        <p:spPr/>
        <p:txBody>
          <a:bodyPr/>
          <a:lstStyle>
            <a:lvl1pPr>
              <a:defRPr/>
            </a:lvl1pPr>
          </a:lstStyle>
          <a:p>
            <a:pPr>
              <a:defRPr/>
            </a:pPr>
            <a:endParaRPr lang="en-US" altLang="sl-SI"/>
          </a:p>
        </p:txBody>
      </p:sp>
      <p:sp>
        <p:nvSpPr>
          <p:cNvPr id="8" name="Footer Placeholder 4">
            <a:extLst>
              <a:ext uri="{FF2B5EF4-FFF2-40B4-BE49-F238E27FC236}">
                <a16:creationId xmlns:a16="http://schemas.microsoft.com/office/drawing/2014/main" id="{20CBDE3E-A322-4526-8052-A03BD7DA7BE2}"/>
              </a:ext>
            </a:extLst>
          </p:cNvPr>
          <p:cNvSpPr>
            <a:spLocks noGrp="1"/>
          </p:cNvSpPr>
          <p:nvPr>
            <p:ph type="ftr" sz="quarter" idx="11"/>
          </p:nvPr>
        </p:nvSpPr>
        <p:spPr/>
        <p:txBody>
          <a:bodyPr/>
          <a:lstStyle>
            <a:lvl1pPr>
              <a:defRPr/>
            </a:lvl1pPr>
          </a:lstStyle>
          <a:p>
            <a:pPr>
              <a:defRPr/>
            </a:pPr>
            <a:endParaRPr lang="en-US" altLang="sl-SI"/>
          </a:p>
        </p:txBody>
      </p:sp>
      <p:sp>
        <p:nvSpPr>
          <p:cNvPr id="9" name="Slide Number Placeholder 5">
            <a:extLst>
              <a:ext uri="{FF2B5EF4-FFF2-40B4-BE49-F238E27FC236}">
                <a16:creationId xmlns:a16="http://schemas.microsoft.com/office/drawing/2014/main" id="{4EC3BBC0-A1ED-4623-8E98-E896F93D9EBD}"/>
              </a:ext>
            </a:extLst>
          </p:cNvPr>
          <p:cNvSpPr>
            <a:spLocks noGrp="1"/>
          </p:cNvSpPr>
          <p:nvPr>
            <p:ph type="sldNum" sz="quarter" idx="12"/>
          </p:nvPr>
        </p:nvSpPr>
        <p:spPr/>
        <p:txBody>
          <a:bodyPr/>
          <a:lstStyle>
            <a:lvl1pPr>
              <a:defRPr/>
            </a:lvl1pPr>
          </a:lstStyle>
          <a:p>
            <a:pPr>
              <a:defRPr/>
            </a:pPr>
            <a:fld id="{CE8402D9-7819-451E-B51F-1CFB6266C4F1}" type="slidenum">
              <a:rPr lang="en-US" altLang="sl-SI"/>
              <a:pPr>
                <a:defRPr/>
              </a:pPr>
              <a:t>‹#›</a:t>
            </a:fld>
            <a:endParaRPr lang="en-US" altLang="sl-SI"/>
          </a:p>
        </p:txBody>
      </p:sp>
    </p:spTree>
    <p:extLst>
      <p:ext uri="{BB962C8B-B14F-4D97-AF65-F5344CB8AC3E}">
        <p14:creationId xmlns:p14="http://schemas.microsoft.com/office/powerpoint/2010/main" val="191282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63E8CAF-ED17-4296-9B13-CBE2146E6519}"/>
              </a:ext>
            </a:extLst>
          </p:cNvPr>
          <p:cNvSpPr>
            <a:spLocks noGrp="1"/>
          </p:cNvSpPr>
          <p:nvPr>
            <p:ph type="dt" sz="half" idx="10"/>
          </p:nvPr>
        </p:nvSpPr>
        <p:spPr/>
        <p:txBody>
          <a:bodyPr/>
          <a:lstStyle>
            <a:lvl1pPr>
              <a:defRPr/>
            </a:lvl1pPr>
          </a:lstStyle>
          <a:p>
            <a:pPr>
              <a:defRPr/>
            </a:pPr>
            <a:endParaRPr lang="en-US" altLang="sl-SI"/>
          </a:p>
        </p:txBody>
      </p:sp>
      <p:sp>
        <p:nvSpPr>
          <p:cNvPr id="4" name="Footer Placeholder 4">
            <a:extLst>
              <a:ext uri="{FF2B5EF4-FFF2-40B4-BE49-F238E27FC236}">
                <a16:creationId xmlns:a16="http://schemas.microsoft.com/office/drawing/2014/main" id="{CB5C570B-4AFE-41E0-B3FB-2B9D1E060EDB}"/>
              </a:ext>
            </a:extLst>
          </p:cNvPr>
          <p:cNvSpPr>
            <a:spLocks noGrp="1"/>
          </p:cNvSpPr>
          <p:nvPr>
            <p:ph type="ftr" sz="quarter" idx="11"/>
          </p:nvPr>
        </p:nvSpPr>
        <p:spPr/>
        <p:txBody>
          <a:bodyPr/>
          <a:lstStyle>
            <a:lvl1pPr>
              <a:defRPr/>
            </a:lvl1pPr>
          </a:lstStyle>
          <a:p>
            <a:pPr>
              <a:defRPr/>
            </a:pPr>
            <a:endParaRPr lang="en-US" altLang="sl-SI"/>
          </a:p>
        </p:txBody>
      </p:sp>
      <p:sp>
        <p:nvSpPr>
          <p:cNvPr id="5" name="Slide Number Placeholder 5">
            <a:extLst>
              <a:ext uri="{FF2B5EF4-FFF2-40B4-BE49-F238E27FC236}">
                <a16:creationId xmlns:a16="http://schemas.microsoft.com/office/drawing/2014/main" id="{E0F713EE-2A16-459F-BC18-7DE2B86F1B03}"/>
              </a:ext>
            </a:extLst>
          </p:cNvPr>
          <p:cNvSpPr>
            <a:spLocks noGrp="1"/>
          </p:cNvSpPr>
          <p:nvPr>
            <p:ph type="sldNum" sz="quarter" idx="12"/>
          </p:nvPr>
        </p:nvSpPr>
        <p:spPr/>
        <p:txBody>
          <a:bodyPr/>
          <a:lstStyle>
            <a:lvl1pPr>
              <a:defRPr/>
            </a:lvl1pPr>
          </a:lstStyle>
          <a:p>
            <a:pPr>
              <a:defRPr/>
            </a:pPr>
            <a:fld id="{F0FA5B70-82FD-48A2-A698-9D475E2BCAF3}" type="slidenum">
              <a:rPr lang="en-US" altLang="sl-SI"/>
              <a:pPr>
                <a:defRPr/>
              </a:pPr>
              <a:t>‹#›</a:t>
            </a:fld>
            <a:endParaRPr lang="en-US" altLang="sl-SI"/>
          </a:p>
        </p:txBody>
      </p:sp>
    </p:spTree>
    <p:extLst>
      <p:ext uri="{BB962C8B-B14F-4D97-AF65-F5344CB8AC3E}">
        <p14:creationId xmlns:p14="http://schemas.microsoft.com/office/powerpoint/2010/main" val="315779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0F8384D-D080-44F4-ABB2-796EC1902AD7}"/>
              </a:ext>
            </a:extLst>
          </p:cNvPr>
          <p:cNvSpPr>
            <a:spLocks noGrp="1"/>
          </p:cNvSpPr>
          <p:nvPr>
            <p:ph type="dt" sz="half" idx="10"/>
          </p:nvPr>
        </p:nvSpPr>
        <p:spPr/>
        <p:txBody>
          <a:bodyPr/>
          <a:lstStyle>
            <a:lvl1pPr>
              <a:defRPr/>
            </a:lvl1pPr>
          </a:lstStyle>
          <a:p>
            <a:pPr>
              <a:defRPr/>
            </a:pPr>
            <a:endParaRPr lang="en-US" altLang="sl-SI"/>
          </a:p>
        </p:txBody>
      </p:sp>
      <p:sp>
        <p:nvSpPr>
          <p:cNvPr id="3" name="Footer Placeholder 4">
            <a:extLst>
              <a:ext uri="{FF2B5EF4-FFF2-40B4-BE49-F238E27FC236}">
                <a16:creationId xmlns:a16="http://schemas.microsoft.com/office/drawing/2014/main" id="{975EA2CC-831B-4B98-BAA5-DBA8FA78850F}"/>
              </a:ext>
            </a:extLst>
          </p:cNvPr>
          <p:cNvSpPr>
            <a:spLocks noGrp="1"/>
          </p:cNvSpPr>
          <p:nvPr>
            <p:ph type="ftr" sz="quarter" idx="11"/>
          </p:nvPr>
        </p:nvSpPr>
        <p:spPr/>
        <p:txBody>
          <a:bodyPr/>
          <a:lstStyle>
            <a:lvl1pPr>
              <a:defRPr/>
            </a:lvl1pPr>
          </a:lstStyle>
          <a:p>
            <a:pPr>
              <a:defRPr/>
            </a:pPr>
            <a:endParaRPr lang="en-US" altLang="sl-SI"/>
          </a:p>
        </p:txBody>
      </p:sp>
      <p:sp>
        <p:nvSpPr>
          <p:cNvPr id="4" name="Slide Number Placeholder 5">
            <a:extLst>
              <a:ext uri="{FF2B5EF4-FFF2-40B4-BE49-F238E27FC236}">
                <a16:creationId xmlns:a16="http://schemas.microsoft.com/office/drawing/2014/main" id="{3143A6D6-B08B-47B2-8261-A4E9985F7762}"/>
              </a:ext>
            </a:extLst>
          </p:cNvPr>
          <p:cNvSpPr>
            <a:spLocks noGrp="1"/>
          </p:cNvSpPr>
          <p:nvPr>
            <p:ph type="sldNum" sz="quarter" idx="12"/>
          </p:nvPr>
        </p:nvSpPr>
        <p:spPr/>
        <p:txBody>
          <a:bodyPr/>
          <a:lstStyle>
            <a:lvl1pPr>
              <a:defRPr/>
            </a:lvl1pPr>
          </a:lstStyle>
          <a:p>
            <a:pPr>
              <a:defRPr/>
            </a:pPr>
            <a:fld id="{C4907F71-2E50-4328-824A-976AB929C16B}" type="slidenum">
              <a:rPr lang="en-US" altLang="sl-SI"/>
              <a:pPr>
                <a:defRPr/>
              </a:pPr>
              <a:t>‹#›</a:t>
            </a:fld>
            <a:endParaRPr lang="en-US" altLang="sl-SI"/>
          </a:p>
        </p:txBody>
      </p:sp>
    </p:spTree>
    <p:extLst>
      <p:ext uri="{BB962C8B-B14F-4D97-AF65-F5344CB8AC3E}">
        <p14:creationId xmlns:p14="http://schemas.microsoft.com/office/powerpoint/2010/main" val="277247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3BF2D86D-F3AE-4B91-9E79-799F62ADD083}"/>
              </a:ext>
            </a:extLst>
          </p:cNvPr>
          <p:cNvSpPr>
            <a:spLocks noGrp="1"/>
          </p:cNvSpPr>
          <p:nvPr>
            <p:ph type="dt" sz="half" idx="10"/>
          </p:nvPr>
        </p:nvSpPr>
        <p:spPr/>
        <p:txBody>
          <a:bodyPr/>
          <a:lstStyle>
            <a:lvl1pPr>
              <a:defRPr/>
            </a:lvl1pPr>
          </a:lstStyle>
          <a:p>
            <a:pPr>
              <a:defRPr/>
            </a:pPr>
            <a:endParaRPr lang="en-US" altLang="sl-SI"/>
          </a:p>
        </p:txBody>
      </p:sp>
      <p:sp>
        <p:nvSpPr>
          <p:cNvPr id="6" name="Footer Placeholder 4">
            <a:extLst>
              <a:ext uri="{FF2B5EF4-FFF2-40B4-BE49-F238E27FC236}">
                <a16:creationId xmlns:a16="http://schemas.microsoft.com/office/drawing/2014/main" id="{87C5263A-06FE-4440-A73F-EE39754BD512}"/>
              </a:ext>
            </a:extLst>
          </p:cNvPr>
          <p:cNvSpPr>
            <a:spLocks noGrp="1"/>
          </p:cNvSpPr>
          <p:nvPr>
            <p:ph type="ftr" sz="quarter" idx="11"/>
          </p:nvPr>
        </p:nvSpPr>
        <p:spPr/>
        <p:txBody>
          <a:bodyPr/>
          <a:lstStyle>
            <a:lvl1pPr>
              <a:defRPr/>
            </a:lvl1pPr>
          </a:lstStyle>
          <a:p>
            <a:pPr>
              <a:defRPr/>
            </a:pPr>
            <a:endParaRPr lang="en-US" altLang="sl-SI"/>
          </a:p>
        </p:txBody>
      </p:sp>
      <p:sp>
        <p:nvSpPr>
          <p:cNvPr id="7" name="Slide Number Placeholder 5">
            <a:extLst>
              <a:ext uri="{FF2B5EF4-FFF2-40B4-BE49-F238E27FC236}">
                <a16:creationId xmlns:a16="http://schemas.microsoft.com/office/drawing/2014/main" id="{9F2F9559-CA6A-47BE-9457-E983FA05F4DB}"/>
              </a:ext>
            </a:extLst>
          </p:cNvPr>
          <p:cNvSpPr>
            <a:spLocks noGrp="1"/>
          </p:cNvSpPr>
          <p:nvPr>
            <p:ph type="sldNum" sz="quarter" idx="12"/>
          </p:nvPr>
        </p:nvSpPr>
        <p:spPr/>
        <p:txBody>
          <a:bodyPr/>
          <a:lstStyle>
            <a:lvl1pPr>
              <a:defRPr/>
            </a:lvl1pPr>
          </a:lstStyle>
          <a:p>
            <a:pPr>
              <a:defRPr/>
            </a:pPr>
            <a:fld id="{6E94D363-072B-411F-827B-79BDF164B16D}" type="slidenum">
              <a:rPr lang="en-US" altLang="sl-SI"/>
              <a:pPr>
                <a:defRPr/>
              </a:pPr>
              <a:t>‹#›</a:t>
            </a:fld>
            <a:endParaRPr lang="en-US" altLang="sl-SI"/>
          </a:p>
        </p:txBody>
      </p:sp>
    </p:spTree>
    <p:extLst>
      <p:ext uri="{BB962C8B-B14F-4D97-AF65-F5344CB8AC3E}">
        <p14:creationId xmlns:p14="http://schemas.microsoft.com/office/powerpoint/2010/main" val="373028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0538D556-2C27-4D9B-94C1-D21D7189555E}"/>
              </a:ext>
            </a:extLst>
          </p:cNvPr>
          <p:cNvSpPr>
            <a:spLocks noGrp="1"/>
          </p:cNvSpPr>
          <p:nvPr>
            <p:ph type="dt" sz="half" idx="10"/>
          </p:nvPr>
        </p:nvSpPr>
        <p:spPr/>
        <p:txBody>
          <a:bodyPr/>
          <a:lstStyle>
            <a:lvl1pPr>
              <a:defRPr/>
            </a:lvl1pPr>
          </a:lstStyle>
          <a:p>
            <a:pPr>
              <a:defRPr/>
            </a:pPr>
            <a:endParaRPr lang="en-US" altLang="sl-SI"/>
          </a:p>
        </p:txBody>
      </p:sp>
      <p:sp>
        <p:nvSpPr>
          <p:cNvPr id="6" name="Footer Placeholder 4">
            <a:extLst>
              <a:ext uri="{FF2B5EF4-FFF2-40B4-BE49-F238E27FC236}">
                <a16:creationId xmlns:a16="http://schemas.microsoft.com/office/drawing/2014/main" id="{E4B4D84B-E614-4317-8388-DCD069C8D6A1}"/>
              </a:ext>
            </a:extLst>
          </p:cNvPr>
          <p:cNvSpPr>
            <a:spLocks noGrp="1"/>
          </p:cNvSpPr>
          <p:nvPr>
            <p:ph type="ftr" sz="quarter" idx="11"/>
          </p:nvPr>
        </p:nvSpPr>
        <p:spPr/>
        <p:txBody>
          <a:bodyPr/>
          <a:lstStyle>
            <a:lvl1pPr>
              <a:defRPr/>
            </a:lvl1pPr>
          </a:lstStyle>
          <a:p>
            <a:pPr>
              <a:defRPr/>
            </a:pPr>
            <a:endParaRPr lang="en-US" altLang="sl-SI"/>
          </a:p>
        </p:txBody>
      </p:sp>
      <p:sp>
        <p:nvSpPr>
          <p:cNvPr id="7" name="Slide Number Placeholder 5">
            <a:extLst>
              <a:ext uri="{FF2B5EF4-FFF2-40B4-BE49-F238E27FC236}">
                <a16:creationId xmlns:a16="http://schemas.microsoft.com/office/drawing/2014/main" id="{9AA9F547-0D91-4E62-8E85-3A39073356F3}"/>
              </a:ext>
            </a:extLst>
          </p:cNvPr>
          <p:cNvSpPr>
            <a:spLocks noGrp="1"/>
          </p:cNvSpPr>
          <p:nvPr>
            <p:ph type="sldNum" sz="quarter" idx="12"/>
          </p:nvPr>
        </p:nvSpPr>
        <p:spPr/>
        <p:txBody>
          <a:bodyPr/>
          <a:lstStyle>
            <a:lvl1pPr>
              <a:defRPr/>
            </a:lvl1pPr>
          </a:lstStyle>
          <a:p>
            <a:pPr>
              <a:defRPr/>
            </a:pPr>
            <a:fld id="{02514FBB-92C4-4BBD-BAD1-65C44AA31275}" type="slidenum">
              <a:rPr lang="en-US" altLang="sl-SI"/>
              <a:pPr>
                <a:defRPr/>
              </a:pPr>
              <a:t>‹#›</a:t>
            </a:fld>
            <a:endParaRPr lang="en-US" altLang="sl-SI"/>
          </a:p>
        </p:txBody>
      </p:sp>
    </p:spTree>
    <p:extLst>
      <p:ext uri="{BB962C8B-B14F-4D97-AF65-F5344CB8AC3E}">
        <p14:creationId xmlns:p14="http://schemas.microsoft.com/office/powerpoint/2010/main" val="78162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8D02D84F-BC7A-452B-BB82-C159563C3C86}"/>
              </a:ext>
            </a:extLst>
          </p:cNvPr>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534D61EA-4C09-4A61-8111-695B0E0E5055}"/>
              </a:ext>
            </a:extLst>
          </p:cNvPr>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73D49891-333A-47EE-AC56-3A00C0C41CDF}"/>
              </a:ext>
            </a:extLst>
          </p:cNvPr>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997CACDA-B146-4BE8-BD3A-A4F0806299C7}"/>
              </a:ext>
            </a:extLst>
          </p:cNvPr>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DBA08BEF-AD9D-413F-A6E7-09A21C7123F7}"/>
              </a:ext>
            </a:extLst>
          </p:cNvPr>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AA4A545B-079F-4C96-95D6-E9052FD8D36C}"/>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a:extLst>
              <a:ext uri="{FF2B5EF4-FFF2-40B4-BE49-F238E27FC236}">
                <a16:creationId xmlns:a16="http://schemas.microsoft.com/office/drawing/2014/main" id="{CC6E2AB7-6FC2-4FE5-8412-9159A0A83CC5}"/>
              </a:ext>
            </a:extLst>
          </p:cNvPr>
          <p:cNvSpPr>
            <a:spLocks noGrp="1" noChangeArrowheads="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title style</a:t>
            </a:r>
          </a:p>
        </p:txBody>
      </p:sp>
      <p:sp>
        <p:nvSpPr>
          <p:cNvPr id="1043" name="Text Placeholder 2">
            <a:extLst>
              <a:ext uri="{FF2B5EF4-FFF2-40B4-BE49-F238E27FC236}">
                <a16:creationId xmlns:a16="http://schemas.microsoft.com/office/drawing/2014/main" id="{BB3AAC47-64F5-4499-A04B-70A929635061}"/>
              </a:ext>
            </a:extLst>
          </p:cNvPr>
          <p:cNvSpPr>
            <a:spLocks noGrp="1" noChangeArrowheads="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4" name="Date Placeholder 3">
            <a:extLst>
              <a:ext uri="{FF2B5EF4-FFF2-40B4-BE49-F238E27FC236}">
                <a16:creationId xmlns:a16="http://schemas.microsoft.com/office/drawing/2014/main" id="{297F2ADC-8B7B-4F6A-9C6F-29DD2D5B11A4}"/>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ltLang="sl-SI"/>
          </a:p>
        </p:txBody>
      </p:sp>
      <p:sp>
        <p:nvSpPr>
          <p:cNvPr id="5" name="Footer Placeholder 4">
            <a:extLst>
              <a:ext uri="{FF2B5EF4-FFF2-40B4-BE49-F238E27FC236}">
                <a16:creationId xmlns:a16="http://schemas.microsoft.com/office/drawing/2014/main" id="{4630EBC4-ED76-4E8D-880A-B3432D62660F}"/>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ltLang="sl-SI"/>
          </a:p>
        </p:txBody>
      </p:sp>
      <p:sp>
        <p:nvSpPr>
          <p:cNvPr id="6" name="Slide Number Placeholder 5">
            <a:extLst>
              <a:ext uri="{FF2B5EF4-FFF2-40B4-BE49-F238E27FC236}">
                <a16:creationId xmlns:a16="http://schemas.microsoft.com/office/drawing/2014/main" id="{FA91719D-BAFD-42D3-A850-A4D78C259E8F}"/>
              </a:ext>
            </a:extLst>
          </p:cNvPr>
          <p:cNvSpPr>
            <a:spLocks noGrp="1"/>
          </p:cNvSpPr>
          <p:nvPr>
            <p:ph type="sldNum" sz="quarter" idx="4"/>
          </p:nvPr>
        </p:nvSpPr>
        <p:spPr>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pPr>
              <a:defRPr/>
            </a:pPr>
            <a:fld id="{F2E24CE5-73AA-4610-B7F7-66DAAD0AF0A8}" type="slidenum">
              <a:rPr lang="en-US" altLang="sl-SI"/>
              <a:pPr>
                <a:defRPr/>
              </a:pPr>
              <a:t>‹#›</a:t>
            </a:fld>
            <a:endParaRPr lang="en-US" altLang="sl-SI"/>
          </a:p>
        </p:txBody>
      </p:sp>
    </p:spTree>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3" r:id="rId12"/>
    <p:sldLayoutId id="2147483870" r:id="rId13"/>
    <p:sldLayoutId id="2147483874" r:id="rId14"/>
    <p:sldLayoutId id="2147483875" r:id="rId15"/>
    <p:sldLayoutId id="2147483871" r:id="rId16"/>
    <p:sldLayoutId id="2147483872" r:id="rId17"/>
  </p:sldLayoutIdLst>
  <p:hf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82"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82"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82"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82"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82"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EAEE7FC-0851-46D3-8D77-4A8FBD8E7EDB}"/>
              </a:ext>
            </a:extLst>
          </p:cNvPr>
          <p:cNvSpPr>
            <a:spLocks noGrp="1" noChangeArrowheads="1"/>
          </p:cNvSpPr>
          <p:nvPr>
            <p:ph type="ctrTitle"/>
          </p:nvPr>
        </p:nvSpPr>
        <p:spPr>
          <a:xfrm>
            <a:off x="685800" y="1844675"/>
            <a:ext cx="7772400" cy="1143000"/>
          </a:xfrm>
        </p:spPr>
        <p:txBody>
          <a:bodyPr anchor="ctr"/>
          <a:lstStyle/>
          <a:p>
            <a:pPr eaLnBrk="1" hangingPunct="1"/>
            <a:r>
              <a:rPr lang="sl-SI" altLang="sl-SI" sz="4400" b="1">
                <a:solidFill>
                  <a:srgbClr val="92D050"/>
                </a:solidFill>
              </a:rPr>
              <a:t>Več o</a:t>
            </a:r>
            <a:br>
              <a:rPr lang="sl-SI" altLang="sl-SI" sz="4400" b="1">
                <a:solidFill>
                  <a:srgbClr val="92D050"/>
                </a:solidFill>
              </a:rPr>
            </a:br>
            <a:r>
              <a:rPr lang="sl-SI" altLang="sl-SI" sz="4400" b="1">
                <a:solidFill>
                  <a:srgbClr val="92D050"/>
                </a:solidFill>
              </a:rPr>
              <a:t>neodločljivih problemih</a:t>
            </a:r>
            <a:endParaRPr lang="en-US" altLang="sl-SI" sz="4400" b="1">
              <a:solidFill>
                <a:srgbClr val="92D050"/>
              </a:solidFill>
            </a:endParaRPr>
          </a:p>
        </p:txBody>
      </p:sp>
      <p:sp>
        <p:nvSpPr>
          <p:cNvPr id="7171" name="Rectangle 3">
            <a:extLst>
              <a:ext uri="{FF2B5EF4-FFF2-40B4-BE49-F238E27FC236}">
                <a16:creationId xmlns:a16="http://schemas.microsoft.com/office/drawing/2014/main" id="{350DA404-E847-48E3-B859-80A050BBC4DD}"/>
              </a:ext>
            </a:extLst>
          </p:cNvPr>
          <p:cNvSpPr>
            <a:spLocks noGrp="1" noChangeArrowheads="1"/>
          </p:cNvSpPr>
          <p:nvPr>
            <p:ph type="subTitle" idx="1"/>
          </p:nvPr>
        </p:nvSpPr>
        <p:spPr>
          <a:xfrm>
            <a:off x="1371600" y="3886200"/>
            <a:ext cx="6400800" cy="1752600"/>
          </a:xfrm>
        </p:spPr>
        <p:txBody>
          <a:bodyPr rtlCol="0">
            <a:normAutofit fontScale="85000" lnSpcReduction="10000"/>
          </a:bodyPr>
          <a:lstStyle/>
          <a:p>
            <a:pPr eaLnBrk="1" fontAlgn="auto" hangingPunct="1">
              <a:spcAft>
                <a:spcPts val="0"/>
              </a:spcAft>
              <a:buFont typeface="Wingdings 3" charset="2"/>
              <a:buNone/>
              <a:defRPr/>
            </a:pPr>
            <a:r>
              <a:rPr lang="en-US" altLang="sl-SI" sz="3200" b="1" dirty="0">
                <a:solidFill>
                  <a:schemeClr val="tx1"/>
                </a:solidFill>
              </a:rPr>
              <a:t>Rice</a:t>
            </a:r>
            <a:r>
              <a:rPr lang="sl-SI" altLang="sl-SI" sz="3200" b="1" dirty="0">
                <a:solidFill>
                  <a:schemeClr val="tx1"/>
                </a:solidFill>
              </a:rPr>
              <a:t>-</a:t>
            </a:r>
            <a:r>
              <a:rPr lang="sl-SI" altLang="sl-SI" sz="3200" b="1" cap="small" dirty="0">
                <a:solidFill>
                  <a:schemeClr val="tx1"/>
                </a:solidFill>
              </a:rPr>
              <a:t>ov</a:t>
            </a:r>
            <a:r>
              <a:rPr lang="en-US" altLang="sl-SI" sz="3200" b="1" dirty="0">
                <a:solidFill>
                  <a:schemeClr val="tx1"/>
                </a:solidFill>
              </a:rPr>
              <a:t> </a:t>
            </a:r>
            <a:r>
              <a:rPr lang="sl-SI" altLang="sl-SI" sz="3200" b="1" dirty="0">
                <a:solidFill>
                  <a:schemeClr val="tx1"/>
                </a:solidFill>
              </a:rPr>
              <a:t>teorem</a:t>
            </a:r>
            <a:endParaRPr lang="en-US" altLang="sl-SI" sz="3200" b="1" dirty="0">
              <a:solidFill>
                <a:schemeClr val="tx1"/>
              </a:solidFill>
            </a:endParaRPr>
          </a:p>
          <a:p>
            <a:pPr eaLnBrk="1" fontAlgn="auto" hangingPunct="1">
              <a:spcAft>
                <a:spcPts val="0"/>
              </a:spcAft>
              <a:buFont typeface="Wingdings 3" panose="05040102010807070707" pitchFamily="18" charset="2"/>
              <a:buNone/>
              <a:defRPr/>
            </a:pPr>
            <a:r>
              <a:rPr lang="en-US" altLang="sl-SI" sz="3200" b="1" dirty="0">
                <a:solidFill>
                  <a:schemeClr val="tx1"/>
                </a:solidFill>
              </a:rPr>
              <a:t>Post</a:t>
            </a:r>
            <a:r>
              <a:rPr lang="sl-SI" altLang="sl-SI" sz="3200" b="1" dirty="0">
                <a:solidFill>
                  <a:schemeClr val="tx1"/>
                </a:solidFill>
              </a:rPr>
              <a:t>-</a:t>
            </a:r>
            <a:r>
              <a:rPr lang="sl-SI" altLang="sl-SI" sz="3200" b="1" cap="small" dirty="0">
                <a:solidFill>
                  <a:schemeClr val="tx1"/>
                </a:solidFill>
              </a:rPr>
              <a:t>ov</a:t>
            </a:r>
            <a:r>
              <a:rPr lang="en-US" altLang="sl-SI" sz="3200" b="1" dirty="0">
                <a:solidFill>
                  <a:schemeClr val="tx1"/>
                </a:solidFill>
              </a:rPr>
              <a:t> </a:t>
            </a:r>
            <a:r>
              <a:rPr lang="sl-SI" altLang="sl-SI" sz="3200" b="1" dirty="0">
                <a:solidFill>
                  <a:schemeClr val="tx1"/>
                </a:solidFill>
              </a:rPr>
              <a:t>Korespondenčni</a:t>
            </a:r>
            <a:r>
              <a:rPr lang="en-US" altLang="sl-SI" sz="3200" b="1" dirty="0">
                <a:solidFill>
                  <a:schemeClr val="tx1"/>
                </a:solidFill>
              </a:rPr>
              <a:t> Problem</a:t>
            </a:r>
          </a:p>
          <a:p>
            <a:pPr eaLnBrk="1" fontAlgn="auto" hangingPunct="1">
              <a:spcAft>
                <a:spcPts val="0"/>
              </a:spcAft>
              <a:buFont typeface="Wingdings 3" charset="2"/>
              <a:buNone/>
              <a:defRPr/>
            </a:pPr>
            <a:r>
              <a:rPr lang="sl-SI" altLang="sl-SI" sz="3200" b="1" dirty="0">
                <a:solidFill>
                  <a:schemeClr val="tx1"/>
                </a:solidFill>
              </a:rPr>
              <a:t>Nekaj</a:t>
            </a:r>
            <a:r>
              <a:rPr lang="en-US" altLang="sl-SI" sz="3200" b="1" dirty="0">
                <a:solidFill>
                  <a:schemeClr val="tx1"/>
                </a:solidFill>
              </a:rPr>
              <a:t> </a:t>
            </a:r>
            <a:r>
              <a:rPr lang="sl-SI" altLang="sl-SI" sz="3200" b="1">
                <a:solidFill>
                  <a:schemeClr val="tx1"/>
                </a:solidFill>
              </a:rPr>
              <a:t>realnih</a:t>
            </a:r>
            <a:r>
              <a:rPr lang="en-US" altLang="sl-SI" sz="3200" b="1">
                <a:solidFill>
                  <a:schemeClr val="tx1"/>
                </a:solidFill>
              </a:rPr>
              <a:t> </a:t>
            </a:r>
            <a:r>
              <a:rPr lang="en-US" altLang="sl-SI" sz="3200" b="1" dirty="0">
                <a:solidFill>
                  <a:schemeClr val="tx1"/>
                </a:solidFill>
              </a:rPr>
              <a:t>Problem</a:t>
            </a:r>
            <a:r>
              <a:rPr lang="sl-SI" altLang="sl-SI" sz="3200" b="1" dirty="0">
                <a:solidFill>
                  <a:schemeClr val="tx1"/>
                </a:solidFill>
              </a:rPr>
              <a:t>ov</a:t>
            </a:r>
            <a:endParaRPr lang="en-US" altLang="sl-SI" sz="3200" b="1" dirty="0">
              <a:solidFill>
                <a:schemeClr val="tx1"/>
              </a:solidFill>
            </a:endParaRPr>
          </a:p>
        </p:txBody>
      </p:sp>
      <p:sp>
        <p:nvSpPr>
          <p:cNvPr id="6148" name="Slide Number Placeholder 5">
            <a:extLst>
              <a:ext uri="{FF2B5EF4-FFF2-40B4-BE49-F238E27FC236}">
                <a16:creationId xmlns:a16="http://schemas.microsoft.com/office/drawing/2014/main" id="{CA6B14C1-F7B6-4259-BD74-F156EE2367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55BC74BF-45B0-4462-90A7-D2021706196C}" type="slidenum">
              <a:rPr lang="en-US" altLang="sl-SI" sz="2800" smtClean="0">
                <a:solidFill>
                  <a:srgbClr val="FFFFFF"/>
                </a:solidFill>
              </a:rPr>
              <a:pPr>
                <a:spcBef>
                  <a:spcPct val="0"/>
                </a:spcBef>
                <a:buClrTx/>
                <a:buSzTx/>
                <a:buFontTx/>
                <a:buNone/>
              </a:pPr>
              <a:t>1</a:t>
            </a:fld>
            <a:endParaRPr lang="en-US" altLang="sl-SI" sz="28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18057D4-E941-4DA6-9585-4A6F629BED48}"/>
              </a:ext>
            </a:extLst>
          </p:cNvPr>
          <p:cNvSpPr>
            <a:spLocks noGrp="1" noChangeArrowheads="1"/>
          </p:cNvSpPr>
          <p:nvPr>
            <p:ph type="title"/>
          </p:nvPr>
        </p:nvSpPr>
        <p:spPr/>
        <p:txBody>
          <a:bodyPr/>
          <a:lstStyle/>
          <a:p>
            <a:pPr eaLnBrk="1" hangingPunct="1"/>
            <a:r>
              <a:rPr lang="sl-SI" altLang="sl-SI" b="1">
                <a:solidFill>
                  <a:srgbClr val="92D050"/>
                </a:solidFill>
              </a:rPr>
              <a:t>Dokaz</a:t>
            </a:r>
            <a:br>
              <a:rPr lang="sl-SI" altLang="sl-SI" b="1">
                <a:solidFill>
                  <a:srgbClr val="92D050"/>
                </a:solidFill>
              </a:rPr>
            </a:br>
            <a:r>
              <a:rPr lang="sl-SI" altLang="sl-SI" b="1">
                <a:solidFill>
                  <a:srgbClr val="92D050"/>
                </a:solidFill>
              </a:rPr>
              <a:t>	   </a:t>
            </a:r>
            <a:r>
              <a:rPr lang="en-US" altLang="sl-SI" b="1"/>
              <a:t>Rice</a:t>
            </a:r>
            <a:r>
              <a:rPr lang="sl-SI" altLang="sl-SI" b="1"/>
              <a:t>-ovega</a:t>
            </a:r>
            <a:r>
              <a:rPr lang="en-US" altLang="sl-SI" b="1"/>
              <a:t> </a:t>
            </a:r>
            <a:r>
              <a:rPr lang="sl-SI" altLang="sl-SI" b="1"/>
              <a:t>teorema</a:t>
            </a:r>
            <a:endParaRPr lang="en-US" altLang="sl-SI" b="1"/>
          </a:p>
        </p:txBody>
      </p:sp>
      <p:sp>
        <p:nvSpPr>
          <p:cNvPr id="24579" name="Rectangle 3">
            <a:extLst>
              <a:ext uri="{FF2B5EF4-FFF2-40B4-BE49-F238E27FC236}">
                <a16:creationId xmlns:a16="http://schemas.microsoft.com/office/drawing/2014/main" id="{94776998-AA79-46C3-9416-E4CEC69A6F10}"/>
              </a:ext>
            </a:extLst>
          </p:cNvPr>
          <p:cNvSpPr>
            <a:spLocks noGrp="1" noChangeArrowheads="1"/>
          </p:cNvSpPr>
          <p:nvPr>
            <p:ph idx="1"/>
          </p:nvPr>
        </p:nvSpPr>
        <p:spPr>
          <a:xfrm>
            <a:off x="827088" y="2052638"/>
            <a:ext cx="6938962" cy="4195762"/>
          </a:xfrm>
        </p:spPr>
        <p:txBody>
          <a:bodyPr/>
          <a:lstStyle/>
          <a:p>
            <a:pPr eaLnBrk="1" hangingPunct="1">
              <a:lnSpc>
                <a:spcPct val="150000"/>
              </a:lnSpc>
              <a:buFont typeface="Wingdings 3" panose="05040102010807070707" pitchFamily="18" charset="2"/>
              <a:buChar char=""/>
              <a:defRPr/>
            </a:pPr>
            <a:r>
              <a:rPr lang="sl-SI" altLang="sl-SI" dirty="0"/>
              <a:t>Pokazali bomo, da za vsako </a:t>
            </a:r>
            <a:r>
              <a:rPr lang="sl-SI" altLang="sl-SI" dirty="0" err="1"/>
              <a:t>netrivialno</a:t>
            </a:r>
            <a:r>
              <a:rPr lang="sl-SI" altLang="sl-SI" dirty="0"/>
              <a:t> lastnost </a:t>
            </a:r>
            <a:r>
              <a:rPr lang="en-US" altLang="sl-SI" b="1" dirty="0">
                <a:latin typeface="Courier New" panose="02070309020205020404" pitchFamily="49" charset="0"/>
                <a:cs typeface="Courier New" panose="02070309020205020404" pitchFamily="49" charset="0"/>
              </a:rPr>
              <a:t>P</a:t>
            </a:r>
            <a:br>
              <a:rPr lang="sl-SI" altLang="sl-SI" b="1" dirty="0">
                <a:latin typeface="Courier New" panose="02070309020205020404" pitchFamily="49" charset="0"/>
                <a:cs typeface="Courier New" panose="02070309020205020404" pitchFamily="49" charset="0"/>
              </a:rPr>
            </a:br>
            <a:r>
              <a:rPr lang="sl-SI" altLang="sl-SI" dirty="0"/>
              <a:t>RP jezikov velja:</a:t>
            </a:r>
            <a:r>
              <a:rPr lang="en-US" altLang="sl-SI" dirty="0"/>
              <a:t>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P</a:t>
            </a:r>
            <a:r>
              <a:rPr lang="en-US" altLang="sl-SI" dirty="0"/>
              <a:t> </a:t>
            </a:r>
            <a:r>
              <a:rPr lang="sl-SI" altLang="sl-SI" dirty="0"/>
              <a:t>je neodločljiv</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dirty="0"/>
              <a:t>To bomo pokazali s prevedbo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u</a:t>
            </a:r>
            <a:r>
              <a:rPr lang="en-US" altLang="sl-SI" dirty="0"/>
              <a:t> </a:t>
            </a:r>
            <a:r>
              <a:rPr lang="sl-SI" altLang="sl-SI" dirty="0"/>
              <a:t>v/na</a:t>
            </a:r>
            <a:r>
              <a:rPr lang="en-US" altLang="sl-SI" dirty="0"/>
              <a:t>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P</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dirty="0"/>
              <a:t>Ker vemo, da je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u</a:t>
            </a:r>
            <a:r>
              <a:rPr lang="en-US" altLang="sl-SI" dirty="0"/>
              <a:t> </a:t>
            </a:r>
            <a:r>
              <a:rPr lang="sl-SI" altLang="sl-SI" dirty="0"/>
              <a:t>neodločljiv</a:t>
            </a:r>
            <a:r>
              <a:rPr lang="en-US" altLang="sl-SI" dirty="0"/>
              <a:t>,</a:t>
            </a:r>
            <a:br>
              <a:rPr lang="sl-SI" altLang="sl-SI" dirty="0"/>
            </a:br>
            <a:r>
              <a:rPr lang="sl-SI" altLang="sl-SI" dirty="0"/>
              <a:t>sledi, da je tudi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P</a:t>
            </a:r>
            <a:r>
              <a:rPr lang="en-US" altLang="sl-SI" dirty="0"/>
              <a:t> </a:t>
            </a:r>
            <a:r>
              <a:rPr lang="sl-SI" altLang="sl-SI" dirty="0"/>
              <a:t>neodločljiv</a:t>
            </a:r>
            <a:r>
              <a:rPr lang="en-US" altLang="sl-SI" dirty="0"/>
              <a:t>.</a:t>
            </a:r>
          </a:p>
        </p:txBody>
      </p:sp>
      <p:sp>
        <p:nvSpPr>
          <p:cNvPr id="24580" name="Slide Number Placeholder 5">
            <a:extLst>
              <a:ext uri="{FF2B5EF4-FFF2-40B4-BE49-F238E27FC236}">
                <a16:creationId xmlns:a16="http://schemas.microsoft.com/office/drawing/2014/main" id="{75973581-C0F4-483C-83AF-F720B80557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0D387F3A-BDF0-49B5-A732-8CD84C694358}" type="slidenum">
              <a:rPr lang="en-US" altLang="sl-SI" sz="2800" smtClean="0">
                <a:solidFill>
                  <a:srgbClr val="FFFFFF"/>
                </a:solidFill>
              </a:rPr>
              <a:pPr>
                <a:spcBef>
                  <a:spcPct val="0"/>
                </a:spcBef>
                <a:buClrTx/>
                <a:buSzTx/>
                <a:buFontTx/>
                <a:buNone/>
              </a:pPr>
              <a:t>10</a:t>
            </a:fld>
            <a:endParaRPr lang="en-US" altLang="sl-SI" sz="28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7A445B3-B08F-4C00-8E72-2BEB94A70106}"/>
              </a:ext>
            </a:extLst>
          </p:cNvPr>
          <p:cNvSpPr>
            <a:spLocks noGrp="1" noChangeArrowheads="1"/>
          </p:cNvSpPr>
          <p:nvPr>
            <p:ph type="title"/>
          </p:nvPr>
        </p:nvSpPr>
        <p:spPr/>
        <p:txBody>
          <a:bodyPr/>
          <a:lstStyle/>
          <a:p>
            <a:pPr eaLnBrk="1" hangingPunct="1"/>
            <a:r>
              <a:rPr lang="sl-SI" altLang="sl-SI" b="1"/>
              <a:t>Prevedba</a:t>
            </a:r>
            <a:endParaRPr lang="en-US" altLang="sl-SI" b="1"/>
          </a:p>
        </p:txBody>
      </p:sp>
      <p:sp>
        <p:nvSpPr>
          <p:cNvPr id="25603" name="Rectangle 3">
            <a:extLst>
              <a:ext uri="{FF2B5EF4-FFF2-40B4-BE49-F238E27FC236}">
                <a16:creationId xmlns:a16="http://schemas.microsoft.com/office/drawing/2014/main" id="{B4DA79BE-0983-460F-8BB4-975800A68EC1}"/>
              </a:ext>
            </a:extLst>
          </p:cNvPr>
          <p:cNvSpPr>
            <a:spLocks noGrp="1" noChangeArrowheads="1"/>
          </p:cNvSpPr>
          <p:nvPr>
            <p:ph idx="1"/>
          </p:nvPr>
        </p:nvSpPr>
        <p:spPr>
          <a:xfrm>
            <a:off x="457200" y="1981200"/>
            <a:ext cx="7786688" cy="4267200"/>
          </a:xfrm>
        </p:spPr>
        <p:txBody>
          <a:bodyPr/>
          <a:lstStyle/>
          <a:p>
            <a:pPr marL="609600" indent="-609600" eaLnBrk="1" hangingPunct="1">
              <a:lnSpc>
                <a:spcPct val="150000"/>
              </a:lnSpc>
              <a:buFont typeface="Wingdings 3" panose="05040102010807070707" pitchFamily="18" charset="2"/>
              <a:buChar char=""/>
              <a:defRPr/>
            </a:pPr>
            <a:r>
              <a:rPr lang="sl-SI" altLang="sl-SI" dirty="0"/>
              <a:t>Naš algoritem prevedbe mora sprejeti</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 </a:t>
            </a:r>
            <a:r>
              <a:rPr lang="sl-SI" altLang="sl-SI" dirty="0"/>
              <a:t>in</a:t>
            </a:r>
            <a:r>
              <a:rPr lang="en-US" altLang="sl-SI" dirty="0"/>
              <a:t> </a:t>
            </a:r>
            <a:r>
              <a:rPr lang="en-US" altLang="sl-SI" b="1" dirty="0">
                <a:latin typeface="Courier New" panose="02070309020205020404" pitchFamily="49" charset="0"/>
                <a:cs typeface="Courier New" panose="02070309020205020404" pitchFamily="49" charset="0"/>
              </a:rPr>
              <a:t>w</a:t>
            </a:r>
            <a:r>
              <a:rPr lang="en-US" altLang="sl-SI" dirty="0"/>
              <a:t> </a:t>
            </a:r>
            <a:br>
              <a:rPr lang="sl-SI" altLang="sl-SI" dirty="0"/>
            </a:br>
            <a:r>
              <a:rPr lang="sl-SI" altLang="sl-SI" dirty="0"/>
              <a:t>ter generirati</a:t>
            </a:r>
            <a:r>
              <a:rPr lang="en-US" altLang="sl-SI" dirty="0"/>
              <a:t> T</a:t>
            </a:r>
            <a:r>
              <a:rPr lang="sl-SI" altLang="sl-SI" dirty="0"/>
              <a:t>S</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marL="609600" indent="-609600" eaLnBrk="1" hangingPunct="1">
              <a:buFont typeface="Wingdings 3" panose="05040102010807070707" pitchFamily="18" charset="2"/>
              <a:buChar char=""/>
              <a:defRPr/>
            </a:pPr>
            <a:r>
              <a:rPr lang="en-US" altLang="sl-SI" b="1" dirty="0">
                <a:latin typeface="Courier New" panose="02070309020205020404" pitchFamily="49" charset="0"/>
                <a:cs typeface="Courier New" panose="02070309020205020404" pitchFamily="49" charset="0"/>
              </a:rPr>
              <a:t>L(M’)</a:t>
            </a:r>
            <a:r>
              <a:rPr lang="en-US" altLang="sl-SI" dirty="0"/>
              <a:t> </a:t>
            </a:r>
            <a:r>
              <a:rPr lang="sl-SI" altLang="sl-SI" dirty="0"/>
              <a:t>ima lastnost </a:t>
            </a:r>
            <a:r>
              <a:rPr lang="en-US" altLang="sl-SI" b="1" dirty="0">
                <a:latin typeface="Courier New" panose="02070309020205020404" pitchFamily="49" charset="0"/>
                <a:cs typeface="Courier New" panose="02070309020205020404" pitchFamily="49" charset="0"/>
              </a:rPr>
              <a:t>P</a:t>
            </a:r>
            <a:r>
              <a:rPr lang="en-US" altLang="sl-SI" dirty="0"/>
              <a:t> </a:t>
            </a:r>
            <a:r>
              <a:rPr lang="sl-SI" altLang="sl-SI" dirty="0"/>
              <a:t>natanko takrat, ko</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 </a:t>
            </a:r>
            <a:r>
              <a:rPr lang="sl-SI" altLang="sl-SI" dirty="0"/>
              <a:t>sprejme</a:t>
            </a:r>
            <a:r>
              <a:rPr lang="en-US" altLang="sl-SI" dirty="0"/>
              <a:t> </a:t>
            </a:r>
            <a:r>
              <a:rPr lang="en-US" altLang="sl-SI" b="1" dirty="0">
                <a:latin typeface="Courier New" panose="02070309020205020404" pitchFamily="49" charset="0"/>
                <a:cs typeface="Courier New" panose="02070309020205020404" pitchFamily="49" charset="0"/>
              </a:rPr>
              <a:t>w</a:t>
            </a:r>
            <a:r>
              <a:rPr lang="en-US" altLang="sl-SI" dirty="0"/>
              <a:t>.</a:t>
            </a:r>
            <a:endParaRPr lang="sl-SI" altLang="sl-SI" dirty="0"/>
          </a:p>
          <a:p>
            <a:pPr marL="0" indent="0" eaLnBrk="1" hangingPunct="1">
              <a:buFont typeface="Wingdings 3" panose="05040102010807070707" pitchFamily="18" charset="2"/>
              <a:buNone/>
              <a:defRPr/>
            </a:pPr>
            <a:endParaRPr lang="en-US" altLang="sl-SI" dirty="0"/>
          </a:p>
          <a:p>
            <a:pPr marL="609600" indent="-609600" eaLnBrk="1" hangingPunct="1">
              <a:buFont typeface="Wingdings 3" panose="05040102010807070707" pitchFamily="18" charset="2"/>
              <a:buChar char=""/>
              <a:defRPr/>
            </a:pPr>
            <a:r>
              <a:rPr lang="en-US" altLang="sl-SI" b="1" dirty="0">
                <a:latin typeface="Courier New" panose="02070309020205020404" pitchFamily="49" charset="0"/>
                <a:cs typeface="Courier New" panose="02070309020205020404" pitchFamily="49" charset="0"/>
              </a:rPr>
              <a:t>M’</a:t>
            </a:r>
            <a:r>
              <a:rPr lang="en-US" altLang="sl-SI" dirty="0"/>
              <a:t> </a:t>
            </a:r>
            <a:r>
              <a:rPr lang="sl-SI" altLang="sl-SI" dirty="0"/>
              <a:t>ima dva trakova</a:t>
            </a:r>
            <a:r>
              <a:rPr lang="en-US" altLang="sl-SI" dirty="0"/>
              <a:t>, </a:t>
            </a:r>
            <a:r>
              <a:rPr lang="sl-SI" altLang="sl-SI" dirty="0"/>
              <a:t>ki se uporabljata za</a:t>
            </a:r>
            <a:r>
              <a:rPr lang="en-US" altLang="sl-SI" dirty="0"/>
              <a:t>:</a:t>
            </a:r>
          </a:p>
          <a:p>
            <a:pPr marL="1257300" lvl="1" indent="-446088" eaLnBrk="1" hangingPunct="1">
              <a:buFont typeface="Monotype Sorts" pitchFamily="2" charset="2"/>
              <a:buAutoNum type="arabicPeriod"/>
              <a:defRPr/>
            </a:pPr>
            <a:r>
              <a:rPr lang="sl-SI" altLang="sl-SI" dirty="0"/>
              <a:t>Simulacijo nekega drugega </a:t>
            </a:r>
            <a:r>
              <a:rPr lang="en-US" altLang="sl-SI" dirty="0"/>
              <a:t>T</a:t>
            </a:r>
            <a:r>
              <a:rPr lang="sl-SI" altLang="sl-SI" dirty="0"/>
              <a:t>S</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b="1" baseline="-25000" dirty="0">
                <a:latin typeface="Courier New" panose="02070309020205020404" pitchFamily="49" charset="0"/>
                <a:cs typeface="Courier New" panose="02070309020205020404" pitchFamily="49" charset="0"/>
              </a:rPr>
              <a:t>L</a:t>
            </a:r>
            <a:r>
              <a:rPr lang="en-US" altLang="sl-SI" dirty="0"/>
              <a:t> </a:t>
            </a:r>
            <a:r>
              <a:rPr lang="sl-SI" altLang="sl-SI" dirty="0"/>
              <a:t>na vhodnem nizu v</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a:t>
            </a:r>
          </a:p>
          <a:p>
            <a:pPr marL="1257300" lvl="1" indent="-446088" eaLnBrk="1" hangingPunct="1">
              <a:buFont typeface="Monotype Sorts" pitchFamily="2" charset="2"/>
              <a:buAutoNum type="arabicPeriod"/>
              <a:defRPr/>
            </a:pPr>
            <a:r>
              <a:rPr lang="sl-SI" altLang="sl-SI" dirty="0"/>
              <a:t>Simulacijo</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 </a:t>
            </a:r>
            <a:r>
              <a:rPr lang="sl-SI" altLang="sl-SI" dirty="0"/>
              <a:t>na nizu</a:t>
            </a:r>
            <a:r>
              <a:rPr lang="en-US" altLang="sl-SI" dirty="0"/>
              <a:t> </a:t>
            </a:r>
            <a:r>
              <a:rPr lang="en-US" altLang="sl-SI" b="1" dirty="0">
                <a:latin typeface="Courier New" panose="02070309020205020404" pitchFamily="49" charset="0"/>
                <a:cs typeface="Courier New" panose="02070309020205020404" pitchFamily="49" charset="0"/>
              </a:rPr>
              <a:t>w</a:t>
            </a:r>
            <a:r>
              <a:rPr lang="en-US" altLang="sl-SI" dirty="0"/>
              <a:t>.</a:t>
            </a:r>
          </a:p>
          <a:p>
            <a:pPr marL="1797050" lvl="2" indent="-363538" eaLnBrk="1" hangingPunct="1">
              <a:buFont typeface="Monotype Sorts" pitchFamily="2" charset="2"/>
              <a:buChar char="u"/>
              <a:defRPr/>
            </a:pPr>
            <a:r>
              <a:rPr lang="sl-SI" altLang="sl-SI" b="1" dirty="0">
                <a:solidFill>
                  <a:srgbClr val="92D050"/>
                </a:solidFill>
              </a:rPr>
              <a:t>Pozor</a:t>
            </a:r>
            <a:r>
              <a:rPr lang="en-US" altLang="sl-SI" dirty="0"/>
              <a:t>: </a:t>
            </a:r>
            <a:r>
              <a:rPr lang="sl-SI" altLang="sl-SI" dirty="0"/>
              <a:t>ne</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b="1" baseline="-25000" dirty="0">
                <a:latin typeface="Courier New" panose="02070309020205020404" pitchFamily="49" charset="0"/>
                <a:cs typeface="Courier New" panose="02070309020205020404" pitchFamily="49" charset="0"/>
              </a:rPr>
              <a:t>L</a:t>
            </a:r>
            <a:r>
              <a:rPr lang="en-US" altLang="sl-SI" dirty="0"/>
              <a:t>, </a:t>
            </a:r>
            <a:r>
              <a:rPr lang="sl-SI" altLang="sl-SI" dirty="0"/>
              <a:t>niti</a:t>
            </a:r>
            <a:r>
              <a:rPr lang="en-US" altLang="sl-SI" dirty="0"/>
              <a:t> </a:t>
            </a:r>
            <a:r>
              <a:rPr lang="en-US" altLang="sl-SI" b="1" dirty="0">
                <a:latin typeface="Courier New" panose="02070309020205020404" pitchFamily="49" charset="0"/>
                <a:cs typeface="Courier New" panose="02070309020205020404" pitchFamily="49" charset="0"/>
              </a:rPr>
              <a:t>w</a:t>
            </a:r>
            <a:r>
              <a:rPr lang="en-US" altLang="sl-SI" dirty="0"/>
              <a:t> </a:t>
            </a:r>
            <a:r>
              <a:rPr lang="sl-SI" altLang="sl-SI" dirty="0"/>
              <a:t>niso vhodi v</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a:t>
            </a:r>
          </a:p>
        </p:txBody>
      </p:sp>
      <p:sp>
        <p:nvSpPr>
          <p:cNvPr id="26628" name="Slide Number Placeholder 5">
            <a:extLst>
              <a:ext uri="{FF2B5EF4-FFF2-40B4-BE49-F238E27FC236}">
                <a16:creationId xmlns:a16="http://schemas.microsoft.com/office/drawing/2014/main" id="{6C4BB24F-C75A-4EAB-9599-6BD59FA9EB3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F40A3775-9A29-4BEF-80D9-E37EC11B67F5}" type="slidenum">
              <a:rPr lang="en-US" altLang="sl-SI" sz="2800" smtClean="0">
                <a:solidFill>
                  <a:srgbClr val="FFFFFF"/>
                </a:solidFill>
              </a:rPr>
              <a:pPr>
                <a:spcBef>
                  <a:spcPct val="0"/>
                </a:spcBef>
                <a:buClrTx/>
                <a:buSzTx/>
                <a:buFontTx/>
                <a:buNone/>
              </a:pPr>
              <a:t>11</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9EA83A1-752C-4010-A1A6-DEE56D84475B}"/>
              </a:ext>
            </a:extLst>
          </p:cNvPr>
          <p:cNvSpPr>
            <a:spLocks noGrp="1" noChangeArrowheads="1"/>
          </p:cNvSpPr>
          <p:nvPr>
            <p:ph type="title"/>
          </p:nvPr>
        </p:nvSpPr>
        <p:spPr/>
        <p:txBody>
          <a:bodyPr/>
          <a:lstStyle/>
          <a:p>
            <a:pPr eaLnBrk="1" hangingPunct="1"/>
            <a:r>
              <a:rPr lang="sl-SI" altLang="sl-SI" b="1"/>
              <a:t>Prevedba</a:t>
            </a:r>
            <a:r>
              <a:rPr lang="en-US" altLang="sl-SI" b="1"/>
              <a:t> – (2)</a:t>
            </a:r>
          </a:p>
        </p:txBody>
      </p:sp>
      <p:sp>
        <p:nvSpPr>
          <p:cNvPr id="27651" name="Rectangle 3">
            <a:extLst>
              <a:ext uri="{FF2B5EF4-FFF2-40B4-BE49-F238E27FC236}">
                <a16:creationId xmlns:a16="http://schemas.microsoft.com/office/drawing/2014/main" id="{1383D05E-257A-466B-ACCA-205C8209B9C1}"/>
              </a:ext>
            </a:extLst>
          </p:cNvPr>
          <p:cNvSpPr>
            <a:spLocks noGrp="1" noChangeArrowheads="1"/>
          </p:cNvSpPr>
          <p:nvPr>
            <p:ph idx="1"/>
          </p:nvPr>
        </p:nvSpPr>
        <p:spPr>
          <a:xfrm>
            <a:off x="457200" y="1981200"/>
            <a:ext cx="7643813" cy="4572000"/>
          </a:xfrm>
        </p:spPr>
        <p:txBody>
          <a:bodyPr/>
          <a:lstStyle/>
          <a:p>
            <a:pPr eaLnBrk="1" hangingPunct="1">
              <a:lnSpc>
                <a:spcPct val="150000"/>
              </a:lnSpc>
              <a:buFont typeface="Wingdings 3" panose="05040102010807070707" pitchFamily="18" charset="2"/>
              <a:buChar char=""/>
              <a:defRPr/>
            </a:pPr>
            <a:r>
              <a:rPr lang="sl-SI" altLang="sl-SI" dirty="0"/>
              <a:t>Predpostavimo, da </a:t>
            </a:r>
            <a:r>
              <a:rPr lang="en-US" altLang="sl-SI" b="1" dirty="0">
                <a:latin typeface="Courier New" panose="02070309020205020404" pitchFamily="49" charset="0"/>
                <a:cs typeface="Courier New" panose="02070309020205020404" pitchFamily="49" charset="0"/>
                <a:sym typeface="Symbol" panose="05050102010706020507" pitchFamily="18" charset="2"/>
              </a:rPr>
              <a:t></a:t>
            </a:r>
            <a:r>
              <a:rPr lang="en-US" altLang="sl-SI" dirty="0">
                <a:sym typeface="Symbol" panose="05050102010706020507" pitchFamily="18" charset="2"/>
              </a:rPr>
              <a:t> </a:t>
            </a:r>
            <a:r>
              <a:rPr lang="sl-SI" altLang="sl-SI" dirty="0"/>
              <a:t>nima lastnosti</a:t>
            </a:r>
            <a:r>
              <a:rPr lang="en-US" altLang="sl-SI" dirty="0"/>
              <a:t> </a:t>
            </a:r>
            <a:r>
              <a:rPr lang="en-US" altLang="sl-SI" b="1" dirty="0">
                <a:latin typeface="Courier New" panose="02070309020205020404" pitchFamily="49" charset="0"/>
                <a:cs typeface="Courier New" panose="02070309020205020404" pitchFamily="49" charset="0"/>
              </a:rPr>
              <a:t>P</a:t>
            </a:r>
            <a:r>
              <a:rPr lang="en-US" altLang="sl-SI" dirty="0"/>
              <a:t>.</a:t>
            </a:r>
          </a:p>
          <a:p>
            <a:pPr lvl="1" eaLnBrk="1" hangingPunct="1">
              <a:lnSpc>
                <a:spcPct val="150000"/>
              </a:lnSpc>
              <a:buFont typeface="Wingdings 3" panose="05040102010807070707" pitchFamily="18" charset="2"/>
              <a:buChar char=""/>
              <a:defRPr/>
            </a:pPr>
            <a:r>
              <a:rPr lang="sl-SI" altLang="sl-SI" dirty="0"/>
              <a:t>Če </a:t>
            </a:r>
            <a:r>
              <a:rPr lang="en-US" altLang="sl-SI" b="1" dirty="0">
                <a:latin typeface="Courier New" panose="02070309020205020404" pitchFamily="49" charset="0"/>
                <a:cs typeface="Courier New" panose="02070309020205020404" pitchFamily="49" charset="0"/>
                <a:sym typeface="Symbol" panose="05050102010706020507" pitchFamily="18" charset="2"/>
              </a:rPr>
              <a:t></a:t>
            </a:r>
            <a:r>
              <a:rPr lang="en-US" altLang="sl-SI" dirty="0">
                <a:sym typeface="Symbol" panose="05050102010706020507" pitchFamily="18" charset="2"/>
              </a:rPr>
              <a:t> </a:t>
            </a:r>
            <a:r>
              <a:rPr lang="sl-SI" altLang="sl-SI" dirty="0"/>
              <a:t>ima lastnost</a:t>
            </a:r>
            <a:r>
              <a:rPr lang="en-US" altLang="sl-SI" dirty="0"/>
              <a:t> </a:t>
            </a:r>
            <a:r>
              <a:rPr lang="en-US" altLang="sl-SI" b="1" dirty="0">
                <a:latin typeface="Courier New" panose="02070309020205020404" pitchFamily="49" charset="0"/>
                <a:cs typeface="Courier New" panose="02070309020205020404" pitchFamily="49" charset="0"/>
              </a:rPr>
              <a:t>P</a:t>
            </a:r>
            <a:r>
              <a:rPr lang="en-US" altLang="sl-SI" dirty="0"/>
              <a:t>, </a:t>
            </a:r>
            <a:r>
              <a:rPr lang="sl-SI" altLang="sl-SI" dirty="0"/>
              <a:t>vzamemo komplement</a:t>
            </a:r>
            <a:r>
              <a:rPr lang="en-US" altLang="sl-SI" dirty="0"/>
              <a:t> </a:t>
            </a:r>
            <a:r>
              <a:rPr lang="en-US" altLang="sl-SI" b="1" dirty="0">
                <a:latin typeface="Courier New" panose="02070309020205020404" pitchFamily="49" charset="0"/>
                <a:cs typeface="Courier New" panose="02070309020205020404" pitchFamily="49" charset="0"/>
              </a:rPr>
              <a:t>P</a:t>
            </a:r>
            <a:r>
              <a:rPr lang="en-US" altLang="sl-SI" dirty="0"/>
              <a:t>, </a:t>
            </a:r>
            <a:r>
              <a:rPr lang="sl-SI" altLang="sl-SI" dirty="0"/>
              <a:t>ki je prav tako odločljiv, če je</a:t>
            </a:r>
            <a:r>
              <a:rPr lang="en-US" altLang="sl-SI" dirty="0"/>
              <a:t> </a:t>
            </a:r>
            <a:r>
              <a:rPr lang="en-US" altLang="sl-SI" b="1" dirty="0">
                <a:latin typeface="Courier New" panose="02070309020205020404" pitchFamily="49" charset="0"/>
                <a:cs typeface="Courier New" panose="02070309020205020404" pitchFamily="49" charset="0"/>
              </a:rPr>
              <a:t>P</a:t>
            </a:r>
            <a:r>
              <a:rPr lang="en-US" altLang="sl-SI" dirty="0"/>
              <a:t> </a:t>
            </a:r>
            <a:r>
              <a:rPr lang="sl-SI" altLang="sl-SI" dirty="0"/>
              <a:t>odločljiv</a:t>
            </a:r>
            <a:r>
              <a:rPr lang="en-US" altLang="sl-SI" dirty="0"/>
              <a:t>, </a:t>
            </a:r>
            <a:r>
              <a:rPr lang="sl-SI" altLang="sl-SI" dirty="0"/>
              <a:t>saj so rekurzivni jeziki zaprti za komplement</a:t>
            </a:r>
            <a:r>
              <a:rPr lang="en-US" altLang="sl-SI" dirty="0"/>
              <a:t>.</a:t>
            </a:r>
            <a:endParaRPr lang="sl-SI" altLang="sl-SI" dirty="0"/>
          </a:p>
          <a:p>
            <a:pPr marL="457200" lvl="1"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dirty="0"/>
              <a:t>Naj bo</a:t>
            </a:r>
            <a:r>
              <a:rPr lang="en-US" altLang="sl-SI" dirty="0"/>
              <a:t> </a:t>
            </a:r>
            <a:r>
              <a:rPr lang="en-US" altLang="sl-SI" b="1" dirty="0">
                <a:latin typeface="Courier New" panose="02070309020205020404" pitchFamily="49" charset="0"/>
                <a:cs typeface="Courier New" panose="02070309020205020404" pitchFamily="49" charset="0"/>
              </a:rPr>
              <a:t>L</a:t>
            </a:r>
            <a:r>
              <a:rPr lang="en-US" altLang="sl-SI" dirty="0"/>
              <a:t> </a:t>
            </a:r>
            <a:r>
              <a:rPr lang="sl-SI" altLang="sl-SI" dirty="0"/>
              <a:t>nek jezik z lastnostjo</a:t>
            </a:r>
            <a:r>
              <a:rPr lang="en-US" altLang="sl-SI" dirty="0"/>
              <a:t> </a:t>
            </a:r>
            <a:r>
              <a:rPr lang="en-US" altLang="sl-SI" b="1" dirty="0">
                <a:latin typeface="Courier New" panose="02070309020205020404" pitchFamily="49" charset="0"/>
                <a:cs typeface="Courier New" panose="02070309020205020404" pitchFamily="49" charset="0"/>
              </a:rPr>
              <a:t>P</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b="1" baseline="-25000" dirty="0">
                <a:latin typeface="Courier New" panose="02070309020205020404" pitchFamily="49" charset="0"/>
                <a:cs typeface="Courier New" panose="02070309020205020404" pitchFamily="49" charset="0"/>
              </a:rPr>
              <a:t>L</a:t>
            </a:r>
            <a:r>
              <a:rPr lang="en-US" altLang="sl-SI" dirty="0"/>
              <a:t> </a:t>
            </a:r>
            <a:r>
              <a:rPr lang="sl-SI" altLang="sl-SI" dirty="0"/>
              <a:t>pa naj bo</a:t>
            </a:r>
            <a:r>
              <a:rPr lang="en-US" altLang="sl-SI" dirty="0"/>
              <a:t> T</a:t>
            </a:r>
            <a:r>
              <a:rPr lang="sl-SI" altLang="sl-SI" dirty="0"/>
              <a:t>S,</a:t>
            </a:r>
            <a:br>
              <a:rPr lang="sl-SI" altLang="sl-SI" dirty="0"/>
            </a:br>
            <a:r>
              <a:rPr lang="sl-SI" altLang="sl-SI" dirty="0"/>
              <a:t>ki sprejema</a:t>
            </a:r>
            <a:r>
              <a:rPr lang="en-US" altLang="sl-SI" dirty="0"/>
              <a:t> </a:t>
            </a:r>
            <a:r>
              <a:rPr lang="sl-SI" altLang="sl-SI" dirty="0"/>
              <a:t>jezik</a:t>
            </a:r>
            <a:r>
              <a:rPr lang="en-US" altLang="sl-SI" dirty="0"/>
              <a:t> </a:t>
            </a:r>
            <a:r>
              <a:rPr lang="en-US" altLang="sl-SI" b="1" dirty="0">
                <a:latin typeface="Courier New" panose="02070309020205020404" pitchFamily="49" charset="0"/>
                <a:cs typeface="Courier New" panose="02070309020205020404" pitchFamily="49" charset="0"/>
              </a:rPr>
              <a:t>L</a:t>
            </a:r>
            <a:r>
              <a:rPr lang="en-US" altLang="sl-SI" dirty="0"/>
              <a:t>.</a:t>
            </a:r>
          </a:p>
        </p:txBody>
      </p:sp>
      <p:sp>
        <p:nvSpPr>
          <p:cNvPr id="28676" name="Slide Number Placeholder 5">
            <a:extLst>
              <a:ext uri="{FF2B5EF4-FFF2-40B4-BE49-F238E27FC236}">
                <a16:creationId xmlns:a16="http://schemas.microsoft.com/office/drawing/2014/main" id="{C6DF8BF1-39A6-439E-90FC-C27BDFA7C8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B597A25D-5E75-4516-B6EE-FEE24FEEA60A}" type="slidenum">
              <a:rPr lang="en-US" altLang="sl-SI" sz="2800" smtClean="0">
                <a:solidFill>
                  <a:srgbClr val="FFFFFF"/>
                </a:solidFill>
              </a:rPr>
              <a:pPr>
                <a:spcBef>
                  <a:spcPct val="0"/>
                </a:spcBef>
                <a:buClrTx/>
                <a:buSzTx/>
                <a:buFontTx/>
                <a:buNone/>
              </a:pPr>
              <a:t>12</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D3A5099-2E38-4DC8-85F4-4BF3B9BEFD08}"/>
              </a:ext>
            </a:extLst>
          </p:cNvPr>
          <p:cNvSpPr>
            <a:spLocks noGrp="1" noChangeArrowheads="1"/>
          </p:cNvSpPr>
          <p:nvPr>
            <p:ph type="title"/>
          </p:nvPr>
        </p:nvSpPr>
        <p:spPr/>
        <p:txBody>
          <a:bodyPr/>
          <a:lstStyle/>
          <a:p>
            <a:pPr eaLnBrk="1" hangingPunct="1"/>
            <a:r>
              <a:rPr lang="sl-SI" altLang="sl-SI" b="1"/>
              <a:t>Zasnova </a:t>
            </a:r>
            <a:r>
              <a:rPr lang="en-US" altLang="sl-SI" b="1"/>
              <a:t> </a:t>
            </a:r>
            <a:r>
              <a:rPr lang="en-US" altLang="sl-SI" b="1">
                <a:latin typeface="Courier New" panose="02070309020205020404" pitchFamily="49" charset="0"/>
                <a:cs typeface="Courier New" panose="02070309020205020404" pitchFamily="49" charset="0"/>
              </a:rPr>
              <a:t>M’</a:t>
            </a:r>
          </a:p>
        </p:txBody>
      </p:sp>
      <p:sp>
        <p:nvSpPr>
          <p:cNvPr id="29699" name="Rectangle 3">
            <a:extLst>
              <a:ext uri="{FF2B5EF4-FFF2-40B4-BE49-F238E27FC236}">
                <a16:creationId xmlns:a16="http://schemas.microsoft.com/office/drawing/2014/main" id="{D9A49A76-E9F8-46DC-AD8F-20A6C907D9AD}"/>
              </a:ext>
            </a:extLst>
          </p:cNvPr>
          <p:cNvSpPr>
            <a:spLocks noGrp="1" noChangeArrowheads="1"/>
          </p:cNvSpPr>
          <p:nvPr>
            <p:ph idx="1"/>
          </p:nvPr>
        </p:nvSpPr>
        <p:spPr>
          <a:xfrm>
            <a:off x="827088" y="2052638"/>
            <a:ext cx="7567612" cy="4195762"/>
          </a:xfrm>
        </p:spPr>
        <p:txBody>
          <a:bodyPr/>
          <a:lstStyle/>
          <a:p>
            <a:pPr marL="609600" indent="-609600" eaLnBrk="1" hangingPunct="1">
              <a:lnSpc>
                <a:spcPct val="150000"/>
              </a:lnSpc>
              <a:buFont typeface="Monotype Sorts" pitchFamily="2" charset="2"/>
              <a:buAutoNum type="arabicPeriod"/>
              <a:defRPr/>
            </a:pPr>
            <a:r>
              <a:rPr lang="sl-SI" altLang="sl-SI" dirty="0"/>
              <a:t>Na drugem traku </a:t>
            </a:r>
            <a:r>
              <a:rPr lang="en-US" altLang="sl-SI" b="1" dirty="0">
                <a:latin typeface="Courier New" panose="02070309020205020404" pitchFamily="49" charset="0"/>
                <a:cs typeface="Courier New" panose="02070309020205020404" pitchFamily="49" charset="0"/>
              </a:rPr>
              <a:t>M’</a:t>
            </a:r>
            <a:r>
              <a:rPr lang="sl-SI" altLang="sl-SI" dirty="0"/>
              <a:t>naj bo niz</a:t>
            </a:r>
            <a:r>
              <a:rPr lang="en-US" altLang="sl-SI" dirty="0"/>
              <a:t> </a:t>
            </a:r>
            <a:r>
              <a:rPr lang="en-US" altLang="sl-SI" b="1" dirty="0">
                <a:latin typeface="Courier New" panose="02070309020205020404" pitchFamily="49" charset="0"/>
                <a:cs typeface="Courier New" panose="02070309020205020404" pitchFamily="49" charset="0"/>
              </a:rPr>
              <a:t>w</a:t>
            </a:r>
            <a:r>
              <a:rPr lang="sl-SI" altLang="sl-SI" dirty="0"/>
              <a:t>; simuliramo</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 </a:t>
            </a:r>
            <a:r>
              <a:rPr lang="sl-SI" altLang="sl-SI" dirty="0"/>
              <a:t>na</a:t>
            </a:r>
            <a:r>
              <a:rPr lang="en-US" altLang="sl-SI" dirty="0"/>
              <a:t> </a:t>
            </a:r>
            <a:r>
              <a:rPr lang="en-US" altLang="sl-SI" b="1" dirty="0">
                <a:latin typeface="Courier New" panose="02070309020205020404" pitchFamily="49" charset="0"/>
                <a:cs typeface="Courier New" panose="02070309020205020404" pitchFamily="49" charset="0"/>
              </a:rPr>
              <a:t>w</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marL="609600" indent="-609600" eaLnBrk="1" hangingPunct="1">
              <a:lnSpc>
                <a:spcPct val="150000"/>
              </a:lnSpc>
              <a:buFont typeface="+mj-lt"/>
              <a:buAutoNum type="arabicPeriod" startAt="2"/>
              <a:defRPr/>
            </a:pPr>
            <a:r>
              <a:rPr lang="sl-SI" altLang="sl-SI" dirty="0"/>
              <a:t>Če</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 </a:t>
            </a:r>
            <a:r>
              <a:rPr lang="sl-SI" altLang="sl-SI" dirty="0"/>
              <a:t>sprejme</a:t>
            </a:r>
            <a:r>
              <a:rPr lang="en-US" altLang="sl-SI" dirty="0"/>
              <a:t> </a:t>
            </a:r>
            <a:r>
              <a:rPr lang="en-US" altLang="sl-SI" b="1" dirty="0">
                <a:latin typeface="Courier New" panose="02070309020205020404" pitchFamily="49" charset="0"/>
                <a:cs typeface="Courier New" panose="02070309020205020404" pitchFamily="49" charset="0"/>
              </a:rPr>
              <a:t>w</a:t>
            </a:r>
            <a:r>
              <a:rPr lang="en-US" altLang="sl-SI" dirty="0"/>
              <a:t>, </a:t>
            </a:r>
            <a:r>
              <a:rPr lang="sl-SI" altLang="sl-SI" dirty="0"/>
              <a:t>potem simuliramo</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b="1" baseline="-25000" dirty="0">
                <a:latin typeface="Courier New" panose="02070309020205020404" pitchFamily="49" charset="0"/>
                <a:cs typeface="Courier New" panose="02070309020205020404" pitchFamily="49" charset="0"/>
              </a:rPr>
              <a:t>L</a:t>
            </a:r>
            <a:r>
              <a:rPr lang="en-US" altLang="sl-SI" dirty="0"/>
              <a:t> </a:t>
            </a:r>
            <a:r>
              <a:rPr lang="sl-SI" altLang="sl-SI" dirty="0"/>
              <a:t>na </a:t>
            </a:r>
            <a:r>
              <a:rPr lang="en-US" altLang="sl-SI" b="1" dirty="0">
                <a:latin typeface="Courier New" panose="02070309020205020404" pitchFamily="49" charset="0"/>
                <a:cs typeface="Courier New" panose="02070309020205020404" pitchFamily="49" charset="0"/>
              </a:rPr>
              <a:t>x</a:t>
            </a:r>
            <a:br>
              <a:rPr lang="sl-SI" altLang="sl-SI" dirty="0"/>
            </a:br>
            <a:r>
              <a:rPr lang="sl-SI" altLang="sl-SI" dirty="0"/>
              <a:t>(vhodnem nizu</a:t>
            </a:r>
            <a:r>
              <a:rPr lang="en-US" altLang="sl-SI" dirty="0"/>
              <a:t> </a:t>
            </a:r>
            <a:r>
              <a:rPr lang="sl-SI" altLang="sl-SI" dirty="0"/>
              <a:t>v</a:t>
            </a:r>
            <a:r>
              <a:rPr lang="en-US" altLang="sl-SI" dirty="0"/>
              <a:t> </a:t>
            </a:r>
            <a:r>
              <a:rPr lang="en-US" altLang="sl-SI" b="1" dirty="0">
                <a:latin typeface="Courier New" panose="02070309020205020404" pitchFamily="49" charset="0"/>
                <a:cs typeface="Courier New" panose="02070309020205020404" pitchFamily="49" charset="0"/>
              </a:rPr>
              <a:t>M’</a:t>
            </a:r>
            <a:r>
              <a:rPr lang="sl-SI" altLang="sl-SI" dirty="0"/>
              <a:t>), ki se nahaja na prvem traku </a:t>
            </a:r>
            <a:r>
              <a:rPr lang="en-US" altLang="sl-SI" b="1" dirty="0">
                <a:latin typeface="Courier New" panose="02070309020205020404" pitchFamily="49" charset="0"/>
                <a:cs typeface="Courier New" panose="02070309020205020404" pitchFamily="49" charset="0"/>
              </a:rPr>
              <a:t>M’</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marL="609600" indent="-609600" eaLnBrk="1" hangingPunct="1">
              <a:lnSpc>
                <a:spcPct val="150000"/>
              </a:lnSpc>
              <a:buFont typeface="+mj-lt"/>
              <a:buAutoNum type="arabicPeriod" startAt="3"/>
              <a:defRPr/>
            </a:pPr>
            <a:r>
              <a:rPr lang="en-US" altLang="sl-SI" b="1" dirty="0">
                <a:latin typeface="Courier New" panose="02070309020205020404" pitchFamily="49" charset="0"/>
                <a:cs typeface="Courier New" panose="02070309020205020404" pitchFamily="49" charset="0"/>
              </a:rPr>
              <a:t>M’</a:t>
            </a:r>
            <a:r>
              <a:rPr lang="en-US" altLang="sl-SI" dirty="0"/>
              <a:t> </a:t>
            </a:r>
            <a:r>
              <a:rPr lang="sl-SI" altLang="sl-SI" dirty="0"/>
              <a:t>sprejme vhodni niz </a:t>
            </a:r>
            <a:r>
              <a:rPr lang="en-US" altLang="sl-SI" b="1" dirty="0">
                <a:latin typeface="Courier New" panose="02070309020205020404" pitchFamily="49" charset="0"/>
                <a:cs typeface="Courier New" panose="02070309020205020404" pitchFamily="49" charset="0"/>
              </a:rPr>
              <a:t>x</a:t>
            </a:r>
            <a:r>
              <a:rPr lang="en-US" altLang="sl-SI" dirty="0"/>
              <a:t> </a:t>
            </a:r>
            <a:r>
              <a:rPr lang="sl-SI" altLang="sl-SI" dirty="0"/>
              <a:t>natanko takrat,</a:t>
            </a:r>
            <a:br>
              <a:rPr lang="sl-SI" altLang="sl-SI" dirty="0"/>
            </a:br>
            <a:r>
              <a:rPr lang="sl-SI" altLang="sl-SI" dirty="0"/>
              <a:t>ko</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b="1" baseline="-25000" dirty="0">
                <a:latin typeface="Courier New" panose="02070309020205020404" pitchFamily="49" charset="0"/>
                <a:cs typeface="Courier New" panose="02070309020205020404" pitchFamily="49" charset="0"/>
              </a:rPr>
              <a:t>L</a:t>
            </a:r>
            <a:r>
              <a:rPr lang="en-US" altLang="sl-SI" dirty="0"/>
              <a:t> </a:t>
            </a:r>
            <a:r>
              <a:rPr lang="sl-SI" altLang="sl-SI" dirty="0"/>
              <a:t>sprejme</a:t>
            </a:r>
            <a:r>
              <a:rPr lang="en-US" altLang="sl-SI" dirty="0"/>
              <a:t> </a:t>
            </a:r>
            <a:r>
              <a:rPr lang="en-US" altLang="sl-SI" b="1" dirty="0">
                <a:latin typeface="Courier New" panose="02070309020205020404" pitchFamily="49" charset="0"/>
                <a:cs typeface="Courier New" panose="02070309020205020404" pitchFamily="49" charset="0"/>
              </a:rPr>
              <a:t>x</a:t>
            </a:r>
            <a:r>
              <a:rPr lang="en-US" altLang="sl-SI" dirty="0"/>
              <a:t>.</a:t>
            </a:r>
          </a:p>
        </p:txBody>
      </p:sp>
      <p:sp>
        <p:nvSpPr>
          <p:cNvPr id="30724" name="Slide Number Placeholder 5">
            <a:extLst>
              <a:ext uri="{FF2B5EF4-FFF2-40B4-BE49-F238E27FC236}">
                <a16:creationId xmlns:a16="http://schemas.microsoft.com/office/drawing/2014/main" id="{412C9EC0-C9FB-4F37-A6F1-603E0DDDD3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1C8FC36E-F791-45E3-BF72-2385605E857E}" type="slidenum">
              <a:rPr lang="en-US" altLang="sl-SI" sz="2800" smtClean="0">
                <a:solidFill>
                  <a:srgbClr val="FFFFFF"/>
                </a:solidFill>
              </a:rPr>
              <a:pPr>
                <a:spcBef>
                  <a:spcPct val="0"/>
                </a:spcBef>
                <a:buClrTx/>
                <a:buSzTx/>
                <a:buFontTx/>
                <a:buNone/>
              </a:pPr>
              <a:t>13</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801560B-C492-4944-B43B-31913A46721E}"/>
              </a:ext>
            </a:extLst>
          </p:cNvPr>
          <p:cNvSpPr>
            <a:spLocks noGrp="1" noChangeArrowheads="1"/>
          </p:cNvSpPr>
          <p:nvPr>
            <p:ph type="title"/>
          </p:nvPr>
        </p:nvSpPr>
        <p:spPr>
          <a:xfrm>
            <a:off x="323850" y="515938"/>
            <a:ext cx="7056438" cy="1400175"/>
          </a:xfrm>
        </p:spPr>
        <p:txBody>
          <a:bodyPr/>
          <a:lstStyle/>
          <a:p>
            <a:pPr eaLnBrk="1" hangingPunct="1"/>
            <a:r>
              <a:rPr lang="sl-SI" altLang="sl-SI" b="1"/>
              <a:t>Akcije</a:t>
            </a:r>
            <a:r>
              <a:rPr lang="en-US" altLang="sl-SI" b="1"/>
              <a:t> </a:t>
            </a:r>
            <a:r>
              <a:rPr lang="en-US" altLang="sl-SI" b="1">
                <a:latin typeface="Courier New" panose="02070309020205020404" pitchFamily="49" charset="0"/>
                <a:cs typeface="Courier New" panose="02070309020205020404" pitchFamily="49" charset="0"/>
              </a:rPr>
              <a:t>M’</a:t>
            </a:r>
            <a:r>
              <a:rPr lang="sl-SI" altLang="sl-SI" b="1"/>
              <a:t>, če</a:t>
            </a:r>
            <a:r>
              <a:rPr lang="en-US" altLang="sl-SI" b="1"/>
              <a:t> </a:t>
            </a:r>
            <a:r>
              <a:rPr lang="en-US" altLang="sl-SI" b="1">
                <a:latin typeface="Courier New" panose="02070309020205020404" pitchFamily="49" charset="0"/>
                <a:cs typeface="Courier New" panose="02070309020205020404" pitchFamily="49" charset="0"/>
              </a:rPr>
              <a:t>M</a:t>
            </a:r>
            <a:r>
              <a:rPr lang="en-US" altLang="sl-SI" b="1"/>
              <a:t> </a:t>
            </a:r>
            <a:r>
              <a:rPr lang="sl-SI" altLang="sl-SI" b="1"/>
              <a:t>sprejme</a:t>
            </a:r>
            <a:r>
              <a:rPr lang="en-US" altLang="sl-SI" b="1"/>
              <a:t> </a:t>
            </a:r>
            <a:r>
              <a:rPr lang="en-US" altLang="sl-SI" b="1">
                <a:latin typeface="Courier New" panose="02070309020205020404" pitchFamily="49" charset="0"/>
                <a:cs typeface="Courier New" panose="02070309020205020404" pitchFamily="49" charset="0"/>
              </a:rPr>
              <a:t>w</a:t>
            </a:r>
          </a:p>
        </p:txBody>
      </p:sp>
      <p:sp>
        <p:nvSpPr>
          <p:cNvPr id="32771" name="Slide Number Placeholder 4">
            <a:extLst>
              <a:ext uri="{FF2B5EF4-FFF2-40B4-BE49-F238E27FC236}">
                <a16:creationId xmlns:a16="http://schemas.microsoft.com/office/drawing/2014/main" id="{B6CB56E4-E519-4085-B7B2-F1143415622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1A3F8AC6-DF9E-48C9-BF0D-57C1F379AE21}" type="slidenum">
              <a:rPr lang="en-US" altLang="sl-SI" sz="2800" smtClean="0">
                <a:solidFill>
                  <a:srgbClr val="FFFFFF"/>
                </a:solidFill>
              </a:rPr>
              <a:pPr>
                <a:spcBef>
                  <a:spcPct val="0"/>
                </a:spcBef>
                <a:buClrTx/>
                <a:buSzTx/>
                <a:buFontTx/>
                <a:buNone/>
              </a:pPr>
              <a:t>14</a:t>
            </a:fld>
            <a:endParaRPr lang="en-US" altLang="sl-SI" sz="2800">
              <a:solidFill>
                <a:srgbClr val="FFFFFF"/>
              </a:solidFill>
            </a:endParaRPr>
          </a:p>
        </p:txBody>
      </p:sp>
      <p:sp>
        <p:nvSpPr>
          <p:cNvPr id="32772" name="Rectangle 3">
            <a:extLst>
              <a:ext uri="{FF2B5EF4-FFF2-40B4-BE49-F238E27FC236}">
                <a16:creationId xmlns:a16="http://schemas.microsoft.com/office/drawing/2014/main" id="{D9A1CED0-510D-46AE-95F3-FFD08A2B428A}"/>
              </a:ext>
            </a:extLst>
          </p:cNvPr>
          <p:cNvSpPr>
            <a:spLocks noChangeArrowheads="1"/>
          </p:cNvSpPr>
          <p:nvPr/>
        </p:nvSpPr>
        <p:spPr bwMode="auto">
          <a:xfrm>
            <a:off x="1619250" y="3095625"/>
            <a:ext cx="1606550" cy="1524000"/>
          </a:xfrm>
          <a:prstGeom prst="rect">
            <a:avLst/>
          </a:prstGeom>
          <a:solidFill>
            <a:srgbClr val="FF99CC">
              <a:alpha val="50195"/>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sl-SI" altLang="sl-SI" sz="1800"/>
              <a:t>Simulira</a:t>
            </a:r>
            <a:r>
              <a:rPr lang="en-US" altLang="sl-SI" sz="1800"/>
              <a:t> </a:t>
            </a:r>
            <a:r>
              <a:rPr lang="en-US" altLang="sl-SI" sz="1800" b="1">
                <a:latin typeface="Courier New" panose="02070309020205020404" pitchFamily="49" charset="0"/>
                <a:cs typeface="Courier New" panose="02070309020205020404" pitchFamily="49" charset="0"/>
              </a:rPr>
              <a:t>M</a:t>
            </a:r>
          </a:p>
          <a:p>
            <a:pPr algn="ctr" eaLnBrk="1" hangingPunct="1">
              <a:spcBef>
                <a:spcPct val="0"/>
              </a:spcBef>
              <a:buClrTx/>
              <a:buSzTx/>
              <a:buFontTx/>
              <a:buNone/>
            </a:pPr>
            <a:r>
              <a:rPr lang="sl-SI" altLang="sl-SI" sz="1800"/>
              <a:t>na vhodu</a:t>
            </a:r>
            <a:r>
              <a:rPr lang="en-US" altLang="sl-SI" sz="1800"/>
              <a:t> </a:t>
            </a:r>
            <a:r>
              <a:rPr lang="en-US" altLang="sl-SI" sz="1800" b="1">
                <a:latin typeface="Courier New" panose="02070309020205020404" pitchFamily="49" charset="0"/>
                <a:cs typeface="Courier New" panose="02070309020205020404" pitchFamily="49" charset="0"/>
              </a:rPr>
              <a:t>w</a:t>
            </a:r>
          </a:p>
        </p:txBody>
      </p:sp>
      <p:sp>
        <p:nvSpPr>
          <p:cNvPr id="32773" name="Rectangle 4">
            <a:extLst>
              <a:ext uri="{FF2B5EF4-FFF2-40B4-BE49-F238E27FC236}">
                <a16:creationId xmlns:a16="http://schemas.microsoft.com/office/drawing/2014/main" id="{F403EC57-C7B3-41A4-8AFD-BC45E3B6C9E9}"/>
              </a:ext>
            </a:extLst>
          </p:cNvPr>
          <p:cNvSpPr>
            <a:spLocks noChangeArrowheads="1"/>
          </p:cNvSpPr>
          <p:nvPr/>
        </p:nvSpPr>
        <p:spPr bwMode="auto">
          <a:xfrm>
            <a:off x="1331913" y="2562225"/>
            <a:ext cx="5616575" cy="2667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sl-SI" altLang="sl-SI" sz="1800"/>
          </a:p>
        </p:txBody>
      </p:sp>
      <p:sp>
        <p:nvSpPr>
          <p:cNvPr id="32774" name="Text Box 5">
            <a:extLst>
              <a:ext uri="{FF2B5EF4-FFF2-40B4-BE49-F238E27FC236}">
                <a16:creationId xmlns:a16="http://schemas.microsoft.com/office/drawing/2014/main" id="{280A554F-7DF0-4A89-8727-0A31D100E9CC}"/>
              </a:ext>
            </a:extLst>
          </p:cNvPr>
          <p:cNvSpPr txBox="1">
            <a:spLocks noChangeArrowheads="1"/>
          </p:cNvSpPr>
          <p:nvPr/>
        </p:nvSpPr>
        <p:spPr bwMode="auto">
          <a:xfrm>
            <a:off x="388938" y="3730625"/>
            <a:ext cx="3222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1800" b="1">
                <a:latin typeface="Courier New" panose="02070309020205020404" pitchFamily="49" charset="0"/>
                <a:cs typeface="Courier New" panose="02070309020205020404" pitchFamily="49" charset="0"/>
              </a:rPr>
              <a:t>x</a:t>
            </a:r>
          </a:p>
        </p:txBody>
      </p:sp>
      <p:sp>
        <p:nvSpPr>
          <p:cNvPr id="32775" name="Rectangle 8">
            <a:extLst>
              <a:ext uri="{FF2B5EF4-FFF2-40B4-BE49-F238E27FC236}">
                <a16:creationId xmlns:a16="http://schemas.microsoft.com/office/drawing/2014/main" id="{D2D3F7E0-EFA2-410E-A057-9FC3783EE70B}"/>
              </a:ext>
            </a:extLst>
          </p:cNvPr>
          <p:cNvSpPr>
            <a:spLocks noChangeArrowheads="1"/>
          </p:cNvSpPr>
          <p:nvPr/>
        </p:nvSpPr>
        <p:spPr bwMode="auto">
          <a:xfrm>
            <a:off x="5040313" y="3095625"/>
            <a:ext cx="1701800" cy="1524000"/>
          </a:xfrm>
          <a:prstGeom prst="rect">
            <a:avLst/>
          </a:prstGeom>
          <a:solidFill>
            <a:srgbClr val="FF99CC">
              <a:alpha val="50195"/>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sl-SI" altLang="sl-SI" sz="1800"/>
              <a:t>Simulira</a:t>
            </a:r>
            <a:r>
              <a:rPr lang="en-US" altLang="sl-SI" sz="1800"/>
              <a:t> </a:t>
            </a:r>
            <a:r>
              <a:rPr lang="en-US" altLang="sl-SI" sz="1800" b="1">
                <a:latin typeface="Courier New" panose="02070309020205020404" pitchFamily="49" charset="0"/>
                <a:cs typeface="Courier New" panose="02070309020205020404" pitchFamily="49" charset="0"/>
              </a:rPr>
              <a:t>M</a:t>
            </a:r>
            <a:r>
              <a:rPr lang="en-US" altLang="sl-SI" sz="1800" b="1" baseline="-25000">
                <a:latin typeface="Courier New" panose="02070309020205020404" pitchFamily="49" charset="0"/>
                <a:cs typeface="Courier New" panose="02070309020205020404" pitchFamily="49" charset="0"/>
              </a:rPr>
              <a:t>L</a:t>
            </a:r>
          </a:p>
          <a:p>
            <a:pPr algn="ctr" eaLnBrk="1" hangingPunct="1">
              <a:spcBef>
                <a:spcPct val="0"/>
              </a:spcBef>
              <a:buClrTx/>
              <a:buSzTx/>
              <a:buFontTx/>
              <a:buNone/>
            </a:pPr>
            <a:r>
              <a:rPr lang="sl-SI" altLang="sl-SI" sz="1800"/>
              <a:t>na vhodu</a:t>
            </a:r>
            <a:r>
              <a:rPr lang="en-US" altLang="sl-SI" sz="1800"/>
              <a:t> </a:t>
            </a:r>
            <a:r>
              <a:rPr lang="en-US" altLang="sl-SI" sz="1800" b="1">
                <a:latin typeface="Courier New" panose="02070309020205020404" pitchFamily="49" charset="0"/>
                <a:cs typeface="Courier New" panose="02070309020205020404" pitchFamily="49" charset="0"/>
              </a:rPr>
              <a:t>x</a:t>
            </a:r>
          </a:p>
        </p:txBody>
      </p:sp>
      <p:sp>
        <p:nvSpPr>
          <p:cNvPr id="32776" name="Text Box 9">
            <a:extLst>
              <a:ext uri="{FF2B5EF4-FFF2-40B4-BE49-F238E27FC236}">
                <a16:creationId xmlns:a16="http://schemas.microsoft.com/office/drawing/2014/main" id="{9466217F-0030-4A4E-A123-372B8E8935B7}"/>
              </a:ext>
            </a:extLst>
          </p:cNvPr>
          <p:cNvSpPr txBox="1">
            <a:spLocks noChangeArrowheads="1"/>
          </p:cNvSpPr>
          <p:nvPr/>
        </p:nvSpPr>
        <p:spPr bwMode="auto">
          <a:xfrm>
            <a:off x="3189288" y="3111500"/>
            <a:ext cx="18589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sl-SI" altLang="sl-SI" sz="1800"/>
              <a:t>če </a:t>
            </a:r>
            <a:r>
              <a:rPr lang="sl-SI" altLang="sl-SI" sz="1800" b="1">
                <a:latin typeface="Courier New" panose="02070309020205020404" pitchFamily="49" charset="0"/>
                <a:cs typeface="Courier New" panose="02070309020205020404" pitchFamily="49" charset="0"/>
              </a:rPr>
              <a:t>M</a:t>
            </a:r>
            <a:r>
              <a:rPr lang="sl-SI" altLang="sl-SI" sz="1800"/>
              <a:t> sprejme </a:t>
            </a:r>
            <a:r>
              <a:rPr lang="sl-SI" altLang="sl-SI" sz="1800" b="1">
                <a:latin typeface="Courier New" panose="02070309020205020404" pitchFamily="49" charset="0"/>
                <a:cs typeface="Courier New" panose="02070309020205020404" pitchFamily="49" charset="0"/>
              </a:rPr>
              <a:t>w</a:t>
            </a:r>
            <a:endParaRPr lang="en-US" altLang="sl-SI" sz="1800" b="1">
              <a:latin typeface="Courier New" panose="02070309020205020404" pitchFamily="49" charset="0"/>
              <a:cs typeface="Courier New" panose="02070309020205020404" pitchFamily="49" charset="0"/>
            </a:endParaRPr>
          </a:p>
        </p:txBody>
      </p:sp>
      <p:sp>
        <p:nvSpPr>
          <p:cNvPr id="32777" name="Line 10">
            <a:extLst>
              <a:ext uri="{FF2B5EF4-FFF2-40B4-BE49-F238E27FC236}">
                <a16:creationId xmlns:a16="http://schemas.microsoft.com/office/drawing/2014/main" id="{CB029195-FB6B-4092-9FE6-452379EE2D40}"/>
              </a:ext>
            </a:extLst>
          </p:cNvPr>
          <p:cNvSpPr>
            <a:spLocks noChangeShapeType="1"/>
          </p:cNvSpPr>
          <p:nvPr/>
        </p:nvSpPr>
        <p:spPr bwMode="auto">
          <a:xfrm>
            <a:off x="3225800" y="3429000"/>
            <a:ext cx="182403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32778" name="Text Box 15">
            <a:extLst>
              <a:ext uri="{FF2B5EF4-FFF2-40B4-BE49-F238E27FC236}">
                <a16:creationId xmlns:a16="http://schemas.microsoft.com/office/drawing/2014/main" id="{D6477917-57D0-464C-B8E8-EE524DDD3045}"/>
              </a:ext>
            </a:extLst>
          </p:cNvPr>
          <p:cNvSpPr txBox="1">
            <a:spLocks noChangeArrowheads="1"/>
          </p:cNvSpPr>
          <p:nvPr/>
        </p:nvSpPr>
        <p:spPr bwMode="auto">
          <a:xfrm>
            <a:off x="7013575" y="2452688"/>
            <a:ext cx="2027238"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sl-SI" altLang="sl-SI" sz="1800"/>
              <a:t>Sprejme natanko takrat, ko je</a:t>
            </a:r>
            <a:r>
              <a:rPr lang="en-US" altLang="sl-SI" sz="1800"/>
              <a:t> </a:t>
            </a:r>
            <a:r>
              <a:rPr lang="en-US" altLang="sl-SI" sz="1800" b="1">
                <a:latin typeface="Courier New" panose="02070309020205020404" pitchFamily="49" charset="0"/>
                <a:cs typeface="Courier New" panose="02070309020205020404" pitchFamily="49" charset="0"/>
              </a:rPr>
              <a:t>x</a:t>
            </a:r>
            <a:r>
              <a:rPr lang="en-US" altLang="sl-SI" sz="1800"/>
              <a:t> </a:t>
            </a:r>
            <a:r>
              <a:rPr lang="sl-SI" altLang="sl-SI" sz="1800"/>
              <a:t>v</a:t>
            </a:r>
            <a:r>
              <a:rPr lang="en-US" altLang="sl-SI" sz="1800"/>
              <a:t> </a:t>
            </a:r>
            <a:r>
              <a:rPr lang="en-US" altLang="sl-SI" sz="1800" b="1">
                <a:latin typeface="Courier New" panose="02070309020205020404" pitchFamily="49" charset="0"/>
                <a:cs typeface="Courier New" panose="02070309020205020404" pitchFamily="49" charset="0"/>
              </a:rPr>
              <a:t>L</a:t>
            </a:r>
            <a:r>
              <a:rPr lang="en-US" altLang="sl-SI" sz="1800"/>
              <a:t>.</a:t>
            </a:r>
            <a:endParaRPr lang="en-US" altLang="sl-SI" sz="1800" baseline="-25000"/>
          </a:p>
        </p:txBody>
      </p:sp>
      <p:sp>
        <p:nvSpPr>
          <p:cNvPr id="32779" name="Line 16">
            <a:extLst>
              <a:ext uri="{FF2B5EF4-FFF2-40B4-BE49-F238E27FC236}">
                <a16:creationId xmlns:a16="http://schemas.microsoft.com/office/drawing/2014/main" id="{4B60E925-139D-403B-9355-5F47DA0BD1CB}"/>
              </a:ext>
            </a:extLst>
          </p:cNvPr>
          <p:cNvSpPr>
            <a:spLocks noChangeShapeType="1"/>
          </p:cNvSpPr>
          <p:nvPr/>
        </p:nvSpPr>
        <p:spPr bwMode="auto">
          <a:xfrm>
            <a:off x="6732588" y="3429000"/>
            <a:ext cx="1295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32780" name="Line 10">
            <a:extLst>
              <a:ext uri="{FF2B5EF4-FFF2-40B4-BE49-F238E27FC236}">
                <a16:creationId xmlns:a16="http://schemas.microsoft.com/office/drawing/2014/main" id="{51C23FFD-7220-4C8E-B64B-6157496F3088}"/>
              </a:ext>
            </a:extLst>
          </p:cNvPr>
          <p:cNvSpPr>
            <a:spLocks noChangeShapeType="1"/>
          </p:cNvSpPr>
          <p:nvPr/>
        </p:nvSpPr>
        <p:spPr bwMode="auto">
          <a:xfrm flipV="1">
            <a:off x="711200" y="3902075"/>
            <a:ext cx="4337050" cy="1116013"/>
          </a:xfrm>
          <a:custGeom>
            <a:avLst/>
            <a:gdLst>
              <a:gd name="T0" fmla="*/ 0 w 10000"/>
              <a:gd name="T1" fmla="*/ 0 h 2147483647"/>
              <a:gd name="T2" fmla="*/ 2147483646 w 10000"/>
              <a:gd name="T3" fmla="*/ 0 h 2147483647"/>
              <a:gd name="T4" fmla="*/ 2147483646 w 10000"/>
              <a:gd name="T5" fmla="*/ 0 h 2147483647"/>
              <a:gd name="T6" fmla="*/ 2147483646 w 10000"/>
              <a:gd name="T7" fmla="*/ 0 h 2147483647"/>
              <a:gd name="T8" fmla="*/ 2147483646 w 10000"/>
              <a:gd name="T9" fmla="*/ 0 h 2147483647"/>
              <a:gd name="T10" fmla="*/ 2147483646 w 10000"/>
              <a:gd name="T11" fmla="*/ 0 h 21474836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2147483647">
                <a:moveTo>
                  <a:pt x="0" y="2147483646"/>
                </a:moveTo>
                <a:lnTo>
                  <a:pt x="1267" y="2147483646"/>
                </a:lnTo>
                <a:cubicBezTo>
                  <a:pt x="1959" y="2147483646"/>
                  <a:pt x="1398" y="71485710"/>
                  <a:pt x="2333" y="71485710"/>
                </a:cubicBezTo>
                <a:cubicBezTo>
                  <a:pt x="3268" y="71485710"/>
                  <a:pt x="5160" y="-93656183"/>
                  <a:pt x="6154" y="78061988"/>
                </a:cubicBezTo>
                <a:cubicBezTo>
                  <a:pt x="7148" y="249780159"/>
                  <a:pt x="7419" y="1692115777"/>
                  <a:pt x="8676" y="2043093310"/>
                </a:cubicBezTo>
                <a:cubicBezTo>
                  <a:pt x="9933" y="2086093868"/>
                  <a:pt x="9714" y="2003571781"/>
                  <a:pt x="10000" y="2147483646"/>
                </a:cubicBezTo>
              </a:path>
            </a:pathLst>
          </a:custGeom>
          <a:noFill/>
          <a:ln w="25400">
            <a:solidFill>
              <a:schemeClr val="tx1"/>
            </a:solidFill>
            <a:round/>
            <a:headEn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32781" name="Text Box 15">
            <a:extLst>
              <a:ext uri="{FF2B5EF4-FFF2-40B4-BE49-F238E27FC236}">
                <a16:creationId xmlns:a16="http://schemas.microsoft.com/office/drawing/2014/main" id="{EAFBA0D4-CF0D-4632-9CC9-080AD8296D50}"/>
              </a:ext>
            </a:extLst>
          </p:cNvPr>
          <p:cNvSpPr txBox="1">
            <a:spLocks noChangeArrowheads="1"/>
          </p:cNvSpPr>
          <p:nvPr/>
        </p:nvSpPr>
        <p:spPr bwMode="auto">
          <a:xfrm>
            <a:off x="1384300" y="2571750"/>
            <a:ext cx="469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sl-SI" altLang="sl-SI" sz="1800" b="1">
                <a:latin typeface="Courier New" panose="02070309020205020404" pitchFamily="49" charset="0"/>
                <a:cs typeface="Courier New" panose="02070309020205020404" pitchFamily="49" charset="0"/>
              </a:rPr>
              <a:t>M’</a:t>
            </a:r>
            <a:endParaRPr lang="en-US" altLang="sl-SI" sz="1800" baseline="-25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395544A-FC2C-4605-AA00-B3384E2C9F6B}"/>
              </a:ext>
            </a:extLst>
          </p:cNvPr>
          <p:cNvSpPr>
            <a:spLocks noGrp="1" noChangeArrowheads="1"/>
          </p:cNvSpPr>
          <p:nvPr>
            <p:ph type="title"/>
          </p:nvPr>
        </p:nvSpPr>
        <p:spPr/>
        <p:txBody>
          <a:bodyPr/>
          <a:lstStyle/>
          <a:p>
            <a:pPr eaLnBrk="1" hangingPunct="1"/>
            <a:r>
              <a:rPr lang="sl-SI" altLang="sl-SI" b="1"/>
              <a:t>Zasnova </a:t>
            </a:r>
            <a:r>
              <a:rPr lang="en-US" altLang="sl-SI" b="1"/>
              <a:t> </a:t>
            </a:r>
            <a:r>
              <a:rPr lang="en-US" altLang="sl-SI" b="1">
                <a:latin typeface="Courier New" panose="02070309020205020404" pitchFamily="49" charset="0"/>
                <a:cs typeface="Courier New" panose="02070309020205020404" pitchFamily="49" charset="0"/>
              </a:rPr>
              <a:t>M’</a:t>
            </a:r>
            <a:r>
              <a:rPr lang="en-US" altLang="sl-SI" b="1"/>
              <a:t> – (2)</a:t>
            </a:r>
          </a:p>
        </p:txBody>
      </p:sp>
      <p:sp>
        <p:nvSpPr>
          <p:cNvPr id="31747" name="Rectangle 3">
            <a:extLst>
              <a:ext uri="{FF2B5EF4-FFF2-40B4-BE49-F238E27FC236}">
                <a16:creationId xmlns:a16="http://schemas.microsoft.com/office/drawing/2014/main" id="{6EE985C0-ACE8-46D2-83B1-A61980D0949A}"/>
              </a:ext>
            </a:extLst>
          </p:cNvPr>
          <p:cNvSpPr>
            <a:spLocks noGrp="1" noChangeArrowheads="1"/>
          </p:cNvSpPr>
          <p:nvPr>
            <p:ph idx="1"/>
          </p:nvPr>
        </p:nvSpPr>
        <p:spPr>
          <a:xfrm>
            <a:off x="685800" y="2249488"/>
            <a:ext cx="7772400" cy="4419600"/>
          </a:xfrm>
        </p:spPr>
        <p:txBody>
          <a:bodyPr/>
          <a:lstStyle/>
          <a:p>
            <a:pPr eaLnBrk="1" hangingPunct="1">
              <a:lnSpc>
                <a:spcPct val="150000"/>
              </a:lnSpc>
              <a:buFont typeface="Wingdings 3" panose="05040102010807070707" pitchFamily="18" charset="2"/>
              <a:buChar char=""/>
              <a:defRPr/>
            </a:pPr>
            <a:r>
              <a:rPr lang="sl-SI" altLang="sl-SI" dirty="0"/>
              <a:t>Predpostavimo, da</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 </a:t>
            </a:r>
            <a:r>
              <a:rPr lang="sl-SI" altLang="sl-SI" dirty="0"/>
              <a:t>sprejme</a:t>
            </a:r>
            <a:r>
              <a:rPr lang="en-US" altLang="sl-SI" dirty="0"/>
              <a:t> </a:t>
            </a:r>
            <a:r>
              <a:rPr lang="en-US" altLang="sl-SI" b="1" dirty="0">
                <a:latin typeface="Courier New" panose="02070309020205020404" pitchFamily="49" charset="0"/>
                <a:cs typeface="Courier New" panose="02070309020205020404" pitchFamily="49" charset="0"/>
              </a:rPr>
              <a:t>w</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dirty="0"/>
              <a:t>Torej</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 </a:t>
            </a:r>
            <a:r>
              <a:rPr lang="sl-SI" altLang="sl-SI" dirty="0"/>
              <a:t>simulira</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b="1" baseline="-25000" dirty="0">
                <a:latin typeface="Courier New" panose="02070309020205020404" pitchFamily="49" charset="0"/>
                <a:cs typeface="Courier New" panose="02070309020205020404" pitchFamily="49" charset="0"/>
              </a:rPr>
              <a:t>L</a:t>
            </a:r>
            <a:r>
              <a:rPr lang="en-US" altLang="sl-SI" dirty="0"/>
              <a:t> </a:t>
            </a:r>
            <a:r>
              <a:rPr lang="sl-SI" altLang="sl-SI" dirty="0"/>
              <a:t>ter sprejme</a:t>
            </a:r>
            <a:r>
              <a:rPr lang="en-US" altLang="sl-SI" dirty="0"/>
              <a:t> </a:t>
            </a:r>
            <a:r>
              <a:rPr lang="en-US" altLang="sl-SI" b="1" dirty="0">
                <a:latin typeface="Courier New" panose="02070309020205020404" pitchFamily="49" charset="0"/>
                <a:cs typeface="Courier New" panose="02070309020205020404" pitchFamily="49" charset="0"/>
              </a:rPr>
              <a:t>x</a:t>
            </a:r>
            <a:r>
              <a:rPr lang="en-US" altLang="sl-SI" dirty="0"/>
              <a:t> </a:t>
            </a:r>
            <a:r>
              <a:rPr lang="sl-SI" altLang="sl-SI" dirty="0"/>
              <a:t>natanko takrat,</a:t>
            </a:r>
            <a:r>
              <a:rPr lang="en-US" altLang="sl-SI" dirty="0"/>
              <a:t> </a:t>
            </a:r>
            <a:br>
              <a:rPr lang="sl-SI" altLang="sl-SI" dirty="0"/>
            </a:br>
            <a:r>
              <a:rPr lang="sl-SI" altLang="sl-SI" dirty="0"/>
              <a:t>ko je</a:t>
            </a:r>
            <a:r>
              <a:rPr lang="en-US" altLang="sl-SI" dirty="0"/>
              <a:t> </a:t>
            </a:r>
            <a:r>
              <a:rPr lang="en-US" altLang="sl-SI" b="1" dirty="0">
                <a:latin typeface="Courier New" panose="02070309020205020404" pitchFamily="49" charset="0"/>
                <a:cs typeface="Courier New" panose="02070309020205020404" pitchFamily="49" charset="0"/>
              </a:rPr>
              <a:t>x</a:t>
            </a:r>
            <a:r>
              <a:rPr lang="en-US" altLang="sl-SI" dirty="0"/>
              <a:t> </a:t>
            </a:r>
            <a:r>
              <a:rPr lang="sl-SI" altLang="sl-SI" dirty="0"/>
              <a:t>v</a:t>
            </a:r>
            <a:r>
              <a:rPr lang="en-US" altLang="sl-SI" dirty="0"/>
              <a:t> </a:t>
            </a:r>
            <a:r>
              <a:rPr lang="en-US" altLang="sl-SI" b="1" dirty="0">
                <a:latin typeface="Courier New" panose="02070309020205020404" pitchFamily="49" charset="0"/>
                <a:cs typeface="Courier New" panose="02070309020205020404" pitchFamily="49" charset="0"/>
              </a:rPr>
              <a:t>L</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dirty="0"/>
              <a:t>Potemtakem je </a:t>
            </a:r>
            <a:r>
              <a:rPr lang="en-US" altLang="sl-SI" b="1" dirty="0">
                <a:latin typeface="Courier New" panose="02070309020205020404" pitchFamily="49" charset="0"/>
                <a:cs typeface="Courier New" panose="02070309020205020404" pitchFamily="49" charset="0"/>
              </a:rPr>
              <a:t>L(M’)</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L</a:t>
            </a:r>
            <a:br>
              <a:rPr lang="sl-SI" altLang="sl-SI" dirty="0"/>
            </a:br>
            <a:r>
              <a:rPr lang="sl-SI" altLang="sl-SI" dirty="0">
                <a:sym typeface="Wingdings" panose="05000000000000000000" pitchFamily="2" charset="2"/>
              </a:rPr>
              <a:t></a:t>
            </a:r>
            <a:r>
              <a:rPr lang="en-US" altLang="sl-SI" dirty="0"/>
              <a:t> </a:t>
            </a:r>
            <a:r>
              <a:rPr lang="en-US" altLang="sl-SI" b="1" dirty="0">
                <a:latin typeface="Courier New" panose="02070309020205020404" pitchFamily="49" charset="0"/>
                <a:cs typeface="Courier New" panose="02070309020205020404" pitchFamily="49" charset="0"/>
              </a:rPr>
              <a:t>L(M’)</a:t>
            </a:r>
            <a:r>
              <a:rPr lang="en-US" altLang="sl-SI" dirty="0"/>
              <a:t> </a:t>
            </a:r>
            <a:r>
              <a:rPr lang="sl-SI" altLang="sl-SI" dirty="0"/>
              <a:t>ima lastnost</a:t>
            </a:r>
            <a:r>
              <a:rPr lang="en-US" altLang="sl-SI" dirty="0"/>
              <a:t> </a:t>
            </a:r>
            <a:r>
              <a:rPr lang="en-US" altLang="sl-SI" b="1" dirty="0">
                <a:latin typeface="Courier New" panose="02070309020205020404" pitchFamily="49" charset="0"/>
                <a:cs typeface="Courier New" panose="02070309020205020404" pitchFamily="49" charset="0"/>
              </a:rPr>
              <a:t>P</a:t>
            </a:r>
            <a:r>
              <a:rPr lang="en-US" altLang="sl-SI" dirty="0"/>
              <a:t> </a:t>
            </a:r>
            <a:r>
              <a:rPr lang="sl-SI" altLang="sl-SI" dirty="0"/>
              <a:t>(</a:t>
            </a:r>
            <a:r>
              <a:rPr lang="en-US" altLang="sl-SI" b="1" dirty="0">
                <a:latin typeface="Courier New" panose="02070309020205020404" pitchFamily="49" charset="0"/>
                <a:cs typeface="Courier New" panose="02070309020205020404" pitchFamily="49" charset="0"/>
              </a:rPr>
              <a:t>L(M’</a:t>
            </a:r>
            <a:r>
              <a:rPr lang="sl-SI" altLang="sl-SI" b="1" dirty="0">
                <a:latin typeface="Courier New" panose="02070309020205020404" pitchFamily="49" charset="0"/>
                <a:cs typeface="Courier New" panose="02070309020205020404" pitchFamily="49" charset="0"/>
              </a:rPr>
              <a:t>)</a:t>
            </a:r>
            <a:r>
              <a:rPr lang="en-US" altLang="sl-SI" sz="800" dirty="0"/>
              <a:t> </a:t>
            </a:r>
            <a:r>
              <a:rPr lang="en-US" altLang="sl-SI" b="1" dirty="0">
                <a:latin typeface="Courier New" panose="02070309020205020404" pitchFamily="49" charset="0"/>
                <a:cs typeface="Courier New" panose="02070309020205020404" pitchFamily="49" charset="0"/>
                <a:sym typeface="Symbol" panose="05050102010706020507" pitchFamily="18" charset="2"/>
              </a:rPr>
              <a:t></a:t>
            </a:r>
            <a:r>
              <a:rPr lang="en-US" altLang="sl-SI" dirty="0"/>
              <a:t>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P</a:t>
            </a:r>
            <a:r>
              <a:rPr lang="sl-SI" altLang="sl-SI" dirty="0"/>
              <a:t>).</a:t>
            </a:r>
            <a:endParaRPr lang="en-US" altLang="sl-SI" dirty="0"/>
          </a:p>
        </p:txBody>
      </p:sp>
      <p:sp>
        <p:nvSpPr>
          <p:cNvPr id="34820" name="Slide Number Placeholder 5">
            <a:extLst>
              <a:ext uri="{FF2B5EF4-FFF2-40B4-BE49-F238E27FC236}">
                <a16:creationId xmlns:a16="http://schemas.microsoft.com/office/drawing/2014/main" id="{D3CB8BB7-91B8-4314-977F-12428FC619C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1269579F-AEC3-4EE5-9A8F-B7E5647A49F1}" type="slidenum">
              <a:rPr lang="en-US" altLang="sl-SI" sz="2800" smtClean="0">
                <a:solidFill>
                  <a:srgbClr val="FFFFFF"/>
                </a:solidFill>
              </a:rPr>
              <a:pPr>
                <a:spcBef>
                  <a:spcPct val="0"/>
                </a:spcBef>
                <a:buClrTx/>
                <a:buSzTx/>
                <a:buFontTx/>
                <a:buNone/>
              </a:pPr>
              <a:t>15</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48B5DAA-9A0F-403B-94DA-D5AD0A1056EA}"/>
              </a:ext>
            </a:extLst>
          </p:cNvPr>
          <p:cNvSpPr>
            <a:spLocks noGrp="1" noChangeArrowheads="1"/>
          </p:cNvSpPr>
          <p:nvPr>
            <p:ph type="title"/>
          </p:nvPr>
        </p:nvSpPr>
        <p:spPr/>
        <p:txBody>
          <a:bodyPr/>
          <a:lstStyle/>
          <a:p>
            <a:pPr eaLnBrk="1" hangingPunct="1"/>
            <a:r>
              <a:rPr lang="sl-SI" altLang="sl-SI" b="1"/>
              <a:t>Zasnova </a:t>
            </a:r>
            <a:r>
              <a:rPr lang="en-US" altLang="sl-SI" b="1"/>
              <a:t> </a:t>
            </a:r>
            <a:r>
              <a:rPr lang="en-US" altLang="sl-SI" b="1">
                <a:latin typeface="Courier New" panose="02070309020205020404" pitchFamily="49" charset="0"/>
                <a:cs typeface="Courier New" panose="02070309020205020404" pitchFamily="49" charset="0"/>
              </a:rPr>
              <a:t>M’</a:t>
            </a:r>
            <a:r>
              <a:rPr lang="en-US" altLang="sl-SI" b="1"/>
              <a:t> – (3)</a:t>
            </a:r>
          </a:p>
        </p:txBody>
      </p:sp>
      <p:sp>
        <p:nvSpPr>
          <p:cNvPr id="30723" name="Rectangle 3">
            <a:extLst>
              <a:ext uri="{FF2B5EF4-FFF2-40B4-BE49-F238E27FC236}">
                <a16:creationId xmlns:a16="http://schemas.microsoft.com/office/drawing/2014/main" id="{73E281B8-310B-4B32-9BA0-834A734722A0}"/>
              </a:ext>
            </a:extLst>
          </p:cNvPr>
          <p:cNvSpPr>
            <a:spLocks noGrp="1" noChangeArrowheads="1"/>
          </p:cNvSpPr>
          <p:nvPr>
            <p:ph idx="1"/>
          </p:nvPr>
        </p:nvSpPr>
        <p:spPr>
          <a:xfrm>
            <a:off x="827088" y="1970088"/>
            <a:ext cx="7345362" cy="4195762"/>
          </a:xfrm>
        </p:spPr>
        <p:txBody>
          <a:bodyPr/>
          <a:lstStyle/>
          <a:p>
            <a:pPr eaLnBrk="1" hangingPunct="1">
              <a:lnSpc>
                <a:spcPct val="150000"/>
              </a:lnSpc>
              <a:buFont typeface="Wingdings 3" panose="05040102010807070707" pitchFamily="18" charset="2"/>
              <a:buChar char=""/>
              <a:defRPr/>
            </a:pPr>
            <a:r>
              <a:rPr lang="sl-SI" altLang="sl-SI" dirty="0"/>
              <a:t>Predpostavimo sedaj, da</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 </a:t>
            </a:r>
            <a:r>
              <a:rPr lang="sl-SI" altLang="sl-SI" dirty="0"/>
              <a:t>ne sprejme</a:t>
            </a:r>
            <a:r>
              <a:rPr lang="en-US" altLang="sl-SI" dirty="0"/>
              <a:t> </a:t>
            </a:r>
            <a:r>
              <a:rPr lang="en-US" altLang="sl-SI" b="1" dirty="0">
                <a:latin typeface="Courier New" panose="02070309020205020404" pitchFamily="49" charset="0"/>
                <a:cs typeface="Courier New" panose="02070309020205020404" pitchFamily="49" charset="0"/>
              </a:rPr>
              <a:t>w</a:t>
            </a:r>
            <a:r>
              <a:rPr lang="en-US" altLang="sl-SI" dirty="0"/>
              <a:t>.</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dirty="0"/>
              <a:t>Torej</a:t>
            </a:r>
            <a:r>
              <a:rPr lang="en-US" altLang="sl-SI" dirty="0"/>
              <a:t> </a:t>
            </a:r>
            <a:r>
              <a:rPr lang="en-US" altLang="sl-SI" b="1" dirty="0">
                <a:latin typeface="Courier New" panose="02070309020205020404" pitchFamily="49" charset="0"/>
                <a:cs typeface="Courier New" panose="02070309020205020404" pitchFamily="49" charset="0"/>
              </a:rPr>
              <a:t>M’</a:t>
            </a:r>
            <a:r>
              <a:rPr lang="sl-SI" altLang="sl-SI" dirty="0"/>
              <a:t> nikoli ne bo začel simulacije</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b="1" baseline="-25000" dirty="0">
                <a:latin typeface="Courier New" panose="02070309020205020404" pitchFamily="49" charset="0"/>
                <a:cs typeface="Courier New" panose="02070309020205020404" pitchFamily="49" charset="0"/>
              </a:rPr>
              <a:t>L</a:t>
            </a:r>
            <a:br>
              <a:rPr lang="sl-SI" altLang="sl-SI" dirty="0"/>
            </a:br>
            <a:r>
              <a:rPr lang="sl-SI" altLang="sl-SI" dirty="0"/>
              <a:t>in tako nikoli ne bo sprejel vhodnega niza</a:t>
            </a:r>
            <a:r>
              <a:rPr lang="en-US" altLang="sl-SI" dirty="0"/>
              <a:t> </a:t>
            </a:r>
            <a:r>
              <a:rPr lang="en-US" altLang="sl-SI" b="1" dirty="0">
                <a:latin typeface="Courier New" panose="02070309020205020404" pitchFamily="49" charset="0"/>
                <a:cs typeface="Courier New" panose="02070309020205020404" pitchFamily="49" charset="0"/>
              </a:rPr>
              <a:t>x</a:t>
            </a:r>
            <a:r>
              <a:rPr lang="en-US" altLang="sl-SI" dirty="0"/>
              <a:t>.</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dirty="0"/>
              <a:t>Potemtakem je</a:t>
            </a:r>
            <a:r>
              <a:rPr lang="en-US" altLang="sl-SI" dirty="0"/>
              <a:t> </a:t>
            </a:r>
            <a:r>
              <a:rPr lang="en-US" altLang="sl-SI" b="1" dirty="0">
                <a:latin typeface="Courier New" panose="02070309020205020404" pitchFamily="49" charset="0"/>
                <a:cs typeface="Courier New" panose="02070309020205020404" pitchFamily="49" charset="0"/>
              </a:rPr>
              <a:t>L(M’)</a:t>
            </a:r>
            <a:r>
              <a:rPr lang="en-US" altLang="sl-SI" sz="800"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sym typeface="Symbol" panose="05050102010706020507" pitchFamily="18" charset="2"/>
              </a:rPr>
              <a:t></a:t>
            </a:r>
            <a:r>
              <a:rPr lang="sl-SI" altLang="sl-SI" dirty="0"/>
              <a:t> </a:t>
            </a:r>
            <a:r>
              <a:rPr lang="sl-SI" altLang="sl-SI" dirty="0">
                <a:sym typeface="Wingdings" panose="05000000000000000000" pitchFamily="2" charset="2"/>
              </a:rPr>
              <a:t> </a:t>
            </a:r>
            <a:r>
              <a:rPr lang="en-US" altLang="sl-SI" b="1" dirty="0">
                <a:latin typeface="Courier New" panose="02070309020205020404" pitchFamily="49" charset="0"/>
                <a:cs typeface="Courier New" panose="02070309020205020404" pitchFamily="49" charset="0"/>
              </a:rPr>
              <a:t>L(M’)</a:t>
            </a:r>
            <a:r>
              <a:rPr lang="en-US" altLang="sl-SI" dirty="0"/>
              <a:t> </a:t>
            </a:r>
            <a:r>
              <a:rPr lang="sl-SI" altLang="sl-SI" dirty="0"/>
              <a:t>nima lastnosti</a:t>
            </a:r>
            <a:r>
              <a:rPr lang="en-US" altLang="sl-SI" dirty="0"/>
              <a:t> </a:t>
            </a:r>
            <a:r>
              <a:rPr lang="en-US" altLang="sl-SI" b="1" dirty="0">
                <a:latin typeface="Courier New" panose="02070309020205020404" pitchFamily="49" charset="0"/>
                <a:cs typeface="Courier New" panose="02070309020205020404" pitchFamily="49" charset="0"/>
              </a:rPr>
              <a:t>P</a:t>
            </a:r>
            <a:r>
              <a:rPr lang="en-US" altLang="sl-SI" dirty="0"/>
              <a:t>.</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dirty="0"/>
              <a:t>Torej:</a:t>
            </a:r>
            <a:r>
              <a:rPr lang="en-US" altLang="sl-SI" dirty="0"/>
              <a:t> </a:t>
            </a:r>
            <a:r>
              <a:rPr lang="en-US" altLang="sl-SI" b="1" dirty="0">
                <a:latin typeface="Courier New" panose="02070309020205020404" pitchFamily="49" charset="0"/>
                <a:cs typeface="Courier New" panose="02070309020205020404" pitchFamily="49" charset="0"/>
              </a:rPr>
              <a:t>L(M’</a:t>
            </a:r>
            <a:r>
              <a:rPr lang="sl-SI" altLang="sl-SI" b="1" dirty="0">
                <a:latin typeface="Courier New" panose="02070309020205020404" pitchFamily="49" charset="0"/>
                <a:cs typeface="Courier New" panose="02070309020205020404" pitchFamily="49" charset="0"/>
              </a:rPr>
              <a:t>)</a:t>
            </a:r>
            <a:r>
              <a:rPr lang="en-US" altLang="sl-SI" sz="800" dirty="0"/>
              <a:t> </a:t>
            </a:r>
            <a:r>
              <a:rPr lang="en-US" altLang="sl-SI" b="1" dirty="0">
                <a:latin typeface="Courier New" panose="02070309020205020404" pitchFamily="49" charset="0"/>
                <a:cs typeface="Courier New" panose="02070309020205020404" pitchFamily="49" charset="0"/>
                <a:sym typeface="Symbol" panose="05050102010706020507" pitchFamily="18" charset="2"/>
              </a:rPr>
              <a:t></a:t>
            </a:r>
            <a:r>
              <a:rPr lang="en-US" altLang="sl-SI" dirty="0"/>
              <a:t>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P</a:t>
            </a:r>
            <a:r>
              <a:rPr lang="en-US" altLang="sl-SI" dirty="0"/>
              <a:t>.</a:t>
            </a:r>
          </a:p>
        </p:txBody>
      </p:sp>
      <p:sp>
        <p:nvSpPr>
          <p:cNvPr id="36868" name="Slide Number Placeholder 5">
            <a:extLst>
              <a:ext uri="{FF2B5EF4-FFF2-40B4-BE49-F238E27FC236}">
                <a16:creationId xmlns:a16="http://schemas.microsoft.com/office/drawing/2014/main" id="{A982ED27-DB99-408C-85A8-2A7E64CB86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D7B9A8DF-5B26-4EA8-8D25-B1402978F0C3}" type="slidenum">
              <a:rPr lang="en-US" altLang="sl-SI" sz="2800" smtClean="0">
                <a:solidFill>
                  <a:srgbClr val="FFFFFF"/>
                </a:solidFill>
              </a:rPr>
              <a:pPr>
                <a:spcBef>
                  <a:spcPct val="0"/>
                </a:spcBef>
                <a:buClrTx/>
                <a:buSzTx/>
                <a:buFontTx/>
                <a:buNone/>
              </a:pPr>
              <a:t>16</a:t>
            </a:fld>
            <a:endParaRPr lang="en-US" altLang="sl-SI" sz="2800">
              <a:solidFill>
                <a:srgbClr val="FFFFFF"/>
              </a:solidFill>
            </a:endParaRPr>
          </a:p>
        </p:txBody>
      </p:sp>
      <p:cxnSp>
        <p:nvCxnSpPr>
          <p:cNvPr id="3" name="Straight Connector 2">
            <a:extLst>
              <a:ext uri="{FF2B5EF4-FFF2-40B4-BE49-F238E27FC236}">
                <a16:creationId xmlns:a16="http://schemas.microsoft.com/office/drawing/2014/main" id="{60E11A82-AF79-4BD3-9AA4-4145C1EBEA19}"/>
              </a:ext>
            </a:extLst>
          </p:cNvPr>
          <p:cNvCxnSpPr/>
          <p:nvPr/>
        </p:nvCxnSpPr>
        <p:spPr>
          <a:xfrm flipH="1">
            <a:off x="2790825" y="5692775"/>
            <a:ext cx="144463" cy="215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5D15323-D14A-4E62-9A30-B43A66DBA9EB}"/>
              </a:ext>
            </a:extLst>
          </p:cNvPr>
          <p:cNvSpPr>
            <a:spLocks noGrp="1" noChangeArrowheads="1"/>
          </p:cNvSpPr>
          <p:nvPr>
            <p:ph type="title"/>
          </p:nvPr>
        </p:nvSpPr>
        <p:spPr/>
        <p:txBody>
          <a:bodyPr/>
          <a:lstStyle/>
          <a:p>
            <a:pPr eaLnBrk="1" hangingPunct="1"/>
            <a:r>
              <a:rPr lang="sl-SI" altLang="sl-SI" b="1"/>
              <a:t>Zasnova </a:t>
            </a:r>
            <a:r>
              <a:rPr lang="en-US" altLang="sl-SI" b="1"/>
              <a:t> </a:t>
            </a:r>
            <a:r>
              <a:rPr lang="en-US" altLang="sl-SI" b="1">
                <a:latin typeface="Courier New" panose="02070309020205020404" pitchFamily="49" charset="0"/>
                <a:cs typeface="Courier New" panose="02070309020205020404" pitchFamily="49" charset="0"/>
              </a:rPr>
              <a:t>M’</a:t>
            </a:r>
            <a:r>
              <a:rPr lang="en-US" altLang="sl-SI" b="1"/>
              <a:t> – </a:t>
            </a:r>
            <a:r>
              <a:rPr lang="sl-SI" altLang="sl-SI" b="1"/>
              <a:t>zaključek</a:t>
            </a:r>
            <a:endParaRPr lang="en-US" altLang="sl-SI" b="1"/>
          </a:p>
        </p:txBody>
      </p:sp>
      <p:sp>
        <p:nvSpPr>
          <p:cNvPr id="38915" name="Rectangle 3">
            <a:extLst>
              <a:ext uri="{FF2B5EF4-FFF2-40B4-BE49-F238E27FC236}">
                <a16:creationId xmlns:a16="http://schemas.microsoft.com/office/drawing/2014/main" id="{D6397E2A-407D-40C3-AE35-EEECEC4DB55F}"/>
              </a:ext>
            </a:extLst>
          </p:cNvPr>
          <p:cNvSpPr>
            <a:spLocks noGrp="1" noChangeArrowheads="1"/>
          </p:cNvSpPr>
          <p:nvPr>
            <p:ph idx="1"/>
          </p:nvPr>
        </p:nvSpPr>
        <p:spPr>
          <a:xfrm>
            <a:off x="685800" y="2178050"/>
            <a:ext cx="7772400" cy="4419600"/>
          </a:xfrm>
        </p:spPr>
        <p:txBody>
          <a:bodyPr/>
          <a:lstStyle/>
          <a:p>
            <a:pPr eaLnBrk="1" hangingPunct="1">
              <a:lnSpc>
                <a:spcPct val="150000"/>
              </a:lnSpc>
              <a:buFont typeface="Wingdings 3" panose="05040102010807070707" pitchFamily="18" charset="2"/>
              <a:buChar char=""/>
              <a:defRPr/>
            </a:pPr>
            <a:r>
              <a:rPr lang="sl-SI" altLang="sl-SI" dirty="0"/>
              <a:t>Algoritem, ki pretvori</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 </a:t>
            </a:r>
            <a:r>
              <a:rPr lang="sl-SI" altLang="sl-SI" dirty="0"/>
              <a:t>in</a:t>
            </a:r>
            <a:r>
              <a:rPr lang="en-US" altLang="sl-SI" dirty="0"/>
              <a:t> </a:t>
            </a:r>
            <a:r>
              <a:rPr lang="en-US" altLang="sl-SI" b="1" dirty="0">
                <a:latin typeface="Courier New" panose="02070309020205020404" pitchFamily="49" charset="0"/>
                <a:cs typeface="Courier New" panose="02070309020205020404" pitchFamily="49" charset="0"/>
              </a:rPr>
              <a:t>w</a:t>
            </a:r>
            <a:r>
              <a:rPr lang="sl-SI" altLang="sl-SI" b="1" dirty="0">
                <a:latin typeface="+mn-lt"/>
                <a:cs typeface="Courier New" panose="02070309020205020404" pitchFamily="49" charset="0"/>
              </a:rPr>
              <a:t> </a:t>
            </a:r>
            <a:r>
              <a:rPr lang="sl-SI" altLang="sl-SI" dirty="0"/>
              <a:t>v</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 </a:t>
            </a:r>
            <a:r>
              <a:rPr lang="sl-SI" altLang="sl-SI" dirty="0"/>
              <a:t>je torej</a:t>
            </a:r>
            <a:br>
              <a:rPr lang="sl-SI" altLang="sl-SI" dirty="0"/>
            </a:br>
            <a:r>
              <a:rPr lang="sl-SI" altLang="sl-SI" dirty="0"/>
              <a:t>prevedba jezika</a:t>
            </a:r>
            <a:r>
              <a:rPr lang="en-US" altLang="sl-SI" dirty="0"/>
              <a:t>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u</a:t>
            </a:r>
            <a:r>
              <a:rPr lang="en-US" altLang="sl-SI" dirty="0"/>
              <a:t> </a:t>
            </a:r>
            <a:r>
              <a:rPr lang="sl-SI" altLang="sl-SI" dirty="0"/>
              <a:t>v/na jezik</a:t>
            </a:r>
            <a:r>
              <a:rPr lang="en-US" altLang="sl-SI" dirty="0"/>
              <a:t>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P</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dirty="0"/>
              <a:t>Zaključek:</a:t>
            </a:r>
            <a:r>
              <a:rPr lang="en-US" altLang="sl-SI" dirty="0"/>
              <a:t>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P</a:t>
            </a:r>
            <a:r>
              <a:rPr lang="en-US" altLang="sl-SI" dirty="0"/>
              <a:t> </a:t>
            </a:r>
            <a:r>
              <a:rPr lang="sl-SI" altLang="sl-SI" dirty="0"/>
              <a:t>je neodločljiv</a:t>
            </a:r>
            <a:r>
              <a:rPr lang="en-US" altLang="sl-SI" dirty="0"/>
              <a:t>.</a:t>
            </a:r>
          </a:p>
        </p:txBody>
      </p:sp>
      <p:sp>
        <p:nvSpPr>
          <p:cNvPr id="38916" name="Slide Number Placeholder 5">
            <a:extLst>
              <a:ext uri="{FF2B5EF4-FFF2-40B4-BE49-F238E27FC236}">
                <a16:creationId xmlns:a16="http://schemas.microsoft.com/office/drawing/2014/main" id="{4C08B66E-4E0C-4D0D-8ED5-DD4A70F55D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ADDAADE4-88CD-4529-8F62-6D1EFAB69C61}" type="slidenum">
              <a:rPr lang="en-US" altLang="sl-SI" sz="2800" smtClean="0">
                <a:solidFill>
                  <a:srgbClr val="FFFFFF"/>
                </a:solidFill>
              </a:rPr>
              <a:pPr>
                <a:spcBef>
                  <a:spcPct val="0"/>
                </a:spcBef>
                <a:buClrTx/>
                <a:buSzTx/>
                <a:buFontTx/>
                <a:buNone/>
              </a:pPr>
              <a:t>17</a:t>
            </a:fld>
            <a:endParaRPr lang="en-US" altLang="sl-SI" sz="28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D56115A-FDCC-4DF7-8418-604C13F315C0}"/>
              </a:ext>
            </a:extLst>
          </p:cNvPr>
          <p:cNvSpPr>
            <a:spLocks noGrp="1" noChangeArrowheads="1"/>
          </p:cNvSpPr>
          <p:nvPr>
            <p:ph type="title"/>
          </p:nvPr>
        </p:nvSpPr>
        <p:spPr/>
        <p:txBody>
          <a:bodyPr/>
          <a:lstStyle/>
          <a:p>
            <a:pPr eaLnBrk="1" hangingPunct="1"/>
            <a:r>
              <a:rPr lang="sl-SI" altLang="sl-SI" b="1"/>
              <a:t>Grafični prikaz prevedbe</a:t>
            </a:r>
            <a:endParaRPr lang="en-US" altLang="sl-SI" b="1"/>
          </a:p>
        </p:txBody>
      </p:sp>
      <p:sp>
        <p:nvSpPr>
          <p:cNvPr id="40963" name="Slide Number Placeholder 4">
            <a:extLst>
              <a:ext uri="{FF2B5EF4-FFF2-40B4-BE49-F238E27FC236}">
                <a16:creationId xmlns:a16="http://schemas.microsoft.com/office/drawing/2014/main" id="{97ECC8AC-C6E3-427E-9576-3E9EB329A2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4E1BF680-BD2A-448C-9486-1BA13909990F}" type="slidenum">
              <a:rPr lang="en-US" altLang="sl-SI" sz="2800" smtClean="0">
                <a:solidFill>
                  <a:srgbClr val="FFFFFF"/>
                </a:solidFill>
              </a:rPr>
              <a:pPr>
                <a:spcBef>
                  <a:spcPct val="0"/>
                </a:spcBef>
                <a:buClrTx/>
                <a:buSzTx/>
                <a:buFontTx/>
                <a:buNone/>
              </a:pPr>
              <a:t>18</a:t>
            </a:fld>
            <a:endParaRPr lang="en-US" altLang="sl-SI" sz="2800">
              <a:solidFill>
                <a:srgbClr val="FFFFFF"/>
              </a:solidFill>
            </a:endParaRPr>
          </a:p>
        </p:txBody>
      </p:sp>
      <p:grpSp>
        <p:nvGrpSpPr>
          <p:cNvPr id="40964" name="Group 10">
            <a:extLst>
              <a:ext uri="{FF2B5EF4-FFF2-40B4-BE49-F238E27FC236}">
                <a16:creationId xmlns:a16="http://schemas.microsoft.com/office/drawing/2014/main" id="{B30BE89F-A2BD-4861-A328-50C24561D9C3}"/>
              </a:ext>
            </a:extLst>
          </p:cNvPr>
          <p:cNvGrpSpPr>
            <a:grpSpLocks/>
          </p:cNvGrpSpPr>
          <p:nvPr/>
        </p:nvGrpSpPr>
        <p:grpSpPr bwMode="auto">
          <a:xfrm>
            <a:off x="400050" y="2667000"/>
            <a:ext cx="6381750" cy="1938338"/>
            <a:chOff x="684" y="1659"/>
            <a:chExt cx="4020" cy="1221"/>
          </a:xfrm>
        </p:grpSpPr>
        <p:sp>
          <p:nvSpPr>
            <p:cNvPr id="40972" name="Rectangle 3">
              <a:extLst>
                <a:ext uri="{FF2B5EF4-FFF2-40B4-BE49-F238E27FC236}">
                  <a16:creationId xmlns:a16="http://schemas.microsoft.com/office/drawing/2014/main" id="{148AAE60-BB6D-43BF-8045-778D1E0C495D}"/>
                </a:ext>
              </a:extLst>
            </p:cNvPr>
            <p:cNvSpPr>
              <a:spLocks noChangeArrowheads="1"/>
            </p:cNvSpPr>
            <p:nvPr/>
          </p:nvSpPr>
          <p:spPr bwMode="auto">
            <a:xfrm>
              <a:off x="1632" y="1659"/>
              <a:ext cx="1200" cy="1200"/>
            </a:xfrm>
            <a:prstGeom prst="rect">
              <a:avLst/>
            </a:prstGeom>
            <a:solidFill>
              <a:srgbClr val="CCFFCC">
                <a:alpha val="50195"/>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sl-SI" altLang="sl-SI" sz="1800"/>
                <a:t>Dejanski</a:t>
              </a:r>
            </a:p>
            <a:p>
              <a:pPr algn="ctr" eaLnBrk="1" hangingPunct="1">
                <a:spcBef>
                  <a:spcPct val="0"/>
                </a:spcBef>
                <a:buClrTx/>
                <a:buSzTx/>
                <a:buFontTx/>
                <a:buNone/>
              </a:pPr>
              <a:r>
                <a:rPr lang="sl-SI" altLang="sl-SI" sz="1800"/>
                <a:t>algoritem</a:t>
              </a:r>
            </a:p>
            <a:p>
              <a:pPr algn="ctr" eaLnBrk="1" hangingPunct="1">
                <a:spcBef>
                  <a:spcPct val="0"/>
                </a:spcBef>
                <a:buClrTx/>
                <a:buSzTx/>
                <a:buFontTx/>
                <a:buNone/>
              </a:pPr>
              <a:r>
                <a:rPr lang="sl-SI" altLang="sl-SI" sz="1800"/>
                <a:t>prevedbe</a:t>
              </a:r>
              <a:endParaRPr lang="en-US" altLang="sl-SI" sz="1800"/>
            </a:p>
          </p:txBody>
        </p:sp>
        <p:sp>
          <p:nvSpPr>
            <p:cNvPr id="40973" name="Text Box 4">
              <a:extLst>
                <a:ext uri="{FF2B5EF4-FFF2-40B4-BE49-F238E27FC236}">
                  <a16:creationId xmlns:a16="http://schemas.microsoft.com/office/drawing/2014/main" id="{2415C35F-8A4D-4BAB-A457-B1EE951B7154}"/>
                </a:ext>
              </a:extLst>
            </p:cNvPr>
            <p:cNvSpPr txBox="1">
              <a:spLocks noChangeArrowheads="1"/>
            </p:cNvSpPr>
            <p:nvPr/>
          </p:nvSpPr>
          <p:spPr bwMode="auto">
            <a:xfrm>
              <a:off x="684" y="1977"/>
              <a:ext cx="3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1800" b="1">
                  <a:latin typeface="Courier New" panose="02070309020205020404" pitchFamily="49" charset="0"/>
                  <a:cs typeface="Courier New" panose="02070309020205020404" pitchFamily="49" charset="0"/>
                </a:rPr>
                <a:t>M,w</a:t>
              </a:r>
            </a:p>
          </p:txBody>
        </p:sp>
        <p:sp>
          <p:nvSpPr>
            <p:cNvPr id="40974" name="Line 5">
              <a:extLst>
                <a:ext uri="{FF2B5EF4-FFF2-40B4-BE49-F238E27FC236}">
                  <a16:creationId xmlns:a16="http://schemas.microsoft.com/office/drawing/2014/main" id="{025DB3A2-653B-47D4-92D6-22DE1383B56D}"/>
                </a:ext>
              </a:extLst>
            </p:cNvPr>
            <p:cNvSpPr>
              <a:spLocks noChangeShapeType="1"/>
            </p:cNvSpPr>
            <p:nvPr/>
          </p:nvSpPr>
          <p:spPr bwMode="auto">
            <a:xfrm>
              <a:off x="1056" y="2235"/>
              <a:ext cx="57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0975" name="Rectangle 7">
              <a:extLst>
                <a:ext uri="{FF2B5EF4-FFF2-40B4-BE49-F238E27FC236}">
                  <a16:creationId xmlns:a16="http://schemas.microsoft.com/office/drawing/2014/main" id="{B2371AF3-AC02-45D6-9FD0-60D8B4E761AF}"/>
                </a:ext>
              </a:extLst>
            </p:cNvPr>
            <p:cNvSpPr>
              <a:spLocks noChangeArrowheads="1"/>
            </p:cNvSpPr>
            <p:nvPr/>
          </p:nvSpPr>
          <p:spPr bwMode="auto">
            <a:xfrm>
              <a:off x="3504" y="1680"/>
              <a:ext cx="1200" cy="1200"/>
            </a:xfrm>
            <a:prstGeom prst="rect">
              <a:avLst/>
            </a:prstGeom>
            <a:solidFill>
              <a:srgbClr val="CCFFCC">
                <a:alpha val="50195"/>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sl-SI" altLang="sl-SI" sz="1800"/>
                <a:t>Hipotetični</a:t>
              </a:r>
              <a:endParaRPr lang="en-US" altLang="sl-SI" sz="1800"/>
            </a:p>
            <a:p>
              <a:pPr algn="ctr" eaLnBrk="1" hangingPunct="1">
                <a:spcBef>
                  <a:spcPct val="0"/>
                </a:spcBef>
                <a:buClrTx/>
                <a:buSzTx/>
                <a:buFontTx/>
                <a:buNone/>
              </a:pPr>
              <a:r>
                <a:rPr lang="sl-SI" altLang="sl-SI" sz="1800"/>
                <a:t>algoritem za</a:t>
              </a:r>
              <a:endParaRPr lang="en-US" altLang="sl-SI" sz="1800"/>
            </a:p>
            <a:p>
              <a:pPr algn="ctr" eaLnBrk="1" hangingPunct="1">
                <a:spcBef>
                  <a:spcPct val="0"/>
                </a:spcBef>
                <a:buClrTx/>
                <a:buSzTx/>
                <a:buFontTx/>
                <a:buNone/>
              </a:pPr>
              <a:r>
                <a:rPr lang="sl-SI" altLang="sl-SI" sz="1800"/>
                <a:t>lastnost</a:t>
              </a:r>
              <a:r>
                <a:rPr lang="en-US" altLang="sl-SI" sz="1800"/>
                <a:t> </a:t>
              </a:r>
              <a:r>
                <a:rPr lang="en-US" altLang="sl-SI" sz="1800" b="1">
                  <a:latin typeface="Courier New" panose="02070309020205020404" pitchFamily="49" charset="0"/>
                  <a:cs typeface="Courier New" panose="02070309020205020404" pitchFamily="49" charset="0"/>
                </a:rPr>
                <a:t>P</a:t>
              </a:r>
            </a:p>
          </p:txBody>
        </p:sp>
        <p:sp>
          <p:nvSpPr>
            <p:cNvPr id="40976" name="Line 8">
              <a:extLst>
                <a:ext uri="{FF2B5EF4-FFF2-40B4-BE49-F238E27FC236}">
                  <a16:creationId xmlns:a16="http://schemas.microsoft.com/office/drawing/2014/main" id="{95CA46A8-DA35-40B5-BEC2-6C1E828AF05B}"/>
                </a:ext>
              </a:extLst>
            </p:cNvPr>
            <p:cNvSpPr>
              <a:spLocks noChangeShapeType="1"/>
            </p:cNvSpPr>
            <p:nvPr/>
          </p:nvSpPr>
          <p:spPr bwMode="auto">
            <a:xfrm>
              <a:off x="2832" y="2256"/>
              <a:ext cx="67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0977" name="Text Box 9">
              <a:extLst>
                <a:ext uri="{FF2B5EF4-FFF2-40B4-BE49-F238E27FC236}">
                  <a16:creationId xmlns:a16="http://schemas.microsoft.com/office/drawing/2014/main" id="{AAD4C3A4-64D3-43EC-BFD3-4DAE27880D5F}"/>
                </a:ext>
              </a:extLst>
            </p:cNvPr>
            <p:cNvSpPr txBox="1">
              <a:spLocks noChangeArrowheads="1"/>
            </p:cNvSpPr>
            <p:nvPr/>
          </p:nvSpPr>
          <p:spPr bwMode="auto">
            <a:xfrm>
              <a:off x="3024" y="1977"/>
              <a:ext cx="2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1800" b="1">
                  <a:latin typeface="Courier New" panose="02070309020205020404" pitchFamily="49" charset="0"/>
                  <a:cs typeface="Courier New" panose="02070309020205020404" pitchFamily="49" charset="0"/>
                </a:rPr>
                <a:t>M’</a:t>
              </a:r>
            </a:p>
          </p:txBody>
        </p:sp>
      </p:grpSp>
      <p:sp>
        <p:nvSpPr>
          <p:cNvPr id="40965" name="Line 11">
            <a:extLst>
              <a:ext uri="{FF2B5EF4-FFF2-40B4-BE49-F238E27FC236}">
                <a16:creationId xmlns:a16="http://schemas.microsoft.com/office/drawing/2014/main" id="{3682E8A3-0A47-4F01-B3CF-E38351E31E41}"/>
              </a:ext>
            </a:extLst>
          </p:cNvPr>
          <p:cNvSpPr>
            <a:spLocks noChangeShapeType="1"/>
          </p:cNvSpPr>
          <p:nvPr/>
        </p:nvSpPr>
        <p:spPr bwMode="auto">
          <a:xfrm>
            <a:off x="6781800" y="4005263"/>
            <a:ext cx="914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0966" name="Text Box 12">
            <a:extLst>
              <a:ext uri="{FF2B5EF4-FFF2-40B4-BE49-F238E27FC236}">
                <a16:creationId xmlns:a16="http://schemas.microsoft.com/office/drawing/2014/main" id="{93E53B7E-BA6A-4E0C-A131-EA3B02EE43FA}"/>
              </a:ext>
            </a:extLst>
          </p:cNvPr>
          <p:cNvSpPr txBox="1">
            <a:spLocks noChangeArrowheads="1"/>
          </p:cNvSpPr>
          <p:nvPr/>
        </p:nvSpPr>
        <p:spPr bwMode="auto">
          <a:xfrm>
            <a:off x="7010400" y="2147888"/>
            <a:ext cx="20193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sl-SI" altLang="sl-SI" sz="1800"/>
              <a:t>Sprejme natanko takrat, ko </a:t>
            </a:r>
            <a:r>
              <a:rPr lang="en-US" altLang="sl-SI" sz="1800" b="1">
                <a:latin typeface="Courier New" panose="02070309020205020404" pitchFamily="49" charset="0"/>
                <a:cs typeface="Courier New" panose="02070309020205020404" pitchFamily="49" charset="0"/>
              </a:rPr>
              <a:t>M</a:t>
            </a:r>
            <a:r>
              <a:rPr lang="sl-SI" altLang="sl-SI" sz="1800"/>
              <a:t> sprejme</a:t>
            </a:r>
            <a:r>
              <a:rPr lang="en-US" altLang="sl-SI" sz="1800"/>
              <a:t> </a:t>
            </a:r>
            <a:r>
              <a:rPr lang="en-US" altLang="sl-SI" sz="1800" b="1">
                <a:latin typeface="Courier New" panose="02070309020205020404" pitchFamily="49" charset="0"/>
                <a:cs typeface="Courier New" panose="02070309020205020404" pitchFamily="49" charset="0"/>
              </a:rPr>
              <a:t>w</a:t>
            </a:r>
          </a:p>
        </p:txBody>
      </p:sp>
      <p:sp>
        <p:nvSpPr>
          <p:cNvPr id="40967" name="Text Box 13">
            <a:extLst>
              <a:ext uri="{FF2B5EF4-FFF2-40B4-BE49-F238E27FC236}">
                <a16:creationId xmlns:a16="http://schemas.microsoft.com/office/drawing/2014/main" id="{47A65732-E94E-4A6F-AE8A-5DDF6DE963C9}"/>
              </a:ext>
            </a:extLst>
          </p:cNvPr>
          <p:cNvSpPr txBox="1">
            <a:spLocks noChangeArrowheads="1"/>
          </p:cNvSpPr>
          <p:nvPr/>
        </p:nvSpPr>
        <p:spPr bwMode="auto">
          <a:xfrm>
            <a:off x="7010400" y="4025900"/>
            <a:ext cx="20764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sl-SI" altLang="sl-SI" sz="1800"/>
              <a:t>V nasprotnem</a:t>
            </a:r>
            <a:br>
              <a:rPr lang="sl-SI" altLang="sl-SI" sz="1800"/>
            </a:br>
            <a:r>
              <a:rPr lang="sl-SI" altLang="sl-SI" sz="1800"/>
              <a:t>primeru se ustavi ne da bi sprejel</a:t>
            </a:r>
            <a:endParaRPr lang="en-US" altLang="sl-SI" sz="1800"/>
          </a:p>
        </p:txBody>
      </p:sp>
      <p:sp>
        <p:nvSpPr>
          <p:cNvPr id="40968" name="Line 11">
            <a:extLst>
              <a:ext uri="{FF2B5EF4-FFF2-40B4-BE49-F238E27FC236}">
                <a16:creationId xmlns:a16="http://schemas.microsoft.com/office/drawing/2014/main" id="{A4BB57DB-6020-47B7-B629-606BF9265ABF}"/>
              </a:ext>
            </a:extLst>
          </p:cNvPr>
          <p:cNvSpPr>
            <a:spLocks noChangeShapeType="1"/>
          </p:cNvSpPr>
          <p:nvPr/>
        </p:nvSpPr>
        <p:spPr bwMode="auto">
          <a:xfrm>
            <a:off x="6783388" y="3141663"/>
            <a:ext cx="914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40969" name="Group 1">
            <a:extLst>
              <a:ext uri="{FF2B5EF4-FFF2-40B4-BE49-F238E27FC236}">
                <a16:creationId xmlns:a16="http://schemas.microsoft.com/office/drawing/2014/main" id="{929826F2-0B69-4C96-87A7-74F5F157E201}"/>
              </a:ext>
            </a:extLst>
          </p:cNvPr>
          <p:cNvGrpSpPr>
            <a:grpSpLocks/>
          </p:cNvGrpSpPr>
          <p:nvPr/>
        </p:nvGrpSpPr>
        <p:grpSpPr bwMode="auto">
          <a:xfrm>
            <a:off x="1835150" y="4787900"/>
            <a:ext cx="5040313" cy="1162050"/>
            <a:chOff x="1835696" y="4953000"/>
            <a:chExt cx="5040560" cy="1161365"/>
          </a:xfrm>
        </p:grpSpPr>
        <p:sp>
          <p:nvSpPr>
            <p:cNvPr id="2" name="AutoShape 14">
              <a:extLst>
                <a:ext uri="{FF2B5EF4-FFF2-40B4-BE49-F238E27FC236}">
                  <a16:creationId xmlns:a16="http://schemas.microsoft.com/office/drawing/2014/main" id="{FFF65F6E-BCC3-46E3-9A54-E74B7EF66E79}"/>
                </a:ext>
              </a:extLst>
            </p:cNvPr>
            <p:cNvSpPr>
              <a:spLocks/>
            </p:cNvSpPr>
            <p:nvPr/>
          </p:nvSpPr>
          <p:spPr bwMode="auto">
            <a:xfrm rot="16257099">
              <a:off x="4127376" y="2661320"/>
              <a:ext cx="457200" cy="5040560"/>
            </a:xfrm>
            <a:prstGeom prst="leftBrace">
              <a:avLst>
                <a:gd name="adj1" fmla="val 102778"/>
                <a:gd name="adj2" fmla="val 49583"/>
              </a:avLst>
            </a:prstGeom>
            <a:noFill/>
            <a:ln w="25400">
              <a:solidFill>
                <a:schemeClr val="tx1"/>
              </a:solidFill>
              <a:round/>
              <a:headEnd/>
              <a:tailEnd/>
            </a:ln>
            <a:effectLst/>
            <a:scene3d>
              <a:camera prst="orthographicFront">
                <a:rot lat="0" lon="0" rev="60000"/>
              </a:camera>
              <a:lightRig rig="threePt" dir="t"/>
            </a:scene3d>
          </p:spPr>
          <p:txBody>
            <a:bodyPr wrap="none" anchor="ct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defRPr/>
              </a:pPr>
              <a:endParaRPr lang="sl-SI" altLang="sl-SI" sz="1800"/>
            </a:p>
          </p:txBody>
        </p:sp>
        <p:sp>
          <p:nvSpPr>
            <p:cNvPr id="40971" name="Text Box 13">
              <a:extLst>
                <a:ext uri="{FF2B5EF4-FFF2-40B4-BE49-F238E27FC236}">
                  <a16:creationId xmlns:a16="http://schemas.microsoft.com/office/drawing/2014/main" id="{4D20EB86-FB79-432C-9CA8-DB19462A6AB4}"/>
                </a:ext>
              </a:extLst>
            </p:cNvPr>
            <p:cNvSpPr txBox="1">
              <a:spLocks noChangeArrowheads="1"/>
            </p:cNvSpPr>
            <p:nvPr/>
          </p:nvSpPr>
          <p:spPr bwMode="auto">
            <a:xfrm>
              <a:off x="2834768" y="5468034"/>
              <a:ext cx="33123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sl-SI" altLang="sl-SI" sz="1800"/>
                <a:t>To bi bil algoritem za</a:t>
              </a:r>
              <a:r>
                <a:rPr lang="en-US" altLang="sl-SI" sz="1800"/>
                <a:t> </a:t>
              </a:r>
              <a:r>
                <a:rPr lang="en-US" altLang="sl-SI" sz="1800" b="1">
                  <a:latin typeface="Courier New" panose="02070309020205020404" pitchFamily="49" charset="0"/>
                  <a:cs typeface="Courier New" panose="02070309020205020404" pitchFamily="49" charset="0"/>
                </a:rPr>
                <a:t>L</a:t>
              </a:r>
              <a:r>
                <a:rPr lang="en-US" altLang="sl-SI" sz="1800" b="1" baseline="-25000">
                  <a:latin typeface="Courier New" panose="02070309020205020404" pitchFamily="49" charset="0"/>
                  <a:cs typeface="Courier New" panose="02070309020205020404" pitchFamily="49" charset="0"/>
                </a:rPr>
                <a:t>u</a:t>
              </a:r>
              <a:r>
                <a:rPr lang="en-US" altLang="sl-SI" sz="1800"/>
                <a:t>,</a:t>
              </a:r>
              <a:br>
                <a:rPr lang="sl-SI" altLang="sl-SI" sz="1800"/>
              </a:br>
              <a:r>
                <a:rPr lang="sl-SI" altLang="sl-SI" sz="1800"/>
                <a:t>ki pa vemo, da ne obstaja</a:t>
              </a:r>
              <a:endParaRPr lang="en-US" altLang="sl-SI" sz="180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AB16592-32BD-4900-94E1-E1EA4046A065}"/>
              </a:ext>
            </a:extLst>
          </p:cNvPr>
          <p:cNvSpPr>
            <a:spLocks noGrp="1" noChangeArrowheads="1"/>
          </p:cNvSpPr>
          <p:nvPr>
            <p:ph type="title"/>
          </p:nvPr>
        </p:nvSpPr>
        <p:spPr/>
        <p:txBody>
          <a:bodyPr/>
          <a:lstStyle/>
          <a:p>
            <a:pPr eaLnBrk="1" hangingPunct="1"/>
            <a:r>
              <a:rPr lang="sl-SI" altLang="sl-SI" b="1"/>
              <a:t>Aplikacija</a:t>
            </a:r>
            <a:r>
              <a:rPr lang="en-US" altLang="sl-SI" b="1"/>
              <a:t> Rice</a:t>
            </a:r>
            <a:r>
              <a:rPr lang="sl-SI" altLang="sl-SI" b="1"/>
              <a:t>-ovega</a:t>
            </a:r>
            <a:r>
              <a:rPr lang="en-US" altLang="sl-SI" b="1"/>
              <a:t> </a:t>
            </a:r>
            <a:r>
              <a:rPr lang="sl-SI" altLang="sl-SI" b="1"/>
              <a:t>teorema</a:t>
            </a:r>
            <a:endParaRPr lang="en-US" altLang="sl-SI" b="1"/>
          </a:p>
        </p:txBody>
      </p:sp>
      <p:sp>
        <p:nvSpPr>
          <p:cNvPr id="35843" name="Rectangle 3">
            <a:extLst>
              <a:ext uri="{FF2B5EF4-FFF2-40B4-BE49-F238E27FC236}">
                <a16:creationId xmlns:a16="http://schemas.microsoft.com/office/drawing/2014/main" id="{D7FC6B7B-88DA-441E-8CA6-D84A561D9717}"/>
              </a:ext>
            </a:extLst>
          </p:cNvPr>
          <p:cNvSpPr>
            <a:spLocks noGrp="1" noChangeArrowheads="1"/>
          </p:cNvSpPr>
          <p:nvPr>
            <p:ph idx="1"/>
          </p:nvPr>
        </p:nvSpPr>
        <p:spPr>
          <a:xfrm>
            <a:off x="611188" y="2109788"/>
            <a:ext cx="7772400" cy="4343400"/>
          </a:xfrm>
        </p:spPr>
        <p:txBody>
          <a:bodyPr/>
          <a:lstStyle/>
          <a:p>
            <a:pPr eaLnBrk="1" hangingPunct="1">
              <a:lnSpc>
                <a:spcPct val="150000"/>
              </a:lnSpc>
            </a:pPr>
            <a:r>
              <a:rPr lang="sl-SI" altLang="sl-SI"/>
              <a:t>Sedaj vemo, da obstajajo mnogi neodločljivi problemi,</a:t>
            </a:r>
            <a:br>
              <a:rPr lang="sl-SI" altLang="sl-SI"/>
            </a:br>
            <a:r>
              <a:rPr lang="sl-SI" altLang="sl-SI"/>
              <a:t>ki se nanašajo na TS</a:t>
            </a:r>
            <a:r>
              <a:rPr lang="en-US" altLang="sl-SI"/>
              <a:t>:</a:t>
            </a:r>
          </a:p>
          <a:p>
            <a:pPr lvl="1" eaLnBrk="1" hangingPunct="1">
              <a:lnSpc>
                <a:spcPct val="150000"/>
              </a:lnSpc>
            </a:pPr>
            <a:r>
              <a:rPr lang="sl-SI" altLang="sl-SI"/>
              <a:t>Je</a:t>
            </a:r>
            <a:r>
              <a:rPr lang="en-US" altLang="sl-SI"/>
              <a:t> </a:t>
            </a:r>
            <a:r>
              <a:rPr lang="en-US" altLang="sl-SI" b="1">
                <a:latin typeface="Courier New" panose="02070309020205020404" pitchFamily="49" charset="0"/>
                <a:cs typeface="Courier New" panose="02070309020205020404" pitchFamily="49" charset="0"/>
              </a:rPr>
              <a:t>L(M)</a:t>
            </a:r>
            <a:r>
              <a:rPr lang="en-US" altLang="sl-SI"/>
              <a:t> </a:t>
            </a:r>
            <a:r>
              <a:rPr lang="sl-SI" altLang="sl-SI"/>
              <a:t>regularni jezik</a:t>
            </a:r>
            <a:r>
              <a:rPr lang="en-US" altLang="sl-SI"/>
              <a:t>?</a:t>
            </a:r>
          </a:p>
          <a:p>
            <a:pPr lvl="1" eaLnBrk="1" hangingPunct="1">
              <a:lnSpc>
                <a:spcPct val="150000"/>
              </a:lnSpc>
            </a:pPr>
            <a:r>
              <a:rPr lang="sl-SI" altLang="sl-SI"/>
              <a:t>Je</a:t>
            </a:r>
            <a:r>
              <a:rPr lang="en-US" altLang="sl-SI"/>
              <a:t> </a:t>
            </a:r>
            <a:r>
              <a:rPr lang="en-US" altLang="sl-SI" b="1">
                <a:latin typeface="Courier New" panose="02070309020205020404" pitchFamily="49" charset="0"/>
                <a:cs typeface="Courier New" panose="02070309020205020404" pitchFamily="49" charset="0"/>
              </a:rPr>
              <a:t>L(M)</a:t>
            </a:r>
            <a:r>
              <a:rPr lang="en-US" altLang="sl-SI"/>
              <a:t> </a:t>
            </a:r>
            <a:r>
              <a:rPr lang="sl-SI" altLang="sl-SI"/>
              <a:t>kontekstno neodvisen jezik</a:t>
            </a:r>
            <a:r>
              <a:rPr lang="en-US" altLang="sl-SI"/>
              <a:t>?</a:t>
            </a:r>
          </a:p>
          <a:p>
            <a:pPr lvl="1" eaLnBrk="1" hangingPunct="1">
              <a:lnSpc>
                <a:spcPct val="150000"/>
              </a:lnSpc>
            </a:pPr>
            <a:r>
              <a:rPr lang="sl-SI" altLang="sl-SI"/>
              <a:t>Vsebuje</a:t>
            </a:r>
            <a:r>
              <a:rPr lang="en-US" altLang="sl-SI"/>
              <a:t> </a:t>
            </a:r>
            <a:r>
              <a:rPr lang="en-US" altLang="sl-SI" b="1">
                <a:latin typeface="Courier New" panose="02070309020205020404" pitchFamily="49" charset="0"/>
                <a:cs typeface="Courier New" panose="02070309020205020404" pitchFamily="49" charset="0"/>
              </a:rPr>
              <a:t>L(M)</a:t>
            </a:r>
            <a:r>
              <a:rPr lang="en-US" altLang="sl-SI"/>
              <a:t> </a:t>
            </a:r>
            <a:r>
              <a:rPr lang="sl-SI" altLang="sl-SI"/>
              <a:t>kak palindrom</a:t>
            </a:r>
            <a:r>
              <a:rPr lang="en-US" altLang="sl-SI"/>
              <a:t>?</a:t>
            </a:r>
          </a:p>
          <a:p>
            <a:pPr lvl="1" eaLnBrk="1" hangingPunct="1">
              <a:lnSpc>
                <a:spcPct val="150000"/>
              </a:lnSpc>
            </a:pPr>
            <a:r>
              <a:rPr lang="sl-SI" altLang="sl-SI"/>
              <a:t>Je</a:t>
            </a:r>
            <a:r>
              <a:rPr lang="en-US" altLang="sl-SI"/>
              <a:t> </a:t>
            </a:r>
            <a:r>
              <a:rPr lang="en-US" altLang="sl-SI" b="1">
                <a:latin typeface="Courier New" panose="02070309020205020404" pitchFamily="49" charset="0"/>
                <a:cs typeface="Courier New" panose="02070309020205020404" pitchFamily="49" charset="0"/>
              </a:rPr>
              <a:t>L(M)</a:t>
            </a:r>
            <a:r>
              <a:rPr lang="en-US" altLang="sl-SI"/>
              <a:t> </a:t>
            </a:r>
            <a:r>
              <a:rPr lang="sl-SI" altLang="sl-SI"/>
              <a:t>prazen</a:t>
            </a:r>
            <a:r>
              <a:rPr lang="en-US" altLang="sl-SI"/>
              <a:t>?</a:t>
            </a:r>
          </a:p>
          <a:p>
            <a:pPr lvl="1" eaLnBrk="1" hangingPunct="1">
              <a:lnSpc>
                <a:spcPct val="150000"/>
              </a:lnSpc>
            </a:pPr>
            <a:r>
              <a:rPr lang="sl-SI" altLang="sl-SI"/>
              <a:t>Vsebuje</a:t>
            </a:r>
            <a:r>
              <a:rPr lang="en-US" altLang="sl-SI"/>
              <a:t> </a:t>
            </a:r>
            <a:r>
              <a:rPr lang="en-US" altLang="sl-SI" b="1">
                <a:latin typeface="Courier New" panose="02070309020205020404" pitchFamily="49" charset="0"/>
                <a:cs typeface="Courier New" panose="02070309020205020404" pitchFamily="49" charset="0"/>
              </a:rPr>
              <a:t>L(M)</a:t>
            </a:r>
            <a:r>
              <a:rPr lang="en-US" altLang="sl-SI"/>
              <a:t> </a:t>
            </a:r>
            <a:r>
              <a:rPr lang="sl-SI" altLang="sl-SI"/>
              <a:t>več kot 1000 besed</a:t>
            </a:r>
            <a:r>
              <a:rPr lang="en-US" altLang="sl-SI"/>
              <a:t>?</a:t>
            </a:r>
          </a:p>
          <a:p>
            <a:pPr lvl="1" eaLnBrk="1" hangingPunct="1">
              <a:lnSpc>
                <a:spcPct val="150000"/>
              </a:lnSpc>
            </a:pPr>
            <a:r>
              <a:rPr lang="sl-SI" altLang="sl-SI"/>
              <a:t>… </a:t>
            </a:r>
            <a:endParaRPr lang="en-US" altLang="sl-SI"/>
          </a:p>
        </p:txBody>
      </p:sp>
      <p:sp>
        <p:nvSpPr>
          <p:cNvPr id="43012" name="Slide Number Placeholder 5">
            <a:extLst>
              <a:ext uri="{FF2B5EF4-FFF2-40B4-BE49-F238E27FC236}">
                <a16:creationId xmlns:a16="http://schemas.microsoft.com/office/drawing/2014/main" id="{7B6A6DC7-F367-4FDE-B661-6FD70FF8C8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F9FE8448-8571-42D8-BC84-188E9DCE829F}" type="slidenum">
              <a:rPr lang="en-US" altLang="sl-SI" sz="2800" smtClean="0">
                <a:solidFill>
                  <a:srgbClr val="FFFFFF"/>
                </a:solidFill>
              </a:rPr>
              <a:pPr>
                <a:spcBef>
                  <a:spcPct val="0"/>
                </a:spcBef>
                <a:buClrTx/>
                <a:buSzTx/>
                <a:buFontTx/>
                <a:buNone/>
              </a:pPr>
              <a:t>19</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8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646CD65-F050-4462-A225-138048454199}"/>
              </a:ext>
            </a:extLst>
          </p:cNvPr>
          <p:cNvSpPr>
            <a:spLocks noGrp="1" noChangeArrowheads="1"/>
          </p:cNvSpPr>
          <p:nvPr>
            <p:ph type="title"/>
          </p:nvPr>
        </p:nvSpPr>
        <p:spPr/>
        <p:txBody>
          <a:bodyPr/>
          <a:lstStyle/>
          <a:p>
            <a:pPr eaLnBrk="1" hangingPunct="1"/>
            <a:r>
              <a:rPr lang="sl-SI" altLang="sl-SI" b="1"/>
              <a:t>Lastnosti jezikov</a:t>
            </a:r>
            <a:endParaRPr lang="en-US" altLang="sl-SI" b="1"/>
          </a:p>
        </p:txBody>
      </p:sp>
      <p:sp>
        <p:nvSpPr>
          <p:cNvPr id="8195" name="Rectangle 3">
            <a:extLst>
              <a:ext uri="{FF2B5EF4-FFF2-40B4-BE49-F238E27FC236}">
                <a16:creationId xmlns:a16="http://schemas.microsoft.com/office/drawing/2014/main" id="{0DD3A973-05BC-416D-9E53-2898973B5136}"/>
              </a:ext>
            </a:extLst>
          </p:cNvPr>
          <p:cNvSpPr>
            <a:spLocks noGrp="1" noChangeArrowheads="1"/>
          </p:cNvSpPr>
          <p:nvPr>
            <p:ph idx="1"/>
          </p:nvPr>
        </p:nvSpPr>
        <p:spPr>
          <a:xfrm>
            <a:off x="685800" y="1981200"/>
            <a:ext cx="7924800" cy="4424363"/>
          </a:xfrm>
        </p:spPr>
        <p:txBody>
          <a:bodyPr/>
          <a:lstStyle/>
          <a:p>
            <a:pPr eaLnBrk="1" hangingPunct="1">
              <a:lnSpc>
                <a:spcPct val="150000"/>
              </a:lnSpc>
              <a:buFont typeface="Wingdings 3" panose="05040102010807070707" pitchFamily="18" charset="2"/>
              <a:buChar char=""/>
              <a:defRPr/>
            </a:pPr>
            <a:r>
              <a:rPr lang="sl-SI" altLang="sl-SI" dirty="0"/>
              <a:t>Vsako množico jezikov lahko predstavimo z neko</a:t>
            </a:r>
            <a:br>
              <a:rPr lang="sl-SI" altLang="sl-SI" dirty="0"/>
            </a:br>
            <a:r>
              <a:rPr lang="sl-SI" altLang="sl-SI" b="1" i="1" dirty="0">
                <a:solidFill>
                  <a:srgbClr val="FFC000"/>
                </a:solidFill>
              </a:rPr>
              <a:t>lastnostjo</a:t>
            </a:r>
            <a:r>
              <a:rPr lang="en-US" altLang="sl-SI" dirty="0"/>
              <a:t> </a:t>
            </a:r>
            <a:r>
              <a:rPr lang="sl-SI" altLang="sl-SI" dirty="0"/>
              <a:t>jezikov</a:t>
            </a:r>
            <a:r>
              <a:rPr lang="en-US" altLang="sl-SI" dirty="0"/>
              <a:t>.</a:t>
            </a:r>
            <a:endParaRPr lang="sl-SI" altLang="sl-SI" dirty="0"/>
          </a:p>
          <a:p>
            <a:pPr marL="0" indent="0" eaLnBrk="1" hangingPunct="1">
              <a:buFont typeface="Wingdings 3" panose="05040102010807070707" pitchFamily="18" charset="2"/>
              <a:buNone/>
              <a:defRPr/>
            </a:pPr>
            <a:endParaRPr lang="en-US" altLang="sl-SI" sz="1800" dirty="0"/>
          </a:p>
          <a:p>
            <a:pPr eaLnBrk="1" hangingPunct="1">
              <a:lnSpc>
                <a:spcPct val="150000"/>
              </a:lnSpc>
              <a:buFont typeface="Wingdings 3" panose="05040102010807070707" pitchFamily="18" charset="2"/>
              <a:buChar char=""/>
              <a:defRPr/>
            </a:pPr>
            <a:r>
              <a:rPr lang="sl-SI" altLang="sl-SI" b="1" dirty="0">
                <a:solidFill>
                  <a:srgbClr val="92D050"/>
                </a:solidFill>
              </a:rPr>
              <a:t>Primer</a:t>
            </a:r>
            <a:r>
              <a:rPr lang="en-US" altLang="sl-SI" dirty="0"/>
              <a:t>:</a:t>
            </a:r>
            <a:br>
              <a:rPr lang="sl-SI" altLang="sl-SI" dirty="0"/>
            </a:br>
            <a:r>
              <a:rPr lang="sl-SI" altLang="sl-SI" dirty="0"/>
              <a:t>Lastnost "neskončnost" predstavlja množico vseh</a:t>
            </a:r>
            <a:br>
              <a:rPr lang="sl-SI" altLang="sl-SI" dirty="0"/>
            </a:br>
            <a:r>
              <a:rPr lang="sl-SI" altLang="sl-SI" dirty="0"/>
              <a:t>neskončnih jezikov.</a:t>
            </a:r>
          </a:p>
          <a:p>
            <a:pPr marL="0" indent="0" eaLnBrk="1" hangingPunct="1">
              <a:buFont typeface="Wingdings 3" panose="05040102010807070707" pitchFamily="18" charset="2"/>
              <a:buNone/>
              <a:defRPr/>
            </a:pPr>
            <a:endParaRPr lang="en-US" altLang="sl-SI" sz="1800" dirty="0"/>
          </a:p>
          <a:p>
            <a:pPr eaLnBrk="1" hangingPunct="1">
              <a:lnSpc>
                <a:spcPct val="150000"/>
              </a:lnSpc>
              <a:buFont typeface="Wingdings 3" panose="05040102010807070707" pitchFamily="18" charset="2"/>
              <a:buChar char=""/>
              <a:defRPr/>
            </a:pPr>
            <a:r>
              <a:rPr lang="sl-SI" altLang="sl-SI" dirty="0"/>
              <a:t>V nadaljevanju bo poudarek na lastnostih RP jezikov</a:t>
            </a:r>
            <a:r>
              <a:rPr lang="en-US" altLang="sl-SI" dirty="0"/>
              <a:t>,</a:t>
            </a:r>
            <a:br>
              <a:rPr lang="sl-SI" altLang="sl-SI" dirty="0"/>
            </a:br>
            <a:r>
              <a:rPr lang="sl-SI" altLang="sl-SI" dirty="0"/>
              <a:t>saj le-te lahko predstavimo s TS (ostalih ne moremo)</a:t>
            </a:r>
            <a:r>
              <a:rPr lang="en-US" altLang="sl-SI" dirty="0"/>
              <a:t>.</a:t>
            </a:r>
          </a:p>
        </p:txBody>
      </p:sp>
      <p:sp>
        <p:nvSpPr>
          <p:cNvPr id="8196" name="Slide Number Placeholder 5">
            <a:extLst>
              <a:ext uri="{FF2B5EF4-FFF2-40B4-BE49-F238E27FC236}">
                <a16:creationId xmlns:a16="http://schemas.microsoft.com/office/drawing/2014/main" id="{827C0A97-4696-4227-924A-3777417EFCD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5B8820D2-3DA5-47A2-AAD3-24CDAFC40C3A}" type="slidenum">
              <a:rPr lang="en-US" altLang="sl-SI" sz="2800" smtClean="0">
                <a:solidFill>
                  <a:srgbClr val="FFFFFF"/>
                </a:solidFill>
              </a:rPr>
              <a:pPr>
                <a:spcBef>
                  <a:spcPct val="0"/>
                </a:spcBef>
                <a:buClrTx/>
                <a:buSzTx/>
                <a:buFontTx/>
                <a:buNone/>
              </a:pPr>
              <a:t>2</a:t>
            </a:fld>
            <a:endParaRPr lang="en-US" altLang="sl-SI" sz="28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3E779CE-E92C-4923-9FD1-83A93495317E}"/>
              </a:ext>
            </a:extLst>
          </p:cNvPr>
          <p:cNvSpPr>
            <a:spLocks noGrp="1" noChangeArrowheads="1"/>
          </p:cNvSpPr>
          <p:nvPr>
            <p:ph type="title"/>
          </p:nvPr>
        </p:nvSpPr>
        <p:spPr>
          <a:xfrm>
            <a:off x="323850" y="1062038"/>
            <a:ext cx="8712200" cy="1143000"/>
          </a:xfrm>
        </p:spPr>
        <p:txBody>
          <a:bodyPr/>
          <a:lstStyle/>
          <a:p>
            <a:pPr eaLnBrk="1" hangingPunct="1"/>
            <a:r>
              <a:rPr lang="en-US" altLang="sl-SI" b="1"/>
              <a:t>Post</a:t>
            </a:r>
            <a:r>
              <a:rPr lang="sl-SI" altLang="sl-SI" b="1"/>
              <a:t>-ov</a:t>
            </a:r>
            <a:r>
              <a:rPr lang="en-US" altLang="sl-SI" b="1"/>
              <a:t> </a:t>
            </a:r>
            <a:r>
              <a:rPr lang="sl-SI" altLang="sl-SI" b="1"/>
              <a:t>korespondenčni</a:t>
            </a:r>
            <a:r>
              <a:rPr lang="en-US" altLang="sl-SI" b="1"/>
              <a:t> </a:t>
            </a:r>
            <a:r>
              <a:rPr lang="sl-SI" altLang="sl-SI" b="1"/>
              <a:t>problem</a:t>
            </a:r>
            <a:endParaRPr lang="en-US" altLang="sl-SI" b="1"/>
          </a:p>
        </p:txBody>
      </p:sp>
      <p:sp>
        <p:nvSpPr>
          <p:cNvPr id="37891" name="Rectangle 3">
            <a:extLst>
              <a:ext uri="{FF2B5EF4-FFF2-40B4-BE49-F238E27FC236}">
                <a16:creationId xmlns:a16="http://schemas.microsoft.com/office/drawing/2014/main" id="{BD2E1178-0776-4CC2-809D-4ED94D853F32}"/>
              </a:ext>
            </a:extLst>
          </p:cNvPr>
          <p:cNvSpPr>
            <a:spLocks noGrp="1" noChangeArrowheads="1"/>
          </p:cNvSpPr>
          <p:nvPr>
            <p:ph idx="1"/>
          </p:nvPr>
        </p:nvSpPr>
        <p:spPr>
          <a:xfrm>
            <a:off x="685800" y="2541588"/>
            <a:ext cx="7342188" cy="3983037"/>
          </a:xfrm>
        </p:spPr>
        <p:txBody>
          <a:bodyPr/>
          <a:lstStyle/>
          <a:p>
            <a:pPr eaLnBrk="1" hangingPunct="1">
              <a:lnSpc>
                <a:spcPct val="150000"/>
              </a:lnSpc>
              <a:buFont typeface="Wingdings 3" panose="05040102010807070707" pitchFamily="18" charset="2"/>
              <a:buChar char=""/>
              <a:defRPr/>
            </a:pPr>
            <a:r>
              <a:rPr lang="en-US" altLang="sl-SI" b="1" i="1" dirty="0">
                <a:solidFill>
                  <a:srgbClr val="FFC000"/>
                </a:solidFill>
              </a:rPr>
              <a:t>Post’s Correspondence Problem</a:t>
            </a:r>
            <a:r>
              <a:rPr lang="en-US" altLang="sl-SI" dirty="0"/>
              <a:t> (PCP) is an example of a problem that does not mention TM’s in its statement, yet is undecidable.</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From PCP, we can prove many other non-TM problems undecidable.</a:t>
            </a:r>
          </a:p>
        </p:txBody>
      </p:sp>
      <p:sp>
        <p:nvSpPr>
          <p:cNvPr id="45060" name="Slide Number Placeholder 5">
            <a:extLst>
              <a:ext uri="{FF2B5EF4-FFF2-40B4-BE49-F238E27FC236}">
                <a16:creationId xmlns:a16="http://schemas.microsoft.com/office/drawing/2014/main" id="{5D594E28-7729-4BA7-97F5-3D52A73E48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DFB6F7EF-BA7D-470F-B058-6206B6C5818B}" type="slidenum">
              <a:rPr lang="en-US" altLang="sl-SI" sz="2800" smtClean="0">
                <a:solidFill>
                  <a:srgbClr val="FFFFFF"/>
                </a:solidFill>
              </a:rPr>
              <a:pPr>
                <a:spcBef>
                  <a:spcPct val="0"/>
                </a:spcBef>
                <a:buClrTx/>
                <a:buSzTx/>
                <a:buFontTx/>
                <a:buNone/>
              </a:pPr>
              <a:t>20</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A4ABB4A-56B0-42A8-A5D5-852ACB9206D9}"/>
              </a:ext>
            </a:extLst>
          </p:cNvPr>
          <p:cNvSpPr>
            <a:spLocks noGrp="1" noChangeArrowheads="1"/>
          </p:cNvSpPr>
          <p:nvPr>
            <p:ph type="title"/>
          </p:nvPr>
        </p:nvSpPr>
        <p:spPr/>
        <p:txBody>
          <a:bodyPr/>
          <a:lstStyle/>
          <a:p>
            <a:pPr eaLnBrk="1" hangingPunct="1"/>
            <a:r>
              <a:rPr lang="en-US" altLang="sl-SI" b="1"/>
              <a:t>PCP </a:t>
            </a:r>
            <a:r>
              <a:rPr lang="sl-SI" altLang="sl-SI" b="1"/>
              <a:t>– primeri</a:t>
            </a:r>
            <a:endParaRPr lang="en-US" altLang="sl-SI" b="1"/>
          </a:p>
        </p:txBody>
      </p:sp>
      <p:sp>
        <p:nvSpPr>
          <p:cNvPr id="39939" name="Rectangle 3">
            <a:extLst>
              <a:ext uri="{FF2B5EF4-FFF2-40B4-BE49-F238E27FC236}">
                <a16:creationId xmlns:a16="http://schemas.microsoft.com/office/drawing/2014/main" id="{16C2ECF3-25FF-4B70-A0CF-5C5D040455FB}"/>
              </a:ext>
            </a:extLst>
          </p:cNvPr>
          <p:cNvSpPr>
            <a:spLocks noGrp="1" noChangeArrowheads="1"/>
          </p:cNvSpPr>
          <p:nvPr>
            <p:ph idx="1"/>
          </p:nvPr>
        </p:nvSpPr>
        <p:spPr>
          <a:xfrm>
            <a:off x="744538" y="2122488"/>
            <a:ext cx="7715250" cy="4114800"/>
          </a:xfrm>
        </p:spPr>
        <p:txBody>
          <a:bodyPr/>
          <a:lstStyle/>
          <a:p>
            <a:pPr eaLnBrk="1" hangingPunct="1">
              <a:lnSpc>
                <a:spcPct val="150000"/>
              </a:lnSpc>
              <a:buFont typeface="Wingdings 3" panose="05040102010807070707" pitchFamily="18" charset="2"/>
              <a:buChar char=""/>
              <a:defRPr/>
            </a:pPr>
            <a:r>
              <a:rPr lang="en-US" altLang="sl-SI" dirty="0"/>
              <a:t>An instance of PCP is a list of pairs of nonempty strings over some alphabet </a:t>
            </a:r>
            <a:r>
              <a:rPr lang="en-US" altLang="sl-SI" b="1" dirty="0">
                <a:latin typeface="Courier New" panose="02070309020205020404" pitchFamily="49" charset="0"/>
                <a:cs typeface="Courier New" panose="02070309020205020404" pitchFamily="49" charset="0"/>
              </a:rPr>
              <a:t>Σ</a:t>
            </a:r>
            <a:r>
              <a:rPr lang="en-US" altLang="sl-SI" dirty="0"/>
              <a:t>.</a:t>
            </a:r>
          </a:p>
          <a:p>
            <a:pPr lvl="1" eaLnBrk="1" hangingPunct="1">
              <a:lnSpc>
                <a:spcPct val="150000"/>
              </a:lnSpc>
              <a:buFont typeface="Wingdings 3" panose="05040102010807070707" pitchFamily="18" charset="2"/>
              <a:buChar char=""/>
              <a:defRPr/>
            </a:pPr>
            <a:r>
              <a:rPr lang="en-US" altLang="sl-SI" dirty="0"/>
              <a:t>Say </a:t>
            </a:r>
            <a:r>
              <a:rPr lang="en-US" altLang="sl-SI" b="1" dirty="0">
                <a:latin typeface="Courier New" panose="02070309020205020404" pitchFamily="49" charset="0"/>
                <a:cs typeface="Courier New" panose="02070309020205020404" pitchFamily="49" charset="0"/>
              </a:rPr>
              <a:t>(w</a:t>
            </a:r>
            <a:r>
              <a:rPr lang="en-US" altLang="sl-SI" b="1" baseline="-25000" dirty="0">
                <a:latin typeface="Courier New" panose="02070309020205020404" pitchFamily="49" charset="0"/>
                <a:cs typeface="Courier New" panose="02070309020205020404" pitchFamily="49" charset="0"/>
              </a:rPr>
              <a:t>1</a:t>
            </a:r>
            <a:r>
              <a:rPr lang="en-US" altLang="sl-SI" b="1" dirty="0">
                <a:latin typeface="Courier New" panose="02070309020205020404" pitchFamily="49" charset="0"/>
                <a:cs typeface="Courier New" panose="02070309020205020404" pitchFamily="49" charset="0"/>
              </a:rPr>
              <a:t>,x</a:t>
            </a:r>
            <a:r>
              <a:rPr lang="en-US" altLang="sl-SI" b="1" baseline="-25000" dirty="0">
                <a:latin typeface="Courier New" panose="02070309020205020404" pitchFamily="49" charset="0"/>
                <a:cs typeface="Courier New" panose="02070309020205020404" pitchFamily="49" charset="0"/>
              </a:rPr>
              <a:t>1</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(w</a:t>
            </a:r>
            <a:r>
              <a:rPr lang="en-US" altLang="sl-SI" b="1" baseline="-25000" dirty="0">
                <a:latin typeface="Courier New" panose="02070309020205020404" pitchFamily="49" charset="0"/>
                <a:cs typeface="Courier New" panose="02070309020205020404" pitchFamily="49" charset="0"/>
              </a:rPr>
              <a:t>2</a:t>
            </a:r>
            <a:r>
              <a:rPr lang="en-US" altLang="sl-SI" b="1" dirty="0">
                <a:latin typeface="Courier New" panose="02070309020205020404" pitchFamily="49" charset="0"/>
                <a:cs typeface="Courier New" panose="02070309020205020404" pitchFamily="49" charset="0"/>
              </a:rPr>
              <a:t>,x</a:t>
            </a:r>
            <a:r>
              <a:rPr lang="en-US" altLang="sl-SI" b="1" baseline="-25000" dirty="0">
                <a:latin typeface="Courier New" panose="02070309020205020404" pitchFamily="49" charset="0"/>
                <a:cs typeface="Courier New" panose="02070309020205020404" pitchFamily="49" charset="0"/>
              </a:rPr>
              <a:t>2</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a:t>
            </a:r>
            <a:r>
              <a:rPr lang="sl-SI" altLang="sl-SI" b="1" dirty="0">
                <a:latin typeface="+mn-lt"/>
                <a:cs typeface="Courier New" panose="02070309020205020404" pitchFamily="49" charset="0"/>
              </a:rPr>
              <a:t> </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w</a:t>
            </a:r>
            <a:r>
              <a:rPr lang="en-US" altLang="sl-SI" b="1" baseline="-25000" dirty="0" err="1">
                <a:latin typeface="Courier New" panose="02070309020205020404" pitchFamily="49" charset="0"/>
                <a:cs typeface="Courier New" panose="02070309020205020404" pitchFamily="49" charset="0"/>
              </a:rPr>
              <a:t>n</a:t>
            </a:r>
            <a:r>
              <a:rPr lang="en-US" altLang="sl-SI" b="1" dirty="0" err="1">
                <a:latin typeface="Courier New" panose="02070309020205020404" pitchFamily="49" charset="0"/>
                <a:cs typeface="Courier New" panose="02070309020205020404" pitchFamily="49" charset="0"/>
              </a:rPr>
              <a:t>,x</a:t>
            </a:r>
            <a:r>
              <a:rPr lang="en-US" altLang="sl-SI" b="1" baseline="-25000" dirty="0" err="1">
                <a:latin typeface="Courier New" panose="02070309020205020404" pitchFamily="49" charset="0"/>
                <a:cs typeface="Courier New" panose="02070309020205020404" pitchFamily="49" charset="0"/>
              </a:rPr>
              <a:t>n</a:t>
            </a:r>
            <a:r>
              <a:rPr lang="en-US" altLang="sl-SI" b="1" dirty="0">
                <a:latin typeface="Courier New" panose="02070309020205020404" pitchFamily="49" charset="0"/>
                <a:cs typeface="Courier New" panose="02070309020205020404" pitchFamily="49" charset="0"/>
              </a:rPr>
              <a:t>)</a:t>
            </a:r>
            <a:r>
              <a:rPr lang="en-US" altLang="sl-SI" dirty="0"/>
              <a:t>.</a:t>
            </a:r>
            <a:endParaRPr lang="sl-SI" altLang="sl-SI" dirty="0"/>
          </a:p>
          <a:p>
            <a:pPr marL="457200" lvl="1"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The answer to this instance of PCP is “yes” if and only if there exists a nonempty sequence of indices </a:t>
            </a:r>
            <a:r>
              <a:rPr lang="en-US" altLang="sl-SI" b="1" dirty="0">
                <a:latin typeface="Courier New" panose="02070309020205020404" pitchFamily="49" charset="0"/>
                <a:cs typeface="Courier New" panose="02070309020205020404" pitchFamily="49" charset="0"/>
              </a:rPr>
              <a:t>i</a:t>
            </a:r>
            <a:r>
              <a:rPr lang="en-US" altLang="sl-SI" b="1" baseline="-25000" dirty="0">
                <a:latin typeface="Courier New" panose="02070309020205020404" pitchFamily="49" charset="0"/>
                <a:cs typeface="Courier New" panose="02070309020205020404" pitchFamily="49" charset="0"/>
              </a:rPr>
              <a:t>1</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i</a:t>
            </a:r>
            <a:r>
              <a:rPr lang="en-US" altLang="sl-SI" b="1" baseline="-25000" dirty="0" err="1">
                <a:latin typeface="Courier New" panose="02070309020205020404" pitchFamily="49" charset="0"/>
                <a:cs typeface="Courier New" panose="02070309020205020404" pitchFamily="49" charset="0"/>
              </a:rPr>
              <a:t>k</a:t>
            </a:r>
            <a:r>
              <a:rPr lang="en-US" altLang="sl-SI" dirty="0"/>
              <a:t>, such that </a:t>
            </a:r>
            <a:r>
              <a:rPr lang="en-US" altLang="sl-SI" b="1" dirty="0">
                <a:latin typeface="Courier New" panose="02070309020205020404" pitchFamily="49" charset="0"/>
                <a:cs typeface="Courier New" panose="02070309020205020404" pitchFamily="49" charset="0"/>
              </a:rPr>
              <a:t>w</a:t>
            </a:r>
            <a:r>
              <a:rPr lang="en-US" altLang="sl-SI" b="1" baseline="-25000" dirty="0">
                <a:latin typeface="Courier New" panose="02070309020205020404" pitchFamily="49" charset="0"/>
                <a:cs typeface="Courier New" panose="02070309020205020404" pitchFamily="49" charset="0"/>
              </a:rPr>
              <a:t>i</a:t>
            </a:r>
            <a:r>
              <a:rPr lang="en-US" altLang="sl-SI" b="1" baseline="-40000" dirty="0">
                <a:latin typeface="Courier New" panose="02070309020205020404" pitchFamily="49" charset="0"/>
                <a:cs typeface="Courier New" panose="02070309020205020404" pitchFamily="49" charset="0"/>
              </a:rPr>
              <a:t>1</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w</a:t>
            </a:r>
            <a:r>
              <a:rPr lang="en-US" altLang="sl-SI" b="1" baseline="-25000" dirty="0" err="1">
                <a:latin typeface="Courier New" panose="02070309020205020404" pitchFamily="49" charset="0"/>
                <a:cs typeface="Courier New" panose="02070309020205020404" pitchFamily="49" charset="0"/>
              </a:rPr>
              <a:t>i</a:t>
            </a:r>
            <a:r>
              <a:rPr lang="sl-SI" altLang="sl-SI" b="1" baseline="-40000" dirty="0">
                <a:latin typeface="Courier New" panose="02070309020205020404" pitchFamily="49" charset="0"/>
                <a:cs typeface="Courier New" panose="02070309020205020404" pitchFamily="49" charset="0"/>
              </a:rPr>
              <a:t>k</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x</a:t>
            </a:r>
            <a:r>
              <a:rPr lang="en-US" altLang="sl-SI" b="1" baseline="-25000" dirty="0">
                <a:latin typeface="Courier New" panose="02070309020205020404" pitchFamily="49" charset="0"/>
                <a:cs typeface="Courier New" panose="02070309020205020404" pitchFamily="49" charset="0"/>
              </a:rPr>
              <a:t>i</a:t>
            </a:r>
            <a:r>
              <a:rPr lang="en-US" altLang="sl-SI" b="1" baseline="-40000" dirty="0">
                <a:latin typeface="Courier New" panose="02070309020205020404" pitchFamily="49" charset="0"/>
                <a:cs typeface="Courier New" panose="02070309020205020404" pitchFamily="49" charset="0"/>
              </a:rPr>
              <a:t>1</a:t>
            </a:r>
            <a:r>
              <a:rPr lang="en-US" altLang="sl-SI" b="1" dirty="0">
                <a:latin typeface="Courier New" panose="02070309020205020404" pitchFamily="49" charset="0"/>
                <a:cs typeface="Courier New" panose="02070309020205020404" pitchFamily="49" charset="0"/>
              </a:rPr>
              <a:t>…x</a:t>
            </a:r>
            <a:r>
              <a:rPr lang="en-US" altLang="sl-SI" b="1" baseline="-25000" dirty="0">
                <a:latin typeface="Courier New" panose="02070309020205020404" pitchFamily="49" charset="0"/>
                <a:cs typeface="Courier New" panose="02070309020205020404" pitchFamily="49" charset="0"/>
              </a:rPr>
              <a:t>i</a:t>
            </a:r>
            <a:r>
              <a:rPr lang="sl-SI" altLang="sl-SI" b="1" baseline="-40000" dirty="0">
                <a:latin typeface="Courier New" panose="02070309020205020404" pitchFamily="49" charset="0"/>
                <a:cs typeface="Courier New" panose="02070309020205020404" pitchFamily="49" charset="0"/>
              </a:rPr>
              <a:t>k</a:t>
            </a:r>
            <a:r>
              <a:rPr lang="en-US" altLang="sl-SI" dirty="0"/>
              <a:t>.</a:t>
            </a:r>
          </a:p>
        </p:txBody>
      </p:sp>
      <p:sp>
        <p:nvSpPr>
          <p:cNvPr id="47108" name="Slide Number Placeholder 5">
            <a:extLst>
              <a:ext uri="{FF2B5EF4-FFF2-40B4-BE49-F238E27FC236}">
                <a16:creationId xmlns:a16="http://schemas.microsoft.com/office/drawing/2014/main" id="{FDDD37B3-1F1C-4357-83CB-D0861F7E100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B4E23F70-258C-4E3B-9BF7-B2FF71B2CD57}" type="slidenum">
              <a:rPr lang="en-US" altLang="sl-SI" sz="2800" smtClean="0">
                <a:solidFill>
                  <a:srgbClr val="FFFFFF"/>
                </a:solidFill>
              </a:rPr>
              <a:pPr>
                <a:spcBef>
                  <a:spcPct val="0"/>
                </a:spcBef>
                <a:buClrTx/>
                <a:buSzTx/>
                <a:buFontTx/>
                <a:buNone/>
              </a:pPr>
              <a:t>21</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99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F156F4A-1B91-45B8-AB34-51325BEAA99C}"/>
              </a:ext>
            </a:extLst>
          </p:cNvPr>
          <p:cNvSpPr>
            <a:spLocks noGrp="1" noChangeArrowheads="1"/>
          </p:cNvSpPr>
          <p:nvPr>
            <p:ph type="title"/>
          </p:nvPr>
        </p:nvSpPr>
        <p:spPr/>
        <p:txBody>
          <a:bodyPr/>
          <a:lstStyle/>
          <a:p>
            <a:pPr eaLnBrk="1" hangingPunct="1"/>
            <a:r>
              <a:rPr lang="sl-SI" altLang="sl-SI" b="1">
                <a:solidFill>
                  <a:srgbClr val="92D050"/>
                </a:solidFill>
              </a:rPr>
              <a:t>Primer</a:t>
            </a:r>
            <a:r>
              <a:rPr lang="en-US" altLang="sl-SI" b="1"/>
              <a:t>: PCP</a:t>
            </a:r>
          </a:p>
        </p:txBody>
      </p:sp>
      <p:sp>
        <p:nvSpPr>
          <p:cNvPr id="50179" name="Rectangle 3">
            <a:extLst>
              <a:ext uri="{FF2B5EF4-FFF2-40B4-BE49-F238E27FC236}">
                <a16:creationId xmlns:a16="http://schemas.microsoft.com/office/drawing/2014/main" id="{4806DBBE-20C7-4DD9-87CF-38363EB364A2}"/>
              </a:ext>
            </a:extLst>
          </p:cNvPr>
          <p:cNvSpPr>
            <a:spLocks noGrp="1" noChangeArrowheads="1"/>
          </p:cNvSpPr>
          <p:nvPr>
            <p:ph idx="1"/>
          </p:nvPr>
        </p:nvSpPr>
        <p:spPr>
          <a:xfrm>
            <a:off x="827088" y="2041525"/>
            <a:ext cx="6711950" cy="4195763"/>
          </a:xfrm>
        </p:spPr>
        <p:txBody>
          <a:bodyPr/>
          <a:lstStyle/>
          <a:p>
            <a:pPr eaLnBrk="1" hangingPunct="1">
              <a:lnSpc>
                <a:spcPct val="150000"/>
              </a:lnSpc>
              <a:buFont typeface="Wingdings 3" panose="05040102010807070707" pitchFamily="18" charset="2"/>
              <a:buChar char=""/>
              <a:defRPr/>
            </a:pPr>
            <a:r>
              <a:rPr lang="en-US" altLang="sl-SI" dirty="0"/>
              <a:t>Let the alphabet be </a:t>
            </a:r>
            <a:r>
              <a:rPr lang="en-US" altLang="sl-SI" b="1" dirty="0">
                <a:latin typeface="Courier New" panose="02070309020205020404" pitchFamily="49" charset="0"/>
                <a:cs typeface="Courier New" panose="02070309020205020404" pitchFamily="49" charset="0"/>
              </a:rPr>
              <a:t>{0,1}</a:t>
            </a:r>
            <a:r>
              <a:rPr lang="en-US" altLang="sl-SI" dirty="0"/>
              <a:t>.</a:t>
            </a:r>
            <a:endParaRPr lang="sl-SI" altLang="sl-SI" dirty="0"/>
          </a:p>
          <a:p>
            <a:pPr marL="0" indent="0" eaLnBrk="1" hangingPunct="1">
              <a:buFont typeface="Wingdings 3" panose="05040102010807070707" pitchFamily="18" charset="2"/>
              <a:buNone/>
              <a:defRPr/>
            </a:pPr>
            <a:endParaRPr lang="en-US" altLang="sl-SI" sz="1000" dirty="0"/>
          </a:p>
          <a:p>
            <a:pPr eaLnBrk="1" hangingPunct="1">
              <a:lnSpc>
                <a:spcPct val="150000"/>
              </a:lnSpc>
              <a:buFont typeface="Wingdings 3" panose="05040102010807070707" pitchFamily="18" charset="2"/>
              <a:buChar char=""/>
              <a:defRPr/>
            </a:pPr>
            <a:r>
              <a:rPr lang="en-US" altLang="sl-SI" dirty="0"/>
              <a:t>Let the PCP instance consist of the two pairs</a:t>
            </a:r>
            <a:br>
              <a:rPr lang="sl-SI" altLang="sl-SI" dirty="0"/>
            </a:br>
            <a:r>
              <a:rPr lang="en-US" altLang="sl-SI" b="1" dirty="0">
                <a:latin typeface="Courier New" panose="02070309020205020404" pitchFamily="49" charset="0"/>
                <a:cs typeface="Courier New" panose="02070309020205020404" pitchFamily="49" charset="0"/>
              </a:rPr>
              <a:t>(0,01)</a:t>
            </a:r>
            <a:r>
              <a:rPr lang="en-US" altLang="sl-SI" dirty="0"/>
              <a:t> and </a:t>
            </a:r>
            <a:r>
              <a:rPr lang="en-US" altLang="sl-SI" b="1" dirty="0">
                <a:latin typeface="Courier New" panose="02070309020205020404" pitchFamily="49" charset="0"/>
                <a:cs typeface="Courier New" panose="02070309020205020404" pitchFamily="49" charset="0"/>
              </a:rPr>
              <a:t>(100,001)</a:t>
            </a:r>
            <a:r>
              <a:rPr lang="en-US" altLang="sl-SI" dirty="0"/>
              <a:t>.</a:t>
            </a:r>
            <a:endParaRPr lang="sl-SI" altLang="sl-SI" dirty="0"/>
          </a:p>
          <a:p>
            <a:pPr marL="0" indent="0" eaLnBrk="1" hangingPunct="1">
              <a:buFont typeface="Wingdings 3" panose="05040102010807070707" pitchFamily="18" charset="2"/>
              <a:buNone/>
              <a:defRPr/>
            </a:pPr>
            <a:endParaRPr lang="en-US" altLang="sl-SI" sz="1000" dirty="0"/>
          </a:p>
          <a:p>
            <a:pPr eaLnBrk="1" hangingPunct="1">
              <a:lnSpc>
                <a:spcPct val="150000"/>
              </a:lnSpc>
              <a:buFont typeface="Wingdings 3" panose="05040102010807070707" pitchFamily="18" charset="2"/>
              <a:buChar char=""/>
              <a:defRPr/>
            </a:pPr>
            <a:r>
              <a:rPr lang="en-US" altLang="sl-SI" dirty="0"/>
              <a:t>We claim there is no solution.</a:t>
            </a:r>
            <a:endParaRPr lang="sl-SI" altLang="sl-SI" dirty="0"/>
          </a:p>
          <a:p>
            <a:pPr marL="0" indent="0" eaLnBrk="1" hangingPunct="1">
              <a:buFont typeface="Wingdings 3" panose="05040102010807070707" pitchFamily="18" charset="2"/>
              <a:buNone/>
              <a:defRPr/>
            </a:pPr>
            <a:endParaRPr lang="en-US" altLang="sl-SI" sz="1000" dirty="0"/>
          </a:p>
          <a:p>
            <a:pPr eaLnBrk="1" hangingPunct="1">
              <a:lnSpc>
                <a:spcPct val="150000"/>
              </a:lnSpc>
              <a:buFont typeface="Wingdings 3" panose="05040102010807070707" pitchFamily="18" charset="2"/>
              <a:buChar char=""/>
              <a:defRPr/>
            </a:pPr>
            <a:r>
              <a:rPr lang="en-US" altLang="sl-SI" dirty="0"/>
              <a:t>You can’t start with </a:t>
            </a:r>
            <a:r>
              <a:rPr lang="en-US" altLang="sl-SI" b="1" dirty="0">
                <a:latin typeface="Courier New" panose="02070309020205020404" pitchFamily="49" charset="0"/>
                <a:cs typeface="Courier New" panose="02070309020205020404" pitchFamily="49" charset="0"/>
              </a:rPr>
              <a:t>(100,001)</a:t>
            </a:r>
            <a:r>
              <a:rPr lang="en-US" altLang="sl-SI" dirty="0"/>
              <a:t>,</a:t>
            </a:r>
            <a:br>
              <a:rPr lang="sl-SI" altLang="sl-SI" dirty="0"/>
            </a:br>
            <a:r>
              <a:rPr lang="en-US" altLang="sl-SI" dirty="0"/>
              <a:t>because the first characters don’t match.</a:t>
            </a:r>
          </a:p>
        </p:txBody>
      </p:sp>
      <p:sp>
        <p:nvSpPr>
          <p:cNvPr id="49156" name="Slide Number Placeholder 5">
            <a:extLst>
              <a:ext uri="{FF2B5EF4-FFF2-40B4-BE49-F238E27FC236}">
                <a16:creationId xmlns:a16="http://schemas.microsoft.com/office/drawing/2014/main" id="{A1111246-5E32-41AE-A8B3-505F92401D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DCAF5F56-7B09-447F-BAD2-4D6DA0969D87}" type="slidenum">
              <a:rPr lang="en-US" altLang="sl-SI" sz="2800" smtClean="0">
                <a:solidFill>
                  <a:srgbClr val="FFFFFF"/>
                </a:solidFill>
              </a:rPr>
              <a:pPr>
                <a:spcBef>
                  <a:spcPct val="0"/>
                </a:spcBef>
                <a:buClrTx/>
                <a:buSzTx/>
                <a:buFontTx/>
                <a:buNone/>
              </a:pPr>
              <a:t>22</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120A697-8AC6-438E-93F6-52E9B95A8D05}"/>
              </a:ext>
            </a:extLst>
          </p:cNvPr>
          <p:cNvSpPr>
            <a:spLocks noGrp="1" noChangeArrowheads="1"/>
          </p:cNvSpPr>
          <p:nvPr>
            <p:ph type="title"/>
          </p:nvPr>
        </p:nvSpPr>
        <p:spPr/>
        <p:txBody>
          <a:bodyPr/>
          <a:lstStyle/>
          <a:p>
            <a:pPr eaLnBrk="1" hangingPunct="1"/>
            <a:r>
              <a:rPr lang="sl-SI" altLang="sl-SI" b="1">
                <a:solidFill>
                  <a:srgbClr val="92D050"/>
                </a:solidFill>
              </a:rPr>
              <a:t>Primer</a:t>
            </a:r>
            <a:r>
              <a:rPr lang="en-US" altLang="sl-SI" b="1"/>
              <a:t>: PCP – (2)</a:t>
            </a:r>
          </a:p>
        </p:txBody>
      </p:sp>
      <p:sp>
        <p:nvSpPr>
          <p:cNvPr id="51203" name="Slide Number Placeholder 5">
            <a:extLst>
              <a:ext uri="{FF2B5EF4-FFF2-40B4-BE49-F238E27FC236}">
                <a16:creationId xmlns:a16="http://schemas.microsoft.com/office/drawing/2014/main" id="{63AC9EFD-F520-4EA7-840E-73F7452BFFB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2C48F86F-74F8-46E4-97E3-12F8B2875285}" type="slidenum">
              <a:rPr lang="en-US" altLang="sl-SI" sz="2800" smtClean="0">
                <a:solidFill>
                  <a:srgbClr val="FFFFFF"/>
                </a:solidFill>
              </a:rPr>
              <a:pPr>
                <a:spcBef>
                  <a:spcPct val="0"/>
                </a:spcBef>
                <a:buClrTx/>
                <a:buSzTx/>
                <a:buFontTx/>
                <a:buNone/>
              </a:pPr>
              <a:t>23</a:t>
            </a:fld>
            <a:endParaRPr lang="en-US" altLang="sl-SI" sz="2800">
              <a:solidFill>
                <a:srgbClr val="FFFFFF"/>
              </a:solidFill>
            </a:endParaRPr>
          </a:p>
        </p:txBody>
      </p:sp>
      <p:sp>
        <p:nvSpPr>
          <p:cNvPr id="51204" name="Text Box 5">
            <a:extLst>
              <a:ext uri="{FF2B5EF4-FFF2-40B4-BE49-F238E27FC236}">
                <a16:creationId xmlns:a16="http://schemas.microsoft.com/office/drawing/2014/main" id="{203190D1-361C-42A6-B045-178BF71FDB3C}"/>
              </a:ext>
            </a:extLst>
          </p:cNvPr>
          <p:cNvSpPr txBox="1">
            <a:spLocks noChangeArrowheads="1"/>
          </p:cNvSpPr>
          <p:nvPr/>
        </p:nvSpPr>
        <p:spPr bwMode="auto">
          <a:xfrm>
            <a:off x="900113" y="1768475"/>
            <a:ext cx="5197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sl-SI" altLang="sl-SI" sz="1800" b="1">
                <a:solidFill>
                  <a:srgbClr val="FFC000"/>
                </a:solidFill>
              </a:rPr>
              <a:t>Spomnimo se</a:t>
            </a:r>
            <a:r>
              <a:rPr lang="en-US" altLang="sl-SI" sz="1800"/>
              <a:t>: </a:t>
            </a:r>
            <a:r>
              <a:rPr lang="sl-SI" altLang="sl-SI" sz="1800"/>
              <a:t>para sta</a:t>
            </a:r>
            <a:r>
              <a:rPr lang="en-US" altLang="sl-SI" sz="1800"/>
              <a:t> </a:t>
            </a:r>
            <a:r>
              <a:rPr lang="en-US" altLang="sl-SI" sz="1800" b="1">
                <a:latin typeface="Courier New" panose="02070309020205020404" pitchFamily="49" charset="0"/>
                <a:cs typeface="Courier New" panose="02070309020205020404" pitchFamily="49" charset="0"/>
              </a:rPr>
              <a:t>(0,01)</a:t>
            </a:r>
            <a:r>
              <a:rPr lang="en-US" altLang="sl-SI" sz="1800"/>
              <a:t> </a:t>
            </a:r>
            <a:r>
              <a:rPr lang="sl-SI" altLang="sl-SI" sz="1800"/>
              <a:t>in</a:t>
            </a:r>
            <a:r>
              <a:rPr lang="en-US" altLang="sl-SI" sz="1800"/>
              <a:t> </a:t>
            </a:r>
            <a:r>
              <a:rPr lang="en-US" altLang="sl-SI" sz="1800" b="1">
                <a:latin typeface="Courier New" panose="02070309020205020404" pitchFamily="49" charset="0"/>
                <a:cs typeface="Courier New" panose="02070309020205020404" pitchFamily="49" charset="0"/>
              </a:rPr>
              <a:t>(100,001)</a:t>
            </a:r>
          </a:p>
        </p:txBody>
      </p:sp>
      <p:grpSp>
        <p:nvGrpSpPr>
          <p:cNvPr id="51209" name="Group 9">
            <a:extLst>
              <a:ext uri="{FF2B5EF4-FFF2-40B4-BE49-F238E27FC236}">
                <a16:creationId xmlns:a16="http://schemas.microsoft.com/office/drawing/2014/main" id="{23C21D64-F655-4102-8E6D-D7CDB35DED09}"/>
              </a:ext>
            </a:extLst>
          </p:cNvPr>
          <p:cNvGrpSpPr>
            <a:grpSpLocks/>
          </p:cNvGrpSpPr>
          <p:nvPr/>
        </p:nvGrpSpPr>
        <p:grpSpPr bwMode="auto">
          <a:xfrm>
            <a:off x="592138" y="2825750"/>
            <a:ext cx="1649412" cy="2087563"/>
            <a:chOff x="373" y="1780"/>
            <a:chExt cx="1039" cy="1315"/>
          </a:xfrm>
        </p:grpSpPr>
        <p:sp>
          <p:nvSpPr>
            <p:cNvPr id="51215" name="Text Box 6">
              <a:extLst>
                <a:ext uri="{FF2B5EF4-FFF2-40B4-BE49-F238E27FC236}">
                  <a16:creationId xmlns:a16="http://schemas.microsoft.com/office/drawing/2014/main" id="{4CC83A08-A8BC-4B6E-A1B6-A288635ABF36}"/>
                </a:ext>
              </a:extLst>
            </p:cNvPr>
            <p:cNvSpPr txBox="1">
              <a:spLocks noChangeArrowheads="1"/>
            </p:cNvSpPr>
            <p:nvPr/>
          </p:nvSpPr>
          <p:spPr bwMode="auto">
            <a:xfrm>
              <a:off x="994" y="1780"/>
              <a:ext cx="33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2400"/>
                <a:t>0</a:t>
              </a:r>
            </a:p>
            <a:p>
              <a:pPr eaLnBrk="1" hangingPunct="1">
                <a:spcBef>
                  <a:spcPct val="0"/>
                </a:spcBef>
                <a:buClrTx/>
                <a:buSzTx/>
                <a:buFontTx/>
                <a:buNone/>
              </a:pPr>
              <a:r>
                <a:rPr lang="en-US" altLang="sl-SI" sz="2400"/>
                <a:t>01</a:t>
              </a:r>
            </a:p>
          </p:txBody>
        </p:sp>
        <p:sp>
          <p:nvSpPr>
            <p:cNvPr id="51216" name="Text Box 7">
              <a:extLst>
                <a:ext uri="{FF2B5EF4-FFF2-40B4-BE49-F238E27FC236}">
                  <a16:creationId xmlns:a16="http://schemas.microsoft.com/office/drawing/2014/main" id="{A4A98744-9849-46AD-9C8D-1157B2F16445}"/>
                </a:ext>
              </a:extLst>
            </p:cNvPr>
            <p:cNvSpPr txBox="1">
              <a:spLocks noChangeArrowheads="1"/>
            </p:cNvSpPr>
            <p:nvPr/>
          </p:nvSpPr>
          <p:spPr bwMode="auto">
            <a:xfrm>
              <a:off x="373" y="2688"/>
              <a:ext cx="103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1800"/>
                <a:t>Must start</a:t>
              </a:r>
            </a:p>
            <a:p>
              <a:pPr eaLnBrk="1" hangingPunct="1">
                <a:spcBef>
                  <a:spcPct val="0"/>
                </a:spcBef>
                <a:buClrTx/>
                <a:buSzTx/>
                <a:buFontTx/>
                <a:buNone/>
              </a:pPr>
              <a:r>
                <a:rPr lang="en-US" altLang="sl-SI" sz="1800"/>
                <a:t>with first</a:t>
              </a:r>
              <a:r>
                <a:rPr lang="sl-SI" altLang="sl-SI" sz="1800"/>
                <a:t> </a:t>
              </a:r>
              <a:r>
                <a:rPr lang="en-US" altLang="sl-SI" sz="1800"/>
                <a:t>pair</a:t>
              </a:r>
            </a:p>
          </p:txBody>
        </p:sp>
        <p:sp>
          <p:nvSpPr>
            <p:cNvPr id="51217" name="Line 8">
              <a:extLst>
                <a:ext uri="{FF2B5EF4-FFF2-40B4-BE49-F238E27FC236}">
                  <a16:creationId xmlns:a16="http://schemas.microsoft.com/office/drawing/2014/main" id="{C09E0C59-BE09-4569-8109-AC765B869F62}"/>
                </a:ext>
              </a:extLst>
            </p:cNvPr>
            <p:cNvSpPr>
              <a:spLocks noChangeShapeType="1"/>
            </p:cNvSpPr>
            <p:nvPr/>
          </p:nvSpPr>
          <p:spPr bwMode="auto">
            <a:xfrm flipV="1">
              <a:off x="960" y="2256"/>
              <a:ext cx="144" cy="45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nvGrpSpPr>
          <p:cNvPr id="51213" name="Group 13">
            <a:extLst>
              <a:ext uri="{FF2B5EF4-FFF2-40B4-BE49-F238E27FC236}">
                <a16:creationId xmlns:a16="http://schemas.microsoft.com/office/drawing/2014/main" id="{A997DC5F-9DE8-41E4-B96B-431E0616FA74}"/>
              </a:ext>
            </a:extLst>
          </p:cNvPr>
          <p:cNvGrpSpPr>
            <a:grpSpLocks/>
          </p:cNvGrpSpPr>
          <p:nvPr/>
        </p:nvGrpSpPr>
        <p:grpSpPr bwMode="auto">
          <a:xfrm>
            <a:off x="1752600" y="2819400"/>
            <a:ext cx="2660650" cy="2635250"/>
            <a:chOff x="1104" y="1755"/>
            <a:chExt cx="1676" cy="1660"/>
          </a:xfrm>
        </p:grpSpPr>
        <p:sp>
          <p:nvSpPr>
            <p:cNvPr id="51212" name="Text Box 10">
              <a:extLst>
                <a:ext uri="{FF2B5EF4-FFF2-40B4-BE49-F238E27FC236}">
                  <a16:creationId xmlns:a16="http://schemas.microsoft.com/office/drawing/2014/main" id="{C75E3522-736E-4A67-B08C-32DCD5A3FC64}"/>
                </a:ext>
              </a:extLst>
            </p:cNvPr>
            <p:cNvSpPr txBox="1">
              <a:spLocks noChangeArrowheads="1"/>
            </p:cNvSpPr>
            <p:nvPr/>
          </p:nvSpPr>
          <p:spPr bwMode="auto">
            <a:xfrm>
              <a:off x="1104" y="1755"/>
              <a:ext cx="55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2400" b="1">
                  <a:solidFill>
                    <a:srgbClr val="92D050"/>
                  </a:solidFill>
                </a:rPr>
                <a:t>100</a:t>
              </a:r>
            </a:p>
            <a:p>
              <a:pPr eaLnBrk="1" hangingPunct="1">
                <a:spcBef>
                  <a:spcPct val="0"/>
                </a:spcBef>
                <a:buClrTx/>
                <a:buSzTx/>
                <a:buFontTx/>
                <a:buNone/>
              </a:pPr>
              <a:r>
                <a:rPr lang="en-US" altLang="sl-SI" sz="2400" b="1">
                  <a:solidFill>
                    <a:srgbClr val="92D050"/>
                  </a:solidFill>
                </a:rPr>
                <a:t>  001</a:t>
              </a:r>
            </a:p>
          </p:txBody>
        </p:sp>
        <p:sp>
          <p:nvSpPr>
            <p:cNvPr id="2" name="Text Box 11">
              <a:extLst>
                <a:ext uri="{FF2B5EF4-FFF2-40B4-BE49-F238E27FC236}">
                  <a16:creationId xmlns:a16="http://schemas.microsoft.com/office/drawing/2014/main" id="{4739E7CE-5832-47A1-8D31-F1FD14F314FC}"/>
                </a:ext>
              </a:extLst>
            </p:cNvPr>
            <p:cNvSpPr txBox="1">
              <a:spLocks noChangeArrowheads="1"/>
            </p:cNvSpPr>
            <p:nvPr/>
          </p:nvSpPr>
          <p:spPr bwMode="auto">
            <a:xfrm>
              <a:off x="1636" y="2667"/>
              <a:ext cx="1144"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1800"/>
                <a:t>Can add the</a:t>
              </a:r>
            </a:p>
            <a:p>
              <a:pPr eaLnBrk="1" hangingPunct="1">
                <a:spcBef>
                  <a:spcPct val="0"/>
                </a:spcBef>
                <a:buClrTx/>
                <a:buSzTx/>
                <a:buFontTx/>
                <a:buNone/>
              </a:pPr>
              <a:r>
                <a:rPr lang="en-US" altLang="sl-SI" sz="1800"/>
                <a:t>second pair</a:t>
              </a:r>
            </a:p>
            <a:p>
              <a:pPr eaLnBrk="1" hangingPunct="1">
                <a:spcBef>
                  <a:spcPct val="0"/>
                </a:spcBef>
                <a:buClrTx/>
                <a:buSzTx/>
                <a:buFontTx/>
                <a:buNone/>
              </a:pPr>
              <a:r>
                <a:rPr lang="en-US" altLang="sl-SI" sz="1800"/>
                <a:t>for a match</a:t>
              </a:r>
            </a:p>
          </p:txBody>
        </p:sp>
        <p:sp>
          <p:nvSpPr>
            <p:cNvPr id="51214" name="Line 12">
              <a:extLst>
                <a:ext uri="{FF2B5EF4-FFF2-40B4-BE49-F238E27FC236}">
                  <a16:creationId xmlns:a16="http://schemas.microsoft.com/office/drawing/2014/main" id="{D91D566B-04BD-423A-9C82-3E35EB2422B4}"/>
                </a:ext>
              </a:extLst>
            </p:cNvPr>
            <p:cNvSpPr>
              <a:spLocks noChangeShapeType="1"/>
            </p:cNvSpPr>
            <p:nvPr/>
          </p:nvSpPr>
          <p:spPr bwMode="auto">
            <a:xfrm flipH="1" flipV="1">
              <a:off x="1440" y="2235"/>
              <a:ext cx="432" cy="43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nvGrpSpPr>
          <p:cNvPr id="51218" name="Group 18">
            <a:extLst>
              <a:ext uri="{FF2B5EF4-FFF2-40B4-BE49-F238E27FC236}">
                <a16:creationId xmlns:a16="http://schemas.microsoft.com/office/drawing/2014/main" id="{674E7144-E2D6-4E03-BDED-2D2BC73A1C67}"/>
              </a:ext>
            </a:extLst>
          </p:cNvPr>
          <p:cNvGrpSpPr>
            <a:grpSpLocks/>
          </p:cNvGrpSpPr>
          <p:nvPr/>
        </p:nvGrpSpPr>
        <p:grpSpPr bwMode="auto">
          <a:xfrm>
            <a:off x="2286000" y="2830513"/>
            <a:ext cx="3878263" cy="2624137"/>
            <a:chOff x="1440" y="1783"/>
            <a:chExt cx="2443" cy="1653"/>
          </a:xfrm>
        </p:grpSpPr>
        <p:sp>
          <p:nvSpPr>
            <p:cNvPr id="3" name="Text Box 15">
              <a:extLst>
                <a:ext uri="{FF2B5EF4-FFF2-40B4-BE49-F238E27FC236}">
                  <a16:creationId xmlns:a16="http://schemas.microsoft.com/office/drawing/2014/main" id="{CA12AAE9-157F-4B1A-902C-410C844E609A}"/>
                </a:ext>
              </a:extLst>
            </p:cNvPr>
            <p:cNvSpPr txBox="1">
              <a:spLocks noChangeArrowheads="1"/>
            </p:cNvSpPr>
            <p:nvPr/>
          </p:nvSpPr>
          <p:spPr bwMode="auto">
            <a:xfrm>
              <a:off x="1440" y="1783"/>
              <a:ext cx="54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2400"/>
                <a:t>100</a:t>
              </a:r>
            </a:p>
            <a:p>
              <a:pPr eaLnBrk="1" hangingPunct="1">
                <a:spcBef>
                  <a:spcPct val="0"/>
                </a:spcBef>
                <a:buClrTx/>
                <a:buSzTx/>
                <a:buFontTx/>
                <a:buNone/>
              </a:pPr>
              <a:r>
                <a:rPr lang="en-US" altLang="sl-SI" sz="2400"/>
                <a:t>  001</a:t>
              </a:r>
            </a:p>
          </p:txBody>
        </p:sp>
        <p:sp>
          <p:nvSpPr>
            <p:cNvPr id="51210" name="Text Box 16">
              <a:extLst>
                <a:ext uri="{FF2B5EF4-FFF2-40B4-BE49-F238E27FC236}">
                  <a16:creationId xmlns:a16="http://schemas.microsoft.com/office/drawing/2014/main" id="{6E8059EC-BAC3-46FC-8C7D-02A50EE7F9D1}"/>
                </a:ext>
              </a:extLst>
            </p:cNvPr>
            <p:cNvSpPr txBox="1">
              <a:spLocks noChangeArrowheads="1"/>
            </p:cNvSpPr>
            <p:nvPr/>
          </p:nvSpPr>
          <p:spPr bwMode="auto">
            <a:xfrm>
              <a:off x="3004" y="2688"/>
              <a:ext cx="879"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1800"/>
                <a:t>As many</a:t>
              </a:r>
            </a:p>
            <a:p>
              <a:pPr eaLnBrk="1" hangingPunct="1">
                <a:spcBef>
                  <a:spcPct val="0"/>
                </a:spcBef>
                <a:buClrTx/>
                <a:buSzTx/>
                <a:buFontTx/>
                <a:buNone/>
              </a:pPr>
              <a:r>
                <a:rPr lang="en-US" altLang="sl-SI" sz="1800"/>
                <a:t>times as </a:t>
              </a:r>
            </a:p>
            <a:p>
              <a:pPr eaLnBrk="1" hangingPunct="1">
                <a:spcBef>
                  <a:spcPct val="0"/>
                </a:spcBef>
                <a:buClrTx/>
                <a:buSzTx/>
                <a:buFontTx/>
                <a:buNone/>
              </a:pPr>
              <a:r>
                <a:rPr lang="en-US" altLang="sl-SI" sz="1800"/>
                <a:t>we like</a:t>
              </a:r>
            </a:p>
          </p:txBody>
        </p:sp>
        <p:sp>
          <p:nvSpPr>
            <p:cNvPr id="51211" name="Line 17">
              <a:extLst>
                <a:ext uri="{FF2B5EF4-FFF2-40B4-BE49-F238E27FC236}">
                  <a16:creationId xmlns:a16="http://schemas.microsoft.com/office/drawing/2014/main" id="{3A779168-4470-48F0-9F39-8CB5916F802C}"/>
                </a:ext>
              </a:extLst>
            </p:cNvPr>
            <p:cNvSpPr>
              <a:spLocks noChangeShapeType="1"/>
            </p:cNvSpPr>
            <p:nvPr/>
          </p:nvSpPr>
          <p:spPr bwMode="auto">
            <a:xfrm flipH="1" flipV="1">
              <a:off x="1758" y="2256"/>
              <a:ext cx="1621" cy="45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51219" name="Text Box 19">
            <a:extLst>
              <a:ext uri="{FF2B5EF4-FFF2-40B4-BE49-F238E27FC236}">
                <a16:creationId xmlns:a16="http://schemas.microsoft.com/office/drawing/2014/main" id="{8080262D-5E5A-4D1B-AC3D-A6FC9D6E457C}"/>
              </a:ext>
            </a:extLst>
          </p:cNvPr>
          <p:cNvSpPr txBox="1">
            <a:spLocks noChangeArrowheads="1"/>
          </p:cNvSpPr>
          <p:nvPr/>
        </p:nvSpPr>
        <p:spPr bwMode="auto">
          <a:xfrm>
            <a:off x="5067300" y="2614613"/>
            <a:ext cx="284003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1800" b="1"/>
              <a:t>But we can never make</a:t>
            </a:r>
          </a:p>
          <a:p>
            <a:pPr eaLnBrk="1" hangingPunct="1">
              <a:spcBef>
                <a:spcPct val="0"/>
              </a:spcBef>
              <a:buClrTx/>
              <a:buSzTx/>
              <a:buFontTx/>
              <a:buNone/>
            </a:pPr>
            <a:r>
              <a:rPr lang="en-US" altLang="sl-SI" sz="1800" b="1"/>
              <a:t>the first string as long</a:t>
            </a:r>
          </a:p>
          <a:p>
            <a:pPr eaLnBrk="1" hangingPunct="1">
              <a:spcBef>
                <a:spcPct val="0"/>
              </a:spcBef>
              <a:buClrTx/>
              <a:buSzTx/>
              <a:buFontTx/>
              <a:buNone/>
            </a:pPr>
            <a:r>
              <a:rPr lang="en-US" altLang="sl-SI" sz="1800" b="1"/>
              <a:t>as the second.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2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12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12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2045785-DA4B-4D87-B275-88CBDDBE1AEB}"/>
              </a:ext>
            </a:extLst>
          </p:cNvPr>
          <p:cNvSpPr>
            <a:spLocks noGrp="1" noChangeArrowheads="1"/>
          </p:cNvSpPr>
          <p:nvPr>
            <p:ph type="title"/>
          </p:nvPr>
        </p:nvSpPr>
        <p:spPr/>
        <p:txBody>
          <a:bodyPr/>
          <a:lstStyle/>
          <a:p>
            <a:pPr eaLnBrk="1" hangingPunct="1"/>
            <a:r>
              <a:rPr lang="sl-SI" altLang="sl-SI" b="1">
                <a:solidFill>
                  <a:srgbClr val="92D050"/>
                </a:solidFill>
              </a:rPr>
              <a:t>Primer</a:t>
            </a:r>
            <a:r>
              <a:rPr lang="en-US" altLang="sl-SI" b="1"/>
              <a:t>: PCP – (3)</a:t>
            </a:r>
          </a:p>
        </p:txBody>
      </p:sp>
      <p:sp>
        <p:nvSpPr>
          <p:cNvPr id="54275" name="Rectangle 3">
            <a:extLst>
              <a:ext uri="{FF2B5EF4-FFF2-40B4-BE49-F238E27FC236}">
                <a16:creationId xmlns:a16="http://schemas.microsoft.com/office/drawing/2014/main" id="{BA0D693A-0358-4FA8-A31B-6CC6AAEA4D78}"/>
              </a:ext>
            </a:extLst>
          </p:cNvPr>
          <p:cNvSpPr>
            <a:spLocks noGrp="1" noChangeArrowheads="1"/>
          </p:cNvSpPr>
          <p:nvPr>
            <p:ph idx="1"/>
          </p:nvPr>
        </p:nvSpPr>
        <p:spPr>
          <a:xfrm>
            <a:off x="827088" y="2052638"/>
            <a:ext cx="7489825" cy="4195762"/>
          </a:xfrm>
        </p:spPr>
        <p:txBody>
          <a:bodyPr/>
          <a:lstStyle/>
          <a:p>
            <a:pPr eaLnBrk="1" hangingPunct="1">
              <a:lnSpc>
                <a:spcPct val="150000"/>
              </a:lnSpc>
              <a:buFont typeface="Wingdings 3" panose="05040102010807070707" pitchFamily="18" charset="2"/>
              <a:buChar char=""/>
              <a:defRPr/>
            </a:pPr>
            <a:r>
              <a:rPr lang="en-US" altLang="sl-SI" dirty="0"/>
              <a:t>Suppose we add a third pair, so the instance becomes:</a:t>
            </a:r>
            <a:br>
              <a:rPr lang="sl-SI" altLang="sl-SI" dirty="0"/>
            </a:br>
            <a:r>
              <a:rPr lang="en-US" altLang="sl-SI" b="1" dirty="0">
                <a:latin typeface="Courier New" panose="02070309020205020404" pitchFamily="49" charset="0"/>
                <a:cs typeface="Courier New" panose="02070309020205020404" pitchFamily="49" charset="0"/>
              </a:rPr>
              <a:t>1</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(0,01)</a:t>
            </a:r>
            <a:r>
              <a:rPr lang="en-US" altLang="sl-SI" dirty="0"/>
              <a:t>; </a:t>
            </a:r>
            <a:r>
              <a:rPr lang="en-US" altLang="sl-SI" b="1" dirty="0">
                <a:latin typeface="Courier New" panose="02070309020205020404" pitchFamily="49" charset="0"/>
                <a:cs typeface="Courier New" panose="02070309020205020404" pitchFamily="49" charset="0"/>
              </a:rPr>
              <a:t>2</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(100,001)</a:t>
            </a:r>
            <a:r>
              <a:rPr lang="en-US" altLang="sl-SI" dirty="0"/>
              <a:t>; </a:t>
            </a:r>
            <a:r>
              <a:rPr lang="en-US" altLang="sl-SI" b="1" dirty="0">
                <a:latin typeface="Courier New" panose="02070309020205020404" pitchFamily="49" charset="0"/>
                <a:cs typeface="Courier New" panose="02070309020205020404" pitchFamily="49" charset="0"/>
              </a:rPr>
              <a:t>3</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(110,10)</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Now </a:t>
            </a:r>
            <a:r>
              <a:rPr lang="en-US" altLang="sl-SI" b="1" dirty="0">
                <a:latin typeface="Courier New" panose="02070309020205020404" pitchFamily="49" charset="0"/>
                <a:cs typeface="Courier New" panose="02070309020205020404" pitchFamily="49" charset="0"/>
              </a:rPr>
              <a:t>1,3</a:t>
            </a:r>
            <a:r>
              <a:rPr lang="en-US" altLang="sl-SI" dirty="0"/>
              <a:t> is a solution; both strings are </a:t>
            </a:r>
            <a:r>
              <a:rPr lang="en-US" altLang="sl-SI" b="1" dirty="0">
                <a:latin typeface="Courier New" panose="02070309020205020404" pitchFamily="49" charset="0"/>
                <a:cs typeface="Courier New" panose="02070309020205020404" pitchFamily="49" charset="0"/>
              </a:rPr>
              <a:t>0110</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In fact, any sequence of indexes in </a:t>
            </a:r>
            <a:r>
              <a:rPr lang="en-US" altLang="sl-SI" b="1" dirty="0">
                <a:latin typeface="Courier New" panose="02070309020205020404" pitchFamily="49" charset="0"/>
                <a:cs typeface="Courier New" panose="02070309020205020404" pitchFamily="49" charset="0"/>
              </a:rPr>
              <a:t>12*3</a:t>
            </a:r>
            <a:r>
              <a:rPr lang="en-US" altLang="sl-SI" dirty="0"/>
              <a:t> is a solution.</a:t>
            </a:r>
          </a:p>
        </p:txBody>
      </p:sp>
      <p:sp>
        <p:nvSpPr>
          <p:cNvPr id="53252" name="Slide Number Placeholder 5">
            <a:extLst>
              <a:ext uri="{FF2B5EF4-FFF2-40B4-BE49-F238E27FC236}">
                <a16:creationId xmlns:a16="http://schemas.microsoft.com/office/drawing/2014/main" id="{BCAA7F8C-ACA1-425B-A9E2-8A4616EEDC3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D6C3FCE0-71F1-4E5B-9867-3A4459B5C578}" type="slidenum">
              <a:rPr lang="en-US" altLang="sl-SI" sz="2800" smtClean="0">
                <a:solidFill>
                  <a:srgbClr val="FFFFFF"/>
                </a:solidFill>
              </a:rPr>
              <a:pPr>
                <a:spcBef>
                  <a:spcPct val="0"/>
                </a:spcBef>
                <a:buClrTx/>
                <a:buSzTx/>
                <a:buFontTx/>
                <a:buNone/>
              </a:pPr>
              <a:t>24</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2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105D776-9160-4C07-8C0F-49F28CC66565}"/>
              </a:ext>
            </a:extLst>
          </p:cNvPr>
          <p:cNvSpPr>
            <a:spLocks noGrp="1" noChangeArrowheads="1"/>
          </p:cNvSpPr>
          <p:nvPr>
            <p:ph type="title"/>
          </p:nvPr>
        </p:nvSpPr>
        <p:spPr>
          <a:xfrm>
            <a:off x="323850" y="444500"/>
            <a:ext cx="7399338" cy="1400175"/>
          </a:xfrm>
        </p:spPr>
        <p:txBody>
          <a:bodyPr/>
          <a:lstStyle/>
          <a:p>
            <a:pPr eaLnBrk="1" hangingPunct="1"/>
            <a:r>
              <a:rPr lang="sl-SI" altLang="sl-SI" b="1"/>
              <a:t>Dokazovanje neodločljivosti</a:t>
            </a:r>
            <a:r>
              <a:rPr lang="en-US" altLang="sl-SI" b="1"/>
              <a:t> PCP</a:t>
            </a:r>
          </a:p>
        </p:txBody>
      </p:sp>
      <p:sp>
        <p:nvSpPr>
          <p:cNvPr id="56323" name="Rectangle 3">
            <a:extLst>
              <a:ext uri="{FF2B5EF4-FFF2-40B4-BE49-F238E27FC236}">
                <a16:creationId xmlns:a16="http://schemas.microsoft.com/office/drawing/2014/main" id="{6FF388D5-3CFA-4B22-8C2F-182FF52C0B7C}"/>
              </a:ext>
            </a:extLst>
          </p:cNvPr>
          <p:cNvSpPr>
            <a:spLocks noGrp="1" noChangeArrowheads="1"/>
          </p:cNvSpPr>
          <p:nvPr>
            <p:ph idx="1"/>
          </p:nvPr>
        </p:nvSpPr>
        <p:spPr>
          <a:xfrm>
            <a:off x="971550" y="2041525"/>
            <a:ext cx="6121400" cy="4195763"/>
          </a:xfrm>
        </p:spPr>
        <p:txBody>
          <a:bodyPr/>
          <a:lstStyle/>
          <a:p>
            <a:pPr eaLnBrk="1" hangingPunct="1">
              <a:lnSpc>
                <a:spcPct val="150000"/>
              </a:lnSpc>
              <a:buFont typeface="Wingdings 3" panose="05040102010807070707" pitchFamily="18" charset="2"/>
              <a:buChar char=""/>
              <a:defRPr/>
            </a:pPr>
            <a:r>
              <a:rPr lang="en-US" altLang="sl-SI" dirty="0"/>
              <a:t>We’ll introduce the </a:t>
            </a:r>
            <a:r>
              <a:rPr lang="en-US" altLang="sl-SI" b="1" i="1" dirty="0">
                <a:solidFill>
                  <a:srgbClr val="FFC000"/>
                </a:solidFill>
              </a:rPr>
              <a:t>modified</a:t>
            </a:r>
            <a:r>
              <a:rPr lang="en-US" altLang="sl-SI" dirty="0"/>
              <a:t> PCP (MPCP) problem.</a:t>
            </a:r>
          </a:p>
          <a:p>
            <a:pPr lvl="1" eaLnBrk="1" hangingPunct="1">
              <a:lnSpc>
                <a:spcPct val="150000"/>
              </a:lnSpc>
              <a:buFont typeface="Wingdings 3" panose="05040102010807070707" pitchFamily="18" charset="2"/>
              <a:buChar char=""/>
              <a:defRPr/>
            </a:pPr>
            <a:r>
              <a:rPr lang="en-US" altLang="sl-SI" dirty="0"/>
              <a:t>Same as PCP, but the solution must start with the first pair in the list.</a:t>
            </a:r>
            <a:endParaRPr lang="sl-SI" altLang="sl-SI" dirty="0"/>
          </a:p>
          <a:p>
            <a:pPr marL="457200" lvl="1"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We reduce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u</a:t>
            </a:r>
            <a:r>
              <a:rPr lang="en-US" altLang="sl-SI" dirty="0"/>
              <a:t> to MPCP.</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But first, we’ll reduce MPCP to PCP.</a:t>
            </a:r>
          </a:p>
        </p:txBody>
      </p:sp>
      <p:sp>
        <p:nvSpPr>
          <p:cNvPr id="55300" name="Slide Number Placeholder 5">
            <a:extLst>
              <a:ext uri="{FF2B5EF4-FFF2-40B4-BE49-F238E27FC236}">
                <a16:creationId xmlns:a16="http://schemas.microsoft.com/office/drawing/2014/main" id="{1FCC6C21-E525-4770-BB1D-86BFF5823E1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6EB71BB4-1AD7-4D56-8736-39AAF936731F}" type="slidenum">
              <a:rPr lang="en-US" altLang="sl-SI" sz="2800" smtClean="0">
                <a:solidFill>
                  <a:srgbClr val="FFFFFF"/>
                </a:solidFill>
              </a:rPr>
              <a:pPr>
                <a:spcBef>
                  <a:spcPct val="0"/>
                </a:spcBef>
                <a:buClrTx/>
                <a:buSzTx/>
                <a:buFontTx/>
                <a:buNone/>
              </a:pPr>
              <a:t>25</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63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632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6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CC64001-EF3E-499E-BA4D-78ACD7203C41}"/>
              </a:ext>
            </a:extLst>
          </p:cNvPr>
          <p:cNvSpPr>
            <a:spLocks noGrp="1" noChangeArrowheads="1"/>
          </p:cNvSpPr>
          <p:nvPr>
            <p:ph type="title"/>
          </p:nvPr>
        </p:nvSpPr>
        <p:spPr/>
        <p:txBody>
          <a:bodyPr/>
          <a:lstStyle/>
          <a:p>
            <a:pPr eaLnBrk="1" hangingPunct="1"/>
            <a:r>
              <a:rPr lang="sl-SI" altLang="sl-SI" b="1">
                <a:solidFill>
                  <a:srgbClr val="92D050"/>
                </a:solidFill>
              </a:rPr>
              <a:t>Primer</a:t>
            </a:r>
            <a:r>
              <a:rPr lang="en-US" altLang="sl-SI" b="1"/>
              <a:t>: MPCP</a:t>
            </a:r>
          </a:p>
        </p:txBody>
      </p:sp>
      <p:sp>
        <p:nvSpPr>
          <p:cNvPr id="57347" name="Rectangle 3">
            <a:extLst>
              <a:ext uri="{FF2B5EF4-FFF2-40B4-BE49-F238E27FC236}">
                <a16:creationId xmlns:a16="http://schemas.microsoft.com/office/drawing/2014/main" id="{AA8DEE91-E25F-4A03-BA9F-C0217C4C2207}"/>
              </a:ext>
            </a:extLst>
          </p:cNvPr>
          <p:cNvSpPr>
            <a:spLocks noGrp="1" noChangeArrowheads="1"/>
          </p:cNvSpPr>
          <p:nvPr>
            <p:ph idx="1"/>
          </p:nvPr>
        </p:nvSpPr>
        <p:spPr>
          <a:xfrm>
            <a:off x="827088" y="2052638"/>
            <a:ext cx="6840537" cy="4195762"/>
          </a:xfrm>
        </p:spPr>
        <p:txBody>
          <a:bodyPr/>
          <a:lstStyle/>
          <a:p>
            <a:pPr eaLnBrk="1" hangingPunct="1">
              <a:lnSpc>
                <a:spcPct val="150000"/>
              </a:lnSpc>
              <a:buFont typeface="Wingdings 3" panose="05040102010807070707" pitchFamily="18" charset="2"/>
              <a:buChar char=""/>
              <a:defRPr/>
            </a:pPr>
            <a:r>
              <a:rPr lang="en-US" altLang="sl-SI" dirty="0"/>
              <a:t>The list of pairs </a:t>
            </a:r>
            <a:r>
              <a:rPr lang="en-US" altLang="sl-SI" b="1" dirty="0">
                <a:latin typeface="Courier New" panose="02070309020205020404" pitchFamily="49" charset="0"/>
                <a:cs typeface="Courier New" panose="02070309020205020404" pitchFamily="49" charset="0"/>
              </a:rPr>
              <a:t>(0,01)</a:t>
            </a:r>
            <a:r>
              <a:rPr lang="en-US" altLang="sl-SI" dirty="0"/>
              <a:t>, </a:t>
            </a:r>
            <a:r>
              <a:rPr lang="en-US" altLang="sl-SI" b="1" dirty="0">
                <a:latin typeface="Courier New" panose="02070309020205020404" pitchFamily="49" charset="0"/>
                <a:cs typeface="Courier New" panose="02070309020205020404" pitchFamily="49" charset="0"/>
              </a:rPr>
              <a:t>(100,001)</a:t>
            </a:r>
            <a:r>
              <a:rPr lang="en-US" altLang="sl-SI" dirty="0"/>
              <a:t>, </a:t>
            </a:r>
            <a:r>
              <a:rPr lang="en-US" altLang="sl-SI" b="1" dirty="0">
                <a:latin typeface="Courier New" panose="02070309020205020404" pitchFamily="49" charset="0"/>
                <a:cs typeface="Courier New" panose="02070309020205020404" pitchFamily="49" charset="0"/>
              </a:rPr>
              <a:t>(110,10)</a:t>
            </a:r>
            <a:r>
              <a:rPr lang="en-US" altLang="sl-SI" dirty="0"/>
              <a:t>, as an instance of MPCP, has a solution as we saw.</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However, if we reorder the pairs, say</a:t>
            </a:r>
            <a:br>
              <a:rPr lang="sl-SI" altLang="sl-SI" dirty="0"/>
            </a:br>
            <a:r>
              <a:rPr lang="en-US" altLang="sl-SI" b="1" dirty="0">
                <a:latin typeface="Courier New" panose="02070309020205020404" pitchFamily="49" charset="0"/>
                <a:cs typeface="Courier New" panose="02070309020205020404" pitchFamily="49" charset="0"/>
              </a:rPr>
              <a:t>(110,10)</a:t>
            </a:r>
            <a:r>
              <a:rPr lang="en-US" altLang="sl-SI" dirty="0"/>
              <a:t>, </a:t>
            </a:r>
            <a:r>
              <a:rPr lang="en-US" altLang="sl-SI" b="1" dirty="0">
                <a:latin typeface="Courier New" panose="02070309020205020404" pitchFamily="49" charset="0"/>
                <a:cs typeface="Courier New" panose="02070309020205020404" pitchFamily="49" charset="0"/>
              </a:rPr>
              <a:t>(0,01)</a:t>
            </a:r>
            <a:r>
              <a:rPr lang="en-US" altLang="sl-SI" dirty="0"/>
              <a:t>, </a:t>
            </a:r>
            <a:r>
              <a:rPr lang="en-US" altLang="sl-SI" b="1" dirty="0">
                <a:latin typeface="Courier New" panose="02070309020205020404" pitchFamily="49" charset="0"/>
                <a:cs typeface="Courier New" panose="02070309020205020404" pitchFamily="49" charset="0"/>
              </a:rPr>
              <a:t>(100,001)</a:t>
            </a:r>
            <a:r>
              <a:rPr lang="en-US" altLang="sl-SI" dirty="0"/>
              <a:t> there is no solution.</a:t>
            </a:r>
          </a:p>
          <a:p>
            <a:pPr lvl="1" eaLnBrk="1" hangingPunct="1">
              <a:lnSpc>
                <a:spcPct val="150000"/>
              </a:lnSpc>
              <a:buFont typeface="Wingdings 3" panose="05040102010807070707" pitchFamily="18" charset="2"/>
              <a:buChar char=""/>
              <a:defRPr/>
            </a:pPr>
            <a:r>
              <a:rPr lang="en-US" altLang="sl-SI" dirty="0"/>
              <a:t>No string </a:t>
            </a:r>
            <a:r>
              <a:rPr lang="en-US" altLang="sl-SI" b="1" dirty="0">
                <a:latin typeface="Courier New" panose="02070309020205020404" pitchFamily="49" charset="0"/>
                <a:cs typeface="Courier New" panose="02070309020205020404" pitchFamily="49" charset="0"/>
              </a:rPr>
              <a:t>110…</a:t>
            </a:r>
            <a:r>
              <a:rPr lang="en-US" altLang="sl-SI" dirty="0"/>
              <a:t> can ever equal a string </a:t>
            </a:r>
            <a:r>
              <a:rPr lang="en-US" altLang="sl-SI" b="1" dirty="0">
                <a:latin typeface="Courier New" panose="02070309020205020404" pitchFamily="49" charset="0"/>
                <a:cs typeface="Courier New" panose="02070309020205020404" pitchFamily="49" charset="0"/>
              </a:rPr>
              <a:t>10…</a:t>
            </a:r>
            <a:r>
              <a:rPr lang="en-US" altLang="sl-SI" dirty="0"/>
              <a:t> .</a:t>
            </a:r>
          </a:p>
        </p:txBody>
      </p:sp>
      <p:sp>
        <p:nvSpPr>
          <p:cNvPr id="57348" name="Slide Number Placeholder 5">
            <a:extLst>
              <a:ext uri="{FF2B5EF4-FFF2-40B4-BE49-F238E27FC236}">
                <a16:creationId xmlns:a16="http://schemas.microsoft.com/office/drawing/2014/main" id="{9D666D06-3862-4E83-B269-41BA775A68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48BA8906-E0A6-4A61-9108-128E099904DD}" type="slidenum">
              <a:rPr lang="en-US" altLang="sl-SI" sz="2800" smtClean="0">
                <a:solidFill>
                  <a:srgbClr val="FFFFFF"/>
                </a:solidFill>
              </a:rPr>
              <a:pPr>
                <a:spcBef>
                  <a:spcPct val="0"/>
                </a:spcBef>
                <a:buClrTx/>
                <a:buSzTx/>
                <a:buFontTx/>
                <a:buNone/>
              </a:pPr>
              <a:t>26</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63422B9-B323-4393-80B0-12CBF23D696A}"/>
              </a:ext>
            </a:extLst>
          </p:cNvPr>
          <p:cNvSpPr>
            <a:spLocks noGrp="1" noChangeArrowheads="1"/>
          </p:cNvSpPr>
          <p:nvPr>
            <p:ph type="title"/>
          </p:nvPr>
        </p:nvSpPr>
        <p:spPr>
          <a:xfrm>
            <a:off x="484188" y="452438"/>
            <a:ext cx="6896100" cy="1400175"/>
          </a:xfrm>
        </p:spPr>
        <p:txBody>
          <a:bodyPr/>
          <a:lstStyle/>
          <a:p>
            <a:pPr eaLnBrk="1" hangingPunct="1"/>
            <a:r>
              <a:rPr lang="sl-SI" altLang="sl-SI" b="1"/>
              <a:t>Predstavitev</a:t>
            </a:r>
            <a:r>
              <a:rPr lang="en-US" altLang="sl-SI" b="1"/>
              <a:t> PCP </a:t>
            </a:r>
            <a:r>
              <a:rPr lang="sl-SI" altLang="sl-SI" b="1"/>
              <a:t>ali</a:t>
            </a:r>
            <a:r>
              <a:rPr lang="en-US" altLang="sl-SI" b="1"/>
              <a:t> MPCP </a:t>
            </a:r>
            <a:r>
              <a:rPr lang="sl-SI" altLang="sl-SI" b="1"/>
              <a:t>primerov</a:t>
            </a:r>
            <a:endParaRPr lang="en-US" altLang="sl-SI" b="1"/>
          </a:p>
        </p:txBody>
      </p:sp>
      <p:sp>
        <p:nvSpPr>
          <p:cNvPr id="60419" name="Rectangle 3">
            <a:extLst>
              <a:ext uri="{FF2B5EF4-FFF2-40B4-BE49-F238E27FC236}">
                <a16:creationId xmlns:a16="http://schemas.microsoft.com/office/drawing/2014/main" id="{FFAA1F69-8FFA-4C13-9765-5C80E4FCB4CC}"/>
              </a:ext>
            </a:extLst>
          </p:cNvPr>
          <p:cNvSpPr>
            <a:spLocks noGrp="1" noChangeArrowheads="1"/>
          </p:cNvSpPr>
          <p:nvPr>
            <p:ph idx="1"/>
          </p:nvPr>
        </p:nvSpPr>
        <p:spPr>
          <a:xfrm>
            <a:off x="609600" y="2362200"/>
            <a:ext cx="7772400" cy="4114800"/>
          </a:xfrm>
        </p:spPr>
        <p:txBody>
          <a:bodyPr/>
          <a:lstStyle/>
          <a:p>
            <a:pPr eaLnBrk="1" hangingPunct="1">
              <a:lnSpc>
                <a:spcPct val="150000"/>
              </a:lnSpc>
              <a:buFont typeface="Wingdings 3" panose="05040102010807070707" pitchFamily="18" charset="2"/>
              <a:buChar char=""/>
              <a:defRPr/>
            </a:pPr>
            <a:r>
              <a:rPr lang="en-US" altLang="sl-SI" dirty="0"/>
              <a:t>Since the alphabet can be arbitrarily large,</a:t>
            </a:r>
            <a:br>
              <a:rPr lang="sl-SI" altLang="sl-SI" dirty="0"/>
            </a:br>
            <a:r>
              <a:rPr lang="en-US" altLang="sl-SI" dirty="0"/>
              <a:t>we need to code symbols.</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Say the </a:t>
            </a:r>
            <a:r>
              <a:rPr lang="en-US" altLang="sl-SI" dirty="0" err="1"/>
              <a:t>i-th</a:t>
            </a:r>
            <a:r>
              <a:rPr lang="en-US" altLang="sl-SI" dirty="0"/>
              <a:t> symbol will be coded by “a” followed</a:t>
            </a:r>
            <a:br>
              <a:rPr lang="sl-SI" altLang="sl-SI" dirty="0"/>
            </a:br>
            <a:r>
              <a:rPr lang="en-US" altLang="sl-SI" dirty="0"/>
              <a:t>by </a:t>
            </a:r>
            <a:r>
              <a:rPr lang="en-US" altLang="sl-SI" dirty="0" err="1"/>
              <a:t>i</a:t>
            </a:r>
            <a:r>
              <a:rPr lang="en-US" altLang="sl-SI" dirty="0"/>
              <a:t> in binary.</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Commas and parentheses can represent themselves.</a:t>
            </a:r>
          </a:p>
        </p:txBody>
      </p:sp>
      <p:sp>
        <p:nvSpPr>
          <p:cNvPr id="59396" name="Slide Number Placeholder 5">
            <a:extLst>
              <a:ext uri="{FF2B5EF4-FFF2-40B4-BE49-F238E27FC236}">
                <a16:creationId xmlns:a16="http://schemas.microsoft.com/office/drawing/2014/main" id="{CA2BFCDE-839B-4838-BDB4-70560AA54F5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BFF66BA5-C445-4BA0-AEB7-81D6FE6EE8C3}" type="slidenum">
              <a:rPr lang="en-US" altLang="sl-SI" sz="2800" smtClean="0">
                <a:solidFill>
                  <a:srgbClr val="FFFFFF"/>
                </a:solidFill>
              </a:rPr>
              <a:pPr>
                <a:spcBef>
                  <a:spcPct val="0"/>
                </a:spcBef>
                <a:buClrTx/>
                <a:buSzTx/>
                <a:buFontTx/>
                <a:buNone/>
              </a:pPr>
              <a:t>27</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03B4D98-A2AB-456C-9325-46E5AC959CB6}"/>
              </a:ext>
            </a:extLst>
          </p:cNvPr>
          <p:cNvSpPr>
            <a:spLocks noGrp="1" noChangeArrowheads="1"/>
          </p:cNvSpPr>
          <p:nvPr>
            <p:ph type="title"/>
          </p:nvPr>
        </p:nvSpPr>
        <p:spPr>
          <a:xfrm>
            <a:off x="250825" y="515938"/>
            <a:ext cx="7545388" cy="1400175"/>
          </a:xfrm>
        </p:spPr>
        <p:txBody>
          <a:bodyPr/>
          <a:lstStyle/>
          <a:p>
            <a:pPr eaLnBrk="1" hangingPunct="1"/>
            <a:r>
              <a:rPr lang="sl-SI" altLang="sl-SI" b="1"/>
              <a:t>Predstavitev primerov</a:t>
            </a:r>
            <a:r>
              <a:rPr lang="en-US" altLang="sl-SI" b="1"/>
              <a:t> – (2)</a:t>
            </a:r>
          </a:p>
        </p:txBody>
      </p:sp>
      <p:sp>
        <p:nvSpPr>
          <p:cNvPr id="61443" name="Rectangle 3">
            <a:extLst>
              <a:ext uri="{FF2B5EF4-FFF2-40B4-BE49-F238E27FC236}">
                <a16:creationId xmlns:a16="http://schemas.microsoft.com/office/drawing/2014/main" id="{A0E71896-3CAF-4C9E-9D0C-7FA7253F1D6A}"/>
              </a:ext>
            </a:extLst>
          </p:cNvPr>
          <p:cNvSpPr>
            <a:spLocks noGrp="1" noChangeArrowheads="1"/>
          </p:cNvSpPr>
          <p:nvPr>
            <p:ph idx="1"/>
          </p:nvPr>
        </p:nvSpPr>
        <p:spPr>
          <a:xfrm>
            <a:off x="827088" y="2257425"/>
            <a:ext cx="6711950" cy="4195763"/>
          </a:xfrm>
        </p:spPr>
        <p:txBody>
          <a:bodyPr/>
          <a:lstStyle/>
          <a:p>
            <a:pPr eaLnBrk="1" hangingPunct="1">
              <a:lnSpc>
                <a:spcPct val="150000"/>
              </a:lnSpc>
              <a:buFont typeface="Wingdings 3" panose="05040102010807070707" pitchFamily="18" charset="2"/>
              <a:buChar char=""/>
              <a:defRPr/>
            </a:pPr>
            <a:r>
              <a:rPr lang="en-US" altLang="sl-SI" dirty="0"/>
              <a:t>Thus, we have a finite alphabet in which all instances of PCP or MPCP can be represented.</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Let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PCP</a:t>
            </a:r>
            <a:r>
              <a:rPr lang="en-US" altLang="sl-SI" dirty="0"/>
              <a:t> and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MPCP</a:t>
            </a:r>
            <a:r>
              <a:rPr lang="en-US" altLang="sl-SI" dirty="0"/>
              <a:t> be the languages of coded instances of PCP or MPCP, respectively, </a:t>
            </a:r>
            <a:br>
              <a:rPr lang="sl-SI" altLang="sl-SI" dirty="0"/>
            </a:br>
            <a:r>
              <a:rPr lang="en-US" altLang="sl-SI" dirty="0"/>
              <a:t>that have a solution.</a:t>
            </a:r>
          </a:p>
        </p:txBody>
      </p:sp>
      <p:sp>
        <p:nvSpPr>
          <p:cNvPr id="61444" name="Slide Number Placeholder 5">
            <a:extLst>
              <a:ext uri="{FF2B5EF4-FFF2-40B4-BE49-F238E27FC236}">
                <a16:creationId xmlns:a16="http://schemas.microsoft.com/office/drawing/2014/main" id="{803A6419-7A65-43AF-8EAF-6FF027B565C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26ED9BD7-6212-4881-B0AA-DF4403C215F6}" type="slidenum">
              <a:rPr lang="en-US" altLang="sl-SI" sz="2800" smtClean="0">
                <a:solidFill>
                  <a:srgbClr val="FFFFFF"/>
                </a:solidFill>
              </a:rPr>
              <a:pPr>
                <a:spcBef>
                  <a:spcPct val="0"/>
                </a:spcBef>
                <a:buClrTx/>
                <a:buSzTx/>
                <a:buFontTx/>
                <a:buNone/>
              </a:pPr>
              <a:t>28</a:t>
            </a:fld>
            <a:endParaRPr lang="en-US" altLang="sl-SI" sz="280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4FABDE3-C57A-4433-BB7E-BFD5CC82FEEF}"/>
              </a:ext>
            </a:extLst>
          </p:cNvPr>
          <p:cNvSpPr>
            <a:spLocks noGrp="1" noChangeArrowheads="1"/>
          </p:cNvSpPr>
          <p:nvPr>
            <p:ph type="title"/>
          </p:nvPr>
        </p:nvSpPr>
        <p:spPr>
          <a:xfrm>
            <a:off x="539750" y="485775"/>
            <a:ext cx="6623050" cy="1143000"/>
          </a:xfrm>
        </p:spPr>
        <p:txBody>
          <a:bodyPr/>
          <a:lstStyle/>
          <a:p>
            <a:pPr eaLnBrk="1" hangingPunct="1"/>
            <a:r>
              <a:rPr lang="sl-SI" altLang="sl-SI" b="1"/>
              <a:t>Prevedba</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MPCP</a:t>
            </a:r>
            <a:r>
              <a:rPr lang="en-US" altLang="sl-SI" b="1"/>
              <a:t> </a:t>
            </a:r>
            <a:r>
              <a:rPr lang="sl-SI" altLang="sl-SI" b="1"/>
              <a:t>na</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PCP</a:t>
            </a:r>
            <a:r>
              <a:rPr lang="en-US" altLang="sl-SI" b="1"/>
              <a:t> </a:t>
            </a:r>
          </a:p>
        </p:txBody>
      </p:sp>
      <p:sp>
        <p:nvSpPr>
          <p:cNvPr id="63491" name="Rectangle 3">
            <a:extLst>
              <a:ext uri="{FF2B5EF4-FFF2-40B4-BE49-F238E27FC236}">
                <a16:creationId xmlns:a16="http://schemas.microsoft.com/office/drawing/2014/main" id="{4478055F-2309-4F0E-B7CC-FF4626989E25}"/>
              </a:ext>
            </a:extLst>
          </p:cNvPr>
          <p:cNvSpPr>
            <a:spLocks noGrp="1" noChangeArrowheads="1"/>
          </p:cNvSpPr>
          <p:nvPr>
            <p:ph idx="1"/>
          </p:nvPr>
        </p:nvSpPr>
        <p:spPr>
          <a:xfrm>
            <a:off x="735013" y="1817688"/>
            <a:ext cx="8229600" cy="4419600"/>
          </a:xfrm>
        </p:spPr>
        <p:txBody>
          <a:bodyPr/>
          <a:lstStyle/>
          <a:p>
            <a:pPr marL="609600" indent="-609600" eaLnBrk="1" hangingPunct="1">
              <a:lnSpc>
                <a:spcPct val="150000"/>
              </a:lnSpc>
            </a:pPr>
            <a:r>
              <a:rPr lang="en-US" altLang="sl-SI"/>
              <a:t>Take an instance of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MPCP</a:t>
            </a:r>
            <a:r>
              <a:rPr lang="en-US" altLang="sl-SI"/>
              <a:t> and do the following,</a:t>
            </a:r>
            <a:br>
              <a:rPr lang="sl-SI" altLang="sl-SI"/>
            </a:br>
            <a:r>
              <a:rPr lang="en-US" altLang="sl-SI"/>
              <a:t>using new symbols </a:t>
            </a:r>
            <a:r>
              <a:rPr lang="en-US" altLang="sl-SI" b="1">
                <a:latin typeface="Courier New" panose="02070309020205020404" pitchFamily="49" charset="0"/>
                <a:cs typeface="Courier New" panose="02070309020205020404" pitchFamily="49" charset="0"/>
              </a:rPr>
              <a:t>*</a:t>
            </a:r>
            <a:r>
              <a:rPr lang="en-US" altLang="sl-SI"/>
              <a:t> and </a:t>
            </a:r>
            <a:r>
              <a:rPr lang="en-US" altLang="sl-SI" b="1">
                <a:latin typeface="Courier New" panose="02070309020205020404" pitchFamily="49" charset="0"/>
                <a:cs typeface="Courier New" panose="02070309020205020404" pitchFamily="49" charset="0"/>
              </a:rPr>
              <a:t>$</a:t>
            </a:r>
            <a:r>
              <a:rPr lang="en-US" altLang="sl-SI"/>
              <a:t>.</a:t>
            </a:r>
          </a:p>
          <a:p>
            <a:pPr marL="1257300" lvl="1" indent="-539750" eaLnBrk="1" hangingPunct="1">
              <a:lnSpc>
                <a:spcPct val="150000"/>
              </a:lnSpc>
              <a:buFont typeface="Monotype Sorts" pitchFamily="2" charset="2"/>
              <a:buAutoNum type="arabicPeriod"/>
            </a:pPr>
            <a:r>
              <a:rPr lang="en-US" altLang="sl-SI"/>
              <a:t>For the first string of each pair,</a:t>
            </a:r>
            <a:br>
              <a:rPr lang="sl-SI" altLang="sl-SI"/>
            </a:br>
            <a:r>
              <a:rPr lang="en-US" altLang="sl-SI"/>
              <a:t>add </a:t>
            </a:r>
            <a:r>
              <a:rPr lang="en-US" altLang="sl-SI" b="1">
                <a:latin typeface="Courier New" panose="02070309020205020404" pitchFamily="49" charset="0"/>
                <a:cs typeface="Courier New" panose="02070309020205020404" pitchFamily="49" charset="0"/>
              </a:rPr>
              <a:t>*</a:t>
            </a:r>
            <a:r>
              <a:rPr lang="en-US" altLang="sl-SI"/>
              <a:t> </a:t>
            </a:r>
            <a:r>
              <a:rPr lang="en-US" altLang="sl-SI" b="1">
                <a:solidFill>
                  <a:srgbClr val="92D050"/>
                </a:solidFill>
              </a:rPr>
              <a:t>after</a:t>
            </a:r>
            <a:r>
              <a:rPr lang="en-US" altLang="sl-SI"/>
              <a:t> every character.</a:t>
            </a:r>
          </a:p>
          <a:p>
            <a:pPr marL="1257300" lvl="1" indent="-539750" eaLnBrk="1" hangingPunct="1">
              <a:lnSpc>
                <a:spcPct val="150000"/>
              </a:lnSpc>
              <a:buFont typeface="Monotype Sorts" pitchFamily="2" charset="2"/>
              <a:buAutoNum type="arabicPeriod"/>
            </a:pPr>
            <a:r>
              <a:rPr lang="en-US" altLang="sl-SI"/>
              <a:t>For the second string of each pair,</a:t>
            </a:r>
            <a:br>
              <a:rPr lang="sl-SI" altLang="sl-SI"/>
            </a:br>
            <a:r>
              <a:rPr lang="en-US" altLang="sl-SI"/>
              <a:t>add </a:t>
            </a:r>
            <a:r>
              <a:rPr lang="en-US" altLang="sl-SI" b="1">
                <a:latin typeface="Courier New" panose="02070309020205020404" pitchFamily="49" charset="0"/>
                <a:cs typeface="Courier New" panose="02070309020205020404" pitchFamily="49" charset="0"/>
              </a:rPr>
              <a:t>*</a:t>
            </a:r>
            <a:r>
              <a:rPr lang="en-US" altLang="sl-SI"/>
              <a:t> </a:t>
            </a:r>
            <a:r>
              <a:rPr lang="en-US" altLang="sl-SI" b="1">
                <a:solidFill>
                  <a:srgbClr val="92D050"/>
                </a:solidFill>
              </a:rPr>
              <a:t>before</a:t>
            </a:r>
            <a:r>
              <a:rPr lang="en-US" altLang="sl-SI"/>
              <a:t> every character.</a:t>
            </a:r>
          </a:p>
          <a:p>
            <a:pPr marL="1257300" lvl="1" indent="-539750" eaLnBrk="1" hangingPunct="1">
              <a:lnSpc>
                <a:spcPct val="150000"/>
              </a:lnSpc>
              <a:buFont typeface="Monotype Sorts" pitchFamily="2" charset="2"/>
              <a:buAutoNum type="arabicPeriod"/>
            </a:pPr>
            <a:r>
              <a:rPr lang="en-US" altLang="sl-SI"/>
              <a:t>Add pair </a:t>
            </a:r>
            <a:r>
              <a:rPr lang="en-US" altLang="sl-SI" b="1">
                <a:latin typeface="Courier New" panose="02070309020205020404" pitchFamily="49" charset="0"/>
                <a:cs typeface="Courier New" panose="02070309020205020404" pitchFamily="49" charset="0"/>
              </a:rPr>
              <a:t>($,*$)</a:t>
            </a:r>
            <a:r>
              <a:rPr lang="en-US" altLang="sl-SI"/>
              <a:t>.</a:t>
            </a:r>
          </a:p>
          <a:p>
            <a:pPr marL="1257300" lvl="1" indent="-539750" eaLnBrk="1" hangingPunct="1">
              <a:lnSpc>
                <a:spcPct val="150000"/>
              </a:lnSpc>
              <a:buFont typeface="Monotype Sorts" pitchFamily="2" charset="2"/>
              <a:buAutoNum type="arabicPeriod"/>
            </a:pPr>
            <a:r>
              <a:rPr lang="en-US" altLang="sl-SI"/>
              <a:t>Make another copy of the first pair,</a:t>
            </a:r>
            <a:br>
              <a:rPr lang="sl-SI" altLang="sl-SI"/>
            </a:br>
            <a:r>
              <a:rPr lang="en-US" altLang="sl-SI"/>
              <a:t>with </a:t>
            </a:r>
            <a:r>
              <a:rPr lang="en-US" altLang="sl-SI" b="1">
                <a:latin typeface="Courier New" panose="02070309020205020404" pitchFamily="49" charset="0"/>
                <a:cs typeface="Courier New" panose="02070309020205020404" pitchFamily="49" charset="0"/>
              </a:rPr>
              <a:t>*</a:t>
            </a:r>
            <a:r>
              <a:rPr lang="en-US" altLang="sl-SI"/>
              <a:t>’s and an extra </a:t>
            </a:r>
            <a:r>
              <a:rPr lang="en-US" altLang="sl-SI" b="1">
                <a:latin typeface="Courier New" panose="02070309020205020404" pitchFamily="49" charset="0"/>
                <a:cs typeface="Courier New" panose="02070309020205020404" pitchFamily="49" charset="0"/>
              </a:rPr>
              <a:t>*</a:t>
            </a:r>
            <a:r>
              <a:rPr lang="en-US" altLang="sl-SI"/>
              <a:t> prepended to the first string.</a:t>
            </a:r>
          </a:p>
        </p:txBody>
      </p:sp>
      <p:sp>
        <p:nvSpPr>
          <p:cNvPr id="63492" name="Slide Number Placeholder 5">
            <a:extLst>
              <a:ext uri="{FF2B5EF4-FFF2-40B4-BE49-F238E27FC236}">
                <a16:creationId xmlns:a16="http://schemas.microsoft.com/office/drawing/2014/main" id="{5E28F6DD-7303-4D17-A97B-5CC339E0B27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94FAE2BF-D35F-4F9D-B7DA-D362ECFA71E1}" type="slidenum">
              <a:rPr lang="en-US" altLang="sl-SI" sz="2800" smtClean="0">
                <a:solidFill>
                  <a:srgbClr val="FFFFFF"/>
                </a:solidFill>
              </a:rPr>
              <a:pPr>
                <a:spcBef>
                  <a:spcPct val="0"/>
                </a:spcBef>
                <a:buClrTx/>
                <a:buSzTx/>
                <a:buFontTx/>
                <a:buNone/>
              </a:pPr>
              <a:t>29</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8517C90-02C9-4F7C-9AE6-12CB9B40258F}"/>
              </a:ext>
            </a:extLst>
          </p:cNvPr>
          <p:cNvSpPr>
            <a:spLocks noGrp="1" noChangeArrowheads="1"/>
          </p:cNvSpPr>
          <p:nvPr>
            <p:ph type="title"/>
          </p:nvPr>
        </p:nvSpPr>
        <p:spPr>
          <a:xfrm>
            <a:off x="468313" y="1062038"/>
            <a:ext cx="7772400" cy="1143000"/>
          </a:xfrm>
        </p:spPr>
        <p:txBody>
          <a:bodyPr/>
          <a:lstStyle/>
          <a:p>
            <a:pPr eaLnBrk="1" hangingPunct="1"/>
            <a:r>
              <a:rPr lang="sl-SI" altLang="sl-SI" b="1"/>
              <a:t>Lastnosti jezikov</a:t>
            </a:r>
            <a:r>
              <a:rPr lang="en-US" altLang="sl-SI" b="1"/>
              <a:t> – (2)</a:t>
            </a:r>
          </a:p>
        </p:txBody>
      </p:sp>
      <p:sp>
        <p:nvSpPr>
          <p:cNvPr id="48131" name="Rectangle 3">
            <a:extLst>
              <a:ext uri="{FF2B5EF4-FFF2-40B4-BE49-F238E27FC236}">
                <a16:creationId xmlns:a16="http://schemas.microsoft.com/office/drawing/2014/main" id="{6E3FDDA2-4CBE-4DA1-9B85-022A20CA22A5}"/>
              </a:ext>
            </a:extLst>
          </p:cNvPr>
          <p:cNvSpPr>
            <a:spLocks noGrp="1" noChangeArrowheads="1"/>
          </p:cNvSpPr>
          <p:nvPr>
            <p:ph idx="1"/>
          </p:nvPr>
        </p:nvSpPr>
        <p:spPr>
          <a:xfrm>
            <a:off x="381000" y="2260600"/>
            <a:ext cx="8153400" cy="4408488"/>
          </a:xfrm>
        </p:spPr>
        <p:txBody>
          <a:bodyPr/>
          <a:lstStyle/>
          <a:p>
            <a:pPr eaLnBrk="1" hangingPunct="1">
              <a:lnSpc>
                <a:spcPct val="150000"/>
              </a:lnSpc>
              <a:buFont typeface="Wingdings 3" panose="05040102010807070707" pitchFamily="18" charset="2"/>
              <a:buChar char=""/>
              <a:defRPr/>
            </a:pPr>
            <a:r>
              <a:rPr lang="sl-SI" altLang="sl-SI" dirty="0"/>
              <a:t>O </a:t>
            </a:r>
            <a:r>
              <a:rPr lang="sl-SI" altLang="sl-SI" b="1" dirty="0">
                <a:solidFill>
                  <a:srgbClr val="FFC000"/>
                </a:solidFill>
              </a:rPr>
              <a:t>lastnosti</a:t>
            </a:r>
            <a:r>
              <a:rPr lang="sl-SI" altLang="sl-SI" dirty="0"/>
              <a:t> bomo torej razmišljali kot o</a:t>
            </a:r>
            <a:r>
              <a:rPr lang="en-US" altLang="sl-SI" dirty="0"/>
              <a:t> </a:t>
            </a:r>
            <a:r>
              <a:rPr lang="en-US" altLang="sl-SI" b="1" dirty="0">
                <a:solidFill>
                  <a:srgbClr val="92D050"/>
                </a:solidFill>
              </a:rPr>
              <a:t>problem</a:t>
            </a:r>
            <a:r>
              <a:rPr lang="sl-SI" altLang="sl-SI" b="1" dirty="0">
                <a:solidFill>
                  <a:srgbClr val="92D050"/>
                </a:solidFill>
              </a:rPr>
              <a:t>u</a:t>
            </a:r>
            <a:br>
              <a:rPr lang="sl-SI" altLang="sl-SI" dirty="0"/>
            </a:br>
            <a:r>
              <a:rPr lang="sl-SI" altLang="sl-SI" dirty="0"/>
              <a:t>Turingovega stroja</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dirty="0"/>
              <a:t>Naj bo</a:t>
            </a:r>
            <a:r>
              <a:rPr lang="en-US" altLang="sl-SI" dirty="0"/>
              <a:t>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P</a:t>
            </a:r>
            <a:r>
              <a:rPr lang="en-US" altLang="sl-SI" dirty="0"/>
              <a:t> </a:t>
            </a:r>
            <a:r>
              <a:rPr lang="sl-SI" altLang="sl-SI" dirty="0"/>
              <a:t>množica binarnih kod</a:t>
            </a:r>
            <a:r>
              <a:rPr lang="en-US" altLang="sl-SI" dirty="0"/>
              <a:t> </a:t>
            </a:r>
            <a:r>
              <a:rPr lang="sl-SI" altLang="sl-SI" dirty="0"/>
              <a:t>nekega </a:t>
            </a:r>
            <a:r>
              <a:rPr lang="en-US" altLang="sl-SI" dirty="0"/>
              <a:t>T</a:t>
            </a:r>
            <a:r>
              <a:rPr lang="sl-SI" altLang="sl-SI" dirty="0"/>
              <a:t>S</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 </a:t>
            </a:r>
            <a:r>
              <a:rPr lang="sl-SI" altLang="sl-SI" dirty="0"/>
              <a:t>tako,</a:t>
            </a:r>
            <a:br>
              <a:rPr lang="sl-SI" altLang="sl-SI" dirty="0"/>
            </a:br>
            <a:r>
              <a:rPr lang="sl-SI" altLang="sl-SI" dirty="0"/>
              <a:t>da ima </a:t>
            </a:r>
            <a:r>
              <a:rPr lang="en-US" altLang="sl-SI" b="1" dirty="0">
                <a:latin typeface="Courier New" panose="02070309020205020404" pitchFamily="49" charset="0"/>
                <a:cs typeface="Courier New" panose="02070309020205020404" pitchFamily="49" charset="0"/>
              </a:rPr>
              <a:t>L(M)</a:t>
            </a:r>
            <a:r>
              <a:rPr lang="en-US" altLang="sl-SI" dirty="0"/>
              <a:t> </a:t>
            </a:r>
            <a:r>
              <a:rPr lang="sl-SI" altLang="sl-SI" dirty="0"/>
              <a:t>lastnost</a:t>
            </a:r>
            <a:r>
              <a:rPr lang="en-US" altLang="sl-SI" dirty="0"/>
              <a:t> </a:t>
            </a:r>
            <a:r>
              <a:rPr lang="en-US" altLang="sl-SI" b="1" dirty="0">
                <a:latin typeface="Courier New" panose="02070309020205020404" pitchFamily="49" charset="0"/>
                <a:cs typeface="Courier New" panose="02070309020205020404" pitchFamily="49" charset="0"/>
              </a:rPr>
              <a:t>P</a:t>
            </a:r>
            <a:r>
              <a:rPr lang="en-US" altLang="sl-SI" dirty="0"/>
              <a:t>. </a:t>
            </a:r>
          </a:p>
        </p:txBody>
      </p:sp>
      <p:sp>
        <p:nvSpPr>
          <p:cNvPr id="10244" name="Slide Number Placeholder 5">
            <a:extLst>
              <a:ext uri="{FF2B5EF4-FFF2-40B4-BE49-F238E27FC236}">
                <a16:creationId xmlns:a16="http://schemas.microsoft.com/office/drawing/2014/main" id="{6D4829E9-C0B3-42E5-9F98-3705FF9A79A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020A199A-F897-43B3-8400-4F06C98335FE}" type="slidenum">
              <a:rPr lang="en-US" altLang="sl-SI" sz="2800" smtClean="0">
                <a:solidFill>
                  <a:srgbClr val="FFFFFF"/>
                </a:solidFill>
              </a:rPr>
              <a:pPr>
                <a:spcBef>
                  <a:spcPct val="0"/>
                </a:spcBef>
                <a:buClrTx/>
                <a:buSzTx/>
                <a:buFontTx/>
                <a:buNone/>
              </a:pPr>
              <a:t>3</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747026A-C6DB-4497-B9B4-A27304C46F46}"/>
              </a:ext>
            </a:extLst>
          </p:cNvPr>
          <p:cNvSpPr>
            <a:spLocks noGrp="1" noChangeArrowheads="1"/>
          </p:cNvSpPr>
          <p:nvPr>
            <p:ph type="title"/>
          </p:nvPr>
        </p:nvSpPr>
        <p:spPr/>
        <p:txBody>
          <a:bodyPr/>
          <a:lstStyle/>
          <a:p>
            <a:pPr eaLnBrk="1" hangingPunct="1"/>
            <a:r>
              <a:rPr lang="sl-SI" altLang="sl-SI" b="1">
                <a:solidFill>
                  <a:srgbClr val="92D050"/>
                </a:solidFill>
              </a:rPr>
              <a:t>Primer</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MPCP</a:t>
            </a:r>
            <a:r>
              <a:rPr lang="en-US" altLang="sl-SI" b="1"/>
              <a:t> </a:t>
            </a:r>
            <a:r>
              <a:rPr lang="sl-SI" altLang="sl-SI" b="1">
                <a:sym typeface="Wingdings" panose="05000000000000000000" pitchFamily="2" charset="2"/>
              </a:rPr>
              <a:t></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PCP</a:t>
            </a:r>
            <a:r>
              <a:rPr lang="en-US" altLang="sl-SI" b="1"/>
              <a:t> </a:t>
            </a:r>
          </a:p>
        </p:txBody>
      </p:sp>
      <p:sp>
        <p:nvSpPr>
          <p:cNvPr id="65539" name="Slide Number Placeholder 4">
            <a:extLst>
              <a:ext uri="{FF2B5EF4-FFF2-40B4-BE49-F238E27FC236}">
                <a16:creationId xmlns:a16="http://schemas.microsoft.com/office/drawing/2014/main" id="{FA5680A7-FEC4-46B5-A6AE-0249520823C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E0E689FF-417D-4D23-ACBC-C176DC0513D2}" type="slidenum">
              <a:rPr lang="en-US" altLang="sl-SI" sz="2800" smtClean="0">
                <a:solidFill>
                  <a:srgbClr val="FFFFFF"/>
                </a:solidFill>
              </a:rPr>
              <a:pPr>
                <a:spcBef>
                  <a:spcPct val="0"/>
                </a:spcBef>
                <a:buClrTx/>
                <a:buSzTx/>
                <a:buFontTx/>
                <a:buNone/>
              </a:pPr>
              <a:t>30</a:t>
            </a:fld>
            <a:endParaRPr lang="en-US" altLang="sl-SI" sz="2800">
              <a:solidFill>
                <a:srgbClr val="FFFFFF"/>
              </a:solidFill>
            </a:endParaRPr>
          </a:p>
        </p:txBody>
      </p:sp>
      <p:sp>
        <p:nvSpPr>
          <p:cNvPr id="65540" name="Text Box 3">
            <a:extLst>
              <a:ext uri="{FF2B5EF4-FFF2-40B4-BE49-F238E27FC236}">
                <a16:creationId xmlns:a16="http://schemas.microsoft.com/office/drawing/2014/main" id="{C1A1D7B5-BE45-43CA-85A3-77CEC650948A}"/>
              </a:ext>
            </a:extLst>
          </p:cNvPr>
          <p:cNvSpPr txBox="1">
            <a:spLocks noChangeArrowheads="1"/>
          </p:cNvSpPr>
          <p:nvPr/>
        </p:nvSpPr>
        <p:spPr bwMode="auto">
          <a:xfrm>
            <a:off x="1066800" y="1828800"/>
            <a:ext cx="2859088"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sl-SI" altLang="sl-SI" sz="3200"/>
          </a:p>
          <a:p>
            <a:pPr eaLnBrk="1" hangingPunct="1">
              <a:spcBef>
                <a:spcPct val="0"/>
              </a:spcBef>
              <a:buClrTx/>
              <a:buSzTx/>
              <a:buFontTx/>
              <a:buNone/>
            </a:pPr>
            <a:r>
              <a:rPr lang="en-US" altLang="sl-SI" sz="3200"/>
              <a:t>MPCP</a:t>
            </a:r>
            <a:r>
              <a:rPr lang="sl-SI" altLang="sl-SI" sz="3200"/>
              <a:t> (</a:t>
            </a:r>
            <a:r>
              <a:rPr lang="en-US" altLang="sl-SI"/>
              <a:t>in order</a:t>
            </a:r>
            <a:r>
              <a:rPr lang="sl-SI" altLang="sl-SI" sz="3200"/>
              <a:t>)</a:t>
            </a:r>
            <a:r>
              <a:rPr lang="en-US" altLang="sl-SI" sz="3200"/>
              <a:t>:</a:t>
            </a:r>
          </a:p>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(110,10)</a:t>
            </a:r>
          </a:p>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(0,01)</a:t>
            </a:r>
          </a:p>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(100,001)</a:t>
            </a:r>
          </a:p>
        </p:txBody>
      </p:sp>
      <p:sp>
        <p:nvSpPr>
          <p:cNvPr id="65541" name="Text Box 4">
            <a:extLst>
              <a:ext uri="{FF2B5EF4-FFF2-40B4-BE49-F238E27FC236}">
                <a16:creationId xmlns:a16="http://schemas.microsoft.com/office/drawing/2014/main" id="{D63C0345-39DA-43B8-9F64-297EB69C42E8}"/>
              </a:ext>
            </a:extLst>
          </p:cNvPr>
          <p:cNvSpPr txBox="1">
            <a:spLocks noChangeArrowheads="1"/>
          </p:cNvSpPr>
          <p:nvPr/>
        </p:nvSpPr>
        <p:spPr bwMode="auto">
          <a:xfrm>
            <a:off x="4114800" y="2286000"/>
            <a:ext cx="3887788"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a:t>PCP instance:</a:t>
            </a:r>
          </a:p>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(1*1*0*,*1*0)</a:t>
            </a:r>
          </a:p>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(0*,*0*1)</a:t>
            </a:r>
          </a:p>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(1*0*0*,*0*0*1)</a:t>
            </a:r>
          </a:p>
        </p:txBody>
      </p:sp>
      <p:grpSp>
        <p:nvGrpSpPr>
          <p:cNvPr id="66573" name="Group 13">
            <a:extLst>
              <a:ext uri="{FF2B5EF4-FFF2-40B4-BE49-F238E27FC236}">
                <a16:creationId xmlns:a16="http://schemas.microsoft.com/office/drawing/2014/main" id="{58BA8FC0-FDF3-4F7D-8960-F7464C4ECFA2}"/>
              </a:ext>
            </a:extLst>
          </p:cNvPr>
          <p:cNvGrpSpPr>
            <a:grpSpLocks/>
          </p:cNvGrpSpPr>
          <p:nvPr/>
        </p:nvGrpSpPr>
        <p:grpSpPr bwMode="auto">
          <a:xfrm>
            <a:off x="4114800" y="4267200"/>
            <a:ext cx="4103688" cy="584200"/>
            <a:chOff x="2592" y="2640"/>
            <a:chExt cx="2585" cy="368"/>
          </a:xfrm>
        </p:grpSpPr>
        <p:sp>
          <p:nvSpPr>
            <p:cNvPr id="65549" name="Text Box 10">
              <a:extLst>
                <a:ext uri="{FF2B5EF4-FFF2-40B4-BE49-F238E27FC236}">
                  <a16:creationId xmlns:a16="http://schemas.microsoft.com/office/drawing/2014/main" id="{2CDE99C1-A1C2-4E48-9FA4-64EFAB041EA5}"/>
                </a:ext>
              </a:extLst>
            </p:cNvPr>
            <p:cNvSpPr txBox="1">
              <a:spLocks noChangeArrowheads="1"/>
            </p:cNvSpPr>
            <p:nvPr/>
          </p:nvSpPr>
          <p:spPr bwMode="auto">
            <a:xfrm>
              <a:off x="2592" y="2640"/>
              <a:ext cx="104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t>
              </a:r>
            </a:p>
          </p:txBody>
        </p:sp>
        <p:sp>
          <p:nvSpPr>
            <p:cNvPr id="65550" name="Text Box 11">
              <a:extLst>
                <a:ext uri="{FF2B5EF4-FFF2-40B4-BE49-F238E27FC236}">
                  <a16:creationId xmlns:a16="http://schemas.microsoft.com/office/drawing/2014/main" id="{4970DEF2-78DB-4EB2-88C9-34CD00DBDF67}"/>
                </a:ext>
              </a:extLst>
            </p:cNvPr>
            <p:cNvSpPr txBox="1">
              <a:spLocks noChangeArrowheads="1"/>
            </p:cNvSpPr>
            <p:nvPr/>
          </p:nvSpPr>
          <p:spPr bwMode="auto">
            <a:xfrm>
              <a:off x="4656" y="2688"/>
              <a:ext cx="52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1800" b="1" i="1">
                  <a:solidFill>
                    <a:srgbClr val="FFC000"/>
                  </a:solidFill>
                </a:rPr>
                <a:t>Ender</a:t>
              </a:r>
            </a:p>
          </p:txBody>
        </p:sp>
        <p:sp>
          <p:nvSpPr>
            <p:cNvPr id="65551" name="Line 12">
              <a:extLst>
                <a:ext uri="{FF2B5EF4-FFF2-40B4-BE49-F238E27FC236}">
                  <a16:creationId xmlns:a16="http://schemas.microsoft.com/office/drawing/2014/main" id="{ECD6011F-DF70-46B2-AFBF-F4FAB5132CED}"/>
                </a:ext>
              </a:extLst>
            </p:cNvPr>
            <p:cNvSpPr>
              <a:spLocks noChangeShapeType="1"/>
            </p:cNvSpPr>
            <p:nvPr/>
          </p:nvSpPr>
          <p:spPr bwMode="auto">
            <a:xfrm flipH="1">
              <a:off x="3560" y="2820"/>
              <a:ext cx="109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nvGrpSpPr>
          <p:cNvPr id="66580" name="Group 20">
            <a:extLst>
              <a:ext uri="{FF2B5EF4-FFF2-40B4-BE49-F238E27FC236}">
                <a16:creationId xmlns:a16="http://schemas.microsoft.com/office/drawing/2014/main" id="{6D67DA97-B0CC-4543-AC56-475541AF2D89}"/>
              </a:ext>
            </a:extLst>
          </p:cNvPr>
          <p:cNvGrpSpPr>
            <a:grpSpLocks/>
          </p:cNvGrpSpPr>
          <p:nvPr/>
        </p:nvGrpSpPr>
        <p:grpSpPr bwMode="auto">
          <a:xfrm>
            <a:off x="304800" y="4800600"/>
            <a:ext cx="7450138" cy="1704975"/>
            <a:chOff x="192" y="3024"/>
            <a:chExt cx="4693" cy="1074"/>
          </a:xfrm>
        </p:grpSpPr>
        <p:sp>
          <p:nvSpPr>
            <p:cNvPr id="65546" name="Text Box 14">
              <a:extLst>
                <a:ext uri="{FF2B5EF4-FFF2-40B4-BE49-F238E27FC236}">
                  <a16:creationId xmlns:a16="http://schemas.microsoft.com/office/drawing/2014/main" id="{795A74A0-BA91-4CC1-A54A-74A4937A56EF}"/>
                </a:ext>
              </a:extLst>
            </p:cNvPr>
            <p:cNvSpPr txBox="1">
              <a:spLocks noChangeArrowheads="1"/>
            </p:cNvSpPr>
            <p:nvPr/>
          </p:nvSpPr>
          <p:spPr bwMode="auto">
            <a:xfrm>
              <a:off x="2592" y="3024"/>
              <a:ext cx="229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(*1*1*0*,*1*0)</a:t>
              </a:r>
            </a:p>
          </p:txBody>
        </p:sp>
        <p:sp>
          <p:nvSpPr>
            <p:cNvPr id="65547" name="Text Box 16">
              <a:extLst>
                <a:ext uri="{FF2B5EF4-FFF2-40B4-BE49-F238E27FC236}">
                  <a16:creationId xmlns:a16="http://schemas.microsoft.com/office/drawing/2014/main" id="{A925DC7E-C7F8-4318-B6AD-BC293518BD6C}"/>
                </a:ext>
              </a:extLst>
            </p:cNvPr>
            <p:cNvSpPr txBox="1">
              <a:spLocks noChangeArrowheads="1"/>
            </p:cNvSpPr>
            <p:nvPr/>
          </p:nvSpPr>
          <p:spPr bwMode="auto">
            <a:xfrm>
              <a:off x="192" y="3342"/>
              <a:ext cx="178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1800" b="1" i="1">
                  <a:solidFill>
                    <a:srgbClr val="FFC000"/>
                  </a:solidFill>
                </a:rPr>
                <a:t>Special pair</a:t>
              </a:r>
              <a:r>
                <a:rPr lang="en-US" altLang="sl-SI" sz="1800" i="1">
                  <a:solidFill>
                    <a:srgbClr val="FF0066"/>
                  </a:solidFill>
                </a:rPr>
                <a:t> </a:t>
              </a:r>
              <a:r>
                <a:rPr lang="en-US" altLang="sl-SI" sz="1800"/>
                <a:t>version of</a:t>
              </a:r>
            </a:p>
            <a:p>
              <a:pPr eaLnBrk="1" hangingPunct="1">
                <a:spcBef>
                  <a:spcPct val="0"/>
                </a:spcBef>
                <a:buClrTx/>
                <a:buSzTx/>
                <a:buFontTx/>
                <a:buNone/>
              </a:pPr>
              <a:r>
                <a:rPr lang="en-US" altLang="sl-SI" sz="1800"/>
                <a:t>first MPCP choice – only</a:t>
              </a:r>
            </a:p>
            <a:p>
              <a:pPr eaLnBrk="1" hangingPunct="1">
                <a:spcBef>
                  <a:spcPct val="0"/>
                </a:spcBef>
                <a:buClrTx/>
                <a:buSzTx/>
                <a:buFontTx/>
                <a:buNone/>
              </a:pPr>
              <a:r>
                <a:rPr lang="en-US" altLang="sl-SI" sz="1800"/>
                <a:t>possible start for a PCP</a:t>
              </a:r>
            </a:p>
            <a:p>
              <a:pPr eaLnBrk="1" hangingPunct="1">
                <a:spcBef>
                  <a:spcPct val="0"/>
                </a:spcBef>
                <a:buClrTx/>
                <a:buSzTx/>
                <a:buFontTx/>
                <a:buNone/>
              </a:pPr>
              <a:r>
                <a:rPr lang="en-US" altLang="sl-SI" sz="1800"/>
                <a:t>solution.</a:t>
              </a:r>
            </a:p>
          </p:txBody>
        </p:sp>
        <p:sp>
          <p:nvSpPr>
            <p:cNvPr id="65548" name="Line 17">
              <a:extLst>
                <a:ext uri="{FF2B5EF4-FFF2-40B4-BE49-F238E27FC236}">
                  <a16:creationId xmlns:a16="http://schemas.microsoft.com/office/drawing/2014/main" id="{A8AB3AAD-406C-48C0-A815-7DF3DA989B3C}"/>
                </a:ext>
              </a:extLst>
            </p:cNvPr>
            <p:cNvSpPr>
              <a:spLocks noChangeShapeType="1"/>
            </p:cNvSpPr>
            <p:nvPr/>
          </p:nvSpPr>
          <p:spPr bwMode="auto">
            <a:xfrm flipV="1">
              <a:off x="1973" y="3294"/>
              <a:ext cx="726" cy="34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65544" name="Line 21">
            <a:extLst>
              <a:ext uri="{FF2B5EF4-FFF2-40B4-BE49-F238E27FC236}">
                <a16:creationId xmlns:a16="http://schemas.microsoft.com/office/drawing/2014/main" id="{F07637EC-4B9C-4049-8805-7F3BABA95960}"/>
              </a:ext>
            </a:extLst>
          </p:cNvPr>
          <p:cNvSpPr>
            <a:spLocks noChangeShapeType="1"/>
          </p:cNvSpPr>
          <p:nvPr/>
        </p:nvSpPr>
        <p:spPr bwMode="auto">
          <a:xfrm flipV="1">
            <a:off x="900113" y="2811463"/>
            <a:ext cx="7102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65545" name="Line 21">
            <a:extLst>
              <a:ext uri="{FF2B5EF4-FFF2-40B4-BE49-F238E27FC236}">
                <a16:creationId xmlns:a16="http://schemas.microsoft.com/office/drawing/2014/main" id="{92E0FD42-1E44-4371-AE9B-8ECAAB8150C6}"/>
              </a:ext>
            </a:extLst>
          </p:cNvPr>
          <p:cNvSpPr>
            <a:spLocks noChangeShapeType="1"/>
          </p:cNvSpPr>
          <p:nvPr/>
        </p:nvSpPr>
        <p:spPr bwMode="auto">
          <a:xfrm flipV="1">
            <a:off x="3995738" y="2349500"/>
            <a:ext cx="0" cy="28797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65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6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D5789EE-55B6-40B5-8C24-B65643912331}"/>
              </a:ext>
            </a:extLst>
          </p:cNvPr>
          <p:cNvSpPr>
            <a:spLocks noGrp="1" noChangeArrowheads="1"/>
          </p:cNvSpPr>
          <p:nvPr>
            <p:ph type="title"/>
          </p:nvPr>
        </p:nvSpPr>
        <p:spPr/>
        <p:txBody>
          <a:bodyPr/>
          <a:lstStyle/>
          <a:p>
            <a:pPr eaLnBrk="1" hangingPunct="1"/>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MPCP</a:t>
            </a:r>
            <a:r>
              <a:rPr lang="en-US" altLang="sl-SI" b="1"/>
              <a:t> </a:t>
            </a:r>
            <a:r>
              <a:rPr lang="sl-SI" altLang="sl-SI" b="1">
                <a:sym typeface="Wingdings" panose="05000000000000000000" pitchFamily="2" charset="2"/>
              </a:rPr>
              <a:t></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PCP</a:t>
            </a:r>
            <a:r>
              <a:rPr lang="en-US" altLang="sl-SI" b="1"/>
              <a:t> – (2)</a:t>
            </a:r>
          </a:p>
        </p:txBody>
      </p:sp>
      <p:sp>
        <p:nvSpPr>
          <p:cNvPr id="130051" name="Rectangle 3">
            <a:extLst>
              <a:ext uri="{FF2B5EF4-FFF2-40B4-BE49-F238E27FC236}">
                <a16:creationId xmlns:a16="http://schemas.microsoft.com/office/drawing/2014/main" id="{9BA5430A-6919-42A0-863A-2729B50DE947}"/>
              </a:ext>
            </a:extLst>
          </p:cNvPr>
          <p:cNvSpPr>
            <a:spLocks noGrp="1" noChangeArrowheads="1"/>
          </p:cNvSpPr>
          <p:nvPr>
            <p:ph idx="1"/>
          </p:nvPr>
        </p:nvSpPr>
        <p:spPr>
          <a:xfrm>
            <a:off x="685800" y="1981200"/>
            <a:ext cx="7772400" cy="4419600"/>
          </a:xfrm>
        </p:spPr>
        <p:txBody>
          <a:bodyPr/>
          <a:lstStyle/>
          <a:p>
            <a:pPr marL="609600" indent="-609600" eaLnBrk="1" hangingPunct="1">
              <a:lnSpc>
                <a:spcPct val="150000"/>
              </a:lnSpc>
              <a:buFont typeface="Wingdings 3" panose="05040102010807070707" pitchFamily="18" charset="2"/>
              <a:buChar char=""/>
              <a:defRPr/>
            </a:pPr>
            <a:r>
              <a:rPr lang="en-US" altLang="sl-SI" dirty="0"/>
              <a:t>If the MPCP instance has a solution string </a:t>
            </a:r>
            <a:r>
              <a:rPr lang="en-US" altLang="sl-SI" b="1" dirty="0">
                <a:latin typeface="Courier New" panose="02070309020205020404" pitchFamily="49" charset="0"/>
                <a:cs typeface="Courier New" panose="02070309020205020404" pitchFamily="49" charset="0"/>
              </a:rPr>
              <a:t>w</a:t>
            </a:r>
            <a:r>
              <a:rPr lang="en-US" altLang="sl-SI" dirty="0"/>
              <a:t>,</a:t>
            </a:r>
            <a:br>
              <a:rPr lang="sl-SI" altLang="sl-SI" dirty="0"/>
            </a:br>
            <a:r>
              <a:rPr lang="en-US" altLang="sl-SI" dirty="0"/>
              <a:t>then padding with stars fore and aft, followed by a </a:t>
            </a:r>
            <a:r>
              <a:rPr lang="en-US" altLang="sl-SI" b="1" dirty="0">
                <a:latin typeface="Courier New" panose="02070309020205020404" pitchFamily="49" charset="0"/>
                <a:cs typeface="Courier New" panose="02070309020205020404" pitchFamily="49" charset="0"/>
              </a:rPr>
              <a:t>$</a:t>
            </a:r>
            <a:r>
              <a:rPr lang="en-US" altLang="sl-SI" dirty="0"/>
              <a:t> </a:t>
            </a:r>
            <a:br>
              <a:rPr lang="sl-SI" altLang="sl-SI" dirty="0"/>
            </a:br>
            <a:r>
              <a:rPr lang="en-US" altLang="sl-SI" dirty="0"/>
              <a:t>is a solution string for the PCP instance.</a:t>
            </a:r>
            <a:endParaRPr lang="sl-SI" altLang="sl-SI" dirty="0"/>
          </a:p>
          <a:p>
            <a:pPr marL="0" indent="0" eaLnBrk="1" hangingPunct="1">
              <a:buFont typeface="Wingdings 3" panose="05040102010807070707" pitchFamily="18" charset="2"/>
              <a:buNone/>
              <a:defRPr/>
            </a:pPr>
            <a:endParaRPr lang="en-US" altLang="sl-SI" dirty="0"/>
          </a:p>
          <a:p>
            <a:pPr marL="1257300" lvl="1" indent="-446088" eaLnBrk="1" hangingPunct="1">
              <a:lnSpc>
                <a:spcPct val="150000"/>
              </a:lnSpc>
              <a:buFont typeface="Wingdings 3" panose="05040102010807070707" pitchFamily="18" charset="2"/>
              <a:buChar char=""/>
              <a:defRPr/>
            </a:pPr>
            <a:r>
              <a:rPr lang="en-US" altLang="sl-SI" dirty="0"/>
              <a:t>Use same sequence of indexes,</a:t>
            </a:r>
            <a:br>
              <a:rPr lang="sl-SI" altLang="sl-SI" dirty="0"/>
            </a:br>
            <a:r>
              <a:rPr lang="en-US" altLang="sl-SI" dirty="0"/>
              <a:t>but the special pair to start.</a:t>
            </a:r>
            <a:endParaRPr lang="sl-SI" altLang="sl-SI" dirty="0"/>
          </a:p>
          <a:p>
            <a:pPr marL="811212" lvl="1" indent="0" eaLnBrk="1" hangingPunct="1">
              <a:buFont typeface="Wingdings 3" panose="05040102010807070707" pitchFamily="18" charset="2"/>
              <a:buNone/>
              <a:defRPr/>
            </a:pPr>
            <a:endParaRPr lang="en-US" altLang="sl-SI" dirty="0"/>
          </a:p>
          <a:p>
            <a:pPr marL="1257300" lvl="1" indent="-446088" eaLnBrk="1" hangingPunct="1">
              <a:lnSpc>
                <a:spcPct val="150000"/>
              </a:lnSpc>
              <a:buFont typeface="Wingdings 3" panose="05040102010807070707" pitchFamily="18" charset="2"/>
              <a:buChar char=""/>
              <a:defRPr/>
            </a:pPr>
            <a:r>
              <a:rPr lang="en-US" altLang="sl-SI" dirty="0"/>
              <a:t>Add ender pair as the last index.</a:t>
            </a:r>
          </a:p>
        </p:txBody>
      </p:sp>
      <p:sp>
        <p:nvSpPr>
          <p:cNvPr id="67588" name="Slide Number Placeholder 5">
            <a:extLst>
              <a:ext uri="{FF2B5EF4-FFF2-40B4-BE49-F238E27FC236}">
                <a16:creationId xmlns:a16="http://schemas.microsoft.com/office/drawing/2014/main" id="{F55DC1EA-87E6-4315-8E64-042C1864DC1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8C83B9F6-100D-4EC9-9BE5-E4F15A903EF6}" type="slidenum">
              <a:rPr lang="en-US" altLang="sl-SI" sz="2800" smtClean="0">
                <a:solidFill>
                  <a:srgbClr val="FFFFFF"/>
                </a:solidFill>
              </a:rPr>
              <a:pPr>
                <a:spcBef>
                  <a:spcPct val="0"/>
                </a:spcBef>
                <a:buClrTx/>
                <a:buSzTx/>
                <a:buFontTx/>
                <a:buNone/>
              </a:pPr>
              <a:t>31</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00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0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B6758E29-3E7B-4CD1-8920-F53CF43EC18B}"/>
              </a:ext>
            </a:extLst>
          </p:cNvPr>
          <p:cNvSpPr>
            <a:spLocks noGrp="1" noChangeArrowheads="1"/>
          </p:cNvSpPr>
          <p:nvPr>
            <p:ph type="title"/>
          </p:nvPr>
        </p:nvSpPr>
        <p:spPr/>
        <p:txBody>
          <a:bodyPr/>
          <a:lstStyle/>
          <a:p>
            <a:pPr eaLnBrk="1" hangingPunct="1"/>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MPCP</a:t>
            </a:r>
            <a:r>
              <a:rPr lang="en-US" altLang="sl-SI" b="1"/>
              <a:t> </a:t>
            </a:r>
            <a:r>
              <a:rPr lang="sl-SI" altLang="sl-SI" b="1">
                <a:sym typeface="Wingdings" panose="05000000000000000000" pitchFamily="2" charset="2"/>
              </a:rPr>
              <a:t></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PCP</a:t>
            </a:r>
            <a:r>
              <a:rPr lang="en-US" altLang="sl-SI" b="1"/>
              <a:t> – (3)</a:t>
            </a:r>
          </a:p>
        </p:txBody>
      </p:sp>
      <p:sp>
        <p:nvSpPr>
          <p:cNvPr id="131075" name="Rectangle 3">
            <a:extLst>
              <a:ext uri="{FF2B5EF4-FFF2-40B4-BE49-F238E27FC236}">
                <a16:creationId xmlns:a16="http://schemas.microsoft.com/office/drawing/2014/main" id="{46E89612-1951-4500-A76A-65F9D13C8904}"/>
              </a:ext>
            </a:extLst>
          </p:cNvPr>
          <p:cNvSpPr>
            <a:spLocks noGrp="1" noChangeArrowheads="1"/>
          </p:cNvSpPr>
          <p:nvPr>
            <p:ph idx="1"/>
          </p:nvPr>
        </p:nvSpPr>
        <p:spPr>
          <a:xfrm>
            <a:off x="685800" y="2105025"/>
            <a:ext cx="7772400" cy="4419600"/>
          </a:xfrm>
        </p:spPr>
        <p:txBody>
          <a:bodyPr/>
          <a:lstStyle/>
          <a:p>
            <a:pPr marL="609600" indent="-609600" eaLnBrk="1" hangingPunct="1">
              <a:lnSpc>
                <a:spcPct val="150000"/>
              </a:lnSpc>
              <a:buFont typeface="Wingdings 3" panose="05040102010807070707" pitchFamily="18" charset="2"/>
              <a:buChar char=""/>
              <a:defRPr/>
            </a:pPr>
            <a:r>
              <a:rPr lang="en-US" altLang="sl-SI" dirty="0"/>
              <a:t>Conversely, the indexes of a PCP solution give us</a:t>
            </a:r>
            <a:br>
              <a:rPr lang="sl-SI" altLang="sl-SI" dirty="0"/>
            </a:br>
            <a:r>
              <a:rPr lang="en-US" altLang="sl-SI" dirty="0"/>
              <a:t>a</a:t>
            </a:r>
            <a:r>
              <a:rPr lang="sl-SI" altLang="sl-SI" dirty="0"/>
              <a:t>n</a:t>
            </a:r>
            <a:r>
              <a:rPr lang="en-US" altLang="sl-SI" dirty="0"/>
              <a:t> MPCP solution.</a:t>
            </a:r>
            <a:endParaRPr lang="sl-SI" altLang="sl-SI" dirty="0"/>
          </a:p>
          <a:p>
            <a:pPr marL="0" indent="0" eaLnBrk="1" hangingPunct="1">
              <a:buFont typeface="Wingdings 3" panose="05040102010807070707" pitchFamily="18" charset="2"/>
              <a:buNone/>
              <a:defRPr/>
            </a:pPr>
            <a:endParaRPr lang="en-US" altLang="sl-SI" dirty="0"/>
          </a:p>
          <a:p>
            <a:pPr marL="1339850" lvl="1" indent="-446088" eaLnBrk="1" hangingPunct="1">
              <a:lnSpc>
                <a:spcPct val="150000"/>
              </a:lnSpc>
              <a:buFont typeface="Monotype Sorts" pitchFamily="2" charset="2"/>
              <a:buAutoNum type="arabicPeriod"/>
              <a:defRPr/>
            </a:pPr>
            <a:r>
              <a:rPr lang="en-US" altLang="sl-SI" dirty="0"/>
              <a:t>First index must be special pair – replace by first pair.</a:t>
            </a:r>
          </a:p>
          <a:p>
            <a:pPr marL="1339850" lvl="1" indent="-446088" eaLnBrk="1" hangingPunct="1">
              <a:buFont typeface="Monotype Sorts" pitchFamily="2" charset="2"/>
              <a:buAutoNum type="arabicPeriod"/>
              <a:defRPr/>
            </a:pPr>
            <a:endParaRPr lang="sl-SI" altLang="sl-SI" dirty="0"/>
          </a:p>
          <a:p>
            <a:pPr marL="1339850" lvl="1" indent="-446088" eaLnBrk="1" hangingPunct="1">
              <a:lnSpc>
                <a:spcPct val="150000"/>
              </a:lnSpc>
              <a:buFont typeface="Monotype Sorts" pitchFamily="2" charset="2"/>
              <a:buAutoNum type="arabicPeriod"/>
              <a:defRPr/>
            </a:pPr>
            <a:r>
              <a:rPr lang="en-US" altLang="sl-SI" dirty="0"/>
              <a:t>Remove ender.</a:t>
            </a:r>
          </a:p>
        </p:txBody>
      </p:sp>
      <p:sp>
        <p:nvSpPr>
          <p:cNvPr id="69636" name="Slide Number Placeholder 5">
            <a:extLst>
              <a:ext uri="{FF2B5EF4-FFF2-40B4-BE49-F238E27FC236}">
                <a16:creationId xmlns:a16="http://schemas.microsoft.com/office/drawing/2014/main" id="{C5DC32A0-709C-4200-9614-122A8FD4F19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D35A320D-831D-43F2-BBD0-7846F119891C}" type="slidenum">
              <a:rPr lang="en-US" altLang="sl-SI" sz="2800" smtClean="0">
                <a:solidFill>
                  <a:srgbClr val="FFFFFF"/>
                </a:solidFill>
              </a:rPr>
              <a:pPr>
                <a:spcBef>
                  <a:spcPct val="0"/>
                </a:spcBef>
                <a:buClrTx/>
                <a:buSzTx/>
                <a:buFontTx/>
                <a:buNone/>
              </a:pPr>
              <a:t>32</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10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1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1D763D0A-DC2D-4F37-AE7D-1478E9A8D008}"/>
              </a:ext>
            </a:extLst>
          </p:cNvPr>
          <p:cNvSpPr>
            <a:spLocks noGrp="1" noChangeArrowheads="1"/>
          </p:cNvSpPr>
          <p:nvPr>
            <p:ph type="title"/>
          </p:nvPr>
        </p:nvSpPr>
        <p:spPr/>
        <p:txBody>
          <a:bodyPr/>
          <a:lstStyle/>
          <a:p>
            <a:pPr eaLnBrk="1" hangingPunct="1"/>
            <a:r>
              <a:rPr lang="sl-SI" altLang="sl-SI" b="1"/>
              <a:t>Prevedba</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u</a:t>
            </a:r>
            <a:r>
              <a:rPr lang="en-US" altLang="sl-SI" b="1"/>
              <a:t> </a:t>
            </a:r>
            <a:r>
              <a:rPr lang="sl-SI" altLang="sl-SI" b="1">
                <a:sym typeface="Wingdings" panose="05000000000000000000" pitchFamily="2" charset="2"/>
              </a:rPr>
              <a:t></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MPCP</a:t>
            </a:r>
          </a:p>
        </p:txBody>
      </p:sp>
      <p:sp>
        <p:nvSpPr>
          <p:cNvPr id="68611" name="Rectangle 3">
            <a:extLst>
              <a:ext uri="{FF2B5EF4-FFF2-40B4-BE49-F238E27FC236}">
                <a16:creationId xmlns:a16="http://schemas.microsoft.com/office/drawing/2014/main" id="{00D2225F-0294-4543-B4C1-5D03B28A1994}"/>
              </a:ext>
            </a:extLst>
          </p:cNvPr>
          <p:cNvSpPr>
            <a:spLocks noGrp="1" noChangeArrowheads="1"/>
          </p:cNvSpPr>
          <p:nvPr>
            <p:ph idx="1"/>
          </p:nvPr>
        </p:nvSpPr>
        <p:spPr>
          <a:xfrm>
            <a:off x="685800" y="1981200"/>
            <a:ext cx="7772400" cy="4419600"/>
          </a:xfrm>
        </p:spPr>
        <p:txBody>
          <a:bodyPr/>
          <a:lstStyle/>
          <a:p>
            <a:pPr eaLnBrk="1" hangingPunct="1">
              <a:lnSpc>
                <a:spcPct val="150000"/>
              </a:lnSpc>
              <a:buFont typeface="Wingdings 3" panose="05040102010807070707" pitchFamily="18" charset="2"/>
              <a:buChar char=""/>
              <a:defRPr/>
            </a:pPr>
            <a:r>
              <a:rPr lang="en-US" altLang="sl-SI" dirty="0"/>
              <a:t>We use MPCP to simulate the sequence of ID’s </a:t>
            </a:r>
            <a:br>
              <a:rPr lang="sl-SI" altLang="sl-SI" dirty="0"/>
            </a:br>
            <a:r>
              <a:rPr lang="en-US" altLang="sl-SI" dirty="0"/>
              <a:t>that </a:t>
            </a:r>
            <a:r>
              <a:rPr lang="en-US" altLang="sl-SI" b="1" dirty="0">
                <a:latin typeface="Courier New" panose="02070309020205020404" pitchFamily="49" charset="0"/>
                <a:cs typeface="Courier New" panose="02070309020205020404" pitchFamily="49" charset="0"/>
              </a:rPr>
              <a:t>M</a:t>
            </a:r>
            <a:r>
              <a:rPr lang="en-US" altLang="sl-SI" dirty="0"/>
              <a:t> executes with input </a:t>
            </a:r>
            <a:r>
              <a:rPr lang="en-US" altLang="sl-SI" b="1" dirty="0">
                <a:latin typeface="Courier New" panose="02070309020205020404" pitchFamily="49" charset="0"/>
                <a:cs typeface="Courier New" panose="02070309020205020404" pitchFamily="49" charset="0"/>
              </a:rPr>
              <a:t>w</a:t>
            </a:r>
            <a:r>
              <a:rPr lang="en-US" altLang="sl-SI" dirty="0"/>
              <a:t>.</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Suppose </a:t>
            </a:r>
            <a:r>
              <a:rPr lang="en-US" altLang="sl-SI" b="1" dirty="0">
                <a:latin typeface="Courier New" panose="02070309020205020404" pitchFamily="49" charset="0"/>
                <a:cs typeface="Courier New" panose="02070309020205020404" pitchFamily="49" charset="0"/>
              </a:rPr>
              <a:t>q</a:t>
            </a:r>
            <a:r>
              <a:rPr lang="en-US" altLang="sl-SI" b="1" baseline="-25000" dirty="0">
                <a:latin typeface="Courier New" panose="02070309020205020404" pitchFamily="49" charset="0"/>
                <a:cs typeface="Courier New" panose="02070309020205020404" pitchFamily="49" charset="0"/>
              </a:rPr>
              <a:t>0</a:t>
            </a:r>
            <a:r>
              <a:rPr lang="en-US" altLang="sl-SI" b="1" dirty="0">
                <a:latin typeface="Courier New" panose="02070309020205020404" pitchFamily="49" charset="0"/>
                <a:cs typeface="Courier New" panose="02070309020205020404" pitchFamily="49" charset="0"/>
              </a:rPr>
              <a:t>w</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I</a:t>
            </a:r>
            <a:r>
              <a:rPr lang="en-US" altLang="sl-SI" b="1" baseline="-25000" dirty="0">
                <a:latin typeface="Courier New" panose="02070309020205020404" pitchFamily="49" charset="0"/>
                <a:cs typeface="Courier New" panose="02070309020205020404" pitchFamily="49" charset="0"/>
              </a:rPr>
              <a:t>1</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I</a:t>
            </a:r>
            <a:r>
              <a:rPr lang="en-US" altLang="sl-SI" b="1" baseline="-25000" dirty="0">
                <a:latin typeface="Courier New" panose="02070309020205020404" pitchFamily="49" charset="0"/>
                <a:cs typeface="Courier New" panose="02070309020205020404" pitchFamily="49" charset="0"/>
              </a:rPr>
              <a:t>2</a:t>
            </a:r>
            <a:r>
              <a:rPr lang="en-US" altLang="sl-SI" dirty="0"/>
              <a:t> </a:t>
            </a:r>
            <a:r>
              <a:rPr lang="en-US" altLang="sl-SI" b="1" dirty="0">
                <a:latin typeface="Courier New" panose="02070309020205020404" pitchFamily="49" charset="0"/>
                <a:cs typeface="Courier New" panose="02070309020205020404" pitchFamily="49" charset="0"/>
              </a:rPr>
              <a:t>⊦ …</a:t>
            </a:r>
            <a:r>
              <a:rPr lang="en-US" altLang="sl-SI" dirty="0"/>
              <a:t> is the sequence of ID’s </a:t>
            </a:r>
            <a:br>
              <a:rPr lang="sl-SI" altLang="sl-SI" dirty="0"/>
            </a:br>
            <a:r>
              <a:rPr lang="en-US" altLang="sl-SI" dirty="0"/>
              <a:t>of </a:t>
            </a:r>
            <a:r>
              <a:rPr lang="en-US" altLang="sl-SI" b="1" dirty="0">
                <a:latin typeface="Courier New" panose="02070309020205020404" pitchFamily="49" charset="0"/>
                <a:cs typeface="Courier New" panose="02070309020205020404" pitchFamily="49" charset="0"/>
              </a:rPr>
              <a:t>M</a:t>
            </a:r>
            <a:r>
              <a:rPr lang="en-US" altLang="sl-SI" dirty="0"/>
              <a:t> with input </a:t>
            </a:r>
            <a:r>
              <a:rPr lang="en-US" altLang="sl-SI" b="1" dirty="0">
                <a:latin typeface="Courier New" panose="02070309020205020404" pitchFamily="49" charset="0"/>
                <a:cs typeface="Courier New" panose="02070309020205020404" pitchFamily="49" charset="0"/>
              </a:rPr>
              <a:t>w</a:t>
            </a:r>
            <a:r>
              <a:rPr lang="en-US" altLang="sl-SI" dirty="0"/>
              <a:t>.</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Then any solution to the MPCP instance we can construct will begin with this sequence of ID’s, separated by </a:t>
            </a:r>
            <a:r>
              <a:rPr lang="en-US" altLang="sl-SI" b="1" dirty="0">
                <a:latin typeface="Courier New" panose="02070309020205020404" pitchFamily="49" charset="0"/>
                <a:cs typeface="Courier New" panose="02070309020205020404" pitchFamily="49" charset="0"/>
              </a:rPr>
              <a:t>#</a:t>
            </a:r>
            <a:r>
              <a:rPr lang="en-US" altLang="sl-SI" dirty="0"/>
              <a:t>’s.</a:t>
            </a:r>
          </a:p>
        </p:txBody>
      </p:sp>
      <p:sp>
        <p:nvSpPr>
          <p:cNvPr id="71684" name="Slide Number Placeholder 5">
            <a:extLst>
              <a:ext uri="{FF2B5EF4-FFF2-40B4-BE49-F238E27FC236}">
                <a16:creationId xmlns:a16="http://schemas.microsoft.com/office/drawing/2014/main" id="{B4DC92B2-4C76-4E96-84BA-16A48933721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6F6CF0AD-813C-41C7-9F8C-9649EBEE83EF}" type="slidenum">
              <a:rPr lang="en-US" altLang="sl-SI" sz="2800" smtClean="0">
                <a:solidFill>
                  <a:srgbClr val="FFFFFF"/>
                </a:solidFill>
              </a:rPr>
              <a:pPr>
                <a:spcBef>
                  <a:spcPct val="0"/>
                </a:spcBef>
                <a:buClrTx/>
                <a:buSzTx/>
                <a:buFontTx/>
                <a:buNone/>
              </a:pPr>
              <a:t>33</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93FCD56-2116-43C5-BF7F-82BA10D3D94B}"/>
              </a:ext>
            </a:extLst>
          </p:cNvPr>
          <p:cNvSpPr>
            <a:spLocks noGrp="1" noChangeArrowheads="1"/>
          </p:cNvSpPr>
          <p:nvPr>
            <p:ph type="title"/>
          </p:nvPr>
        </p:nvSpPr>
        <p:spPr/>
        <p:txBody>
          <a:bodyPr/>
          <a:lstStyle/>
          <a:p>
            <a:pPr eaLnBrk="1" hangingPunct="1"/>
            <a:r>
              <a:rPr lang="sl-SI" altLang="sl-SI" b="1"/>
              <a:t>Prevedba</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u</a:t>
            </a:r>
            <a:r>
              <a:rPr lang="en-US" altLang="sl-SI" b="1"/>
              <a:t> </a:t>
            </a:r>
            <a:r>
              <a:rPr lang="sl-SI" altLang="sl-SI" b="1">
                <a:sym typeface="Wingdings" panose="05000000000000000000" pitchFamily="2" charset="2"/>
              </a:rPr>
              <a:t></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MPCP</a:t>
            </a:r>
            <a:r>
              <a:rPr lang="en-US" altLang="sl-SI" b="1"/>
              <a:t> – (2)</a:t>
            </a:r>
          </a:p>
        </p:txBody>
      </p:sp>
      <p:sp>
        <p:nvSpPr>
          <p:cNvPr id="73731" name="Rectangle 3">
            <a:extLst>
              <a:ext uri="{FF2B5EF4-FFF2-40B4-BE49-F238E27FC236}">
                <a16:creationId xmlns:a16="http://schemas.microsoft.com/office/drawing/2014/main" id="{245956A3-746F-430F-99C7-0EE5E8DDFC74}"/>
              </a:ext>
            </a:extLst>
          </p:cNvPr>
          <p:cNvSpPr>
            <a:spLocks noGrp="1" noChangeArrowheads="1"/>
          </p:cNvSpPr>
          <p:nvPr>
            <p:ph idx="1"/>
          </p:nvPr>
        </p:nvSpPr>
        <p:spPr>
          <a:xfrm>
            <a:off x="827088" y="2257425"/>
            <a:ext cx="6711950" cy="4195763"/>
          </a:xfrm>
        </p:spPr>
        <p:txBody>
          <a:bodyPr/>
          <a:lstStyle/>
          <a:p>
            <a:pPr eaLnBrk="1" hangingPunct="1">
              <a:lnSpc>
                <a:spcPct val="150000"/>
              </a:lnSpc>
              <a:buFont typeface="Wingdings 3" panose="05040102010807070707" pitchFamily="18" charset="2"/>
              <a:buChar char=""/>
              <a:defRPr/>
            </a:pPr>
            <a:r>
              <a:rPr lang="en-US" altLang="sl-SI" dirty="0"/>
              <a:t>But until </a:t>
            </a:r>
            <a:r>
              <a:rPr lang="en-US" altLang="sl-SI" b="1" dirty="0">
                <a:latin typeface="Courier New" panose="02070309020205020404" pitchFamily="49" charset="0"/>
                <a:cs typeface="Courier New" panose="02070309020205020404" pitchFamily="49" charset="0"/>
              </a:rPr>
              <a:t>M</a:t>
            </a:r>
            <a:r>
              <a:rPr lang="en-US" altLang="sl-SI" dirty="0"/>
              <a:t> reaches an accepting state,</a:t>
            </a:r>
            <a:br>
              <a:rPr lang="sl-SI" altLang="sl-SI" dirty="0"/>
            </a:br>
            <a:r>
              <a:rPr lang="en-US" altLang="sl-SI" dirty="0"/>
              <a:t>the string formed by concatenating the second components of the chosen pairs will always be </a:t>
            </a:r>
            <a:br>
              <a:rPr lang="sl-SI" altLang="sl-SI" dirty="0"/>
            </a:br>
            <a:r>
              <a:rPr lang="en-US" altLang="sl-SI" dirty="0"/>
              <a:t>a full ID ahead of the string from the first pairs.</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If </a:t>
            </a:r>
            <a:r>
              <a:rPr lang="en-US" altLang="sl-SI" b="1" dirty="0">
                <a:latin typeface="Courier New" panose="02070309020205020404" pitchFamily="49" charset="0"/>
                <a:cs typeface="Courier New" panose="02070309020205020404" pitchFamily="49" charset="0"/>
              </a:rPr>
              <a:t>M</a:t>
            </a:r>
            <a:r>
              <a:rPr lang="en-US" altLang="sl-SI" dirty="0"/>
              <a:t> accepts, we can even out the difference </a:t>
            </a:r>
            <a:br>
              <a:rPr lang="sl-SI" altLang="sl-SI" dirty="0"/>
            </a:br>
            <a:r>
              <a:rPr lang="en-US" altLang="sl-SI" dirty="0"/>
              <a:t>and solve the MPCP instance.</a:t>
            </a:r>
          </a:p>
        </p:txBody>
      </p:sp>
      <p:sp>
        <p:nvSpPr>
          <p:cNvPr id="73732" name="Slide Number Placeholder 5">
            <a:extLst>
              <a:ext uri="{FF2B5EF4-FFF2-40B4-BE49-F238E27FC236}">
                <a16:creationId xmlns:a16="http://schemas.microsoft.com/office/drawing/2014/main" id="{9C72D0A2-885D-4FAC-8173-A8C9891C8B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6570FA08-266A-4056-BCCC-A2C5823D1359}" type="slidenum">
              <a:rPr lang="en-US" altLang="sl-SI" sz="2800" smtClean="0">
                <a:solidFill>
                  <a:srgbClr val="FFFFFF"/>
                </a:solidFill>
              </a:rPr>
              <a:pPr>
                <a:spcBef>
                  <a:spcPct val="0"/>
                </a:spcBef>
                <a:buClrTx/>
                <a:buSzTx/>
                <a:buFontTx/>
                <a:buNone/>
              </a:pPr>
              <a:t>34</a:t>
            </a:fld>
            <a:endParaRPr lang="en-US" altLang="sl-SI" sz="2800">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A9B49720-E1EF-4658-8BDC-41AC7F4E3E12}"/>
              </a:ext>
            </a:extLst>
          </p:cNvPr>
          <p:cNvSpPr>
            <a:spLocks noGrp="1" noChangeArrowheads="1"/>
          </p:cNvSpPr>
          <p:nvPr>
            <p:ph type="title"/>
          </p:nvPr>
        </p:nvSpPr>
        <p:spPr/>
        <p:txBody>
          <a:bodyPr/>
          <a:lstStyle/>
          <a:p>
            <a:pPr eaLnBrk="1" hangingPunct="1"/>
            <a:r>
              <a:rPr lang="sl-SI" altLang="sl-SI" b="1"/>
              <a:t>Prevedba</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u</a:t>
            </a:r>
            <a:r>
              <a:rPr lang="en-US" altLang="sl-SI" b="1"/>
              <a:t> </a:t>
            </a:r>
            <a:r>
              <a:rPr lang="sl-SI" altLang="sl-SI" b="1">
                <a:sym typeface="Wingdings" panose="05000000000000000000" pitchFamily="2" charset="2"/>
              </a:rPr>
              <a:t></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MPCP</a:t>
            </a:r>
            <a:r>
              <a:rPr lang="en-US" altLang="sl-SI" b="1"/>
              <a:t> – (3)</a:t>
            </a:r>
          </a:p>
        </p:txBody>
      </p:sp>
      <p:sp>
        <p:nvSpPr>
          <p:cNvPr id="69635" name="Rectangle 3">
            <a:extLst>
              <a:ext uri="{FF2B5EF4-FFF2-40B4-BE49-F238E27FC236}">
                <a16:creationId xmlns:a16="http://schemas.microsoft.com/office/drawing/2014/main" id="{A46C05A0-78B2-488E-83C8-45976B32DAC0}"/>
              </a:ext>
            </a:extLst>
          </p:cNvPr>
          <p:cNvSpPr>
            <a:spLocks noGrp="1" noChangeArrowheads="1"/>
          </p:cNvSpPr>
          <p:nvPr>
            <p:ph idx="1"/>
          </p:nvPr>
        </p:nvSpPr>
        <p:spPr>
          <a:xfrm>
            <a:off x="827088" y="2257425"/>
            <a:ext cx="6711950" cy="4195763"/>
          </a:xfrm>
        </p:spPr>
        <p:txBody>
          <a:bodyPr/>
          <a:lstStyle/>
          <a:p>
            <a:pPr eaLnBrk="1" hangingPunct="1">
              <a:lnSpc>
                <a:spcPct val="150000"/>
              </a:lnSpc>
              <a:buFont typeface="Wingdings 3" panose="05040102010807070707" pitchFamily="18" charset="2"/>
              <a:buChar char=""/>
              <a:defRPr/>
            </a:pPr>
            <a:r>
              <a:rPr lang="sl-SI" altLang="sl-SI" b="1" dirty="0">
                <a:solidFill>
                  <a:srgbClr val="FFC000"/>
                </a:solidFill>
              </a:rPr>
              <a:t>Ključna predpostavka</a:t>
            </a:r>
            <a:r>
              <a:rPr lang="en-US" altLang="sl-SI" dirty="0"/>
              <a:t>: </a:t>
            </a:r>
            <a:r>
              <a:rPr lang="en-US" altLang="sl-SI" b="1" dirty="0">
                <a:latin typeface="Courier New" panose="02070309020205020404" pitchFamily="49" charset="0"/>
                <a:cs typeface="Courier New" panose="02070309020205020404" pitchFamily="49" charset="0"/>
              </a:rPr>
              <a:t>M</a:t>
            </a:r>
            <a:r>
              <a:rPr lang="en-US" altLang="sl-SI" dirty="0"/>
              <a:t> has a semi-infinite tape;</a:t>
            </a:r>
            <a:br>
              <a:rPr lang="sl-SI" altLang="sl-SI" dirty="0"/>
            </a:br>
            <a:r>
              <a:rPr lang="en-US" altLang="sl-SI" dirty="0"/>
              <a:t>it never moves left from its initial head position.</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Alphabet of MPCP instance: state and tape symbols of </a:t>
            </a:r>
            <a:r>
              <a:rPr lang="en-US" altLang="sl-SI" b="1" dirty="0">
                <a:latin typeface="Courier New" panose="02070309020205020404" pitchFamily="49" charset="0"/>
                <a:cs typeface="Courier New" panose="02070309020205020404" pitchFamily="49" charset="0"/>
              </a:rPr>
              <a:t>M</a:t>
            </a:r>
            <a:r>
              <a:rPr lang="en-US" altLang="sl-SI" dirty="0"/>
              <a:t> (assumed disjoint) plus special symbol </a:t>
            </a:r>
            <a:r>
              <a:rPr lang="en-US" altLang="sl-SI" b="1" dirty="0">
                <a:latin typeface="Courier New" panose="02070309020205020404" pitchFamily="49" charset="0"/>
                <a:cs typeface="Courier New" panose="02070309020205020404" pitchFamily="49" charset="0"/>
              </a:rPr>
              <a:t>#</a:t>
            </a:r>
            <a:r>
              <a:rPr lang="en-US" altLang="sl-SI" dirty="0"/>
              <a:t> (assumed not a state or tape symbol).</a:t>
            </a:r>
          </a:p>
        </p:txBody>
      </p:sp>
      <p:sp>
        <p:nvSpPr>
          <p:cNvPr id="75780" name="Slide Number Placeholder 5">
            <a:extLst>
              <a:ext uri="{FF2B5EF4-FFF2-40B4-BE49-F238E27FC236}">
                <a16:creationId xmlns:a16="http://schemas.microsoft.com/office/drawing/2014/main" id="{C77BA331-9AFC-49D0-BDE0-7F788DFEB1B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7981E178-7F10-4A4C-810B-CBFB42DB15F8}" type="slidenum">
              <a:rPr lang="en-US" altLang="sl-SI" sz="2800" smtClean="0">
                <a:solidFill>
                  <a:srgbClr val="FFFFFF"/>
                </a:solidFill>
              </a:rPr>
              <a:pPr>
                <a:spcBef>
                  <a:spcPct val="0"/>
                </a:spcBef>
                <a:buClrTx/>
                <a:buSzTx/>
                <a:buFontTx/>
                <a:buNone/>
              </a:pPr>
              <a:t>35</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8F97BD0-CD86-483B-89E5-B14077E62856}"/>
              </a:ext>
            </a:extLst>
          </p:cNvPr>
          <p:cNvSpPr>
            <a:spLocks noGrp="1" noChangeArrowheads="1"/>
          </p:cNvSpPr>
          <p:nvPr>
            <p:ph type="title"/>
          </p:nvPr>
        </p:nvSpPr>
        <p:spPr/>
        <p:txBody>
          <a:bodyPr/>
          <a:lstStyle/>
          <a:p>
            <a:pPr eaLnBrk="1" hangingPunct="1"/>
            <a:r>
              <a:rPr lang="sl-SI" altLang="sl-SI" b="1"/>
              <a:t>Prevedba</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u</a:t>
            </a:r>
            <a:r>
              <a:rPr lang="en-US" altLang="sl-SI" b="1"/>
              <a:t> </a:t>
            </a:r>
            <a:r>
              <a:rPr lang="sl-SI" altLang="sl-SI" b="1">
                <a:sym typeface="Wingdings" panose="05000000000000000000" pitchFamily="2" charset="2"/>
              </a:rPr>
              <a:t></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MPCP</a:t>
            </a:r>
            <a:r>
              <a:rPr lang="en-US" altLang="sl-SI" b="1"/>
              <a:t> – (4)</a:t>
            </a:r>
          </a:p>
        </p:txBody>
      </p:sp>
      <p:sp>
        <p:nvSpPr>
          <p:cNvPr id="72707" name="Rectangle 3">
            <a:extLst>
              <a:ext uri="{FF2B5EF4-FFF2-40B4-BE49-F238E27FC236}">
                <a16:creationId xmlns:a16="http://schemas.microsoft.com/office/drawing/2014/main" id="{1F86534F-66F1-437E-87D4-D0775A2FB88E}"/>
              </a:ext>
            </a:extLst>
          </p:cNvPr>
          <p:cNvSpPr>
            <a:spLocks noGrp="1" noChangeArrowheads="1"/>
          </p:cNvSpPr>
          <p:nvPr>
            <p:ph idx="1"/>
          </p:nvPr>
        </p:nvSpPr>
        <p:spPr>
          <a:xfrm>
            <a:off x="750888" y="1773238"/>
            <a:ext cx="7924800" cy="4343400"/>
          </a:xfrm>
        </p:spPr>
        <p:txBody>
          <a:bodyPr/>
          <a:lstStyle/>
          <a:p>
            <a:pPr eaLnBrk="1" hangingPunct="1">
              <a:lnSpc>
                <a:spcPct val="150000"/>
              </a:lnSpc>
              <a:buFont typeface="Wingdings 3" panose="05040102010807070707" pitchFamily="18" charset="2"/>
              <a:buChar char=""/>
              <a:defRPr/>
            </a:pPr>
            <a:r>
              <a:rPr lang="en-US" altLang="sl-SI" dirty="0"/>
              <a:t>First MPCP pair: </a:t>
            </a:r>
            <a:r>
              <a:rPr lang="en-US" altLang="sl-SI" b="1" dirty="0">
                <a:latin typeface="Courier New" panose="02070309020205020404" pitchFamily="49" charset="0"/>
                <a:cs typeface="Courier New" panose="02070309020205020404" pitchFamily="49" charset="0"/>
              </a:rPr>
              <a:t>(#,#q</a:t>
            </a:r>
            <a:r>
              <a:rPr lang="en-US" altLang="sl-SI" b="1" baseline="-25000" dirty="0">
                <a:latin typeface="Courier New" panose="02070309020205020404" pitchFamily="49" charset="0"/>
                <a:cs typeface="Courier New" panose="02070309020205020404" pitchFamily="49" charset="0"/>
              </a:rPr>
              <a:t>0</a:t>
            </a:r>
            <a:r>
              <a:rPr lang="en-US" altLang="sl-SI" b="1" dirty="0">
                <a:latin typeface="Courier New" panose="02070309020205020404" pitchFamily="49" charset="0"/>
                <a:cs typeface="Courier New" panose="02070309020205020404" pitchFamily="49" charset="0"/>
              </a:rPr>
              <a:t>w#)</a:t>
            </a:r>
            <a:r>
              <a:rPr lang="en-US" altLang="sl-SI" dirty="0"/>
              <a:t>.</a:t>
            </a:r>
          </a:p>
          <a:p>
            <a:pPr lvl="1" eaLnBrk="1" hangingPunct="1">
              <a:lnSpc>
                <a:spcPct val="150000"/>
              </a:lnSpc>
              <a:buFont typeface="Wingdings 3" panose="05040102010807070707" pitchFamily="18" charset="2"/>
              <a:buChar char=""/>
              <a:defRPr/>
            </a:pPr>
            <a:r>
              <a:rPr lang="en-US" altLang="sl-SI" dirty="0"/>
              <a:t>We start out with the second string having the initial ID</a:t>
            </a:r>
            <a:br>
              <a:rPr lang="sl-SI" altLang="sl-SI" dirty="0"/>
            </a:br>
            <a:r>
              <a:rPr lang="en-US" altLang="sl-SI" dirty="0"/>
              <a:t>and a full ID ahead of the first.</a:t>
            </a:r>
            <a:endParaRPr lang="sl-SI" altLang="sl-SI" dirty="0"/>
          </a:p>
          <a:p>
            <a:pPr marL="457200" lvl="1"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b="1" dirty="0">
                <a:latin typeface="Courier New" panose="02070309020205020404" pitchFamily="49" charset="0"/>
                <a:cs typeface="Courier New" panose="02070309020205020404" pitchFamily="49" charset="0"/>
              </a:rPr>
              <a:t>(#,#)</a:t>
            </a:r>
            <a:r>
              <a:rPr lang="en-US" altLang="sl-SI" dirty="0"/>
              <a:t>.</a:t>
            </a:r>
          </a:p>
          <a:p>
            <a:pPr lvl="1" eaLnBrk="1" hangingPunct="1">
              <a:lnSpc>
                <a:spcPct val="150000"/>
              </a:lnSpc>
              <a:buFont typeface="Wingdings 3" panose="05040102010807070707" pitchFamily="18" charset="2"/>
              <a:buChar char=""/>
              <a:defRPr/>
            </a:pPr>
            <a:r>
              <a:rPr lang="en-US" altLang="sl-SI" dirty="0"/>
              <a:t>We can add ID-enders to both strings.</a:t>
            </a:r>
            <a:endParaRPr lang="sl-SI" altLang="sl-SI" dirty="0"/>
          </a:p>
          <a:p>
            <a:pPr marL="457200" lvl="1"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b="1" dirty="0">
                <a:latin typeface="Courier New" panose="02070309020205020404" pitchFamily="49" charset="0"/>
                <a:cs typeface="Courier New" panose="02070309020205020404" pitchFamily="49" charset="0"/>
              </a:rPr>
              <a:t>(X,X)</a:t>
            </a:r>
            <a:r>
              <a:rPr lang="en-US" altLang="sl-SI" dirty="0"/>
              <a:t> for all tape symbols </a:t>
            </a:r>
            <a:r>
              <a:rPr lang="en-US" altLang="sl-SI" b="1" dirty="0">
                <a:latin typeface="Courier New" panose="02070309020205020404" pitchFamily="49" charset="0"/>
                <a:cs typeface="Courier New" panose="02070309020205020404" pitchFamily="49" charset="0"/>
              </a:rPr>
              <a:t>X</a:t>
            </a:r>
            <a:r>
              <a:rPr lang="en-US" altLang="sl-SI" dirty="0"/>
              <a:t> of </a:t>
            </a:r>
            <a:r>
              <a:rPr lang="en-US" altLang="sl-SI" b="1" dirty="0">
                <a:latin typeface="Courier New" panose="02070309020205020404" pitchFamily="49" charset="0"/>
                <a:cs typeface="Courier New" panose="02070309020205020404" pitchFamily="49" charset="0"/>
              </a:rPr>
              <a:t>M</a:t>
            </a:r>
            <a:r>
              <a:rPr lang="en-US" altLang="sl-SI" dirty="0"/>
              <a:t>.</a:t>
            </a:r>
          </a:p>
          <a:p>
            <a:pPr lvl="1" eaLnBrk="1" hangingPunct="1">
              <a:lnSpc>
                <a:spcPct val="150000"/>
              </a:lnSpc>
              <a:buFont typeface="Wingdings 3" panose="05040102010807070707" pitchFamily="18" charset="2"/>
              <a:buChar char=""/>
              <a:defRPr/>
            </a:pPr>
            <a:r>
              <a:rPr lang="en-US" altLang="sl-SI" dirty="0"/>
              <a:t>We can copy a tape symbol from one ID to the next.</a:t>
            </a:r>
          </a:p>
        </p:txBody>
      </p:sp>
      <p:sp>
        <p:nvSpPr>
          <p:cNvPr id="77828" name="Slide Number Placeholder 5">
            <a:extLst>
              <a:ext uri="{FF2B5EF4-FFF2-40B4-BE49-F238E27FC236}">
                <a16:creationId xmlns:a16="http://schemas.microsoft.com/office/drawing/2014/main" id="{B96CC626-B5DF-4E40-88DA-E6B90EA50C5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BF38D413-B543-4A52-82BF-4732881031B4}" type="slidenum">
              <a:rPr lang="en-US" altLang="sl-SI" sz="2800" smtClean="0">
                <a:solidFill>
                  <a:srgbClr val="FFFFFF"/>
                </a:solidFill>
              </a:rPr>
              <a:pPr>
                <a:spcBef>
                  <a:spcPct val="0"/>
                </a:spcBef>
                <a:buClrTx/>
                <a:buSzTx/>
                <a:buFontTx/>
                <a:buNone/>
              </a:pPr>
              <a:t>36</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27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27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27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70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27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7E23BEC6-5010-4AF5-9658-B6389AF12E84}"/>
              </a:ext>
            </a:extLst>
          </p:cNvPr>
          <p:cNvSpPr>
            <a:spLocks noGrp="1" noChangeArrowheads="1"/>
          </p:cNvSpPr>
          <p:nvPr>
            <p:ph type="title"/>
          </p:nvPr>
        </p:nvSpPr>
        <p:spPr>
          <a:xfrm>
            <a:off x="395288" y="452438"/>
            <a:ext cx="7281862" cy="1400175"/>
          </a:xfrm>
        </p:spPr>
        <p:txBody>
          <a:bodyPr/>
          <a:lstStyle/>
          <a:p>
            <a:pPr eaLnBrk="1" hangingPunct="1"/>
            <a:r>
              <a:rPr lang="sl-SI" altLang="sl-SI" b="1">
                <a:solidFill>
                  <a:srgbClr val="92D050"/>
                </a:solidFill>
              </a:rPr>
              <a:t>Primer</a:t>
            </a:r>
            <a:r>
              <a:rPr lang="en-US" altLang="sl-SI" b="1"/>
              <a:t>: </a:t>
            </a:r>
            <a:r>
              <a:rPr lang="sl-SI" altLang="sl-SI" b="1"/>
              <a:t>kopiranje simbolov</a:t>
            </a:r>
            <a:endParaRPr lang="en-US" altLang="sl-SI" b="1"/>
          </a:p>
        </p:txBody>
      </p:sp>
      <p:sp>
        <p:nvSpPr>
          <p:cNvPr id="79875" name="Rectangle 3">
            <a:extLst>
              <a:ext uri="{FF2B5EF4-FFF2-40B4-BE49-F238E27FC236}">
                <a16:creationId xmlns:a16="http://schemas.microsoft.com/office/drawing/2014/main" id="{3C3BC33E-8826-4F3D-92C5-FC455217D093}"/>
              </a:ext>
            </a:extLst>
          </p:cNvPr>
          <p:cNvSpPr>
            <a:spLocks noGrp="1" noChangeArrowheads="1"/>
          </p:cNvSpPr>
          <p:nvPr>
            <p:ph idx="1"/>
          </p:nvPr>
        </p:nvSpPr>
        <p:spPr/>
        <p:txBody>
          <a:bodyPr/>
          <a:lstStyle/>
          <a:p>
            <a:pPr eaLnBrk="1" hangingPunct="1">
              <a:lnSpc>
                <a:spcPct val="150000"/>
              </a:lnSpc>
            </a:pPr>
            <a:r>
              <a:rPr lang="en-US" altLang="sl-SI"/>
              <a:t>Suppose we have chosen MPCP pairs to simulate some number of steps of </a:t>
            </a:r>
            <a:r>
              <a:rPr lang="en-US" altLang="sl-SI" b="1">
                <a:latin typeface="Courier New" panose="02070309020205020404" pitchFamily="49" charset="0"/>
                <a:cs typeface="Courier New" panose="02070309020205020404" pitchFamily="49" charset="0"/>
              </a:rPr>
              <a:t>M</a:t>
            </a:r>
            <a:r>
              <a:rPr lang="en-US" altLang="sl-SI"/>
              <a:t>, and the partial strings from these pairs look like:</a:t>
            </a:r>
          </a:p>
          <a:p>
            <a:pPr eaLnBrk="1" hangingPunct="1">
              <a:buFont typeface="Monotype Sorts" pitchFamily="2" charset="2"/>
              <a:buNone/>
            </a:pPr>
            <a:endParaRPr lang="en-US" altLang="sl-SI"/>
          </a:p>
          <a:p>
            <a:pPr eaLnBrk="1" hangingPunct="1">
              <a:buFont typeface="Monotype Sorts" pitchFamily="2" charset="2"/>
              <a:buNone/>
            </a:pPr>
            <a:r>
              <a:rPr lang="en-US" altLang="sl-SI" sz="3200"/>
              <a:t>... </a:t>
            </a:r>
            <a:r>
              <a:rPr lang="en-US" altLang="sl-SI" sz="3200" b="1">
                <a:latin typeface="Courier New" panose="02070309020205020404" pitchFamily="49" charset="0"/>
                <a:cs typeface="Courier New" panose="02070309020205020404" pitchFamily="49" charset="0"/>
              </a:rPr>
              <a:t>#</a:t>
            </a:r>
          </a:p>
          <a:p>
            <a:pPr eaLnBrk="1" hangingPunct="1">
              <a:buFont typeface="Monotype Sorts" pitchFamily="2" charset="2"/>
              <a:buNone/>
            </a:pPr>
            <a:r>
              <a:rPr lang="en-US" altLang="sl-SI" sz="3200"/>
              <a:t>... </a:t>
            </a:r>
            <a:r>
              <a:rPr lang="en-US" altLang="sl-SI" sz="3200" b="1">
                <a:latin typeface="Courier New" panose="02070309020205020404" pitchFamily="49" charset="0"/>
                <a:cs typeface="Courier New" panose="02070309020205020404" pitchFamily="49" charset="0"/>
              </a:rPr>
              <a:t>#ABqCD#</a:t>
            </a:r>
            <a:endParaRPr lang="en-US" altLang="sl-SI" sz="2800" b="1">
              <a:latin typeface="Courier New" panose="02070309020205020404" pitchFamily="49" charset="0"/>
              <a:cs typeface="Courier New" panose="02070309020205020404" pitchFamily="49" charset="0"/>
            </a:endParaRPr>
          </a:p>
        </p:txBody>
      </p:sp>
      <p:sp>
        <p:nvSpPr>
          <p:cNvPr id="79876" name="Slide Number Placeholder 5">
            <a:extLst>
              <a:ext uri="{FF2B5EF4-FFF2-40B4-BE49-F238E27FC236}">
                <a16:creationId xmlns:a16="http://schemas.microsoft.com/office/drawing/2014/main" id="{0CCE52E7-B0ED-4500-88F7-6BED3816935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81A8281F-482F-48A5-921B-593FD9F198CD}" type="slidenum">
              <a:rPr lang="en-US" altLang="sl-SI" sz="2800" smtClean="0">
                <a:solidFill>
                  <a:srgbClr val="FFFFFF"/>
                </a:solidFill>
              </a:rPr>
              <a:pPr>
                <a:spcBef>
                  <a:spcPct val="0"/>
                </a:spcBef>
                <a:buClrTx/>
                <a:buSzTx/>
                <a:buFontTx/>
                <a:buNone/>
              </a:pPr>
              <a:t>37</a:t>
            </a:fld>
            <a:endParaRPr lang="en-US" altLang="sl-SI" sz="2800">
              <a:solidFill>
                <a:srgbClr val="FFFFFF"/>
              </a:solidFill>
            </a:endParaRPr>
          </a:p>
        </p:txBody>
      </p:sp>
      <p:grpSp>
        <p:nvGrpSpPr>
          <p:cNvPr id="76806" name="Group 6">
            <a:extLst>
              <a:ext uri="{FF2B5EF4-FFF2-40B4-BE49-F238E27FC236}">
                <a16:creationId xmlns:a16="http://schemas.microsoft.com/office/drawing/2014/main" id="{253853CC-6BFF-4D79-AC24-9235F7A6EDA7}"/>
              </a:ext>
            </a:extLst>
          </p:cNvPr>
          <p:cNvGrpSpPr>
            <a:grpSpLocks/>
          </p:cNvGrpSpPr>
          <p:nvPr/>
        </p:nvGrpSpPr>
        <p:grpSpPr bwMode="auto">
          <a:xfrm>
            <a:off x="1525588" y="4005263"/>
            <a:ext cx="1893887" cy="1179512"/>
            <a:chOff x="961" y="2523"/>
            <a:chExt cx="1193" cy="743"/>
          </a:xfrm>
        </p:grpSpPr>
        <p:sp>
          <p:nvSpPr>
            <p:cNvPr id="79881" name="Text Box 4">
              <a:extLst>
                <a:ext uri="{FF2B5EF4-FFF2-40B4-BE49-F238E27FC236}">
                  <a16:creationId xmlns:a16="http://schemas.microsoft.com/office/drawing/2014/main" id="{CFA68BD2-47D7-4363-AB82-36DBD3463A58}"/>
                </a:ext>
              </a:extLst>
            </p:cNvPr>
            <p:cNvSpPr txBox="1">
              <a:spLocks noChangeArrowheads="1"/>
            </p:cNvSpPr>
            <p:nvPr/>
          </p:nvSpPr>
          <p:spPr bwMode="auto">
            <a:xfrm>
              <a:off x="1882" y="2898"/>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a:t>
              </a:r>
            </a:p>
          </p:txBody>
        </p:sp>
        <p:sp>
          <p:nvSpPr>
            <p:cNvPr id="79882" name="Text Box 5">
              <a:extLst>
                <a:ext uri="{FF2B5EF4-FFF2-40B4-BE49-F238E27FC236}">
                  <a16:creationId xmlns:a16="http://schemas.microsoft.com/office/drawing/2014/main" id="{1BA52055-7238-4416-9AA4-83864F730B15}"/>
                </a:ext>
              </a:extLst>
            </p:cNvPr>
            <p:cNvSpPr txBox="1">
              <a:spLocks noChangeArrowheads="1"/>
            </p:cNvSpPr>
            <p:nvPr/>
          </p:nvSpPr>
          <p:spPr bwMode="auto">
            <a:xfrm>
              <a:off x="961" y="2523"/>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a:t>
              </a:r>
            </a:p>
          </p:txBody>
        </p:sp>
      </p:grpSp>
      <p:grpSp>
        <p:nvGrpSpPr>
          <p:cNvPr id="76809" name="Group 9">
            <a:extLst>
              <a:ext uri="{FF2B5EF4-FFF2-40B4-BE49-F238E27FC236}">
                <a16:creationId xmlns:a16="http://schemas.microsoft.com/office/drawing/2014/main" id="{8373E6F0-C9BC-42F2-934A-7538F80F7565}"/>
              </a:ext>
            </a:extLst>
          </p:cNvPr>
          <p:cNvGrpSpPr>
            <a:grpSpLocks/>
          </p:cNvGrpSpPr>
          <p:nvPr/>
        </p:nvGrpSpPr>
        <p:grpSpPr bwMode="auto">
          <a:xfrm>
            <a:off x="1768475" y="4005263"/>
            <a:ext cx="1889125" cy="1184275"/>
            <a:chOff x="1114" y="2523"/>
            <a:chExt cx="1190" cy="746"/>
          </a:xfrm>
        </p:grpSpPr>
        <p:sp>
          <p:nvSpPr>
            <p:cNvPr id="79879" name="Text Box 7">
              <a:extLst>
                <a:ext uri="{FF2B5EF4-FFF2-40B4-BE49-F238E27FC236}">
                  <a16:creationId xmlns:a16="http://schemas.microsoft.com/office/drawing/2014/main" id="{A889F1D8-00E3-4DA6-8B14-D72EF6B9C1D9}"/>
                </a:ext>
              </a:extLst>
            </p:cNvPr>
            <p:cNvSpPr txBox="1">
              <a:spLocks noChangeArrowheads="1"/>
            </p:cNvSpPr>
            <p:nvPr/>
          </p:nvSpPr>
          <p:spPr bwMode="auto">
            <a:xfrm>
              <a:off x="2032" y="2901"/>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B</a:t>
              </a:r>
            </a:p>
          </p:txBody>
        </p:sp>
        <p:sp>
          <p:nvSpPr>
            <p:cNvPr id="79880" name="Text Box 8">
              <a:extLst>
                <a:ext uri="{FF2B5EF4-FFF2-40B4-BE49-F238E27FC236}">
                  <a16:creationId xmlns:a16="http://schemas.microsoft.com/office/drawing/2014/main" id="{B0FF8384-874F-4893-9D90-A63656C29231}"/>
                </a:ext>
              </a:extLst>
            </p:cNvPr>
            <p:cNvSpPr txBox="1">
              <a:spLocks noChangeArrowheads="1"/>
            </p:cNvSpPr>
            <p:nvPr/>
          </p:nvSpPr>
          <p:spPr bwMode="auto">
            <a:xfrm>
              <a:off x="1114" y="2523"/>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68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6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D4B6E80-84DA-439E-A0E7-E050F3EF9B5D}"/>
              </a:ext>
            </a:extLst>
          </p:cNvPr>
          <p:cNvSpPr>
            <a:spLocks noGrp="1" noChangeArrowheads="1"/>
          </p:cNvSpPr>
          <p:nvPr>
            <p:ph type="title"/>
          </p:nvPr>
        </p:nvSpPr>
        <p:spPr/>
        <p:txBody>
          <a:bodyPr/>
          <a:lstStyle/>
          <a:p>
            <a:pPr eaLnBrk="1" hangingPunct="1"/>
            <a:r>
              <a:rPr lang="sl-SI" altLang="sl-SI" b="1"/>
              <a:t>Prevedba</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u</a:t>
            </a:r>
            <a:r>
              <a:rPr lang="en-US" altLang="sl-SI" b="1"/>
              <a:t> </a:t>
            </a:r>
            <a:r>
              <a:rPr lang="sl-SI" altLang="sl-SI" b="1">
                <a:sym typeface="Wingdings" panose="05000000000000000000" pitchFamily="2" charset="2"/>
              </a:rPr>
              <a:t></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MPCP</a:t>
            </a:r>
            <a:r>
              <a:rPr lang="en-US" altLang="sl-SI" b="1"/>
              <a:t> – (5)</a:t>
            </a:r>
          </a:p>
        </p:txBody>
      </p:sp>
      <p:sp>
        <p:nvSpPr>
          <p:cNvPr id="78851" name="Rectangle 3">
            <a:extLst>
              <a:ext uri="{FF2B5EF4-FFF2-40B4-BE49-F238E27FC236}">
                <a16:creationId xmlns:a16="http://schemas.microsoft.com/office/drawing/2014/main" id="{68185E0C-42B4-46E9-8554-F706090ED658}"/>
              </a:ext>
            </a:extLst>
          </p:cNvPr>
          <p:cNvSpPr>
            <a:spLocks noGrp="1" noChangeArrowheads="1"/>
          </p:cNvSpPr>
          <p:nvPr>
            <p:ph idx="1"/>
          </p:nvPr>
        </p:nvSpPr>
        <p:spPr>
          <a:xfrm>
            <a:off x="533400" y="1981200"/>
            <a:ext cx="7924800" cy="4114800"/>
          </a:xfrm>
        </p:spPr>
        <p:txBody>
          <a:bodyPr/>
          <a:lstStyle/>
          <a:p>
            <a:pPr marL="609600" indent="-609600" eaLnBrk="1" hangingPunct="1">
              <a:lnSpc>
                <a:spcPct val="150000"/>
              </a:lnSpc>
              <a:buFont typeface="Wingdings 3" panose="05040102010807070707" pitchFamily="18" charset="2"/>
              <a:buChar char=""/>
              <a:defRPr/>
            </a:pPr>
            <a:r>
              <a:rPr lang="en-US" altLang="sl-SI" dirty="0"/>
              <a:t>For every state </a:t>
            </a:r>
            <a:r>
              <a:rPr lang="en-US" altLang="sl-SI" b="1" dirty="0">
                <a:latin typeface="Courier New" panose="02070309020205020404" pitchFamily="49" charset="0"/>
                <a:cs typeface="Courier New" panose="02070309020205020404" pitchFamily="49" charset="0"/>
              </a:rPr>
              <a:t>q</a:t>
            </a:r>
            <a:r>
              <a:rPr lang="en-US" altLang="sl-SI" dirty="0"/>
              <a:t> of </a:t>
            </a:r>
            <a:r>
              <a:rPr lang="en-US" altLang="sl-SI" b="1" dirty="0">
                <a:latin typeface="Courier New" panose="02070309020205020404" pitchFamily="49" charset="0"/>
                <a:cs typeface="Courier New" panose="02070309020205020404" pitchFamily="49" charset="0"/>
              </a:rPr>
              <a:t>M</a:t>
            </a:r>
            <a:r>
              <a:rPr lang="en-US" altLang="sl-SI" dirty="0"/>
              <a:t> and tape symbol </a:t>
            </a:r>
            <a:r>
              <a:rPr lang="en-US" altLang="sl-SI" b="1" dirty="0">
                <a:latin typeface="Courier New" panose="02070309020205020404" pitchFamily="49" charset="0"/>
                <a:cs typeface="Courier New" panose="02070309020205020404" pitchFamily="49" charset="0"/>
              </a:rPr>
              <a:t>X</a:t>
            </a:r>
            <a:r>
              <a:rPr lang="en-US" altLang="sl-SI" dirty="0"/>
              <a:t>, there are pairs:</a:t>
            </a:r>
          </a:p>
          <a:p>
            <a:pPr marL="1257300" lvl="1" indent="-539750" eaLnBrk="1" hangingPunct="1">
              <a:lnSpc>
                <a:spcPct val="150000"/>
              </a:lnSpc>
              <a:buFont typeface="Monotype Sorts" pitchFamily="2" charset="2"/>
              <a:buAutoNum type="arabicPeriod"/>
              <a:defRPr/>
            </a:pP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qX,Yp</a:t>
            </a:r>
            <a:r>
              <a:rPr lang="en-US" altLang="sl-SI" b="1" dirty="0">
                <a:latin typeface="Courier New" panose="02070309020205020404" pitchFamily="49" charset="0"/>
                <a:cs typeface="Courier New" panose="02070309020205020404" pitchFamily="49" charset="0"/>
              </a:rPr>
              <a:t>)</a:t>
            </a:r>
            <a:r>
              <a:rPr lang="en-US" altLang="sl-SI" dirty="0"/>
              <a:t> if </a:t>
            </a:r>
            <a:r>
              <a:rPr lang="en-US" altLang="sl-SI" b="1" dirty="0">
                <a:latin typeface="Courier New" panose="02070309020205020404" pitchFamily="49" charset="0"/>
                <a:cs typeface="Courier New" panose="02070309020205020404" pitchFamily="49" charset="0"/>
              </a:rPr>
              <a:t>δ(</a:t>
            </a:r>
            <a:r>
              <a:rPr lang="en-US" altLang="sl-SI" b="1" dirty="0" err="1">
                <a:latin typeface="Courier New" panose="02070309020205020404" pitchFamily="49" charset="0"/>
                <a:cs typeface="Courier New" panose="02070309020205020404" pitchFamily="49" charset="0"/>
              </a:rPr>
              <a:t>q,X</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p,Y,R</a:t>
            </a:r>
            <a:r>
              <a:rPr lang="en-US" altLang="sl-SI" b="1" dirty="0">
                <a:latin typeface="Courier New" panose="02070309020205020404" pitchFamily="49" charset="0"/>
                <a:cs typeface="Courier New" panose="02070309020205020404" pitchFamily="49" charset="0"/>
              </a:rPr>
              <a:t>)</a:t>
            </a:r>
            <a:r>
              <a:rPr lang="en-US" altLang="sl-SI" dirty="0"/>
              <a:t>.</a:t>
            </a:r>
          </a:p>
          <a:p>
            <a:pPr marL="1257300" lvl="1" indent="-539750" eaLnBrk="1" hangingPunct="1">
              <a:lnSpc>
                <a:spcPct val="150000"/>
              </a:lnSpc>
              <a:buFont typeface="Monotype Sorts" pitchFamily="2" charset="2"/>
              <a:buAutoNum type="arabicPeriod"/>
              <a:defRPr/>
            </a:pP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ZqX,pZY</a:t>
            </a:r>
            <a:r>
              <a:rPr lang="en-US" altLang="sl-SI" b="1" dirty="0">
                <a:latin typeface="Courier New" panose="02070309020205020404" pitchFamily="49" charset="0"/>
                <a:cs typeface="Courier New" panose="02070309020205020404" pitchFamily="49" charset="0"/>
              </a:rPr>
              <a:t>)</a:t>
            </a:r>
            <a:r>
              <a:rPr lang="en-US" altLang="sl-SI" dirty="0"/>
              <a:t> if </a:t>
            </a:r>
            <a:r>
              <a:rPr lang="en-US" altLang="sl-SI" b="1" dirty="0">
                <a:latin typeface="Courier New" panose="02070309020205020404" pitchFamily="49" charset="0"/>
                <a:cs typeface="Courier New" panose="02070309020205020404" pitchFamily="49" charset="0"/>
              </a:rPr>
              <a:t>δ(</a:t>
            </a:r>
            <a:r>
              <a:rPr lang="en-US" altLang="sl-SI" b="1" dirty="0" err="1">
                <a:latin typeface="Courier New" panose="02070309020205020404" pitchFamily="49" charset="0"/>
                <a:cs typeface="Courier New" panose="02070309020205020404" pitchFamily="49" charset="0"/>
              </a:rPr>
              <a:t>q,X</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p,Y,L</a:t>
            </a:r>
            <a:r>
              <a:rPr lang="en-US" altLang="sl-SI" b="1" dirty="0">
                <a:latin typeface="Courier New" panose="02070309020205020404" pitchFamily="49" charset="0"/>
                <a:cs typeface="Courier New" panose="02070309020205020404" pitchFamily="49" charset="0"/>
              </a:rPr>
              <a:t>)</a:t>
            </a:r>
            <a:r>
              <a:rPr lang="en-US" altLang="sl-SI" dirty="0"/>
              <a:t> [any </a:t>
            </a:r>
            <a:r>
              <a:rPr lang="en-US" altLang="sl-SI" b="1" dirty="0">
                <a:latin typeface="Courier New" panose="02070309020205020404" pitchFamily="49" charset="0"/>
                <a:cs typeface="Courier New" panose="02070309020205020404" pitchFamily="49" charset="0"/>
              </a:rPr>
              <a:t>Z</a:t>
            </a:r>
            <a:r>
              <a:rPr lang="en-US" altLang="sl-SI" dirty="0"/>
              <a:t>].</a:t>
            </a:r>
            <a:endParaRPr lang="sl-SI" altLang="sl-SI" dirty="0"/>
          </a:p>
          <a:p>
            <a:pPr marL="717550" lvl="1" indent="0" eaLnBrk="1" hangingPunct="1">
              <a:lnSpc>
                <a:spcPct val="150000"/>
              </a:lnSpc>
              <a:buFont typeface="Wingdings 3" panose="05040102010807070707" pitchFamily="18" charset="2"/>
              <a:buNone/>
              <a:defRPr/>
            </a:pPr>
            <a:endParaRPr lang="en-US" altLang="sl-SI" dirty="0"/>
          </a:p>
          <a:p>
            <a:pPr marL="609600" indent="-609600" eaLnBrk="1" hangingPunct="1">
              <a:lnSpc>
                <a:spcPct val="150000"/>
              </a:lnSpc>
              <a:buFont typeface="Wingdings 3" panose="05040102010807070707" pitchFamily="18" charset="2"/>
              <a:buChar char=""/>
              <a:defRPr/>
            </a:pPr>
            <a:r>
              <a:rPr lang="en-US" altLang="sl-SI" dirty="0"/>
              <a:t>Also, if </a:t>
            </a:r>
            <a:r>
              <a:rPr lang="en-US" altLang="sl-SI" b="1" dirty="0">
                <a:latin typeface="Courier New" panose="02070309020205020404" pitchFamily="49" charset="0"/>
                <a:cs typeface="Courier New" panose="02070309020205020404" pitchFamily="49" charset="0"/>
              </a:rPr>
              <a:t>X</a:t>
            </a:r>
            <a:r>
              <a:rPr lang="en-US" altLang="sl-SI" dirty="0"/>
              <a:t> is the blank, </a:t>
            </a:r>
            <a:r>
              <a:rPr lang="en-US" altLang="sl-SI" b="1" dirty="0">
                <a:latin typeface="Courier New" panose="02070309020205020404" pitchFamily="49" charset="0"/>
                <a:cs typeface="Courier New" panose="02070309020205020404" pitchFamily="49" charset="0"/>
              </a:rPr>
              <a:t>#</a:t>
            </a:r>
            <a:r>
              <a:rPr lang="en-US" altLang="sl-SI" dirty="0"/>
              <a:t> can substitute.</a:t>
            </a:r>
          </a:p>
          <a:p>
            <a:pPr marL="1257300" lvl="1" indent="-539750" eaLnBrk="1" hangingPunct="1">
              <a:lnSpc>
                <a:spcPct val="150000"/>
              </a:lnSpc>
              <a:buFont typeface="Monotype Sorts" pitchFamily="2" charset="2"/>
              <a:buAutoNum type="arabicPeriod"/>
              <a:defRPr/>
            </a:pPr>
            <a:r>
              <a:rPr lang="en-US" altLang="sl-SI" b="1" dirty="0">
                <a:latin typeface="Courier New" panose="02070309020205020404" pitchFamily="49" charset="0"/>
                <a:cs typeface="Courier New" panose="02070309020205020404" pitchFamily="49" charset="0"/>
              </a:rPr>
              <a:t>(q#,</a:t>
            </a:r>
            <a:r>
              <a:rPr lang="en-US" altLang="sl-SI" b="1" dirty="0" err="1">
                <a:latin typeface="Courier New" panose="02070309020205020404" pitchFamily="49" charset="0"/>
                <a:cs typeface="Courier New" panose="02070309020205020404" pitchFamily="49" charset="0"/>
              </a:rPr>
              <a:t>Yp</a:t>
            </a:r>
            <a:r>
              <a:rPr lang="en-US" altLang="sl-SI" b="1" dirty="0">
                <a:latin typeface="Courier New" panose="02070309020205020404" pitchFamily="49" charset="0"/>
                <a:cs typeface="Courier New" panose="02070309020205020404" pitchFamily="49" charset="0"/>
              </a:rPr>
              <a:t>#)</a:t>
            </a:r>
            <a:r>
              <a:rPr lang="en-US" altLang="sl-SI" dirty="0"/>
              <a:t> if </a:t>
            </a:r>
            <a:r>
              <a:rPr lang="en-US" altLang="sl-SI" b="1" dirty="0">
                <a:latin typeface="Courier New" panose="02070309020205020404" pitchFamily="49" charset="0"/>
                <a:cs typeface="Courier New" panose="02070309020205020404" pitchFamily="49" charset="0"/>
              </a:rPr>
              <a:t>δ(</a:t>
            </a:r>
            <a:r>
              <a:rPr lang="en-US" altLang="sl-SI" b="1" dirty="0" err="1">
                <a:latin typeface="Courier New" panose="02070309020205020404" pitchFamily="49" charset="0"/>
                <a:cs typeface="Courier New" panose="02070309020205020404" pitchFamily="49" charset="0"/>
              </a:rPr>
              <a:t>q,B</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p,Y,R</a:t>
            </a:r>
            <a:r>
              <a:rPr lang="en-US" altLang="sl-SI" b="1" dirty="0">
                <a:latin typeface="Courier New" panose="02070309020205020404" pitchFamily="49" charset="0"/>
                <a:cs typeface="Courier New" panose="02070309020205020404" pitchFamily="49" charset="0"/>
              </a:rPr>
              <a:t>)</a:t>
            </a:r>
            <a:r>
              <a:rPr lang="en-US" altLang="sl-SI" dirty="0"/>
              <a:t>.</a:t>
            </a:r>
          </a:p>
          <a:p>
            <a:pPr marL="1257300" lvl="1" indent="-539750" eaLnBrk="1" hangingPunct="1">
              <a:lnSpc>
                <a:spcPct val="150000"/>
              </a:lnSpc>
              <a:buFont typeface="Monotype Sorts" pitchFamily="2" charset="2"/>
              <a:buAutoNum type="arabicPeriod"/>
              <a:defRPr/>
            </a:pP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Zq</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pZY</a:t>
            </a:r>
            <a:r>
              <a:rPr lang="en-US" altLang="sl-SI" b="1" dirty="0">
                <a:latin typeface="Courier New" panose="02070309020205020404" pitchFamily="49" charset="0"/>
                <a:cs typeface="Courier New" panose="02070309020205020404" pitchFamily="49" charset="0"/>
              </a:rPr>
              <a:t>#)</a:t>
            </a:r>
            <a:r>
              <a:rPr lang="en-US" altLang="sl-SI" dirty="0"/>
              <a:t> if </a:t>
            </a:r>
            <a:r>
              <a:rPr lang="en-US" altLang="sl-SI" b="1" dirty="0">
                <a:latin typeface="Courier New" panose="02070309020205020404" pitchFamily="49" charset="0"/>
                <a:cs typeface="Courier New" panose="02070309020205020404" pitchFamily="49" charset="0"/>
              </a:rPr>
              <a:t>δ(q,</a:t>
            </a:r>
            <a:r>
              <a:rPr lang="sl-SI" altLang="sl-SI" b="1" dirty="0">
                <a:latin typeface="Courier New" panose="02070309020205020404" pitchFamily="49" charset="0"/>
                <a:cs typeface="Courier New" panose="02070309020205020404" pitchFamily="49" charset="0"/>
              </a:rPr>
              <a:t>B</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p,Y,L</a:t>
            </a:r>
            <a:r>
              <a:rPr lang="en-US" altLang="sl-SI" b="1" dirty="0">
                <a:latin typeface="Courier New" panose="02070309020205020404" pitchFamily="49" charset="0"/>
                <a:cs typeface="Courier New" panose="02070309020205020404" pitchFamily="49" charset="0"/>
              </a:rPr>
              <a:t>)</a:t>
            </a:r>
            <a:r>
              <a:rPr lang="en-US" altLang="sl-SI" dirty="0"/>
              <a:t> [any </a:t>
            </a:r>
            <a:r>
              <a:rPr lang="en-US" altLang="sl-SI" b="1" dirty="0">
                <a:latin typeface="Courier New" panose="02070309020205020404" pitchFamily="49" charset="0"/>
                <a:cs typeface="Courier New" panose="02070309020205020404" pitchFamily="49" charset="0"/>
              </a:rPr>
              <a:t>Z</a:t>
            </a:r>
            <a:r>
              <a:rPr lang="en-US" altLang="sl-SI" dirty="0"/>
              <a:t>].</a:t>
            </a:r>
          </a:p>
        </p:txBody>
      </p:sp>
      <p:sp>
        <p:nvSpPr>
          <p:cNvPr id="81924" name="Slide Number Placeholder 5">
            <a:extLst>
              <a:ext uri="{FF2B5EF4-FFF2-40B4-BE49-F238E27FC236}">
                <a16:creationId xmlns:a16="http://schemas.microsoft.com/office/drawing/2014/main" id="{CE435F8B-3BA2-4949-841D-22A859CDB58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1189E7A8-8D70-4D05-B849-49654D8C0C22}" type="slidenum">
              <a:rPr lang="en-US" altLang="sl-SI" sz="2800" smtClean="0">
                <a:solidFill>
                  <a:srgbClr val="FFFFFF"/>
                </a:solidFill>
              </a:rPr>
              <a:pPr>
                <a:spcBef>
                  <a:spcPct val="0"/>
                </a:spcBef>
                <a:buClrTx/>
                <a:buSzTx/>
                <a:buFontTx/>
                <a:buNone/>
              </a:pPr>
              <a:t>38</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8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88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88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B8557F1F-A48F-4C4D-92F6-6393BA41B981}"/>
              </a:ext>
            </a:extLst>
          </p:cNvPr>
          <p:cNvSpPr>
            <a:spLocks noGrp="1" noChangeArrowheads="1"/>
          </p:cNvSpPr>
          <p:nvPr>
            <p:ph type="title"/>
          </p:nvPr>
        </p:nvSpPr>
        <p:spPr>
          <a:xfrm>
            <a:off x="611188" y="609600"/>
            <a:ext cx="8245475" cy="1143000"/>
          </a:xfrm>
        </p:spPr>
        <p:txBody>
          <a:bodyPr/>
          <a:lstStyle/>
          <a:p>
            <a:pPr eaLnBrk="1" hangingPunct="1"/>
            <a:r>
              <a:rPr lang="sl-SI" altLang="sl-SI" b="1">
                <a:solidFill>
                  <a:srgbClr val="92D050"/>
                </a:solidFill>
              </a:rPr>
              <a:t>Primer</a:t>
            </a:r>
            <a:r>
              <a:rPr lang="en-US" altLang="sl-SI" b="1"/>
              <a:t>: </a:t>
            </a:r>
            <a:br>
              <a:rPr lang="sl-SI" altLang="sl-SI" b="1"/>
            </a:br>
            <a:r>
              <a:rPr lang="sl-SI" altLang="sl-SI" b="1"/>
              <a:t>		kopiranje simbolov </a:t>
            </a:r>
            <a:r>
              <a:rPr lang="en-US" altLang="sl-SI" b="1"/>
              <a:t>– (2)</a:t>
            </a:r>
          </a:p>
        </p:txBody>
      </p:sp>
      <p:sp>
        <p:nvSpPr>
          <p:cNvPr id="83971" name="Rectangle 3">
            <a:extLst>
              <a:ext uri="{FF2B5EF4-FFF2-40B4-BE49-F238E27FC236}">
                <a16:creationId xmlns:a16="http://schemas.microsoft.com/office/drawing/2014/main" id="{9BE5C9BE-3F42-4034-9221-E33396A289BE}"/>
              </a:ext>
            </a:extLst>
          </p:cNvPr>
          <p:cNvSpPr>
            <a:spLocks noGrp="1" noChangeArrowheads="1"/>
          </p:cNvSpPr>
          <p:nvPr>
            <p:ph idx="1"/>
          </p:nvPr>
        </p:nvSpPr>
        <p:spPr>
          <a:xfrm>
            <a:off x="827088" y="2359025"/>
            <a:ext cx="7489825" cy="4195763"/>
          </a:xfrm>
        </p:spPr>
        <p:txBody>
          <a:bodyPr/>
          <a:lstStyle/>
          <a:p>
            <a:pPr eaLnBrk="1" hangingPunct="1">
              <a:lnSpc>
                <a:spcPct val="150000"/>
              </a:lnSpc>
            </a:pPr>
            <a:r>
              <a:rPr lang="en-US" altLang="sl-SI"/>
              <a:t>Continuing the previous example, if </a:t>
            </a:r>
            <a:r>
              <a:rPr lang="en-US" altLang="sl-SI" b="1">
                <a:latin typeface="Courier New" panose="02070309020205020404" pitchFamily="49" charset="0"/>
                <a:cs typeface="Courier New" panose="02070309020205020404" pitchFamily="49" charset="0"/>
              </a:rPr>
              <a:t>δ(q,C)</a:t>
            </a:r>
            <a:r>
              <a:rPr lang="en-US" altLang="sl-SI"/>
              <a:t> </a:t>
            </a:r>
            <a:r>
              <a:rPr lang="en-US" altLang="sl-SI" b="1">
                <a:latin typeface="Courier New" panose="02070309020205020404" pitchFamily="49" charset="0"/>
                <a:cs typeface="Courier New" panose="02070309020205020404" pitchFamily="49" charset="0"/>
              </a:rPr>
              <a:t>=</a:t>
            </a:r>
            <a:r>
              <a:rPr lang="en-US" altLang="sl-SI"/>
              <a:t> </a:t>
            </a:r>
            <a:r>
              <a:rPr lang="en-US" altLang="sl-SI" b="1">
                <a:latin typeface="Courier New" panose="02070309020205020404" pitchFamily="49" charset="0"/>
                <a:cs typeface="Courier New" panose="02070309020205020404" pitchFamily="49" charset="0"/>
              </a:rPr>
              <a:t>(p,E,R)</a:t>
            </a:r>
            <a:r>
              <a:rPr lang="en-US" altLang="sl-SI"/>
              <a:t>, then:</a:t>
            </a:r>
          </a:p>
          <a:p>
            <a:pPr eaLnBrk="1" hangingPunct="1">
              <a:buFont typeface="Monotype Sorts" pitchFamily="2" charset="2"/>
              <a:buNone/>
            </a:pPr>
            <a:endParaRPr lang="en-US" altLang="sl-SI" sz="1000"/>
          </a:p>
          <a:p>
            <a:pPr eaLnBrk="1" hangingPunct="1">
              <a:lnSpc>
                <a:spcPct val="150000"/>
              </a:lnSpc>
              <a:buFont typeface="Monotype Sorts" pitchFamily="2" charset="2"/>
              <a:buNone/>
            </a:pPr>
            <a:r>
              <a:rPr lang="en-US" altLang="sl-SI" sz="3200"/>
              <a:t>... </a:t>
            </a:r>
            <a:r>
              <a:rPr lang="en-US" altLang="sl-SI" sz="3200" b="1">
                <a:latin typeface="Courier New" panose="02070309020205020404" pitchFamily="49" charset="0"/>
                <a:cs typeface="Courier New" panose="02070309020205020404" pitchFamily="49" charset="0"/>
              </a:rPr>
              <a:t>#AB</a:t>
            </a:r>
          </a:p>
          <a:p>
            <a:pPr eaLnBrk="1" hangingPunct="1">
              <a:lnSpc>
                <a:spcPct val="150000"/>
              </a:lnSpc>
              <a:buFont typeface="Monotype Sorts" pitchFamily="2" charset="2"/>
              <a:buNone/>
            </a:pPr>
            <a:r>
              <a:rPr lang="en-US" altLang="sl-SI" sz="3200"/>
              <a:t>... </a:t>
            </a:r>
            <a:r>
              <a:rPr lang="en-US" altLang="sl-SI" sz="3200" b="1">
                <a:latin typeface="Courier New" panose="02070309020205020404" pitchFamily="49" charset="0"/>
                <a:cs typeface="Courier New" panose="02070309020205020404" pitchFamily="49" charset="0"/>
              </a:rPr>
              <a:t>#ABqCD#AB</a:t>
            </a:r>
          </a:p>
          <a:p>
            <a:pPr eaLnBrk="1" hangingPunct="1">
              <a:lnSpc>
                <a:spcPct val="150000"/>
              </a:lnSpc>
            </a:pPr>
            <a:r>
              <a:rPr lang="en-US" altLang="sl-SI"/>
              <a:t>If </a:t>
            </a:r>
            <a:r>
              <a:rPr lang="en-US" altLang="sl-SI" b="1">
                <a:latin typeface="Courier New" panose="02070309020205020404" pitchFamily="49" charset="0"/>
                <a:cs typeface="Courier New" panose="02070309020205020404" pitchFamily="49" charset="0"/>
              </a:rPr>
              <a:t>M</a:t>
            </a:r>
            <a:r>
              <a:rPr lang="en-US" altLang="sl-SI"/>
              <a:t> moves left, we should not have copied </a:t>
            </a:r>
            <a:r>
              <a:rPr lang="en-US" altLang="sl-SI" b="1">
                <a:latin typeface="Courier New" panose="02070309020205020404" pitchFamily="49" charset="0"/>
                <a:cs typeface="Courier New" panose="02070309020205020404" pitchFamily="49" charset="0"/>
              </a:rPr>
              <a:t>B</a:t>
            </a:r>
            <a:r>
              <a:rPr lang="en-US" altLang="sl-SI"/>
              <a:t> if we wanted a solution.</a:t>
            </a:r>
          </a:p>
        </p:txBody>
      </p:sp>
      <p:sp>
        <p:nvSpPr>
          <p:cNvPr id="83972" name="Slide Number Placeholder 5">
            <a:extLst>
              <a:ext uri="{FF2B5EF4-FFF2-40B4-BE49-F238E27FC236}">
                <a16:creationId xmlns:a16="http://schemas.microsoft.com/office/drawing/2014/main" id="{318DA98D-67C9-405A-816C-0AE38219D9E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7E9C1BE5-1568-4A2F-A87F-83CBC355CFE8}" type="slidenum">
              <a:rPr lang="en-US" altLang="sl-SI" sz="2800" smtClean="0">
                <a:solidFill>
                  <a:srgbClr val="FFFFFF"/>
                </a:solidFill>
              </a:rPr>
              <a:pPr>
                <a:spcBef>
                  <a:spcPct val="0"/>
                </a:spcBef>
                <a:buClrTx/>
                <a:buSzTx/>
                <a:buFontTx/>
                <a:buNone/>
              </a:pPr>
              <a:t>39</a:t>
            </a:fld>
            <a:endParaRPr lang="en-US" altLang="sl-SI" sz="2800">
              <a:solidFill>
                <a:srgbClr val="FFFFFF"/>
              </a:solidFill>
            </a:endParaRPr>
          </a:p>
        </p:txBody>
      </p:sp>
      <p:grpSp>
        <p:nvGrpSpPr>
          <p:cNvPr id="80900" name="Group 4">
            <a:extLst>
              <a:ext uri="{FF2B5EF4-FFF2-40B4-BE49-F238E27FC236}">
                <a16:creationId xmlns:a16="http://schemas.microsoft.com/office/drawing/2014/main" id="{49D3BA99-A895-44DD-9A66-4DA50E54812C}"/>
              </a:ext>
            </a:extLst>
          </p:cNvPr>
          <p:cNvGrpSpPr>
            <a:grpSpLocks/>
          </p:cNvGrpSpPr>
          <p:nvPr/>
        </p:nvGrpSpPr>
        <p:grpSpPr bwMode="auto">
          <a:xfrm>
            <a:off x="2011363" y="3868738"/>
            <a:ext cx="2135187" cy="1454150"/>
            <a:chOff x="1104" y="2928"/>
            <a:chExt cx="1345" cy="916"/>
          </a:xfrm>
        </p:grpSpPr>
        <p:sp>
          <p:nvSpPr>
            <p:cNvPr id="83980" name="Text Box 5">
              <a:extLst>
                <a:ext uri="{FF2B5EF4-FFF2-40B4-BE49-F238E27FC236}">
                  <a16:creationId xmlns:a16="http://schemas.microsoft.com/office/drawing/2014/main" id="{B5CCBAE9-671B-4DB1-BAA3-2149CE163349}"/>
                </a:ext>
              </a:extLst>
            </p:cNvPr>
            <p:cNvSpPr txBox="1">
              <a:spLocks noChangeArrowheads="1"/>
            </p:cNvSpPr>
            <p:nvPr/>
          </p:nvSpPr>
          <p:spPr bwMode="auto">
            <a:xfrm>
              <a:off x="2022" y="3476"/>
              <a:ext cx="42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Ep</a:t>
              </a:r>
            </a:p>
          </p:txBody>
        </p:sp>
        <p:sp>
          <p:nvSpPr>
            <p:cNvPr id="83981" name="Text Box 6">
              <a:extLst>
                <a:ext uri="{FF2B5EF4-FFF2-40B4-BE49-F238E27FC236}">
                  <a16:creationId xmlns:a16="http://schemas.microsoft.com/office/drawing/2014/main" id="{49934540-47BC-4903-8017-FE619B5720A1}"/>
                </a:ext>
              </a:extLst>
            </p:cNvPr>
            <p:cNvSpPr txBox="1">
              <a:spLocks noChangeArrowheads="1"/>
            </p:cNvSpPr>
            <p:nvPr/>
          </p:nvSpPr>
          <p:spPr bwMode="auto">
            <a:xfrm>
              <a:off x="1104" y="2928"/>
              <a:ext cx="42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qC</a:t>
              </a:r>
            </a:p>
          </p:txBody>
        </p:sp>
      </p:grpSp>
      <p:grpSp>
        <p:nvGrpSpPr>
          <p:cNvPr id="80906" name="Group 10">
            <a:extLst>
              <a:ext uri="{FF2B5EF4-FFF2-40B4-BE49-F238E27FC236}">
                <a16:creationId xmlns:a16="http://schemas.microsoft.com/office/drawing/2014/main" id="{A546F8D3-33EF-467B-A20F-54727AB042D4}"/>
              </a:ext>
            </a:extLst>
          </p:cNvPr>
          <p:cNvGrpSpPr>
            <a:grpSpLocks/>
          </p:cNvGrpSpPr>
          <p:nvPr/>
        </p:nvGrpSpPr>
        <p:grpSpPr bwMode="auto">
          <a:xfrm>
            <a:off x="2493963" y="3875088"/>
            <a:ext cx="1889125" cy="1446212"/>
            <a:chOff x="1104" y="2928"/>
            <a:chExt cx="1190" cy="911"/>
          </a:xfrm>
        </p:grpSpPr>
        <p:sp>
          <p:nvSpPr>
            <p:cNvPr id="83978" name="Text Box 11">
              <a:extLst>
                <a:ext uri="{FF2B5EF4-FFF2-40B4-BE49-F238E27FC236}">
                  <a16:creationId xmlns:a16="http://schemas.microsoft.com/office/drawing/2014/main" id="{80EFEA65-ECA2-4CE1-B5E1-5223187AFF84}"/>
                </a:ext>
              </a:extLst>
            </p:cNvPr>
            <p:cNvSpPr txBox="1">
              <a:spLocks noChangeArrowheads="1"/>
            </p:cNvSpPr>
            <p:nvPr/>
          </p:nvSpPr>
          <p:spPr bwMode="auto">
            <a:xfrm>
              <a:off x="2022" y="3471"/>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D</a:t>
              </a:r>
            </a:p>
          </p:txBody>
        </p:sp>
        <p:sp>
          <p:nvSpPr>
            <p:cNvPr id="83979" name="Text Box 12">
              <a:extLst>
                <a:ext uri="{FF2B5EF4-FFF2-40B4-BE49-F238E27FC236}">
                  <a16:creationId xmlns:a16="http://schemas.microsoft.com/office/drawing/2014/main" id="{C4E3D36C-53FB-4772-8FC8-1D8B590903FA}"/>
                </a:ext>
              </a:extLst>
            </p:cNvPr>
            <p:cNvSpPr txBox="1">
              <a:spLocks noChangeArrowheads="1"/>
            </p:cNvSpPr>
            <p:nvPr/>
          </p:nvSpPr>
          <p:spPr bwMode="auto">
            <a:xfrm>
              <a:off x="1104" y="2928"/>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D</a:t>
              </a:r>
            </a:p>
          </p:txBody>
        </p:sp>
      </p:grpSp>
      <p:grpSp>
        <p:nvGrpSpPr>
          <p:cNvPr id="80909" name="Group 13">
            <a:extLst>
              <a:ext uri="{FF2B5EF4-FFF2-40B4-BE49-F238E27FC236}">
                <a16:creationId xmlns:a16="http://schemas.microsoft.com/office/drawing/2014/main" id="{1A2371DD-7818-4A34-9E20-B25918FA804C}"/>
              </a:ext>
            </a:extLst>
          </p:cNvPr>
          <p:cNvGrpSpPr>
            <a:grpSpLocks/>
          </p:cNvGrpSpPr>
          <p:nvPr/>
        </p:nvGrpSpPr>
        <p:grpSpPr bwMode="auto">
          <a:xfrm>
            <a:off x="2740025" y="3851275"/>
            <a:ext cx="1882775" cy="1438275"/>
            <a:chOff x="1104" y="2928"/>
            <a:chExt cx="1186" cy="906"/>
          </a:xfrm>
        </p:grpSpPr>
        <p:sp>
          <p:nvSpPr>
            <p:cNvPr id="83976" name="Text Box 14">
              <a:extLst>
                <a:ext uri="{FF2B5EF4-FFF2-40B4-BE49-F238E27FC236}">
                  <a16:creationId xmlns:a16="http://schemas.microsoft.com/office/drawing/2014/main" id="{CAE5786C-9C07-4F6F-9CEF-1F8ABC267FCF}"/>
                </a:ext>
              </a:extLst>
            </p:cNvPr>
            <p:cNvSpPr txBox="1">
              <a:spLocks noChangeArrowheads="1"/>
            </p:cNvSpPr>
            <p:nvPr/>
          </p:nvSpPr>
          <p:spPr bwMode="auto">
            <a:xfrm>
              <a:off x="2018" y="3466"/>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t>
              </a:r>
            </a:p>
          </p:txBody>
        </p:sp>
        <p:sp>
          <p:nvSpPr>
            <p:cNvPr id="83977" name="Text Box 15">
              <a:extLst>
                <a:ext uri="{FF2B5EF4-FFF2-40B4-BE49-F238E27FC236}">
                  <a16:creationId xmlns:a16="http://schemas.microsoft.com/office/drawing/2014/main" id="{55D4C6EE-AB72-4861-97A5-6E18168AA0A6}"/>
                </a:ext>
              </a:extLst>
            </p:cNvPr>
            <p:cNvSpPr txBox="1">
              <a:spLocks noChangeArrowheads="1"/>
            </p:cNvSpPr>
            <p:nvPr/>
          </p:nvSpPr>
          <p:spPr bwMode="auto">
            <a:xfrm>
              <a:off x="1104" y="2928"/>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09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09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0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E9CE64E-EBA9-4EED-8CEF-21928D0A9EE4}"/>
              </a:ext>
            </a:extLst>
          </p:cNvPr>
          <p:cNvSpPr>
            <a:spLocks noGrp="1" noChangeArrowheads="1"/>
          </p:cNvSpPr>
          <p:nvPr>
            <p:ph type="title"/>
          </p:nvPr>
        </p:nvSpPr>
        <p:spPr/>
        <p:txBody>
          <a:bodyPr/>
          <a:lstStyle/>
          <a:p>
            <a:pPr eaLnBrk="1" hangingPunct="1"/>
            <a:r>
              <a:rPr lang="sl-SI" altLang="sl-SI" b="1"/>
              <a:t>Trivialne lastnosti in</a:t>
            </a:r>
            <a:br>
              <a:rPr lang="sl-SI" altLang="sl-SI" b="1"/>
            </a:br>
            <a:r>
              <a:rPr lang="sl-SI" altLang="sl-SI" b="1"/>
              <a:t>						Rice-ov teorem</a:t>
            </a:r>
            <a:endParaRPr lang="en-US" altLang="sl-SI" b="1"/>
          </a:p>
        </p:txBody>
      </p:sp>
      <p:sp>
        <p:nvSpPr>
          <p:cNvPr id="10243" name="Rectangle 3">
            <a:extLst>
              <a:ext uri="{FF2B5EF4-FFF2-40B4-BE49-F238E27FC236}">
                <a16:creationId xmlns:a16="http://schemas.microsoft.com/office/drawing/2014/main" id="{7831C82D-3C20-453E-8172-8137F345DC56}"/>
              </a:ext>
            </a:extLst>
          </p:cNvPr>
          <p:cNvSpPr>
            <a:spLocks noGrp="1" noChangeArrowheads="1"/>
          </p:cNvSpPr>
          <p:nvPr>
            <p:ph idx="1"/>
          </p:nvPr>
        </p:nvSpPr>
        <p:spPr>
          <a:xfrm>
            <a:off x="827088" y="2052638"/>
            <a:ext cx="7632700" cy="4195762"/>
          </a:xfrm>
        </p:spPr>
        <p:txBody>
          <a:bodyPr/>
          <a:lstStyle/>
          <a:p>
            <a:pPr marL="609600" indent="-609600" eaLnBrk="1" hangingPunct="1">
              <a:lnSpc>
                <a:spcPct val="150000"/>
              </a:lnSpc>
            </a:pPr>
            <a:r>
              <a:rPr lang="sl-SI" altLang="sl-SI"/>
              <a:t>Obstajata dve </a:t>
            </a:r>
            <a:r>
              <a:rPr lang="en-US" altLang="sl-SI"/>
              <a:t>(</a:t>
            </a:r>
            <a:r>
              <a:rPr lang="sl-SI" altLang="sl-SI" b="1" i="1">
                <a:solidFill>
                  <a:srgbClr val="FFC000"/>
                </a:solidFill>
              </a:rPr>
              <a:t>trivialni</a:t>
            </a:r>
            <a:r>
              <a:rPr lang="en-US" altLang="sl-SI"/>
              <a:t>) </a:t>
            </a:r>
            <a:r>
              <a:rPr lang="sl-SI" altLang="sl-SI"/>
              <a:t>lastnosti</a:t>
            </a:r>
            <a:r>
              <a:rPr lang="en-US" altLang="sl-SI"/>
              <a:t> </a:t>
            </a:r>
            <a:r>
              <a:rPr lang="en-US" altLang="sl-SI" b="1">
                <a:latin typeface="Courier New" panose="02070309020205020404" pitchFamily="49" charset="0"/>
                <a:cs typeface="Courier New" panose="02070309020205020404" pitchFamily="49" charset="0"/>
              </a:rPr>
              <a:t>P</a:t>
            </a:r>
            <a:r>
              <a:rPr lang="sl-SI" altLang="sl-SI"/>
              <a:t>, za kateri je</a:t>
            </a:r>
            <a:r>
              <a:rPr lang="en-US" altLang="sl-SI"/>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P</a:t>
            </a:r>
            <a:r>
              <a:rPr lang="en-US" altLang="sl-SI"/>
              <a:t> </a:t>
            </a:r>
            <a:r>
              <a:rPr lang="sl-SI" altLang="sl-SI"/>
              <a:t>odločljiv:</a:t>
            </a:r>
            <a:endParaRPr lang="en-US" altLang="sl-SI"/>
          </a:p>
          <a:p>
            <a:pPr marL="1257300" lvl="1" indent="-446088" eaLnBrk="1" hangingPunct="1">
              <a:lnSpc>
                <a:spcPct val="150000"/>
              </a:lnSpc>
              <a:buFont typeface="Monotype Sorts" pitchFamily="2" charset="2"/>
              <a:buAutoNum type="arabicPeriod"/>
            </a:pPr>
            <a:r>
              <a:rPr lang="sl-SI" altLang="sl-SI"/>
              <a:t>Lastnost</a:t>
            </a:r>
            <a:r>
              <a:rPr lang="en-US" altLang="sl-SI"/>
              <a:t> </a:t>
            </a:r>
            <a:r>
              <a:rPr lang="sl-SI" altLang="sl-SI" b="1" i="1">
                <a:solidFill>
                  <a:srgbClr val="FFC000"/>
                </a:solidFill>
              </a:rPr>
              <a:t>vedno-narobe</a:t>
            </a:r>
            <a:r>
              <a:rPr lang="sl-SI" altLang="sl-SI"/>
              <a:t> (always-false),</a:t>
            </a:r>
            <a:br>
              <a:rPr lang="sl-SI" altLang="sl-SI"/>
            </a:br>
            <a:r>
              <a:rPr lang="sl-SI" altLang="sl-SI"/>
              <a:t>ki ne vsebuje </a:t>
            </a:r>
            <a:r>
              <a:rPr lang="sl-SI" altLang="sl-SI" b="1"/>
              <a:t>nobenega</a:t>
            </a:r>
            <a:r>
              <a:rPr lang="sl-SI" altLang="sl-SI"/>
              <a:t> </a:t>
            </a:r>
            <a:r>
              <a:rPr lang="en-US" altLang="sl-SI"/>
              <a:t>R</a:t>
            </a:r>
            <a:r>
              <a:rPr lang="sl-SI" altLang="sl-SI"/>
              <a:t>P</a:t>
            </a:r>
            <a:r>
              <a:rPr lang="en-US" altLang="sl-SI"/>
              <a:t> </a:t>
            </a:r>
            <a:r>
              <a:rPr lang="sl-SI" altLang="sl-SI"/>
              <a:t>jezika</a:t>
            </a:r>
            <a:r>
              <a:rPr lang="en-US" altLang="sl-SI"/>
              <a:t>.</a:t>
            </a:r>
          </a:p>
          <a:p>
            <a:pPr marL="1257300" lvl="1" indent="-446088" eaLnBrk="1" hangingPunct="1">
              <a:lnSpc>
                <a:spcPct val="150000"/>
              </a:lnSpc>
              <a:buFont typeface="Monotype Sorts" pitchFamily="2" charset="2"/>
              <a:buAutoNum type="arabicPeriod"/>
            </a:pPr>
            <a:r>
              <a:rPr lang="sl-SI" altLang="sl-SI"/>
              <a:t>Lastnost</a:t>
            </a:r>
            <a:r>
              <a:rPr lang="en-US" altLang="sl-SI"/>
              <a:t> </a:t>
            </a:r>
            <a:r>
              <a:rPr lang="sl-SI" altLang="sl-SI" b="1" i="1">
                <a:solidFill>
                  <a:srgbClr val="FFC000"/>
                </a:solidFill>
              </a:rPr>
              <a:t>vedno-prav</a:t>
            </a:r>
            <a:r>
              <a:rPr lang="sl-SI" altLang="sl-SI"/>
              <a:t> (always-true)</a:t>
            </a:r>
            <a:r>
              <a:rPr lang="en-US" altLang="sl-SI"/>
              <a:t>,</a:t>
            </a:r>
            <a:br>
              <a:rPr lang="sl-SI" altLang="sl-SI"/>
            </a:br>
            <a:r>
              <a:rPr lang="sl-SI" altLang="sl-SI"/>
              <a:t>ki vsebuje </a:t>
            </a:r>
            <a:r>
              <a:rPr lang="sl-SI" altLang="sl-SI" b="1"/>
              <a:t>vse</a:t>
            </a:r>
            <a:r>
              <a:rPr lang="sl-SI" altLang="sl-SI"/>
              <a:t> </a:t>
            </a:r>
            <a:r>
              <a:rPr lang="en-US" altLang="sl-SI"/>
              <a:t>R</a:t>
            </a:r>
            <a:r>
              <a:rPr lang="sl-SI" altLang="sl-SI"/>
              <a:t>P</a:t>
            </a:r>
            <a:r>
              <a:rPr lang="en-US" altLang="sl-SI"/>
              <a:t> </a:t>
            </a:r>
            <a:r>
              <a:rPr lang="sl-SI" altLang="sl-SI"/>
              <a:t>jezike</a:t>
            </a:r>
            <a:r>
              <a:rPr lang="en-US" altLang="sl-SI"/>
              <a:t>.</a:t>
            </a:r>
          </a:p>
          <a:p>
            <a:pPr marL="609600" indent="-609600" eaLnBrk="1" hangingPunct="1">
              <a:lnSpc>
                <a:spcPct val="150000"/>
              </a:lnSpc>
            </a:pPr>
            <a:r>
              <a:rPr lang="en-US" altLang="sl-SI" b="1" u="sng">
                <a:solidFill>
                  <a:srgbClr val="92D050"/>
                </a:solidFill>
              </a:rPr>
              <a:t>Rice</a:t>
            </a:r>
            <a:r>
              <a:rPr lang="sl-SI" altLang="sl-SI" b="1" u="sng">
                <a:solidFill>
                  <a:srgbClr val="92D050"/>
                </a:solidFill>
              </a:rPr>
              <a:t>-ov</a:t>
            </a:r>
            <a:r>
              <a:rPr lang="en-US" altLang="sl-SI" b="1" u="sng">
                <a:solidFill>
                  <a:srgbClr val="92D050"/>
                </a:solidFill>
              </a:rPr>
              <a:t> </a:t>
            </a:r>
            <a:r>
              <a:rPr lang="sl-SI" altLang="sl-SI" b="1" u="sng">
                <a:solidFill>
                  <a:srgbClr val="92D050"/>
                </a:solidFill>
              </a:rPr>
              <a:t>teorem</a:t>
            </a:r>
            <a:r>
              <a:rPr lang="en-US" altLang="sl-SI"/>
              <a:t>:</a:t>
            </a:r>
            <a:br>
              <a:rPr lang="sl-SI" altLang="sl-SI"/>
            </a:br>
            <a:r>
              <a:rPr lang="sl-SI" altLang="sl-SI"/>
              <a:t>Za vsako drugo lastnost </a:t>
            </a:r>
            <a:r>
              <a:rPr lang="en-US" altLang="sl-SI" b="1">
                <a:latin typeface="Courier New" panose="02070309020205020404" pitchFamily="49" charset="0"/>
                <a:cs typeface="Courier New" panose="02070309020205020404" pitchFamily="49" charset="0"/>
              </a:rPr>
              <a:t>P</a:t>
            </a:r>
            <a:r>
              <a:rPr lang="sl-SI" altLang="sl-SI"/>
              <a:t> je</a:t>
            </a:r>
            <a:r>
              <a:rPr lang="en-US" altLang="sl-SI"/>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P</a:t>
            </a:r>
            <a:r>
              <a:rPr lang="en-US" altLang="sl-SI"/>
              <a:t> </a:t>
            </a:r>
            <a:r>
              <a:rPr lang="sl-SI" altLang="sl-SI"/>
              <a:t>neodločljiv</a:t>
            </a:r>
            <a:r>
              <a:rPr lang="en-US" altLang="sl-SI"/>
              <a:t>.</a:t>
            </a:r>
          </a:p>
        </p:txBody>
      </p:sp>
      <p:sp>
        <p:nvSpPr>
          <p:cNvPr id="12292" name="Slide Number Placeholder 5">
            <a:extLst>
              <a:ext uri="{FF2B5EF4-FFF2-40B4-BE49-F238E27FC236}">
                <a16:creationId xmlns:a16="http://schemas.microsoft.com/office/drawing/2014/main" id="{13DBC8A7-BCFA-4E77-9CE5-94083A3846D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979499CD-BDB9-4235-8519-C129C8805EA4}" type="slidenum">
              <a:rPr lang="en-US" altLang="sl-SI" sz="2800" smtClean="0">
                <a:solidFill>
                  <a:srgbClr val="FFFFFF"/>
                </a:solidFill>
              </a:rPr>
              <a:pPr>
                <a:spcBef>
                  <a:spcPct val="0"/>
                </a:spcBef>
                <a:buClrTx/>
                <a:buSzTx/>
                <a:buFontTx/>
                <a:buNone/>
              </a:pPr>
              <a:t>4</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A185BD82-A48C-48BB-A0C8-5C6799858ABF}"/>
              </a:ext>
            </a:extLst>
          </p:cNvPr>
          <p:cNvSpPr>
            <a:spLocks noGrp="1" noChangeArrowheads="1"/>
          </p:cNvSpPr>
          <p:nvPr>
            <p:ph type="title"/>
          </p:nvPr>
        </p:nvSpPr>
        <p:spPr>
          <a:xfrm>
            <a:off x="685800" y="381000"/>
            <a:ext cx="7772400" cy="1143000"/>
          </a:xfrm>
        </p:spPr>
        <p:txBody>
          <a:bodyPr/>
          <a:lstStyle/>
          <a:p>
            <a:pPr eaLnBrk="1" hangingPunct="1"/>
            <a:r>
              <a:rPr lang="sl-SI" altLang="sl-SI" b="1"/>
              <a:t>Prevedba</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u</a:t>
            </a:r>
            <a:r>
              <a:rPr lang="en-US" altLang="sl-SI" b="1"/>
              <a:t> </a:t>
            </a:r>
            <a:r>
              <a:rPr lang="sl-SI" altLang="sl-SI" b="1">
                <a:sym typeface="Wingdings" panose="05000000000000000000" pitchFamily="2" charset="2"/>
              </a:rPr>
              <a:t></a:t>
            </a:r>
            <a:r>
              <a:rPr lang="en-US" altLang="sl-SI" b="1"/>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MPCP</a:t>
            </a:r>
            <a:r>
              <a:rPr lang="en-US" altLang="sl-SI" b="1"/>
              <a:t> – (6)</a:t>
            </a:r>
          </a:p>
        </p:txBody>
      </p:sp>
      <p:sp>
        <p:nvSpPr>
          <p:cNvPr id="82947" name="Rectangle 3">
            <a:extLst>
              <a:ext uri="{FF2B5EF4-FFF2-40B4-BE49-F238E27FC236}">
                <a16:creationId xmlns:a16="http://schemas.microsoft.com/office/drawing/2014/main" id="{9C0CA9A8-4A0D-4E68-B9D9-58E9452D617D}"/>
              </a:ext>
            </a:extLst>
          </p:cNvPr>
          <p:cNvSpPr>
            <a:spLocks noGrp="1" noChangeArrowheads="1"/>
          </p:cNvSpPr>
          <p:nvPr>
            <p:ph idx="1"/>
          </p:nvPr>
        </p:nvSpPr>
        <p:spPr>
          <a:xfrm>
            <a:off x="457200" y="1752600"/>
            <a:ext cx="8229600" cy="4876800"/>
          </a:xfrm>
        </p:spPr>
        <p:txBody>
          <a:bodyPr/>
          <a:lstStyle/>
          <a:p>
            <a:pPr eaLnBrk="1" hangingPunct="1">
              <a:lnSpc>
                <a:spcPct val="150000"/>
              </a:lnSpc>
              <a:buFont typeface="Wingdings 3" panose="05040102010807070707" pitchFamily="18" charset="2"/>
              <a:buChar char=""/>
              <a:defRPr/>
            </a:pPr>
            <a:r>
              <a:rPr lang="en-US" altLang="sl-SI" dirty="0"/>
              <a:t>If </a:t>
            </a:r>
            <a:r>
              <a:rPr lang="en-US" altLang="sl-SI" b="1" dirty="0">
                <a:latin typeface="Courier New" panose="02070309020205020404" pitchFamily="49" charset="0"/>
                <a:cs typeface="Courier New" panose="02070309020205020404" pitchFamily="49" charset="0"/>
              </a:rPr>
              <a:t>M</a:t>
            </a:r>
            <a:r>
              <a:rPr lang="en-US" altLang="sl-SI" dirty="0"/>
              <a:t> reaches final state </a:t>
            </a:r>
            <a:r>
              <a:rPr lang="en-US" altLang="sl-SI" b="1" dirty="0">
                <a:latin typeface="Courier New" panose="02070309020205020404" pitchFamily="49" charset="0"/>
                <a:cs typeface="Courier New" panose="02070309020205020404" pitchFamily="49" charset="0"/>
              </a:rPr>
              <a:t>f</a:t>
            </a:r>
            <a:r>
              <a:rPr lang="en-US" altLang="sl-SI" dirty="0"/>
              <a:t>, then </a:t>
            </a:r>
            <a:r>
              <a:rPr lang="en-US" altLang="sl-SI" b="1" dirty="0">
                <a:latin typeface="Courier New" panose="02070309020205020404" pitchFamily="49" charset="0"/>
                <a:cs typeface="Courier New" panose="02070309020205020404" pitchFamily="49" charset="0"/>
              </a:rPr>
              <a:t>f</a:t>
            </a:r>
            <a:r>
              <a:rPr lang="en-US" altLang="sl-SI" dirty="0"/>
              <a:t> “eats” the neighboring tape symbols, one or two at a time, to enable </a:t>
            </a:r>
            <a:r>
              <a:rPr lang="en-US" altLang="sl-SI" b="1" dirty="0">
                <a:latin typeface="Courier New" panose="02070309020205020404" pitchFamily="49" charset="0"/>
                <a:cs typeface="Courier New" panose="02070309020205020404" pitchFamily="49" charset="0"/>
              </a:rPr>
              <a:t>M</a:t>
            </a:r>
            <a:r>
              <a:rPr lang="en-US" altLang="sl-SI" dirty="0"/>
              <a:t> to reach an “ID” that is essentially empty.</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The MPCP instance has pairs </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XfY,f</a:t>
            </a:r>
            <a:r>
              <a:rPr lang="en-US" altLang="sl-SI" b="1" dirty="0">
                <a:latin typeface="Courier New" panose="02070309020205020404" pitchFamily="49" charset="0"/>
                <a:cs typeface="Courier New" panose="02070309020205020404" pitchFamily="49" charset="0"/>
              </a:rPr>
              <a:t>)</a:t>
            </a:r>
            <a:r>
              <a:rPr lang="en-US" altLang="sl-SI" dirty="0"/>
              <a:t>,</a:t>
            </a:r>
            <a:r>
              <a:rPr lang="sl-SI" altLang="sl-SI" dirty="0"/>
              <a:t> </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fY,f</a:t>
            </a:r>
            <a:r>
              <a:rPr lang="en-US" altLang="sl-SI" b="1" dirty="0">
                <a:latin typeface="Courier New" panose="02070309020205020404" pitchFamily="49" charset="0"/>
                <a:cs typeface="Courier New" panose="02070309020205020404" pitchFamily="49" charset="0"/>
              </a:rPr>
              <a:t>)</a:t>
            </a:r>
            <a:r>
              <a:rPr lang="en-US" altLang="sl-SI" dirty="0"/>
              <a:t>, and </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Xf,f</a:t>
            </a:r>
            <a:r>
              <a:rPr lang="en-US" altLang="sl-SI" b="1" dirty="0">
                <a:latin typeface="Courier New" panose="02070309020205020404" pitchFamily="49" charset="0"/>
                <a:cs typeface="Courier New" panose="02070309020205020404" pitchFamily="49" charset="0"/>
              </a:rPr>
              <a:t>)</a:t>
            </a:r>
            <a:r>
              <a:rPr lang="en-US" altLang="sl-SI" dirty="0"/>
              <a:t> for all tape symbols </a:t>
            </a:r>
            <a:r>
              <a:rPr lang="en-US" altLang="sl-SI" b="1" dirty="0">
                <a:latin typeface="Courier New" panose="02070309020205020404" pitchFamily="49" charset="0"/>
                <a:cs typeface="Courier New" panose="02070309020205020404" pitchFamily="49" charset="0"/>
              </a:rPr>
              <a:t>X</a:t>
            </a:r>
            <a:r>
              <a:rPr lang="en-US" altLang="sl-SI" dirty="0"/>
              <a:t> and </a:t>
            </a:r>
            <a:r>
              <a:rPr lang="en-US" altLang="sl-SI" b="1" dirty="0">
                <a:latin typeface="Courier New" panose="02070309020205020404" pitchFamily="49" charset="0"/>
                <a:cs typeface="Courier New" panose="02070309020205020404" pitchFamily="49" charset="0"/>
              </a:rPr>
              <a:t>Y</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To even up the strings and solve:</a:t>
            </a:r>
            <a:r>
              <a:rPr lang="sl-SI" altLang="sl-SI" dirty="0"/>
              <a:t> </a:t>
            </a:r>
            <a:r>
              <a:rPr lang="en-US" altLang="sl-SI" b="1" dirty="0">
                <a:latin typeface="Courier New" panose="02070309020205020404" pitchFamily="49" charset="0"/>
                <a:cs typeface="Courier New" panose="02070309020205020404" pitchFamily="49" charset="0"/>
              </a:rPr>
              <a:t>(f##,#)</a:t>
            </a:r>
            <a:r>
              <a:rPr lang="en-US" altLang="sl-SI" dirty="0"/>
              <a:t>.</a:t>
            </a:r>
          </a:p>
        </p:txBody>
      </p:sp>
      <p:sp>
        <p:nvSpPr>
          <p:cNvPr id="86020" name="Slide Number Placeholder 5">
            <a:extLst>
              <a:ext uri="{FF2B5EF4-FFF2-40B4-BE49-F238E27FC236}">
                <a16:creationId xmlns:a16="http://schemas.microsoft.com/office/drawing/2014/main" id="{23D3E1CE-47D2-4379-929B-8422B340A64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EC8C8411-060D-4DA6-B1E8-351BDC694093}" type="slidenum">
              <a:rPr lang="en-US" altLang="sl-SI" sz="2800" smtClean="0">
                <a:solidFill>
                  <a:srgbClr val="FFFFFF"/>
                </a:solidFill>
              </a:rPr>
              <a:pPr>
                <a:spcBef>
                  <a:spcPct val="0"/>
                </a:spcBef>
                <a:buClrTx/>
                <a:buSzTx/>
                <a:buFontTx/>
                <a:buNone/>
              </a:pPr>
              <a:t>40</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1F0DA756-70C7-460A-B57B-C81F9C11486E}"/>
              </a:ext>
            </a:extLst>
          </p:cNvPr>
          <p:cNvSpPr>
            <a:spLocks noGrp="1" noChangeArrowheads="1"/>
          </p:cNvSpPr>
          <p:nvPr>
            <p:ph type="title"/>
          </p:nvPr>
        </p:nvSpPr>
        <p:spPr/>
        <p:txBody>
          <a:bodyPr/>
          <a:lstStyle/>
          <a:p>
            <a:pPr eaLnBrk="1" hangingPunct="1"/>
            <a:r>
              <a:rPr lang="sl-SI" altLang="sl-SI" b="1">
                <a:solidFill>
                  <a:srgbClr val="92D050"/>
                </a:solidFill>
              </a:rPr>
              <a:t>Primer</a:t>
            </a:r>
            <a:r>
              <a:rPr lang="en-US" altLang="sl-SI" b="1"/>
              <a:t>: </a:t>
            </a:r>
            <a:r>
              <a:rPr lang="sl-SI" altLang="sl-SI" b="1"/>
              <a:t>“čiščenje”</a:t>
            </a:r>
            <a:br>
              <a:rPr lang="sl-SI" altLang="sl-SI" b="1"/>
            </a:br>
            <a:r>
              <a:rPr lang="sl-SI" altLang="sl-SI" b="1"/>
              <a:t>             po sprejetju</a:t>
            </a:r>
            <a:endParaRPr lang="en-US" altLang="sl-SI" b="1"/>
          </a:p>
        </p:txBody>
      </p:sp>
      <p:sp>
        <p:nvSpPr>
          <p:cNvPr id="88067" name="Slide Number Placeholder 4">
            <a:extLst>
              <a:ext uri="{FF2B5EF4-FFF2-40B4-BE49-F238E27FC236}">
                <a16:creationId xmlns:a16="http://schemas.microsoft.com/office/drawing/2014/main" id="{122AD9B9-85D5-4167-AE05-FECDCF084B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40FBF6DF-FF98-4CF0-AE89-7DBF72597A29}" type="slidenum">
              <a:rPr lang="en-US" altLang="sl-SI" sz="2800" smtClean="0">
                <a:solidFill>
                  <a:srgbClr val="FFFFFF"/>
                </a:solidFill>
              </a:rPr>
              <a:pPr>
                <a:spcBef>
                  <a:spcPct val="0"/>
                </a:spcBef>
                <a:buClrTx/>
                <a:buSzTx/>
                <a:buFontTx/>
                <a:buNone/>
              </a:pPr>
              <a:t>41</a:t>
            </a:fld>
            <a:endParaRPr lang="en-US" altLang="sl-SI" sz="2800">
              <a:solidFill>
                <a:srgbClr val="FFFFFF"/>
              </a:solidFill>
            </a:endParaRPr>
          </a:p>
        </p:txBody>
      </p:sp>
      <p:sp>
        <p:nvSpPr>
          <p:cNvPr id="88068" name="Text Box 3">
            <a:extLst>
              <a:ext uri="{FF2B5EF4-FFF2-40B4-BE49-F238E27FC236}">
                <a16:creationId xmlns:a16="http://schemas.microsoft.com/office/drawing/2014/main" id="{28528082-A0BE-4B13-AF38-72422231BB29}"/>
              </a:ext>
            </a:extLst>
          </p:cNvPr>
          <p:cNvSpPr txBox="1">
            <a:spLocks noChangeArrowheads="1"/>
          </p:cNvSpPr>
          <p:nvPr/>
        </p:nvSpPr>
        <p:spPr bwMode="auto">
          <a:xfrm>
            <a:off x="722313" y="3432175"/>
            <a:ext cx="26987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a:t>… </a:t>
            </a:r>
            <a:r>
              <a:rPr lang="en-US" altLang="sl-SI" sz="3200" b="1">
                <a:latin typeface="Courier New" panose="02070309020205020404" pitchFamily="49" charset="0"/>
                <a:cs typeface="Courier New" panose="02070309020205020404" pitchFamily="49" charset="0"/>
              </a:rPr>
              <a:t>#</a:t>
            </a:r>
          </a:p>
          <a:p>
            <a:pPr eaLnBrk="1" hangingPunct="1">
              <a:spcBef>
                <a:spcPct val="0"/>
              </a:spcBef>
              <a:buClrTx/>
              <a:buSzTx/>
              <a:buFontTx/>
              <a:buNone/>
            </a:pPr>
            <a:r>
              <a:rPr lang="en-US" altLang="sl-SI" sz="3200">
                <a:solidFill>
                  <a:srgbClr val="FFFFFF"/>
                </a:solidFill>
              </a:rPr>
              <a:t>…</a:t>
            </a:r>
            <a:r>
              <a:rPr lang="en-US" altLang="sl-SI" sz="1800"/>
              <a:t>  </a:t>
            </a:r>
            <a:r>
              <a:rPr lang="en-US" altLang="sl-SI" sz="3200" b="1">
                <a:latin typeface="Courier New" panose="02070309020205020404" pitchFamily="49" charset="0"/>
                <a:cs typeface="Courier New" panose="02070309020205020404" pitchFamily="49" charset="0"/>
              </a:rPr>
              <a:t>#ABfCDE#</a:t>
            </a:r>
          </a:p>
        </p:txBody>
      </p:sp>
      <p:grpSp>
        <p:nvGrpSpPr>
          <p:cNvPr id="138247" name="Group 7">
            <a:extLst>
              <a:ext uri="{FF2B5EF4-FFF2-40B4-BE49-F238E27FC236}">
                <a16:creationId xmlns:a16="http://schemas.microsoft.com/office/drawing/2014/main" id="{AC349668-7BC0-4645-B1EE-0E58E8BACE4A}"/>
              </a:ext>
            </a:extLst>
          </p:cNvPr>
          <p:cNvGrpSpPr>
            <a:grpSpLocks/>
          </p:cNvGrpSpPr>
          <p:nvPr/>
        </p:nvGrpSpPr>
        <p:grpSpPr bwMode="auto">
          <a:xfrm>
            <a:off x="1484313" y="3432175"/>
            <a:ext cx="2149475" cy="1058863"/>
            <a:chOff x="672" y="1968"/>
            <a:chExt cx="1354" cy="667"/>
          </a:xfrm>
        </p:grpSpPr>
        <p:sp>
          <p:nvSpPr>
            <p:cNvPr id="88100" name="Text Box 5">
              <a:extLst>
                <a:ext uri="{FF2B5EF4-FFF2-40B4-BE49-F238E27FC236}">
                  <a16:creationId xmlns:a16="http://schemas.microsoft.com/office/drawing/2014/main" id="{94917A48-900E-4BD8-8492-9F8E898C17C6}"/>
                </a:ext>
              </a:extLst>
            </p:cNvPr>
            <p:cNvSpPr txBox="1">
              <a:spLocks noChangeArrowheads="1"/>
            </p:cNvSpPr>
            <p:nvPr/>
          </p:nvSpPr>
          <p:spPr bwMode="auto">
            <a:xfrm>
              <a:off x="1756" y="2270"/>
              <a:ext cx="27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a:t>
              </a:r>
            </a:p>
          </p:txBody>
        </p:sp>
        <p:sp>
          <p:nvSpPr>
            <p:cNvPr id="88101" name="Text Box 6">
              <a:extLst>
                <a:ext uri="{FF2B5EF4-FFF2-40B4-BE49-F238E27FC236}">
                  <a16:creationId xmlns:a16="http://schemas.microsoft.com/office/drawing/2014/main" id="{4C0259E7-B47A-4A3A-A3A4-D8F7DE0FC8DA}"/>
                </a:ext>
              </a:extLst>
            </p:cNvPr>
            <p:cNvSpPr txBox="1">
              <a:spLocks noChangeArrowheads="1"/>
            </p:cNvSpPr>
            <p:nvPr/>
          </p:nvSpPr>
          <p:spPr bwMode="auto">
            <a:xfrm>
              <a:off x="672" y="1968"/>
              <a:ext cx="27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a:t>
              </a:r>
            </a:p>
          </p:txBody>
        </p:sp>
      </p:grpSp>
      <p:grpSp>
        <p:nvGrpSpPr>
          <p:cNvPr id="138250" name="Group 10">
            <a:extLst>
              <a:ext uri="{FF2B5EF4-FFF2-40B4-BE49-F238E27FC236}">
                <a16:creationId xmlns:a16="http://schemas.microsoft.com/office/drawing/2014/main" id="{63437796-DB4E-4692-BDE2-EAB8E0ADDDD8}"/>
              </a:ext>
            </a:extLst>
          </p:cNvPr>
          <p:cNvGrpSpPr>
            <a:grpSpLocks/>
          </p:cNvGrpSpPr>
          <p:nvPr/>
        </p:nvGrpSpPr>
        <p:grpSpPr bwMode="auto">
          <a:xfrm>
            <a:off x="1712913" y="3432175"/>
            <a:ext cx="2171700" cy="1063625"/>
            <a:chOff x="816" y="1968"/>
            <a:chExt cx="1368" cy="670"/>
          </a:xfrm>
        </p:grpSpPr>
        <p:sp>
          <p:nvSpPr>
            <p:cNvPr id="88098" name="Text Box 8">
              <a:extLst>
                <a:ext uri="{FF2B5EF4-FFF2-40B4-BE49-F238E27FC236}">
                  <a16:creationId xmlns:a16="http://schemas.microsoft.com/office/drawing/2014/main" id="{3EDF669A-787D-4F38-B9D4-D25C8535DC76}"/>
                </a:ext>
              </a:extLst>
            </p:cNvPr>
            <p:cNvSpPr txBox="1">
              <a:spLocks noChangeArrowheads="1"/>
            </p:cNvSpPr>
            <p:nvPr/>
          </p:nvSpPr>
          <p:spPr bwMode="auto">
            <a:xfrm>
              <a:off x="816" y="1968"/>
              <a:ext cx="58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BfC</a:t>
              </a:r>
            </a:p>
          </p:txBody>
        </p:sp>
        <p:sp>
          <p:nvSpPr>
            <p:cNvPr id="88099" name="Text Box 9">
              <a:extLst>
                <a:ext uri="{FF2B5EF4-FFF2-40B4-BE49-F238E27FC236}">
                  <a16:creationId xmlns:a16="http://schemas.microsoft.com/office/drawing/2014/main" id="{041B5FA9-86E9-4913-B4EF-A65F849F9A06}"/>
                </a:ext>
              </a:extLst>
            </p:cNvPr>
            <p:cNvSpPr txBox="1">
              <a:spLocks noChangeArrowheads="1"/>
            </p:cNvSpPr>
            <p:nvPr/>
          </p:nvSpPr>
          <p:spPr bwMode="auto">
            <a:xfrm>
              <a:off x="1912" y="2270"/>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f</a:t>
              </a:r>
            </a:p>
          </p:txBody>
        </p:sp>
      </p:grpSp>
      <p:grpSp>
        <p:nvGrpSpPr>
          <p:cNvPr id="138253" name="Group 13">
            <a:extLst>
              <a:ext uri="{FF2B5EF4-FFF2-40B4-BE49-F238E27FC236}">
                <a16:creationId xmlns:a16="http://schemas.microsoft.com/office/drawing/2014/main" id="{4DB7B9FB-CDCA-40EE-9D74-6E0978D5C3BC}"/>
              </a:ext>
            </a:extLst>
          </p:cNvPr>
          <p:cNvGrpSpPr>
            <a:grpSpLocks/>
          </p:cNvGrpSpPr>
          <p:nvPr/>
        </p:nvGrpSpPr>
        <p:grpSpPr bwMode="auto">
          <a:xfrm>
            <a:off x="2451100" y="3432175"/>
            <a:ext cx="1666875" cy="1055688"/>
            <a:chOff x="1281" y="1968"/>
            <a:chExt cx="1050" cy="665"/>
          </a:xfrm>
        </p:grpSpPr>
        <p:sp>
          <p:nvSpPr>
            <p:cNvPr id="88096" name="Text Box 11">
              <a:extLst>
                <a:ext uri="{FF2B5EF4-FFF2-40B4-BE49-F238E27FC236}">
                  <a16:creationId xmlns:a16="http://schemas.microsoft.com/office/drawing/2014/main" id="{DB82C763-87F3-403E-A5E8-D5694165190E}"/>
                </a:ext>
              </a:extLst>
            </p:cNvPr>
            <p:cNvSpPr txBox="1">
              <a:spLocks noChangeArrowheads="1"/>
            </p:cNvSpPr>
            <p:nvPr/>
          </p:nvSpPr>
          <p:spPr bwMode="auto">
            <a:xfrm>
              <a:off x="1281" y="1968"/>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D</a:t>
              </a:r>
            </a:p>
          </p:txBody>
        </p:sp>
        <p:sp>
          <p:nvSpPr>
            <p:cNvPr id="88097" name="Text Box 12">
              <a:extLst>
                <a:ext uri="{FF2B5EF4-FFF2-40B4-BE49-F238E27FC236}">
                  <a16:creationId xmlns:a16="http://schemas.microsoft.com/office/drawing/2014/main" id="{9EBF7E2A-E265-4181-8111-F805E58399E4}"/>
                </a:ext>
              </a:extLst>
            </p:cNvPr>
            <p:cNvSpPr txBox="1">
              <a:spLocks noChangeArrowheads="1"/>
            </p:cNvSpPr>
            <p:nvPr/>
          </p:nvSpPr>
          <p:spPr bwMode="auto">
            <a:xfrm>
              <a:off x="2059" y="2265"/>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D</a:t>
              </a:r>
            </a:p>
          </p:txBody>
        </p:sp>
      </p:grpSp>
      <p:grpSp>
        <p:nvGrpSpPr>
          <p:cNvPr id="138258" name="Group 18">
            <a:extLst>
              <a:ext uri="{FF2B5EF4-FFF2-40B4-BE49-F238E27FC236}">
                <a16:creationId xmlns:a16="http://schemas.microsoft.com/office/drawing/2014/main" id="{F2793D91-7F06-4023-840F-C4BA18D9401A}"/>
              </a:ext>
            </a:extLst>
          </p:cNvPr>
          <p:cNvGrpSpPr>
            <a:grpSpLocks/>
          </p:cNvGrpSpPr>
          <p:nvPr/>
        </p:nvGrpSpPr>
        <p:grpSpPr bwMode="auto">
          <a:xfrm>
            <a:off x="2689225" y="3432175"/>
            <a:ext cx="1654175" cy="1052513"/>
            <a:chOff x="1431" y="1968"/>
            <a:chExt cx="1042" cy="663"/>
          </a:xfrm>
        </p:grpSpPr>
        <p:sp>
          <p:nvSpPr>
            <p:cNvPr id="88094" name="Text Box 14">
              <a:extLst>
                <a:ext uri="{FF2B5EF4-FFF2-40B4-BE49-F238E27FC236}">
                  <a16:creationId xmlns:a16="http://schemas.microsoft.com/office/drawing/2014/main" id="{CF88A3DB-CD60-48CA-A14E-276141A683C9}"/>
                </a:ext>
              </a:extLst>
            </p:cNvPr>
            <p:cNvSpPr txBox="1">
              <a:spLocks noChangeArrowheads="1"/>
            </p:cNvSpPr>
            <p:nvPr/>
          </p:nvSpPr>
          <p:spPr bwMode="auto">
            <a:xfrm>
              <a:off x="1431" y="1968"/>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E</a:t>
              </a:r>
            </a:p>
          </p:txBody>
        </p:sp>
        <p:sp>
          <p:nvSpPr>
            <p:cNvPr id="88095" name="Text Box 15">
              <a:extLst>
                <a:ext uri="{FF2B5EF4-FFF2-40B4-BE49-F238E27FC236}">
                  <a16:creationId xmlns:a16="http://schemas.microsoft.com/office/drawing/2014/main" id="{09D2B976-4D55-4780-A284-BAE207AA4EF0}"/>
                </a:ext>
              </a:extLst>
            </p:cNvPr>
            <p:cNvSpPr txBox="1">
              <a:spLocks noChangeArrowheads="1"/>
            </p:cNvSpPr>
            <p:nvPr/>
          </p:nvSpPr>
          <p:spPr bwMode="auto">
            <a:xfrm>
              <a:off x="2201" y="2263"/>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E</a:t>
              </a:r>
            </a:p>
          </p:txBody>
        </p:sp>
      </p:grpSp>
      <p:grpSp>
        <p:nvGrpSpPr>
          <p:cNvPr id="138259" name="Group 19">
            <a:extLst>
              <a:ext uri="{FF2B5EF4-FFF2-40B4-BE49-F238E27FC236}">
                <a16:creationId xmlns:a16="http://schemas.microsoft.com/office/drawing/2014/main" id="{D57C0244-6E14-4257-8606-357D3FA3AEC8}"/>
              </a:ext>
            </a:extLst>
          </p:cNvPr>
          <p:cNvGrpSpPr>
            <a:grpSpLocks/>
          </p:cNvGrpSpPr>
          <p:nvPr/>
        </p:nvGrpSpPr>
        <p:grpSpPr bwMode="auto">
          <a:xfrm>
            <a:off x="2938463" y="3432175"/>
            <a:ext cx="1633537" cy="1063625"/>
            <a:chOff x="1588" y="1968"/>
            <a:chExt cx="1029" cy="670"/>
          </a:xfrm>
        </p:grpSpPr>
        <p:sp>
          <p:nvSpPr>
            <p:cNvPr id="88092" name="Text Box 16">
              <a:extLst>
                <a:ext uri="{FF2B5EF4-FFF2-40B4-BE49-F238E27FC236}">
                  <a16:creationId xmlns:a16="http://schemas.microsoft.com/office/drawing/2014/main" id="{3A90C086-3B38-4BCB-AD28-3204710A7681}"/>
                </a:ext>
              </a:extLst>
            </p:cNvPr>
            <p:cNvSpPr txBox="1">
              <a:spLocks noChangeArrowheads="1"/>
            </p:cNvSpPr>
            <p:nvPr/>
          </p:nvSpPr>
          <p:spPr bwMode="auto">
            <a:xfrm>
              <a:off x="1588" y="1968"/>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t>
              </a:r>
            </a:p>
          </p:txBody>
        </p:sp>
        <p:sp>
          <p:nvSpPr>
            <p:cNvPr id="88093" name="Text Box 17">
              <a:extLst>
                <a:ext uri="{FF2B5EF4-FFF2-40B4-BE49-F238E27FC236}">
                  <a16:creationId xmlns:a16="http://schemas.microsoft.com/office/drawing/2014/main" id="{3BD60DB7-58B3-4209-85C0-BDBC8EB40482}"/>
                </a:ext>
              </a:extLst>
            </p:cNvPr>
            <p:cNvSpPr txBox="1">
              <a:spLocks noChangeArrowheads="1"/>
            </p:cNvSpPr>
            <p:nvPr/>
          </p:nvSpPr>
          <p:spPr bwMode="auto">
            <a:xfrm>
              <a:off x="2345" y="2270"/>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t>
              </a:r>
            </a:p>
          </p:txBody>
        </p:sp>
      </p:grpSp>
      <p:grpSp>
        <p:nvGrpSpPr>
          <p:cNvPr id="138263" name="Group 23">
            <a:extLst>
              <a:ext uri="{FF2B5EF4-FFF2-40B4-BE49-F238E27FC236}">
                <a16:creationId xmlns:a16="http://schemas.microsoft.com/office/drawing/2014/main" id="{06FA3C41-CA42-4D38-BE8A-4BA5E315D37E}"/>
              </a:ext>
            </a:extLst>
          </p:cNvPr>
          <p:cNvGrpSpPr>
            <a:grpSpLocks/>
          </p:cNvGrpSpPr>
          <p:nvPr/>
        </p:nvGrpSpPr>
        <p:grpSpPr bwMode="auto">
          <a:xfrm>
            <a:off x="3160713" y="3432175"/>
            <a:ext cx="1627187" cy="1052513"/>
            <a:chOff x="1728" y="1968"/>
            <a:chExt cx="1025" cy="663"/>
          </a:xfrm>
        </p:grpSpPr>
        <p:sp>
          <p:nvSpPr>
            <p:cNvPr id="88090" name="Text Box 21">
              <a:extLst>
                <a:ext uri="{FF2B5EF4-FFF2-40B4-BE49-F238E27FC236}">
                  <a16:creationId xmlns:a16="http://schemas.microsoft.com/office/drawing/2014/main" id="{97EF1E55-C417-4864-9906-2DFA6A78A9DD}"/>
                </a:ext>
              </a:extLst>
            </p:cNvPr>
            <p:cNvSpPr txBox="1">
              <a:spLocks noChangeArrowheads="1"/>
            </p:cNvSpPr>
            <p:nvPr/>
          </p:nvSpPr>
          <p:spPr bwMode="auto">
            <a:xfrm>
              <a:off x="1728" y="1968"/>
              <a:ext cx="58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AfD</a:t>
              </a:r>
            </a:p>
          </p:txBody>
        </p:sp>
        <p:sp>
          <p:nvSpPr>
            <p:cNvPr id="88091" name="Text Box 22">
              <a:extLst>
                <a:ext uri="{FF2B5EF4-FFF2-40B4-BE49-F238E27FC236}">
                  <a16:creationId xmlns:a16="http://schemas.microsoft.com/office/drawing/2014/main" id="{12013FD2-BBC5-47AD-84C6-0CAA8A388B2D}"/>
                </a:ext>
              </a:extLst>
            </p:cNvPr>
            <p:cNvSpPr txBox="1">
              <a:spLocks noChangeArrowheads="1"/>
            </p:cNvSpPr>
            <p:nvPr/>
          </p:nvSpPr>
          <p:spPr bwMode="auto">
            <a:xfrm>
              <a:off x="2481" y="2263"/>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f</a:t>
              </a:r>
            </a:p>
          </p:txBody>
        </p:sp>
      </p:grpSp>
      <p:grpSp>
        <p:nvGrpSpPr>
          <p:cNvPr id="138268" name="Group 28">
            <a:extLst>
              <a:ext uri="{FF2B5EF4-FFF2-40B4-BE49-F238E27FC236}">
                <a16:creationId xmlns:a16="http://schemas.microsoft.com/office/drawing/2014/main" id="{28B9F073-F47B-4F8F-98ED-D5BB3FE35096}"/>
              </a:ext>
            </a:extLst>
          </p:cNvPr>
          <p:cNvGrpSpPr>
            <a:grpSpLocks/>
          </p:cNvGrpSpPr>
          <p:nvPr/>
        </p:nvGrpSpPr>
        <p:grpSpPr bwMode="auto">
          <a:xfrm>
            <a:off x="3884613" y="3432175"/>
            <a:ext cx="1146175" cy="1052513"/>
            <a:chOff x="2184" y="1968"/>
            <a:chExt cx="722" cy="663"/>
          </a:xfrm>
        </p:grpSpPr>
        <p:sp>
          <p:nvSpPr>
            <p:cNvPr id="88088" name="Text Box 24">
              <a:extLst>
                <a:ext uri="{FF2B5EF4-FFF2-40B4-BE49-F238E27FC236}">
                  <a16:creationId xmlns:a16="http://schemas.microsoft.com/office/drawing/2014/main" id="{11E26000-F49F-4AA5-ABCF-D68F24AD8090}"/>
                </a:ext>
              </a:extLst>
            </p:cNvPr>
            <p:cNvSpPr txBox="1">
              <a:spLocks noChangeArrowheads="1"/>
            </p:cNvSpPr>
            <p:nvPr/>
          </p:nvSpPr>
          <p:spPr bwMode="auto">
            <a:xfrm>
              <a:off x="2184" y="1968"/>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E</a:t>
              </a:r>
            </a:p>
          </p:txBody>
        </p:sp>
        <p:sp>
          <p:nvSpPr>
            <p:cNvPr id="88089" name="Text Box 25">
              <a:extLst>
                <a:ext uri="{FF2B5EF4-FFF2-40B4-BE49-F238E27FC236}">
                  <a16:creationId xmlns:a16="http://schemas.microsoft.com/office/drawing/2014/main" id="{24E41FAA-54E0-4C1B-88EB-50D82AD6D268}"/>
                </a:ext>
              </a:extLst>
            </p:cNvPr>
            <p:cNvSpPr txBox="1">
              <a:spLocks noChangeArrowheads="1"/>
            </p:cNvSpPr>
            <p:nvPr/>
          </p:nvSpPr>
          <p:spPr bwMode="auto">
            <a:xfrm>
              <a:off x="2634" y="2263"/>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E</a:t>
              </a:r>
            </a:p>
          </p:txBody>
        </p:sp>
      </p:grpSp>
      <p:grpSp>
        <p:nvGrpSpPr>
          <p:cNvPr id="138269" name="Group 29">
            <a:extLst>
              <a:ext uri="{FF2B5EF4-FFF2-40B4-BE49-F238E27FC236}">
                <a16:creationId xmlns:a16="http://schemas.microsoft.com/office/drawing/2014/main" id="{D4330899-1D70-4027-B362-EEA4C3BD1C45}"/>
              </a:ext>
            </a:extLst>
          </p:cNvPr>
          <p:cNvGrpSpPr>
            <a:grpSpLocks/>
          </p:cNvGrpSpPr>
          <p:nvPr/>
        </p:nvGrpSpPr>
        <p:grpSpPr bwMode="auto">
          <a:xfrm>
            <a:off x="4117975" y="3432175"/>
            <a:ext cx="1141413" cy="1052513"/>
            <a:chOff x="2331" y="1968"/>
            <a:chExt cx="719" cy="663"/>
          </a:xfrm>
        </p:grpSpPr>
        <p:sp>
          <p:nvSpPr>
            <p:cNvPr id="88086" name="Text Box 26">
              <a:extLst>
                <a:ext uri="{FF2B5EF4-FFF2-40B4-BE49-F238E27FC236}">
                  <a16:creationId xmlns:a16="http://schemas.microsoft.com/office/drawing/2014/main" id="{BDEE9A81-B2F2-4888-914E-779F31B04DF5}"/>
                </a:ext>
              </a:extLst>
            </p:cNvPr>
            <p:cNvSpPr txBox="1">
              <a:spLocks noChangeArrowheads="1"/>
            </p:cNvSpPr>
            <p:nvPr/>
          </p:nvSpPr>
          <p:spPr bwMode="auto">
            <a:xfrm>
              <a:off x="2778" y="2263"/>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t>
              </a:r>
            </a:p>
          </p:txBody>
        </p:sp>
        <p:sp>
          <p:nvSpPr>
            <p:cNvPr id="88087" name="Text Box 27">
              <a:extLst>
                <a:ext uri="{FF2B5EF4-FFF2-40B4-BE49-F238E27FC236}">
                  <a16:creationId xmlns:a16="http://schemas.microsoft.com/office/drawing/2014/main" id="{DF91CF1B-D5EF-4FC3-972F-2577AB2D3E1F}"/>
                </a:ext>
              </a:extLst>
            </p:cNvPr>
            <p:cNvSpPr txBox="1">
              <a:spLocks noChangeArrowheads="1"/>
            </p:cNvSpPr>
            <p:nvPr/>
          </p:nvSpPr>
          <p:spPr bwMode="auto">
            <a:xfrm>
              <a:off x="2331" y="1968"/>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t>
              </a:r>
            </a:p>
          </p:txBody>
        </p:sp>
      </p:grpSp>
      <p:grpSp>
        <p:nvGrpSpPr>
          <p:cNvPr id="138272" name="Group 32">
            <a:extLst>
              <a:ext uri="{FF2B5EF4-FFF2-40B4-BE49-F238E27FC236}">
                <a16:creationId xmlns:a16="http://schemas.microsoft.com/office/drawing/2014/main" id="{A046EA67-AAA6-4D37-8F10-B590176EB7EB}"/>
              </a:ext>
            </a:extLst>
          </p:cNvPr>
          <p:cNvGrpSpPr>
            <a:grpSpLocks/>
          </p:cNvGrpSpPr>
          <p:nvPr/>
        </p:nvGrpSpPr>
        <p:grpSpPr bwMode="auto">
          <a:xfrm>
            <a:off x="4335463" y="3421063"/>
            <a:ext cx="1141412" cy="1049337"/>
            <a:chOff x="2688" y="1968"/>
            <a:chExt cx="719" cy="661"/>
          </a:xfrm>
        </p:grpSpPr>
        <p:sp>
          <p:nvSpPr>
            <p:cNvPr id="88084" name="Text Box 30">
              <a:extLst>
                <a:ext uri="{FF2B5EF4-FFF2-40B4-BE49-F238E27FC236}">
                  <a16:creationId xmlns:a16="http://schemas.microsoft.com/office/drawing/2014/main" id="{C460B9FA-1828-4FC1-BE6A-9C5BF096B3BB}"/>
                </a:ext>
              </a:extLst>
            </p:cNvPr>
            <p:cNvSpPr txBox="1">
              <a:spLocks noChangeArrowheads="1"/>
            </p:cNvSpPr>
            <p:nvPr/>
          </p:nvSpPr>
          <p:spPr bwMode="auto">
            <a:xfrm>
              <a:off x="2688" y="1968"/>
              <a:ext cx="42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fE</a:t>
              </a:r>
            </a:p>
          </p:txBody>
        </p:sp>
        <p:sp>
          <p:nvSpPr>
            <p:cNvPr id="88085" name="Text Box 31">
              <a:extLst>
                <a:ext uri="{FF2B5EF4-FFF2-40B4-BE49-F238E27FC236}">
                  <a16:creationId xmlns:a16="http://schemas.microsoft.com/office/drawing/2014/main" id="{CBC054AC-95B8-454A-BAE5-7A2A39D7534D}"/>
                </a:ext>
              </a:extLst>
            </p:cNvPr>
            <p:cNvSpPr txBox="1">
              <a:spLocks noChangeArrowheads="1"/>
            </p:cNvSpPr>
            <p:nvPr/>
          </p:nvSpPr>
          <p:spPr bwMode="auto">
            <a:xfrm>
              <a:off x="2980" y="2261"/>
              <a:ext cx="42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 f</a:t>
              </a:r>
            </a:p>
          </p:txBody>
        </p:sp>
      </p:grpSp>
      <p:grpSp>
        <p:nvGrpSpPr>
          <p:cNvPr id="138275" name="Group 35">
            <a:extLst>
              <a:ext uri="{FF2B5EF4-FFF2-40B4-BE49-F238E27FC236}">
                <a16:creationId xmlns:a16="http://schemas.microsoft.com/office/drawing/2014/main" id="{12D9D5EF-6AEB-45D6-AD1D-06A64591E29E}"/>
              </a:ext>
            </a:extLst>
          </p:cNvPr>
          <p:cNvGrpSpPr>
            <a:grpSpLocks/>
          </p:cNvGrpSpPr>
          <p:nvPr/>
        </p:nvGrpSpPr>
        <p:grpSpPr bwMode="auto">
          <a:xfrm>
            <a:off x="4810125" y="3432175"/>
            <a:ext cx="903288" cy="1052513"/>
            <a:chOff x="2767" y="1968"/>
            <a:chExt cx="569" cy="663"/>
          </a:xfrm>
        </p:grpSpPr>
        <p:sp>
          <p:nvSpPr>
            <p:cNvPr id="88082" name="Text Box 33">
              <a:extLst>
                <a:ext uri="{FF2B5EF4-FFF2-40B4-BE49-F238E27FC236}">
                  <a16:creationId xmlns:a16="http://schemas.microsoft.com/office/drawing/2014/main" id="{712294C5-AC46-4B91-8D9E-49BF163E451E}"/>
                </a:ext>
              </a:extLst>
            </p:cNvPr>
            <p:cNvSpPr txBox="1">
              <a:spLocks noChangeArrowheads="1"/>
            </p:cNvSpPr>
            <p:nvPr/>
          </p:nvSpPr>
          <p:spPr bwMode="auto">
            <a:xfrm>
              <a:off x="2767" y="1968"/>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t>
              </a:r>
            </a:p>
          </p:txBody>
        </p:sp>
        <p:sp>
          <p:nvSpPr>
            <p:cNvPr id="88083" name="Text Box 34">
              <a:extLst>
                <a:ext uri="{FF2B5EF4-FFF2-40B4-BE49-F238E27FC236}">
                  <a16:creationId xmlns:a16="http://schemas.microsoft.com/office/drawing/2014/main" id="{D6051FF3-397C-4D78-81DC-7F90170A2580}"/>
                </a:ext>
              </a:extLst>
            </p:cNvPr>
            <p:cNvSpPr txBox="1">
              <a:spLocks noChangeArrowheads="1"/>
            </p:cNvSpPr>
            <p:nvPr/>
          </p:nvSpPr>
          <p:spPr bwMode="auto">
            <a:xfrm>
              <a:off x="3064" y="2263"/>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t>
              </a:r>
            </a:p>
          </p:txBody>
        </p:sp>
      </p:grpSp>
      <p:grpSp>
        <p:nvGrpSpPr>
          <p:cNvPr id="138278" name="Group 38">
            <a:extLst>
              <a:ext uri="{FF2B5EF4-FFF2-40B4-BE49-F238E27FC236}">
                <a16:creationId xmlns:a16="http://schemas.microsoft.com/office/drawing/2014/main" id="{ECA71D54-1591-4EDF-987B-B1E745FF498E}"/>
              </a:ext>
            </a:extLst>
          </p:cNvPr>
          <p:cNvGrpSpPr>
            <a:grpSpLocks/>
          </p:cNvGrpSpPr>
          <p:nvPr/>
        </p:nvGrpSpPr>
        <p:grpSpPr bwMode="auto">
          <a:xfrm>
            <a:off x="5026025" y="3421063"/>
            <a:ext cx="925513" cy="1063625"/>
            <a:chOff x="2903" y="1961"/>
            <a:chExt cx="583" cy="670"/>
          </a:xfrm>
        </p:grpSpPr>
        <p:sp>
          <p:nvSpPr>
            <p:cNvPr id="88080" name="Text Box 36">
              <a:extLst>
                <a:ext uri="{FF2B5EF4-FFF2-40B4-BE49-F238E27FC236}">
                  <a16:creationId xmlns:a16="http://schemas.microsoft.com/office/drawing/2014/main" id="{589159DF-1281-44C6-AAF2-C8796D61C0C5}"/>
                </a:ext>
              </a:extLst>
            </p:cNvPr>
            <p:cNvSpPr txBox="1">
              <a:spLocks noChangeArrowheads="1"/>
            </p:cNvSpPr>
            <p:nvPr/>
          </p:nvSpPr>
          <p:spPr bwMode="auto">
            <a:xfrm>
              <a:off x="2903" y="1961"/>
              <a:ext cx="58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f##</a:t>
              </a:r>
            </a:p>
          </p:txBody>
        </p:sp>
        <p:sp>
          <p:nvSpPr>
            <p:cNvPr id="88081" name="Text Box 37">
              <a:extLst>
                <a:ext uri="{FF2B5EF4-FFF2-40B4-BE49-F238E27FC236}">
                  <a16:creationId xmlns:a16="http://schemas.microsoft.com/office/drawing/2014/main" id="{C123EA73-9521-4C27-AD82-09A19FBC738C}"/>
                </a:ext>
              </a:extLst>
            </p:cNvPr>
            <p:cNvSpPr txBox="1">
              <a:spLocks noChangeArrowheads="1"/>
            </p:cNvSpPr>
            <p:nvPr/>
          </p:nvSpPr>
          <p:spPr bwMode="auto">
            <a:xfrm>
              <a:off x="3214" y="2263"/>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82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82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82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82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82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3826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3826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3826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3827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3827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138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C640306-E0F0-4DA9-95F5-DE40E4D51619}"/>
              </a:ext>
            </a:extLst>
          </p:cNvPr>
          <p:cNvSpPr>
            <a:spLocks noGrp="1" noChangeArrowheads="1"/>
          </p:cNvSpPr>
          <p:nvPr>
            <p:ph type="title"/>
          </p:nvPr>
        </p:nvSpPr>
        <p:spPr/>
        <p:txBody>
          <a:bodyPr/>
          <a:lstStyle/>
          <a:p>
            <a:pPr eaLnBrk="1" hangingPunct="1"/>
            <a:r>
              <a:rPr lang="sl-SI" altLang="sl-SI" b="1"/>
              <a:t>KNS iz</a:t>
            </a:r>
            <a:r>
              <a:rPr lang="en-US" altLang="sl-SI" b="1"/>
              <a:t> PCP</a:t>
            </a:r>
          </a:p>
        </p:txBody>
      </p:sp>
      <p:sp>
        <p:nvSpPr>
          <p:cNvPr id="83971" name="Rectangle 3">
            <a:extLst>
              <a:ext uri="{FF2B5EF4-FFF2-40B4-BE49-F238E27FC236}">
                <a16:creationId xmlns:a16="http://schemas.microsoft.com/office/drawing/2014/main" id="{628411E7-DC3A-4D2F-A23A-2FBF80C7FDC4}"/>
              </a:ext>
            </a:extLst>
          </p:cNvPr>
          <p:cNvSpPr>
            <a:spLocks noGrp="1" noChangeArrowheads="1"/>
          </p:cNvSpPr>
          <p:nvPr>
            <p:ph idx="1"/>
          </p:nvPr>
        </p:nvSpPr>
        <p:spPr>
          <a:xfrm>
            <a:off x="685800" y="2109788"/>
            <a:ext cx="7772400" cy="4343400"/>
          </a:xfrm>
        </p:spPr>
        <p:txBody>
          <a:bodyPr/>
          <a:lstStyle/>
          <a:p>
            <a:pPr eaLnBrk="1" hangingPunct="1">
              <a:lnSpc>
                <a:spcPct val="150000"/>
              </a:lnSpc>
              <a:buFont typeface="Wingdings 3" panose="05040102010807070707" pitchFamily="18" charset="2"/>
              <a:buChar char=""/>
              <a:defRPr/>
            </a:pPr>
            <a:r>
              <a:rPr lang="en-US" altLang="sl-SI" dirty="0"/>
              <a:t>We are going to prove that the </a:t>
            </a:r>
            <a:r>
              <a:rPr lang="en-US" altLang="sl-SI" b="1" i="1" dirty="0">
                <a:solidFill>
                  <a:srgbClr val="FFC000"/>
                </a:solidFill>
              </a:rPr>
              <a:t>ambiguity problem</a:t>
            </a:r>
            <a:r>
              <a:rPr lang="en-US" altLang="sl-SI" dirty="0"/>
              <a:t> </a:t>
            </a:r>
            <a:br>
              <a:rPr lang="sl-SI" altLang="sl-SI" dirty="0"/>
            </a:br>
            <a:r>
              <a:rPr lang="en-US" altLang="sl-SI" dirty="0"/>
              <a:t>(is a given CFG ambiguous?) is undecidable.</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As with PCP instances, CFG instances must be coded </a:t>
            </a:r>
            <a:br>
              <a:rPr lang="sl-SI" altLang="sl-SI" dirty="0"/>
            </a:br>
            <a:r>
              <a:rPr lang="en-US" altLang="sl-SI" dirty="0"/>
              <a:t>to have a finite alphabet.</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Let </a:t>
            </a:r>
            <a:r>
              <a:rPr lang="en-US" altLang="sl-SI" b="1" i="1" dirty="0">
                <a:latin typeface="Courier New" panose="02070309020205020404" pitchFamily="49" charset="0"/>
                <a:cs typeface="Courier New" panose="02070309020205020404" pitchFamily="49" charset="0"/>
              </a:rPr>
              <a:t>a</a:t>
            </a:r>
            <a:r>
              <a:rPr lang="en-US" altLang="sl-SI" dirty="0"/>
              <a:t> followed by a binary integer </a:t>
            </a:r>
            <a:r>
              <a:rPr lang="en-US" altLang="sl-SI" dirty="0" err="1"/>
              <a:t>i</a:t>
            </a:r>
            <a:r>
              <a:rPr lang="en-US" altLang="sl-SI" dirty="0"/>
              <a:t> represent </a:t>
            </a:r>
            <a:br>
              <a:rPr lang="sl-SI" altLang="sl-SI" dirty="0"/>
            </a:br>
            <a:r>
              <a:rPr lang="en-US" altLang="sl-SI" dirty="0"/>
              <a:t>the </a:t>
            </a:r>
            <a:r>
              <a:rPr lang="en-US" altLang="sl-SI" dirty="0" err="1"/>
              <a:t>i-th</a:t>
            </a:r>
            <a:r>
              <a:rPr lang="en-US" altLang="sl-SI" dirty="0"/>
              <a:t> terminal.</a:t>
            </a:r>
          </a:p>
        </p:txBody>
      </p:sp>
      <p:sp>
        <p:nvSpPr>
          <p:cNvPr id="90116" name="Slide Number Placeholder 5">
            <a:extLst>
              <a:ext uri="{FF2B5EF4-FFF2-40B4-BE49-F238E27FC236}">
                <a16:creationId xmlns:a16="http://schemas.microsoft.com/office/drawing/2014/main" id="{F4434B81-B432-4EB8-A908-3B595A67E7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ADBEEAB7-5D00-49FA-B0D0-BAE166C5B684}" type="slidenum">
              <a:rPr lang="en-US" altLang="sl-SI" sz="2800" smtClean="0">
                <a:solidFill>
                  <a:srgbClr val="FFFFFF"/>
                </a:solidFill>
              </a:rPr>
              <a:pPr>
                <a:spcBef>
                  <a:spcPct val="0"/>
                </a:spcBef>
                <a:buClrTx/>
                <a:buSzTx/>
                <a:buFontTx/>
                <a:buNone/>
              </a:pPr>
              <a:t>42</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9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D5D342E-CF19-4256-B149-1AD0BA0B7439}"/>
              </a:ext>
            </a:extLst>
          </p:cNvPr>
          <p:cNvSpPr>
            <a:spLocks noGrp="1" noChangeArrowheads="1"/>
          </p:cNvSpPr>
          <p:nvPr>
            <p:ph type="title"/>
          </p:nvPr>
        </p:nvSpPr>
        <p:spPr/>
        <p:txBody>
          <a:bodyPr/>
          <a:lstStyle/>
          <a:p>
            <a:pPr eaLnBrk="1" hangingPunct="1"/>
            <a:r>
              <a:rPr lang="sl-SI" altLang="sl-SI" b="1"/>
              <a:t>KNS</a:t>
            </a:r>
            <a:r>
              <a:rPr lang="en-US" altLang="sl-SI" b="1"/>
              <a:t> </a:t>
            </a:r>
            <a:r>
              <a:rPr lang="sl-SI" altLang="sl-SI" b="1"/>
              <a:t>iz</a:t>
            </a:r>
            <a:r>
              <a:rPr lang="en-US" altLang="sl-SI" b="1"/>
              <a:t> PCP – (2)</a:t>
            </a:r>
          </a:p>
        </p:txBody>
      </p:sp>
      <p:sp>
        <p:nvSpPr>
          <p:cNvPr id="87043" name="Rectangle 3">
            <a:extLst>
              <a:ext uri="{FF2B5EF4-FFF2-40B4-BE49-F238E27FC236}">
                <a16:creationId xmlns:a16="http://schemas.microsoft.com/office/drawing/2014/main" id="{1CEAC47A-4B05-4573-BDB3-DCF30A5777A2}"/>
              </a:ext>
            </a:extLst>
          </p:cNvPr>
          <p:cNvSpPr>
            <a:spLocks noGrp="1" noChangeArrowheads="1"/>
          </p:cNvSpPr>
          <p:nvPr>
            <p:ph idx="1"/>
          </p:nvPr>
        </p:nvSpPr>
        <p:spPr>
          <a:xfrm>
            <a:off x="533400" y="1773238"/>
            <a:ext cx="7924800" cy="4419600"/>
          </a:xfrm>
        </p:spPr>
        <p:txBody>
          <a:bodyPr/>
          <a:lstStyle/>
          <a:p>
            <a:pPr eaLnBrk="1" hangingPunct="1">
              <a:lnSpc>
                <a:spcPct val="150000"/>
              </a:lnSpc>
            </a:pPr>
            <a:r>
              <a:rPr lang="en-US" altLang="sl-SI"/>
              <a:t>Let </a:t>
            </a:r>
            <a:r>
              <a:rPr lang="en-US" altLang="sl-SI" b="1">
                <a:latin typeface="Courier New" panose="02070309020205020404" pitchFamily="49" charset="0"/>
                <a:cs typeface="Courier New" panose="02070309020205020404" pitchFamily="49" charset="0"/>
              </a:rPr>
              <a:t>A</a:t>
            </a:r>
            <a:r>
              <a:rPr lang="en-US" altLang="sl-SI"/>
              <a:t> followed by a binary integer i represent </a:t>
            </a:r>
            <a:br>
              <a:rPr lang="sl-SI" altLang="sl-SI"/>
            </a:br>
            <a:r>
              <a:rPr lang="en-US" altLang="sl-SI"/>
              <a:t>the i-th variable.</a:t>
            </a:r>
          </a:p>
          <a:p>
            <a:pPr eaLnBrk="1" hangingPunct="1">
              <a:lnSpc>
                <a:spcPct val="150000"/>
              </a:lnSpc>
            </a:pPr>
            <a:r>
              <a:rPr lang="en-US" altLang="sl-SI"/>
              <a:t>Let </a:t>
            </a:r>
            <a:r>
              <a:rPr lang="en-US" altLang="sl-SI" b="1">
                <a:latin typeface="Courier New" panose="02070309020205020404" pitchFamily="49" charset="0"/>
                <a:cs typeface="Courier New" panose="02070309020205020404" pitchFamily="49" charset="0"/>
              </a:rPr>
              <a:t>A1</a:t>
            </a:r>
            <a:r>
              <a:rPr lang="en-US" altLang="sl-SI"/>
              <a:t> be the start symbol.</a:t>
            </a:r>
          </a:p>
          <a:p>
            <a:pPr eaLnBrk="1" hangingPunct="1">
              <a:lnSpc>
                <a:spcPct val="150000"/>
              </a:lnSpc>
            </a:pPr>
            <a:r>
              <a:rPr lang="en-US" altLang="sl-SI"/>
              <a:t>Symbols </a:t>
            </a:r>
            <a:r>
              <a:rPr lang="en-US" altLang="sl-SI" b="1">
                <a:latin typeface="Courier New" panose="02070309020205020404" pitchFamily="49" charset="0"/>
                <a:cs typeface="Courier New" panose="02070309020205020404" pitchFamily="49" charset="0"/>
              </a:rPr>
              <a:t>-&gt;</a:t>
            </a:r>
            <a:r>
              <a:rPr lang="en-US" altLang="sl-SI"/>
              <a:t>, comma, and </a:t>
            </a:r>
            <a:r>
              <a:rPr lang="en-US" altLang="sl-SI" b="1">
                <a:latin typeface="Courier New" panose="02070309020205020404" pitchFamily="49" charset="0"/>
                <a:cs typeface="Courier New" panose="02070309020205020404" pitchFamily="49" charset="0"/>
              </a:rPr>
              <a:t>ε</a:t>
            </a:r>
            <a:r>
              <a:rPr lang="en-US" altLang="sl-SI"/>
              <a:t> represent themselves.</a:t>
            </a:r>
          </a:p>
          <a:p>
            <a:pPr eaLnBrk="1" hangingPunct="1"/>
            <a:r>
              <a:rPr lang="sl-SI" altLang="sl-SI" b="1">
                <a:solidFill>
                  <a:srgbClr val="92D050"/>
                </a:solidFill>
              </a:rPr>
              <a:t>Primer</a:t>
            </a:r>
            <a:r>
              <a:rPr lang="en-US" altLang="sl-SI"/>
              <a:t>: </a:t>
            </a:r>
            <a:br>
              <a:rPr lang="sl-SI" altLang="sl-SI"/>
            </a:br>
            <a:br>
              <a:rPr lang="sl-SI" altLang="sl-SI" sz="1000"/>
            </a:br>
            <a:r>
              <a:rPr lang="en-US" altLang="sl-SI" b="1">
                <a:latin typeface="Courier New" panose="02070309020205020404" pitchFamily="49" charset="0"/>
                <a:cs typeface="Courier New" panose="02070309020205020404" pitchFamily="49" charset="0"/>
              </a:rPr>
              <a:t>S -&gt; 0S1 | A</a:t>
            </a:r>
            <a:r>
              <a:rPr lang="en-US" altLang="sl-SI"/>
              <a:t>,</a:t>
            </a:r>
            <a:br>
              <a:rPr lang="sl-SI" altLang="sl-SI"/>
            </a:br>
            <a:r>
              <a:rPr lang="en-US" altLang="sl-SI" b="1">
                <a:latin typeface="Courier New" panose="02070309020205020404" pitchFamily="49" charset="0"/>
                <a:cs typeface="Courier New" panose="02070309020205020404" pitchFamily="49" charset="0"/>
              </a:rPr>
              <a:t>A -&gt; c</a:t>
            </a:r>
            <a:br>
              <a:rPr lang="sl-SI" altLang="sl-SI" b="1">
                <a:latin typeface="Courier New" panose="02070309020205020404" pitchFamily="49" charset="0"/>
                <a:cs typeface="Courier New" panose="02070309020205020404" pitchFamily="49" charset="0"/>
              </a:rPr>
            </a:br>
            <a:br>
              <a:rPr lang="sl-SI" altLang="sl-SI" sz="1000"/>
            </a:br>
            <a:r>
              <a:rPr lang="en-US" altLang="sl-SI"/>
              <a:t>is represented by</a:t>
            </a:r>
            <a:r>
              <a:rPr lang="sl-SI" altLang="sl-SI"/>
              <a:t>:</a:t>
            </a:r>
            <a:br>
              <a:rPr lang="sl-SI" altLang="sl-SI"/>
            </a:br>
            <a:r>
              <a:rPr lang="en-US" altLang="sl-SI" sz="800"/>
              <a:t>                                </a:t>
            </a:r>
            <a:br>
              <a:rPr lang="sl-SI" altLang="sl-SI" sz="800"/>
            </a:br>
            <a:r>
              <a:rPr lang="sl-SI" altLang="sl-SI"/>
              <a:t>  </a:t>
            </a:r>
            <a:r>
              <a:rPr lang="en-US" altLang="sl-SI" b="1">
                <a:latin typeface="Courier New" panose="02070309020205020404" pitchFamily="49" charset="0"/>
                <a:cs typeface="Courier New" panose="02070309020205020404" pitchFamily="49" charset="0"/>
              </a:rPr>
              <a:t>A1</a:t>
            </a:r>
            <a:r>
              <a:rPr lang="sl-SI" altLang="sl-SI" b="1">
                <a:latin typeface="Courier New" panose="02070309020205020404" pitchFamily="49" charset="0"/>
                <a:cs typeface="Courier New" panose="02070309020205020404" pitchFamily="49" charset="0"/>
              </a:rPr>
              <a:t> </a:t>
            </a:r>
            <a:r>
              <a:rPr lang="en-US" altLang="sl-SI" b="1">
                <a:latin typeface="Courier New" panose="02070309020205020404" pitchFamily="49" charset="0"/>
                <a:cs typeface="Courier New" panose="02070309020205020404" pitchFamily="49" charset="0"/>
              </a:rPr>
              <a:t>-&gt;</a:t>
            </a:r>
            <a:r>
              <a:rPr lang="sl-SI" altLang="sl-SI" b="1">
                <a:latin typeface="Courier New" panose="02070309020205020404" pitchFamily="49" charset="0"/>
                <a:cs typeface="Courier New" panose="02070309020205020404" pitchFamily="49" charset="0"/>
              </a:rPr>
              <a:t> </a:t>
            </a:r>
            <a:r>
              <a:rPr lang="en-US" altLang="sl-SI" b="1">
                <a:latin typeface="Courier New" panose="02070309020205020404" pitchFamily="49" charset="0"/>
                <a:cs typeface="Courier New" panose="02070309020205020404" pitchFamily="49" charset="0"/>
              </a:rPr>
              <a:t>a1A1a10</a:t>
            </a:r>
            <a:r>
              <a:rPr lang="en-US" altLang="sl-SI"/>
              <a:t>,</a:t>
            </a:r>
            <a:r>
              <a:rPr lang="sl-SI" altLang="sl-SI"/>
              <a:t> </a:t>
            </a:r>
            <a:r>
              <a:rPr lang="en-US" altLang="sl-SI" b="1">
                <a:latin typeface="Courier New" panose="02070309020205020404" pitchFamily="49" charset="0"/>
                <a:cs typeface="Courier New" panose="02070309020205020404" pitchFamily="49" charset="0"/>
              </a:rPr>
              <a:t>A1</a:t>
            </a:r>
            <a:r>
              <a:rPr lang="sl-SI" altLang="sl-SI" b="1">
                <a:latin typeface="Courier New" panose="02070309020205020404" pitchFamily="49" charset="0"/>
                <a:cs typeface="Courier New" panose="02070309020205020404" pitchFamily="49" charset="0"/>
              </a:rPr>
              <a:t> </a:t>
            </a:r>
            <a:r>
              <a:rPr lang="en-US" altLang="sl-SI" b="1">
                <a:latin typeface="Courier New" panose="02070309020205020404" pitchFamily="49" charset="0"/>
                <a:cs typeface="Courier New" panose="02070309020205020404" pitchFamily="49" charset="0"/>
              </a:rPr>
              <a:t>-&gt;</a:t>
            </a:r>
            <a:r>
              <a:rPr lang="sl-SI" altLang="sl-SI" b="1">
                <a:latin typeface="Courier New" panose="02070309020205020404" pitchFamily="49" charset="0"/>
                <a:cs typeface="Courier New" panose="02070309020205020404" pitchFamily="49" charset="0"/>
              </a:rPr>
              <a:t> </a:t>
            </a:r>
            <a:r>
              <a:rPr lang="en-US" altLang="sl-SI" b="1">
                <a:latin typeface="Courier New" panose="02070309020205020404" pitchFamily="49" charset="0"/>
                <a:cs typeface="Courier New" panose="02070309020205020404" pitchFamily="49" charset="0"/>
              </a:rPr>
              <a:t>A10</a:t>
            </a:r>
            <a:r>
              <a:rPr lang="en-US" altLang="sl-SI"/>
              <a:t>,</a:t>
            </a:r>
            <a:br>
              <a:rPr lang="sl-SI" altLang="sl-SI"/>
            </a:br>
            <a:r>
              <a:rPr lang="en-US" altLang="sl-SI" b="1">
                <a:latin typeface="Courier New" panose="02070309020205020404" pitchFamily="49" charset="0"/>
                <a:cs typeface="Courier New" panose="02070309020205020404" pitchFamily="49" charset="0"/>
              </a:rPr>
              <a:t>A10</a:t>
            </a:r>
            <a:r>
              <a:rPr lang="sl-SI" altLang="sl-SI" b="1">
                <a:latin typeface="Courier New" panose="02070309020205020404" pitchFamily="49" charset="0"/>
                <a:cs typeface="Courier New" panose="02070309020205020404" pitchFamily="49" charset="0"/>
              </a:rPr>
              <a:t> </a:t>
            </a:r>
            <a:r>
              <a:rPr lang="en-US" altLang="sl-SI" b="1">
                <a:latin typeface="Courier New" panose="02070309020205020404" pitchFamily="49" charset="0"/>
                <a:cs typeface="Courier New" panose="02070309020205020404" pitchFamily="49" charset="0"/>
              </a:rPr>
              <a:t>-&gt;</a:t>
            </a:r>
            <a:r>
              <a:rPr lang="sl-SI" altLang="sl-SI" b="1">
                <a:latin typeface="Courier New" panose="02070309020205020404" pitchFamily="49" charset="0"/>
                <a:cs typeface="Courier New" panose="02070309020205020404" pitchFamily="49" charset="0"/>
              </a:rPr>
              <a:t> </a:t>
            </a:r>
            <a:r>
              <a:rPr lang="en-US" altLang="sl-SI" b="1">
                <a:latin typeface="Courier New" panose="02070309020205020404" pitchFamily="49" charset="0"/>
                <a:cs typeface="Courier New" panose="02070309020205020404" pitchFamily="49" charset="0"/>
              </a:rPr>
              <a:t>a11</a:t>
            </a:r>
          </a:p>
        </p:txBody>
      </p:sp>
      <p:sp>
        <p:nvSpPr>
          <p:cNvPr id="92164" name="Slide Number Placeholder 5">
            <a:extLst>
              <a:ext uri="{FF2B5EF4-FFF2-40B4-BE49-F238E27FC236}">
                <a16:creationId xmlns:a16="http://schemas.microsoft.com/office/drawing/2014/main" id="{37DD879B-95C9-4B36-93E7-343EBEC0C2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C284923D-1D50-4AB7-BAD9-8A237CB57F26}" type="slidenum">
              <a:rPr lang="en-US" altLang="sl-SI" sz="2800" smtClean="0">
                <a:solidFill>
                  <a:srgbClr val="FFFFFF"/>
                </a:solidFill>
              </a:rPr>
              <a:pPr>
                <a:spcBef>
                  <a:spcPct val="0"/>
                </a:spcBef>
                <a:buClrTx/>
                <a:buSzTx/>
                <a:buFontTx/>
                <a:buNone/>
              </a:pPr>
              <a:t>43</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0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0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70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F0249C4A-F31D-4F72-833B-DB18C250D349}"/>
              </a:ext>
            </a:extLst>
          </p:cNvPr>
          <p:cNvSpPr>
            <a:spLocks noGrp="1" noChangeArrowheads="1"/>
          </p:cNvSpPr>
          <p:nvPr>
            <p:ph type="title"/>
          </p:nvPr>
        </p:nvSpPr>
        <p:spPr/>
        <p:txBody>
          <a:bodyPr/>
          <a:lstStyle/>
          <a:p>
            <a:pPr eaLnBrk="1" hangingPunct="1"/>
            <a:r>
              <a:rPr lang="sl-SI" altLang="sl-SI" b="1"/>
              <a:t>KNS iz </a:t>
            </a:r>
            <a:r>
              <a:rPr lang="en-US" altLang="sl-SI" b="1"/>
              <a:t>PCP – (3)</a:t>
            </a:r>
          </a:p>
        </p:txBody>
      </p:sp>
      <p:sp>
        <p:nvSpPr>
          <p:cNvPr id="88067" name="Rectangle 3">
            <a:extLst>
              <a:ext uri="{FF2B5EF4-FFF2-40B4-BE49-F238E27FC236}">
                <a16:creationId xmlns:a16="http://schemas.microsoft.com/office/drawing/2014/main" id="{7AEB018F-09DE-4750-A640-398326E849B5}"/>
              </a:ext>
            </a:extLst>
          </p:cNvPr>
          <p:cNvSpPr>
            <a:spLocks noGrp="1" noChangeArrowheads="1"/>
          </p:cNvSpPr>
          <p:nvPr>
            <p:ph idx="1"/>
          </p:nvPr>
        </p:nvSpPr>
        <p:spPr>
          <a:xfrm>
            <a:off x="827088" y="1773238"/>
            <a:ext cx="6711950" cy="4195762"/>
          </a:xfrm>
        </p:spPr>
        <p:txBody>
          <a:bodyPr/>
          <a:lstStyle/>
          <a:p>
            <a:pPr eaLnBrk="1" hangingPunct="1">
              <a:lnSpc>
                <a:spcPct val="150000"/>
              </a:lnSpc>
              <a:buFont typeface="Wingdings 3" panose="05040102010807070707" pitchFamily="18" charset="2"/>
              <a:buChar char=""/>
              <a:defRPr/>
            </a:pPr>
            <a:r>
              <a:rPr lang="en-US" altLang="sl-SI" dirty="0"/>
              <a:t>Consider a PCP instance with </a:t>
            </a:r>
            <a:r>
              <a:rPr lang="en-US" altLang="sl-SI" i="1" dirty="0"/>
              <a:t>k</a:t>
            </a:r>
            <a:r>
              <a:rPr lang="en-US" altLang="sl-SI" dirty="0"/>
              <a:t> pairs.</a:t>
            </a:r>
          </a:p>
          <a:p>
            <a:pPr lvl="1" eaLnBrk="1" hangingPunct="1">
              <a:lnSpc>
                <a:spcPct val="150000"/>
              </a:lnSpc>
              <a:buFont typeface="Wingdings 3" panose="05040102010807070707" pitchFamily="18" charset="2"/>
              <a:buChar char=""/>
              <a:defRPr/>
            </a:pPr>
            <a:r>
              <a:rPr lang="en-US" altLang="sl-SI" dirty="0" err="1"/>
              <a:t>i-th</a:t>
            </a:r>
            <a:r>
              <a:rPr lang="en-US" altLang="sl-SI" dirty="0"/>
              <a:t> pair is </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w</a:t>
            </a:r>
            <a:r>
              <a:rPr lang="en-US" altLang="sl-SI" b="1" baseline="-25000" dirty="0" err="1">
                <a:latin typeface="Courier New" panose="02070309020205020404" pitchFamily="49" charset="0"/>
                <a:cs typeface="Courier New" panose="02070309020205020404" pitchFamily="49" charset="0"/>
              </a:rPr>
              <a:t>i</a:t>
            </a:r>
            <a:r>
              <a:rPr lang="en-US" altLang="sl-SI" b="1" dirty="0" err="1">
                <a:latin typeface="Courier New" panose="02070309020205020404" pitchFamily="49" charset="0"/>
                <a:cs typeface="Courier New" panose="02070309020205020404" pitchFamily="49" charset="0"/>
              </a:rPr>
              <a:t>,x</a:t>
            </a:r>
            <a:r>
              <a:rPr lang="en-US" altLang="sl-SI" b="1" baseline="-25000" dirty="0" err="1">
                <a:latin typeface="Courier New" panose="02070309020205020404" pitchFamily="49" charset="0"/>
                <a:cs typeface="Courier New" panose="02070309020205020404" pitchFamily="49" charset="0"/>
              </a:rPr>
              <a:t>i</a:t>
            </a:r>
            <a:r>
              <a:rPr lang="en-US" altLang="sl-SI" b="1" dirty="0">
                <a:latin typeface="Courier New" panose="02070309020205020404" pitchFamily="49" charset="0"/>
                <a:cs typeface="Courier New" panose="02070309020205020404" pitchFamily="49" charset="0"/>
              </a:rPr>
              <a:t>)</a:t>
            </a:r>
            <a:r>
              <a:rPr lang="en-US" altLang="sl-SI" dirty="0"/>
              <a:t>.</a:t>
            </a:r>
            <a:endParaRPr lang="sl-SI" altLang="sl-SI" dirty="0"/>
          </a:p>
          <a:p>
            <a:pPr marL="457200" lvl="1"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Assume </a:t>
            </a:r>
            <a:r>
              <a:rPr lang="en-US" altLang="sl-SI" b="1" i="1" dirty="0">
                <a:solidFill>
                  <a:srgbClr val="FFC000"/>
                </a:solidFill>
              </a:rPr>
              <a:t>index symbols</a:t>
            </a:r>
            <a:r>
              <a:rPr lang="en-US" altLang="sl-SI" dirty="0"/>
              <a:t> </a:t>
            </a:r>
            <a:r>
              <a:rPr lang="en-US" altLang="sl-SI" b="1" dirty="0">
                <a:latin typeface="Courier New" panose="02070309020205020404" pitchFamily="49" charset="0"/>
                <a:cs typeface="Courier New" panose="02070309020205020404" pitchFamily="49" charset="0"/>
              </a:rPr>
              <a:t>a</a:t>
            </a:r>
            <a:r>
              <a:rPr lang="en-US" altLang="sl-SI" b="1" baseline="-25000" dirty="0">
                <a:latin typeface="Courier New" panose="02070309020205020404" pitchFamily="49" charset="0"/>
                <a:cs typeface="Courier New" panose="02070309020205020404" pitchFamily="49" charset="0"/>
              </a:rPr>
              <a:t>1</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a</a:t>
            </a:r>
            <a:r>
              <a:rPr lang="en-US" altLang="sl-SI" b="1" baseline="-25000" dirty="0" err="1">
                <a:latin typeface="Courier New" panose="02070309020205020404" pitchFamily="49" charset="0"/>
                <a:cs typeface="Courier New" panose="02070309020205020404" pitchFamily="49" charset="0"/>
              </a:rPr>
              <a:t>k</a:t>
            </a:r>
            <a:r>
              <a:rPr lang="en-US" altLang="sl-SI" dirty="0"/>
              <a:t> are not in the alphabet of the PCP instance.</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The </a:t>
            </a:r>
            <a:r>
              <a:rPr lang="en-US" altLang="sl-SI" b="1" i="1" dirty="0">
                <a:solidFill>
                  <a:srgbClr val="FFC000"/>
                </a:solidFill>
              </a:rPr>
              <a:t>list language</a:t>
            </a:r>
            <a:r>
              <a:rPr lang="en-US" altLang="sl-SI" dirty="0"/>
              <a:t> for </a:t>
            </a:r>
            <a:r>
              <a:rPr lang="en-US" altLang="sl-SI" b="1" dirty="0">
                <a:latin typeface="Courier New" panose="02070309020205020404" pitchFamily="49" charset="0"/>
                <a:cs typeface="Courier New" panose="02070309020205020404" pitchFamily="49" charset="0"/>
              </a:rPr>
              <a:t>w</a:t>
            </a:r>
            <a:r>
              <a:rPr lang="en-US" altLang="sl-SI" b="1" baseline="-25000" dirty="0">
                <a:latin typeface="Courier New" panose="02070309020205020404" pitchFamily="49" charset="0"/>
                <a:cs typeface="Courier New" panose="02070309020205020404" pitchFamily="49" charset="0"/>
              </a:rPr>
              <a:t>1</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w</a:t>
            </a:r>
            <a:r>
              <a:rPr lang="en-US" altLang="sl-SI" b="1" baseline="-25000" dirty="0" err="1">
                <a:latin typeface="Courier New" panose="02070309020205020404" pitchFamily="49" charset="0"/>
                <a:cs typeface="Courier New" panose="02070309020205020404" pitchFamily="49" charset="0"/>
              </a:rPr>
              <a:t>k</a:t>
            </a:r>
            <a:r>
              <a:rPr lang="en-US" altLang="sl-SI" dirty="0"/>
              <a:t> has a CFG with productions  </a:t>
            </a:r>
            <a:r>
              <a:rPr lang="en-US" altLang="sl-SI" b="1" dirty="0">
                <a:latin typeface="Courier New" panose="02070309020205020404" pitchFamily="49" charset="0"/>
                <a:cs typeface="Courier New" panose="02070309020205020404" pitchFamily="49" charset="0"/>
              </a:rPr>
              <a:t>A -&gt; </a:t>
            </a:r>
            <a:r>
              <a:rPr lang="en-US" altLang="sl-SI" b="1" dirty="0" err="1">
                <a:latin typeface="Courier New" panose="02070309020205020404" pitchFamily="49" charset="0"/>
                <a:cs typeface="Courier New" panose="02070309020205020404" pitchFamily="49" charset="0"/>
              </a:rPr>
              <a:t>w</a:t>
            </a:r>
            <a:r>
              <a:rPr lang="en-US" altLang="sl-SI" b="1" baseline="-25000" dirty="0" err="1">
                <a:latin typeface="Courier New" panose="02070309020205020404" pitchFamily="49" charset="0"/>
                <a:cs typeface="Courier New" panose="02070309020205020404" pitchFamily="49" charset="0"/>
              </a:rPr>
              <a:t>i</a:t>
            </a:r>
            <a:r>
              <a:rPr lang="en-US" altLang="sl-SI" b="1" dirty="0" err="1">
                <a:latin typeface="Courier New" panose="02070309020205020404" pitchFamily="49" charset="0"/>
                <a:cs typeface="Courier New" panose="02070309020205020404" pitchFamily="49" charset="0"/>
              </a:rPr>
              <a:t>Aa</a:t>
            </a:r>
            <a:r>
              <a:rPr lang="en-US" altLang="sl-SI" b="1" baseline="-25000" dirty="0" err="1">
                <a:latin typeface="Courier New" panose="02070309020205020404" pitchFamily="49" charset="0"/>
                <a:cs typeface="Courier New" panose="02070309020205020404" pitchFamily="49" charset="0"/>
              </a:rPr>
              <a:t>i</a:t>
            </a:r>
            <a:r>
              <a:rPr lang="en-US" altLang="sl-SI" dirty="0"/>
              <a:t> and </a:t>
            </a:r>
            <a:r>
              <a:rPr lang="en-US" altLang="sl-SI" b="1" dirty="0">
                <a:latin typeface="Courier New" panose="02070309020205020404" pitchFamily="49" charset="0"/>
                <a:cs typeface="Courier New" panose="02070309020205020404" pitchFamily="49" charset="0"/>
              </a:rPr>
              <a:t>A -&gt; </a:t>
            </a:r>
            <a:r>
              <a:rPr lang="en-US" altLang="sl-SI" b="1" dirty="0" err="1">
                <a:latin typeface="Courier New" panose="02070309020205020404" pitchFamily="49" charset="0"/>
                <a:cs typeface="Courier New" panose="02070309020205020404" pitchFamily="49" charset="0"/>
              </a:rPr>
              <a:t>w</a:t>
            </a:r>
            <a:r>
              <a:rPr lang="en-US" altLang="sl-SI" b="1" baseline="-25000" dirty="0" err="1">
                <a:latin typeface="Courier New" panose="02070309020205020404" pitchFamily="49" charset="0"/>
                <a:cs typeface="Courier New" panose="02070309020205020404" pitchFamily="49" charset="0"/>
              </a:rPr>
              <a:t>i</a:t>
            </a:r>
            <a:r>
              <a:rPr lang="en-US" altLang="sl-SI" b="1" dirty="0" err="1">
                <a:latin typeface="Courier New" panose="02070309020205020404" pitchFamily="49" charset="0"/>
                <a:cs typeface="Courier New" panose="02070309020205020404" pitchFamily="49" charset="0"/>
              </a:rPr>
              <a:t>a</a:t>
            </a:r>
            <a:r>
              <a:rPr lang="en-US" altLang="sl-SI" b="1" baseline="-25000" dirty="0" err="1">
                <a:latin typeface="Courier New" panose="02070309020205020404" pitchFamily="49" charset="0"/>
                <a:cs typeface="Courier New" panose="02070309020205020404" pitchFamily="49" charset="0"/>
              </a:rPr>
              <a:t>i</a:t>
            </a:r>
            <a:r>
              <a:rPr lang="en-US" altLang="sl-SI" dirty="0"/>
              <a:t> </a:t>
            </a:r>
            <a:br>
              <a:rPr lang="sl-SI" altLang="sl-SI" dirty="0"/>
            </a:br>
            <a:r>
              <a:rPr lang="en-US" altLang="sl-SI" dirty="0"/>
              <a:t>for all </a:t>
            </a:r>
            <a:r>
              <a:rPr lang="en-US" altLang="sl-SI" b="1" dirty="0" err="1">
                <a:latin typeface="Courier New" panose="02070309020205020404" pitchFamily="49" charset="0"/>
                <a:cs typeface="Courier New" panose="02070309020205020404" pitchFamily="49" charset="0"/>
              </a:rPr>
              <a:t>i</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1,2,…,k</a:t>
            </a:r>
            <a:r>
              <a:rPr lang="en-US" altLang="sl-SI" dirty="0"/>
              <a:t>.</a:t>
            </a:r>
          </a:p>
        </p:txBody>
      </p:sp>
      <p:sp>
        <p:nvSpPr>
          <p:cNvPr id="94212" name="Slide Number Placeholder 5">
            <a:extLst>
              <a:ext uri="{FF2B5EF4-FFF2-40B4-BE49-F238E27FC236}">
                <a16:creationId xmlns:a16="http://schemas.microsoft.com/office/drawing/2014/main" id="{6796CE3D-4ECD-4F60-8EB9-FD4F0FD341D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3CB38900-3A19-419D-A7DE-99FD39D94AD8}" type="slidenum">
              <a:rPr lang="en-US" altLang="sl-SI" sz="2800" smtClean="0">
                <a:solidFill>
                  <a:srgbClr val="FFFFFF"/>
                </a:solidFill>
              </a:rPr>
              <a:pPr>
                <a:spcBef>
                  <a:spcPct val="0"/>
                </a:spcBef>
                <a:buClrTx/>
                <a:buSzTx/>
                <a:buFontTx/>
                <a:buNone/>
              </a:pPr>
              <a:t>44</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80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806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8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AD1E5453-E833-47C5-8C8A-325EABDF9B40}"/>
              </a:ext>
            </a:extLst>
          </p:cNvPr>
          <p:cNvSpPr>
            <a:spLocks noGrp="1" noChangeArrowheads="1"/>
          </p:cNvSpPr>
          <p:nvPr>
            <p:ph type="title"/>
          </p:nvPr>
        </p:nvSpPr>
        <p:spPr/>
        <p:txBody>
          <a:bodyPr/>
          <a:lstStyle/>
          <a:p>
            <a:pPr eaLnBrk="1" hangingPunct="1"/>
            <a:r>
              <a:rPr lang="sl-SI" altLang="sl-SI" b="1"/>
              <a:t>Jeziki seznamov</a:t>
            </a:r>
            <a:endParaRPr lang="en-US" altLang="sl-SI" b="1"/>
          </a:p>
        </p:txBody>
      </p:sp>
      <p:sp>
        <p:nvSpPr>
          <p:cNvPr id="96259" name="Rectangle 3">
            <a:extLst>
              <a:ext uri="{FF2B5EF4-FFF2-40B4-BE49-F238E27FC236}">
                <a16:creationId xmlns:a16="http://schemas.microsoft.com/office/drawing/2014/main" id="{AE4F7C6F-945A-43A5-B95D-7C54905DCBBE}"/>
              </a:ext>
            </a:extLst>
          </p:cNvPr>
          <p:cNvSpPr>
            <a:spLocks noGrp="1" noChangeArrowheads="1"/>
          </p:cNvSpPr>
          <p:nvPr>
            <p:ph idx="1"/>
          </p:nvPr>
        </p:nvSpPr>
        <p:spPr>
          <a:xfrm>
            <a:off x="685800" y="2178050"/>
            <a:ext cx="7772400" cy="4419600"/>
          </a:xfrm>
        </p:spPr>
        <p:txBody>
          <a:bodyPr/>
          <a:lstStyle/>
          <a:p>
            <a:pPr eaLnBrk="1" hangingPunct="1">
              <a:lnSpc>
                <a:spcPct val="150000"/>
              </a:lnSpc>
              <a:buFont typeface="Wingdings 3" panose="05040102010807070707" pitchFamily="18" charset="2"/>
              <a:buChar char=""/>
              <a:defRPr/>
            </a:pPr>
            <a:r>
              <a:rPr lang="en-US" altLang="sl-SI" dirty="0"/>
              <a:t>Similarly, from the second components of each pair, we can construct a list language with productions </a:t>
            </a:r>
            <a:r>
              <a:rPr lang="en-US" altLang="sl-SI" b="1" dirty="0">
                <a:latin typeface="Courier New" panose="02070309020205020404" pitchFamily="49" charset="0"/>
                <a:cs typeface="Courier New" panose="02070309020205020404" pitchFamily="49" charset="0"/>
              </a:rPr>
              <a:t>B -&gt; </a:t>
            </a:r>
            <a:r>
              <a:rPr lang="en-US" altLang="sl-SI" b="1" dirty="0" err="1">
                <a:latin typeface="Courier New" panose="02070309020205020404" pitchFamily="49" charset="0"/>
                <a:cs typeface="Courier New" panose="02070309020205020404" pitchFamily="49" charset="0"/>
              </a:rPr>
              <a:t>x</a:t>
            </a:r>
            <a:r>
              <a:rPr lang="en-US" altLang="sl-SI" b="1" baseline="-25000" dirty="0" err="1">
                <a:latin typeface="Courier New" panose="02070309020205020404" pitchFamily="49" charset="0"/>
                <a:cs typeface="Courier New" panose="02070309020205020404" pitchFamily="49" charset="0"/>
              </a:rPr>
              <a:t>i</a:t>
            </a:r>
            <a:r>
              <a:rPr lang="en-US" altLang="sl-SI" b="1" dirty="0" err="1">
                <a:latin typeface="Courier New" panose="02070309020205020404" pitchFamily="49" charset="0"/>
                <a:cs typeface="Courier New" panose="02070309020205020404" pitchFamily="49" charset="0"/>
              </a:rPr>
              <a:t>Ba</a:t>
            </a:r>
            <a:r>
              <a:rPr lang="en-US" altLang="sl-SI" b="1" baseline="-25000" dirty="0" err="1">
                <a:latin typeface="Courier New" panose="02070309020205020404" pitchFamily="49" charset="0"/>
                <a:cs typeface="Courier New" panose="02070309020205020404" pitchFamily="49" charset="0"/>
              </a:rPr>
              <a:t>i</a:t>
            </a:r>
            <a:r>
              <a:rPr lang="en-US" altLang="sl-SI" dirty="0"/>
              <a:t> and </a:t>
            </a:r>
            <a:r>
              <a:rPr lang="en-US" altLang="sl-SI" b="1" dirty="0">
                <a:latin typeface="Courier New" panose="02070309020205020404" pitchFamily="49" charset="0"/>
                <a:cs typeface="Courier New" panose="02070309020205020404" pitchFamily="49" charset="0"/>
              </a:rPr>
              <a:t>B -&gt; </a:t>
            </a:r>
            <a:r>
              <a:rPr lang="en-US" altLang="sl-SI" b="1" dirty="0" err="1">
                <a:latin typeface="Courier New" panose="02070309020205020404" pitchFamily="49" charset="0"/>
                <a:cs typeface="Courier New" panose="02070309020205020404" pitchFamily="49" charset="0"/>
              </a:rPr>
              <a:t>x</a:t>
            </a:r>
            <a:r>
              <a:rPr lang="en-US" altLang="sl-SI" b="1" baseline="-25000" dirty="0" err="1">
                <a:latin typeface="Courier New" panose="02070309020205020404" pitchFamily="49" charset="0"/>
                <a:cs typeface="Courier New" panose="02070309020205020404" pitchFamily="49" charset="0"/>
              </a:rPr>
              <a:t>i</a:t>
            </a:r>
            <a:r>
              <a:rPr lang="en-US" altLang="sl-SI" b="1" dirty="0" err="1">
                <a:latin typeface="Courier New" panose="02070309020205020404" pitchFamily="49" charset="0"/>
                <a:cs typeface="Courier New" panose="02070309020205020404" pitchFamily="49" charset="0"/>
              </a:rPr>
              <a:t>a</a:t>
            </a:r>
            <a:r>
              <a:rPr lang="en-US" altLang="sl-SI" b="1" baseline="-25000" dirty="0" err="1">
                <a:latin typeface="Courier New" panose="02070309020205020404" pitchFamily="49" charset="0"/>
                <a:cs typeface="Courier New" panose="02070309020205020404" pitchFamily="49" charset="0"/>
              </a:rPr>
              <a:t>i</a:t>
            </a:r>
            <a:r>
              <a:rPr lang="en-US" altLang="sl-SI" dirty="0"/>
              <a:t> for all </a:t>
            </a:r>
            <a:r>
              <a:rPr lang="en-US" altLang="sl-SI" b="1" dirty="0" err="1">
                <a:latin typeface="Courier New" panose="02070309020205020404" pitchFamily="49" charset="0"/>
                <a:cs typeface="Courier New" panose="02070309020205020404" pitchFamily="49" charset="0"/>
              </a:rPr>
              <a:t>i</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1,2,…,k</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These languages each consist of the concatenation of strings from the first or second components of pairs, followed by the reverse of their indexes.</a:t>
            </a:r>
          </a:p>
        </p:txBody>
      </p:sp>
      <p:sp>
        <p:nvSpPr>
          <p:cNvPr id="96260" name="Slide Number Placeholder 5">
            <a:extLst>
              <a:ext uri="{FF2B5EF4-FFF2-40B4-BE49-F238E27FC236}">
                <a16:creationId xmlns:a16="http://schemas.microsoft.com/office/drawing/2014/main" id="{26DE65B2-D95F-4D34-B892-4097FB7E499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D37359C4-5E1F-4C3E-970D-6D7BFEDB2046}" type="slidenum">
              <a:rPr lang="en-US" altLang="sl-SI" sz="2800" smtClean="0">
                <a:solidFill>
                  <a:srgbClr val="FFFFFF"/>
                </a:solidFill>
              </a:rPr>
              <a:pPr>
                <a:spcBef>
                  <a:spcPct val="0"/>
                </a:spcBef>
                <a:buClrTx/>
                <a:buSzTx/>
                <a:buFontTx/>
                <a:buNone/>
              </a:pPr>
              <a:t>45</a:t>
            </a:fld>
            <a:endParaRPr lang="en-US" altLang="sl-SI" sz="2800">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3069072-3849-49A1-B982-0A1C0667AE55}"/>
              </a:ext>
            </a:extLst>
          </p:cNvPr>
          <p:cNvSpPr>
            <a:spLocks noGrp="1" noChangeArrowheads="1"/>
          </p:cNvSpPr>
          <p:nvPr>
            <p:ph type="title"/>
          </p:nvPr>
        </p:nvSpPr>
        <p:spPr/>
        <p:txBody>
          <a:bodyPr/>
          <a:lstStyle/>
          <a:p>
            <a:pPr eaLnBrk="1" hangingPunct="1"/>
            <a:r>
              <a:rPr lang="sl-SI" altLang="sl-SI" b="1">
                <a:solidFill>
                  <a:srgbClr val="92D050"/>
                </a:solidFill>
              </a:rPr>
              <a:t>Primer</a:t>
            </a:r>
            <a:r>
              <a:rPr lang="en-US" altLang="sl-SI" b="1"/>
              <a:t>: </a:t>
            </a:r>
            <a:r>
              <a:rPr lang="sl-SI" altLang="sl-SI" b="1"/>
              <a:t>jeziki seznamov</a:t>
            </a:r>
            <a:endParaRPr lang="en-US" altLang="sl-SI" b="1"/>
          </a:p>
        </p:txBody>
      </p:sp>
      <p:sp>
        <p:nvSpPr>
          <p:cNvPr id="93187" name="Rectangle 3">
            <a:extLst>
              <a:ext uri="{FF2B5EF4-FFF2-40B4-BE49-F238E27FC236}">
                <a16:creationId xmlns:a16="http://schemas.microsoft.com/office/drawing/2014/main" id="{473F360C-9FDA-46EA-BB97-83CFC98231FB}"/>
              </a:ext>
            </a:extLst>
          </p:cNvPr>
          <p:cNvSpPr>
            <a:spLocks noGrp="1" noChangeArrowheads="1"/>
          </p:cNvSpPr>
          <p:nvPr>
            <p:ph idx="1"/>
          </p:nvPr>
        </p:nvSpPr>
        <p:spPr>
          <a:xfrm>
            <a:off x="457200" y="1981200"/>
            <a:ext cx="8458200" cy="4114800"/>
          </a:xfrm>
        </p:spPr>
        <p:txBody>
          <a:bodyPr/>
          <a:lstStyle/>
          <a:p>
            <a:pPr eaLnBrk="1" hangingPunct="1">
              <a:lnSpc>
                <a:spcPct val="150000"/>
              </a:lnSpc>
            </a:pPr>
            <a:r>
              <a:rPr lang="en-US" altLang="sl-SI"/>
              <a:t>Consider PCP instance </a:t>
            </a:r>
            <a:r>
              <a:rPr lang="en-US" altLang="sl-SI" b="1">
                <a:latin typeface="Courier New" panose="02070309020205020404" pitchFamily="49" charset="0"/>
                <a:cs typeface="Courier New" panose="02070309020205020404" pitchFamily="49" charset="0"/>
              </a:rPr>
              <a:t>(a,ab)</a:t>
            </a:r>
            <a:r>
              <a:rPr lang="en-US" altLang="sl-SI"/>
              <a:t>, </a:t>
            </a:r>
            <a:r>
              <a:rPr lang="en-US" altLang="sl-SI" b="1">
                <a:latin typeface="Courier New" panose="02070309020205020404" pitchFamily="49" charset="0"/>
                <a:cs typeface="Courier New" panose="02070309020205020404" pitchFamily="49" charset="0"/>
              </a:rPr>
              <a:t>(baa,aab)</a:t>
            </a:r>
            <a:r>
              <a:rPr lang="en-US" altLang="sl-SI"/>
              <a:t>, </a:t>
            </a:r>
            <a:r>
              <a:rPr lang="en-US" altLang="sl-SI" b="1">
                <a:latin typeface="Courier New" panose="02070309020205020404" pitchFamily="49" charset="0"/>
                <a:cs typeface="Courier New" panose="02070309020205020404" pitchFamily="49" charset="0"/>
              </a:rPr>
              <a:t>(bba,ba)</a:t>
            </a:r>
            <a:r>
              <a:rPr lang="en-US" altLang="sl-SI"/>
              <a:t>.</a:t>
            </a:r>
          </a:p>
          <a:p>
            <a:pPr eaLnBrk="1" hangingPunct="1">
              <a:lnSpc>
                <a:spcPct val="150000"/>
              </a:lnSpc>
            </a:pPr>
            <a:r>
              <a:rPr lang="en-US" altLang="sl-SI"/>
              <a:t>Use 1, 2, 3 as the index symbols for these pairs in order.</a:t>
            </a:r>
            <a:br>
              <a:rPr lang="sl-SI" altLang="sl-SI"/>
            </a:br>
            <a:endParaRPr lang="en-US" altLang="sl-SI"/>
          </a:p>
          <a:p>
            <a:pPr eaLnBrk="1" hangingPunct="1">
              <a:lnSpc>
                <a:spcPct val="150000"/>
              </a:lnSpc>
              <a:buFont typeface="Monotype Sorts" pitchFamily="2" charset="2"/>
              <a:buNone/>
            </a:pPr>
            <a:r>
              <a:rPr lang="en-US" altLang="sl-SI" b="1">
                <a:solidFill>
                  <a:srgbClr val="FFC000"/>
                </a:solidFill>
                <a:latin typeface="Courier New" panose="02070309020205020404" pitchFamily="49" charset="0"/>
                <a:cs typeface="Courier New" panose="02070309020205020404" pitchFamily="49" charset="0"/>
              </a:rPr>
              <a:t>A -&gt; </a:t>
            </a:r>
            <a:r>
              <a:rPr lang="sl-SI" altLang="sl-SI" b="1">
                <a:solidFill>
                  <a:srgbClr val="FFC000"/>
                </a:solidFill>
                <a:latin typeface="Courier New" panose="02070309020205020404" pitchFamily="49" charset="0"/>
                <a:cs typeface="Courier New" panose="02070309020205020404" pitchFamily="49" charset="0"/>
              </a:rPr>
              <a:t> </a:t>
            </a:r>
            <a:r>
              <a:rPr lang="en-US" altLang="sl-SI" b="1">
                <a:solidFill>
                  <a:srgbClr val="FFC000"/>
                </a:solidFill>
                <a:latin typeface="Courier New" panose="02070309020205020404" pitchFamily="49" charset="0"/>
                <a:cs typeface="Courier New" panose="02070309020205020404" pitchFamily="49" charset="0"/>
              </a:rPr>
              <a:t>aA1 | baaA2 | bbaA3 | </a:t>
            </a:r>
            <a:r>
              <a:rPr lang="sl-SI" altLang="sl-SI" b="1">
                <a:solidFill>
                  <a:srgbClr val="FFC000"/>
                </a:solidFill>
                <a:latin typeface="Courier New" panose="02070309020205020404" pitchFamily="49" charset="0"/>
                <a:cs typeface="Courier New" panose="02070309020205020404" pitchFamily="49" charset="0"/>
              </a:rPr>
              <a:t> </a:t>
            </a:r>
            <a:r>
              <a:rPr lang="en-US" altLang="sl-SI" b="1">
                <a:solidFill>
                  <a:srgbClr val="FFC000"/>
                </a:solidFill>
                <a:latin typeface="Courier New" panose="02070309020205020404" pitchFamily="49" charset="0"/>
                <a:cs typeface="Courier New" panose="02070309020205020404" pitchFamily="49" charset="0"/>
              </a:rPr>
              <a:t>a1 | baa2 | bba3</a:t>
            </a:r>
          </a:p>
          <a:p>
            <a:pPr eaLnBrk="1" hangingPunct="1">
              <a:lnSpc>
                <a:spcPct val="150000"/>
              </a:lnSpc>
              <a:buFont typeface="Monotype Sorts" pitchFamily="2" charset="2"/>
              <a:buNone/>
            </a:pPr>
            <a:r>
              <a:rPr lang="en-US" altLang="sl-SI" b="1">
                <a:solidFill>
                  <a:srgbClr val="FFC000"/>
                </a:solidFill>
                <a:latin typeface="Courier New" panose="02070309020205020404" pitchFamily="49" charset="0"/>
                <a:cs typeface="Courier New" panose="02070309020205020404" pitchFamily="49" charset="0"/>
              </a:rPr>
              <a:t>B -&gt; abB1 | aabB2 | </a:t>
            </a:r>
            <a:r>
              <a:rPr lang="sl-SI" altLang="sl-SI" b="1">
                <a:solidFill>
                  <a:srgbClr val="FFC000"/>
                </a:solidFill>
                <a:latin typeface="Courier New" panose="02070309020205020404" pitchFamily="49" charset="0"/>
                <a:cs typeface="Courier New" panose="02070309020205020404" pitchFamily="49" charset="0"/>
              </a:rPr>
              <a:t> </a:t>
            </a:r>
            <a:r>
              <a:rPr lang="en-US" altLang="sl-SI" b="1">
                <a:solidFill>
                  <a:srgbClr val="FFC000"/>
                </a:solidFill>
                <a:latin typeface="Courier New" panose="02070309020205020404" pitchFamily="49" charset="0"/>
                <a:cs typeface="Courier New" panose="02070309020205020404" pitchFamily="49" charset="0"/>
              </a:rPr>
              <a:t>baB3 | ab1 | aab2 | ba3</a:t>
            </a:r>
          </a:p>
        </p:txBody>
      </p:sp>
      <p:sp>
        <p:nvSpPr>
          <p:cNvPr id="98308" name="Slide Number Placeholder 5">
            <a:extLst>
              <a:ext uri="{FF2B5EF4-FFF2-40B4-BE49-F238E27FC236}">
                <a16:creationId xmlns:a16="http://schemas.microsoft.com/office/drawing/2014/main" id="{3950631D-976B-4909-9A65-55C8C942337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A63653E4-E782-4E29-B970-6EC40B5BCF1D}" type="slidenum">
              <a:rPr lang="en-US" altLang="sl-SI" sz="2800" smtClean="0">
                <a:solidFill>
                  <a:srgbClr val="FFFFFF"/>
                </a:solidFill>
              </a:rPr>
              <a:pPr>
                <a:spcBef>
                  <a:spcPct val="0"/>
                </a:spcBef>
                <a:buClrTx/>
                <a:buSzTx/>
                <a:buFontTx/>
                <a:buNone/>
              </a:pPr>
              <a:t>46</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3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31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6A0E0B12-851A-43DA-A8E9-932B24D5E0D5}"/>
              </a:ext>
            </a:extLst>
          </p:cNvPr>
          <p:cNvSpPr>
            <a:spLocks noGrp="1" noChangeArrowheads="1"/>
          </p:cNvSpPr>
          <p:nvPr>
            <p:ph type="title"/>
          </p:nvPr>
        </p:nvSpPr>
        <p:spPr/>
        <p:txBody>
          <a:bodyPr/>
          <a:lstStyle/>
          <a:p>
            <a:pPr eaLnBrk="1" hangingPunct="1"/>
            <a:r>
              <a:rPr lang="sl-SI" altLang="sl-SI" b="1"/>
              <a:t>Prevedba</a:t>
            </a:r>
            <a:r>
              <a:rPr lang="en-US" altLang="sl-SI" b="1"/>
              <a:t> PCP </a:t>
            </a:r>
            <a:r>
              <a:rPr lang="sl-SI" altLang="sl-SI" b="1"/>
              <a:t>na problem ugotavljanja dvoumnosti</a:t>
            </a:r>
            <a:endParaRPr lang="en-US" altLang="sl-SI" b="1"/>
          </a:p>
        </p:txBody>
      </p:sp>
      <p:sp>
        <p:nvSpPr>
          <p:cNvPr id="94211" name="Rectangle 3">
            <a:extLst>
              <a:ext uri="{FF2B5EF4-FFF2-40B4-BE49-F238E27FC236}">
                <a16:creationId xmlns:a16="http://schemas.microsoft.com/office/drawing/2014/main" id="{D42B2B4D-A545-4E46-9B4C-EB3FADF1AF41}"/>
              </a:ext>
            </a:extLst>
          </p:cNvPr>
          <p:cNvSpPr>
            <a:spLocks noGrp="1" noChangeArrowheads="1"/>
          </p:cNvSpPr>
          <p:nvPr>
            <p:ph idx="1"/>
          </p:nvPr>
        </p:nvSpPr>
        <p:spPr>
          <a:xfrm>
            <a:off x="827088" y="2473325"/>
            <a:ext cx="6711950" cy="4195763"/>
          </a:xfrm>
        </p:spPr>
        <p:txBody>
          <a:bodyPr/>
          <a:lstStyle/>
          <a:p>
            <a:pPr eaLnBrk="1" hangingPunct="1">
              <a:lnSpc>
                <a:spcPct val="150000"/>
              </a:lnSpc>
              <a:buFont typeface="Wingdings 3" panose="05040102010807070707" pitchFamily="18" charset="2"/>
              <a:buChar char=""/>
              <a:defRPr/>
            </a:pPr>
            <a:r>
              <a:rPr lang="en-US" altLang="sl-SI" dirty="0"/>
              <a:t>Given a PCP instance, construct grammars </a:t>
            </a:r>
            <a:br>
              <a:rPr lang="sl-SI" altLang="sl-SI" dirty="0"/>
            </a:br>
            <a:r>
              <a:rPr lang="en-US" altLang="sl-SI" dirty="0"/>
              <a:t>for the two list languages, with variables </a:t>
            </a:r>
            <a:r>
              <a:rPr lang="en-US" altLang="sl-SI" b="1" dirty="0">
                <a:latin typeface="Courier New" panose="02070309020205020404" pitchFamily="49" charset="0"/>
                <a:cs typeface="Courier New" panose="02070309020205020404" pitchFamily="49" charset="0"/>
              </a:rPr>
              <a:t>A</a:t>
            </a:r>
            <a:r>
              <a:rPr lang="en-US" altLang="sl-SI" dirty="0"/>
              <a:t> and </a:t>
            </a:r>
            <a:r>
              <a:rPr lang="en-US" altLang="sl-SI" b="1" dirty="0">
                <a:latin typeface="Courier New" panose="02070309020205020404" pitchFamily="49" charset="0"/>
                <a:cs typeface="Courier New" panose="02070309020205020404" pitchFamily="49" charset="0"/>
              </a:rPr>
              <a:t>B</a:t>
            </a:r>
            <a:r>
              <a:rPr lang="en-US" altLang="sl-SI" dirty="0"/>
              <a:t>.</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Add productions </a:t>
            </a:r>
            <a:r>
              <a:rPr lang="en-US" altLang="sl-SI" b="1" dirty="0">
                <a:latin typeface="Courier New" panose="02070309020205020404" pitchFamily="49" charset="0"/>
                <a:cs typeface="Courier New" panose="02070309020205020404" pitchFamily="49" charset="0"/>
              </a:rPr>
              <a:t>S -&gt; A | B</a:t>
            </a:r>
            <a:r>
              <a:rPr lang="en-US" altLang="sl-SI" dirty="0"/>
              <a:t>.</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The resulting grammar is ambiguous if and only if there is a solution to the PCP instance.</a:t>
            </a:r>
          </a:p>
        </p:txBody>
      </p:sp>
      <p:sp>
        <p:nvSpPr>
          <p:cNvPr id="100356" name="Slide Number Placeholder 5">
            <a:extLst>
              <a:ext uri="{FF2B5EF4-FFF2-40B4-BE49-F238E27FC236}">
                <a16:creationId xmlns:a16="http://schemas.microsoft.com/office/drawing/2014/main" id="{BE70904A-4214-460F-B765-E3ED4284ECD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D0B9436C-AB0A-4610-A61F-9E1640850C6F}" type="slidenum">
              <a:rPr lang="en-US" altLang="sl-SI" sz="2800" smtClean="0">
                <a:solidFill>
                  <a:srgbClr val="FFFFFF"/>
                </a:solidFill>
              </a:rPr>
              <a:pPr>
                <a:spcBef>
                  <a:spcPct val="0"/>
                </a:spcBef>
                <a:buClrTx/>
                <a:buSzTx/>
                <a:buFontTx/>
                <a:buNone/>
              </a:pPr>
              <a:t>47</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42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A5D7B98-33F5-4616-9CC2-B910588EAA38}"/>
              </a:ext>
            </a:extLst>
          </p:cNvPr>
          <p:cNvSpPr>
            <a:spLocks noGrp="1" noChangeArrowheads="1"/>
          </p:cNvSpPr>
          <p:nvPr>
            <p:ph type="title"/>
          </p:nvPr>
        </p:nvSpPr>
        <p:spPr>
          <a:xfrm>
            <a:off x="576263" y="609600"/>
            <a:ext cx="8243887" cy="1143000"/>
          </a:xfrm>
        </p:spPr>
        <p:txBody>
          <a:bodyPr/>
          <a:lstStyle/>
          <a:p>
            <a:pPr eaLnBrk="1" hangingPunct="1"/>
            <a:r>
              <a:rPr lang="sl-SI" altLang="sl-SI" b="1">
                <a:solidFill>
                  <a:srgbClr val="92D050"/>
                </a:solidFill>
              </a:rPr>
              <a:t>Primer</a:t>
            </a:r>
            <a:r>
              <a:rPr lang="en-US" altLang="sl-SI" b="1"/>
              <a:t>: </a:t>
            </a:r>
            <a:br>
              <a:rPr lang="sl-SI" altLang="sl-SI" b="1"/>
            </a:br>
            <a:r>
              <a:rPr lang="sl-SI" altLang="sl-SI" b="1"/>
              <a:t>		prevedba na “dvoumnost”</a:t>
            </a:r>
            <a:endParaRPr lang="en-US" altLang="sl-SI" b="1"/>
          </a:p>
        </p:txBody>
      </p:sp>
      <p:sp>
        <p:nvSpPr>
          <p:cNvPr id="95235" name="Rectangle 3">
            <a:extLst>
              <a:ext uri="{FF2B5EF4-FFF2-40B4-BE49-F238E27FC236}">
                <a16:creationId xmlns:a16="http://schemas.microsoft.com/office/drawing/2014/main" id="{DABE5CE8-B97F-4592-A426-4B218CB70E0B}"/>
              </a:ext>
            </a:extLst>
          </p:cNvPr>
          <p:cNvSpPr>
            <a:spLocks noGrp="1" noChangeArrowheads="1"/>
          </p:cNvSpPr>
          <p:nvPr>
            <p:ph idx="1"/>
          </p:nvPr>
        </p:nvSpPr>
        <p:spPr>
          <a:xfrm>
            <a:off x="730250" y="2338388"/>
            <a:ext cx="7945438" cy="4114800"/>
          </a:xfrm>
        </p:spPr>
        <p:txBody>
          <a:bodyPr/>
          <a:lstStyle/>
          <a:p>
            <a:pPr eaLnBrk="1" hangingPunct="1">
              <a:lnSpc>
                <a:spcPct val="150000"/>
              </a:lnSpc>
              <a:buFont typeface="Monotype Sorts" pitchFamily="2" charset="2"/>
              <a:buNone/>
            </a:pPr>
            <a:r>
              <a:rPr lang="sl-SI" altLang="sl-SI" b="1">
                <a:solidFill>
                  <a:srgbClr val="FFC000"/>
                </a:solidFill>
                <a:latin typeface="Courier New" panose="02070309020205020404" pitchFamily="49" charset="0"/>
                <a:cs typeface="Courier New" panose="02070309020205020404" pitchFamily="49" charset="0"/>
              </a:rPr>
              <a:t>	</a:t>
            </a:r>
            <a:r>
              <a:rPr lang="en-US" altLang="sl-SI" b="1">
                <a:solidFill>
                  <a:srgbClr val="FFC000"/>
                </a:solidFill>
                <a:latin typeface="Courier New" panose="02070309020205020404" pitchFamily="49" charset="0"/>
                <a:cs typeface="Courier New" panose="02070309020205020404" pitchFamily="49" charset="0"/>
              </a:rPr>
              <a:t>A -&gt; </a:t>
            </a:r>
            <a:r>
              <a:rPr lang="sl-SI" altLang="sl-SI" b="1">
                <a:solidFill>
                  <a:srgbClr val="FFC000"/>
                </a:solidFill>
                <a:latin typeface="Courier New" panose="02070309020205020404" pitchFamily="49" charset="0"/>
                <a:cs typeface="Courier New" panose="02070309020205020404" pitchFamily="49" charset="0"/>
              </a:rPr>
              <a:t> </a:t>
            </a:r>
            <a:r>
              <a:rPr lang="en-US" altLang="sl-SI" b="1">
                <a:solidFill>
                  <a:srgbClr val="FFC000"/>
                </a:solidFill>
                <a:latin typeface="Courier New" panose="02070309020205020404" pitchFamily="49" charset="0"/>
                <a:cs typeface="Courier New" panose="02070309020205020404" pitchFamily="49" charset="0"/>
              </a:rPr>
              <a:t>aA1 | baaA2 | bbaA3 | </a:t>
            </a:r>
            <a:r>
              <a:rPr lang="sl-SI" altLang="sl-SI" b="1">
                <a:solidFill>
                  <a:srgbClr val="FFC000"/>
                </a:solidFill>
                <a:latin typeface="Courier New" panose="02070309020205020404" pitchFamily="49" charset="0"/>
                <a:cs typeface="Courier New" panose="02070309020205020404" pitchFamily="49" charset="0"/>
              </a:rPr>
              <a:t> </a:t>
            </a:r>
            <a:r>
              <a:rPr lang="en-US" altLang="sl-SI" b="1">
                <a:solidFill>
                  <a:srgbClr val="FFC000"/>
                </a:solidFill>
                <a:latin typeface="Courier New" panose="02070309020205020404" pitchFamily="49" charset="0"/>
                <a:cs typeface="Courier New" panose="02070309020205020404" pitchFamily="49" charset="0"/>
              </a:rPr>
              <a:t>a1 | baa2 | bba3</a:t>
            </a:r>
          </a:p>
          <a:p>
            <a:pPr eaLnBrk="1" hangingPunct="1">
              <a:lnSpc>
                <a:spcPct val="150000"/>
              </a:lnSpc>
              <a:buFont typeface="Monotype Sorts" pitchFamily="2" charset="2"/>
              <a:buNone/>
            </a:pPr>
            <a:r>
              <a:rPr lang="sl-SI" altLang="sl-SI" b="1">
                <a:solidFill>
                  <a:srgbClr val="FFC000"/>
                </a:solidFill>
                <a:latin typeface="Courier New" panose="02070309020205020404" pitchFamily="49" charset="0"/>
                <a:cs typeface="Courier New" panose="02070309020205020404" pitchFamily="49" charset="0"/>
              </a:rPr>
              <a:t>	</a:t>
            </a:r>
            <a:r>
              <a:rPr lang="en-US" altLang="sl-SI" b="1">
                <a:solidFill>
                  <a:srgbClr val="FFC000"/>
                </a:solidFill>
                <a:latin typeface="Courier New" panose="02070309020205020404" pitchFamily="49" charset="0"/>
                <a:cs typeface="Courier New" panose="02070309020205020404" pitchFamily="49" charset="0"/>
              </a:rPr>
              <a:t>B -&gt; abB1 | aabB2 | </a:t>
            </a:r>
            <a:r>
              <a:rPr lang="sl-SI" altLang="sl-SI" b="1">
                <a:solidFill>
                  <a:srgbClr val="FFC000"/>
                </a:solidFill>
                <a:latin typeface="Courier New" panose="02070309020205020404" pitchFamily="49" charset="0"/>
                <a:cs typeface="Courier New" panose="02070309020205020404" pitchFamily="49" charset="0"/>
              </a:rPr>
              <a:t> </a:t>
            </a:r>
            <a:r>
              <a:rPr lang="en-US" altLang="sl-SI" b="1">
                <a:solidFill>
                  <a:srgbClr val="FFC000"/>
                </a:solidFill>
                <a:latin typeface="Courier New" panose="02070309020205020404" pitchFamily="49" charset="0"/>
                <a:cs typeface="Courier New" panose="02070309020205020404" pitchFamily="49" charset="0"/>
              </a:rPr>
              <a:t>baB3 | ab1 | aab2 | ba3</a:t>
            </a:r>
          </a:p>
          <a:p>
            <a:pPr eaLnBrk="1" hangingPunct="1">
              <a:lnSpc>
                <a:spcPct val="150000"/>
              </a:lnSpc>
              <a:buFont typeface="Monotype Sorts" pitchFamily="2" charset="2"/>
              <a:buNone/>
            </a:pPr>
            <a:r>
              <a:rPr lang="sl-SI" altLang="sl-SI" b="1">
                <a:solidFill>
                  <a:srgbClr val="FFC000"/>
                </a:solidFill>
                <a:latin typeface="Courier New" panose="02070309020205020404" pitchFamily="49" charset="0"/>
                <a:cs typeface="Courier New" panose="02070309020205020404" pitchFamily="49" charset="0"/>
              </a:rPr>
              <a:t>	</a:t>
            </a:r>
            <a:r>
              <a:rPr lang="en-US" altLang="sl-SI" b="1">
                <a:solidFill>
                  <a:srgbClr val="FFC000"/>
                </a:solidFill>
                <a:latin typeface="Courier New" panose="02070309020205020404" pitchFamily="49" charset="0"/>
                <a:cs typeface="Courier New" panose="02070309020205020404" pitchFamily="49" charset="0"/>
              </a:rPr>
              <a:t>S -&gt; A | B</a:t>
            </a:r>
          </a:p>
          <a:p>
            <a:pPr eaLnBrk="1" hangingPunct="1">
              <a:lnSpc>
                <a:spcPct val="150000"/>
              </a:lnSpc>
            </a:pPr>
            <a:r>
              <a:rPr lang="en-US" altLang="sl-SI"/>
              <a:t>There is a solution 1, 3.</a:t>
            </a:r>
          </a:p>
          <a:p>
            <a:pPr eaLnBrk="1" hangingPunct="1">
              <a:lnSpc>
                <a:spcPct val="150000"/>
              </a:lnSpc>
            </a:pPr>
            <a:r>
              <a:rPr lang="en-US" altLang="sl-SI"/>
              <a:t>Note </a:t>
            </a:r>
            <a:r>
              <a:rPr lang="en-US" altLang="sl-SI" b="1">
                <a:latin typeface="Courier New" panose="02070309020205020404" pitchFamily="49" charset="0"/>
                <a:cs typeface="Courier New" panose="02070309020205020404" pitchFamily="49" charset="0"/>
              </a:rPr>
              <a:t>abba31</a:t>
            </a:r>
            <a:r>
              <a:rPr lang="en-US" altLang="sl-SI"/>
              <a:t> has leftmost derivations:</a:t>
            </a:r>
          </a:p>
          <a:p>
            <a:pPr eaLnBrk="1" hangingPunct="1">
              <a:lnSpc>
                <a:spcPct val="150000"/>
              </a:lnSpc>
              <a:buFont typeface="Monotype Sorts" pitchFamily="2" charset="2"/>
              <a:buNone/>
            </a:pPr>
            <a:r>
              <a:rPr lang="sl-SI" altLang="sl-SI" b="1">
                <a:latin typeface="Courier New" panose="02070309020205020404" pitchFamily="49" charset="0"/>
                <a:cs typeface="Courier New" panose="02070309020205020404" pitchFamily="49" charset="0"/>
              </a:rPr>
              <a:t>		</a:t>
            </a:r>
            <a:r>
              <a:rPr lang="en-US" altLang="sl-SI" b="1">
                <a:latin typeface="Courier New" panose="02070309020205020404" pitchFamily="49" charset="0"/>
                <a:cs typeface="Courier New" panose="02070309020205020404" pitchFamily="49" charset="0"/>
              </a:rPr>
              <a:t>S =&gt; A =&gt; </a:t>
            </a:r>
            <a:r>
              <a:rPr lang="sl-SI" altLang="sl-SI" b="1">
                <a:latin typeface="Courier New" panose="02070309020205020404" pitchFamily="49" charset="0"/>
                <a:cs typeface="Courier New" panose="02070309020205020404" pitchFamily="49" charset="0"/>
              </a:rPr>
              <a:t> </a:t>
            </a:r>
            <a:r>
              <a:rPr lang="en-US" altLang="sl-SI" b="1">
                <a:latin typeface="Courier New" panose="02070309020205020404" pitchFamily="49" charset="0"/>
                <a:cs typeface="Courier New" panose="02070309020205020404" pitchFamily="49" charset="0"/>
              </a:rPr>
              <a:t>aA1 =&gt; abba31</a:t>
            </a:r>
          </a:p>
          <a:p>
            <a:pPr eaLnBrk="1" hangingPunct="1">
              <a:lnSpc>
                <a:spcPct val="150000"/>
              </a:lnSpc>
              <a:buFont typeface="Monotype Sorts" pitchFamily="2" charset="2"/>
              <a:buNone/>
            </a:pPr>
            <a:r>
              <a:rPr lang="sl-SI" altLang="sl-SI" b="1">
                <a:latin typeface="Courier New" panose="02070309020205020404" pitchFamily="49" charset="0"/>
                <a:cs typeface="Courier New" panose="02070309020205020404" pitchFamily="49" charset="0"/>
              </a:rPr>
              <a:t>		</a:t>
            </a:r>
            <a:r>
              <a:rPr lang="en-US" altLang="sl-SI" b="1">
                <a:latin typeface="Courier New" panose="02070309020205020404" pitchFamily="49" charset="0"/>
                <a:cs typeface="Courier New" panose="02070309020205020404" pitchFamily="49" charset="0"/>
              </a:rPr>
              <a:t>S =&gt; B =&gt; abB1 =&gt; abba31</a:t>
            </a:r>
          </a:p>
        </p:txBody>
      </p:sp>
      <p:sp>
        <p:nvSpPr>
          <p:cNvPr id="102404" name="Slide Number Placeholder 5">
            <a:extLst>
              <a:ext uri="{FF2B5EF4-FFF2-40B4-BE49-F238E27FC236}">
                <a16:creationId xmlns:a16="http://schemas.microsoft.com/office/drawing/2014/main" id="{46470DE5-C920-4AC8-87B9-DA386A208DD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8528D98B-88E2-480A-8D0B-52976972D32E}" type="slidenum">
              <a:rPr lang="en-US" altLang="sl-SI" sz="2800" smtClean="0">
                <a:solidFill>
                  <a:srgbClr val="FFFFFF"/>
                </a:solidFill>
              </a:rPr>
              <a:pPr>
                <a:spcBef>
                  <a:spcPct val="0"/>
                </a:spcBef>
                <a:buClrTx/>
                <a:buSzTx/>
                <a:buFontTx/>
                <a:buNone/>
              </a:pPr>
              <a:t>48</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2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2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52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52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52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5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060942CC-8769-453F-BD84-8AF538FDC76D}"/>
              </a:ext>
            </a:extLst>
          </p:cNvPr>
          <p:cNvSpPr>
            <a:spLocks noGrp="1" noChangeArrowheads="1"/>
          </p:cNvSpPr>
          <p:nvPr>
            <p:ph type="title"/>
          </p:nvPr>
        </p:nvSpPr>
        <p:spPr/>
        <p:txBody>
          <a:bodyPr/>
          <a:lstStyle/>
          <a:p>
            <a:pPr eaLnBrk="1" hangingPunct="1"/>
            <a:r>
              <a:rPr lang="sl-SI" altLang="sl-SI" b="1">
                <a:solidFill>
                  <a:srgbClr val="FFC000"/>
                </a:solidFill>
              </a:rPr>
              <a:t>Dokaz</a:t>
            </a:r>
            <a:r>
              <a:rPr lang="sl-SI" altLang="sl-SI" b="1"/>
              <a:t>,</a:t>
            </a:r>
            <a:br>
              <a:rPr lang="sl-SI" altLang="sl-SI" b="1"/>
            </a:br>
            <a:r>
              <a:rPr lang="sl-SI" altLang="sl-SI" b="1"/>
              <a:t>da</a:t>
            </a:r>
            <a:r>
              <a:rPr lang="en-US" altLang="sl-SI" b="1"/>
              <a:t> </a:t>
            </a:r>
            <a:r>
              <a:rPr lang="sl-SI" altLang="sl-SI" b="1"/>
              <a:t>prevedba deluje</a:t>
            </a:r>
            <a:endParaRPr lang="en-US" altLang="sl-SI" b="1"/>
          </a:p>
        </p:txBody>
      </p:sp>
      <p:sp>
        <p:nvSpPr>
          <p:cNvPr id="96259" name="Rectangle 3">
            <a:extLst>
              <a:ext uri="{FF2B5EF4-FFF2-40B4-BE49-F238E27FC236}">
                <a16:creationId xmlns:a16="http://schemas.microsoft.com/office/drawing/2014/main" id="{8AAC9FF8-3F7C-44C9-B43A-EEA5D70B2E6C}"/>
              </a:ext>
            </a:extLst>
          </p:cNvPr>
          <p:cNvSpPr>
            <a:spLocks noGrp="1" noChangeArrowheads="1"/>
          </p:cNvSpPr>
          <p:nvPr>
            <p:ph idx="1"/>
          </p:nvPr>
        </p:nvSpPr>
        <p:spPr>
          <a:xfrm>
            <a:off x="685800" y="2193925"/>
            <a:ext cx="7924800" cy="4114800"/>
          </a:xfrm>
        </p:spPr>
        <p:txBody>
          <a:bodyPr/>
          <a:lstStyle/>
          <a:p>
            <a:pPr eaLnBrk="1" hangingPunct="1">
              <a:lnSpc>
                <a:spcPct val="150000"/>
              </a:lnSpc>
              <a:buFont typeface="Wingdings 3" panose="05040102010807070707" pitchFamily="18" charset="2"/>
              <a:buChar char=""/>
              <a:defRPr/>
            </a:pPr>
            <a:r>
              <a:rPr lang="en-US" altLang="sl-SI" dirty="0"/>
              <a:t>In one direction, if </a:t>
            </a:r>
            <a:r>
              <a:rPr lang="en-US" altLang="sl-SI" b="1" dirty="0">
                <a:latin typeface="Courier New" panose="02070309020205020404" pitchFamily="49" charset="0"/>
                <a:cs typeface="Courier New" panose="02070309020205020404" pitchFamily="49" charset="0"/>
              </a:rPr>
              <a:t>a</a:t>
            </a:r>
            <a:r>
              <a:rPr lang="en-US" altLang="sl-SI" b="1" baseline="-25000" dirty="0">
                <a:latin typeface="Courier New" panose="02070309020205020404" pitchFamily="49" charset="0"/>
                <a:cs typeface="Courier New" panose="02070309020205020404" pitchFamily="49" charset="0"/>
              </a:rPr>
              <a:t>1</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a</a:t>
            </a:r>
            <a:r>
              <a:rPr lang="en-US" altLang="sl-SI" b="1" baseline="-25000" dirty="0" err="1">
                <a:latin typeface="Courier New" panose="02070309020205020404" pitchFamily="49" charset="0"/>
                <a:cs typeface="Courier New" panose="02070309020205020404" pitchFamily="49" charset="0"/>
              </a:rPr>
              <a:t>k</a:t>
            </a:r>
            <a:r>
              <a:rPr lang="en-US" altLang="sl-SI" dirty="0"/>
              <a:t> is a solution, then </a:t>
            </a:r>
            <a:r>
              <a:rPr lang="en-US" altLang="sl-SI" b="1" dirty="0">
                <a:latin typeface="Courier New" panose="02070309020205020404" pitchFamily="49" charset="0"/>
                <a:cs typeface="Courier New" panose="02070309020205020404" pitchFamily="49" charset="0"/>
              </a:rPr>
              <a:t>w</a:t>
            </a:r>
            <a:r>
              <a:rPr lang="en-US" altLang="sl-SI" b="1" baseline="-25000" dirty="0">
                <a:latin typeface="Courier New" panose="02070309020205020404" pitchFamily="49" charset="0"/>
                <a:cs typeface="Courier New" panose="02070309020205020404" pitchFamily="49" charset="0"/>
              </a:rPr>
              <a:t>1</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w</a:t>
            </a:r>
            <a:r>
              <a:rPr lang="en-US" altLang="sl-SI" b="1" baseline="-25000" dirty="0" err="1">
                <a:latin typeface="Courier New" panose="02070309020205020404" pitchFamily="49" charset="0"/>
                <a:cs typeface="Courier New" panose="02070309020205020404" pitchFamily="49" charset="0"/>
              </a:rPr>
              <a:t>k</a:t>
            </a:r>
            <a:r>
              <a:rPr lang="en-US" altLang="sl-SI" b="1" dirty="0" err="1">
                <a:latin typeface="Courier New" panose="02070309020205020404" pitchFamily="49" charset="0"/>
                <a:cs typeface="Courier New" panose="02070309020205020404" pitchFamily="49" charset="0"/>
              </a:rPr>
              <a:t>a</a:t>
            </a:r>
            <a:r>
              <a:rPr lang="en-US" altLang="sl-SI" b="1" baseline="-25000" dirty="0" err="1">
                <a:latin typeface="Courier New" panose="02070309020205020404" pitchFamily="49" charset="0"/>
                <a:cs typeface="Courier New" panose="02070309020205020404" pitchFamily="49" charset="0"/>
              </a:rPr>
              <a:t>k</a:t>
            </a:r>
            <a:r>
              <a:rPr lang="en-US" altLang="sl-SI" b="1" dirty="0">
                <a:latin typeface="Courier New" panose="02070309020205020404" pitchFamily="49" charset="0"/>
                <a:cs typeface="Courier New" panose="02070309020205020404" pitchFamily="49" charset="0"/>
              </a:rPr>
              <a:t>…a</a:t>
            </a:r>
            <a:r>
              <a:rPr lang="en-US" altLang="sl-SI" b="1" baseline="-25000" dirty="0">
                <a:latin typeface="Courier New" panose="02070309020205020404" pitchFamily="49" charset="0"/>
                <a:cs typeface="Courier New" panose="02070309020205020404" pitchFamily="49" charset="0"/>
              </a:rPr>
              <a:t>1</a:t>
            </a:r>
            <a:r>
              <a:rPr lang="en-US" altLang="sl-SI" dirty="0"/>
              <a:t> equals </a:t>
            </a:r>
            <a:r>
              <a:rPr lang="en-US" altLang="sl-SI" b="1" dirty="0">
                <a:latin typeface="Courier New" panose="02070309020205020404" pitchFamily="49" charset="0"/>
                <a:cs typeface="Courier New" panose="02070309020205020404" pitchFamily="49" charset="0"/>
              </a:rPr>
              <a:t>x</a:t>
            </a:r>
            <a:r>
              <a:rPr lang="en-US" altLang="sl-SI" b="1" baseline="-25000" dirty="0">
                <a:latin typeface="Courier New" panose="02070309020205020404" pitchFamily="49" charset="0"/>
                <a:cs typeface="Courier New" panose="02070309020205020404" pitchFamily="49" charset="0"/>
              </a:rPr>
              <a:t>1</a:t>
            </a:r>
            <a:r>
              <a:rPr lang="en-US" altLang="sl-SI" b="1" dirty="0">
                <a:latin typeface="Courier New" panose="02070309020205020404" pitchFamily="49" charset="0"/>
                <a:cs typeface="Courier New" panose="02070309020205020404" pitchFamily="49" charset="0"/>
              </a:rPr>
              <a:t>…</a:t>
            </a:r>
            <a:r>
              <a:rPr lang="en-US" altLang="sl-SI" b="1" dirty="0" err="1">
                <a:latin typeface="Courier New" panose="02070309020205020404" pitchFamily="49" charset="0"/>
                <a:cs typeface="Courier New" panose="02070309020205020404" pitchFamily="49" charset="0"/>
              </a:rPr>
              <a:t>x</a:t>
            </a:r>
            <a:r>
              <a:rPr lang="en-US" altLang="sl-SI" b="1" baseline="-25000" dirty="0" err="1">
                <a:latin typeface="Courier New" panose="02070309020205020404" pitchFamily="49" charset="0"/>
                <a:cs typeface="Courier New" panose="02070309020205020404" pitchFamily="49" charset="0"/>
              </a:rPr>
              <a:t>k</a:t>
            </a:r>
            <a:r>
              <a:rPr lang="en-US" altLang="sl-SI" b="1" dirty="0" err="1">
                <a:latin typeface="Courier New" panose="02070309020205020404" pitchFamily="49" charset="0"/>
                <a:cs typeface="Courier New" panose="02070309020205020404" pitchFamily="49" charset="0"/>
              </a:rPr>
              <a:t>a</a:t>
            </a:r>
            <a:r>
              <a:rPr lang="en-US" altLang="sl-SI" b="1" baseline="-25000" dirty="0" err="1">
                <a:latin typeface="Courier New" panose="02070309020205020404" pitchFamily="49" charset="0"/>
                <a:cs typeface="Courier New" panose="02070309020205020404" pitchFamily="49" charset="0"/>
              </a:rPr>
              <a:t>k</a:t>
            </a:r>
            <a:r>
              <a:rPr lang="en-US" altLang="sl-SI" b="1" dirty="0">
                <a:latin typeface="Courier New" panose="02070309020205020404" pitchFamily="49" charset="0"/>
                <a:cs typeface="Courier New" panose="02070309020205020404" pitchFamily="49" charset="0"/>
              </a:rPr>
              <a:t>…a</a:t>
            </a:r>
            <a:r>
              <a:rPr lang="en-US" altLang="sl-SI" b="1" baseline="-25000" dirty="0">
                <a:latin typeface="Courier New" panose="02070309020205020404" pitchFamily="49" charset="0"/>
                <a:cs typeface="Courier New" panose="02070309020205020404" pitchFamily="49" charset="0"/>
              </a:rPr>
              <a:t>1</a:t>
            </a:r>
            <a:r>
              <a:rPr lang="en-US" altLang="sl-SI" dirty="0"/>
              <a:t> and has two derivations, one starting</a:t>
            </a:r>
            <a:br>
              <a:rPr lang="sl-SI" altLang="sl-SI" dirty="0"/>
            </a:br>
            <a:r>
              <a:rPr lang="en-US" altLang="sl-SI" b="1" dirty="0">
                <a:latin typeface="Courier New" panose="02070309020205020404" pitchFamily="49" charset="0"/>
                <a:cs typeface="Courier New" panose="02070309020205020404" pitchFamily="49" charset="0"/>
              </a:rPr>
              <a:t>S -&gt; A</a:t>
            </a:r>
            <a:r>
              <a:rPr lang="en-US" altLang="sl-SI" dirty="0"/>
              <a:t>, the other starting </a:t>
            </a:r>
            <a:r>
              <a:rPr lang="en-US" altLang="sl-SI" b="1" dirty="0">
                <a:latin typeface="Courier New" panose="02070309020205020404" pitchFamily="49" charset="0"/>
                <a:cs typeface="Courier New" panose="02070309020205020404" pitchFamily="49" charset="0"/>
              </a:rPr>
              <a:t>S -&gt; B</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Conversely, there can only be two leftmost derivations </a:t>
            </a:r>
            <a:br>
              <a:rPr lang="sl-SI" altLang="sl-SI" dirty="0"/>
            </a:br>
            <a:r>
              <a:rPr lang="en-US" altLang="sl-SI" dirty="0"/>
              <a:t>of the same terminal string if they begin with different first productions. Why? Next slide.</a:t>
            </a:r>
          </a:p>
        </p:txBody>
      </p:sp>
      <p:sp>
        <p:nvSpPr>
          <p:cNvPr id="104452" name="Slide Number Placeholder 5">
            <a:extLst>
              <a:ext uri="{FF2B5EF4-FFF2-40B4-BE49-F238E27FC236}">
                <a16:creationId xmlns:a16="http://schemas.microsoft.com/office/drawing/2014/main" id="{841805F3-D843-45F0-A82F-2AD31B32675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3BB61578-F7E9-4596-B0B3-24BDE453410F}" type="slidenum">
              <a:rPr lang="en-US" altLang="sl-SI" sz="2800" smtClean="0">
                <a:solidFill>
                  <a:srgbClr val="FFFFFF"/>
                </a:solidFill>
              </a:rPr>
              <a:pPr>
                <a:spcBef>
                  <a:spcPct val="0"/>
                </a:spcBef>
                <a:buClrTx/>
                <a:buSzTx/>
                <a:buFontTx/>
                <a:buNone/>
              </a:pPr>
              <a:t>49</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62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D73A4CC-DD1E-4662-959F-7C5AEF35D4C1}"/>
              </a:ext>
            </a:extLst>
          </p:cNvPr>
          <p:cNvSpPr>
            <a:spLocks noGrp="1" noChangeArrowheads="1"/>
          </p:cNvSpPr>
          <p:nvPr>
            <p:ph type="title"/>
          </p:nvPr>
        </p:nvSpPr>
        <p:spPr/>
        <p:txBody>
          <a:bodyPr/>
          <a:lstStyle/>
          <a:p>
            <a:pPr eaLnBrk="1" hangingPunct="1"/>
            <a:r>
              <a:rPr lang="sl-SI" altLang="sl-SI" b="1"/>
              <a:t>Prevedba</a:t>
            </a:r>
            <a:endParaRPr lang="en-US" altLang="sl-SI" b="1"/>
          </a:p>
        </p:txBody>
      </p:sp>
      <p:sp>
        <p:nvSpPr>
          <p:cNvPr id="14339" name="Rectangle 3">
            <a:extLst>
              <a:ext uri="{FF2B5EF4-FFF2-40B4-BE49-F238E27FC236}">
                <a16:creationId xmlns:a16="http://schemas.microsoft.com/office/drawing/2014/main" id="{4FC9505E-1ADF-4372-B552-35725A72FF61}"/>
              </a:ext>
            </a:extLst>
          </p:cNvPr>
          <p:cNvSpPr>
            <a:spLocks noGrp="1" noChangeArrowheads="1"/>
          </p:cNvSpPr>
          <p:nvPr>
            <p:ph idx="1"/>
          </p:nvPr>
        </p:nvSpPr>
        <p:spPr>
          <a:xfrm>
            <a:off x="827088" y="2052638"/>
            <a:ext cx="7200900" cy="4195762"/>
          </a:xfrm>
        </p:spPr>
        <p:txBody>
          <a:bodyPr/>
          <a:lstStyle/>
          <a:p>
            <a:pPr eaLnBrk="1" hangingPunct="1">
              <a:lnSpc>
                <a:spcPct val="150000"/>
              </a:lnSpc>
            </a:pPr>
            <a:r>
              <a:rPr lang="sl-SI" altLang="sl-SI" b="1" i="1">
                <a:solidFill>
                  <a:srgbClr val="FFC000"/>
                </a:solidFill>
              </a:rPr>
              <a:t>Prevedba</a:t>
            </a:r>
            <a:r>
              <a:rPr lang="en-US" altLang="sl-SI"/>
              <a:t> </a:t>
            </a:r>
            <a:r>
              <a:rPr lang="sl-SI" altLang="sl-SI"/>
              <a:t>iz jezika</a:t>
            </a:r>
            <a:r>
              <a:rPr lang="en-US" altLang="sl-SI"/>
              <a:t> </a:t>
            </a:r>
            <a:r>
              <a:rPr lang="en-US" altLang="sl-SI" b="1">
                <a:latin typeface="Courier New" panose="02070309020205020404" pitchFamily="49" charset="0"/>
                <a:cs typeface="Courier New" panose="02070309020205020404" pitchFamily="49" charset="0"/>
              </a:rPr>
              <a:t>L</a:t>
            </a:r>
            <a:r>
              <a:rPr lang="en-US" altLang="sl-SI"/>
              <a:t> </a:t>
            </a:r>
            <a:r>
              <a:rPr lang="sl-SI" altLang="sl-SI"/>
              <a:t>v/na jezik</a:t>
            </a:r>
            <a:r>
              <a:rPr lang="en-US" altLang="sl-SI"/>
              <a:t> </a:t>
            </a:r>
            <a:r>
              <a:rPr lang="en-US" altLang="sl-SI" b="1">
                <a:latin typeface="Courier New" panose="02070309020205020404" pitchFamily="49" charset="0"/>
                <a:cs typeface="Courier New" panose="02070309020205020404" pitchFamily="49" charset="0"/>
              </a:rPr>
              <a:t>L’</a:t>
            </a:r>
            <a:r>
              <a:rPr lang="en-US" altLang="sl-SI"/>
              <a:t> </a:t>
            </a:r>
            <a:r>
              <a:rPr lang="sl-SI" altLang="sl-SI"/>
              <a:t>je algoritem</a:t>
            </a:r>
            <a:br>
              <a:rPr lang="sl-SI" altLang="sl-SI"/>
            </a:br>
            <a:r>
              <a:rPr lang="en-US" altLang="sl-SI"/>
              <a:t>(T</a:t>
            </a:r>
            <a:r>
              <a:rPr lang="sl-SI" altLang="sl-SI"/>
              <a:t>S, ki se vedno ustavi</a:t>
            </a:r>
            <a:r>
              <a:rPr lang="en-US" altLang="sl-SI"/>
              <a:t>)</a:t>
            </a:r>
            <a:r>
              <a:rPr lang="sl-SI" altLang="sl-SI"/>
              <a:t>, ki na vhodu dobi niz</a:t>
            </a:r>
            <a:r>
              <a:rPr lang="en-US" altLang="sl-SI"/>
              <a:t> </a:t>
            </a:r>
            <a:r>
              <a:rPr lang="en-US" altLang="sl-SI" b="1">
                <a:latin typeface="Courier New" panose="02070309020205020404" pitchFamily="49" charset="0"/>
                <a:cs typeface="Courier New" panose="02070309020205020404" pitchFamily="49" charset="0"/>
              </a:rPr>
              <a:t>w</a:t>
            </a:r>
            <a:br>
              <a:rPr lang="sl-SI" altLang="sl-SI"/>
            </a:br>
            <a:r>
              <a:rPr lang="sl-SI" altLang="sl-SI"/>
              <a:t>in ga pretvori v niz</a:t>
            </a:r>
            <a:r>
              <a:rPr lang="en-US" altLang="sl-SI"/>
              <a:t> </a:t>
            </a:r>
            <a:r>
              <a:rPr lang="en-US" altLang="sl-SI" b="1">
                <a:latin typeface="Courier New" panose="02070309020205020404" pitchFamily="49" charset="0"/>
                <a:cs typeface="Courier New" panose="02070309020205020404" pitchFamily="49" charset="0"/>
              </a:rPr>
              <a:t>x</a:t>
            </a:r>
            <a:r>
              <a:rPr lang="en-US" altLang="sl-SI"/>
              <a:t> </a:t>
            </a:r>
            <a:r>
              <a:rPr lang="sl-SI" altLang="sl-SI"/>
              <a:t>tako, da</a:t>
            </a:r>
            <a:r>
              <a:rPr lang="en-US" altLang="sl-SI"/>
              <a:t>:</a:t>
            </a:r>
          </a:p>
          <a:p>
            <a:pPr eaLnBrk="1" hangingPunct="1">
              <a:lnSpc>
                <a:spcPct val="150000"/>
              </a:lnSpc>
              <a:buFont typeface="Monotype Sorts" pitchFamily="2" charset="2"/>
              <a:buNone/>
            </a:pPr>
            <a:r>
              <a:rPr lang="en-US" altLang="sl-SI"/>
              <a:t>		</a:t>
            </a:r>
            <a:r>
              <a:rPr lang="en-US" altLang="sl-SI" b="1">
                <a:solidFill>
                  <a:srgbClr val="FFC000"/>
                </a:solidFill>
                <a:latin typeface="Courier New" panose="02070309020205020404" pitchFamily="49" charset="0"/>
                <a:cs typeface="Courier New" panose="02070309020205020404" pitchFamily="49" charset="0"/>
              </a:rPr>
              <a:t>x</a:t>
            </a:r>
            <a:r>
              <a:rPr lang="en-US" altLang="sl-SI" b="1">
                <a:solidFill>
                  <a:srgbClr val="FFC000"/>
                </a:solidFill>
              </a:rPr>
              <a:t> </a:t>
            </a:r>
            <a:r>
              <a:rPr lang="sl-SI" altLang="sl-SI" b="1">
                <a:solidFill>
                  <a:srgbClr val="FFC000"/>
                </a:solidFill>
                <a:latin typeface="Courier New" panose="02070309020205020404" pitchFamily="49" charset="0"/>
                <a:cs typeface="Courier New" panose="02070309020205020404" pitchFamily="49" charset="0"/>
                <a:sym typeface="Symbol" panose="05050102010706020507" pitchFamily="18" charset="2"/>
              </a:rPr>
              <a:t></a:t>
            </a:r>
            <a:r>
              <a:rPr lang="en-US" altLang="sl-SI" b="1">
                <a:solidFill>
                  <a:srgbClr val="FFC000"/>
                </a:solidFill>
              </a:rPr>
              <a:t> </a:t>
            </a:r>
            <a:r>
              <a:rPr lang="en-US" altLang="sl-SI" b="1">
                <a:solidFill>
                  <a:srgbClr val="FFC000"/>
                </a:solidFill>
                <a:latin typeface="Courier New" panose="02070309020205020404" pitchFamily="49" charset="0"/>
                <a:cs typeface="Courier New" panose="02070309020205020404" pitchFamily="49" charset="0"/>
              </a:rPr>
              <a:t>L’</a:t>
            </a:r>
            <a:r>
              <a:rPr lang="en-US" altLang="sl-SI" b="1">
                <a:solidFill>
                  <a:srgbClr val="FFC000"/>
                </a:solidFill>
              </a:rPr>
              <a:t> </a:t>
            </a:r>
            <a:r>
              <a:rPr lang="sl-SI" altLang="sl-SI"/>
              <a:t>natanko takrat, ko </a:t>
            </a:r>
            <a:r>
              <a:rPr lang="en-US" altLang="sl-SI" b="1">
                <a:solidFill>
                  <a:srgbClr val="FFC000"/>
                </a:solidFill>
                <a:latin typeface="Courier New" panose="02070309020205020404" pitchFamily="49" charset="0"/>
                <a:cs typeface="Courier New" panose="02070309020205020404" pitchFamily="49" charset="0"/>
              </a:rPr>
              <a:t>w</a:t>
            </a:r>
            <a:r>
              <a:rPr lang="en-US" altLang="sl-SI" b="1">
                <a:solidFill>
                  <a:srgbClr val="FFC000"/>
                </a:solidFill>
              </a:rPr>
              <a:t> </a:t>
            </a:r>
            <a:r>
              <a:rPr lang="sl-SI" altLang="sl-SI" b="1">
                <a:solidFill>
                  <a:srgbClr val="FFC000"/>
                </a:solidFill>
                <a:latin typeface="Courier New" panose="02070309020205020404" pitchFamily="49" charset="0"/>
                <a:cs typeface="Courier New" panose="02070309020205020404" pitchFamily="49" charset="0"/>
                <a:sym typeface="Symbol" panose="05050102010706020507" pitchFamily="18" charset="2"/>
              </a:rPr>
              <a:t></a:t>
            </a:r>
            <a:r>
              <a:rPr lang="en-US" altLang="sl-SI" b="1">
                <a:solidFill>
                  <a:srgbClr val="FFC000"/>
                </a:solidFill>
              </a:rPr>
              <a:t> </a:t>
            </a:r>
            <a:r>
              <a:rPr lang="en-US" altLang="sl-SI" b="1">
                <a:solidFill>
                  <a:srgbClr val="FFC000"/>
                </a:solidFill>
                <a:latin typeface="Courier New" panose="02070309020205020404" pitchFamily="49" charset="0"/>
                <a:cs typeface="Courier New" panose="02070309020205020404" pitchFamily="49" charset="0"/>
              </a:rPr>
              <a:t>L</a:t>
            </a:r>
            <a:r>
              <a:rPr lang="en-US" altLang="sl-SI" b="1">
                <a:solidFill>
                  <a:srgbClr val="FFC000"/>
                </a:solidFill>
              </a:rPr>
              <a:t>.</a:t>
            </a:r>
            <a:endParaRPr lang="sl-SI" altLang="sl-SI" b="1">
              <a:solidFill>
                <a:srgbClr val="FFC000"/>
              </a:solidFill>
            </a:endParaRPr>
          </a:p>
          <a:p>
            <a:pPr algn="ctr" eaLnBrk="1" hangingPunct="1">
              <a:lnSpc>
                <a:spcPct val="150000"/>
              </a:lnSpc>
              <a:buFont typeface="Monotype Sorts" pitchFamily="2" charset="2"/>
              <a:buNone/>
            </a:pPr>
            <a:r>
              <a:rPr lang="sl-SI" altLang="sl-SI" sz="5400" b="1">
                <a:solidFill>
                  <a:srgbClr val="92D050"/>
                </a:solidFill>
                <a:latin typeface="Courier New" panose="02070309020205020404" pitchFamily="49" charset="0"/>
                <a:cs typeface="Courier New" panose="02070309020205020404" pitchFamily="49" charset="0"/>
              </a:rPr>
              <a:t>L </a:t>
            </a:r>
            <a:r>
              <a:rPr lang="en-US" altLang="sl-SI" sz="7200" b="1">
                <a:solidFill>
                  <a:srgbClr val="92D050"/>
                </a:solidFill>
                <a:latin typeface="Courier New" panose="02070309020205020404" pitchFamily="49" charset="0"/>
                <a:cs typeface="Courier New" panose="02070309020205020404" pitchFamily="49" charset="0"/>
              </a:rPr>
              <a:t>→</a:t>
            </a:r>
            <a:r>
              <a:rPr lang="sl-SI" altLang="sl-SI" sz="5400" b="1">
                <a:solidFill>
                  <a:srgbClr val="92D050"/>
                </a:solidFill>
                <a:latin typeface="Courier New" panose="02070309020205020404" pitchFamily="49" charset="0"/>
                <a:cs typeface="Courier New" panose="02070309020205020404" pitchFamily="49" charset="0"/>
              </a:rPr>
              <a:t> L</a:t>
            </a:r>
            <a:r>
              <a:rPr lang="en-US" altLang="sl-SI" sz="5400" b="1">
                <a:solidFill>
                  <a:srgbClr val="92D050"/>
                </a:solidFill>
                <a:latin typeface="Courier New" panose="02070309020205020404" pitchFamily="49" charset="0"/>
                <a:cs typeface="Courier New" panose="02070309020205020404" pitchFamily="49" charset="0"/>
              </a:rPr>
              <a:t>’</a:t>
            </a:r>
            <a:endParaRPr lang="en-US" altLang="sl-SI" b="1">
              <a:solidFill>
                <a:srgbClr val="92D050"/>
              </a:solidFill>
              <a:latin typeface="Courier New" panose="02070309020205020404" pitchFamily="49" charset="0"/>
              <a:cs typeface="Courier New" panose="02070309020205020404" pitchFamily="49" charset="0"/>
            </a:endParaRPr>
          </a:p>
        </p:txBody>
      </p:sp>
      <p:sp>
        <p:nvSpPr>
          <p:cNvPr id="14340" name="Slide Number Placeholder 5">
            <a:extLst>
              <a:ext uri="{FF2B5EF4-FFF2-40B4-BE49-F238E27FC236}">
                <a16:creationId xmlns:a16="http://schemas.microsoft.com/office/drawing/2014/main" id="{0394A2B4-D2F5-45A0-B701-1C489BB632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55DEDA2A-AB45-4A04-8090-64D7FF6AE22E}" type="slidenum">
              <a:rPr lang="en-US" altLang="sl-SI" sz="2800" smtClean="0">
                <a:solidFill>
                  <a:srgbClr val="FFFFFF"/>
                </a:solidFill>
              </a:rPr>
              <a:pPr>
                <a:spcBef>
                  <a:spcPct val="0"/>
                </a:spcBef>
                <a:buClrTx/>
                <a:buSzTx/>
                <a:buFontTx/>
                <a:buNone/>
              </a:pPr>
              <a:t>5</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fade">
                                      <p:cBhvr>
                                        <p:cTn id="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5683E354-D167-4D33-9165-5BE3784A9757}"/>
              </a:ext>
            </a:extLst>
          </p:cNvPr>
          <p:cNvSpPr>
            <a:spLocks noGrp="1" noChangeArrowheads="1"/>
          </p:cNvSpPr>
          <p:nvPr>
            <p:ph type="title"/>
          </p:nvPr>
        </p:nvSpPr>
        <p:spPr/>
        <p:txBody>
          <a:bodyPr/>
          <a:lstStyle/>
          <a:p>
            <a:pPr eaLnBrk="1" hangingPunct="1"/>
            <a:r>
              <a:rPr lang="sl-SI" altLang="sl-SI" b="1">
                <a:solidFill>
                  <a:srgbClr val="FFC000"/>
                </a:solidFill>
              </a:rPr>
              <a:t>Dokaz</a:t>
            </a:r>
            <a:r>
              <a:rPr lang="en-US" altLang="sl-SI" b="1"/>
              <a:t> – </a:t>
            </a:r>
            <a:r>
              <a:rPr lang="sl-SI" altLang="sl-SI" b="1"/>
              <a:t>nadaljevanje</a:t>
            </a:r>
            <a:endParaRPr lang="en-US" altLang="sl-SI" b="1"/>
          </a:p>
        </p:txBody>
      </p:sp>
      <p:sp>
        <p:nvSpPr>
          <p:cNvPr id="101379" name="Rectangle 3">
            <a:extLst>
              <a:ext uri="{FF2B5EF4-FFF2-40B4-BE49-F238E27FC236}">
                <a16:creationId xmlns:a16="http://schemas.microsoft.com/office/drawing/2014/main" id="{1D9FB47D-DDD7-4D08-9C01-24FCF242FC9D}"/>
              </a:ext>
            </a:extLst>
          </p:cNvPr>
          <p:cNvSpPr>
            <a:spLocks noGrp="1" noChangeArrowheads="1"/>
          </p:cNvSpPr>
          <p:nvPr>
            <p:ph idx="1"/>
          </p:nvPr>
        </p:nvSpPr>
        <p:spPr>
          <a:xfrm>
            <a:off x="685800" y="2165350"/>
            <a:ext cx="7772400" cy="4359275"/>
          </a:xfrm>
        </p:spPr>
        <p:txBody>
          <a:bodyPr/>
          <a:lstStyle/>
          <a:p>
            <a:pPr eaLnBrk="1" hangingPunct="1">
              <a:lnSpc>
                <a:spcPct val="150000"/>
              </a:lnSpc>
              <a:buFont typeface="Wingdings 3" panose="05040102010807070707" pitchFamily="18" charset="2"/>
              <a:buChar char=""/>
              <a:defRPr/>
            </a:pPr>
            <a:r>
              <a:rPr lang="en-US" altLang="sl-SI" dirty="0"/>
              <a:t>If the two derivations begin with the same first step, </a:t>
            </a:r>
            <a:br>
              <a:rPr lang="sl-SI" altLang="sl-SI" dirty="0"/>
            </a:br>
            <a:r>
              <a:rPr lang="en-US" altLang="sl-SI" dirty="0"/>
              <a:t>say </a:t>
            </a:r>
            <a:r>
              <a:rPr lang="en-US" altLang="sl-SI" b="1" dirty="0">
                <a:latin typeface="Courier New" panose="02070309020205020404" pitchFamily="49" charset="0"/>
                <a:cs typeface="Courier New" panose="02070309020205020404" pitchFamily="49" charset="0"/>
              </a:rPr>
              <a:t>S -&gt; A</a:t>
            </a:r>
            <a:r>
              <a:rPr lang="en-US" altLang="sl-SI" dirty="0"/>
              <a:t>, then the sequence of index symbols </a:t>
            </a:r>
            <a:br>
              <a:rPr lang="sl-SI" altLang="sl-SI" dirty="0"/>
            </a:br>
            <a:r>
              <a:rPr lang="en-US" altLang="sl-SI" dirty="0"/>
              <a:t>uniquely determines which productions are used.</a:t>
            </a:r>
            <a:endParaRPr lang="sl-SI" altLang="sl-SI" dirty="0"/>
          </a:p>
          <a:p>
            <a:pPr marL="0" indent="0" eaLnBrk="1" hangingPunct="1">
              <a:buFont typeface="Wingdings 3" panose="05040102010807070707" pitchFamily="18" charset="2"/>
              <a:buNone/>
              <a:defRPr/>
            </a:pPr>
            <a:endParaRPr lang="en-US" altLang="sl-SI" dirty="0"/>
          </a:p>
          <a:p>
            <a:pPr lvl="1" eaLnBrk="1" hangingPunct="1">
              <a:lnSpc>
                <a:spcPct val="150000"/>
              </a:lnSpc>
              <a:buFont typeface="Wingdings 3" panose="05040102010807070707" pitchFamily="18" charset="2"/>
              <a:buChar char=""/>
              <a:defRPr/>
            </a:pPr>
            <a:r>
              <a:rPr lang="en-US" altLang="sl-SI" dirty="0"/>
              <a:t>Each except the last would be the one with </a:t>
            </a:r>
            <a:r>
              <a:rPr lang="en-US" altLang="sl-SI" b="1" dirty="0">
                <a:latin typeface="Courier New" panose="02070309020205020404" pitchFamily="49" charset="0"/>
                <a:cs typeface="Courier New" panose="02070309020205020404" pitchFamily="49" charset="0"/>
              </a:rPr>
              <a:t>A</a:t>
            </a:r>
            <a:r>
              <a:rPr lang="en-US" altLang="sl-SI" dirty="0"/>
              <a:t> in the middle and that index symbol at the end.</a:t>
            </a:r>
            <a:endParaRPr lang="sl-SI" altLang="sl-SI" dirty="0"/>
          </a:p>
          <a:p>
            <a:pPr marL="457200" lvl="1" indent="0" eaLnBrk="1" hangingPunct="1">
              <a:buFont typeface="Wingdings 3" panose="05040102010807070707" pitchFamily="18" charset="2"/>
              <a:buNone/>
              <a:defRPr/>
            </a:pPr>
            <a:endParaRPr lang="en-US" altLang="sl-SI" dirty="0"/>
          </a:p>
          <a:p>
            <a:pPr lvl="1" eaLnBrk="1" hangingPunct="1">
              <a:lnSpc>
                <a:spcPct val="150000"/>
              </a:lnSpc>
              <a:buFont typeface="Wingdings 3" panose="05040102010807070707" pitchFamily="18" charset="2"/>
              <a:buChar char=""/>
              <a:defRPr/>
            </a:pPr>
            <a:r>
              <a:rPr lang="en-US" altLang="sl-SI" dirty="0"/>
              <a:t>The last is the same, but no </a:t>
            </a:r>
            <a:r>
              <a:rPr lang="en-US" altLang="sl-SI" b="1" dirty="0">
                <a:latin typeface="Courier New" panose="02070309020205020404" pitchFamily="49" charset="0"/>
                <a:cs typeface="Courier New" panose="02070309020205020404" pitchFamily="49" charset="0"/>
              </a:rPr>
              <a:t>A</a:t>
            </a:r>
            <a:r>
              <a:rPr lang="en-US" altLang="sl-SI" dirty="0"/>
              <a:t> in the middle.</a:t>
            </a:r>
          </a:p>
        </p:txBody>
      </p:sp>
      <p:sp>
        <p:nvSpPr>
          <p:cNvPr id="106500" name="Slide Number Placeholder 5">
            <a:extLst>
              <a:ext uri="{FF2B5EF4-FFF2-40B4-BE49-F238E27FC236}">
                <a16:creationId xmlns:a16="http://schemas.microsoft.com/office/drawing/2014/main" id="{CF20F49B-9058-40BB-9024-5664B45D496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6A904BC4-C571-48A7-8166-36CF6721F3D3}" type="slidenum">
              <a:rPr lang="en-US" altLang="sl-SI" sz="2800" smtClean="0">
                <a:solidFill>
                  <a:srgbClr val="FFFFFF"/>
                </a:solidFill>
              </a:rPr>
              <a:pPr>
                <a:spcBef>
                  <a:spcPct val="0"/>
                </a:spcBef>
                <a:buClrTx/>
                <a:buSzTx/>
                <a:buFontTx/>
                <a:buNone/>
              </a:pPr>
              <a:t>50</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13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4338F2BC-C05C-4022-B20C-5C9A1C1ACF99}"/>
              </a:ext>
            </a:extLst>
          </p:cNvPr>
          <p:cNvSpPr>
            <a:spLocks noGrp="1" noChangeArrowheads="1"/>
          </p:cNvSpPr>
          <p:nvPr>
            <p:ph type="title"/>
          </p:nvPr>
        </p:nvSpPr>
        <p:spPr/>
        <p:txBody>
          <a:bodyPr/>
          <a:lstStyle/>
          <a:p>
            <a:pPr eaLnBrk="1" hangingPunct="1">
              <a:defRPr/>
            </a:pPr>
            <a:r>
              <a:rPr lang="sl-SI" altLang="sl-SI" b="1" dirty="0">
                <a:solidFill>
                  <a:srgbClr val="92D050"/>
                </a:solidFill>
              </a:rPr>
              <a:t>Primer</a:t>
            </a:r>
            <a:r>
              <a:rPr lang="en-US" altLang="sl-SI" b="1" dirty="0"/>
              <a:t>: </a:t>
            </a:r>
            <a:r>
              <a:rPr lang="en-US" altLang="sl-SI" b="1" dirty="0">
                <a:latin typeface="Courier New" panose="02070309020205020404" pitchFamily="49" charset="0"/>
                <a:cs typeface="Courier New" panose="02070309020205020404" pitchFamily="49" charset="0"/>
              </a:rPr>
              <a:t>S</a:t>
            </a:r>
            <a:r>
              <a:rPr lang="en-US" altLang="sl-SI" b="1" dirty="0">
                <a:latin typeface="+mn-lt"/>
                <a:cs typeface="Courier New" panose="02070309020205020404" pitchFamily="49" charset="0"/>
              </a:rPr>
              <a:t> </a:t>
            </a:r>
            <a:r>
              <a:rPr lang="en-US" altLang="sl-SI" b="1" dirty="0">
                <a:latin typeface="Courier New" panose="02070309020205020404" pitchFamily="49" charset="0"/>
                <a:cs typeface="Courier New" panose="02070309020205020404" pitchFamily="49" charset="0"/>
              </a:rPr>
              <a:t>=&gt;</a:t>
            </a:r>
            <a:r>
              <a:rPr lang="en-US" altLang="sl-SI" b="1" dirty="0">
                <a:cs typeface="Courier New" panose="02070309020205020404" pitchFamily="49" charset="0"/>
              </a:rPr>
              <a:t> </a:t>
            </a:r>
            <a:r>
              <a:rPr lang="en-US" altLang="sl-SI" b="1" dirty="0">
                <a:latin typeface="Courier New" panose="02070309020205020404" pitchFamily="49" charset="0"/>
                <a:cs typeface="Courier New" panose="02070309020205020404" pitchFamily="49" charset="0"/>
              </a:rPr>
              <a:t>A</a:t>
            </a:r>
            <a:r>
              <a:rPr lang="en-US" altLang="sl-SI" b="1" dirty="0">
                <a:cs typeface="Courier New" panose="02070309020205020404" pitchFamily="49" charset="0"/>
              </a:rPr>
              <a:t> </a:t>
            </a:r>
            <a:r>
              <a:rPr lang="en-US" altLang="sl-SI" b="1" dirty="0">
                <a:latin typeface="Courier New" panose="02070309020205020404" pitchFamily="49" charset="0"/>
                <a:cs typeface="Courier New" panose="02070309020205020404" pitchFamily="49" charset="0"/>
              </a:rPr>
              <a:t>=&gt;*</a:t>
            </a:r>
            <a:r>
              <a:rPr lang="en-US" altLang="sl-SI" b="1" dirty="0">
                <a:cs typeface="Courier New" panose="02070309020205020404" pitchFamily="49" charset="0"/>
              </a:rPr>
              <a:t> </a:t>
            </a:r>
            <a:r>
              <a:rPr lang="en-US" altLang="sl-SI" b="1" dirty="0">
                <a:latin typeface="Courier New" panose="02070309020205020404" pitchFamily="49" charset="0"/>
                <a:cs typeface="Courier New" panose="02070309020205020404" pitchFamily="49" charset="0"/>
              </a:rPr>
              <a:t>…2321</a:t>
            </a:r>
          </a:p>
        </p:txBody>
      </p:sp>
      <p:sp>
        <p:nvSpPr>
          <p:cNvPr id="108547" name="Slide Number Placeholder 4">
            <a:extLst>
              <a:ext uri="{FF2B5EF4-FFF2-40B4-BE49-F238E27FC236}">
                <a16:creationId xmlns:a16="http://schemas.microsoft.com/office/drawing/2014/main" id="{4D5B90E6-5103-41E4-93E0-CE47AF81B3B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E42745C5-CFCC-442C-9077-E7ADF2D9CA33}" type="slidenum">
              <a:rPr lang="en-US" altLang="sl-SI" sz="2800" smtClean="0">
                <a:solidFill>
                  <a:srgbClr val="FFFFFF"/>
                </a:solidFill>
              </a:rPr>
              <a:pPr>
                <a:spcBef>
                  <a:spcPct val="0"/>
                </a:spcBef>
                <a:buClrTx/>
                <a:buSzTx/>
                <a:buFontTx/>
                <a:buNone/>
              </a:pPr>
              <a:t>51</a:t>
            </a:fld>
            <a:endParaRPr lang="en-US" altLang="sl-SI" sz="2800">
              <a:solidFill>
                <a:srgbClr val="FFFFFF"/>
              </a:solidFill>
            </a:endParaRPr>
          </a:p>
        </p:txBody>
      </p:sp>
      <p:sp>
        <p:nvSpPr>
          <p:cNvPr id="108548" name="Text Box 3">
            <a:extLst>
              <a:ext uri="{FF2B5EF4-FFF2-40B4-BE49-F238E27FC236}">
                <a16:creationId xmlns:a16="http://schemas.microsoft.com/office/drawing/2014/main" id="{3936F500-0C1E-4B19-B9D3-044417ABF176}"/>
              </a:ext>
            </a:extLst>
          </p:cNvPr>
          <p:cNvSpPr txBox="1">
            <a:spLocks noChangeArrowheads="1"/>
          </p:cNvSpPr>
          <p:nvPr/>
        </p:nvSpPr>
        <p:spPr bwMode="auto">
          <a:xfrm>
            <a:off x="3794125" y="1785938"/>
            <a:ext cx="431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S</a:t>
            </a:r>
          </a:p>
        </p:txBody>
      </p:sp>
      <p:grpSp>
        <p:nvGrpSpPr>
          <p:cNvPr id="134150" name="Group 6">
            <a:extLst>
              <a:ext uri="{FF2B5EF4-FFF2-40B4-BE49-F238E27FC236}">
                <a16:creationId xmlns:a16="http://schemas.microsoft.com/office/drawing/2014/main" id="{D3A0A74C-6043-43EC-86A4-1ED3207B1C4A}"/>
              </a:ext>
            </a:extLst>
          </p:cNvPr>
          <p:cNvGrpSpPr>
            <a:grpSpLocks/>
          </p:cNvGrpSpPr>
          <p:nvPr/>
        </p:nvGrpSpPr>
        <p:grpSpPr bwMode="auto">
          <a:xfrm>
            <a:off x="3810000" y="2276475"/>
            <a:ext cx="431800" cy="809625"/>
            <a:chOff x="2400" y="1442"/>
            <a:chExt cx="272" cy="510"/>
          </a:xfrm>
        </p:grpSpPr>
        <p:sp>
          <p:nvSpPr>
            <p:cNvPr id="108579" name="Text Box 4">
              <a:extLst>
                <a:ext uri="{FF2B5EF4-FFF2-40B4-BE49-F238E27FC236}">
                  <a16:creationId xmlns:a16="http://schemas.microsoft.com/office/drawing/2014/main" id="{29D6D2F2-C216-46AC-9709-BB4DC2F5721E}"/>
                </a:ext>
              </a:extLst>
            </p:cNvPr>
            <p:cNvSpPr txBox="1">
              <a:spLocks noChangeArrowheads="1"/>
            </p:cNvSpPr>
            <p:nvPr/>
          </p:nvSpPr>
          <p:spPr bwMode="auto">
            <a:xfrm>
              <a:off x="2400" y="1584"/>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a:t>
              </a:r>
            </a:p>
          </p:txBody>
        </p:sp>
        <p:sp>
          <p:nvSpPr>
            <p:cNvPr id="108580" name="Line 5">
              <a:extLst>
                <a:ext uri="{FF2B5EF4-FFF2-40B4-BE49-F238E27FC236}">
                  <a16:creationId xmlns:a16="http://schemas.microsoft.com/office/drawing/2014/main" id="{C2BC2A70-A257-4B1C-A5B2-ECD0BEED6901}"/>
                </a:ext>
              </a:extLst>
            </p:cNvPr>
            <p:cNvSpPr>
              <a:spLocks noChangeShapeType="1"/>
            </p:cNvSpPr>
            <p:nvPr/>
          </p:nvSpPr>
          <p:spPr bwMode="auto">
            <a:xfrm>
              <a:off x="2517" y="1442"/>
              <a:ext cx="0"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nvGrpSpPr>
          <p:cNvPr id="134159" name="Group 15">
            <a:extLst>
              <a:ext uri="{FF2B5EF4-FFF2-40B4-BE49-F238E27FC236}">
                <a16:creationId xmlns:a16="http://schemas.microsoft.com/office/drawing/2014/main" id="{61BDD377-F0BA-415E-8422-BCC507AF697C}"/>
              </a:ext>
            </a:extLst>
          </p:cNvPr>
          <p:cNvGrpSpPr>
            <a:grpSpLocks/>
          </p:cNvGrpSpPr>
          <p:nvPr/>
        </p:nvGrpSpPr>
        <p:grpSpPr bwMode="auto">
          <a:xfrm>
            <a:off x="3124200" y="2786063"/>
            <a:ext cx="1803400" cy="952500"/>
            <a:chOff x="1968" y="1755"/>
            <a:chExt cx="1136" cy="600"/>
          </a:xfrm>
        </p:grpSpPr>
        <p:sp>
          <p:nvSpPr>
            <p:cNvPr id="108572" name="Text Box 7">
              <a:extLst>
                <a:ext uri="{FF2B5EF4-FFF2-40B4-BE49-F238E27FC236}">
                  <a16:creationId xmlns:a16="http://schemas.microsoft.com/office/drawing/2014/main" id="{B2EFFA8C-20E5-4A70-9EFF-3AA4BA2F6E9D}"/>
                </a:ext>
              </a:extLst>
            </p:cNvPr>
            <p:cNvSpPr txBox="1">
              <a:spLocks noChangeArrowheads="1"/>
            </p:cNvSpPr>
            <p:nvPr/>
          </p:nvSpPr>
          <p:spPr bwMode="auto">
            <a:xfrm>
              <a:off x="2832" y="1851"/>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1</a:t>
              </a:r>
            </a:p>
          </p:txBody>
        </p:sp>
        <p:sp>
          <p:nvSpPr>
            <p:cNvPr id="108573" name="Text Box 8">
              <a:extLst>
                <a:ext uri="{FF2B5EF4-FFF2-40B4-BE49-F238E27FC236}">
                  <a16:creationId xmlns:a16="http://schemas.microsoft.com/office/drawing/2014/main" id="{21F1E435-684F-49E6-A472-C5B64DFE64F0}"/>
                </a:ext>
              </a:extLst>
            </p:cNvPr>
            <p:cNvSpPr txBox="1">
              <a:spLocks noChangeArrowheads="1"/>
            </p:cNvSpPr>
            <p:nvPr/>
          </p:nvSpPr>
          <p:spPr bwMode="auto">
            <a:xfrm>
              <a:off x="1968" y="1824"/>
              <a:ext cx="37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w</a:t>
              </a:r>
              <a:r>
                <a:rPr lang="en-US" altLang="sl-SI" sz="3200" b="1" baseline="-25000">
                  <a:latin typeface="Courier New" panose="02070309020205020404" pitchFamily="49" charset="0"/>
                  <a:cs typeface="Courier New" panose="02070309020205020404" pitchFamily="49" charset="0"/>
                </a:rPr>
                <a:t>1</a:t>
              </a:r>
            </a:p>
          </p:txBody>
        </p:sp>
        <p:sp>
          <p:nvSpPr>
            <p:cNvPr id="108574" name="Line 9">
              <a:extLst>
                <a:ext uri="{FF2B5EF4-FFF2-40B4-BE49-F238E27FC236}">
                  <a16:creationId xmlns:a16="http://schemas.microsoft.com/office/drawing/2014/main" id="{A47924A9-3048-4D38-AC87-2A3853CF4D7E}"/>
                </a:ext>
              </a:extLst>
            </p:cNvPr>
            <p:cNvSpPr>
              <a:spLocks noChangeShapeType="1"/>
            </p:cNvSpPr>
            <p:nvPr/>
          </p:nvSpPr>
          <p:spPr bwMode="auto">
            <a:xfrm flipH="1">
              <a:off x="2208" y="1755"/>
              <a:ext cx="192"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08575" name="Line 10">
              <a:extLst>
                <a:ext uri="{FF2B5EF4-FFF2-40B4-BE49-F238E27FC236}">
                  <a16:creationId xmlns:a16="http://schemas.microsoft.com/office/drawing/2014/main" id="{6B6C64EE-9F40-4E15-B126-025010BA0B0A}"/>
                </a:ext>
              </a:extLst>
            </p:cNvPr>
            <p:cNvSpPr>
              <a:spLocks noChangeShapeType="1"/>
            </p:cNvSpPr>
            <p:nvPr/>
          </p:nvSpPr>
          <p:spPr bwMode="auto">
            <a:xfrm>
              <a:off x="2640" y="1755"/>
              <a:ext cx="192"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108576" name="Group 12">
              <a:extLst>
                <a:ext uri="{FF2B5EF4-FFF2-40B4-BE49-F238E27FC236}">
                  <a16:creationId xmlns:a16="http://schemas.microsoft.com/office/drawing/2014/main" id="{A6669267-D9E9-44E6-87FF-173104D0B6A8}"/>
                </a:ext>
              </a:extLst>
            </p:cNvPr>
            <p:cNvGrpSpPr>
              <a:grpSpLocks/>
            </p:cNvGrpSpPr>
            <p:nvPr/>
          </p:nvGrpSpPr>
          <p:grpSpPr bwMode="auto">
            <a:xfrm>
              <a:off x="2400" y="1856"/>
              <a:ext cx="272" cy="499"/>
              <a:chOff x="2400" y="1453"/>
              <a:chExt cx="272" cy="499"/>
            </a:xfrm>
          </p:grpSpPr>
          <p:sp>
            <p:nvSpPr>
              <p:cNvPr id="108577" name="Text Box 13">
                <a:extLst>
                  <a:ext uri="{FF2B5EF4-FFF2-40B4-BE49-F238E27FC236}">
                    <a16:creationId xmlns:a16="http://schemas.microsoft.com/office/drawing/2014/main" id="{A053BE83-F762-48CB-9C09-70E5BF383EB3}"/>
                  </a:ext>
                </a:extLst>
              </p:cNvPr>
              <p:cNvSpPr txBox="1">
                <a:spLocks noChangeArrowheads="1"/>
              </p:cNvSpPr>
              <p:nvPr/>
            </p:nvSpPr>
            <p:spPr bwMode="auto">
              <a:xfrm>
                <a:off x="2400" y="1584"/>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a:t>
                </a:r>
              </a:p>
            </p:txBody>
          </p:sp>
          <p:sp>
            <p:nvSpPr>
              <p:cNvPr id="108578" name="Line 14">
                <a:extLst>
                  <a:ext uri="{FF2B5EF4-FFF2-40B4-BE49-F238E27FC236}">
                    <a16:creationId xmlns:a16="http://schemas.microsoft.com/office/drawing/2014/main" id="{B4575110-8939-48FC-9EFE-FEAFD134922D}"/>
                  </a:ext>
                </a:extLst>
              </p:cNvPr>
              <p:cNvSpPr>
                <a:spLocks noChangeShapeType="1"/>
              </p:cNvSpPr>
              <p:nvPr/>
            </p:nvSpPr>
            <p:spPr bwMode="auto">
              <a:xfrm>
                <a:off x="2517" y="1453"/>
                <a:ext cx="0"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grpSp>
        <p:nvGrpSpPr>
          <p:cNvPr id="134160" name="Group 16">
            <a:extLst>
              <a:ext uri="{FF2B5EF4-FFF2-40B4-BE49-F238E27FC236}">
                <a16:creationId xmlns:a16="http://schemas.microsoft.com/office/drawing/2014/main" id="{C70B6A19-3C76-46EC-A93D-72E7F4E18222}"/>
              </a:ext>
            </a:extLst>
          </p:cNvPr>
          <p:cNvGrpSpPr>
            <a:grpSpLocks/>
          </p:cNvGrpSpPr>
          <p:nvPr/>
        </p:nvGrpSpPr>
        <p:grpSpPr bwMode="auto">
          <a:xfrm>
            <a:off x="3124200" y="3505200"/>
            <a:ext cx="1803400" cy="952500"/>
            <a:chOff x="1968" y="1755"/>
            <a:chExt cx="1136" cy="600"/>
          </a:xfrm>
        </p:grpSpPr>
        <p:sp>
          <p:nvSpPr>
            <p:cNvPr id="108565" name="Text Box 17">
              <a:extLst>
                <a:ext uri="{FF2B5EF4-FFF2-40B4-BE49-F238E27FC236}">
                  <a16:creationId xmlns:a16="http://schemas.microsoft.com/office/drawing/2014/main" id="{8BA4D23D-6C1F-4806-A5E0-02D42CDCEF7D}"/>
                </a:ext>
              </a:extLst>
            </p:cNvPr>
            <p:cNvSpPr txBox="1">
              <a:spLocks noChangeArrowheads="1"/>
            </p:cNvSpPr>
            <p:nvPr/>
          </p:nvSpPr>
          <p:spPr bwMode="auto">
            <a:xfrm>
              <a:off x="2832" y="1851"/>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2</a:t>
              </a:r>
            </a:p>
          </p:txBody>
        </p:sp>
        <p:sp>
          <p:nvSpPr>
            <p:cNvPr id="108566" name="Text Box 18">
              <a:extLst>
                <a:ext uri="{FF2B5EF4-FFF2-40B4-BE49-F238E27FC236}">
                  <a16:creationId xmlns:a16="http://schemas.microsoft.com/office/drawing/2014/main" id="{7382F04E-74AD-424A-A776-98C72A30D998}"/>
                </a:ext>
              </a:extLst>
            </p:cNvPr>
            <p:cNvSpPr txBox="1">
              <a:spLocks noChangeArrowheads="1"/>
            </p:cNvSpPr>
            <p:nvPr/>
          </p:nvSpPr>
          <p:spPr bwMode="auto">
            <a:xfrm>
              <a:off x="1968" y="1824"/>
              <a:ext cx="37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w</a:t>
              </a:r>
              <a:r>
                <a:rPr lang="en-US" altLang="sl-SI" sz="3200" b="1" baseline="-25000">
                  <a:latin typeface="Courier New" panose="02070309020205020404" pitchFamily="49" charset="0"/>
                  <a:cs typeface="Courier New" panose="02070309020205020404" pitchFamily="49" charset="0"/>
                </a:rPr>
                <a:t>2</a:t>
              </a:r>
            </a:p>
          </p:txBody>
        </p:sp>
        <p:sp>
          <p:nvSpPr>
            <p:cNvPr id="108567" name="Line 19">
              <a:extLst>
                <a:ext uri="{FF2B5EF4-FFF2-40B4-BE49-F238E27FC236}">
                  <a16:creationId xmlns:a16="http://schemas.microsoft.com/office/drawing/2014/main" id="{59DBED5E-50F6-4595-A4F1-A264168E3F5B}"/>
                </a:ext>
              </a:extLst>
            </p:cNvPr>
            <p:cNvSpPr>
              <a:spLocks noChangeShapeType="1"/>
            </p:cNvSpPr>
            <p:nvPr/>
          </p:nvSpPr>
          <p:spPr bwMode="auto">
            <a:xfrm flipH="1">
              <a:off x="2208" y="1755"/>
              <a:ext cx="192"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08568" name="Line 20">
              <a:extLst>
                <a:ext uri="{FF2B5EF4-FFF2-40B4-BE49-F238E27FC236}">
                  <a16:creationId xmlns:a16="http://schemas.microsoft.com/office/drawing/2014/main" id="{5795739B-5D91-4438-B6BF-094B0971983B}"/>
                </a:ext>
              </a:extLst>
            </p:cNvPr>
            <p:cNvSpPr>
              <a:spLocks noChangeShapeType="1"/>
            </p:cNvSpPr>
            <p:nvPr/>
          </p:nvSpPr>
          <p:spPr bwMode="auto">
            <a:xfrm>
              <a:off x="2640" y="1755"/>
              <a:ext cx="192"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108569" name="Group 21">
              <a:extLst>
                <a:ext uri="{FF2B5EF4-FFF2-40B4-BE49-F238E27FC236}">
                  <a16:creationId xmlns:a16="http://schemas.microsoft.com/office/drawing/2014/main" id="{F055B18F-4BE9-47BC-94D5-9EFD41C0F8FA}"/>
                </a:ext>
              </a:extLst>
            </p:cNvPr>
            <p:cNvGrpSpPr>
              <a:grpSpLocks/>
            </p:cNvGrpSpPr>
            <p:nvPr/>
          </p:nvGrpSpPr>
          <p:grpSpPr bwMode="auto">
            <a:xfrm>
              <a:off x="2400" y="1833"/>
              <a:ext cx="272" cy="522"/>
              <a:chOff x="2400" y="1430"/>
              <a:chExt cx="272" cy="522"/>
            </a:xfrm>
          </p:grpSpPr>
          <p:sp>
            <p:nvSpPr>
              <p:cNvPr id="108570" name="Text Box 22">
                <a:extLst>
                  <a:ext uri="{FF2B5EF4-FFF2-40B4-BE49-F238E27FC236}">
                    <a16:creationId xmlns:a16="http://schemas.microsoft.com/office/drawing/2014/main" id="{F53A9075-76F5-4CAC-8C44-0F646D8C7C1F}"/>
                  </a:ext>
                </a:extLst>
              </p:cNvPr>
              <p:cNvSpPr txBox="1">
                <a:spLocks noChangeArrowheads="1"/>
              </p:cNvSpPr>
              <p:nvPr/>
            </p:nvSpPr>
            <p:spPr bwMode="auto">
              <a:xfrm>
                <a:off x="2400" y="1584"/>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a:t>
                </a:r>
              </a:p>
            </p:txBody>
          </p:sp>
          <p:sp>
            <p:nvSpPr>
              <p:cNvPr id="108571" name="Line 23">
                <a:extLst>
                  <a:ext uri="{FF2B5EF4-FFF2-40B4-BE49-F238E27FC236}">
                    <a16:creationId xmlns:a16="http://schemas.microsoft.com/office/drawing/2014/main" id="{F590D0FE-7240-46F9-9F78-0BC27DE36F5C}"/>
                  </a:ext>
                </a:extLst>
              </p:cNvPr>
              <p:cNvSpPr>
                <a:spLocks noChangeShapeType="1"/>
              </p:cNvSpPr>
              <p:nvPr/>
            </p:nvSpPr>
            <p:spPr bwMode="auto">
              <a:xfrm>
                <a:off x="2517" y="1430"/>
                <a:ext cx="0"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grpSp>
        <p:nvGrpSpPr>
          <p:cNvPr id="134168" name="Group 24">
            <a:extLst>
              <a:ext uri="{FF2B5EF4-FFF2-40B4-BE49-F238E27FC236}">
                <a16:creationId xmlns:a16="http://schemas.microsoft.com/office/drawing/2014/main" id="{2A94FE4F-EA67-44E9-A6D1-6F986DAEB6B7}"/>
              </a:ext>
            </a:extLst>
          </p:cNvPr>
          <p:cNvGrpSpPr>
            <a:grpSpLocks/>
          </p:cNvGrpSpPr>
          <p:nvPr/>
        </p:nvGrpSpPr>
        <p:grpSpPr bwMode="auto">
          <a:xfrm>
            <a:off x="3124200" y="4267200"/>
            <a:ext cx="1803400" cy="952500"/>
            <a:chOff x="1968" y="1755"/>
            <a:chExt cx="1136" cy="600"/>
          </a:xfrm>
        </p:grpSpPr>
        <p:sp>
          <p:nvSpPr>
            <p:cNvPr id="108558" name="Text Box 25">
              <a:extLst>
                <a:ext uri="{FF2B5EF4-FFF2-40B4-BE49-F238E27FC236}">
                  <a16:creationId xmlns:a16="http://schemas.microsoft.com/office/drawing/2014/main" id="{2E2F6241-81E5-4314-9D08-49742A29E513}"/>
                </a:ext>
              </a:extLst>
            </p:cNvPr>
            <p:cNvSpPr txBox="1">
              <a:spLocks noChangeArrowheads="1"/>
            </p:cNvSpPr>
            <p:nvPr/>
          </p:nvSpPr>
          <p:spPr bwMode="auto">
            <a:xfrm>
              <a:off x="2832" y="1851"/>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3</a:t>
              </a:r>
            </a:p>
          </p:txBody>
        </p:sp>
        <p:sp>
          <p:nvSpPr>
            <p:cNvPr id="108559" name="Text Box 26">
              <a:extLst>
                <a:ext uri="{FF2B5EF4-FFF2-40B4-BE49-F238E27FC236}">
                  <a16:creationId xmlns:a16="http://schemas.microsoft.com/office/drawing/2014/main" id="{051FF639-AF83-4765-9EC2-3DD697B1B929}"/>
                </a:ext>
              </a:extLst>
            </p:cNvPr>
            <p:cNvSpPr txBox="1">
              <a:spLocks noChangeArrowheads="1"/>
            </p:cNvSpPr>
            <p:nvPr/>
          </p:nvSpPr>
          <p:spPr bwMode="auto">
            <a:xfrm>
              <a:off x="1968" y="1824"/>
              <a:ext cx="37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w</a:t>
              </a:r>
              <a:r>
                <a:rPr lang="en-US" altLang="sl-SI" sz="3200" b="1" baseline="-25000">
                  <a:latin typeface="Courier New" panose="02070309020205020404" pitchFamily="49" charset="0"/>
                  <a:cs typeface="Courier New" panose="02070309020205020404" pitchFamily="49" charset="0"/>
                </a:rPr>
                <a:t>3</a:t>
              </a:r>
            </a:p>
          </p:txBody>
        </p:sp>
        <p:sp>
          <p:nvSpPr>
            <p:cNvPr id="108560" name="Line 27">
              <a:extLst>
                <a:ext uri="{FF2B5EF4-FFF2-40B4-BE49-F238E27FC236}">
                  <a16:creationId xmlns:a16="http://schemas.microsoft.com/office/drawing/2014/main" id="{CF03BD6C-0B2C-4284-BECE-490ECBA1A969}"/>
                </a:ext>
              </a:extLst>
            </p:cNvPr>
            <p:cNvSpPr>
              <a:spLocks noChangeShapeType="1"/>
            </p:cNvSpPr>
            <p:nvPr/>
          </p:nvSpPr>
          <p:spPr bwMode="auto">
            <a:xfrm flipH="1">
              <a:off x="2208" y="1755"/>
              <a:ext cx="192"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08561" name="Line 28">
              <a:extLst>
                <a:ext uri="{FF2B5EF4-FFF2-40B4-BE49-F238E27FC236}">
                  <a16:creationId xmlns:a16="http://schemas.microsoft.com/office/drawing/2014/main" id="{F85556C4-8491-4B29-BED4-64F48A5E2757}"/>
                </a:ext>
              </a:extLst>
            </p:cNvPr>
            <p:cNvSpPr>
              <a:spLocks noChangeShapeType="1"/>
            </p:cNvSpPr>
            <p:nvPr/>
          </p:nvSpPr>
          <p:spPr bwMode="auto">
            <a:xfrm>
              <a:off x="2640" y="1755"/>
              <a:ext cx="192"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108562" name="Group 29">
              <a:extLst>
                <a:ext uri="{FF2B5EF4-FFF2-40B4-BE49-F238E27FC236}">
                  <a16:creationId xmlns:a16="http://schemas.microsoft.com/office/drawing/2014/main" id="{16C37688-56B9-481E-9D2B-91A766F9FD73}"/>
                </a:ext>
              </a:extLst>
            </p:cNvPr>
            <p:cNvGrpSpPr>
              <a:grpSpLocks/>
            </p:cNvGrpSpPr>
            <p:nvPr/>
          </p:nvGrpSpPr>
          <p:grpSpPr bwMode="auto">
            <a:xfrm>
              <a:off x="2400" y="1823"/>
              <a:ext cx="272" cy="532"/>
              <a:chOff x="2400" y="1420"/>
              <a:chExt cx="272" cy="532"/>
            </a:xfrm>
          </p:grpSpPr>
          <p:sp>
            <p:nvSpPr>
              <p:cNvPr id="108563" name="Text Box 30">
                <a:extLst>
                  <a:ext uri="{FF2B5EF4-FFF2-40B4-BE49-F238E27FC236}">
                    <a16:creationId xmlns:a16="http://schemas.microsoft.com/office/drawing/2014/main" id="{8231DD4E-4915-4CED-B695-926E80AC76C8}"/>
                  </a:ext>
                </a:extLst>
              </p:cNvPr>
              <p:cNvSpPr txBox="1">
                <a:spLocks noChangeArrowheads="1"/>
              </p:cNvSpPr>
              <p:nvPr/>
            </p:nvSpPr>
            <p:spPr bwMode="auto">
              <a:xfrm>
                <a:off x="2400" y="1584"/>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A</a:t>
                </a:r>
              </a:p>
            </p:txBody>
          </p:sp>
          <p:sp>
            <p:nvSpPr>
              <p:cNvPr id="108564" name="Line 31">
                <a:extLst>
                  <a:ext uri="{FF2B5EF4-FFF2-40B4-BE49-F238E27FC236}">
                    <a16:creationId xmlns:a16="http://schemas.microsoft.com/office/drawing/2014/main" id="{B4AB0068-159D-4793-A8A8-4361DEF5956F}"/>
                  </a:ext>
                </a:extLst>
              </p:cNvPr>
              <p:cNvSpPr>
                <a:spLocks noChangeShapeType="1"/>
              </p:cNvSpPr>
              <p:nvPr/>
            </p:nvSpPr>
            <p:spPr bwMode="auto">
              <a:xfrm>
                <a:off x="2517" y="1420"/>
                <a:ext cx="0"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grpSp>
        <p:nvGrpSpPr>
          <p:cNvPr id="134184" name="Group 40">
            <a:extLst>
              <a:ext uri="{FF2B5EF4-FFF2-40B4-BE49-F238E27FC236}">
                <a16:creationId xmlns:a16="http://schemas.microsoft.com/office/drawing/2014/main" id="{53E970EB-12B9-4CDF-9901-A57172AD81DA}"/>
              </a:ext>
            </a:extLst>
          </p:cNvPr>
          <p:cNvGrpSpPr>
            <a:grpSpLocks/>
          </p:cNvGrpSpPr>
          <p:nvPr/>
        </p:nvGrpSpPr>
        <p:grpSpPr bwMode="auto">
          <a:xfrm>
            <a:off x="3136900" y="4953000"/>
            <a:ext cx="1803400" cy="769938"/>
            <a:chOff x="1976" y="3120"/>
            <a:chExt cx="1136" cy="485"/>
          </a:xfrm>
        </p:grpSpPr>
        <p:sp>
          <p:nvSpPr>
            <p:cNvPr id="108554" name="Text Box 33">
              <a:extLst>
                <a:ext uri="{FF2B5EF4-FFF2-40B4-BE49-F238E27FC236}">
                  <a16:creationId xmlns:a16="http://schemas.microsoft.com/office/drawing/2014/main" id="{BED9BA8D-05F2-4C7C-9482-A359ACA3EEFF}"/>
                </a:ext>
              </a:extLst>
            </p:cNvPr>
            <p:cNvSpPr txBox="1">
              <a:spLocks noChangeArrowheads="1"/>
            </p:cNvSpPr>
            <p:nvPr/>
          </p:nvSpPr>
          <p:spPr bwMode="auto">
            <a:xfrm>
              <a:off x="2840" y="3237"/>
              <a:ext cx="2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2</a:t>
              </a:r>
            </a:p>
          </p:txBody>
        </p:sp>
        <p:sp>
          <p:nvSpPr>
            <p:cNvPr id="108555" name="Text Box 34">
              <a:extLst>
                <a:ext uri="{FF2B5EF4-FFF2-40B4-BE49-F238E27FC236}">
                  <a16:creationId xmlns:a16="http://schemas.microsoft.com/office/drawing/2014/main" id="{21BC5D77-2024-4B06-999F-2BEEB2C5855A}"/>
                </a:ext>
              </a:extLst>
            </p:cNvPr>
            <p:cNvSpPr txBox="1">
              <a:spLocks noChangeArrowheads="1"/>
            </p:cNvSpPr>
            <p:nvPr/>
          </p:nvSpPr>
          <p:spPr bwMode="auto">
            <a:xfrm>
              <a:off x="1976" y="3189"/>
              <a:ext cx="37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3200" b="1">
                  <a:latin typeface="Courier New" panose="02070309020205020404" pitchFamily="49" charset="0"/>
                  <a:cs typeface="Courier New" panose="02070309020205020404" pitchFamily="49" charset="0"/>
                </a:rPr>
                <a:t>w</a:t>
              </a:r>
              <a:r>
                <a:rPr lang="en-US" altLang="sl-SI" sz="3200" b="1" baseline="-25000">
                  <a:latin typeface="Courier New" panose="02070309020205020404" pitchFamily="49" charset="0"/>
                  <a:cs typeface="Courier New" panose="02070309020205020404" pitchFamily="49" charset="0"/>
                </a:rPr>
                <a:t>2</a:t>
              </a:r>
            </a:p>
          </p:txBody>
        </p:sp>
        <p:sp>
          <p:nvSpPr>
            <p:cNvPr id="108556" name="Line 35">
              <a:extLst>
                <a:ext uri="{FF2B5EF4-FFF2-40B4-BE49-F238E27FC236}">
                  <a16:creationId xmlns:a16="http://schemas.microsoft.com/office/drawing/2014/main" id="{CCA5350A-887A-4EEF-9234-B1F5A3D7B331}"/>
                </a:ext>
              </a:extLst>
            </p:cNvPr>
            <p:cNvSpPr>
              <a:spLocks noChangeShapeType="1"/>
            </p:cNvSpPr>
            <p:nvPr/>
          </p:nvSpPr>
          <p:spPr bwMode="auto">
            <a:xfrm flipH="1">
              <a:off x="2208" y="3120"/>
              <a:ext cx="192"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08557" name="Line 36">
              <a:extLst>
                <a:ext uri="{FF2B5EF4-FFF2-40B4-BE49-F238E27FC236}">
                  <a16:creationId xmlns:a16="http://schemas.microsoft.com/office/drawing/2014/main" id="{EC00D586-A87D-4D43-BC1F-5E53D62787C8}"/>
                </a:ext>
              </a:extLst>
            </p:cNvPr>
            <p:cNvSpPr>
              <a:spLocks noChangeShapeType="1"/>
            </p:cNvSpPr>
            <p:nvPr/>
          </p:nvSpPr>
          <p:spPr bwMode="auto">
            <a:xfrm>
              <a:off x="2640" y="3141"/>
              <a:ext cx="192"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41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41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41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41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4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BC8C7C4D-717A-4492-9805-8C32A37F7AB1}"/>
              </a:ext>
            </a:extLst>
          </p:cNvPr>
          <p:cNvSpPr>
            <a:spLocks noGrp="1" noChangeArrowheads="1"/>
          </p:cNvSpPr>
          <p:nvPr>
            <p:ph type="title"/>
          </p:nvPr>
        </p:nvSpPr>
        <p:spPr/>
        <p:txBody>
          <a:bodyPr/>
          <a:lstStyle/>
          <a:p>
            <a:pPr eaLnBrk="1" hangingPunct="1"/>
            <a:r>
              <a:rPr lang="sl-SI" altLang="sl-SI" b="1"/>
              <a:t>Več</a:t>
            </a:r>
            <a:r>
              <a:rPr lang="en-US" altLang="sl-SI" b="1"/>
              <a:t> “</a:t>
            </a:r>
            <a:r>
              <a:rPr lang="sl-SI" altLang="sl-SI" b="1"/>
              <a:t>realnih</a:t>
            </a:r>
            <a:r>
              <a:rPr lang="en-US" altLang="sl-SI" b="1"/>
              <a:t>” </a:t>
            </a:r>
            <a:r>
              <a:rPr lang="sl-SI" altLang="sl-SI" b="1"/>
              <a:t>neodločljivih</a:t>
            </a:r>
            <a:r>
              <a:rPr lang="en-US" altLang="sl-SI" b="1"/>
              <a:t> </a:t>
            </a:r>
            <a:r>
              <a:rPr lang="sl-SI" altLang="sl-SI" b="1"/>
              <a:t>problemov</a:t>
            </a:r>
            <a:endParaRPr lang="en-US" altLang="sl-SI" b="1"/>
          </a:p>
        </p:txBody>
      </p:sp>
      <p:sp>
        <p:nvSpPr>
          <p:cNvPr id="110595" name="Rectangle 3">
            <a:extLst>
              <a:ext uri="{FF2B5EF4-FFF2-40B4-BE49-F238E27FC236}">
                <a16:creationId xmlns:a16="http://schemas.microsoft.com/office/drawing/2014/main" id="{3FA05CAA-FE3A-442F-993D-3AD8FDFDBCCB}"/>
              </a:ext>
            </a:extLst>
          </p:cNvPr>
          <p:cNvSpPr>
            <a:spLocks noGrp="1" noChangeArrowheads="1"/>
          </p:cNvSpPr>
          <p:nvPr>
            <p:ph idx="1"/>
          </p:nvPr>
        </p:nvSpPr>
        <p:spPr>
          <a:xfrm>
            <a:off x="828675" y="2492375"/>
            <a:ext cx="6711950" cy="4195763"/>
          </a:xfrm>
        </p:spPr>
        <p:txBody>
          <a:bodyPr/>
          <a:lstStyle/>
          <a:p>
            <a:pPr marL="609600" indent="-609600" eaLnBrk="1" hangingPunct="1">
              <a:lnSpc>
                <a:spcPct val="150000"/>
              </a:lnSpc>
              <a:buFont typeface="Wingdings 3" panose="05040102010807070707" pitchFamily="18" charset="2"/>
              <a:buChar char=""/>
              <a:defRPr/>
            </a:pPr>
            <a:r>
              <a:rPr lang="en-US" altLang="sl-SI" dirty="0"/>
              <a:t>To show things like CFL-equivalence to be undecidable, it helps to know that the complement of a list language is also a CFL.</a:t>
            </a:r>
            <a:endParaRPr lang="sl-SI" altLang="sl-SI" dirty="0"/>
          </a:p>
          <a:p>
            <a:pPr marL="0" indent="0" eaLnBrk="1" hangingPunct="1">
              <a:lnSpc>
                <a:spcPct val="150000"/>
              </a:lnSpc>
              <a:buFont typeface="Wingdings 3" panose="05040102010807070707" pitchFamily="18" charset="2"/>
              <a:buNone/>
              <a:defRPr/>
            </a:pPr>
            <a:endParaRPr lang="en-US" altLang="sl-SI" dirty="0"/>
          </a:p>
          <a:p>
            <a:pPr marL="609600" indent="-609600" eaLnBrk="1" hangingPunct="1">
              <a:lnSpc>
                <a:spcPct val="150000"/>
              </a:lnSpc>
              <a:buFont typeface="Wingdings 3" panose="05040102010807070707" pitchFamily="18" charset="2"/>
              <a:buChar char=""/>
              <a:defRPr/>
            </a:pPr>
            <a:r>
              <a:rPr lang="en-US" altLang="sl-SI" dirty="0"/>
              <a:t>We’ll construct a deterministic PDA for the complement </a:t>
            </a:r>
            <a:r>
              <a:rPr lang="en-US" altLang="sl-SI" dirty="0" err="1"/>
              <a:t>langu</a:t>
            </a:r>
            <a:r>
              <a:rPr lang="sl-SI" altLang="sl-SI" dirty="0"/>
              <a:t>a</a:t>
            </a:r>
            <a:r>
              <a:rPr lang="en-US" altLang="sl-SI" dirty="0" err="1"/>
              <a:t>ge</a:t>
            </a:r>
            <a:r>
              <a:rPr lang="en-US" altLang="sl-SI" dirty="0"/>
              <a:t>.</a:t>
            </a:r>
          </a:p>
        </p:txBody>
      </p:sp>
      <p:sp>
        <p:nvSpPr>
          <p:cNvPr id="110596" name="Slide Number Placeholder 5">
            <a:extLst>
              <a:ext uri="{FF2B5EF4-FFF2-40B4-BE49-F238E27FC236}">
                <a16:creationId xmlns:a16="http://schemas.microsoft.com/office/drawing/2014/main" id="{402A0735-2D25-4493-B706-035EEB2D17E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5CFAF823-DC6F-4B53-AAAC-C786FE941AE0}" type="slidenum">
              <a:rPr lang="en-US" altLang="sl-SI" sz="2800" smtClean="0">
                <a:solidFill>
                  <a:srgbClr val="FFFFFF"/>
                </a:solidFill>
              </a:rPr>
              <a:pPr>
                <a:spcBef>
                  <a:spcPct val="0"/>
                </a:spcBef>
                <a:buClrTx/>
                <a:buSzTx/>
                <a:buFontTx/>
                <a:buNone/>
              </a:pPr>
              <a:t>52</a:t>
            </a:fld>
            <a:endParaRPr lang="en-US" altLang="sl-SI" sz="2800">
              <a:solidFill>
                <a:srgbClr val="FFFF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29AB76F7-47B8-411A-B298-CA6C65533ED9}"/>
              </a:ext>
            </a:extLst>
          </p:cNvPr>
          <p:cNvSpPr>
            <a:spLocks noGrp="1" noChangeArrowheads="1"/>
          </p:cNvSpPr>
          <p:nvPr>
            <p:ph type="title"/>
          </p:nvPr>
        </p:nvSpPr>
        <p:spPr/>
        <p:txBody>
          <a:bodyPr/>
          <a:lstStyle/>
          <a:p>
            <a:pPr eaLnBrk="1" hangingPunct="1"/>
            <a:r>
              <a:rPr lang="en-US" altLang="sl-SI" b="1"/>
              <a:t>D</a:t>
            </a:r>
            <a:r>
              <a:rPr lang="sl-SI" altLang="sl-SI" b="1"/>
              <a:t>S</a:t>
            </a:r>
            <a:r>
              <a:rPr lang="en-US" altLang="sl-SI" b="1"/>
              <a:t>A </a:t>
            </a:r>
            <a:r>
              <a:rPr lang="sl-SI" altLang="sl-SI" b="1"/>
              <a:t>za komplement</a:t>
            </a:r>
            <a:r>
              <a:rPr lang="en-US" altLang="sl-SI" b="1"/>
              <a:t> </a:t>
            </a:r>
            <a:r>
              <a:rPr lang="sl-SI" altLang="sl-SI" b="1"/>
              <a:t>jezika</a:t>
            </a:r>
            <a:r>
              <a:rPr lang="en-US" altLang="sl-SI" b="1"/>
              <a:t> </a:t>
            </a:r>
            <a:r>
              <a:rPr lang="sl-SI" altLang="sl-SI" b="1"/>
              <a:t>seznamov</a:t>
            </a:r>
            <a:endParaRPr lang="en-US" altLang="sl-SI" b="1"/>
          </a:p>
        </p:txBody>
      </p:sp>
      <p:sp>
        <p:nvSpPr>
          <p:cNvPr id="105475" name="Rectangle 3">
            <a:extLst>
              <a:ext uri="{FF2B5EF4-FFF2-40B4-BE49-F238E27FC236}">
                <a16:creationId xmlns:a16="http://schemas.microsoft.com/office/drawing/2014/main" id="{4B340884-4938-4D86-AAB7-1C989D2F4242}"/>
              </a:ext>
            </a:extLst>
          </p:cNvPr>
          <p:cNvSpPr>
            <a:spLocks noGrp="1" noChangeArrowheads="1"/>
          </p:cNvSpPr>
          <p:nvPr>
            <p:ph idx="1"/>
          </p:nvPr>
        </p:nvSpPr>
        <p:spPr>
          <a:xfrm>
            <a:off x="685800" y="2438400"/>
            <a:ext cx="7772400" cy="3962400"/>
          </a:xfrm>
        </p:spPr>
        <p:txBody>
          <a:bodyPr/>
          <a:lstStyle/>
          <a:p>
            <a:pPr eaLnBrk="1" hangingPunct="1">
              <a:lnSpc>
                <a:spcPct val="150000"/>
              </a:lnSpc>
              <a:buFont typeface="Wingdings 3" panose="05040102010807070707" pitchFamily="18" charset="2"/>
              <a:buChar char=""/>
              <a:defRPr/>
            </a:pPr>
            <a:r>
              <a:rPr lang="en-US" altLang="sl-SI" dirty="0"/>
              <a:t>Start with a bottom-of-stack marker.</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While PCP symbols arrive at the input, push them onto </a:t>
            </a:r>
            <a:br>
              <a:rPr lang="sl-SI" altLang="sl-SI" dirty="0"/>
            </a:br>
            <a:r>
              <a:rPr lang="en-US" altLang="sl-SI" dirty="0"/>
              <a:t>the stack.</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After the first index symbol arrives, start checking </a:t>
            </a:r>
            <a:br>
              <a:rPr lang="sl-SI" altLang="sl-SI" dirty="0"/>
            </a:br>
            <a:r>
              <a:rPr lang="en-US" altLang="sl-SI" dirty="0"/>
              <a:t>the stack for the reverse of the corresponding string.</a:t>
            </a:r>
          </a:p>
        </p:txBody>
      </p:sp>
      <p:sp>
        <p:nvSpPr>
          <p:cNvPr id="112644" name="Slide Number Placeholder 5">
            <a:extLst>
              <a:ext uri="{FF2B5EF4-FFF2-40B4-BE49-F238E27FC236}">
                <a16:creationId xmlns:a16="http://schemas.microsoft.com/office/drawing/2014/main" id="{FA621D88-E462-4F42-8E57-F66C780832C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886A1BAB-78A2-48A5-ADC7-1DBECB306AD0}" type="slidenum">
              <a:rPr lang="en-US" altLang="sl-SI" sz="2800" smtClean="0">
                <a:solidFill>
                  <a:srgbClr val="FFFFFF"/>
                </a:solidFill>
              </a:rPr>
              <a:pPr>
                <a:spcBef>
                  <a:spcPct val="0"/>
                </a:spcBef>
                <a:buClrTx/>
                <a:buSzTx/>
                <a:buFontTx/>
                <a:buNone/>
              </a:pPr>
              <a:t>53</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5D7B97BB-5916-4E2E-8AD5-A6F3BDA7CED0}"/>
              </a:ext>
            </a:extLst>
          </p:cNvPr>
          <p:cNvSpPr>
            <a:spLocks noGrp="1" noChangeArrowheads="1"/>
          </p:cNvSpPr>
          <p:nvPr>
            <p:ph type="title"/>
          </p:nvPr>
        </p:nvSpPr>
        <p:spPr/>
        <p:txBody>
          <a:bodyPr/>
          <a:lstStyle/>
          <a:p>
            <a:pPr eaLnBrk="1" hangingPunct="1"/>
            <a:r>
              <a:rPr lang="sl-SI" altLang="sl-SI" b="1"/>
              <a:t>DSA za komplement</a:t>
            </a:r>
            <a:r>
              <a:rPr lang="en-US" altLang="sl-SI" b="1"/>
              <a:t> – (2)</a:t>
            </a:r>
          </a:p>
        </p:txBody>
      </p:sp>
      <p:sp>
        <p:nvSpPr>
          <p:cNvPr id="111619" name="Rectangle 3">
            <a:extLst>
              <a:ext uri="{FF2B5EF4-FFF2-40B4-BE49-F238E27FC236}">
                <a16:creationId xmlns:a16="http://schemas.microsoft.com/office/drawing/2014/main" id="{DC81D145-A134-4139-B3C6-761E52082EDB}"/>
              </a:ext>
            </a:extLst>
          </p:cNvPr>
          <p:cNvSpPr>
            <a:spLocks noGrp="1" noChangeArrowheads="1"/>
          </p:cNvSpPr>
          <p:nvPr>
            <p:ph idx="1"/>
          </p:nvPr>
        </p:nvSpPr>
        <p:spPr>
          <a:xfrm>
            <a:off x="828675" y="2205038"/>
            <a:ext cx="6711950" cy="4195762"/>
          </a:xfrm>
        </p:spPr>
        <p:txBody>
          <a:bodyPr/>
          <a:lstStyle/>
          <a:p>
            <a:pPr eaLnBrk="1" hangingPunct="1">
              <a:lnSpc>
                <a:spcPct val="150000"/>
              </a:lnSpc>
              <a:buFont typeface="Wingdings 3" panose="05040102010807070707" pitchFamily="18" charset="2"/>
              <a:buChar char=""/>
              <a:defRPr/>
            </a:pPr>
            <a:r>
              <a:rPr lang="en-US" altLang="sl-SI" dirty="0"/>
              <a:t>The DPDA accepts after </a:t>
            </a:r>
            <a:r>
              <a:rPr lang="en-US" altLang="sl-SI" b="1" dirty="0">
                <a:solidFill>
                  <a:srgbClr val="FFC000"/>
                </a:solidFill>
              </a:rPr>
              <a:t>every</a:t>
            </a:r>
            <a:r>
              <a:rPr lang="en-US" altLang="sl-SI" dirty="0"/>
              <a:t> input,</a:t>
            </a:r>
            <a:br>
              <a:rPr lang="sl-SI" altLang="sl-SI" dirty="0"/>
            </a:br>
            <a:r>
              <a:rPr lang="en-US" altLang="sl-SI" dirty="0"/>
              <a:t>with one exception.</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If the input has consisted so far of only PCP symbols and then index symbols, and the </a:t>
            </a:r>
            <a:br>
              <a:rPr lang="sl-SI" altLang="sl-SI" dirty="0"/>
            </a:br>
            <a:r>
              <a:rPr lang="en-US" altLang="sl-SI" dirty="0"/>
              <a:t>bottom-of-stack marker is exposed after reading an index symbol, do </a:t>
            </a:r>
            <a:r>
              <a:rPr lang="en-US" altLang="sl-SI" b="1" dirty="0">
                <a:solidFill>
                  <a:srgbClr val="FFC000"/>
                </a:solidFill>
              </a:rPr>
              <a:t>not</a:t>
            </a:r>
            <a:r>
              <a:rPr lang="en-US" altLang="sl-SI" dirty="0"/>
              <a:t> accept.</a:t>
            </a:r>
          </a:p>
        </p:txBody>
      </p:sp>
      <p:sp>
        <p:nvSpPr>
          <p:cNvPr id="114692" name="Slide Number Placeholder 5">
            <a:extLst>
              <a:ext uri="{FF2B5EF4-FFF2-40B4-BE49-F238E27FC236}">
                <a16:creationId xmlns:a16="http://schemas.microsoft.com/office/drawing/2014/main" id="{29C10E47-7F8E-496E-823A-09BCBC5DE90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D3EE5498-9584-4697-B3F9-ED1437D31BE0}" type="slidenum">
              <a:rPr lang="en-US" altLang="sl-SI" sz="2800" smtClean="0">
                <a:solidFill>
                  <a:srgbClr val="FFFFFF"/>
                </a:solidFill>
              </a:rPr>
              <a:pPr>
                <a:spcBef>
                  <a:spcPct val="0"/>
                </a:spcBef>
                <a:buClrTx/>
                <a:buSzTx/>
                <a:buFontTx/>
                <a:buNone/>
              </a:pPr>
              <a:t>54</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AB96D20-EAD9-401C-901A-3ACEB5595755}"/>
              </a:ext>
            </a:extLst>
          </p:cNvPr>
          <p:cNvSpPr>
            <a:spLocks noGrp="1" noChangeArrowheads="1"/>
          </p:cNvSpPr>
          <p:nvPr>
            <p:ph type="title"/>
          </p:nvPr>
        </p:nvSpPr>
        <p:spPr/>
        <p:txBody>
          <a:bodyPr/>
          <a:lstStyle/>
          <a:p>
            <a:pPr eaLnBrk="1" hangingPunct="1"/>
            <a:r>
              <a:rPr lang="sl-SI" altLang="sl-SI" b="1"/>
              <a:t>Uporaba komplementa</a:t>
            </a:r>
            <a:endParaRPr lang="en-US" altLang="sl-SI" b="1"/>
          </a:p>
        </p:txBody>
      </p:sp>
      <p:sp>
        <p:nvSpPr>
          <p:cNvPr id="113667" name="Rectangle 3">
            <a:extLst>
              <a:ext uri="{FF2B5EF4-FFF2-40B4-BE49-F238E27FC236}">
                <a16:creationId xmlns:a16="http://schemas.microsoft.com/office/drawing/2014/main" id="{AF836A1D-ECA6-4D03-B92E-D105613B7CC4}"/>
              </a:ext>
            </a:extLst>
          </p:cNvPr>
          <p:cNvSpPr>
            <a:spLocks noGrp="1" noChangeArrowheads="1"/>
          </p:cNvSpPr>
          <p:nvPr>
            <p:ph idx="1"/>
          </p:nvPr>
        </p:nvSpPr>
        <p:spPr>
          <a:xfrm>
            <a:off x="755650" y="2276475"/>
            <a:ext cx="7772400" cy="3962400"/>
          </a:xfrm>
        </p:spPr>
        <p:txBody>
          <a:bodyPr/>
          <a:lstStyle/>
          <a:p>
            <a:pPr eaLnBrk="1" hangingPunct="1">
              <a:lnSpc>
                <a:spcPct val="150000"/>
              </a:lnSpc>
              <a:buFont typeface="Wingdings 3" panose="05040102010807070707" pitchFamily="18" charset="2"/>
              <a:buChar char=""/>
              <a:defRPr/>
            </a:pPr>
            <a:r>
              <a:rPr lang="en-US" altLang="sl-SI" dirty="0"/>
              <a:t>For a given PCP instance, let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A</a:t>
            </a:r>
            <a:r>
              <a:rPr lang="en-US" altLang="sl-SI" dirty="0"/>
              <a:t> and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B</a:t>
            </a:r>
            <a:r>
              <a:rPr lang="en-US" altLang="sl-SI" dirty="0"/>
              <a:t> be the list languages for the first and second components of pairs.</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Let </a:t>
            </a:r>
            <a:r>
              <a:rPr lang="en-US" altLang="sl-SI" b="1" dirty="0" err="1">
                <a:latin typeface="Courier New" panose="02070309020205020404" pitchFamily="49" charset="0"/>
                <a:cs typeface="Courier New" panose="02070309020205020404" pitchFamily="49" charset="0"/>
              </a:rPr>
              <a:t>L</a:t>
            </a:r>
            <a:r>
              <a:rPr lang="en-US" altLang="sl-SI" b="1" baseline="-25000" dirty="0" err="1">
                <a:latin typeface="Courier New" panose="02070309020205020404" pitchFamily="49" charset="0"/>
                <a:cs typeface="Courier New" panose="02070309020205020404" pitchFamily="49" charset="0"/>
              </a:rPr>
              <a:t>A</a:t>
            </a:r>
            <a:r>
              <a:rPr lang="en-US" altLang="sl-SI" b="1" baseline="30000" dirty="0" err="1">
                <a:latin typeface="Courier New" panose="02070309020205020404" pitchFamily="49" charset="0"/>
                <a:cs typeface="Courier New" panose="02070309020205020404" pitchFamily="49" charset="0"/>
              </a:rPr>
              <a:t>c</a:t>
            </a:r>
            <a:r>
              <a:rPr lang="en-US" altLang="sl-SI" dirty="0"/>
              <a:t> and </a:t>
            </a:r>
            <a:r>
              <a:rPr lang="en-US" altLang="sl-SI" b="1" dirty="0" err="1">
                <a:latin typeface="Courier New" panose="02070309020205020404" pitchFamily="49" charset="0"/>
                <a:cs typeface="Courier New" panose="02070309020205020404" pitchFamily="49" charset="0"/>
              </a:rPr>
              <a:t>L</a:t>
            </a:r>
            <a:r>
              <a:rPr lang="en-US" altLang="sl-SI" b="1" baseline="-25000" dirty="0" err="1">
                <a:latin typeface="Courier New" panose="02070309020205020404" pitchFamily="49" charset="0"/>
                <a:cs typeface="Courier New" panose="02070309020205020404" pitchFamily="49" charset="0"/>
              </a:rPr>
              <a:t>B</a:t>
            </a:r>
            <a:r>
              <a:rPr lang="en-US" altLang="sl-SI" b="1" baseline="30000" dirty="0" err="1">
                <a:latin typeface="Courier New" panose="02070309020205020404" pitchFamily="49" charset="0"/>
                <a:cs typeface="Courier New" panose="02070309020205020404" pitchFamily="49" charset="0"/>
              </a:rPr>
              <a:t>c</a:t>
            </a:r>
            <a:r>
              <a:rPr lang="en-US" altLang="sl-SI" dirty="0"/>
              <a:t> be their complements.</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All these languages are CFL’s.</a:t>
            </a:r>
          </a:p>
        </p:txBody>
      </p:sp>
      <p:sp>
        <p:nvSpPr>
          <p:cNvPr id="116740" name="Slide Number Placeholder 5">
            <a:extLst>
              <a:ext uri="{FF2B5EF4-FFF2-40B4-BE49-F238E27FC236}">
                <a16:creationId xmlns:a16="http://schemas.microsoft.com/office/drawing/2014/main" id="{29C48C84-B49F-4866-A292-7222557CF50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BF0F7391-AAE3-4F4D-AA09-C6A7C3546751}" type="slidenum">
              <a:rPr lang="en-US" altLang="sl-SI" sz="2800" smtClean="0">
                <a:solidFill>
                  <a:srgbClr val="FFFFFF"/>
                </a:solidFill>
              </a:rPr>
              <a:pPr>
                <a:spcBef>
                  <a:spcPct val="0"/>
                </a:spcBef>
                <a:buClrTx/>
                <a:buSzTx/>
                <a:buFontTx/>
                <a:buNone/>
              </a:pPr>
              <a:t>55</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3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3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CE22F9B-4711-4847-A9BB-1CCC5B0396D2}"/>
              </a:ext>
            </a:extLst>
          </p:cNvPr>
          <p:cNvSpPr>
            <a:spLocks noGrp="1" noChangeArrowheads="1"/>
          </p:cNvSpPr>
          <p:nvPr>
            <p:ph type="title"/>
          </p:nvPr>
        </p:nvSpPr>
        <p:spPr/>
        <p:txBody>
          <a:bodyPr/>
          <a:lstStyle/>
          <a:p>
            <a:pPr eaLnBrk="1" hangingPunct="1"/>
            <a:r>
              <a:rPr lang="sl-SI" altLang="sl-SI" b="1"/>
              <a:t>Uporaba komplementa</a:t>
            </a:r>
            <a:endParaRPr lang="en-US" altLang="sl-SI" b="1"/>
          </a:p>
        </p:txBody>
      </p:sp>
      <p:sp>
        <p:nvSpPr>
          <p:cNvPr id="115715" name="Rectangle 3">
            <a:extLst>
              <a:ext uri="{FF2B5EF4-FFF2-40B4-BE49-F238E27FC236}">
                <a16:creationId xmlns:a16="http://schemas.microsoft.com/office/drawing/2014/main" id="{0496E375-12B0-42E1-9D72-838226F7AEFF}"/>
              </a:ext>
            </a:extLst>
          </p:cNvPr>
          <p:cNvSpPr>
            <a:spLocks noGrp="1" noChangeArrowheads="1"/>
          </p:cNvSpPr>
          <p:nvPr>
            <p:ph idx="1"/>
          </p:nvPr>
        </p:nvSpPr>
        <p:spPr>
          <a:xfrm>
            <a:off x="381000" y="1981200"/>
            <a:ext cx="8382000" cy="4495800"/>
          </a:xfrm>
        </p:spPr>
        <p:txBody>
          <a:bodyPr/>
          <a:lstStyle/>
          <a:p>
            <a:pPr eaLnBrk="1" hangingPunct="1">
              <a:lnSpc>
                <a:spcPct val="200000"/>
              </a:lnSpc>
            </a:pPr>
            <a:r>
              <a:rPr lang="en-US" altLang="sl-SI"/>
              <a:t>Consider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A</a:t>
            </a:r>
            <a:r>
              <a:rPr lang="en-US" altLang="sl-SI" b="1" baseline="30000">
                <a:latin typeface="Courier New" panose="02070309020205020404" pitchFamily="49" charset="0"/>
                <a:cs typeface="Courier New" panose="02070309020205020404" pitchFamily="49" charset="0"/>
              </a:rPr>
              <a:t>c</a:t>
            </a:r>
            <a:r>
              <a:rPr lang="en-US" altLang="sl-SI" b="1">
                <a:latin typeface="Courier New" panose="02070309020205020404" pitchFamily="49" charset="0"/>
                <a:cs typeface="Courier New" panose="02070309020205020404" pitchFamily="49" charset="0"/>
              </a:rPr>
              <a:t> </a:t>
            </a:r>
            <a:r>
              <a:rPr lang="en-US" altLang="sl-SI" b="1">
                <a:latin typeface="Courier New" panose="02070309020205020404" pitchFamily="49" charset="0"/>
                <a:cs typeface="Courier New" panose="02070309020205020404" pitchFamily="49" charset="0"/>
                <a:sym typeface="Symbol" panose="05050102010706020507" pitchFamily="18" charset="2"/>
              </a:rPr>
              <a:t>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B</a:t>
            </a:r>
            <a:r>
              <a:rPr lang="en-US" altLang="sl-SI" b="1" baseline="30000">
                <a:latin typeface="Courier New" panose="02070309020205020404" pitchFamily="49" charset="0"/>
                <a:cs typeface="Courier New" panose="02070309020205020404" pitchFamily="49" charset="0"/>
              </a:rPr>
              <a:t>c</a:t>
            </a:r>
            <a:r>
              <a:rPr lang="en-US" altLang="sl-SI"/>
              <a:t>.</a:t>
            </a:r>
          </a:p>
          <a:p>
            <a:pPr eaLnBrk="1" hangingPunct="1">
              <a:lnSpc>
                <a:spcPct val="200000"/>
              </a:lnSpc>
            </a:pPr>
            <a:r>
              <a:rPr lang="en-US" altLang="sl-SI"/>
              <a:t>Also a CFL.</a:t>
            </a:r>
          </a:p>
          <a:p>
            <a:pPr eaLnBrk="1" hangingPunct="1">
              <a:lnSpc>
                <a:spcPct val="200000"/>
              </a:lnSpc>
            </a:pPr>
            <a:r>
              <a:rPr lang="en-US" altLang="sl-SI" b="1">
                <a:latin typeface="Courier New" panose="02070309020205020404" pitchFamily="49" charset="0"/>
                <a:cs typeface="Courier New" panose="02070309020205020404" pitchFamily="49" charset="0"/>
              </a:rPr>
              <a:t>=</a:t>
            </a:r>
            <a:r>
              <a:rPr lang="en-US" altLang="sl-SI"/>
              <a:t> </a:t>
            </a:r>
            <a:r>
              <a:rPr lang="en-US" altLang="sl-SI" b="1">
                <a:latin typeface="Courier New" panose="02070309020205020404" pitchFamily="49" charset="0"/>
                <a:cs typeface="Courier New" panose="02070309020205020404" pitchFamily="49" charset="0"/>
              </a:rPr>
              <a:t>Σ*</a:t>
            </a:r>
            <a:r>
              <a:rPr lang="en-US" altLang="sl-SI"/>
              <a:t> if and only if the PCP instance has no solution.</a:t>
            </a:r>
          </a:p>
          <a:p>
            <a:pPr eaLnBrk="1" hangingPunct="1">
              <a:lnSpc>
                <a:spcPct val="150000"/>
              </a:lnSpc>
            </a:pPr>
            <a:r>
              <a:rPr lang="en-US" altLang="sl-SI"/>
              <a:t>Why? a solution </a:t>
            </a:r>
            <a:r>
              <a:rPr lang="en-US" altLang="sl-SI" b="1">
                <a:latin typeface="Courier New" panose="02070309020205020404" pitchFamily="49" charset="0"/>
                <a:cs typeface="Courier New" panose="02070309020205020404" pitchFamily="49" charset="0"/>
              </a:rPr>
              <a:t>a</a:t>
            </a:r>
            <a:r>
              <a:rPr lang="en-US" altLang="sl-SI" b="1" baseline="-25000">
                <a:latin typeface="Courier New" panose="02070309020205020404" pitchFamily="49" charset="0"/>
                <a:cs typeface="Courier New" panose="02070309020205020404" pitchFamily="49" charset="0"/>
              </a:rPr>
              <a:t>1</a:t>
            </a:r>
            <a:r>
              <a:rPr lang="en-US" altLang="sl-SI" b="1">
                <a:latin typeface="Courier New" panose="02070309020205020404" pitchFamily="49" charset="0"/>
                <a:cs typeface="Courier New" panose="02070309020205020404" pitchFamily="49" charset="0"/>
              </a:rPr>
              <a:t>,…,a</a:t>
            </a:r>
            <a:r>
              <a:rPr lang="en-US" altLang="sl-SI" b="1" baseline="-25000">
                <a:latin typeface="Courier New" panose="02070309020205020404" pitchFamily="49" charset="0"/>
                <a:cs typeface="Courier New" panose="02070309020205020404" pitchFamily="49" charset="0"/>
              </a:rPr>
              <a:t>n</a:t>
            </a:r>
            <a:r>
              <a:rPr lang="en-US" altLang="sl-SI"/>
              <a:t> implies </a:t>
            </a:r>
            <a:r>
              <a:rPr lang="en-US" altLang="sl-SI" b="1">
                <a:latin typeface="Courier New" panose="02070309020205020404" pitchFamily="49" charset="0"/>
                <a:cs typeface="Courier New" panose="02070309020205020404" pitchFamily="49" charset="0"/>
              </a:rPr>
              <a:t>w</a:t>
            </a:r>
            <a:r>
              <a:rPr lang="en-US" altLang="sl-SI" b="1" baseline="-25000">
                <a:latin typeface="Courier New" panose="02070309020205020404" pitchFamily="49" charset="0"/>
                <a:cs typeface="Courier New" panose="02070309020205020404" pitchFamily="49" charset="0"/>
              </a:rPr>
              <a:t>1</a:t>
            </a:r>
            <a:r>
              <a:rPr lang="en-US" altLang="sl-SI" b="1">
                <a:latin typeface="Courier New" panose="02070309020205020404" pitchFamily="49" charset="0"/>
                <a:cs typeface="Courier New" panose="02070309020205020404" pitchFamily="49" charset="0"/>
              </a:rPr>
              <a:t>…w</a:t>
            </a:r>
            <a:r>
              <a:rPr lang="en-US" altLang="sl-SI" b="1" baseline="-25000">
                <a:latin typeface="Courier New" panose="02070309020205020404" pitchFamily="49" charset="0"/>
                <a:cs typeface="Courier New" panose="02070309020205020404" pitchFamily="49" charset="0"/>
              </a:rPr>
              <a:t>n</a:t>
            </a:r>
            <a:r>
              <a:rPr lang="en-US" altLang="sl-SI" b="1">
                <a:latin typeface="Courier New" panose="02070309020205020404" pitchFamily="49" charset="0"/>
                <a:cs typeface="Courier New" panose="02070309020205020404" pitchFamily="49" charset="0"/>
              </a:rPr>
              <a:t>a</a:t>
            </a:r>
            <a:r>
              <a:rPr lang="en-US" altLang="sl-SI" b="1" baseline="-25000">
                <a:latin typeface="Courier New" panose="02070309020205020404" pitchFamily="49" charset="0"/>
                <a:cs typeface="Courier New" panose="02070309020205020404" pitchFamily="49" charset="0"/>
              </a:rPr>
              <a:t>n</a:t>
            </a:r>
            <a:r>
              <a:rPr lang="en-US" altLang="sl-SI" b="1">
                <a:latin typeface="Courier New" panose="02070309020205020404" pitchFamily="49" charset="0"/>
                <a:cs typeface="Courier New" panose="02070309020205020404" pitchFamily="49" charset="0"/>
              </a:rPr>
              <a:t>…a</a:t>
            </a:r>
            <a:r>
              <a:rPr lang="en-US" altLang="sl-SI" b="1" baseline="-25000">
                <a:latin typeface="Courier New" panose="02070309020205020404" pitchFamily="49" charset="0"/>
                <a:cs typeface="Courier New" panose="02070309020205020404" pitchFamily="49" charset="0"/>
              </a:rPr>
              <a:t>1</a:t>
            </a:r>
            <a:r>
              <a:rPr lang="en-US" altLang="sl-SI"/>
              <a:t> is not in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A</a:t>
            </a:r>
            <a:r>
              <a:rPr lang="en-US" altLang="sl-SI" b="1" baseline="30000">
                <a:latin typeface="Courier New" panose="02070309020205020404" pitchFamily="49" charset="0"/>
                <a:cs typeface="Courier New" panose="02070309020205020404" pitchFamily="49" charset="0"/>
              </a:rPr>
              <a:t>c</a:t>
            </a:r>
            <a:r>
              <a:rPr lang="en-US" altLang="sl-SI"/>
              <a:t>, </a:t>
            </a:r>
            <a:br>
              <a:rPr lang="sl-SI" altLang="sl-SI"/>
            </a:br>
            <a:r>
              <a:rPr lang="sl-SI" altLang="sl-SI"/>
              <a:t>					   </a:t>
            </a:r>
            <a:r>
              <a:rPr lang="en-US" altLang="sl-SI"/>
              <a:t>and the equal </a:t>
            </a:r>
            <a:r>
              <a:rPr lang="en-US" altLang="sl-SI" b="1">
                <a:latin typeface="Courier New" panose="02070309020205020404" pitchFamily="49" charset="0"/>
                <a:cs typeface="Courier New" panose="02070309020205020404" pitchFamily="49" charset="0"/>
              </a:rPr>
              <a:t>x</a:t>
            </a:r>
            <a:r>
              <a:rPr lang="en-US" altLang="sl-SI" b="1" baseline="-25000">
                <a:latin typeface="Courier New" panose="02070309020205020404" pitchFamily="49" charset="0"/>
                <a:cs typeface="Courier New" panose="02070309020205020404" pitchFamily="49" charset="0"/>
              </a:rPr>
              <a:t>1</a:t>
            </a:r>
            <a:r>
              <a:rPr lang="en-US" altLang="sl-SI" b="1">
                <a:latin typeface="Courier New" panose="02070309020205020404" pitchFamily="49" charset="0"/>
                <a:cs typeface="Courier New" panose="02070309020205020404" pitchFamily="49" charset="0"/>
              </a:rPr>
              <a:t>…x</a:t>
            </a:r>
            <a:r>
              <a:rPr lang="en-US" altLang="sl-SI" b="1" baseline="-25000">
                <a:latin typeface="Courier New" panose="02070309020205020404" pitchFamily="49" charset="0"/>
                <a:cs typeface="Courier New" panose="02070309020205020404" pitchFamily="49" charset="0"/>
              </a:rPr>
              <a:t>n</a:t>
            </a:r>
            <a:r>
              <a:rPr lang="en-US" altLang="sl-SI" b="1">
                <a:latin typeface="Courier New" panose="02070309020205020404" pitchFamily="49" charset="0"/>
                <a:cs typeface="Courier New" panose="02070309020205020404" pitchFamily="49" charset="0"/>
              </a:rPr>
              <a:t>a</a:t>
            </a:r>
            <a:r>
              <a:rPr lang="en-US" altLang="sl-SI" b="1" baseline="-25000">
                <a:latin typeface="Courier New" panose="02070309020205020404" pitchFamily="49" charset="0"/>
                <a:cs typeface="Courier New" panose="02070309020205020404" pitchFamily="49" charset="0"/>
              </a:rPr>
              <a:t>n</a:t>
            </a:r>
            <a:r>
              <a:rPr lang="en-US" altLang="sl-SI" b="1">
                <a:latin typeface="Courier New" panose="02070309020205020404" pitchFamily="49" charset="0"/>
                <a:cs typeface="Courier New" panose="02070309020205020404" pitchFamily="49" charset="0"/>
              </a:rPr>
              <a:t>…a</a:t>
            </a:r>
            <a:r>
              <a:rPr lang="en-US" altLang="sl-SI" b="1" baseline="-25000">
                <a:latin typeface="Courier New" panose="02070309020205020404" pitchFamily="49" charset="0"/>
                <a:cs typeface="Courier New" panose="02070309020205020404" pitchFamily="49" charset="0"/>
              </a:rPr>
              <a:t>1</a:t>
            </a:r>
            <a:r>
              <a:rPr lang="en-US" altLang="sl-SI"/>
              <a:t> is not in </a:t>
            </a:r>
            <a:r>
              <a:rPr lang="en-US" altLang="sl-SI" b="1">
                <a:latin typeface="Courier New" panose="02070309020205020404" pitchFamily="49" charset="0"/>
                <a:cs typeface="Courier New" panose="02070309020205020404" pitchFamily="49" charset="0"/>
              </a:rPr>
              <a:t>L</a:t>
            </a:r>
            <a:r>
              <a:rPr lang="en-US" altLang="sl-SI" b="1" baseline="-25000">
                <a:latin typeface="Courier New" panose="02070309020205020404" pitchFamily="49" charset="0"/>
                <a:cs typeface="Courier New" panose="02070309020205020404" pitchFamily="49" charset="0"/>
              </a:rPr>
              <a:t>B</a:t>
            </a:r>
            <a:r>
              <a:rPr lang="en-US" altLang="sl-SI" b="1" baseline="30000">
                <a:latin typeface="Courier New" panose="02070309020205020404" pitchFamily="49" charset="0"/>
                <a:cs typeface="Courier New" panose="02070309020205020404" pitchFamily="49" charset="0"/>
              </a:rPr>
              <a:t>c</a:t>
            </a:r>
            <a:r>
              <a:rPr lang="en-US" altLang="sl-SI"/>
              <a:t>.</a:t>
            </a:r>
          </a:p>
          <a:p>
            <a:pPr eaLnBrk="1" hangingPunct="1">
              <a:lnSpc>
                <a:spcPct val="200000"/>
              </a:lnSpc>
            </a:pPr>
            <a:r>
              <a:rPr lang="en-US" altLang="sl-SI"/>
              <a:t>Conversely, anything missing is a solution.</a:t>
            </a:r>
          </a:p>
        </p:txBody>
      </p:sp>
      <p:sp>
        <p:nvSpPr>
          <p:cNvPr id="118788" name="Slide Number Placeholder 5">
            <a:extLst>
              <a:ext uri="{FF2B5EF4-FFF2-40B4-BE49-F238E27FC236}">
                <a16:creationId xmlns:a16="http://schemas.microsoft.com/office/drawing/2014/main" id="{6340432A-BB34-4E1B-88CC-1AEBAD0B9A1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B6FD82E8-00A7-41E3-8FAD-985FFB5F445D}" type="slidenum">
              <a:rPr lang="en-US" altLang="sl-SI" sz="2800" smtClean="0">
                <a:solidFill>
                  <a:srgbClr val="FFFFFF"/>
                </a:solidFill>
              </a:rPr>
              <a:pPr>
                <a:spcBef>
                  <a:spcPct val="0"/>
                </a:spcBef>
                <a:buClrTx/>
                <a:buSzTx/>
                <a:buFontTx/>
                <a:buNone/>
              </a:pPr>
              <a:t>56</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7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57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57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57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57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A5CA88B4-E163-483E-AF89-7918CB018C18}"/>
              </a:ext>
            </a:extLst>
          </p:cNvPr>
          <p:cNvSpPr>
            <a:spLocks noGrp="1" noChangeArrowheads="1"/>
          </p:cNvSpPr>
          <p:nvPr>
            <p:ph type="title"/>
          </p:nvPr>
        </p:nvSpPr>
        <p:spPr/>
        <p:txBody>
          <a:bodyPr/>
          <a:lstStyle/>
          <a:p>
            <a:pPr eaLnBrk="1" hangingPunct="1">
              <a:defRPr/>
            </a:pPr>
            <a:r>
              <a:rPr lang="sl-SI" altLang="sl-SI" b="1" dirty="0"/>
              <a:t>Neodločljivost </a:t>
            </a:r>
            <a:r>
              <a:rPr lang="en-US" altLang="sl-SI" b="1" dirty="0"/>
              <a:t>“</a:t>
            </a:r>
            <a:r>
              <a:rPr lang="sl-SI" altLang="sl-SI" b="1" dirty="0">
                <a:latin typeface="Courier New" panose="02070309020205020404" pitchFamily="49" charset="0"/>
                <a:cs typeface="Courier New" panose="02070309020205020404" pitchFamily="49" charset="0"/>
              </a:rPr>
              <a:t>L</a:t>
            </a:r>
            <a:r>
              <a:rPr lang="sl-SI" altLang="sl-SI" b="1" dirty="0">
                <a:latin typeface="+mn-lt"/>
                <a:cs typeface="Courier New" panose="02070309020205020404" pitchFamily="49" charset="0"/>
              </a:rPr>
              <a:t> </a:t>
            </a:r>
            <a:r>
              <a:rPr lang="sl-SI" altLang="sl-SI" b="1" dirty="0">
                <a:latin typeface="Courier New" panose="02070309020205020404" pitchFamily="49" charset="0"/>
                <a:cs typeface="Courier New" panose="02070309020205020404" pitchFamily="49" charset="0"/>
              </a:rPr>
              <a:t>=</a:t>
            </a:r>
            <a:r>
              <a:rPr lang="en-US" altLang="sl-SI" b="1" dirty="0"/>
              <a:t> </a:t>
            </a:r>
            <a:r>
              <a:rPr lang="en-US" altLang="sl-SI" b="1" dirty="0">
                <a:latin typeface="Courier New" panose="02070309020205020404" pitchFamily="49" charset="0"/>
                <a:cs typeface="Courier New" panose="02070309020205020404" pitchFamily="49" charset="0"/>
              </a:rPr>
              <a:t>Σ*</a:t>
            </a:r>
            <a:r>
              <a:rPr lang="sl-SI" altLang="sl-SI" b="1" dirty="0">
                <a:latin typeface="Courier New" panose="02070309020205020404" pitchFamily="49" charset="0"/>
                <a:cs typeface="Courier New" panose="02070309020205020404" pitchFamily="49" charset="0"/>
              </a:rPr>
              <a:t>?</a:t>
            </a:r>
            <a:r>
              <a:rPr lang="en-US" altLang="sl-SI" b="1" dirty="0"/>
              <a:t>”</a:t>
            </a:r>
          </a:p>
        </p:txBody>
      </p:sp>
      <p:sp>
        <p:nvSpPr>
          <p:cNvPr id="120835" name="Rectangle 3">
            <a:extLst>
              <a:ext uri="{FF2B5EF4-FFF2-40B4-BE49-F238E27FC236}">
                <a16:creationId xmlns:a16="http://schemas.microsoft.com/office/drawing/2014/main" id="{CA863059-0FFA-44BE-88FA-24680214FF61}"/>
              </a:ext>
            </a:extLst>
          </p:cNvPr>
          <p:cNvSpPr>
            <a:spLocks noGrp="1" noChangeArrowheads="1"/>
          </p:cNvSpPr>
          <p:nvPr>
            <p:ph idx="1"/>
          </p:nvPr>
        </p:nvSpPr>
        <p:spPr>
          <a:xfrm>
            <a:off x="827088" y="2557463"/>
            <a:ext cx="6711950" cy="3751262"/>
          </a:xfrm>
        </p:spPr>
        <p:txBody>
          <a:bodyPr/>
          <a:lstStyle/>
          <a:p>
            <a:pPr eaLnBrk="1" hangingPunct="1">
              <a:lnSpc>
                <a:spcPct val="150000"/>
              </a:lnSpc>
            </a:pPr>
            <a:r>
              <a:rPr lang="en-US" altLang="sl-SI"/>
              <a:t>We have reduced PCP to the problem </a:t>
            </a:r>
            <a:r>
              <a:rPr lang="en-US" altLang="sl-SI" b="1">
                <a:solidFill>
                  <a:srgbClr val="FFC000"/>
                </a:solidFill>
              </a:rPr>
              <a:t>is a given CFL equal to all strings over its terminal alphabet?</a:t>
            </a:r>
          </a:p>
        </p:txBody>
      </p:sp>
      <p:sp>
        <p:nvSpPr>
          <p:cNvPr id="120836" name="Slide Number Placeholder 5">
            <a:extLst>
              <a:ext uri="{FF2B5EF4-FFF2-40B4-BE49-F238E27FC236}">
                <a16:creationId xmlns:a16="http://schemas.microsoft.com/office/drawing/2014/main" id="{F485272A-2DBB-40D4-B8CF-44B4E4CCCB5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2538039D-4DC7-491A-8BC9-C37AC6BCF400}" type="slidenum">
              <a:rPr lang="en-US" altLang="sl-SI" sz="2800" smtClean="0">
                <a:solidFill>
                  <a:srgbClr val="FFFFFF"/>
                </a:solidFill>
              </a:rPr>
              <a:pPr>
                <a:spcBef>
                  <a:spcPct val="0"/>
                </a:spcBef>
                <a:buClrTx/>
                <a:buSzTx/>
                <a:buFontTx/>
                <a:buNone/>
              </a:pPr>
              <a:t>57</a:t>
            </a:fld>
            <a:endParaRPr lang="en-US" altLang="sl-SI" sz="2800">
              <a:solidFill>
                <a:srgbClr val="FFFFFF"/>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D52EC406-554D-4558-B1F5-A4610B9842F2}"/>
              </a:ext>
            </a:extLst>
          </p:cNvPr>
          <p:cNvSpPr>
            <a:spLocks noGrp="1" noChangeArrowheads="1"/>
          </p:cNvSpPr>
          <p:nvPr>
            <p:ph type="title"/>
          </p:nvPr>
        </p:nvSpPr>
        <p:spPr/>
        <p:txBody>
          <a:bodyPr/>
          <a:lstStyle/>
          <a:p>
            <a:pPr eaLnBrk="1" hangingPunct="1"/>
            <a:r>
              <a:rPr lang="sl-SI" altLang="sl-SI" b="1"/>
              <a:t>Neodločljivost</a:t>
            </a:r>
            <a:br>
              <a:rPr lang="sl-SI" altLang="sl-SI" b="1"/>
            </a:br>
            <a:r>
              <a:rPr lang="sl-SI" altLang="sl-SI" b="1"/>
              <a:t>		</a:t>
            </a:r>
            <a:r>
              <a:rPr lang="en-US" altLang="sl-SI" b="1"/>
              <a:t>“</a:t>
            </a:r>
            <a:r>
              <a:rPr lang="sl-SI" altLang="sl-SI" b="1"/>
              <a:t>Je KNJ regularen?</a:t>
            </a:r>
            <a:r>
              <a:rPr lang="en-US" altLang="sl-SI" b="1"/>
              <a:t>”</a:t>
            </a:r>
          </a:p>
        </p:txBody>
      </p:sp>
      <p:sp>
        <p:nvSpPr>
          <p:cNvPr id="136195" name="Rectangle 3">
            <a:extLst>
              <a:ext uri="{FF2B5EF4-FFF2-40B4-BE49-F238E27FC236}">
                <a16:creationId xmlns:a16="http://schemas.microsoft.com/office/drawing/2014/main" id="{7818861C-E088-457B-89D8-548882C42D04}"/>
              </a:ext>
            </a:extLst>
          </p:cNvPr>
          <p:cNvSpPr>
            <a:spLocks noGrp="1" noChangeArrowheads="1"/>
          </p:cNvSpPr>
          <p:nvPr>
            <p:ph idx="1"/>
          </p:nvPr>
        </p:nvSpPr>
        <p:spPr>
          <a:xfrm>
            <a:off x="755650" y="2565400"/>
            <a:ext cx="7772400" cy="3886200"/>
          </a:xfrm>
        </p:spPr>
        <p:txBody>
          <a:bodyPr/>
          <a:lstStyle/>
          <a:p>
            <a:pPr eaLnBrk="1" hangingPunct="1">
              <a:lnSpc>
                <a:spcPct val="150000"/>
              </a:lnSpc>
              <a:buFont typeface="Wingdings 3" panose="05040102010807070707" pitchFamily="18" charset="2"/>
              <a:buChar char=""/>
              <a:defRPr/>
            </a:pPr>
            <a:r>
              <a:rPr lang="en-US" altLang="sl-SI" dirty="0"/>
              <a:t>Also undecidable: </a:t>
            </a:r>
            <a:r>
              <a:rPr lang="en-US" altLang="sl-SI" b="1" dirty="0">
                <a:solidFill>
                  <a:srgbClr val="FFC000"/>
                </a:solidFill>
              </a:rPr>
              <a:t>is a CFL a regular language?</a:t>
            </a:r>
            <a:endParaRPr lang="sl-SI" altLang="sl-SI" b="1" dirty="0">
              <a:solidFill>
                <a:srgbClr val="FFC000"/>
              </a:solidFill>
            </a:endParaRPr>
          </a:p>
          <a:p>
            <a:pPr marL="0" indent="0" eaLnBrk="1" hangingPunct="1">
              <a:lnSpc>
                <a:spcPct val="150000"/>
              </a:lnSpc>
              <a:buFont typeface="Wingdings 3" panose="05040102010807070707" pitchFamily="18" charset="2"/>
              <a:buNone/>
              <a:defRPr/>
            </a:pPr>
            <a:endParaRPr lang="en-US" altLang="sl-SI" b="1" dirty="0">
              <a:solidFill>
                <a:srgbClr val="FFC000"/>
              </a:solidFill>
            </a:endParaRPr>
          </a:p>
          <a:p>
            <a:pPr eaLnBrk="1" hangingPunct="1">
              <a:lnSpc>
                <a:spcPct val="150000"/>
              </a:lnSpc>
              <a:buFont typeface="Wingdings 3" panose="05040102010807070707" pitchFamily="18" charset="2"/>
              <a:buChar char=""/>
              <a:defRPr/>
            </a:pPr>
            <a:r>
              <a:rPr lang="en-US" altLang="sl-SI" dirty="0"/>
              <a:t>Same reduction from PCP.</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b="1" dirty="0">
                <a:solidFill>
                  <a:srgbClr val="92D050"/>
                </a:solidFill>
              </a:rPr>
              <a:t>Dokaz</a:t>
            </a:r>
            <a:r>
              <a:rPr lang="en-US" altLang="sl-SI" dirty="0"/>
              <a:t>:</a:t>
            </a:r>
            <a:br>
              <a:rPr lang="sl-SI" altLang="sl-SI" dirty="0"/>
            </a:br>
            <a:r>
              <a:rPr lang="en-US" altLang="sl-SI" dirty="0"/>
              <a:t>One direction: If </a:t>
            </a:r>
            <a:r>
              <a:rPr lang="en-US" altLang="sl-SI" b="1" dirty="0" err="1">
                <a:latin typeface="Courier New" panose="02070309020205020404" pitchFamily="49" charset="0"/>
                <a:cs typeface="Courier New" panose="02070309020205020404" pitchFamily="49" charset="0"/>
              </a:rPr>
              <a:t>L</a:t>
            </a:r>
            <a:r>
              <a:rPr lang="en-US" altLang="sl-SI" b="1" baseline="-25000" dirty="0" err="1">
                <a:latin typeface="Courier New" panose="02070309020205020404" pitchFamily="49" charset="0"/>
                <a:cs typeface="Courier New" panose="02070309020205020404" pitchFamily="49" charset="0"/>
              </a:rPr>
              <a:t>A</a:t>
            </a:r>
            <a:r>
              <a:rPr lang="en-US" altLang="sl-SI" b="1" baseline="30000" dirty="0" err="1">
                <a:latin typeface="Courier New" panose="02070309020205020404" pitchFamily="49" charset="0"/>
                <a:cs typeface="Courier New" panose="02070309020205020404" pitchFamily="49" charset="0"/>
              </a:rPr>
              <a:t>c</a:t>
            </a:r>
            <a:r>
              <a:rPr lang="en-US" altLang="sl-SI" b="1" dirty="0">
                <a:latin typeface="Courier New" panose="02070309020205020404" pitchFamily="49" charset="0"/>
                <a:cs typeface="Courier New" panose="02070309020205020404" pitchFamily="49" charset="0"/>
              </a:rPr>
              <a:t> </a:t>
            </a:r>
            <a:r>
              <a:rPr lang="en-US" altLang="sl-SI" b="1" dirty="0">
                <a:latin typeface="Courier New" panose="02070309020205020404" pitchFamily="49" charset="0"/>
                <a:cs typeface="Courier New" panose="02070309020205020404" pitchFamily="49" charset="0"/>
                <a:sym typeface="Symbol" panose="05050102010706020507" pitchFamily="18" charset="2"/>
              </a:rPr>
              <a:t> </a:t>
            </a:r>
            <a:r>
              <a:rPr lang="en-US" altLang="sl-SI" b="1" dirty="0" err="1">
                <a:latin typeface="Courier New" panose="02070309020205020404" pitchFamily="49" charset="0"/>
                <a:cs typeface="Courier New" panose="02070309020205020404" pitchFamily="49" charset="0"/>
              </a:rPr>
              <a:t>L</a:t>
            </a:r>
            <a:r>
              <a:rPr lang="en-US" altLang="sl-SI" b="1" baseline="-25000" dirty="0" err="1">
                <a:latin typeface="Courier New" panose="02070309020205020404" pitchFamily="49" charset="0"/>
                <a:cs typeface="Courier New" panose="02070309020205020404" pitchFamily="49" charset="0"/>
              </a:rPr>
              <a:t>B</a:t>
            </a:r>
            <a:r>
              <a:rPr lang="en-US" altLang="sl-SI" b="1" baseline="30000" dirty="0" err="1">
                <a:latin typeface="Courier New" panose="02070309020205020404" pitchFamily="49" charset="0"/>
                <a:cs typeface="Courier New" panose="02070309020205020404" pitchFamily="49" charset="0"/>
              </a:rPr>
              <a:t>c</a:t>
            </a:r>
            <a:r>
              <a:rPr lang="en-US" altLang="sl-SI" b="1" dirty="0">
                <a:latin typeface="Courier New" panose="02070309020205020404" pitchFamily="49" charset="0"/>
                <a:cs typeface="Courier New" panose="02070309020205020404" pitchFamily="49" charset="0"/>
              </a:rPr>
              <a:t> = Σ*</a:t>
            </a:r>
            <a:r>
              <a:rPr lang="en-US" altLang="sl-SI" dirty="0"/>
              <a:t>, then it surely is regular.</a:t>
            </a:r>
          </a:p>
        </p:txBody>
      </p:sp>
      <p:sp>
        <p:nvSpPr>
          <p:cNvPr id="122884" name="Slide Number Placeholder 5">
            <a:extLst>
              <a:ext uri="{FF2B5EF4-FFF2-40B4-BE49-F238E27FC236}">
                <a16:creationId xmlns:a16="http://schemas.microsoft.com/office/drawing/2014/main" id="{7FD1E443-04E8-49BA-A4A2-0F5BECC0493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A78B8675-A707-4AFB-A26A-842C4551C3FC}" type="slidenum">
              <a:rPr lang="en-US" altLang="sl-SI" sz="2800" smtClean="0">
                <a:solidFill>
                  <a:srgbClr val="FFFFFF"/>
                </a:solidFill>
              </a:rPr>
              <a:pPr>
                <a:spcBef>
                  <a:spcPct val="0"/>
                </a:spcBef>
                <a:buClrTx/>
                <a:buSzTx/>
                <a:buFontTx/>
                <a:buNone/>
              </a:pPr>
              <a:t>58</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6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6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6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6FAC7D54-F5EC-4BF6-AEFF-9CFB9F871468}"/>
              </a:ext>
            </a:extLst>
          </p:cNvPr>
          <p:cNvSpPr>
            <a:spLocks noGrp="1" noChangeArrowheads="1"/>
          </p:cNvSpPr>
          <p:nvPr>
            <p:ph type="title"/>
          </p:nvPr>
        </p:nvSpPr>
        <p:spPr/>
        <p:txBody>
          <a:bodyPr/>
          <a:lstStyle/>
          <a:p>
            <a:pPr eaLnBrk="1" hangingPunct="1"/>
            <a:r>
              <a:rPr lang="en-US" altLang="sl-SI" b="1"/>
              <a:t>“</a:t>
            </a:r>
            <a:r>
              <a:rPr lang="sl-SI" altLang="sl-SI" b="1"/>
              <a:t>Je KNJ</a:t>
            </a:r>
            <a:r>
              <a:rPr lang="en-US" altLang="sl-SI" b="1"/>
              <a:t> </a:t>
            </a:r>
            <a:r>
              <a:rPr lang="sl-SI" altLang="sl-SI" b="1"/>
              <a:t>regularen?</a:t>
            </a:r>
            <a:r>
              <a:rPr lang="en-US" altLang="sl-SI" b="1"/>
              <a:t>” – (2)</a:t>
            </a:r>
          </a:p>
        </p:txBody>
      </p:sp>
      <p:sp>
        <p:nvSpPr>
          <p:cNvPr id="118787" name="Rectangle 3">
            <a:extLst>
              <a:ext uri="{FF2B5EF4-FFF2-40B4-BE49-F238E27FC236}">
                <a16:creationId xmlns:a16="http://schemas.microsoft.com/office/drawing/2014/main" id="{D77745F5-3C3B-4540-8710-8C8CF955CBCE}"/>
              </a:ext>
            </a:extLst>
          </p:cNvPr>
          <p:cNvSpPr>
            <a:spLocks noGrp="1" noChangeArrowheads="1"/>
          </p:cNvSpPr>
          <p:nvPr>
            <p:ph idx="1"/>
          </p:nvPr>
        </p:nvSpPr>
        <p:spPr>
          <a:xfrm>
            <a:off x="827088" y="1844675"/>
            <a:ext cx="7200900" cy="4195763"/>
          </a:xfrm>
        </p:spPr>
        <p:txBody>
          <a:bodyPr/>
          <a:lstStyle/>
          <a:p>
            <a:pPr eaLnBrk="1" hangingPunct="1">
              <a:lnSpc>
                <a:spcPct val="150000"/>
              </a:lnSpc>
              <a:buFont typeface="Wingdings 3" panose="05040102010807070707" pitchFamily="18" charset="2"/>
              <a:buChar char=""/>
              <a:defRPr/>
            </a:pPr>
            <a:r>
              <a:rPr lang="en-US" altLang="sl-SI" dirty="0"/>
              <a:t>Conversely, we can show that if </a:t>
            </a:r>
            <a:br>
              <a:rPr lang="sl-SI" altLang="sl-SI" dirty="0"/>
            </a:br>
            <a:r>
              <a:rPr lang="en-US" altLang="sl-SI" b="1" dirty="0">
                <a:latin typeface="Courier New" panose="02070309020205020404" pitchFamily="49" charset="0"/>
                <a:cs typeface="Courier New" panose="02070309020205020404" pitchFamily="49" charset="0"/>
              </a:rPr>
              <a:t>L = </a:t>
            </a:r>
            <a:r>
              <a:rPr lang="en-US" altLang="sl-SI" b="1" dirty="0" err="1">
                <a:latin typeface="Courier New" panose="02070309020205020404" pitchFamily="49" charset="0"/>
                <a:cs typeface="Courier New" panose="02070309020205020404" pitchFamily="49" charset="0"/>
              </a:rPr>
              <a:t>L</a:t>
            </a:r>
            <a:r>
              <a:rPr lang="en-US" altLang="sl-SI" b="1" baseline="-25000" dirty="0" err="1">
                <a:latin typeface="Courier New" panose="02070309020205020404" pitchFamily="49" charset="0"/>
                <a:cs typeface="Courier New" panose="02070309020205020404" pitchFamily="49" charset="0"/>
              </a:rPr>
              <a:t>A</a:t>
            </a:r>
            <a:r>
              <a:rPr lang="en-US" altLang="sl-SI" b="1" baseline="30000" dirty="0" err="1">
                <a:latin typeface="Courier New" panose="02070309020205020404" pitchFamily="49" charset="0"/>
                <a:cs typeface="Courier New" panose="02070309020205020404" pitchFamily="49" charset="0"/>
              </a:rPr>
              <a:t>c</a:t>
            </a:r>
            <a:r>
              <a:rPr lang="en-US" altLang="sl-SI" b="1" dirty="0">
                <a:latin typeface="Courier New" panose="02070309020205020404" pitchFamily="49" charset="0"/>
                <a:cs typeface="Courier New" panose="02070309020205020404" pitchFamily="49" charset="0"/>
              </a:rPr>
              <a:t> </a:t>
            </a:r>
            <a:r>
              <a:rPr lang="en-US" altLang="sl-SI" b="1" dirty="0">
                <a:latin typeface="Courier New" panose="02070309020205020404" pitchFamily="49" charset="0"/>
                <a:cs typeface="Courier New" panose="02070309020205020404" pitchFamily="49" charset="0"/>
                <a:sym typeface="Symbol" panose="05050102010706020507" pitchFamily="18" charset="2"/>
              </a:rPr>
              <a:t> </a:t>
            </a:r>
            <a:r>
              <a:rPr lang="en-US" altLang="sl-SI" b="1" dirty="0" err="1">
                <a:latin typeface="Courier New" panose="02070309020205020404" pitchFamily="49" charset="0"/>
                <a:cs typeface="Courier New" panose="02070309020205020404" pitchFamily="49" charset="0"/>
              </a:rPr>
              <a:t>L</a:t>
            </a:r>
            <a:r>
              <a:rPr lang="en-US" altLang="sl-SI" b="1" baseline="-25000" dirty="0" err="1">
                <a:latin typeface="Courier New" panose="02070309020205020404" pitchFamily="49" charset="0"/>
                <a:cs typeface="Courier New" panose="02070309020205020404" pitchFamily="49" charset="0"/>
              </a:rPr>
              <a:t>B</a:t>
            </a:r>
            <a:r>
              <a:rPr lang="en-US" altLang="sl-SI" b="1" baseline="30000" dirty="0" err="1">
                <a:latin typeface="Courier New" panose="02070309020205020404" pitchFamily="49" charset="0"/>
                <a:cs typeface="Courier New" panose="02070309020205020404" pitchFamily="49" charset="0"/>
              </a:rPr>
              <a:t>c</a:t>
            </a:r>
            <a:r>
              <a:rPr lang="en-US" altLang="sl-SI" dirty="0"/>
              <a:t> is not </a:t>
            </a:r>
            <a:r>
              <a:rPr lang="en-US" altLang="sl-SI" b="1" dirty="0">
                <a:latin typeface="Courier New" panose="02070309020205020404" pitchFamily="49" charset="0"/>
                <a:cs typeface="Courier New" panose="02070309020205020404" pitchFamily="49" charset="0"/>
              </a:rPr>
              <a:t>Σ*</a:t>
            </a:r>
            <a:r>
              <a:rPr lang="en-US" altLang="sl-SI" dirty="0"/>
              <a:t>, then it can’t be regular.</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b="1" dirty="0">
                <a:solidFill>
                  <a:srgbClr val="92D050"/>
                </a:solidFill>
              </a:rPr>
              <a:t>Dokaz</a:t>
            </a:r>
            <a:r>
              <a:rPr lang="en-US" altLang="sl-SI" dirty="0"/>
              <a:t>: </a:t>
            </a:r>
            <a:br>
              <a:rPr lang="sl-SI" altLang="sl-SI" dirty="0"/>
            </a:br>
            <a:r>
              <a:rPr lang="en-US" altLang="sl-SI" dirty="0"/>
              <a:t>Suppose </a:t>
            </a:r>
            <a:r>
              <a:rPr lang="en-US" altLang="sl-SI" b="1" dirty="0" err="1">
                <a:latin typeface="Courier New" panose="02070309020205020404" pitchFamily="49" charset="0"/>
                <a:cs typeface="Courier New" panose="02070309020205020404" pitchFamily="49" charset="0"/>
              </a:rPr>
              <a:t>wx</a:t>
            </a:r>
            <a:r>
              <a:rPr lang="en-US" altLang="sl-SI" dirty="0"/>
              <a:t> is a solution to PCP, where </a:t>
            </a:r>
            <a:r>
              <a:rPr lang="en-US" altLang="sl-SI" b="1" dirty="0">
                <a:latin typeface="Courier New" panose="02070309020205020404" pitchFamily="49" charset="0"/>
                <a:cs typeface="Courier New" panose="02070309020205020404" pitchFamily="49" charset="0"/>
              </a:rPr>
              <a:t>x</a:t>
            </a:r>
            <a:r>
              <a:rPr lang="en-US" altLang="sl-SI" dirty="0"/>
              <a:t> is the indices.</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Define homomorphism </a:t>
            </a:r>
            <a:br>
              <a:rPr lang="sl-SI" altLang="sl-SI" dirty="0"/>
            </a:br>
            <a:r>
              <a:rPr lang="en-US" altLang="sl-SI" b="1" dirty="0">
                <a:latin typeface="Courier New" panose="02070309020205020404" pitchFamily="49" charset="0"/>
                <a:cs typeface="Courier New" panose="02070309020205020404" pitchFamily="49" charset="0"/>
              </a:rPr>
              <a:t>h(0)</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w</a:t>
            </a:r>
            <a:r>
              <a:rPr lang="en-US" altLang="sl-SI" dirty="0"/>
              <a:t> and </a:t>
            </a:r>
            <a:br>
              <a:rPr lang="sl-SI" altLang="sl-SI" dirty="0"/>
            </a:br>
            <a:r>
              <a:rPr lang="en-US" altLang="sl-SI" b="1" dirty="0">
                <a:latin typeface="Courier New" panose="02070309020205020404" pitchFamily="49" charset="0"/>
                <a:cs typeface="Courier New" panose="02070309020205020404" pitchFamily="49" charset="0"/>
              </a:rPr>
              <a:t>h(1)</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x</a:t>
            </a:r>
            <a:r>
              <a:rPr lang="en-US" altLang="sl-SI" dirty="0"/>
              <a:t>.</a:t>
            </a:r>
          </a:p>
        </p:txBody>
      </p:sp>
      <p:sp>
        <p:nvSpPr>
          <p:cNvPr id="124932" name="Slide Number Placeholder 5">
            <a:extLst>
              <a:ext uri="{FF2B5EF4-FFF2-40B4-BE49-F238E27FC236}">
                <a16:creationId xmlns:a16="http://schemas.microsoft.com/office/drawing/2014/main" id="{FE58566A-D007-4762-B1D4-027D35402B7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16ECD244-6A09-457D-AA51-630AB189BF91}" type="slidenum">
              <a:rPr lang="en-US" altLang="sl-SI" sz="2800" smtClean="0">
                <a:solidFill>
                  <a:srgbClr val="FFFFFF"/>
                </a:solidFill>
              </a:rPr>
              <a:pPr>
                <a:spcBef>
                  <a:spcPct val="0"/>
                </a:spcBef>
                <a:buClrTx/>
                <a:buSzTx/>
                <a:buFontTx/>
                <a:buNone/>
              </a:pPr>
              <a:t>59</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87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87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8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4644CA6-9DB6-4351-9A78-17CB3978657C}"/>
              </a:ext>
            </a:extLst>
          </p:cNvPr>
          <p:cNvSpPr>
            <a:spLocks noGrp="1" noChangeArrowheads="1"/>
          </p:cNvSpPr>
          <p:nvPr>
            <p:ph type="title"/>
          </p:nvPr>
        </p:nvSpPr>
        <p:spPr/>
        <p:txBody>
          <a:bodyPr/>
          <a:lstStyle/>
          <a:p>
            <a:pPr eaLnBrk="1" hangingPunct="1"/>
            <a:r>
              <a:rPr lang="sl-SI" altLang="sl-SI" b="1"/>
              <a:t>TS kot</a:t>
            </a:r>
            <a:r>
              <a:rPr lang="en-US" altLang="sl-SI" b="1"/>
              <a:t> </a:t>
            </a:r>
            <a:r>
              <a:rPr lang="sl-SI" altLang="sl-SI" b="1" i="1">
                <a:solidFill>
                  <a:srgbClr val="FFC000"/>
                </a:solidFill>
              </a:rPr>
              <a:t>pretvorniki</a:t>
            </a:r>
            <a:endParaRPr lang="en-US" altLang="sl-SI" b="1" i="1">
              <a:solidFill>
                <a:srgbClr val="FFC000"/>
              </a:solidFill>
            </a:endParaRPr>
          </a:p>
        </p:txBody>
      </p:sp>
      <p:sp>
        <p:nvSpPr>
          <p:cNvPr id="121859" name="Rectangle 3">
            <a:extLst>
              <a:ext uri="{FF2B5EF4-FFF2-40B4-BE49-F238E27FC236}">
                <a16:creationId xmlns:a16="http://schemas.microsoft.com/office/drawing/2014/main" id="{D7EE834F-0FB7-44F7-8146-8DB072123DAA}"/>
              </a:ext>
            </a:extLst>
          </p:cNvPr>
          <p:cNvSpPr>
            <a:spLocks noGrp="1" noChangeArrowheads="1"/>
          </p:cNvSpPr>
          <p:nvPr>
            <p:ph idx="1"/>
          </p:nvPr>
        </p:nvSpPr>
        <p:spPr>
          <a:xfrm>
            <a:off x="827088" y="2276475"/>
            <a:ext cx="6711950" cy="4195763"/>
          </a:xfrm>
        </p:spPr>
        <p:txBody>
          <a:bodyPr/>
          <a:lstStyle/>
          <a:p>
            <a:pPr eaLnBrk="1" hangingPunct="1">
              <a:lnSpc>
                <a:spcPct val="150000"/>
              </a:lnSpc>
              <a:buFont typeface="Wingdings 3" panose="05040102010807070707" pitchFamily="18" charset="2"/>
              <a:buChar char=""/>
              <a:defRPr/>
            </a:pPr>
            <a:r>
              <a:rPr lang="sl-SI" altLang="sl-SI" dirty="0"/>
              <a:t>Do sedaj smo Turingove stroje obravnavali kot </a:t>
            </a:r>
            <a:r>
              <a:rPr lang="sl-SI" altLang="sl-SI" b="1" u="sng" dirty="0"/>
              <a:t>sprejemnike</a:t>
            </a:r>
            <a:r>
              <a:rPr lang="en-US" altLang="sl-SI" dirty="0"/>
              <a:t> </a:t>
            </a:r>
            <a:r>
              <a:rPr lang="sl-SI" altLang="sl-SI" dirty="0"/>
              <a:t>nizov</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dirty="0"/>
              <a:t>Vedno pa si lahko zamislimo TS,</a:t>
            </a:r>
            <a:br>
              <a:rPr lang="sl-SI" altLang="sl-SI" dirty="0"/>
            </a:br>
            <a:r>
              <a:rPr lang="sl-SI" altLang="sl-SI" dirty="0"/>
              <a:t>ki ima </a:t>
            </a:r>
            <a:r>
              <a:rPr lang="sl-SI" altLang="sl-SI" dirty="0" err="1"/>
              <a:t>t.i</a:t>
            </a:r>
            <a:r>
              <a:rPr lang="sl-SI" altLang="sl-SI" dirty="0"/>
              <a:t>. </a:t>
            </a:r>
            <a:r>
              <a:rPr lang="sl-SI" altLang="sl-SI" b="1" i="1" dirty="0">
                <a:solidFill>
                  <a:srgbClr val="FFC000"/>
                </a:solidFill>
              </a:rPr>
              <a:t>izhodni trak</a:t>
            </a:r>
            <a:r>
              <a:rPr lang="en-US" altLang="sl-SI" dirty="0"/>
              <a:t>, </a:t>
            </a:r>
            <a:r>
              <a:rPr lang="sl-SI" altLang="sl-SI" dirty="0"/>
              <a:t>kamor zapišemo nek niz preden se TS ustavi</a:t>
            </a:r>
            <a:r>
              <a:rPr lang="en-US" altLang="sl-SI" dirty="0"/>
              <a:t>.</a:t>
            </a:r>
          </a:p>
        </p:txBody>
      </p:sp>
      <p:sp>
        <p:nvSpPr>
          <p:cNvPr id="16388" name="Slide Number Placeholder 5">
            <a:extLst>
              <a:ext uri="{FF2B5EF4-FFF2-40B4-BE49-F238E27FC236}">
                <a16:creationId xmlns:a16="http://schemas.microsoft.com/office/drawing/2014/main" id="{53A717C7-1D11-4996-B246-C417F907D9A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CBEF4FB7-BBC7-4FE4-B25B-6E616EE2DC58}" type="slidenum">
              <a:rPr lang="en-US" altLang="sl-SI" sz="2800" smtClean="0">
                <a:solidFill>
                  <a:srgbClr val="FFFFFF"/>
                </a:solidFill>
              </a:rPr>
              <a:pPr>
                <a:spcBef>
                  <a:spcPct val="0"/>
                </a:spcBef>
                <a:buClrTx/>
                <a:buSzTx/>
                <a:buFontTx/>
                <a:buNone/>
              </a:pPr>
              <a:t>6</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18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6015B4E-7A24-4447-B06A-33562EB8F3FD}"/>
              </a:ext>
            </a:extLst>
          </p:cNvPr>
          <p:cNvSpPr>
            <a:spLocks noGrp="1" noChangeArrowheads="1"/>
          </p:cNvSpPr>
          <p:nvPr>
            <p:ph type="title"/>
          </p:nvPr>
        </p:nvSpPr>
        <p:spPr/>
        <p:txBody>
          <a:bodyPr/>
          <a:lstStyle/>
          <a:p>
            <a:pPr eaLnBrk="1" hangingPunct="1"/>
            <a:r>
              <a:rPr lang="en-US" altLang="sl-SI" b="1"/>
              <a:t>“</a:t>
            </a:r>
            <a:r>
              <a:rPr lang="sl-SI" altLang="sl-SI" b="1"/>
              <a:t>Je KNJ</a:t>
            </a:r>
            <a:r>
              <a:rPr lang="en-US" altLang="sl-SI" b="1"/>
              <a:t> </a:t>
            </a:r>
            <a:r>
              <a:rPr lang="sl-SI" altLang="sl-SI" b="1"/>
              <a:t>regularen?</a:t>
            </a:r>
            <a:r>
              <a:rPr lang="en-US" altLang="sl-SI" b="1"/>
              <a:t>” – (3)</a:t>
            </a:r>
          </a:p>
        </p:txBody>
      </p:sp>
      <p:sp>
        <p:nvSpPr>
          <p:cNvPr id="128003" name="Rectangle 3">
            <a:extLst>
              <a:ext uri="{FF2B5EF4-FFF2-40B4-BE49-F238E27FC236}">
                <a16:creationId xmlns:a16="http://schemas.microsoft.com/office/drawing/2014/main" id="{D25747BD-9E45-446A-B472-F9B074D31BCF}"/>
              </a:ext>
            </a:extLst>
          </p:cNvPr>
          <p:cNvSpPr>
            <a:spLocks noGrp="1" noChangeArrowheads="1"/>
          </p:cNvSpPr>
          <p:nvPr>
            <p:ph idx="1"/>
          </p:nvPr>
        </p:nvSpPr>
        <p:spPr>
          <a:xfrm>
            <a:off x="685800" y="2101850"/>
            <a:ext cx="7772400" cy="4495800"/>
          </a:xfrm>
        </p:spPr>
        <p:txBody>
          <a:bodyPr/>
          <a:lstStyle/>
          <a:p>
            <a:pPr eaLnBrk="1" hangingPunct="1">
              <a:lnSpc>
                <a:spcPct val="150000"/>
              </a:lnSpc>
              <a:buFont typeface="Wingdings 3" panose="05040102010807070707" pitchFamily="18" charset="2"/>
              <a:buChar char=""/>
              <a:defRPr/>
            </a:pPr>
            <a:r>
              <a:rPr lang="en-US" altLang="sl-SI" b="1" dirty="0">
                <a:latin typeface="Courier New" panose="02070309020205020404" pitchFamily="49" charset="0"/>
                <a:cs typeface="Courier New" panose="02070309020205020404" pitchFamily="49" charset="0"/>
              </a:rPr>
              <a:t>h(0</a:t>
            </a:r>
            <a:r>
              <a:rPr lang="en-US" altLang="sl-SI" b="1" baseline="30000" dirty="0">
                <a:latin typeface="Courier New" panose="02070309020205020404" pitchFamily="49" charset="0"/>
                <a:cs typeface="Courier New" panose="02070309020205020404" pitchFamily="49" charset="0"/>
              </a:rPr>
              <a:t>n</a:t>
            </a:r>
            <a:r>
              <a:rPr lang="en-US" altLang="sl-SI" b="1" dirty="0">
                <a:latin typeface="Courier New" panose="02070309020205020404" pitchFamily="49" charset="0"/>
                <a:cs typeface="Courier New" panose="02070309020205020404" pitchFamily="49" charset="0"/>
              </a:rPr>
              <a:t>1</a:t>
            </a:r>
            <a:r>
              <a:rPr lang="en-US" altLang="sl-SI" b="1" baseline="30000" dirty="0">
                <a:latin typeface="Courier New" panose="02070309020205020404" pitchFamily="49" charset="0"/>
                <a:cs typeface="Courier New" panose="02070309020205020404" pitchFamily="49" charset="0"/>
              </a:rPr>
              <a:t>n</a:t>
            </a:r>
            <a:r>
              <a:rPr lang="en-US" altLang="sl-SI" b="1" dirty="0">
                <a:latin typeface="Courier New" panose="02070309020205020404" pitchFamily="49" charset="0"/>
                <a:cs typeface="Courier New" panose="02070309020205020404" pitchFamily="49" charset="0"/>
              </a:rPr>
              <a:t>)</a:t>
            </a:r>
            <a:r>
              <a:rPr lang="en-US" altLang="sl-SI" dirty="0"/>
              <a:t> is not in </a:t>
            </a:r>
            <a:r>
              <a:rPr lang="en-US" altLang="sl-SI" b="1" dirty="0">
                <a:latin typeface="Courier New" panose="02070309020205020404" pitchFamily="49" charset="0"/>
                <a:cs typeface="Courier New" panose="02070309020205020404" pitchFamily="49" charset="0"/>
              </a:rPr>
              <a:t>L</a:t>
            </a:r>
            <a:r>
              <a:rPr lang="en-US" altLang="sl-SI" dirty="0"/>
              <a:t>,</a:t>
            </a:r>
            <a:br>
              <a:rPr lang="sl-SI" altLang="sl-SI" dirty="0"/>
            </a:br>
            <a:r>
              <a:rPr lang="en-US" altLang="sl-SI" dirty="0"/>
              <a:t>because the repetition of any solution is also a solution.</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However, </a:t>
            </a:r>
            <a:r>
              <a:rPr lang="en-US" altLang="sl-SI" b="1" dirty="0">
                <a:latin typeface="Courier New" panose="02070309020205020404" pitchFamily="49" charset="0"/>
                <a:cs typeface="Courier New" panose="02070309020205020404" pitchFamily="49" charset="0"/>
              </a:rPr>
              <a:t>h(y)</a:t>
            </a:r>
            <a:r>
              <a:rPr lang="en-US" altLang="sl-SI" dirty="0"/>
              <a:t> is in </a:t>
            </a:r>
            <a:r>
              <a:rPr lang="en-US" altLang="sl-SI" b="1" dirty="0">
                <a:latin typeface="Courier New" panose="02070309020205020404" pitchFamily="49" charset="0"/>
                <a:cs typeface="Courier New" panose="02070309020205020404" pitchFamily="49" charset="0"/>
              </a:rPr>
              <a:t>L</a:t>
            </a:r>
            <a:r>
              <a:rPr lang="en-US" altLang="sl-SI" dirty="0"/>
              <a:t> for any other </a:t>
            </a:r>
            <a:r>
              <a:rPr lang="en-US" altLang="sl-SI" b="1" dirty="0">
                <a:latin typeface="Courier New" panose="02070309020205020404" pitchFamily="49" charset="0"/>
                <a:cs typeface="Courier New" panose="02070309020205020404" pitchFamily="49" charset="0"/>
              </a:rPr>
              <a:t>y</a:t>
            </a:r>
            <a:r>
              <a:rPr lang="en-US" altLang="sl-SI" dirty="0"/>
              <a:t> in </a:t>
            </a:r>
            <a:r>
              <a:rPr lang="en-US" altLang="sl-SI" b="1" dirty="0">
                <a:latin typeface="Courier New" panose="02070309020205020404" pitchFamily="49" charset="0"/>
                <a:cs typeface="Courier New" panose="02070309020205020404" pitchFamily="49" charset="0"/>
              </a:rPr>
              <a:t>{0,1}*</a:t>
            </a:r>
            <a:r>
              <a:rPr lang="en-US" altLang="sl-SI" dirty="0"/>
              <a:t>.</a:t>
            </a:r>
            <a:endParaRPr lang="sl-SI" altLang="sl-SI" dirty="0"/>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en-US" altLang="sl-SI" dirty="0"/>
              <a:t>If </a:t>
            </a:r>
            <a:r>
              <a:rPr lang="en-US" altLang="sl-SI" b="1" dirty="0">
                <a:latin typeface="Courier New" panose="02070309020205020404" pitchFamily="49" charset="0"/>
                <a:cs typeface="Courier New" panose="02070309020205020404" pitchFamily="49" charset="0"/>
              </a:rPr>
              <a:t>L</a:t>
            </a:r>
            <a:r>
              <a:rPr lang="en-US" altLang="sl-SI" dirty="0"/>
              <a:t> were regular, so would be </a:t>
            </a:r>
            <a:r>
              <a:rPr lang="en-US" altLang="sl-SI" b="1" dirty="0">
                <a:latin typeface="Courier New" panose="02070309020205020404" pitchFamily="49" charset="0"/>
                <a:cs typeface="Courier New" panose="02070309020205020404" pitchFamily="49" charset="0"/>
              </a:rPr>
              <a:t>h</a:t>
            </a:r>
            <a:r>
              <a:rPr lang="en-US" altLang="sl-SI" b="1" baseline="30000" dirty="0">
                <a:latin typeface="Courier New" panose="02070309020205020404" pitchFamily="49" charset="0"/>
                <a:cs typeface="Courier New" panose="02070309020205020404" pitchFamily="49" charset="0"/>
              </a:rPr>
              <a:t>–1</a:t>
            </a:r>
            <a:r>
              <a:rPr lang="en-US" altLang="sl-SI" b="1" dirty="0">
                <a:latin typeface="Courier New" panose="02070309020205020404" pitchFamily="49" charset="0"/>
                <a:cs typeface="Courier New" panose="02070309020205020404" pitchFamily="49" charset="0"/>
              </a:rPr>
              <a:t>(L)</a:t>
            </a:r>
            <a:r>
              <a:rPr lang="en-US" altLang="sl-SI" dirty="0"/>
              <a:t>, and so would be its complement = </a:t>
            </a:r>
            <a:r>
              <a:rPr lang="en-US" altLang="sl-SI" b="1" dirty="0">
                <a:latin typeface="Courier New" panose="02070309020205020404" pitchFamily="49" charset="0"/>
                <a:cs typeface="Courier New" panose="02070309020205020404" pitchFamily="49" charset="0"/>
              </a:rPr>
              <a:t>{0</a:t>
            </a:r>
            <a:r>
              <a:rPr lang="en-US" altLang="sl-SI" b="1" baseline="30000" dirty="0">
                <a:latin typeface="Courier New" panose="02070309020205020404" pitchFamily="49" charset="0"/>
                <a:cs typeface="Courier New" panose="02070309020205020404" pitchFamily="49" charset="0"/>
              </a:rPr>
              <a:t>n</a:t>
            </a:r>
            <a:r>
              <a:rPr lang="en-US" altLang="sl-SI" b="1" dirty="0">
                <a:latin typeface="Courier New" panose="02070309020205020404" pitchFamily="49" charset="0"/>
                <a:cs typeface="Courier New" panose="02070309020205020404" pitchFamily="49" charset="0"/>
              </a:rPr>
              <a:t>1</a:t>
            </a:r>
            <a:r>
              <a:rPr lang="en-US" altLang="sl-SI" b="1" baseline="30000" dirty="0">
                <a:latin typeface="Courier New" panose="02070309020205020404" pitchFamily="49" charset="0"/>
                <a:cs typeface="Courier New" panose="02070309020205020404" pitchFamily="49" charset="0"/>
              </a:rPr>
              <a:t>n</a:t>
            </a:r>
            <a:r>
              <a:rPr lang="en-US" altLang="sl-SI" dirty="0"/>
              <a:t> </a:t>
            </a:r>
            <a:r>
              <a:rPr lang="en-US" altLang="sl-SI" b="1" dirty="0">
                <a:latin typeface="Courier New" panose="02070309020205020404" pitchFamily="49" charset="0"/>
                <a:cs typeface="Courier New" panose="02070309020205020404" pitchFamily="49" charset="0"/>
              </a:rPr>
              <a:t>|</a:t>
            </a:r>
            <a:r>
              <a:rPr lang="en-US" altLang="sl-SI" dirty="0"/>
              <a:t> </a:t>
            </a:r>
            <a:r>
              <a:rPr lang="en-US" altLang="sl-SI" b="1" dirty="0">
                <a:latin typeface="Courier New" panose="02070309020205020404" pitchFamily="49" charset="0"/>
                <a:cs typeface="Courier New" panose="02070309020205020404" pitchFamily="49" charset="0"/>
              </a:rPr>
              <a:t>n</a:t>
            </a:r>
            <a:r>
              <a:rPr lang="en-US" altLang="sl-SI" dirty="0"/>
              <a:t> </a:t>
            </a:r>
            <a:r>
              <a:rPr lang="en-US" altLang="sl-SI" b="1" u="sng" dirty="0">
                <a:latin typeface="Courier New" panose="02070309020205020404" pitchFamily="49" charset="0"/>
                <a:cs typeface="Courier New" panose="02070309020205020404" pitchFamily="49" charset="0"/>
              </a:rPr>
              <a:t>&gt;</a:t>
            </a:r>
            <a:r>
              <a:rPr lang="en-US" altLang="sl-SI" dirty="0"/>
              <a:t> </a:t>
            </a:r>
            <a:r>
              <a:rPr lang="en-US" altLang="sl-SI" b="1" dirty="0">
                <a:latin typeface="Courier New" panose="02070309020205020404" pitchFamily="49" charset="0"/>
                <a:cs typeface="Courier New" panose="02070309020205020404" pitchFamily="49" charset="0"/>
              </a:rPr>
              <a:t>1}</a:t>
            </a:r>
            <a:r>
              <a:rPr lang="en-US" altLang="sl-SI" dirty="0"/>
              <a:t>.</a:t>
            </a:r>
          </a:p>
        </p:txBody>
      </p:sp>
      <p:sp>
        <p:nvSpPr>
          <p:cNvPr id="126980" name="Slide Number Placeholder 5">
            <a:extLst>
              <a:ext uri="{FF2B5EF4-FFF2-40B4-BE49-F238E27FC236}">
                <a16:creationId xmlns:a16="http://schemas.microsoft.com/office/drawing/2014/main" id="{F3F98602-1E5F-4EAC-AB81-D1022B18A5F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A1E889AA-4C8E-4236-8666-F629FF82FE2E}" type="slidenum">
              <a:rPr lang="en-US" altLang="sl-SI" sz="2800" smtClean="0">
                <a:solidFill>
                  <a:srgbClr val="FFFFFF"/>
                </a:solidFill>
              </a:rPr>
              <a:pPr>
                <a:spcBef>
                  <a:spcPct val="0"/>
                </a:spcBef>
                <a:buClrTx/>
                <a:buSzTx/>
                <a:buFontTx/>
                <a:buNone/>
              </a:pPr>
              <a:t>60</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80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80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80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2E54DEB-A2CF-4431-9B3D-777C843695C0}"/>
              </a:ext>
            </a:extLst>
          </p:cNvPr>
          <p:cNvSpPr>
            <a:spLocks noGrp="1" noChangeArrowheads="1"/>
          </p:cNvSpPr>
          <p:nvPr>
            <p:ph type="title"/>
          </p:nvPr>
        </p:nvSpPr>
        <p:spPr/>
        <p:txBody>
          <a:bodyPr/>
          <a:lstStyle/>
          <a:p>
            <a:pPr eaLnBrk="1" hangingPunct="1"/>
            <a:r>
              <a:rPr lang="sl-SI" altLang="sl-SI" b="1"/>
              <a:t>Prevedba</a:t>
            </a:r>
            <a:r>
              <a:rPr lang="en-US" altLang="sl-SI" b="1"/>
              <a:t> – (2)</a:t>
            </a:r>
          </a:p>
        </p:txBody>
      </p:sp>
      <p:sp>
        <p:nvSpPr>
          <p:cNvPr id="18435" name="Rectangle 3">
            <a:extLst>
              <a:ext uri="{FF2B5EF4-FFF2-40B4-BE49-F238E27FC236}">
                <a16:creationId xmlns:a16="http://schemas.microsoft.com/office/drawing/2014/main" id="{ED32A056-F7D9-4275-92F9-482B684A888B}"/>
              </a:ext>
            </a:extLst>
          </p:cNvPr>
          <p:cNvSpPr>
            <a:spLocks noGrp="1" noChangeArrowheads="1"/>
          </p:cNvSpPr>
          <p:nvPr>
            <p:ph idx="1"/>
          </p:nvPr>
        </p:nvSpPr>
        <p:spPr>
          <a:xfrm>
            <a:off x="827088" y="2052638"/>
            <a:ext cx="6713537" cy="4195762"/>
          </a:xfrm>
        </p:spPr>
        <p:txBody>
          <a:bodyPr/>
          <a:lstStyle/>
          <a:p>
            <a:pPr eaLnBrk="1" hangingPunct="1">
              <a:lnSpc>
                <a:spcPct val="150000"/>
              </a:lnSpc>
            </a:pPr>
            <a:r>
              <a:rPr lang="sl-SI" altLang="sl-SI"/>
              <a:t>Če prevedemo</a:t>
            </a:r>
            <a:r>
              <a:rPr lang="en-US" altLang="sl-SI"/>
              <a:t> </a:t>
            </a:r>
            <a:r>
              <a:rPr lang="en-US" altLang="sl-SI" b="1">
                <a:latin typeface="Courier New" panose="02070309020205020404" pitchFamily="49" charset="0"/>
                <a:cs typeface="Courier New" panose="02070309020205020404" pitchFamily="49" charset="0"/>
              </a:rPr>
              <a:t>L</a:t>
            </a:r>
            <a:r>
              <a:rPr lang="en-US" altLang="sl-SI"/>
              <a:t> </a:t>
            </a:r>
            <a:r>
              <a:rPr lang="sl-SI" altLang="sl-SI"/>
              <a:t>v/na </a:t>
            </a:r>
            <a:r>
              <a:rPr lang="en-US" altLang="sl-SI" b="1">
                <a:latin typeface="Courier New" panose="02070309020205020404" pitchFamily="49" charset="0"/>
                <a:cs typeface="Courier New" panose="02070309020205020404" pitchFamily="49" charset="0"/>
              </a:rPr>
              <a:t>L’</a:t>
            </a:r>
            <a:r>
              <a:rPr lang="sl-SI" altLang="sl-SI"/>
              <a:t>in je</a:t>
            </a:r>
            <a:r>
              <a:rPr lang="en-US" altLang="sl-SI"/>
              <a:t> </a:t>
            </a:r>
            <a:r>
              <a:rPr lang="en-US" altLang="sl-SI" b="1">
                <a:latin typeface="Courier New" panose="02070309020205020404" pitchFamily="49" charset="0"/>
                <a:cs typeface="Courier New" panose="02070309020205020404" pitchFamily="49" charset="0"/>
              </a:rPr>
              <a:t>L’</a:t>
            </a:r>
            <a:r>
              <a:rPr lang="en-US" altLang="sl-SI"/>
              <a:t> </a:t>
            </a:r>
            <a:r>
              <a:rPr lang="sl-SI" altLang="sl-SI"/>
              <a:t>odločljiv</a:t>
            </a:r>
            <a:r>
              <a:rPr lang="en-US" altLang="sl-SI"/>
              <a:t>,</a:t>
            </a:r>
            <a:br>
              <a:rPr lang="sl-SI" altLang="sl-SI"/>
            </a:br>
            <a:r>
              <a:rPr lang="sl-SI" altLang="sl-SI"/>
              <a:t>potem algoritem za</a:t>
            </a:r>
            <a:r>
              <a:rPr lang="en-US" altLang="sl-SI"/>
              <a:t> </a:t>
            </a:r>
            <a:r>
              <a:rPr lang="en-US" altLang="sl-SI" b="1">
                <a:latin typeface="Courier New" panose="02070309020205020404" pitchFamily="49" charset="0"/>
                <a:cs typeface="Courier New" panose="02070309020205020404" pitchFamily="49" charset="0"/>
              </a:rPr>
              <a:t>L’</a:t>
            </a:r>
            <a:r>
              <a:rPr lang="en-US" altLang="sl-SI"/>
              <a:t> + </a:t>
            </a:r>
            <a:r>
              <a:rPr lang="sl-SI" altLang="sl-SI"/>
              <a:t>algoritem prevedbe</a:t>
            </a:r>
            <a:r>
              <a:rPr lang="en-US" altLang="sl-SI"/>
              <a:t> </a:t>
            </a:r>
            <a:r>
              <a:rPr lang="sl-SI" altLang="sl-SI"/>
              <a:t>kažeta na to, da je tudi</a:t>
            </a:r>
            <a:r>
              <a:rPr lang="en-US" altLang="sl-SI"/>
              <a:t> </a:t>
            </a:r>
            <a:r>
              <a:rPr lang="en-US" altLang="sl-SI" b="1">
                <a:latin typeface="Courier New" panose="02070309020205020404" pitchFamily="49" charset="0"/>
                <a:cs typeface="Courier New" panose="02070309020205020404" pitchFamily="49" charset="0"/>
              </a:rPr>
              <a:t>L</a:t>
            </a:r>
            <a:r>
              <a:rPr lang="en-US" altLang="sl-SI"/>
              <a:t> </a:t>
            </a:r>
            <a:r>
              <a:rPr lang="sl-SI" altLang="sl-SI"/>
              <a:t>odločljiv</a:t>
            </a:r>
            <a:r>
              <a:rPr lang="en-US" altLang="sl-SI"/>
              <a:t>.</a:t>
            </a:r>
          </a:p>
        </p:txBody>
      </p:sp>
      <p:sp>
        <p:nvSpPr>
          <p:cNvPr id="18436" name="Slide Number Placeholder 5">
            <a:extLst>
              <a:ext uri="{FF2B5EF4-FFF2-40B4-BE49-F238E27FC236}">
                <a16:creationId xmlns:a16="http://schemas.microsoft.com/office/drawing/2014/main" id="{8A99FB2F-FAE7-4931-B0D7-6CCD57F0DE7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F92D8304-4AC7-4EE5-9598-9D1B4052BEE7}" type="slidenum">
              <a:rPr lang="en-US" altLang="sl-SI" sz="2800" smtClean="0">
                <a:solidFill>
                  <a:srgbClr val="FFFFFF"/>
                </a:solidFill>
              </a:rPr>
              <a:pPr>
                <a:spcBef>
                  <a:spcPct val="0"/>
                </a:spcBef>
                <a:buClrTx/>
                <a:buSzTx/>
                <a:buFontTx/>
                <a:buNone/>
              </a:pPr>
              <a:t>7</a:t>
            </a:fld>
            <a:endParaRPr lang="en-US" altLang="sl-SI" sz="2800">
              <a:solidFill>
                <a:srgbClr val="FFFFFF"/>
              </a:solidFill>
            </a:endParaRPr>
          </a:p>
        </p:txBody>
      </p:sp>
      <p:grpSp>
        <p:nvGrpSpPr>
          <p:cNvPr id="20496" name="Group 16">
            <a:extLst>
              <a:ext uri="{FF2B5EF4-FFF2-40B4-BE49-F238E27FC236}">
                <a16:creationId xmlns:a16="http://schemas.microsoft.com/office/drawing/2014/main" id="{7D42448A-E9AE-4281-85D2-2B890CD3C2B8}"/>
              </a:ext>
            </a:extLst>
          </p:cNvPr>
          <p:cNvGrpSpPr>
            <a:grpSpLocks/>
          </p:cNvGrpSpPr>
          <p:nvPr/>
        </p:nvGrpSpPr>
        <p:grpSpPr bwMode="auto">
          <a:xfrm>
            <a:off x="1635125" y="4657725"/>
            <a:ext cx="3394075" cy="1371600"/>
            <a:chOff x="1030" y="2934"/>
            <a:chExt cx="2138" cy="864"/>
          </a:xfrm>
        </p:grpSpPr>
        <p:sp>
          <p:nvSpPr>
            <p:cNvPr id="18447" name="Rectangle 4">
              <a:extLst>
                <a:ext uri="{FF2B5EF4-FFF2-40B4-BE49-F238E27FC236}">
                  <a16:creationId xmlns:a16="http://schemas.microsoft.com/office/drawing/2014/main" id="{32547E7B-4BDC-4D89-9BF8-6BE82AB073B7}"/>
                </a:ext>
              </a:extLst>
            </p:cNvPr>
            <p:cNvSpPr>
              <a:spLocks noChangeArrowheads="1"/>
            </p:cNvSpPr>
            <p:nvPr/>
          </p:nvSpPr>
          <p:spPr bwMode="auto">
            <a:xfrm>
              <a:off x="1536" y="2934"/>
              <a:ext cx="960" cy="864"/>
            </a:xfrm>
            <a:prstGeom prst="rect">
              <a:avLst/>
            </a:prstGeom>
            <a:solidFill>
              <a:srgbClr val="FFFF99">
                <a:alpha val="50195"/>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sl-SI" altLang="sl-SI" sz="1800"/>
                <a:t>Pretvornik</a:t>
              </a:r>
              <a:endParaRPr lang="en-US" altLang="sl-SI" sz="1800"/>
            </a:p>
          </p:txBody>
        </p:sp>
        <p:sp>
          <p:nvSpPr>
            <p:cNvPr id="18448" name="Line 6">
              <a:extLst>
                <a:ext uri="{FF2B5EF4-FFF2-40B4-BE49-F238E27FC236}">
                  <a16:creationId xmlns:a16="http://schemas.microsoft.com/office/drawing/2014/main" id="{91C912A1-FEB3-4628-A7D4-4CAA2402FB2C}"/>
                </a:ext>
              </a:extLst>
            </p:cNvPr>
            <p:cNvSpPr>
              <a:spLocks noChangeShapeType="1"/>
            </p:cNvSpPr>
            <p:nvPr/>
          </p:nvSpPr>
          <p:spPr bwMode="auto">
            <a:xfrm>
              <a:off x="2496" y="3387"/>
              <a:ext cx="67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8449" name="Text Box 7">
              <a:extLst>
                <a:ext uri="{FF2B5EF4-FFF2-40B4-BE49-F238E27FC236}">
                  <a16:creationId xmlns:a16="http://schemas.microsoft.com/office/drawing/2014/main" id="{BD0A53EE-D664-472B-8888-15C489E20A72}"/>
                </a:ext>
              </a:extLst>
            </p:cNvPr>
            <p:cNvSpPr txBox="1">
              <a:spLocks noChangeArrowheads="1"/>
            </p:cNvSpPr>
            <p:nvPr/>
          </p:nvSpPr>
          <p:spPr bwMode="auto">
            <a:xfrm>
              <a:off x="2694" y="3113"/>
              <a:ext cx="20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1800" b="1">
                  <a:latin typeface="Courier New" panose="02070309020205020404" pitchFamily="49" charset="0"/>
                  <a:cs typeface="Courier New" panose="02070309020205020404" pitchFamily="49" charset="0"/>
                </a:rPr>
                <a:t>x</a:t>
              </a:r>
            </a:p>
          </p:txBody>
        </p:sp>
        <p:sp>
          <p:nvSpPr>
            <p:cNvPr id="18450" name="Text Box 8">
              <a:extLst>
                <a:ext uri="{FF2B5EF4-FFF2-40B4-BE49-F238E27FC236}">
                  <a16:creationId xmlns:a16="http://schemas.microsoft.com/office/drawing/2014/main" id="{B2D71CE4-D08F-485A-AF86-00477212806A}"/>
                </a:ext>
              </a:extLst>
            </p:cNvPr>
            <p:cNvSpPr txBox="1">
              <a:spLocks noChangeArrowheads="1"/>
            </p:cNvSpPr>
            <p:nvPr/>
          </p:nvSpPr>
          <p:spPr bwMode="auto">
            <a:xfrm>
              <a:off x="1030" y="3113"/>
              <a:ext cx="20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sl-SI" sz="1800" b="1">
                  <a:latin typeface="Courier New" panose="02070309020205020404" pitchFamily="49" charset="0"/>
                  <a:cs typeface="Courier New" panose="02070309020205020404" pitchFamily="49" charset="0"/>
                </a:rPr>
                <a:t>w</a:t>
              </a:r>
            </a:p>
          </p:txBody>
        </p:sp>
        <p:sp>
          <p:nvSpPr>
            <p:cNvPr id="18451" name="Line 9">
              <a:extLst>
                <a:ext uri="{FF2B5EF4-FFF2-40B4-BE49-F238E27FC236}">
                  <a16:creationId xmlns:a16="http://schemas.microsoft.com/office/drawing/2014/main" id="{DC53CC91-59EE-4FAF-ACBD-BA6E2ECB27D1}"/>
                </a:ext>
              </a:extLst>
            </p:cNvPr>
            <p:cNvSpPr>
              <a:spLocks noChangeShapeType="1"/>
            </p:cNvSpPr>
            <p:nvPr/>
          </p:nvSpPr>
          <p:spPr bwMode="auto">
            <a:xfrm>
              <a:off x="1200" y="3366"/>
              <a:ext cx="33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nvGrpSpPr>
          <p:cNvPr id="20497" name="Group 17">
            <a:extLst>
              <a:ext uri="{FF2B5EF4-FFF2-40B4-BE49-F238E27FC236}">
                <a16:creationId xmlns:a16="http://schemas.microsoft.com/office/drawing/2014/main" id="{8DFE8118-6C0B-4C24-A4A1-1C43E13117A5}"/>
              </a:ext>
            </a:extLst>
          </p:cNvPr>
          <p:cNvGrpSpPr>
            <a:grpSpLocks/>
          </p:cNvGrpSpPr>
          <p:nvPr/>
        </p:nvGrpSpPr>
        <p:grpSpPr bwMode="auto">
          <a:xfrm>
            <a:off x="5029200" y="4438650"/>
            <a:ext cx="2686050" cy="1754188"/>
            <a:chOff x="3120" y="2796"/>
            <a:chExt cx="1692" cy="1105"/>
          </a:xfrm>
        </p:grpSpPr>
        <p:sp>
          <p:nvSpPr>
            <p:cNvPr id="18442" name="Rectangle 5">
              <a:extLst>
                <a:ext uri="{FF2B5EF4-FFF2-40B4-BE49-F238E27FC236}">
                  <a16:creationId xmlns:a16="http://schemas.microsoft.com/office/drawing/2014/main" id="{E8BF1E55-3F13-4DC7-A51B-75771C0AA776}"/>
                </a:ext>
              </a:extLst>
            </p:cNvPr>
            <p:cNvSpPr>
              <a:spLocks noChangeArrowheads="1"/>
            </p:cNvSpPr>
            <p:nvPr/>
          </p:nvSpPr>
          <p:spPr bwMode="auto">
            <a:xfrm>
              <a:off x="3120" y="2934"/>
              <a:ext cx="960" cy="864"/>
            </a:xfrm>
            <a:prstGeom prst="rect">
              <a:avLst/>
            </a:prstGeom>
            <a:solidFill>
              <a:srgbClr val="CCFFCC">
                <a:alpha val="50195"/>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sl-SI" altLang="sl-SI" sz="1800"/>
                <a:t>Algoritem</a:t>
              </a:r>
              <a:endParaRPr lang="en-US" altLang="sl-SI" sz="1800"/>
            </a:p>
            <a:p>
              <a:pPr algn="ctr" eaLnBrk="1" hangingPunct="1">
                <a:spcBef>
                  <a:spcPct val="0"/>
                </a:spcBef>
                <a:buClrTx/>
                <a:buSzTx/>
                <a:buFontTx/>
                <a:buNone/>
              </a:pPr>
              <a:r>
                <a:rPr lang="sl-SI" altLang="sl-SI" sz="1800"/>
                <a:t>za</a:t>
              </a:r>
              <a:r>
                <a:rPr lang="en-US" altLang="sl-SI" sz="1800"/>
                <a:t> </a:t>
              </a:r>
              <a:r>
                <a:rPr lang="en-US" altLang="sl-SI" sz="1800" b="1">
                  <a:latin typeface="Courier New" panose="02070309020205020404" pitchFamily="49" charset="0"/>
                  <a:cs typeface="Courier New" panose="02070309020205020404" pitchFamily="49" charset="0"/>
                </a:rPr>
                <a:t>L’</a:t>
              </a:r>
            </a:p>
          </p:txBody>
        </p:sp>
        <p:sp>
          <p:nvSpPr>
            <p:cNvPr id="18443" name="Line 10">
              <a:extLst>
                <a:ext uri="{FF2B5EF4-FFF2-40B4-BE49-F238E27FC236}">
                  <a16:creationId xmlns:a16="http://schemas.microsoft.com/office/drawing/2014/main" id="{01514D28-A5A0-4233-BA85-776F9BFDCED2}"/>
                </a:ext>
              </a:extLst>
            </p:cNvPr>
            <p:cNvSpPr>
              <a:spLocks noChangeShapeType="1"/>
            </p:cNvSpPr>
            <p:nvPr/>
          </p:nvSpPr>
          <p:spPr bwMode="auto">
            <a:xfrm flipV="1">
              <a:off x="4080" y="2934"/>
              <a:ext cx="384" cy="24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8444" name="Line 11">
              <a:extLst>
                <a:ext uri="{FF2B5EF4-FFF2-40B4-BE49-F238E27FC236}">
                  <a16:creationId xmlns:a16="http://schemas.microsoft.com/office/drawing/2014/main" id="{55762EA5-C041-41DC-BFCE-F10901CE3F47}"/>
                </a:ext>
              </a:extLst>
            </p:cNvPr>
            <p:cNvSpPr>
              <a:spLocks noChangeShapeType="1"/>
            </p:cNvSpPr>
            <p:nvPr/>
          </p:nvSpPr>
          <p:spPr bwMode="auto">
            <a:xfrm>
              <a:off x="4080" y="3558"/>
              <a:ext cx="432" cy="24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8445" name="Text Box 12">
              <a:extLst>
                <a:ext uri="{FF2B5EF4-FFF2-40B4-BE49-F238E27FC236}">
                  <a16:creationId xmlns:a16="http://schemas.microsoft.com/office/drawing/2014/main" id="{94D004DF-41C3-4828-B5BB-72E267FE88FC}"/>
                </a:ext>
              </a:extLst>
            </p:cNvPr>
            <p:cNvSpPr txBox="1">
              <a:spLocks noChangeArrowheads="1"/>
            </p:cNvSpPr>
            <p:nvPr/>
          </p:nvSpPr>
          <p:spPr bwMode="auto">
            <a:xfrm>
              <a:off x="4464" y="2796"/>
              <a:ext cx="31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sl-SI" altLang="sl-SI" sz="1800"/>
                <a:t>da</a:t>
              </a:r>
              <a:endParaRPr lang="en-US" altLang="sl-SI" sz="1800"/>
            </a:p>
          </p:txBody>
        </p:sp>
        <p:sp>
          <p:nvSpPr>
            <p:cNvPr id="18446" name="Text Box 13">
              <a:extLst>
                <a:ext uri="{FF2B5EF4-FFF2-40B4-BE49-F238E27FC236}">
                  <a16:creationId xmlns:a16="http://schemas.microsoft.com/office/drawing/2014/main" id="{D7AD7AC7-0B94-464E-92DE-CE28F1C17458}"/>
                </a:ext>
              </a:extLst>
            </p:cNvPr>
            <p:cNvSpPr txBox="1">
              <a:spLocks noChangeArrowheads="1"/>
            </p:cNvSpPr>
            <p:nvPr/>
          </p:nvSpPr>
          <p:spPr bwMode="auto">
            <a:xfrm>
              <a:off x="4512" y="3668"/>
              <a:ext cx="30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sl-SI" altLang="sl-SI" sz="1800"/>
                <a:t>ne</a:t>
              </a:r>
              <a:endParaRPr lang="en-US" altLang="sl-SI" sz="1800"/>
            </a:p>
          </p:txBody>
        </p:sp>
      </p:grpSp>
      <p:grpSp>
        <p:nvGrpSpPr>
          <p:cNvPr id="20498" name="Group 18">
            <a:extLst>
              <a:ext uri="{FF2B5EF4-FFF2-40B4-BE49-F238E27FC236}">
                <a16:creationId xmlns:a16="http://schemas.microsoft.com/office/drawing/2014/main" id="{C7CEDBD5-F2BE-4666-A150-C667A39D8171}"/>
              </a:ext>
            </a:extLst>
          </p:cNvPr>
          <p:cNvGrpSpPr>
            <a:grpSpLocks/>
          </p:cNvGrpSpPr>
          <p:nvPr/>
        </p:nvGrpSpPr>
        <p:grpSpPr bwMode="auto">
          <a:xfrm>
            <a:off x="2209800" y="4343400"/>
            <a:ext cx="4572000" cy="2286000"/>
            <a:chOff x="1392" y="2736"/>
            <a:chExt cx="2880" cy="1440"/>
          </a:xfrm>
        </p:grpSpPr>
        <p:sp>
          <p:nvSpPr>
            <p:cNvPr id="18440" name="Rectangle 14">
              <a:extLst>
                <a:ext uri="{FF2B5EF4-FFF2-40B4-BE49-F238E27FC236}">
                  <a16:creationId xmlns:a16="http://schemas.microsoft.com/office/drawing/2014/main" id="{1ACFC686-2451-41DE-931B-A3E1A3D87511}"/>
                </a:ext>
              </a:extLst>
            </p:cNvPr>
            <p:cNvSpPr>
              <a:spLocks noChangeArrowheads="1"/>
            </p:cNvSpPr>
            <p:nvPr/>
          </p:nvSpPr>
          <p:spPr bwMode="auto">
            <a:xfrm>
              <a:off x="1392" y="2736"/>
              <a:ext cx="2880" cy="144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sl-SI" altLang="sl-SI" sz="1800"/>
            </a:p>
          </p:txBody>
        </p:sp>
        <p:sp>
          <p:nvSpPr>
            <p:cNvPr id="18441" name="Text Box 15">
              <a:extLst>
                <a:ext uri="{FF2B5EF4-FFF2-40B4-BE49-F238E27FC236}">
                  <a16:creationId xmlns:a16="http://schemas.microsoft.com/office/drawing/2014/main" id="{57C3E229-034A-4DC4-BA3D-6BB756D9625F}"/>
                </a:ext>
              </a:extLst>
            </p:cNvPr>
            <p:cNvSpPr txBox="1">
              <a:spLocks noChangeArrowheads="1"/>
            </p:cNvSpPr>
            <p:nvPr/>
          </p:nvSpPr>
          <p:spPr bwMode="auto">
            <a:xfrm>
              <a:off x="2112" y="3840"/>
              <a:ext cx="112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sl-SI" altLang="sl-SI" sz="1800"/>
                <a:t>Algoritem za</a:t>
              </a:r>
              <a:r>
                <a:rPr lang="en-US" altLang="sl-SI" sz="1800"/>
                <a:t> </a:t>
              </a:r>
              <a:r>
                <a:rPr lang="en-US" altLang="sl-SI" sz="1800" b="1">
                  <a:latin typeface="Courier New" panose="02070309020205020404" pitchFamily="49" charset="0"/>
                  <a:cs typeface="Courier New" panose="02070309020205020404" pitchFamily="49" charset="0"/>
                </a:rPr>
                <a:t>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04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0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FB6AEF1-244C-4E04-AC06-073E9EAB7812}"/>
              </a:ext>
            </a:extLst>
          </p:cNvPr>
          <p:cNvSpPr>
            <a:spLocks noGrp="1" noChangeArrowheads="1"/>
          </p:cNvSpPr>
          <p:nvPr>
            <p:ph type="title"/>
          </p:nvPr>
        </p:nvSpPr>
        <p:spPr/>
        <p:txBody>
          <a:bodyPr/>
          <a:lstStyle/>
          <a:p>
            <a:pPr eaLnBrk="1" hangingPunct="1"/>
            <a:r>
              <a:rPr lang="sl-SI" altLang="sl-SI" b="1"/>
              <a:t>Prevedba</a:t>
            </a:r>
            <a:r>
              <a:rPr lang="en-US" altLang="sl-SI" b="1"/>
              <a:t> – (3)</a:t>
            </a:r>
          </a:p>
        </p:txBody>
      </p:sp>
      <p:sp>
        <p:nvSpPr>
          <p:cNvPr id="20483" name="Rectangle 3">
            <a:extLst>
              <a:ext uri="{FF2B5EF4-FFF2-40B4-BE49-F238E27FC236}">
                <a16:creationId xmlns:a16="http://schemas.microsoft.com/office/drawing/2014/main" id="{EAD5AAC8-7A92-4DB0-8576-F56B99AB73DC}"/>
              </a:ext>
            </a:extLst>
          </p:cNvPr>
          <p:cNvSpPr>
            <a:spLocks noGrp="1" noChangeArrowheads="1"/>
          </p:cNvSpPr>
          <p:nvPr>
            <p:ph idx="1"/>
          </p:nvPr>
        </p:nvSpPr>
        <p:spPr>
          <a:xfrm>
            <a:off x="828675" y="2349500"/>
            <a:ext cx="6711950" cy="4195763"/>
          </a:xfrm>
        </p:spPr>
        <p:txBody>
          <a:bodyPr/>
          <a:lstStyle/>
          <a:p>
            <a:pPr eaLnBrk="1" hangingPunct="1">
              <a:lnSpc>
                <a:spcPct val="150000"/>
              </a:lnSpc>
              <a:buFont typeface="Wingdings 3" panose="05040102010807070707" pitchFamily="18" charset="2"/>
              <a:buChar char=""/>
              <a:defRPr/>
            </a:pPr>
            <a:r>
              <a:rPr lang="sl-SI" altLang="sl-SI" dirty="0"/>
              <a:t>Najpogosteje pa </a:t>
            </a:r>
            <a:r>
              <a:rPr lang="sl-SI" altLang="sl-SI" b="1" dirty="0">
                <a:solidFill>
                  <a:srgbClr val="FFC000"/>
                </a:solidFill>
              </a:rPr>
              <a:t>prevedbo</a:t>
            </a:r>
            <a:r>
              <a:rPr lang="sl-SI" altLang="sl-SI" dirty="0"/>
              <a:t> uporabimo v</a:t>
            </a:r>
            <a:r>
              <a:rPr lang="en-US" altLang="sl-SI" dirty="0"/>
              <a:t> </a:t>
            </a:r>
            <a:r>
              <a:rPr lang="sl-SI" altLang="sl-SI" b="1" u="sng" dirty="0" err="1">
                <a:solidFill>
                  <a:srgbClr val="FFC000"/>
                </a:solidFill>
              </a:rPr>
              <a:t>kontrapozitivnem</a:t>
            </a:r>
            <a:r>
              <a:rPr lang="sl-SI" altLang="sl-SI" dirty="0"/>
              <a:t> pomenu.</a:t>
            </a:r>
          </a:p>
          <a:p>
            <a:pPr marL="0" indent="0" eaLnBrk="1" hangingPunct="1">
              <a:lnSpc>
                <a:spcPct val="150000"/>
              </a:lnSpc>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dirty="0"/>
              <a:t>Če vemo, da </a:t>
            </a:r>
            <a:r>
              <a:rPr lang="en-US" altLang="sl-SI" b="1" dirty="0">
                <a:latin typeface="Courier New" panose="02070309020205020404" pitchFamily="49" charset="0"/>
                <a:cs typeface="Courier New" panose="02070309020205020404" pitchFamily="49" charset="0"/>
              </a:rPr>
              <a:t>L</a:t>
            </a:r>
            <a:r>
              <a:rPr lang="en-US" altLang="sl-SI" dirty="0"/>
              <a:t> </a:t>
            </a:r>
            <a:r>
              <a:rPr lang="sl-SI" altLang="sl-SI" dirty="0"/>
              <a:t>ni odločljiv</a:t>
            </a:r>
            <a:r>
              <a:rPr lang="en-US" altLang="sl-SI" dirty="0"/>
              <a:t>,</a:t>
            </a:r>
            <a:br>
              <a:rPr lang="sl-SI" altLang="sl-SI" dirty="0"/>
            </a:br>
            <a:r>
              <a:rPr lang="sl-SI" altLang="sl-SI" dirty="0"/>
              <a:t>potem tudi</a:t>
            </a:r>
            <a:r>
              <a:rPr lang="en-US" altLang="sl-SI" dirty="0"/>
              <a:t> </a:t>
            </a:r>
            <a:r>
              <a:rPr lang="en-US" altLang="sl-SI" b="1" dirty="0">
                <a:latin typeface="Courier New" panose="02070309020205020404" pitchFamily="49" charset="0"/>
                <a:cs typeface="Courier New" panose="02070309020205020404" pitchFamily="49" charset="0"/>
              </a:rPr>
              <a:t>L’</a:t>
            </a:r>
            <a:r>
              <a:rPr lang="en-US" altLang="sl-SI" dirty="0"/>
              <a:t> </a:t>
            </a:r>
            <a:r>
              <a:rPr lang="sl-SI" altLang="sl-SI" dirty="0"/>
              <a:t>ne more biti odločljiv</a:t>
            </a:r>
            <a:r>
              <a:rPr lang="en-US" altLang="sl-SI" dirty="0"/>
              <a:t>.</a:t>
            </a:r>
          </a:p>
        </p:txBody>
      </p:sp>
      <p:sp>
        <p:nvSpPr>
          <p:cNvPr id="20484" name="Slide Number Placeholder 5">
            <a:extLst>
              <a:ext uri="{FF2B5EF4-FFF2-40B4-BE49-F238E27FC236}">
                <a16:creationId xmlns:a16="http://schemas.microsoft.com/office/drawing/2014/main" id="{FF46FE08-5BDA-406F-8F8A-2CC1849D267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8D22F24A-BF0E-4B1D-8F15-FE721667E689}" type="slidenum">
              <a:rPr lang="en-US" altLang="sl-SI" sz="2800" smtClean="0">
                <a:solidFill>
                  <a:srgbClr val="FFFFFF"/>
                </a:solidFill>
              </a:rPr>
              <a:pPr>
                <a:spcBef>
                  <a:spcPct val="0"/>
                </a:spcBef>
                <a:buClrTx/>
                <a:buSzTx/>
                <a:buFontTx/>
                <a:buNone/>
              </a:pPr>
              <a:t>8</a:t>
            </a:fld>
            <a:endParaRPr lang="en-US" altLang="sl-SI" sz="28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631BCCC-F2B3-48A7-AFDD-F0E745F5A040}"/>
              </a:ext>
            </a:extLst>
          </p:cNvPr>
          <p:cNvSpPr>
            <a:spLocks noGrp="1" noChangeArrowheads="1"/>
          </p:cNvSpPr>
          <p:nvPr>
            <p:ph type="title"/>
          </p:nvPr>
        </p:nvSpPr>
        <p:spPr/>
        <p:txBody>
          <a:bodyPr/>
          <a:lstStyle/>
          <a:p>
            <a:pPr eaLnBrk="1" hangingPunct="1"/>
            <a:r>
              <a:rPr lang="sl-SI" altLang="sl-SI" b="1"/>
              <a:t>Prevedba</a:t>
            </a:r>
            <a:r>
              <a:rPr lang="en-US" altLang="sl-SI" b="1"/>
              <a:t> – </a:t>
            </a:r>
            <a:r>
              <a:rPr lang="sl-SI" altLang="sl-SI" b="1">
                <a:solidFill>
                  <a:srgbClr val="FFC000"/>
                </a:solidFill>
              </a:rPr>
              <a:t>več</a:t>
            </a:r>
            <a:endParaRPr lang="en-US" altLang="sl-SI" b="1">
              <a:solidFill>
                <a:srgbClr val="FFC000"/>
              </a:solidFill>
            </a:endParaRPr>
          </a:p>
        </p:txBody>
      </p:sp>
      <p:sp>
        <p:nvSpPr>
          <p:cNvPr id="125955" name="Rectangle 3">
            <a:extLst>
              <a:ext uri="{FF2B5EF4-FFF2-40B4-BE49-F238E27FC236}">
                <a16:creationId xmlns:a16="http://schemas.microsoft.com/office/drawing/2014/main" id="{9C45A804-0498-4B0A-9AB9-2AE170B1B290}"/>
              </a:ext>
            </a:extLst>
          </p:cNvPr>
          <p:cNvSpPr>
            <a:spLocks noGrp="1" noChangeArrowheads="1"/>
          </p:cNvSpPr>
          <p:nvPr>
            <p:ph idx="1"/>
          </p:nvPr>
        </p:nvSpPr>
        <p:spPr>
          <a:xfrm>
            <a:off x="827088" y="1989138"/>
            <a:ext cx="6711950" cy="4416425"/>
          </a:xfrm>
        </p:spPr>
        <p:txBody>
          <a:bodyPr/>
          <a:lstStyle/>
          <a:p>
            <a:pPr eaLnBrk="1" hangingPunct="1">
              <a:lnSpc>
                <a:spcPct val="150000"/>
              </a:lnSpc>
              <a:buFont typeface="Wingdings 3" panose="05040102010807070707" pitchFamily="18" charset="2"/>
              <a:buChar char=""/>
              <a:defRPr/>
            </a:pPr>
            <a:r>
              <a:rPr lang="sl-SI" altLang="sl-SI" dirty="0"/>
              <a:t>Pravkar opisana oblika prevedbe ni najbolj splošna oblika</a:t>
            </a:r>
            <a:r>
              <a:rPr lang="en-US" altLang="sl-SI" dirty="0"/>
              <a:t>.</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b="1" dirty="0">
                <a:solidFill>
                  <a:srgbClr val="92D050"/>
                </a:solidFill>
              </a:rPr>
              <a:t>Primer</a:t>
            </a:r>
            <a:r>
              <a:rPr lang="en-US" altLang="sl-SI" dirty="0"/>
              <a:t>:</a:t>
            </a:r>
            <a:br>
              <a:rPr lang="sl-SI" altLang="sl-SI" dirty="0"/>
            </a:br>
            <a:r>
              <a:rPr lang="en-US" altLang="sl-SI" dirty="0"/>
              <a:t>“</a:t>
            </a:r>
            <a:r>
              <a:rPr lang="sl-SI" altLang="sl-SI" dirty="0"/>
              <a:t>Prevedli</a:t>
            </a:r>
            <a:r>
              <a:rPr lang="en-US" altLang="sl-SI" dirty="0"/>
              <a:t>”</a:t>
            </a:r>
            <a:r>
              <a:rPr lang="sl-SI" altLang="sl-SI" dirty="0"/>
              <a:t> smo</a:t>
            </a:r>
            <a:r>
              <a:rPr lang="en-US" altLang="sl-SI" dirty="0"/>
              <a:t> </a:t>
            </a:r>
            <a:r>
              <a:rPr lang="en-US" altLang="sl-SI" b="1" dirty="0" err="1">
                <a:latin typeface="Courier New" panose="02070309020205020404" pitchFamily="49" charset="0"/>
                <a:cs typeface="Courier New" panose="02070309020205020404" pitchFamily="49" charset="0"/>
              </a:rPr>
              <a:t>L</a:t>
            </a:r>
            <a:r>
              <a:rPr lang="en-US" altLang="sl-SI" b="1" baseline="-25000" dirty="0" err="1">
                <a:latin typeface="Courier New" panose="02070309020205020404" pitchFamily="49" charset="0"/>
                <a:cs typeface="Courier New" panose="02070309020205020404" pitchFamily="49" charset="0"/>
              </a:rPr>
              <a:t>d</a:t>
            </a:r>
            <a:r>
              <a:rPr lang="en-US" altLang="sl-SI" dirty="0"/>
              <a:t> </a:t>
            </a:r>
            <a:r>
              <a:rPr lang="sl-SI" altLang="sl-SI" dirty="0"/>
              <a:t>v/na</a:t>
            </a:r>
            <a:r>
              <a:rPr lang="en-US" altLang="sl-SI" dirty="0"/>
              <a:t> </a:t>
            </a:r>
            <a:r>
              <a:rPr lang="en-US" altLang="sl-SI" b="1" dirty="0">
                <a:latin typeface="Courier New" panose="02070309020205020404" pitchFamily="49" charset="0"/>
                <a:cs typeface="Courier New" panose="02070309020205020404" pitchFamily="49" charset="0"/>
              </a:rPr>
              <a:t>L</a:t>
            </a:r>
            <a:r>
              <a:rPr lang="en-US" altLang="sl-SI" b="1" baseline="-25000" dirty="0">
                <a:latin typeface="Courier New" panose="02070309020205020404" pitchFamily="49" charset="0"/>
                <a:cs typeface="Courier New" panose="02070309020205020404" pitchFamily="49" charset="0"/>
              </a:rPr>
              <a:t>u</a:t>
            </a:r>
            <a:r>
              <a:rPr lang="en-US" altLang="sl-SI" dirty="0"/>
              <a:t>, </a:t>
            </a:r>
            <a:r>
              <a:rPr lang="sl-SI" altLang="sl-SI" dirty="0"/>
              <a:t>ampak smo pri tem negirali izhode</a:t>
            </a:r>
            <a:r>
              <a:rPr lang="en-US" altLang="sl-SI" dirty="0"/>
              <a:t>.</a:t>
            </a:r>
            <a:endParaRPr lang="sl-SI" altLang="sl-SI" dirty="0"/>
          </a:p>
          <a:p>
            <a:pPr marL="0" indent="0" eaLnBrk="1" hangingPunct="1">
              <a:buFont typeface="Wingdings 3" panose="05040102010807070707" pitchFamily="18" charset="2"/>
              <a:buNone/>
              <a:defRPr/>
            </a:pPr>
            <a:endParaRPr lang="en-US" altLang="sl-SI" dirty="0"/>
          </a:p>
          <a:p>
            <a:pPr eaLnBrk="1" hangingPunct="1">
              <a:lnSpc>
                <a:spcPct val="150000"/>
              </a:lnSpc>
              <a:buFont typeface="Wingdings 3" panose="05040102010807070707" pitchFamily="18" charset="2"/>
              <a:buChar char=""/>
              <a:defRPr/>
            </a:pPr>
            <a:r>
              <a:rPr lang="sl-SI" altLang="sl-SI" dirty="0"/>
              <a:t>Več o tem kasneje, ko bomo govorili o </a:t>
            </a:r>
            <a:br>
              <a:rPr lang="sl-SI" altLang="sl-SI" dirty="0"/>
            </a:br>
            <a:r>
              <a:rPr lang="en-US" altLang="sl-SI" b="1" dirty="0">
                <a:solidFill>
                  <a:srgbClr val="FFC000"/>
                </a:solidFill>
              </a:rPr>
              <a:t>Karp</a:t>
            </a:r>
            <a:r>
              <a:rPr lang="sl-SI" altLang="sl-SI" b="1" dirty="0">
                <a:solidFill>
                  <a:srgbClr val="FFC000"/>
                </a:solidFill>
              </a:rPr>
              <a:t>-</a:t>
            </a:r>
            <a:r>
              <a:rPr lang="sl-SI" altLang="sl-SI" b="1" dirty="0" err="1">
                <a:solidFill>
                  <a:srgbClr val="FFC000"/>
                </a:solidFill>
              </a:rPr>
              <a:t>ovi</a:t>
            </a:r>
            <a:r>
              <a:rPr lang="en-US" altLang="sl-SI" b="1" dirty="0">
                <a:solidFill>
                  <a:srgbClr val="FFC000"/>
                </a:solidFill>
              </a:rPr>
              <a:t> </a:t>
            </a:r>
            <a:r>
              <a:rPr lang="sl-SI" altLang="sl-SI" dirty="0"/>
              <a:t>in</a:t>
            </a:r>
            <a:r>
              <a:rPr lang="en-US" altLang="sl-SI" b="1" dirty="0">
                <a:solidFill>
                  <a:srgbClr val="FFC000"/>
                </a:solidFill>
              </a:rPr>
              <a:t> Cook</a:t>
            </a:r>
            <a:r>
              <a:rPr lang="sl-SI" altLang="sl-SI" b="1" dirty="0">
                <a:solidFill>
                  <a:srgbClr val="FFC000"/>
                </a:solidFill>
              </a:rPr>
              <a:t>-</a:t>
            </a:r>
            <a:r>
              <a:rPr lang="sl-SI" altLang="sl-SI" b="1" dirty="0" err="1">
                <a:solidFill>
                  <a:srgbClr val="FFC000"/>
                </a:solidFill>
              </a:rPr>
              <a:t>ovi</a:t>
            </a:r>
            <a:r>
              <a:rPr lang="sl-SI" altLang="sl-SI" b="1" dirty="0">
                <a:solidFill>
                  <a:srgbClr val="FFC000"/>
                </a:solidFill>
              </a:rPr>
              <a:t> obliki prevedbe</a:t>
            </a:r>
            <a:r>
              <a:rPr lang="en-US" altLang="sl-SI" dirty="0"/>
              <a:t>.</a:t>
            </a:r>
          </a:p>
        </p:txBody>
      </p:sp>
      <p:sp>
        <p:nvSpPr>
          <p:cNvPr id="22532" name="Slide Number Placeholder 5">
            <a:extLst>
              <a:ext uri="{FF2B5EF4-FFF2-40B4-BE49-F238E27FC236}">
                <a16:creationId xmlns:a16="http://schemas.microsoft.com/office/drawing/2014/main" id="{275D80A1-A6C3-440F-BFCF-D0BE4F6B11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82"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82"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82"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82" charset="2"/>
              <a:buChar char=""/>
              <a:defRPr sz="1400">
                <a:solidFill>
                  <a:schemeClr val="tx1"/>
                </a:solidFill>
                <a:latin typeface="Century Gothic" panose="020B0502020202020204" pitchFamily="34" charset="0"/>
              </a:defRPr>
            </a:lvl9pPr>
          </a:lstStyle>
          <a:p>
            <a:pPr>
              <a:spcBef>
                <a:spcPct val="0"/>
              </a:spcBef>
              <a:buClrTx/>
              <a:buSzTx/>
              <a:buFontTx/>
              <a:buNone/>
            </a:pPr>
            <a:fld id="{07DD253E-B4DC-4439-BB62-69AAC80B6994}" type="slidenum">
              <a:rPr lang="en-US" altLang="sl-SI" sz="2800" smtClean="0">
                <a:solidFill>
                  <a:srgbClr val="FFFFFF"/>
                </a:solidFill>
              </a:rPr>
              <a:pPr>
                <a:spcBef>
                  <a:spcPct val="0"/>
                </a:spcBef>
                <a:buClrTx/>
                <a:buSzTx/>
                <a:buFontTx/>
                <a:buNone/>
              </a:pPr>
              <a:t>9</a:t>
            </a:fld>
            <a:endParaRPr lang="en-US" altLang="sl-SI"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59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59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124549215D2D34393102B7D86236156" ma:contentTypeVersion="10" ma:contentTypeDescription="Ustvari nov dokument." ma:contentTypeScope="" ma:versionID="7ca9854caf297b0bb288576e447178b0">
  <xsd:schema xmlns:xsd="http://www.w3.org/2001/XMLSchema" xmlns:xs="http://www.w3.org/2001/XMLSchema" xmlns:p="http://schemas.microsoft.com/office/2006/metadata/properties" xmlns:ns3="8a0f1555-9a05-476a-86b6-5bab749943bb" targetNamespace="http://schemas.microsoft.com/office/2006/metadata/properties" ma:root="true" ma:fieldsID="a6c7dde95cfc9a8f02a062a52f94cd95" ns3:_="">
    <xsd:import namespace="8a0f1555-9a05-476a-86b6-5bab749943b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f1555-9a05-476a-86b6-5bab749943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7D767A-28AB-498E-815B-8A70A666C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0f1555-9a05-476a-86b6-5bab749943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F4F242-DFF8-4391-AF8A-B77300AD3848}">
  <ds:schemaRefs>
    <ds:schemaRef ds:uri="http://schemas.microsoft.com/sharepoint/v3/contenttype/forms"/>
  </ds:schemaRefs>
</ds:datastoreItem>
</file>

<file path=customXml/itemProps3.xml><?xml version="1.0" encoding="utf-8"?>
<ds:datastoreItem xmlns:ds="http://schemas.openxmlformats.org/officeDocument/2006/customXml" ds:itemID="{C08D3863-0729-49B3-86A7-C0E66D3AD9C2}">
  <ds:schemaRefs>
    <ds:schemaRef ds:uri="http://www.w3.org/XML/1998/namespace"/>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terms/"/>
    <ds:schemaRef ds:uri="8a0f1555-9a05-476a-86b6-5bab749943b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Ion</Template>
  <TotalTime>3068</TotalTime>
  <Words>13115</Words>
  <Application>Microsoft Office PowerPoint</Application>
  <PresentationFormat>On-screen Show (4:3)</PresentationFormat>
  <Paragraphs>1021</Paragraphs>
  <Slides>60</Slides>
  <Notes>60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Century Gothic</vt:lpstr>
      <vt:lpstr>Arial</vt:lpstr>
      <vt:lpstr>Wingdings 3</vt:lpstr>
      <vt:lpstr>Times New Roman</vt:lpstr>
      <vt:lpstr>Courier New</vt:lpstr>
      <vt:lpstr>Monotype Sorts</vt:lpstr>
      <vt:lpstr>Symbol</vt:lpstr>
      <vt:lpstr>Wingdings</vt:lpstr>
      <vt:lpstr>Ion</vt:lpstr>
      <vt:lpstr>Več o neodločljivih problemih</vt:lpstr>
      <vt:lpstr>Lastnosti jezikov</vt:lpstr>
      <vt:lpstr>Lastnosti jezikov – (2)</vt:lpstr>
      <vt:lpstr>Trivialne lastnosti in       Rice-ov teorem</vt:lpstr>
      <vt:lpstr>Prevedba</vt:lpstr>
      <vt:lpstr>TS kot pretvorniki</vt:lpstr>
      <vt:lpstr>Prevedba – (2)</vt:lpstr>
      <vt:lpstr>Prevedba – (3)</vt:lpstr>
      <vt:lpstr>Prevedba – več</vt:lpstr>
      <vt:lpstr>Dokaz     Rice-ovega teorema</vt:lpstr>
      <vt:lpstr>Prevedba</vt:lpstr>
      <vt:lpstr>Prevedba – (2)</vt:lpstr>
      <vt:lpstr>Zasnova  M’</vt:lpstr>
      <vt:lpstr>Akcije M’, če M sprejme w</vt:lpstr>
      <vt:lpstr>Zasnova  M’ – (2)</vt:lpstr>
      <vt:lpstr>Zasnova  M’ – (3)</vt:lpstr>
      <vt:lpstr>Zasnova  M’ – zaključek</vt:lpstr>
      <vt:lpstr>Grafični prikaz prevedbe</vt:lpstr>
      <vt:lpstr>Aplikacija Rice-ovega teorema</vt:lpstr>
      <vt:lpstr>Post-ov korespondenčni problem</vt:lpstr>
      <vt:lpstr>PCP – primeri</vt:lpstr>
      <vt:lpstr>Primer: PCP</vt:lpstr>
      <vt:lpstr>Primer: PCP – (2)</vt:lpstr>
      <vt:lpstr>Primer: PCP – (3)</vt:lpstr>
      <vt:lpstr>Dokazovanje neodločljivosti PCP</vt:lpstr>
      <vt:lpstr>Primer: MPCP</vt:lpstr>
      <vt:lpstr>Predstavitev PCP ali MPCP primerov</vt:lpstr>
      <vt:lpstr>Predstavitev primerov – (2)</vt:lpstr>
      <vt:lpstr>Prevedba LMPCP na LPCP </vt:lpstr>
      <vt:lpstr>Primer: LMPCP  LPCP </vt:lpstr>
      <vt:lpstr>LMPCP  LPCP – (2)</vt:lpstr>
      <vt:lpstr>LMPCP  LPCP – (3)</vt:lpstr>
      <vt:lpstr>Prevedba Lu  LMPCP</vt:lpstr>
      <vt:lpstr>Prevedba Lu  LMPCP – (2)</vt:lpstr>
      <vt:lpstr>Prevedba Lu  LMPCP – (3)</vt:lpstr>
      <vt:lpstr>Prevedba Lu  LMPCP – (4)</vt:lpstr>
      <vt:lpstr>Primer: kopiranje simbolov</vt:lpstr>
      <vt:lpstr>Prevedba Lu  LMPCP – (5)</vt:lpstr>
      <vt:lpstr>Primer:    kopiranje simbolov – (2)</vt:lpstr>
      <vt:lpstr>Prevedba Lu  LMPCP – (6)</vt:lpstr>
      <vt:lpstr>Primer: “čiščenje”              po sprejetju</vt:lpstr>
      <vt:lpstr>KNS iz PCP</vt:lpstr>
      <vt:lpstr>KNS iz PCP – (2)</vt:lpstr>
      <vt:lpstr>KNS iz PCP – (3)</vt:lpstr>
      <vt:lpstr>Jeziki seznamov</vt:lpstr>
      <vt:lpstr>Primer: jeziki seznamov</vt:lpstr>
      <vt:lpstr>Prevedba PCP na problem ugotavljanja dvoumnosti</vt:lpstr>
      <vt:lpstr>Primer:    prevedba na “dvoumnost”</vt:lpstr>
      <vt:lpstr>Dokaz, da prevedba deluje</vt:lpstr>
      <vt:lpstr>Dokaz – nadaljevanje</vt:lpstr>
      <vt:lpstr>Primer: S =&gt; A =&gt;* …2321</vt:lpstr>
      <vt:lpstr>Več “realnih” neodločljivih problemov</vt:lpstr>
      <vt:lpstr>DSA za komplement jezika seznamov</vt:lpstr>
      <vt:lpstr>DSA za komplement – (2)</vt:lpstr>
      <vt:lpstr>Uporaba komplementa</vt:lpstr>
      <vt:lpstr>Uporaba komplementa</vt:lpstr>
      <vt:lpstr>Neodločljivost “L = Σ*?”</vt:lpstr>
      <vt:lpstr>Neodločljivost   “Je KNJ regularen?”</vt:lpstr>
      <vt:lpstr>“Je KNJ regularen?” – (2)</vt:lpstr>
      <vt:lpstr>“Je KNJ regularen?” – (3)</vt:lpstr>
    </vt:vector>
  </TitlesOfParts>
  <Company>Stanford University, CS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CS154 slides</dc:title>
  <dc:creator>Jeff Ullman</dc:creator>
  <cp:lastModifiedBy>Branko Kavšek</cp:lastModifiedBy>
  <cp:revision>262</cp:revision>
  <dcterms:created xsi:type="dcterms:W3CDTF">2002-03-23T20:14:09Z</dcterms:created>
  <dcterms:modified xsi:type="dcterms:W3CDTF">2020-04-20T05:19:14Z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0x010100C124549215D2D34393102B7D86236156</vt:lpwstr>
  </property>
</Properties>
</file>