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9.png" ContentType="image/png"/>
  <Override PartName="/ppt/media/image16.wmf" ContentType="image/x-wmf"/>
  <Override PartName="/ppt/media/image56.wmf" ContentType="image/x-wmf"/>
  <Override PartName="/ppt/media/image55.wmf" ContentType="image/x-wmf"/>
  <Override PartName="/ppt/media/image54.wmf" ContentType="image/x-wmf"/>
  <Override PartName="/ppt/media/image53.wmf" ContentType="image/x-wmf"/>
  <Override PartName="/ppt/media/image52.wmf" ContentType="image/x-wmf"/>
  <Override PartName="/ppt/media/image48.wmf" ContentType="image/x-wmf"/>
  <Override PartName="/ppt/media/image46.wmf" ContentType="image/x-wmf"/>
  <Override PartName="/ppt/media/image45.wmf" ContentType="image/x-wmf"/>
  <Override PartName="/ppt/media/image44.wmf" ContentType="image/x-wmf"/>
  <Override PartName="/ppt/media/image39.wmf" ContentType="image/x-wmf"/>
  <Override PartName="/ppt/media/image36.wmf" ContentType="image/x-wmf"/>
  <Override PartName="/ppt/media/image35.wmf" ContentType="image/x-wmf"/>
  <Override PartName="/ppt/media/image34.wmf" ContentType="image/x-wmf"/>
  <Override PartName="/ppt/media/image33.wmf" ContentType="image/x-wmf"/>
  <Override PartName="/ppt/media/image32.wmf" ContentType="image/x-wmf"/>
  <Override PartName="/ppt/media/image31.wmf" ContentType="image/x-wmf"/>
  <Override PartName="/ppt/media/image19.wmf" ContentType="image/x-wmf"/>
  <Override PartName="/ppt/media/image15.wmf" ContentType="image/x-wmf"/>
  <Override PartName="/ppt/media/image58.png" ContentType="image/png"/>
  <Override PartName="/ppt/media/image61.wmf" ContentType="image/x-wmf"/>
  <Override PartName="/ppt/media/image21.wmf" ContentType="image/x-wmf"/>
  <Override PartName="/ppt/media/image60.png" ContentType="image/png"/>
  <Override PartName="/ppt/media/image22.wmf" ContentType="image/x-wmf"/>
  <Override PartName="/ppt/media/image23.wmf" ContentType="image/x-wmf"/>
  <Override PartName="/ppt/media/image24.wmf" ContentType="image/x-wmf"/>
  <Override PartName="/ppt/media/image25.wmf" ContentType="image/x-wmf"/>
  <Override PartName="/ppt/media/image62.wmf" ContentType="image/x-wmf"/>
  <Override PartName="/ppt/media/image26.wmf" ContentType="image/x-wmf"/>
  <Override PartName="/ppt/media/image63.wmf" ContentType="image/x-wmf"/>
  <Override PartName="/ppt/media/image77.wmf" ContentType="image/x-wmf"/>
  <Override PartName="/ppt/media/image5.png" ContentType="image/png"/>
  <Override PartName="/ppt/media/image40.wmf" ContentType="image/x-wmf"/>
  <Override PartName="/ppt/media/image28.wmf" ContentType="image/x-wmf"/>
  <Override PartName="/ppt/media/image70.wmf" ContentType="image/x-wmf"/>
  <Override PartName="/ppt/media/image65.wmf" ContentType="image/x-wmf"/>
  <Override PartName="/ppt/media/image76.wmf" ContentType="image/x-wmf"/>
  <Override PartName="/ppt/media/image27.wmf" ContentType="image/x-wmf"/>
  <Override PartName="/ppt/media/image64.wmf" ContentType="image/x-wmf"/>
  <Override PartName="/ppt/media/image75.wmf" ContentType="image/x-wmf"/>
  <Override PartName="/ppt/media/image74.wmf" ContentType="image/x-wmf"/>
  <Override PartName="/ppt/media/image72.wmf" ContentType="image/x-wmf"/>
  <Override PartName="/ppt/media/image17.wmf" ContentType="image/x-wmf"/>
  <Override PartName="/ppt/media/image71.png" ContentType="image/png"/>
  <Override PartName="/ppt/media/image69.wmf" ContentType="image/x-wmf"/>
  <Override PartName="/ppt/media/image68.wmf" ContentType="image/x-wmf"/>
  <Override PartName="/ppt/media/image67.wmf" ContentType="image/x-wmf"/>
  <Override PartName="/ppt/media/image66.wmf" ContentType="image/x-wmf"/>
  <Override PartName="/ppt/media/image1.jpeg" ContentType="image/jpeg"/>
  <Override PartName="/ppt/media/image50.wmf" ContentType="image/x-wmf"/>
  <Override PartName="/ppt/media/image6.png" ContentType="image/png"/>
  <Override PartName="/ppt/media/image41.wmf" ContentType="image/x-wmf"/>
  <Override PartName="/ppt/media/image3.tif" ContentType="image/tiff"/>
  <Override PartName="/ppt/media/image37.wmf" ContentType="image/x-wmf"/>
  <Override PartName="/ppt/media/image7.png" ContentType="image/png"/>
  <Override PartName="/ppt/media/image42.wmf" ContentType="image/x-wmf"/>
  <Override PartName="/ppt/media/image29.wmf" ContentType="image/x-wmf"/>
  <Override PartName="/ppt/media/image51.wmf" ContentType="image/x-wmf"/>
  <Override PartName="/ppt/media/image10.wmf" ContentType="image/x-wmf"/>
  <Override PartName="/ppt/media/image47.wmf" ContentType="image/x-wmf"/>
  <Override PartName="/ppt/media/image2.png" ContentType="image/png"/>
  <Override PartName="/ppt/media/image11.png" ContentType="image/png"/>
  <Override PartName="/ppt/media/image4.tif" ContentType="image/tiff"/>
  <Override PartName="/ppt/media/image38.wmf" ContentType="image/x-wmf"/>
  <Override PartName="/ppt/media/image8.png" ContentType="image/png"/>
  <Override PartName="/ppt/media/image43.wmf" ContentType="image/x-wmf"/>
  <Override PartName="/ppt/media/image20.wmf" ContentType="image/x-wmf"/>
  <Override PartName="/ppt/media/image14.wmf" ContentType="image/x-wmf"/>
  <Override PartName="/ppt/media/image57.png" ContentType="image/png"/>
  <Override PartName="/ppt/media/image18.wmf" ContentType="image/x-wmf"/>
  <Override PartName="/ppt/media/image9.wmf" ContentType="image/x-wmf"/>
  <Override PartName="/ppt/media/image13.wmf" ContentType="image/x-wmf"/>
  <Override PartName="/ppt/media/image12.wmf" ContentType="image/x-wmf"/>
  <Override PartName="/ppt/media/image49.wmf" ContentType="image/x-wmf"/>
  <Override PartName="/ppt/media/image30.wmf" ContentType="image/x-wmf"/>
  <Override PartName="/ppt/media/image7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3.bin" ContentType="application/vnd.openxmlformats-officedocument.oleObject"/>
  <Override PartName="/ppt/embeddings/oleObject12.bin" ContentType="application/vnd.openxmlformats-officedocument.oleObject"/>
  <Override PartName="/ppt/embeddings/oleObject11.bin" ContentType="application/vnd.openxmlformats-officedocument.oleObject"/>
  <Override PartName="/ppt/embeddings/oleObject16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1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52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dt" idx="3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ftr" idx="3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2FB419B-34E7-48EC-9EEF-3D9C1B8744A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sldNum" idx="9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F44BB0-67D9-4C60-AD59-DF9ED916C3F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sldNum" idx="10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79D766-2D73-41F0-8705-CD6CEE79DDB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sldNum" idx="10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AC5239-465E-49C2-ABFC-53ED9595A6E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sldNum" idx="10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0E1A917-23D6-4D92-B41B-BC8DB2AC1C4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sldNum" idx="10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971B4C-F16D-4C97-9436-F300AFAFE2D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 type="sldNum" idx="10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60F56F-0174-4EA2-9853-F39D10707EB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sldNum" idx="10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2FD8F4-3E76-4803-990F-B960C9A7564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sldNum" idx="11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D9AEB3-6BB3-44CC-AA79-E9E2546B5B2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sldNum" idx="11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60A867-F09F-4A7E-8C41-AD8F1FD5DB0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sldNum" idx="11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F6352D-EB65-4155-B7E4-30B458C86F3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sldNum" idx="11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CEEB009-B70B-4B9F-B372-1285F42FE95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sldNum" idx="9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9FB119-1B4E-4973-B7D1-63E340E7BF2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sldNum" idx="11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CEEBBB-8043-42F1-BF77-8F154D41586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sldNum" idx="11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8B0667-258A-4101-85AF-5823E357D82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sldNum" idx="11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D226033-AAE0-402B-8858-4C76E7ECFDF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sldNum" idx="11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611202-A429-4DB7-BF5B-07696B3BD36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PlaceHolder 3"/>
          <p:cNvSpPr>
            <a:spLocks noGrp="1"/>
          </p:cNvSpPr>
          <p:nvPr>
            <p:ph type="sldNum" idx="11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B99639-36BD-4D08-835A-8FA8084A52F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sldNum" idx="11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1E1213C-8C7D-496E-96D5-3215047B2C0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sldNum" idx="12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4DDDC4-E7B1-446A-8D22-1B3310435AE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sldNum" idx="12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AE3A38-8F89-43CA-992F-5CF48A4C0C7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3"/>
          <p:cNvSpPr>
            <a:spLocks noGrp="1"/>
          </p:cNvSpPr>
          <p:nvPr>
            <p:ph type="sldNum" idx="12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D3FD76-7228-4362-88BD-7E1B4E8726E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sldNum" idx="9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20CB2F-D7AC-4FB9-8B0D-85A8BAE6B53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sldNum" idx="12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0118081-5254-4E69-9435-02E5D8485B8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3"/>
          <p:cNvSpPr>
            <a:spLocks noGrp="1"/>
          </p:cNvSpPr>
          <p:nvPr>
            <p:ph type="sldNum" idx="12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7C0957-A74D-4C22-ACB9-2FE0192C5C2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 type="sldNum" idx="12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2B88EA-BA0F-4ABE-8336-98D3E18095E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sldNum" idx="9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3F7C62-E1B7-47EB-BEA1-D15048AEF6A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sldNum" idx="9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D3D7CE-E3E5-43F8-A7B6-0096D3C1231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sldNum" idx="10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CD8D95-00B0-44A2-92EB-1D79D9F096D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sldNum" idx="10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EE2079-25F6-48E2-89CD-B80BC62D2FF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sldNum" idx="10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47720B-3E85-4D87-8C29-699D06E23E2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sldNum" idx="10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9149F2-4E2C-438E-8956-7177BE7F013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1E3BF0-4E4D-4F5C-81F0-D84F787BAFA4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5CB8AD5A-D0C8-42F2-B051-9B2C82FABD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E2877F2B-B6AB-405C-82A5-531612D056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1C188E7-4F18-4949-93D8-FC34295573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7009991-B51B-4F2D-BAD9-05035E67454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70A4360-8E0B-4E61-9A05-79730E2EB5A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B4106A9-E580-4241-8314-51C63B115556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0D7D855-72B3-4CBD-8BEB-FC31D60BEB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D1C6A2A-FDBD-465A-9A55-FF065C77544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01132FE-B1AF-4B55-8AE9-CF4151D62542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D3633C7D-0B23-4B25-B29C-28F7C0F4D8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F9A79121-6207-48DD-8BE1-3F43C6B196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</a:t>
            </a: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urediti slog </a:t>
            </a: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1707D5B-8A84-45D8-9839-2F2EC3D641D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23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24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4D77530-395A-4739-9D5D-4323848A0B2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3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26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27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2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2002AB0-C4FF-43DA-8927-EBAD25B73C7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406E344-8614-4AEE-A418-5376FC0BB61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urediti sloge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E7211F1-EE15-401A-A536-FDA3C42EC28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F04EBEA-768F-4C33-A0F9-9A124924731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A0958C4-FB93-43BE-A3F1-E6DCAE8FCEC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3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4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146CEB4-97CD-4438-8B7F-DE02B220BF6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0DF4139-189A-4C8D-AEB4-A88F9665656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41F3083-7769-477E-822D-D2D8223D6F1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1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1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sldNum" idx="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E162F25-D4D1-4EF5-831C-8753A926CCF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dt" idx="2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2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2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9B22BC4-B4E9-46B5-8301-7B1611292A9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sl.wikipedia.org/wiki/Mnogokotnik" TargetMode="External"/><Relationship Id="rId2" Type="http://schemas.openxmlformats.org/officeDocument/2006/relationships/hyperlink" Target="https://sl.wikipedia.org/wiki/Polieder" TargetMode="External"/><Relationship Id="rId3" Type="http://schemas.openxmlformats.org/officeDocument/2006/relationships/hyperlink" Target="https://sl.wikipedia.org/wiki/Mnogokotnik" TargetMode="External"/><Relationship Id="rId4" Type="http://schemas.openxmlformats.org/officeDocument/2006/relationships/hyperlink" Target="https://sl.wikipedia.org/wiki/Polieder" TargetMode="Externa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mollyrocket.com/849" TargetMode="External"/><Relationship Id="rId2" Type="http://schemas.openxmlformats.org/officeDocument/2006/relationships/hyperlink" Target="https://mollyrocket.com/849" TargetMode="External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23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4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25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6.wmf"/><Relationship Id="rId23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wmf"/><Relationship Id="rId5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2.wmf"/><Relationship Id="rId9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wmf"/><Relationship Id="rId7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9.wmf"/><Relationship Id="rId13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3.wmf"/><Relationship Id="rId9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44.wmf"/><Relationship Id="rId11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49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50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51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52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53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54.wmf"/><Relationship Id="rId29" Type="http://schemas.openxmlformats.org/officeDocument/2006/relationships/oleObject" Target="../embeddings/oleObject15.bin"/><Relationship Id="rId30" Type="http://schemas.openxmlformats.org/officeDocument/2006/relationships/image" Target="../media/image55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56.wmf"/><Relationship Id="rId33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3.wmf"/><Relationship Id="rId7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6.wmf"/><Relationship Id="rId7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8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69.wmf"/><Relationship Id="rId13" Type="http://schemas.openxmlformats.org/officeDocument/2006/relationships/slideLayout" Target="../slideLayouts/slideLayout4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0.wmf"/><Relationship Id="rId3" Type="http://schemas.openxmlformats.org/officeDocument/2006/relationships/image" Target="../media/image7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72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2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2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72.wmf"/><Relationship Id="rId12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4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5.wmf"/><Relationship Id="rId11" Type="http://schemas.openxmlformats.org/officeDocument/2006/relationships/slideLayout" Target="../slideLayouts/slideLayout4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Detekcija trkov in dinamika togih teles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Razvoj iger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ftr" idx="5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5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6CD0817-C295-4077-8CCF-49AEB3194BB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3" name="Označba mesta vsebine 2" descr=""/>
          <p:cNvPicPr/>
          <p:nvPr/>
        </p:nvPicPr>
        <p:blipFill>
          <a:blip r:embed="rId1"/>
          <a:stretch/>
        </p:blipFill>
        <p:spPr>
          <a:xfrm>
            <a:off x="2411640" y="2119680"/>
            <a:ext cx="3522240" cy="255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5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5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336E2E6-409A-4FBB-AE37-18FC04DD0B8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PhysX: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rigid object=actor,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class NxActor,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shape – geometric form,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transform – pozicija in orientacija v svetu.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9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ftr" idx="5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5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59A1257-0C8A-4660-8A1D-000B204E551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physix svet – instanca razreda NxScene,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collision world – podatkovna struktura,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vsa informacija, ki jo potrebuje collision system – ločena od igre,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samo collidables, ki lahko trčijo, ostalo ignoriramo,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najbolj primerna podatkovna struktura,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cache coherency,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ftr" idx="5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5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904307B-8323-422D-A9FD-CC5E692D068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physix svet – nadaljevanje,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trdno povezan z rigid body dynamics,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isti podatki,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vsak „rigid body“ ima svoj collidable,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vseeno pa je rigid body dynamics ločen od collision sistema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tako lahko igre, ki ne uporabljajo physics, še vedno računajo trke,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ftr" idx="5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6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AADBC34-009C-4841-A722-AA2CE3F6B41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koncepti oblik - shape,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shape =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a region of space described by a boundary, with a definite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 inside and outside,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2D: omejuje jo krivulja ali lomljena ravna črta - poligon,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3D: lahko omejujejo zvite ravnine ali pa kup poligonov – polyhedron,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določene oblike najlepše predstavimo z 2D ravninami,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zid, pokrajina,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ftr" idx="6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6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D6B7AF9-460F-4DE1-A88F-71EA207C9E6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intersection - presek,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ff0000"/>
                </a:solidFill>
                <a:latin typeface="Arial"/>
              </a:rPr>
              <a:t>n geometrical terms, the intersection between</a:t>
            </a: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ff0000"/>
                </a:solidFill>
                <a:latin typeface="Arial"/>
              </a:rPr>
              <a:t>two shapes is just the (infinitely large!) set of all points that lie inside</a:t>
            </a: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 both shapes.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contact – dotik,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ponavadi ne iščemo preseka točk, kjer se objekta prekrivata,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zanima nas </a:t>
            </a:r>
            <a:r>
              <a:rPr b="1" lang="sl-SI" sz="2100" spc="-1" strike="noStrike">
                <a:solidFill>
                  <a:schemeClr val="dk1"/>
                </a:solidFill>
                <a:latin typeface="Arial"/>
              </a:rPr>
              <a:t>če se prekrivata,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sistem za trke ponavadi spravi vso potrebno informacijo v podatkovno strukturo,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Havok: </a:t>
            </a: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sl-SI" sz="2000" spc="-1" strike="noStrike">
                <a:solidFill>
                  <a:schemeClr val="dk1"/>
                </a:solidFill>
                <a:latin typeface="Courier New"/>
              </a:rPr>
              <a:t>hkContactPoint</a:t>
            </a: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separating vector – vektor, ki omogoča ločitev objektov,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kateri collidables so v dotiku,</a:t>
            </a:r>
            <a:endParaRPr b="0" lang="sl-SI" sz="19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19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ftr" idx="6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6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FC6774C-F139-4FB4-936B-C1F713CF106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konveksnost,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a </a:t>
            </a:r>
            <a:r>
              <a:rPr b="0" lang="en-US" sz="2100" spc="-1" strike="noStrike">
                <a:solidFill>
                  <a:schemeClr val="dk2"/>
                </a:solidFill>
                <a:latin typeface="Arial"/>
              </a:rPr>
              <a:t>convex shape is defined as one for which no ray originating inside the shape</a:t>
            </a: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en-US" sz="2100" spc="-1" strike="noStrike">
                <a:solidFill>
                  <a:schemeClr val="dk2"/>
                </a:solidFill>
                <a:latin typeface="Arial"/>
              </a:rPr>
              <a:t>will pass through its</a:t>
            </a: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en-US" sz="2100" spc="-1" strike="noStrike">
                <a:solidFill>
                  <a:schemeClr val="dk2"/>
                </a:solidFill>
                <a:latin typeface="Arial"/>
              </a:rPr>
              <a:t>surface more than once</a:t>
            </a: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enostavno računanje presekov,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collidables imajo ponavadi lastnost konveksnosti - convexity (true/false),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ftr" idx="6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6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32391C0-2F5F-410C-B6E0-CB484AB800D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primitive za trke,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krogla,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najbolj enostavna,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predstavljena s 4D vektorjem: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3D točka,</a:t>
            </a:r>
            <a:endParaRPr b="0" lang="sl-SI" sz="1900" spc="-1" strike="noStrike">
              <a:solidFill>
                <a:schemeClr val="dk1"/>
              </a:solidFill>
              <a:latin typeface="Arial"/>
            </a:endParaRPr>
          </a:p>
          <a:p>
            <a:pPr lvl="3" marL="82224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sl-SI" sz="1900" spc="-1" strike="noStrike">
                <a:solidFill>
                  <a:schemeClr val="dk1"/>
                </a:solidFill>
                <a:latin typeface="Arial"/>
              </a:rPr>
              <a:t>radij,</a:t>
            </a:r>
            <a:endParaRPr b="0" lang="sl-SI" sz="1900" spc="-1" strike="noStrike">
              <a:solidFill>
                <a:schemeClr val="dk1"/>
              </a:solidFill>
              <a:latin typeface="Arial"/>
            </a:endParaRPr>
          </a:p>
          <a:p>
            <a:pPr lvl="1"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kapsula,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oblika kapsule – zdravila,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valj in dve polovici krogle,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547560" indent="-2286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primerno za „skoraj valje“ - okončine,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ftr" idx="6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6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BBE028A-0BEA-4C7D-8E19-681A5557C4D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Axis-Aligned Bounding Box (AABB)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 kuboid: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6 pravokornih ploskev, poravnanih s koordinatnim sistemom, medsebojno pravokotnih,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	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 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[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]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hitro preverimo ali je točka v kuboidu: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1"/>
          <a:stretch/>
        </p:blipFill>
        <p:spPr>
          <a:xfrm>
            <a:off x="3276000" y="4077000"/>
            <a:ext cx="4437000" cy="132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ftr" idx="6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7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C498E31-A051-4CCC-9633-0F8B5F605F5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Axis-Aligned Bounding Box (AABB)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pl-PL" sz="2300" spc="-1" strike="noStrike">
                <a:solidFill>
                  <a:schemeClr val="dk2"/>
                </a:solidFill>
                <a:latin typeface="Arial"/>
              </a:rPr>
              <a:t>za hitro preverjanje trkov,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pl-PL" sz="2300" spc="-1" strike="noStrike">
                <a:solidFill>
                  <a:schemeClr val="dk2"/>
                </a:solidFill>
                <a:latin typeface="Arial"/>
              </a:rPr>
              <a:t>če se objekta z AABB ne sekata, ni potrebe po dražjih preverjanjih,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12)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CA98AE0-8C25-476C-9576-6B0BC668A6B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sploh potrebujemo fiziko v igri?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vmesni sloj(middleware) za fiziko/trke,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sistem za detekcijo trkov,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dinamika rigidnih teles,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integracija engina za fiziko v igro,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linearna dinamika točkovnih mas;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numerična integracija;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srednji nivo (middleware) za trke in fiziko (collision/physics middleware): ODE, PhysX.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ftr" idx="7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7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C2AA9A7-727F-4083-962A-0BDED45AF95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Oriented Bounding Boxes (OBB)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 kuboid: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ploskve so poravnane z (lokalnim) koordinatnim sistemom,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za preverjanje ali je točka v kuboidu pretvorimo koordinate točke v lokalni sistem,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potem uporabimo isto metodo kot pri AABB.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ftr" idx="7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7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1A19DD7-E343-4DED-8C0E-50D116B6B70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Prisekana piramida - frustum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predstavimo s 6 ravninami (točka, normalni vektor),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predstavlja pogled igralca,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testiramo ali je točka v regiji,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pretvorimo koordinate točke s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  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projekcijo na perspektivo kamere,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potem pa isto kot AABB.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9" name="Picture 1" descr=""/>
          <p:cNvPicPr/>
          <p:nvPr/>
        </p:nvPicPr>
        <p:blipFill>
          <a:blip r:embed="rId1"/>
          <a:stretch/>
        </p:blipFill>
        <p:spPr>
          <a:xfrm>
            <a:off x="6084000" y="3045600"/>
            <a:ext cx="2837160" cy="321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ftr" idx="7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7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F82C40D-5C7F-44E9-AFC4-89A25C3972F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Regije omejene s konveksnimi poliedri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poljubno število ravnin,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test ali je točka v regiji: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uporabno za opisovanje poljubno zapletenih teles,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veliko enginov uporablja prav to.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ftr" idx="7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7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2591329-69DE-4565-A3CA-942E16B7472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Discrete Oriented Polytopes (DOP),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konveksen politop: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ajenostavnejša oblika politopa je </a:t>
            </a:r>
            <a:r>
              <a:rPr b="0" lang="en-US" sz="2300" spc="-1" strike="noStrike" u="sng">
                <a:solidFill>
                  <a:schemeClr val="dk2"/>
                </a:solidFill>
                <a:uFillTx/>
                <a:latin typeface="Arial"/>
                <a:hlinkClick r:id="rId1"/>
              </a:rPr>
              <a:t>mnogokotnik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 – 2D,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 u="sng">
                <a:solidFill>
                  <a:schemeClr val="dk2"/>
                </a:solidFill>
                <a:uFillTx/>
                <a:latin typeface="Arial"/>
                <a:hlinkClick r:id="rId2"/>
              </a:rPr>
              <a:t>polieder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 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- 3D -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je politop v treh razsežnostih, 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 -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poljubno število ravnin,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sestavimo ga tako, da vzamemo nekaj ravnin v neskončnosti in jih približamo našemu objektu,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AABB je poseben primer DOP: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pl-PL" sz="2300" spc="-1" strike="noStrike">
                <a:solidFill>
                  <a:schemeClr val="dk2"/>
                </a:solidFill>
                <a:latin typeface="Arial"/>
              </a:rPr>
              <a:t>6-DOP,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pl-PL" sz="2300" spc="-1" strike="noStrike">
                <a:solidFill>
                  <a:schemeClr val="dk2"/>
                </a:solidFill>
                <a:latin typeface="Arial"/>
              </a:rPr>
              <a:t>normale ravnin so vzporedne z osmi koordinatnega sistema.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 Najenostavnejša oblika politopa je </a:t>
            </a:r>
            <a:r>
              <a:rPr b="0" lang="en-US" sz="2300" spc="-1" strike="noStrike" u="sng">
                <a:solidFill>
                  <a:schemeClr val="dk2"/>
                </a:solidFill>
                <a:uFillTx/>
                <a:latin typeface="Arial"/>
                <a:hlinkClick r:id="rId3"/>
              </a:rPr>
              <a:t>mnogokotnik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, ki je politop v dveh razsežnostih, </a:t>
            </a:r>
            <a:r>
              <a:rPr b="0" lang="en-US" sz="2300" spc="-1" strike="noStrike" u="sng">
                <a:solidFill>
                  <a:schemeClr val="dk2"/>
                </a:solidFill>
                <a:uFillTx/>
                <a:latin typeface="Arial"/>
                <a:hlinkClick r:id="rId4"/>
              </a:rPr>
              <a:t>polieder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 je politop v treh razsežnostih, 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ftr" idx="7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8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DC2E646-1EB0-4DAA-8DC9-392F8862506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Poljubna konveksna telesa,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telesa definira artist v Mayi,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sestavi jih iz poligonov,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Maya poskrbi, da poligoni res tvorijo konveksen polihedron,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rahlo priredi po potrebi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dražji za testiranje preseka kot ostale primitive.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ftr" idx="8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8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89C613D-0863-4F4E-9EBD-9E25776634E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Poly Soup,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poljubna ne-konveksna telesa,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sestavljena iz enostavnih poligonov,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primerni za modeliranje statične geometrije,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drago,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ta del se ne premika,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	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59364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6" name="Slika 1" descr=""/>
          <p:cNvPicPr/>
          <p:nvPr/>
        </p:nvPicPr>
        <p:blipFill>
          <a:blip r:embed="rId1"/>
          <a:stretch/>
        </p:blipFill>
        <p:spPr>
          <a:xfrm>
            <a:off x="4083840" y="3069000"/>
            <a:ext cx="4874400" cy="308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ftr" idx="8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 - primitive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 idx="8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E8862A3-8F15-45A1-B087-635BD43825F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Sestavljena telesa,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collection of shapes,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bounding volume,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sestavljeno telo, ki obkroža osnovno telo in služi za prvo primerjavo,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59364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31" name="Slika 4" descr=""/>
          <p:cNvPicPr/>
          <p:nvPr/>
        </p:nvPicPr>
        <p:blipFill>
          <a:blip r:embed="rId1"/>
          <a:stretch/>
        </p:blipFill>
        <p:spPr>
          <a:xfrm>
            <a:off x="6042960" y="1989000"/>
            <a:ext cx="2643480" cy="4102200"/>
          </a:xfrm>
          <a:prstGeom prst="rect">
            <a:avLst/>
          </a:prstGeom>
          <a:ln w="0">
            <a:noFill/>
          </a:ln>
        </p:spPr>
      </p:pic>
      <p:pic>
        <p:nvPicPr>
          <p:cNvPr id="232" name="Slika 5" descr=""/>
          <p:cNvPicPr/>
          <p:nvPr/>
        </p:nvPicPr>
        <p:blipFill>
          <a:blip r:embed="rId2"/>
          <a:stretch/>
        </p:blipFill>
        <p:spPr>
          <a:xfrm>
            <a:off x="485280" y="3655800"/>
            <a:ext cx="556884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ftr" idx="8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Testiranje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8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0F01E3E-5B84-429F-8FE5-3F7C7B326A0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analytical geometry,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točka proti krogli,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s=c-p,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če je |s|&lt;=r, p je v krogli,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krogla proti krogli,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s=c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1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-c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če je |s|&lt;=(r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1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+r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), potem se krogli sekata,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ftr" idx="8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Testiranje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8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C51427F-7310-463F-92A1-A2DB38AC2CF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AABB proti AABB,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min in max koordinate obeh AABB,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x: [x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A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min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A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max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], [x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B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min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 x</a:t>
            </a:r>
            <a:r>
              <a:rPr b="0" lang="sl-SI" sz="2600" spc="-1" strike="noStrike" baseline="30000">
                <a:solidFill>
                  <a:schemeClr val="dk1"/>
                </a:solidFill>
                <a:latin typeface="Arial"/>
              </a:rPr>
              <a:t>B</a:t>
            </a:r>
            <a:r>
              <a:rPr b="0" lang="sl-SI" sz="2600" spc="-1" strike="noStrike" baseline="-25000">
                <a:solidFill>
                  <a:schemeClr val="dk1"/>
                </a:solidFill>
                <a:latin typeface="Arial"/>
              </a:rPr>
              <a:t>max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], y,z analogno,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če se intervali prekrivajo NA VSEH TREH OSEH: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AABB se sekata,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 drugih primerih ne.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1" name="Slika 1" descr=""/>
          <p:cNvPicPr/>
          <p:nvPr/>
        </p:nvPicPr>
        <p:blipFill>
          <a:blip r:embed="rId1"/>
          <a:stretch/>
        </p:blipFill>
        <p:spPr>
          <a:xfrm>
            <a:off x="3348000" y="4359600"/>
            <a:ext cx="5653080" cy="217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342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Namen: zaznati kolizije med konveksnimi oblikami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Iterativno gradi simpleks v prostoru diferenc Minkowskega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Poišče smer proti izvoru in išče podporne točke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Posodobi simpleks, da se približa vsebovanju izvora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Trk je zaznan, če simpleks zajema izvor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baseline="-8000">
                <a:solidFill>
                  <a:schemeClr val="dk1"/>
                </a:solidFill>
                <a:latin typeface="Calibri"/>
              </a:rPr>
              <a:t>Učinkovit in široko uporabljen v fizikalnih enginih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Naslov 2"/>
          <p:cNvSpPr/>
          <p:nvPr/>
        </p:nvSpPr>
        <p:spPr>
          <a:xfrm>
            <a:off x="457560" y="15264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GJK Algorithm (Gilbert–Johnson–Keerthi)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ftr" idx="3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 sploh potrebujemo fiziko v igrici?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3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420BB4F-E933-4E36-88DF-047EE0C7130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fizika je super stvar,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obvezne: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rag doll effect,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dajo nekaj več: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obleke, 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lasje v vetru,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draga stvar: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omejimo na minimum, ki je še OK.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ftr" idx="8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Testiranje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9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A58E1A7-96AB-45A6-8D1B-DC550816586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GJK algoritem,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 konveksne politope,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</a:t>
            </a:r>
            <a:r>
              <a:rPr b="0" lang="sl-SI" sz="26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mollyrocket.com/849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ftr" idx="9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Testiranje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9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C473C8C-F9C8-4418-8D5E-AC3717D7779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Trki pri premikajočih se telesih,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možna rešitev: disketni časovni koraki: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trki obravnavamo kot statične,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to ne deluje za hitre objekte (predvsem majhne),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posamezni časovni intervali lahko povzročijo luknje za hitre predmete,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te luknje lahko povzročijo, da ni preseka,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swept shapes,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Continuous Collision Detection (CCD),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ftr" idx="9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Testiranje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9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BC099FE-8DA1-4EE5-B1FF-0807152145A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filtriranje trkov,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enable/disable določene trke,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voda,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Collision Masking,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layers in maska, ki določa ali lahko layerji trkajo med sabo,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Dinamika togih teles -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Rigid Bod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y Dynamics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Text Box 3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Toga telesa imajo pozicijo in orientacijo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 Box 8"/>
          <p:cNvSpPr/>
          <p:nvPr/>
        </p:nvSpPr>
        <p:spPr>
          <a:xfrm>
            <a:off x="576360" y="245268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Toga telesa se ne deformirajo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 Box 9"/>
          <p:cNvSpPr/>
          <p:nvPr/>
        </p:nvSpPr>
        <p:spPr>
          <a:xfrm>
            <a:off x="576360" y="32148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Premiki togih teles so definirani z 2 parametroma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0" name="Object 11"/>
          <p:cNvGraphicFramePr/>
          <p:nvPr/>
        </p:nvGraphicFramePr>
        <p:xfrm>
          <a:off x="1239840" y="3821040"/>
          <a:ext cx="74088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261" name="Object 1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39840" y="3821040"/>
                    <a:ext cx="74088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2" name="Text Box 12"/>
          <p:cNvSpPr/>
          <p:nvPr/>
        </p:nvSpPr>
        <p:spPr>
          <a:xfrm>
            <a:off x="2057400" y="3809880"/>
            <a:ext cx="4674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-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težišče - center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of mass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3" name="Object 13"/>
          <p:cNvGraphicFramePr/>
          <p:nvPr/>
        </p:nvGraphicFramePr>
        <p:xfrm>
          <a:off x="1190520" y="4398840"/>
          <a:ext cx="8409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64" name="Object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90520" y="4398840"/>
                    <a:ext cx="8409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5" name="Text Box 14"/>
          <p:cNvSpPr/>
          <p:nvPr/>
        </p:nvSpPr>
        <p:spPr>
          <a:xfrm>
            <a:off x="2057400" y="4343400"/>
            <a:ext cx="4876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- orienta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cija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(rotation matrix)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Dinamika togih teles -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Rigid Bod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y Dynamics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Text Box 3"/>
          <p:cNvSpPr/>
          <p:nvPr/>
        </p:nvSpPr>
        <p:spPr>
          <a:xfrm>
            <a:off x="576360" y="1735200"/>
            <a:ext cx="833868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Predmeti so definirani v prostoru teles in transformirani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 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by the position and orientation into world space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8" name="Object 6"/>
          <p:cNvGraphicFramePr/>
          <p:nvPr/>
        </p:nvGraphicFramePr>
        <p:xfrm>
          <a:off x="685800" y="2657520"/>
          <a:ext cx="7695720" cy="3884400"/>
        </p:xfrm>
        <a:graphic>
          <a:graphicData uri="http://schemas.openxmlformats.org/presentationml/2006/ole">
            <p:oleObj progId="Photoshop.Image.5" r:id="rId1" spid="">
              <p:embed/>
              <p:pic>
                <p:nvPicPr>
                  <p:cNvPr id="269" name="Object 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2657520"/>
                    <a:ext cx="7695720" cy="38844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" name="Object 7"/>
          <p:cNvGraphicFramePr/>
          <p:nvPr/>
        </p:nvGraphicFramePr>
        <p:xfrm>
          <a:off x="3200400" y="3429000"/>
          <a:ext cx="2161800" cy="39816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71" name="Object 7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3429000"/>
                    <a:ext cx="2161800" cy="3981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2" name="Arc 8"/>
          <p:cNvSpPr/>
          <p:nvPr/>
        </p:nvSpPr>
        <p:spPr>
          <a:xfrm flipH="1">
            <a:off x="2285280" y="3630600"/>
            <a:ext cx="837720" cy="810720"/>
          </a:xfrm>
          <a:custGeom>
            <a:avLst/>
            <a:gdLst>
              <a:gd name="textAreaLeft" fmla="*/ -360 w 837720"/>
              <a:gd name="textAreaRight" fmla="*/ 837720 w 837720"/>
              <a:gd name="textAreaTop" fmla="*/ 0 h 810720"/>
              <a:gd name="textAreaBottom" fmla="*/ 811080 h 810720"/>
            </a:gdLst>
            <a:ahLst/>
            <a:rect l="textAreaLeft" t="textAreaTop" r="textAreaRight" b="textAreaBottom"/>
            <a:pathLst>
              <a:path fill="none" w="20410" h="21600">
                <a:moveTo>
                  <a:pt x="0" y="-1"/>
                </a:moveTo>
                <a:cubicBezTo>
                  <a:pt x="9203" y="-1"/>
                  <a:pt x="17396" y="5831"/>
                  <a:pt x="20409" y="14528"/>
                </a:cubicBezTo>
              </a:path>
              <a:path stroke="0" w="20410" h="21600">
                <a:moveTo>
                  <a:pt x="0" y="-1"/>
                </a:moveTo>
                <a:cubicBezTo>
                  <a:pt x="9203" y="-1"/>
                  <a:pt x="17396" y="5831"/>
                  <a:pt x="20409" y="1452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Arc 9"/>
          <p:cNvSpPr/>
          <p:nvPr/>
        </p:nvSpPr>
        <p:spPr>
          <a:xfrm>
            <a:off x="5410080" y="3643200"/>
            <a:ext cx="461520" cy="810720"/>
          </a:xfrm>
          <a:custGeom>
            <a:avLst/>
            <a:gdLst>
              <a:gd name="textAreaLeft" fmla="*/ 0 w 461520"/>
              <a:gd name="textAreaRight" fmla="*/ 461880 w 461520"/>
              <a:gd name="textAreaTop" fmla="*/ 0 h 810720"/>
              <a:gd name="textAreaBottom" fmla="*/ 811080 h 810720"/>
            </a:gdLst>
            <a:ahLst/>
            <a:rect l="textAreaLeft" t="textAreaTop" r="textAreaRight" b="textAreaBottom"/>
            <a:pathLst>
              <a:path fill="none" w="13736" h="21600">
                <a:moveTo>
                  <a:pt x="0" y="-1"/>
                </a:moveTo>
                <a:cubicBezTo>
                  <a:pt x="5011" y="-1"/>
                  <a:pt x="9867" y="1742"/>
                  <a:pt x="13735" y="4930"/>
                </a:cubicBezTo>
              </a:path>
              <a:path stroke="0" w="13736" h="21600">
                <a:moveTo>
                  <a:pt x="0" y="-1"/>
                </a:moveTo>
                <a:cubicBezTo>
                  <a:pt x="5011" y="-1"/>
                  <a:pt x="9867" y="1742"/>
                  <a:pt x="13735" y="493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Hitrost -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Linear Velocity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Text Box 3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Sprememba težišča v času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 Box 5"/>
          <p:cNvSpPr/>
          <p:nvPr/>
        </p:nvSpPr>
        <p:spPr>
          <a:xfrm>
            <a:off x="576360" y="3214800"/>
            <a:ext cx="83386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Za čisto translacijo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(         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je konstantna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),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vse točke se premikajo s hitrostjo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7" name="Object 6"/>
          <p:cNvGraphicFramePr/>
          <p:nvPr/>
        </p:nvGraphicFramePr>
        <p:xfrm>
          <a:off x="3132000" y="2554560"/>
          <a:ext cx="178560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278" name="Object 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32000" y="2554560"/>
                    <a:ext cx="178560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9" name="Object 10"/>
          <p:cNvGraphicFramePr/>
          <p:nvPr/>
        </p:nvGraphicFramePr>
        <p:xfrm>
          <a:off x="4358520" y="3651840"/>
          <a:ext cx="7743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80" name="Object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358520" y="3651840"/>
                    <a:ext cx="7743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1" name="Object 11"/>
          <p:cNvGraphicFramePr/>
          <p:nvPr/>
        </p:nvGraphicFramePr>
        <p:xfrm>
          <a:off x="3730680" y="3236400"/>
          <a:ext cx="840960" cy="54432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282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730680" y="3236400"/>
                    <a:ext cx="8409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Kotna hitrost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Text Box 1027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Sprememba orientacije v času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 Box 1028"/>
          <p:cNvSpPr/>
          <p:nvPr/>
        </p:nvSpPr>
        <p:spPr>
          <a:xfrm>
            <a:off x="576360" y="3214800"/>
            <a:ext cx="833868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Enkodira tako os kot hitrost rotacije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smer enkodira os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magnituda pa hitrost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(rad/s)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6" name="Object 1029"/>
          <p:cNvGraphicFramePr/>
          <p:nvPr/>
        </p:nvGraphicFramePr>
        <p:xfrm>
          <a:off x="3562200" y="2438280"/>
          <a:ext cx="84276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287" name="Object 102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62200" y="243828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8" name="Text Box 1032"/>
          <p:cNvSpPr/>
          <p:nvPr/>
        </p:nvSpPr>
        <p:spPr>
          <a:xfrm>
            <a:off x="576360" y="519588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Kako sta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        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in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        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povezana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9" name="Object 1033"/>
          <p:cNvGraphicFramePr/>
          <p:nvPr/>
        </p:nvGraphicFramePr>
        <p:xfrm>
          <a:off x="2195640" y="5195880"/>
          <a:ext cx="8427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90" name="Object 103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195640" y="519588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1" name="Object 1034"/>
          <p:cNvGraphicFramePr/>
          <p:nvPr/>
        </p:nvGraphicFramePr>
        <p:xfrm>
          <a:off x="3492000" y="5195880"/>
          <a:ext cx="842760" cy="54432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292" name="Object 1034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492000" y="519588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Kotna hitrost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Text Box 3"/>
          <p:cNvSpPr/>
          <p:nvPr/>
        </p:nvSpPr>
        <p:spPr>
          <a:xfrm>
            <a:off x="576360" y="1735200"/>
            <a:ext cx="83386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Za podan vektor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 Box 4"/>
          <p:cNvSpPr/>
          <p:nvPr/>
        </p:nvSpPr>
        <p:spPr>
          <a:xfrm>
            <a:off x="576360" y="3324240"/>
            <a:ext cx="8567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Stolpci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       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 predstavljajo transformirane osi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6" name="Object 5"/>
          <p:cNvGraphicFramePr/>
          <p:nvPr/>
        </p:nvGraphicFramePr>
        <p:xfrm>
          <a:off x="2619360" y="2228760"/>
          <a:ext cx="273024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297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19360" y="2228760"/>
                    <a:ext cx="273024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" name="Object 9"/>
          <p:cNvGraphicFramePr/>
          <p:nvPr/>
        </p:nvGraphicFramePr>
        <p:xfrm>
          <a:off x="1769760" y="3344760"/>
          <a:ext cx="842760" cy="5443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299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69760" y="3344760"/>
                    <a:ext cx="8427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0" name="Object 10"/>
          <p:cNvGraphicFramePr/>
          <p:nvPr/>
        </p:nvGraphicFramePr>
        <p:xfrm>
          <a:off x="2274840" y="3870360"/>
          <a:ext cx="3439800" cy="67896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01" name="Object 10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274840" y="3870360"/>
                    <a:ext cx="3439800" cy="678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2" name="Line 14"/>
          <p:cNvSpPr/>
          <p:nvPr/>
        </p:nvSpPr>
        <p:spPr>
          <a:xfrm>
            <a:off x="2514600" y="5790960"/>
            <a:ext cx="990360" cy="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Line 15"/>
          <p:cNvSpPr/>
          <p:nvPr/>
        </p:nvSpPr>
        <p:spPr>
          <a:xfrm flipV="1">
            <a:off x="2514600" y="4876560"/>
            <a:ext cx="360" cy="9144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Line 16"/>
          <p:cNvSpPr/>
          <p:nvPr/>
        </p:nvSpPr>
        <p:spPr>
          <a:xfrm flipH="1">
            <a:off x="1981080" y="5790960"/>
            <a:ext cx="533520" cy="53352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05" name="Object 17"/>
          <p:cNvGraphicFramePr/>
          <p:nvPr/>
        </p:nvGraphicFramePr>
        <p:xfrm>
          <a:off x="3505320" y="5486400"/>
          <a:ext cx="267840" cy="38052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306" name="Object 17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505320" y="5486400"/>
                    <a:ext cx="267840" cy="380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7" name="Object 18"/>
          <p:cNvGraphicFramePr/>
          <p:nvPr/>
        </p:nvGraphicFramePr>
        <p:xfrm>
          <a:off x="2579760" y="4724280"/>
          <a:ext cx="290160" cy="380520"/>
        </p:xfrm>
        <a:graphic>
          <a:graphicData uri="http://schemas.openxmlformats.org/presentationml/2006/ole">
            <p:oleObj progId="Equation.3" r:id="rId9" spid="">
              <p:embed/>
              <p:pic>
                <p:nvPicPr>
                  <p:cNvPr id="308" name="Object 18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579760" y="4724280"/>
                    <a:ext cx="290160" cy="380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9" name="Object 19"/>
          <p:cNvGraphicFramePr/>
          <p:nvPr/>
        </p:nvGraphicFramePr>
        <p:xfrm>
          <a:off x="1741320" y="5932440"/>
          <a:ext cx="290160" cy="402840"/>
        </p:xfrm>
        <a:graphic>
          <a:graphicData uri="http://schemas.openxmlformats.org/presentationml/2006/ole">
            <p:oleObj progId="Equation.3" r:id="rId11" spid="">
              <p:embed/>
              <p:pic>
                <p:nvPicPr>
                  <p:cNvPr id="310" name="Object 19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741320" y="5932440"/>
                    <a:ext cx="29016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11" name="Group 32"/>
          <p:cNvGrpSpPr/>
          <p:nvPr/>
        </p:nvGrpSpPr>
        <p:grpSpPr>
          <a:xfrm>
            <a:off x="5592240" y="4852800"/>
            <a:ext cx="1340640" cy="1478880"/>
            <a:chOff x="5592240" y="4852800"/>
            <a:chExt cx="1340640" cy="1478880"/>
          </a:xfrm>
        </p:grpSpPr>
        <p:sp>
          <p:nvSpPr>
            <p:cNvPr id="312" name="Line 25"/>
            <p:cNvSpPr/>
            <p:nvPr/>
          </p:nvSpPr>
          <p:spPr>
            <a:xfrm flipV="1">
              <a:off x="6139440" y="4992120"/>
              <a:ext cx="793440" cy="592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3" name="Line 26"/>
            <p:cNvSpPr/>
            <p:nvPr/>
          </p:nvSpPr>
          <p:spPr>
            <a:xfrm flipH="1" flipV="1">
              <a:off x="5592240" y="4852800"/>
              <a:ext cx="547200" cy="73224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4" name="Line 27"/>
            <p:cNvSpPr/>
            <p:nvPr/>
          </p:nvSpPr>
          <p:spPr>
            <a:xfrm flipH="1">
              <a:off x="6031440" y="5585040"/>
              <a:ext cx="108000" cy="74664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aphicFrame>
        <p:nvGraphicFramePr>
          <p:cNvPr id="315" name="Object 28"/>
          <p:cNvGraphicFramePr/>
          <p:nvPr/>
        </p:nvGraphicFramePr>
        <p:xfrm>
          <a:off x="6967440" y="4876920"/>
          <a:ext cx="423360" cy="402840"/>
        </p:xfrm>
        <a:graphic>
          <a:graphicData uri="http://schemas.openxmlformats.org/presentationml/2006/ole">
            <p:oleObj progId="Equation.3" r:id="rId13" spid="">
              <p:embed/>
              <p:pic>
                <p:nvPicPr>
                  <p:cNvPr id="316" name="Object 28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967440" y="4876920"/>
                    <a:ext cx="42336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7" name="Object 34"/>
          <p:cNvGraphicFramePr/>
          <p:nvPr/>
        </p:nvGraphicFramePr>
        <p:xfrm>
          <a:off x="5246640" y="4789440"/>
          <a:ext cx="445680" cy="447480"/>
        </p:xfrm>
        <a:graphic>
          <a:graphicData uri="http://schemas.openxmlformats.org/presentationml/2006/ole">
            <p:oleObj progId="Equation.3" r:id="rId15" spid="">
              <p:embed/>
              <p:pic>
                <p:nvPicPr>
                  <p:cNvPr id="318" name="Object 34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246640" y="4789440"/>
                    <a:ext cx="445680" cy="44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9" name="Object 35"/>
          <p:cNvGraphicFramePr/>
          <p:nvPr/>
        </p:nvGraphicFramePr>
        <p:xfrm>
          <a:off x="5661000" y="6203880"/>
          <a:ext cx="445680" cy="447480"/>
        </p:xfrm>
        <a:graphic>
          <a:graphicData uri="http://schemas.openxmlformats.org/presentationml/2006/ole">
            <p:oleObj progId="Equation.3" r:id="rId17" spid="">
              <p:embed/>
              <p:pic>
                <p:nvPicPr>
                  <p:cNvPr id="320" name="Object 35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5661000" y="6203880"/>
                    <a:ext cx="445680" cy="44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1" name="Line 36"/>
          <p:cNvSpPr/>
          <p:nvPr/>
        </p:nvSpPr>
        <p:spPr>
          <a:xfrm>
            <a:off x="6629400" y="2743200"/>
            <a:ext cx="1066680" cy="3045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Line 37"/>
          <p:cNvSpPr/>
          <p:nvPr/>
        </p:nvSpPr>
        <p:spPr>
          <a:xfrm flipV="1">
            <a:off x="6629400" y="2514600"/>
            <a:ext cx="990360" cy="2286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Line 38"/>
          <p:cNvSpPr/>
          <p:nvPr/>
        </p:nvSpPr>
        <p:spPr>
          <a:xfrm flipV="1">
            <a:off x="6629400" y="1828800"/>
            <a:ext cx="360" cy="9144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24" name="Object 39"/>
          <p:cNvGraphicFramePr/>
          <p:nvPr/>
        </p:nvGraphicFramePr>
        <p:xfrm>
          <a:off x="6284880" y="1797120"/>
          <a:ext cx="266400" cy="247320"/>
        </p:xfrm>
        <a:graphic>
          <a:graphicData uri="http://schemas.openxmlformats.org/presentationml/2006/ole">
            <p:oleObj progId="Equation.3" r:id="rId19" spid="">
              <p:embed/>
              <p:pic>
                <p:nvPicPr>
                  <p:cNvPr id="325" name="Object 39" descr="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6284880" y="1797120"/>
                    <a:ext cx="266400" cy="247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6" name="Object 40"/>
          <p:cNvGraphicFramePr/>
          <p:nvPr/>
        </p:nvGraphicFramePr>
        <p:xfrm>
          <a:off x="7691400" y="3059280"/>
          <a:ext cx="199800" cy="225000"/>
        </p:xfrm>
        <a:graphic>
          <a:graphicData uri="http://schemas.openxmlformats.org/presentationml/2006/ole">
            <p:oleObj progId="Equation.3" r:id="rId21" spid="">
              <p:embed/>
              <p:pic>
                <p:nvPicPr>
                  <p:cNvPr id="327" name="Object 40" descr="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7691400" y="3059280"/>
                    <a:ext cx="199800" cy="225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8" name="Arc 41"/>
          <p:cNvSpPr/>
          <p:nvPr/>
        </p:nvSpPr>
        <p:spPr>
          <a:xfrm flipV="1">
            <a:off x="7162920" y="2498760"/>
            <a:ext cx="533160" cy="568080"/>
          </a:xfrm>
          <a:custGeom>
            <a:avLst/>
            <a:gdLst>
              <a:gd name="textAreaLeft" fmla="*/ 0 w 533160"/>
              <a:gd name="textAreaRight" fmla="*/ 533520 w 533160"/>
              <a:gd name="textAreaTop" fmla="*/ 360 h 568080"/>
              <a:gd name="textAreaBottom" fmla="*/ 568800 h 568080"/>
            </a:gdLst>
            <a:ahLst/>
            <a:rect l="textAreaLeft" t="textAreaTop" r="textAreaRight" b="textAreaBottom"/>
            <a:pathLst>
              <a:path fill="none" w="21600" h="20300">
                <a:moveTo>
                  <a:pt x="19826" y="-1"/>
                </a:moveTo>
                <a:cubicBezTo>
                  <a:pt x="20996" y="2706"/>
                  <a:pt x="21600" y="5623"/>
                  <a:pt x="21600" y="8572"/>
                </a:cubicBezTo>
                <a:cubicBezTo>
                  <a:pt x="21600" y="12733"/>
                  <a:pt x="20398" y="16805"/>
                  <a:pt x="18138" y="20299"/>
                </a:cubicBezTo>
              </a:path>
              <a:path stroke="0" w="21600" h="20300">
                <a:moveTo>
                  <a:pt x="19826" y="-1"/>
                </a:moveTo>
                <a:cubicBezTo>
                  <a:pt x="20996" y="2706"/>
                  <a:pt x="21600" y="5623"/>
                  <a:pt x="21600" y="8572"/>
                </a:cubicBezTo>
                <a:cubicBezTo>
                  <a:pt x="21600" y="12733"/>
                  <a:pt x="20398" y="16805"/>
                  <a:pt x="18138" y="20299"/>
                </a:cubicBezTo>
                <a:lnTo>
                  <a:pt x="0" y="8572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 Box 8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Vektorski produkt z matriko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Kotna hitrost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31" name="Object 9"/>
          <p:cNvGraphicFramePr/>
          <p:nvPr/>
        </p:nvGraphicFramePr>
        <p:xfrm>
          <a:off x="2057400" y="2209680"/>
          <a:ext cx="4584240" cy="129204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32" name="Object 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57400" y="2209680"/>
                    <a:ext cx="4584240" cy="1292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" name="Object 10"/>
          <p:cNvGraphicFramePr/>
          <p:nvPr/>
        </p:nvGraphicFramePr>
        <p:xfrm>
          <a:off x="2359080" y="4035600"/>
          <a:ext cx="2898360" cy="61236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34" name="Object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359080" y="4035600"/>
                    <a:ext cx="2898360" cy="61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5" name="Text Box 11"/>
          <p:cNvSpPr/>
          <p:nvPr/>
        </p:nvSpPr>
        <p:spPr>
          <a:xfrm>
            <a:off x="576360" y="351936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Torej: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Točko v času predstavimo: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Hitrost točke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Text Box 7"/>
          <p:cNvSpPr/>
          <p:nvPr/>
        </p:nvSpPr>
        <p:spPr>
          <a:xfrm>
            <a:off x="576360" y="304812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Skupna hitrost je seštevek posameznih: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39" name="Object 9"/>
          <p:cNvGraphicFramePr/>
          <p:nvPr/>
        </p:nvGraphicFramePr>
        <p:xfrm>
          <a:off x="2514600" y="2311560"/>
          <a:ext cx="3239640" cy="6123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40" name="Object 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14600" y="2311560"/>
                    <a:ext cx="3239640" cy="61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1" name="Object 10"/>
          <p:cNvGraphicFramePr/>
          <p:nvPr/>
        </p:nvGraphicFramePr>
        <p:xfrm>
          <a:off x="2530440" y="3581280"/>
          <a:ext cx="3239640" cy="6458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42" name="Object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30440" y="3581280"/>
                    <a:ext cx="3239640" cy="645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3" name="Object 11"/>
          <p:cNvGraphicFramePr/>
          <p:nvPr/>
        </p:nvGraphicFramePr>
        <p:xfrm>
          <a:off x="2517840" y="4952880"/>
          <a:ext cx="3781080" cy="645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44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517840" y="4952880"/>
                    <a:ext cx="3781080" cy="645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5" name="Object 13"/>
          <p:cNvGraphicFramePr/>
          <p:nvPr/>
        </p:nvGraphicFramePr>
        <p:xfrm>
          <a:off x="2517840" y="5638680"/>
          <a:ext cx="4592160" cy="54432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346" name="Object 13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517840" y="5638680"/>
                    <a:ext cx="459216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7" name="Text Box 14"/>
          <p:cNvSpPr/>
          <p:nvPr/>
        </p:nvSpPr>
        <p:spPr>
          <a:xfrm>
            <a:off x="576360" y="443376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Prečiščeno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Rectangle 15"/>
          <p:cNvSpPr/>
          <p:nvPr/>
        </p:nvSpPr>
        <p:spPr>
          <a:xfrm>
            <a:off x="2438280" y="5594400"/>
            <a:ext cx="4723920" cy="609120"/>
          </a:xfrm>
          <a:prstGeom prst="rect">
            <a:avLst/>
          </a:prstGeom>
          <a:noFill/>
          <a:ln w="28575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ftr" idx="3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 sploh potrebujemo fiziko v igrici?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4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431FF98-E4BB-4BB5-A3A4-4BB753AB8BF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kaj znamo: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Detect collisions between dynamic objects and static world geometry.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Simulate free rigid bodies under the influence of gravity and other forces.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Spring-mass systems.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Destructible buildings and structures.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Ray and shape casts (to determine line of sight, bullet impacts, etc.).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Trigger volumes (determine when objects enter, leave or are inside redefined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regions in the game world).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Complex machines (cranes, moving platform puzzles and so on).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Traps (such as an avalanche of boulders).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Drivable vehicles with realistic suspensions.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Rag doll character deaths.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Powered rag doll: a realistic blend between traditional animation and</a:t>
            </a: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 rag doll physics.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Dangling props (canteens, necklaces, swords), semi-realistic hair, clothing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movements.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Cloth simulations.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500" spc="-1" strike="noStrike">
                <a:solidFill>
                  <a:schemeClr val="dk2"/>
                </a:solidFill>
                <a:latin typeface="Arial"/>
              </a:rPr>
              <a:t>Water surface simulations and buoyancy.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Audio propagation.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Sila vpliva na poljubno točko na predmetu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Sila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51" name="Object 5"/>
          <p:cNvGraphicFramePr/>
          <p:nvPr/>
        </p:nvGraphicFramePr>
        <p:xfrm>
          <a:off x="3060720" y="4971960"/>
          <a:ext cx="2425320" cy="6807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52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60720" y="4971960"/>
                    <a:ext cx="2425320" cy="68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3" name="Text Box 7"/>
          <p:cNvSpPr/>
          <p:nvPr/>
        </p:nvSpPr>
        <p:spPr>
          <a:xfrm>
            <a:off x="576360" y="434340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Skupna sila je enostavno vsota vseh sil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 Box 9"/>
          <p:cNvSpPr/>
          <p:nvPr/>
        </p:nvSpPr>
        <p:spPr>
          <a:xfrm>
            <a:off x="576360" y="594504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Nimamo informacije na katero točko vpliva sila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Freeform 11"/>
          <p:cNvSpPr/>
          <p:nvPr/>
        </p:nvSpPr>
        <p:spPr>
          <a:xfrm>
            <a:off x="2819520" y="2527200"/>
            <a:ext cx="2285640" cy="1234800"/>
          </a:xfrm>
          <a:custGeom>
            <a:avLst/>
            <a:gdLst>
              <a:gd name="textAreaLeft" fmla="*/ 0 w 2285640"/>
              <a:gd name="textAreaRight" fmla="*/ 2286000 w 2285640"/>
              <a:gd name="textAreaTop" fmla="*/ 0 h 1234800"/>
              <a:gd name="textAreaBottom" fmla="*/ 1235160 h 1234800"/>
            </a:gdLst>
            <a:ahLst/>
            <a:rect l="textAreaLeft" t="textAreaTop" r="textAreaRight" b="textAreaBottom"/>
            <a:pathLst>
              <a:path w="1990" h="1076">
                <a:moveTo>
                  <a:pt x="440" y="1065"/>
                </a:moveTo>
                <a:cubicBezTo>
                  <a:pt x="402" y="1052"/>
                  <a:pt x="367" y="1030"/>
                  <a:pt x="330" y="1018"/>
                </a:cubicBezTo>
                <a:cubicBezTo>
                  <a:pt x="289" y="990"/>
                  <a:pt x="239" y="974"/>
                  <a:pt x="199" y="945"/>
                </a:cubicBezTo>
                <a:cubicBezTo>
                  <a:pt x="162" y="918"/>
                  <a:pt x="137" y="898"/>
                  <a:pt x="105" y="866"/>
                </a:cubicBezTo>
                <a:cubicBezTo>
                  <a:pt x="76" y="837"/>
                  <a:pt x="61" y="798"/>
                  <a:pt x="42" y="762"/>
                </a:cubicBezTo>
                <a:cubicBezTo>
                  <a:pt x="32" y="744"/>
                  <a:pt x="33" y="727"/>
                  <a:pt x="21" y="709"/>
                </a:cubicBezTo>
                <a:cubicBezTo>
                  <a:pt x="11" y="668"/>
                  <a:pt x="6" y="625"/>
                  <a:pt x="0" y="584"/>
                </a:cubicBezTo>
                <a:cubicBezTo>
                  <a:pt x="5" y="498"/>
                  <a:pt x="5" y="382"/>
                  <a:pt x="74" y="317"/>
                </a:cubicBezTo>
                <a:cubicBezTo>
                  <a:pt x="88" y="287"/>
                  <a:pt x="111" y="280"/>
                  <a:pt x="137" y="264"/>
                </a:cubicBezTo>
                <a:cubicBezTo>
                  <a:pt x="189" y="232"/>
                  <a:pt x="244" y="200"/>
                  <a:pt x="304" y="186"/>
                </a:cubicBezTo>
                <a:cubicBezTo>
                  <a:pt x="340" y="161"/>
                  <a:pt x="384" y="164"/>
                  <a:pt x="425" y="154"/>
                </a:cubicBezTo>
                <a:cubicBezTo>
                  <a:pt x="445" y="149"/>
                  <a:pt x="461" y="138"/>
                  <a:pt x="482" y="133"/>
                </a:cubicBezTo>
                <a:cubicBezTo>
                  <a:pt x="504" y="117"/>
                  <a:pt x="530" y="101"/>
                  <a:pt x="555" y="91"/>
                </a:cubicBezTo>
                <a:cubicBezTo>
                  <a:pt x="570" y="78"/>
                  <a:pt x="586" y="75"/>
                  <a:pt x="603" y="65"/>
                </a:cubicBezTo>
                <a:cubicBezTo>
                  <a:pt x="671" y="25"/>
                  <a:pt x="739" y="13"/>
                  <a:pt x="817" y="8"/>
                </a:cubicBezTo>
                <a:cubicBezTo>
                  <a:pt x="818" y="8"/>
                  <a:pt x="894" y="0"/>
                  <a:pt x="912" y="23"/>
                </a:cubicBezTo>
                <a:cubicBezTo>
                  <a:pt x="925" y="39"/>
                  <a:pt x="929" y="62"/>
                  <a:pt x="938" y="81"/>
                </a:cubicBezTo>
                <a:cubicBezTo>
                  <a:pt x="945" y="95"/>
                  <a:pt x="959" y="123"/>
                  <a:pt x="959" y="123"/>
                </a:cubicBezTo>
                <a:cubicBezTo>
                  <a:pt x="964" y="145"/>
                  <a:pt x="970" y="160"/>
                  <a:pt x="980" y="180"/>
                </a:cubicBezTo>
                <a:cubicBezTo>
                  <a:pt x="984" y="208"/>
                  <a:pt x="985" y="220"/>
                  <a:pt x="1001" y="243"/>
                </a:cubicBezTo>
                <a:cubicBezTo>
                  <a:pt x="1024" y="317"/>
                  <a:pt x="1058" y="383"/>
                  <a:pt x="1137" y="406"/>
                </a:cubicBezTo>
                <a:cubicBezTo>
                  <a:pt x="1240" y="402"/>
                  <a:pt x="1306" y="396"/>
                  <a:pt x="1399" y="385"/>
                </a:cubicBezTo>
                <a:cubicBezTo>
                  <a:pt x="1458" y="367"/>
                  <a:pt x="1521" y="353"/>
                  <a:pt x="1582" y="343"/>
                </a:cubicBezTo>
                <a:cubicBezTo>
                  <a:pt x="1641" y="345"/>
                  <a:pt x="1705" y="331"/>
                  <a:pt x="1760" y="353"/>
                </a:cubicBezTo>
                <a:cubicBezTo>
                  <a:pt x="1833" y="383"/>
                  <a:pt x="1747" y="360"/>
                  <a:pt x="1807" y="374"/>
                </a:cubicBezTo>
                <a:cubicBezTo>
                  <a:pt x="1833" y="388"/>
                  <a:pt x="1861" y="398"/>
                  <a:pt x="1885" y="416"/>
                </a:cubicBezTo>
                <a:cubicBezTo>
                  <a:pt x="1908" y="433"/>
                  <a:pt x="1914" y="460"/>
                  <a:pt x="1933" y="479"/>
                </a:cubicBezTo>
                <a:cubicBezTo>
                  <a:pt x="1940" y="503"/>
                  <a:pt x="1955" y="524"/>
                  <a:pt x="1964" y="547"/>
                </a:cubicBezTo>
                <a:cubicBezTo>
                  <a:pt x="1979" y="585"/>
                  <a:pt x="1985" y="626"/>
                  <a:pt x="1990" y="667"/>
                </a:cubicBezTo>
                <a:cubicBezTo>
                  <a:pt x="1988" y="726"/>
                  <a:pt x="1988" y="786"/>
                  <a:pt x="1985" y="845"/>
                </a:cubicBezTo>
                <a:cubicBezTo>
                  <a:pt x="1981" y="919"/>
                  <a:pt x="1905" y="969"/>
                  <a:pt x="1844" y="992"/>
                </a:cubicBezTo>
                <a:cubicBezTo>
                  <a:pt x="1823" y="1011"/>
                  <a:pt x="1838" y="1001"/>
                  <a:pt x="1796" y="1013"/>
                </a:cubicBezTo>
                <a:cubicBezTo>
                  <a:pt x="1737" y="1031"/>
                  <a:pt x="1687" y="1053"/>
                  <a:pt x="1624" y="1060"/>
                </a:cubicBezTo>
                <a:cubicBezTo>
                  <a:pt x="1575" y="1072"/>
                  <a:pt x="1528" y="1073"/>
                  <a:pt x="1477" y="1076"/>
                </a:cubicBezTo>
                <a:cubicBezTo>
                  <a:pt x="1131" y="1068"/>
                  <a:pt x="786" y="1065"/>
                  <a:pt x="440" y="1065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Line 12"/>
          <p:cNvSpPr/>
          <p:nvPr/>
        </p:nvSpPr>
        <p:spPr>
          <a:xfrm flipH="1" flipV="1">
            <a:off x="4800600" y="3352680"/>
            <a:ext cx="457200" cy="68580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57" name="Object 13"/>
          <p:cNvGraphicFramePr/>
          <p:nvPr/>
        </p:nvGraphicFramePr>
        <p:xfrm>
          <a:off x="5257800" y="3621240"/>
          <a:ext cx="609120" cy="4028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58" name="Object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57800" y="3621240"/>
                    <a:ext cx="60912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9" name="Line 14"/>
          <p:cNvSpPr/>
          <p:nvPr/>
        </p:nvSpPr>
        <p:spPr>
          <a:xfrm flipV="1">
            <a:off x="2590560" y="3276360"/>
            <a:ext cx="457200" cy="53352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60" name="Object 15"/>
          <p:cNvGraphicFramePr/>
          <p:nvPr/>
        </p:nvGraphicFramePr>
        <p:xfrm>
          <a:off x="1969920" y="3429000"/>
          <a:ext cx="632880" cy="402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61" name="Object 1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69920" y="3429000"/>
                    <a:ext cx="63288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Navor opisuje „rotacijsko silo“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Navor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64" name="Object 4"/>
          <p:cNvGraphicFramePr/>
          <p:nvPr/>
        </p:nvGraphicFramePr>
        <p:xfrm>
          <a:off x="1573200" y="5033880"/>
          <a:ext cx="6233760" cy="6807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365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3200" y="5033880"/>
                    <a:ext cx="6233760" cy="68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6" name="Text Box 5"/>
          <p:cNvSpPr/>
          <p:nvPr/>
        </p:nvSpPr>
        <p:spPr>
          <a:xfrm>
            <a:off x="576360" y="434340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Skupni navor na objektu: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 Box 6"/>
          <p:cNvSpPr/>
          <p:nvPr/>
        </p:nvSpPr>
        <p:spPr>
          <a:xfrm>
            <a:off x="576360" y="594504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Pove kako je sila porazdeljena po objektu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Freeform 7"/>
          <p:cNvSpPr/>
          <p:nvPr/>
        </p:nvSpPr>
        <p:spPr>
          <a:xfrm>
            <a:off x="2819520" y="2527200"/>
            <a:ext cx="2285640" cy="1234800"/>
          </a:xfrm>
          <a:custGeom>
            <a:avLst/>
            <a:gdLst>
              <a:gd name="textAreaLeft" fmla="*/ 0 w 2285640"/>
              <a:gd name="textAreaRight" fmla="*/ 2286000 w 2285640"/>
              <a:gd name="textAreaTop" fmla="*/ 0 h 1234800"/>
              <a:gd name="textAreaBottom" fmla="*/ 1235160 h 1234800"/>
            </a:gdLst>
            <a:ahLst/>
            <a:rect l="textAreaLeft" t="textAreaTop" r="textAreaRight" b="textAreaBottom"/>
            <a:pathLst>
              <a:path w="1990" h="1076">
                <a:moveTo>
                  <a:pt x="440" y="1065"/>
                </a:moveTo>
                <a:cubicBezTo>
                  <a:pt x="402" y="1052"/>
                  <a:pt x="367" y="1030"/>
                  <a:pt x="330" y="1018"/>
                </a:cubicBezTo>
                <a:cubicBezTo>
                  <a:pt x="289" y="990"/>
                  <a:pt x="239" y="974"/>
                  <a:pt x="199" y="945"/>
                </a:cubicBezTo>
                <a:cubicBezTo>
                  <a:pt x="162" y="918"/>
                  <a:pt x="137" y="898"/>
                  <a:pt x="105" y="866"/>
                </a:cubicBezTo>
                <a:cubicBezTo>
                  <a:pt x="76" y="837"/>
                  <a:pt x="61" y="798"/>
                  <a:pt x="42" y="762"/>
                </a:cubicBezTo>
                <a:cubicBezTo>
                  <a:pt x="32" y="744"/>
                  <a:pt x="33" y="727"/>
                  <a:pt x="21" y="709"/>
                </a:cubicBezTo>
                <a:cubicBezTo>
                  <a:pt x="11" y="668"/>
                  <a:pt x="6" y="625"/>
                  <a:pt x="0" y="584"/>
                </a:cubicBezTo>
                <a:cubicBezTo>
                  <a:pt x="5" y="498"/>
                  <a:pt x="5" y="382"/>
                  <a:pt x="74" y="317"/>
                </a:cubicBezTo>
                <a:cubicBezTo>
                  <a:pt x="88" y="287"/>
                  <a:pt x="111" y="280"/>
                  <a:pt x="137" y="264"/>
                </a:cubicBezTo>
                <a:cubicBezTo>
                  <a:pt x="189" y="232"/>
                  <a:pt x="244" y="200"/>
                  <a:pt x="304" y="186"/>
                </a:cubicBezTo>
                <a:cubicBezTo>
                  <a:pt x="340" y="161"/>
                  <a:pt x="384" y="164"/>
                  <a:pt x="425" y="154"/>
                </a:cubicBezTo>
                <a:cubicBezTo>
                  <a:pt x="445" y="149"/>
                  <a:pt x="461" y="138"/>
                  <a:pt x="482" y="133"/>
                </a:cubicBezTo>
                <a:cubicBezTo>
                  <a:pt x="504" y="117"/>
                  <a:pt x="530" y="101"/>
                  <a:pt x="555" y="91"/>
                </a:cubicBezTo>
                <a:cubicBezTo>
                  <a:pt x="570" y="78"/>
                  <a:pt x="586" y="75"/>
                  <a:pt x="603" y="65"/>
                </a:cubicBezTo>
                <a:cubicBezTo>
                  <a:pt x="671" y="25"/>
                  <a:pt x="739" y="13"/>
                  <a:pt x="817" y="8"/>
                </a:cubicBezTo>
                <a:cubicBezTo>
                  <a:pt x="818" y="8"/>
                  <a:pt x="894" y="0"/>
                  <a:pt x="912" y="23"/>
                </a:cubicBezTo>
                <a:cubicBezTo>
                  <a:pt x="925" y="39"/>
                  <a:pt x="929" y="62"/>
                  <a:pt x="938" y="81"/>
                </a:cubicBezTo>
                <a:cubicBezTo>
                  <a:pt x="945" y="95"/>
                  <a:pt x="959" y="123"/>
                  <a:pt x="959" y="123"/>
                </a:cubicBezTo>
                <a:cubicBezTo>
                  <a:pt x="964" y="145"/>
                  <a:pt x="970" y="160"/>
                  <a:pt x="980" y="180"/>
                </a:cubicBezTo>
                <a:cubicBezTo>
                  <a:pt x="984" y="208"/>
                  <a:pt x="985" y="220"/>
                  <a:pt x="1001" y="243"/>
                </a:cubicBezTo>
                <a:cubicBezTo>
                  <a:pt x="1024" y="317"/>
                  <a:pt x="1058" y="383"/>
                  <a:pt x="1137" y="406"/>
                </a:cubicBezTo>
                <a:cubicBezTo>
                  <a:pt x="1240" y="402"/>
                  <a:pt x="1306" y="396"/>
                  <a:pt x="1399" y="385"/>
                </a:cubicBezTo>
                <a:cubicBezTo>
                  <a:pt x="1458" y="367"/>
                  <a:pt x="1521" y="353"/>
                  <a:pt x="1582" y="343"/>
                </a:cubicBezTo>
                <a:cubicBezTo>
                  <a:pt x="1641" y="345"/>
                  <a:pt x="1705" y="331"/>
                  <a:pt x="1760" y="353"/>
                </a:cubicBezTo>
                <a:cubicBezTo>
                  <a:pt x="1833" y="383"/>
                  <a:pt x="1747" y="360"/>
                  <a:pt x="1807" y="374"/>
                </a:cubicBezTo>
                <a:cubicBezTo>
                  <a:pt x="1833" y="388"/>
                  <a:pt x="1861" y="398"/>
                  <a:pt x="1885" y="416"/>
                </a:cubicBezTo>
                <a:cubicBezTo>
                  <a:pt x="1908" y="433"/>
                  <a:pt x="1914" y="460"/>
                  <a:pt x="1933" y="479"/>
                </a:cubicBezTo>
                <a:cubicBezTo>
                  <a:pt x="1940" y="503"/>
                  <a:pt x="1955" y="524"/>
                  <a:pt x="1964" y="547"/>
                </a:cubicBezTo>
                <a:cubicBezTo>
                  <a:pt x="1979" y="585"/>
                  <a:pt x="1985" y="626"/>
                  <a:pt x="1990" y="667"/>
                </a:cubicBezTo>
                <a:cubicBezTo>
                  <a:pt x="1988" y="726"/>
                  <a:pt x="1988" y="786"/>
                  <a:pt x="1985" y="845"/>
                </a:cubicBezTo>
                <a:cubicBezTo>
                  <a:pt x="1981" y="919"/>
                  <a:pt x="1905" y="969"/>
                  <a:pt x="1844" y="992"/>
                </a:cubicBezTo>
                <a:cubicBezTo>
                  <a:pt x="1823" y="1011"/>
                  <a:pt x="1838" y="1001"/>
                  <a:pt x="1796" y="1013"/>
                </a:cubicBezTo>
                <a:cubicBezTo>
                  <a:pt x="1737" y="1031"/>
                  <a:pt x="1687" y="1053"/>
                  <a:pt x="1624" y="1060"/>
                </a:cubicBezTo>
                <a:cubicBezTo>
                  <a:pt x="1575" y="1072"/>
                  <a:pt x="1528" y="1073"/>
                  <a:pt x="1477" y="1076"/>
                </a:cubicBezTo>
                <a:cubicBezTo>
                  <a:pt x="1131" y="1068"/>
                  <a:pt x="786" y="1065"/>
                  <a:pt x="440" y="1065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Line 8"/>
          <p:cNvSpPr/>
          <p:nvPr/>
        </p:nvSpPr>
        <p:spPr>
          <a:xfrm flipH="1" flipV="1">
            <a:off x="4800600" y="3352680"/>
            <a:ext cx="457200" cy="68580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70" name="Object 9"/>
          <p:cNvGraphicFramePr/>
          <p:nvPr/>
        </p:nvGraphicFramePr>
        <p:xfrm>
          <a:off x="5257800" y="3621240"/>
          <a:ext cx="609120" cy="4028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371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57800" y="3621240"/>
                    <a:ext cx="60912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2" name="Line 10"/>
          <p:cNvSpPr/>
          <p:nvPr/>
        </p:nvSpPr>
        <p:spPr>
          <a:xfrm flipV="1">
            <a:off x="2590560" y="3276360"/>
            <a:ext cx="457200" cy="53352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73" name="Object 11"/>
          <p:cNvGraphicFramePr/>
          <p:nvPr/>
        </p:nvGraphicFramePr>
        <p:xfrm>
          <a:off x="1969920" y="3429000"/>
          <a:ext cx="632880" cy="402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374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69920" y="3429000"/>
                    <a:ext cx="63288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5" name="Oval 13"/>
          <p:cNvSpPr/>
          <p:nvPr/>
        </p:nvSpPr>
        <p:spPr>
          <a:xfrm>
            <a:off x="3809880" y="3352680"/>
            <a:ext cx="75960" cy="7596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76" name="Object 14"/>
          <p:cNvGraphicFramePr/>
          <p:nvPr/>
        </p:nvGraphicFramePr>
        <p:xfrm>
          <a:off x="5297400" y="2392200"/>
          <a:ext cx="2955600" cy="42660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377" name="Object 14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297400" y="2392200"/>
                    <a:ext cx="2955600" cy="426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8" name="Oval 15"/>
          <p:cNvSpPr/>
          <p:nvPr/>
        </p:nvSpPr>
        <p:spPr>
          <a:xfrm>
            <a:off x="4768920" y="3332160"/>
            <a:ext cx="75960" cy="7596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79" name="Object 16"/>
          <p:cNvGraphicFramePr/>
          <p:nvPr/>
        </p:nvGraphicFramePr>
        <p:xfrm>
          <a:off x="3486240" y="2987640"/>
          <a:ext cx="515520" cy="379080"/>
        </p:xfrm>
        <a:graphic>
          <a:graphicData uri="http://schemas.openxmlformats.org/presentationml/2006/ole">
            <p:oleObj progId="Equation.3" r:id="rId9" spid="">
              <p:embed/>
              <p:pic>
                <p:nvPicPr>
                  <p:cNvPr id="380" name="Object 16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486240" y="2987640"/>
                    <a:ext cx="515520" cy="379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1" name="Object 17"/>
          <p:cNvGraphicFramePr/>
          <p:nvPr/>
        </p:nvGraphicFramePr>
        <p:xfrm>
          <a:off x="4495680" y="2982960"/>
          <a:ext cx="563040" cy="402840"/>
        </p:xfrm>
        <a:graphic>
          <a:graphicData uri="http://schemas.openxmlformats.org/presentationml/2006/ole">
            <p:oleObj progId="Equation.3" r:id="rId11" spid="">
              <p:embed/>
              <p:pic>
                <p:nvPicPr>
                  <p:cNvPr id="382" name="Object 17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495680" y="2982960"/>
                    <a:ext cx="56304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 Box 2"/>
          <p:cNvSpPr/>
          <p:nvPr/>
        </p:nvSpPr>
        <p:spPr>
          <a:xfrm>
            <a:off x="576360" y="175248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Do sedaj nismo upoštevali interakcije med togimi telesi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Trki in dotiki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Text Box 10"/>
          <p:cNvSpPr/>
          <p:nvPr/>
        </p:nvSpPr>
        <p:spPr>
          <a:xfrm>
            <a:off x="576360" y="2849400"/>
            <a:ext cx="84150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Detekcija trkov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–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določimo če, kdaj in kje se zgodi trk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Text Box 11"/>
          <p:cNvSpPr/>
          <p:nvPr/>
        </p:nvSpPr>
        <p:spPr>
          <a:xfrm>
            <a:off x="576360" y="4006800"/>
            <a:ext cx="85672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Odgovor na trk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–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izračunamo stanje (hitrost, …) po trku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roup 22"/>
          <p:cNvGrpSpPr/>
          <p:nvPr/>
        </p:nvGrpSpPr>
        <p:grpSpPr>
          <a:xfrm>
            <a:off x="4067280" y="4352760"/>
            <a:ext cx="2638080" cy="1438200"/>
            <a:chOff x="4067280" y="4352760"/>
            <a:chExt cx="2638080" cy="1438200"/>
          </a:xfrm>
        </p:grpSpPr>
        <p:sp>
          <p:nvSpPr>
            <p:cNvPr id="388" name="Arc 8"/>
            <p:cNvSpPr/>
            <p:nvPr/>
          </p:nvSpPr>
          <p:spPr>
            <a:xfrm>
              <a:off x="4067280" y="4352760"/>
              <a:ext cx="1875960" cy="1288800"/>
            </a:xfrm>
            <a:custGeom>
              <a:avLst/>
              <a:gdLst>
                <a:gd name="textAreaLeft" fmla="*/ 0 w 1875960"/>
                <a:gd name="textAreaRight" fmla="*/ 1876320 w 1875960"/>
                <a:gd name="textAreaTop" fmla="*/ 0 h 1288800"/>
                <a:gd name="textAreaBottom" fmla="*/ 1289160 h 1288800"/>
              </a:gdLst>
              <a:ahLst/>
              <a:rect l="textAreaLeft" t="textAreaTop" r="textAreaRight" b="textAreaBottom"/>
              <a:pathLst>
                <a:path fill="none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</a:path>
                <a:path stroke="0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  <a:lnTo>
                    <a:pt x="0" y="913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9" name="Oval 14"/>
            <p:cNvSpPr/>
            <p:nvPr/>
          </p:nvSpPr>
          <p:spPr>
            <a:xfrm>
              <a:off x="5856120" y="5562720"/>
              <a:ext cx="151920" cy="1519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390" name="Object 18"/>
            <p:cNvGraphicFramePr/>
            <p:nvPr/>
          </p:nvGraphicFramePr>
          <p:xfrm>
            <a:off x="6091200" y="5361120"/>
            <a:ext cx="614160" cy="429840"/>
          </p:xfrm>
          <a:graphic>
            <a:graphicData uri="http://schemas.openxmlformats.org/presentationml/2006/ole">
              <p:oleObj progId="Equation.3" r:id="rId1" spid="">
                <p:embed/>
                <p:pic>
                  <p:nvPicPr>
                    <p:cNvPr id="391" name="Object 18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091200" y="53611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392" name="Group 20"/>
          <p:cNvGrpSpPr/>
          <p:nvPr/>
        </p:nvGrpSpPr>
        <p:grpSpPr>
          <a:xfrm>
            <a:off x="4067280" y="3057480"/>
            <a:ext cx="2498400" cy="2592000"/>
            <a:chOff x="4067280" y="3057480"/>
            <a:chExt cx="2498400" cy="2592000"/>
          </a:xfrm>
        </p:grpSpPr>
        <p:sp>
          <p:nvSpPr>
            <p:cNvPr id="393" name="Arc 7"/>
            <p:cNvSpPr/>
            <p:nvPr/>
          </p:nvSpPr>
          <p:spPr>
            <a:xfrm>
              <a:off x="4067280" y="3057480"/>
              <a:ext cx="1707840" cy="2592000"/>
            </a:xfrm>
            <a:custGeom>
              <a:avLst/>
              <a:gdLst>
                <a:gd name="textAreaLeft" fmla="*/ 0 w 1707840"/>
                <a:gd name="textAreaRight" fmla="*/ 1708200 w 1707840"/>
                <a:gd name="textAreaTop" fmla="*/ 0 h 2592000"/>
                <a:gd name="textAreaBottom" fmla="*/ 2592360 h 2592000"/>
              </a:gdLst>
              <a:ahLst/>
              <a:rect l="textAreaLeft" t="textAreaTop" r="textAreaRight" b="textAreaBottom"/>
              <a:pathLst>
                <a:path fill="none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</a:path>
                <a:path stroke="0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  <a:lnTo>
                    <a:pt x="0" y="183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94" name="Oval 13"/>
            <p:cNvSpPr/>
            <p:nvPr/>
          </p:nvSpPr>
          <p:spPr>
            <a:xfrm>
              <a:off x="5715000" y="43434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395" name="Object 17"/>
            <p:cNvGraphicFramePr/>
            <p:nvPr/>
          </p:nvGraphicFramePr>
          <p:xfrm>
            <a:off x="5927760" y="4125960"/>
            <a:ext cx="637920" cy="40608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396" name="Object 17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927760" y="4125960"/>
                      <a:ext cx="637920" cy="406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97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Kaj storimo, ko pride do trka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Trki in dotiki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Line 9"/>
          <p:cNvSpPr/>
          <p:nvPr/>
        </p:nvSpPr>
        <p:spPr>
          <a:xfrm>
            <a:off x="1981080" y="5105160"/>
            <a:ext cx="5715000" cy="360"/>
          </a:xfrm>
          <a:prstGeom prst="line">
            <a:avLst/>
          </a:prstGeom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Arc 6"/>
          <p:cNvSpPr/>
          <p:nvPr/>
        </p:nvSpPr>
        <p:spPr>
          <a:xfrm>
            <a:off x="4067280" y="2595600"/>
            <a:ext cx="1002960" cy="3047760"/>
          </a:xfrm>
          <a:custGeom>
            <a:avLst/>
            <a:gdLst>
              <a:gd name="textAreaLeft" fmla="*/ 0 w 1002960"/>
              <a:gd name="textAreaRight" fmla="*/ 1003320 w 1002960"/>
              <a:gd name="textAreaTop" fmla="*/ 0 h 3047760"/>
              <a:gd name="textAreaBottom" fmla="*/ 3048120 h 3047760"/>
            </a:gdLst>
            <a:ahLst/>
            <a:rect l="textAreaLeft" t="textAreaTop" r="textAreaRight" b="textAreaBottom"/>
            <a:pathLst>
              <a:path fill="none" w="11555" h="21600">
                <a:moveTo>
                  <a:pt x="0" y="-1"/>
                </a:moveTo>
                <a:cubicBezTo>
                  <a:pt x="4091" y="-1"/>
                  <a:pt x="8098" y="1161"/>
                  <a:pt x="11554" y="3350"/>
                </a:cubicBezTo>
              </a:path>
              <a:path stroke="0" w="11555" h="21600">
                <a:moveTo>
                  <a:pt x="0" y="-1"/>
                </a:moveTo>
                <a:cubicBezTo>
                  <a:pt x="4091" y="-1"/>
                  <a:pt x="8098" y="1161"/>
                  <a:pt x="11554" y="335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Oval 11"/>
          <p:cNvSpPr/>
          <p:nvPr/>
        </p:nvSpPr>
        <p:spPr>
          <a:xfrm>
            <a:off x="4038480" y="2548080"/>
            <a:ext cx="151920" cy="1519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Oval 12"/>
          <p:cNvSpPr/>
          <p:nvPr/>
        </p:nvSpPr>
        <p:spPr>
          <a:xfrm>
            <a:off x="4952880" y="2971800"/>
            <a:ext cx="151920" cy="1519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03" name="Object 15"/>
          <p:cNvGraphicFramePr/>
          <p:nvPr/>
        </p:nvGraphicFramePr>
        <p:xfrm>
          <a:off x="4251240" y="2252520"/>
          <a:ext cx="614160" cy="42984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404" name="Object 15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251240" y="2252520"/>
                    <a:ext cx="614160" cy="429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5" name="Object 16"/>
          <p:cNvGraphicFramePr/>
          <p:nvPr/>
        </p:nvGraphicFramePr>
        <p:xfrm>
          <a:off x="5200560" y="2793960"/>
          <a:ext cx="590040" cy="40608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406" name="Object 16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200560" y="2793960"/>
                    <a:ext cx="590040" cy="406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 Box 10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Ponovimo simulacijo v čas ob trku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Povrnemo nazaj simulacijo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Text Box 12"/>
          <p:cNvSpPr/>
          <p:nvPr/>
        </p:nvSpPr>
        <p:spPr>
          <a:xfrm>
            <a:off x="380880" y="5881680"/>
            <a:ext cx="8567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Čas trka ugotovimo z bisekcijo (npr.)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Line 13"/>
          <p:cNvSpPr/>
          <p:nvPr/>
        </p:nvSpPr>
        <p:spPr>
          <a:xfrm>
            <a:off x="1981080" y="5105160"/>
            <a:ext cx="5715000" cy="360"/>
          </a:xfrm>
          <a:prstGeom prst="line">
            <a:avLst/>
          </a:prstGeom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11" name="Group 22"/>
          <p:cNvGrpSpPr/>
          <p:nvPr/>
        </p:nvGrpSpPr>
        <p:grpSpPr>
          <a:xfrm>
            <a:off x="4038480" y="2252520"/>
            <a:ext cx="2666880" cy="3538440"/>
            <a:chOff x="4038480" y="2252520"/>
            <a:chExt cx="2666880" cy="3538440"/>
          </a:xfrm>
        </p:grpSpPr>
        <p:sp>
          <p:nvSpPr>
            <p:cNvPr id="412" name="Arc 3"/>
            <p:cNvSpPr/>
            <p:nvPr/>
          </p:nvSpPr>
          <p:spPr>
            <a:xfrm>
              <a:off x="4067280" y="4352760"/>
              <a:ext cx="1875960" cy="1288800"/>
            </a:xfrm>
            <a:custGeom>
              <a:avLst/>
              <a:gdLst>
                <a:gd name="textAreaLeft" fmla="*/ 0 w 1875960"/>
                <a:gd name="textAreaRight" fmla="*/ 1876320 w 1875960"/>
                <a:gd name="textAreaTop" fmla="*/ 0 h 1288800"/>
                <a:gd name="textAreaBottom" fmla="*/ 1289160 h 1288800"/>
              </a:gdLst>
              <a:ahLst/>
              <a:rect l="textAreaLeft" t="textAreaTop" r="textAreaRight" b="textAreaBottom"/>
              <a:pathLst>
                <a:path fill="none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</a:path>
                <a:path stroke="0" w="21600" h="9135">
                  <a:moveTo>
                    <a:pt x="19573" y="-1"/>
                  </a:moveTo>
                  <a:cubicBezTo>
                    <a:pt x="20908" y="2860"/>
                    <a:pt x="21600" y="5978"/>
                    <a:pt x="21600" y="9135"/>
                  </a:cubicBezTo>
                  <a:lnTo>
                    <a:pt x="0" y="913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3" name="Oval 4"/>
            <p:cNvSpPr/>
            <p:nvPr/>
          </p:nvSpPr>
          <p:spPr>
            <a:xfrm>
              <a:off x="5856120" y="5562720"/>
              <a:ext cx="151920" cy="1519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14" name="Object 5"/>
            <p:cNvGraphicFramePr/>
            <p:nvPr/>
          </p:nvGraphicFramePr>
          <p:xfrm>
            <a:off x="6091200" y="5361120"/>
            <a:ext cx="614160" cy="429840"/>
          </p:xfrm>
          <a:graphic>
            <a:graphicData uri="http://schemas.openxmlformats.org/presentationml/2006/ole">
              <p:oleObj progId="Equation.3" r:id="rId1" spid="">
                <p:embed/>
                <p:pic>
                  <p:nvPicPr>
                    <p:cNvPr id="415" name="Object 5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091200" y="53611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16" name="Arc 7"/>
            <p:cNvSpPr/>
            <p:nvPr/>
          </p:nvSpPr>
          <p:spPr>
            <a:xfrm>
              <a:off x="4067280" y="3057480"/>
              <a:ext cx="1707840" cy="2592000"/>
            </a:xfrm>
            <a:custGeom>
              <a:avLst/>
              <a:gdLst>
                <a:gd name="textAreaLeft" fmla="*/ 0 w 1707840"/>
                <a:gd name="textAreaRight" fmla="*/ 1708200 w 1707840"/>
                <a:gd name="textAreaTop" fmla="*/ 0 h 2592000"/>
                <a:gd name="textAreaBottom" fmla="*/ 2592360 h 2592000"/>
              </a:gdLst>
              <a:ahLst/>
              <a:rect l="textAreaLeft" t="textAreaTop" r="textAreaRight" b="textAreaBottom"/>
              <a:pathLst>
                <a:path fill="none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</a:path>
                <a:path stroke="0" w="19647" h="18375">
                  <a:moveTo>
                    <a:pt x="11354" y="0"/>
                  </a:moveTo>
                  <a:cubicBezTo>
                    <a:pt x="14986" y="2244"/>
                    <a:pt x="17872" y="5515"/>
                    <a:pt x="19646" y="9399"/>
                  </a:cubicBezTo>
                  <a:lnTo>
                    <a:pt x="0" y="183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7" name="Oval 8"/>
            <p:cNvSpPr/>
            <p:nvPr/>
          </p:nvSpPr>
          <p:spPr>
            <a:xfrm>
              <a:off x="5715000" y="43434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18" name="Object 9"/>
            <p:cNvGraphicFramePr/>
            <p:nvPr/>
          </p:nvGraphicFramePr>
          <p:xfrm>
            <a:off x="5927760" y="4125960"/>
            <a:ext cx="637920" cy="40608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419" name="Object 9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927760" y="4125960"/>
                      <a:ext cx="637920" cy="406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20" name="Arc 14"/>
            <p:cNvSpPr/>
            <p:nvPr/>
          </p:nvSpPr>
          <p:spPr>
            <a:xfrm>
              <a:off x="4067280" y="2595600"/>
              <a:ext cx="1002960" cy="3047760"/>
            </a:xfrm>
            <a:custGeom>
              <a:avLst/>
              <a:gdLst>
                <a:gd name="textAreaLeft" fmla="*/ 0 w 1002960"/>
                <a:gd name="textAreaRight" fmla="*/ 1003320 w 1002960"/>
                <a:gd name="textAreaTop" fmla="*/ 0 h 3047760"/>
                <a:gd name="textAreaBottom" fmla="*/ 3048120 h 3047760"/>
              </a:gdLst>
              <a:ahLst/>
              <a:rect l="textAreaLeft" t="textAreaTop" r="textAreaRight" b="textAreaBottom"/>
              <a:pathLst>
                <a:path fill="none" w="11555" h="21600">
                  <a:moveTo>
                    <a:pt x="0" y="-1"/>
                  </a:moveTo>
                  <a:cubicBezTo>
                    <a:pt x="4091" y="-1"/>
                    <a:pt x="8098" y="1161"/>
                    <a:pt x="11554" y="3350"/>
                  </a:cubicBezTo>
                </a:path>
                <a:path stroke="0" w="11555" h="21600">
                  <a:moveTo>
                    <a:pt x="0" y="-1"/>
                  </a:moveTo>
                  <a:cubicBezTo>
                    <a:pt x="4091" y="-1"/>
                    <a:pt x="8098" y="1161"/>
                    <a:pt x="11554" y="335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1" name="Oval 15"/>
            <p:cNvSpPr/>
            <p:nvPr/>
          </p:nvSpPr>
          <p:spPr>
            <a:xfrm>
              <a:off x="4038480" y="254808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2" name="Oval 16"/>
            <p:cNvSpPr/>
            <p:nvPr/>
          </p:nvSpPr>
          <p:spPr>
            <a:xfrm>
              <a:off x="4952880" y="29718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23" name="Object 17"/>
            <p:cNvGraphicFramePr/>
            <p:nvPr/>
          </p:nvGraphicFramePr>
          <p:xfrm>
            <a:off x="4251240" y="2252520"/>
            <a:ext cx="614160" cy="429840"/>
          </p:xfrm>
          <a:graphic>
            <a:graphicData uri="http://schemas.openxmlformats.org/presentationml/2006/ole">
              <p:oleObj progId="Equation.3" r:id="rId5" spid="">
                <p:embed/>
                <p:pic>
                  <p:nvPicPr>
                    <p:cNvPr id="424" name="Object 17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251240" y="22525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25" name="Object 18"/>
            <p:cNvGraphicFramePr/>
            <p:nvPr/>
          </p:nvGraphicFramePr>
          <p:xfrm>
            <a:off x="5200560" y="2793960"/>
            <a:ext cx="590040" cy="406080"/>
          </p:xfrm>
          <a:graphic>
            <a:graphicData uri="http://schemas.openxmlformats.org/presentationml/2006/ole">
              <p:oleObj progId="Equation.3" r:id="rId7" spid="">
                <p:embed/>
                <p:pic>
                  <p:nvPicPr>
                    <p:cNvPr id="426" name="Object 18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200560" y="2793960"/>
                      <a:ext cx="590040" cy="406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27" name="Object 19"/>
            <p:cNvGraphicFramePr/>
            <p:nvPr/>
          </p:nvGraphicFramePr>
          <p:xfrm>
            <a:off x="6027840" y="4702320"/>
            <a:ext cx="614160" cy="429840"/>
          </p:xfrm>
          <a:graphic>
            <a:graphicData uri="http://schemas.openxmlformats.org/presentationml/2006/ole">
              <p:oleObj progId="Equation.3" r:id="rId9" spid="">
                <p:embed/>
                <p:pic>
                  <p:nvPicPr>
                    <p:cNvPr id="428" name="Object 19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027840" y="4702320"/>
                      <a:ext cx="6141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29" name="Oval 20"/>
            <p:cNvSpPr/>
            <p:nvPr/>
          </p:nvSpPr>
          <p:spPr>
            <a:xfrm>
              <a:off x="5824440" y="5029200"/>
              <a:ext cx="151920" cy="15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Detekcija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Text Box 4"/>
          <p:cNvSpPr/>
          <p:nvPr/>
        </p:nvSpPr>
        <p:spPr>
          <a:xfrm>
            <a:off x="228600" y="5958000"/>
            <a:ext cx="8762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Pohitrimo z poenostavljenimi objekti, ki obkrožajo naše objekte -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bounding boxes, grids, hierarchies,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2" name="Group 18"/>
          <p:cNvGrpSpPr/>
          <p:nvPr/>
        </p:nvGrpSpPr>
        <p:grpSpPr>
          <a:xfrm>
            <a:off x="2743200" y="2666880"/>
            <a:ext cx="838080" cy="685800"/>
            <a:chOff x="2743200" y="2666880"/>
            <a:chExt cx="838080" cy="685800"/>
          </a:xfrm>
        </p:grpSpPr>
        <p:sp>
          <p:nvSpPr>
            <p:cNvPr id="433" name="Line 12"/>
            <p:cNvSpPr/>
            <p:nvPr/>
          </p:nvSpPr>
          <p:spPr>
            <a:xfrm>
              <a:off x="2743200" y="297180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4" name="Line 13"/>
            <p:cNvSpPr/>
            <p:nvPr/>
          </p:nvSpPr>
          <p:spPr>
            <a:xfrm flipV="1">
              <a:off x="3429000" y="266688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5" name="Line 14"/>
            <p:cNvSpPr/>
            <p:nvPr/>
          </p:nvSpPr>
          <p:spPr>
            <a:xfrm flipV="1">
              <a:off x="2743200" y="2666880"/>
              <a:ext cx="838080" cy="3049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436" name="Group 17"/>
          <p:cNvGrpSpPr/>
          <p:nvPr/>
        </p:nvGrpSpPr>
        <p:grpSpPr>
          <a:xfrm>
            <a:off x="2819160" y="3504960"/>
            <a:ext cx="1981440" cy="1752840"/>
            <a:chOff x="2819160" y="3504960"/>
            <a:chExt cx="1981440" cy="1752840"/>
          </a:xfrm>
        </p:grpSpPr>
        <p:sp>
          <p:nvSpPr>
            <p:cNvPr id="437" name="Line 8"/>
            <p:cNvSpPr/>
            <p:nvPr/>
          </p:nvSpPr>
          <p:spPr>
            <a:xfrm flipV="1">
              <a:off x="2819160" y="3886200"/>
              <a:ext cx="152640" cy="11430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8" name="Line 9"/>
            <p:cNvSpPr/>
            <p:nvPr/>
          </p:nvSpPr>
          <p:spPr>
            <a:xfrm flipV="1">
              <a:off x="2971800" y="3504960"/>
              <a:ext cx="1218960" cy="38124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9" name="Line 10"/>
            <p:cNvSpPr/>
            <p:nvPr/>
          </p:nvSpPr>
          <p:spPr>
            <a:xfrm>
              <a:off x="4190760" y="3504960"/>
              <a:ext cx="60984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0" name="Line 15"/>
            <p:cNvSpPr/>
            <p:nvPr/>
          </p:nvSpPr>
          <p:spPr>
            <a:xfrm>
              <a:off x="2819160" y="5029200"/>
              <a:ext cx="152424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1" name="Line 16"/>
            <p:cNvSpPr/>
            <p:nvPr/>
          </p:nvSpPr>
          <p:spPr>
            <a:xfrm flipV="1">
              <a:off x="4343400" y="4190760"/>
              <a:ext cx="457200" cy="106704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42" name="Line 19"/>
          <p:cNvSpPr/>
          <p:nvPr/>
        </p:nvSpPr>
        <p:spPr>
          <a:xfrm flipV="1">
            <a:off x="2057400" y="3124080"/>
            <a:ext cx="2743200" cy="838080"/>
          </a:xfrm>
          <a:prstGeom prst="line">
            <a:avLst/>
          </a:prstGeom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Text Box 22"/>
          <p:cNvSpPr/>
          <p:nvPr/>
        </p:nvSpPr>
        <p:spPr>
          <a:xfrm>
            <a:off x="489600" y="4038480"/>
            <a:ext cx="187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separating plane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Text Box 23"/>
          <p:cNvSpPr/>
          <p:nvPr/>
        </p:nvSpPr>
        <p:spPr>
          <a:xfrm>
            <a:off x="5029200" y="2651040"/>
            <a:ext cx="41144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Dva konveksna objekta se ne sekata če in samo če obstaja ravnina, ki ju deli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 Box 24"/>
          <p:cNvSpPr/>
          <p:nvPr/>
        </p:nvSpPr>
        <p:spPr>
          <a:xfrm>
            <a:off x="5029200" y="4175280"/>
            <a:ext cx="41144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Najprej poiščemo ravnino, ki deli dva objekta in preverimo ali je še veljavna ob naslednjem koraku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Pogoji za trk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Detekcija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48" name="Group 56"/>
          <p:cNvGrpSpPr/>
          <p:nvPr/>
        </p:nvGrpSpPr>
        <p:grpSpPr>
          <a:xfrm>
            <a:off x="684360" y="3657600"/>
            <a:ext cx="2668320" cy="1763640"/>
            <a:chOff x="684360" y="3657600"/>
            <a:chExt cx="2668320" cy="1763640"/>
          </a:xfrm>
        </p:grpSpPr>
        <p:sp>
          <p:nvSpPr>
            <p:cNvPr id="449" name="Line 5"/>
            <p:cNvSpPr/>
            <p:nvPr/>
          </p:nvSpPr>
          <p:spPr>
            <a:xfrm flipV="1">
              <a:off x="685800" y="4887720"/>
              <a:ext cx="38088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0" name="Line 6"/>
            <p:cNvSpPr/>
            <p:nvPr/>
          </p:nvSpPr>
          <p:spPr>
            <a:xfrm flipV="1">
              <a:off x="1066680" y="4506840"/>
              <a:ext cx="121932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1" name="Line 7"/>
            <p:cNvSpPr/>
            <p:nvPr/>
          </p:nvSpPr>
          <p:spPr>
            <a:xfrm>
              <a:off x="2286000" y="4506840"/>
              <a:ext cx="76176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2" name="Line 8"/>
            <p:cNvSpPr/>
            <p:nvPr/>
          </p:nvSpPr>
          <p:spPr>
            <a:xfrm flipH="1" flipV="1">
              <a:off x="1066680" y="4278240"/>
              <a:ext cx="15228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3" name="Line 9"/>
            <p:cNvSpPr/>
            <p:nvPr/>
          </p:nvSpPr>
          <p:spPr>
            <a:xfrm>
              <a:off x="1295280" y="420192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4" name="Line 10"/>
            <p:cNvSpPr/>
            <p:nvPr/>
          </p:nvSpPr>
          <p:spPr>
            <a:xfrm flipV="1">
              <a:off x="1981080" y="389700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55" name="Object 11"/>
            <p:cNvGraphicFramePr/>
            <p:nvPr/>
          </p:nvGraphicFramePr>
          <p:xfrm>
            <a:off x="684360" y="4278240"/>
            <a:ext cx="306000" cy="334440"/>
          </p:xfrm>
          <a:graphic>
            <a:graphicData uri="http://schemas.openxmlformats.org/presentationml/2006/ole">
              <p:oleObj progId="Equation.3" r:id="rId1" spid="">
                <p:embed/>
                <p:pic>
                  <p:nvPicPr>
                    <p:cNvPr id="456" name="Object 11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4360" y="4278240"/>
                      <a:ext cx="306000" cy="334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57" name="Object 12"/>
            <p:cNvGraphicFramePr/>
            <p:nvPr/>
          </p:nvGraphicFramePr>
          <p:xfrm>
            <a:off x="1611360" y="3843360"/>
            <a:ext cx="282240" cy="31068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458" name="Object 12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611360" y="384336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59" name="Object 13"/>
            <p:cNvGraphicFramePr/>
            <p:nvPr/>
          </p:nvGraphicFramePr>
          <p:xfrm>
            <a:off x="1676520" y="4964040"/>
            <a:ext cx="282240" cy="310680"/>
          </p:xfrm>
          <a:graphic>
            <a:graphicData uri="http://schemas.openxmlformats.org/presentationml/2006/ole">
              <p:oleObj progId="Equation.3" r:id="rId5" spid="">
                <p:embed/>
                <p:pic>
                  <p:nvPicPr>
                    <p:cNvPr id="460" name="Object 13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1676520" y="496404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61" name="Line 14"/>
            <p:cNvSpPr/>
            <p:nvPr/>
          </p:nvSpPr>
          <p:spPr>
            <a:xfrm flipV="1">
              <a:off x="1981080" y="4049640"/>
              <a:ext cx="53352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62" name="Object 15"/>
            <p:cNvGraphicFramePr/>
            <p:nvPr/>
          </p:nvGraphicFramePr>
          <p:xfrm>
            <a:off x="2482920" y="3657600"/>
            <a:ext cx="869760" cy="429840"/>
          </p:xfrm>
          <a:graphic>
            <a:graphicData uri="http://schemas.openxmlformats.org/presentationml/2006/ole">
              <p:oleObj progId="Equation.3" r:id="rId7" spid="">
                <p:embed/>
                <p:pic>
                  <p:nvPicPr>
                    <p:cNvPr id="463" name="Object 15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482920" y="3657600"/>
                      <a:ext cx="8697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464" name="Group 48"/>
          <p:cNvGrpSpPr/>
          <p:nvPr/>
        </p:nvGrpSpPr>
        <p:grpSpPr>
          <a:xfrm>
            <a:off x="3503520" y="3843360"/>
            <a:ext cx="2547720" cy="1577880"/>
            <a:chOff x="3503520" y="3843360"/>
            <a:chExt cx="2547720" cy="1577880"/>
          </a:xfrm>
        </p:grpSpPr>
        <p:sp>
          <p:nvSpPr>
            <p:cNvPr id="465" name="Line 18"/>
            <p:cNvSpPr/>
            <p:nvPr/>
          </p:nvSpPr>
          <p:spPr>
            <a:xfrm flipV="1">
              <a:off x="3504960" y="4887720"/>
              <a:ext cx="38124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6" name="Line 19"/>
            <p:cNvSpPr/>
            <p:nvPr/>
          </p:nvSpPr>
          <p:spPr>
            <a:xfrm flipV="1">
              <a:off x="3886200" y="4506840"/>
              <a:ext cx="121896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7" name="Line 20"/>
            <p:cNvSpPr/>
            <p:nvPr/>
          </p:nvSpPr>
          <p:spPr>
            <a:xfrm>
              <a:off x="5105160" y="4506840"/>
              <a:ext cx="76212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8" name="Line 21"/>
            <p:cNvSpPr/>
            <p:nvPr/>
          </p:nvSpPr>
          <p:spPr>
            <a:xfrm flipH="1" flipV="1">
              <a:off x="3886200" y="4278240"/>
              <a:ext cx="15228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9" name="Line 22"/>
            <p:cNvSpPr/>
            <p:nvPr/>
          </p:nvSpPr>
          <p:spPr>
            <a:xfrm>
              <a:off x="4114800" y="420192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0" name="Line 23"/>
            <p:cNvSpPr/>
            <p:nvPr/>
          </p:nvSpPr>
          <p:spPr>
            <a:xfrm flipV="1">
              <a:off x="4800600" y="389700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71" name="Object 24"/>
            <p:cNvGraphicFramePr/>
            <p:nvPr/>
          </p:nvGraphicFramePr>
          <p:xfrm>
            <a:off x="3503520" y="4278240"/>
            <a:ext cx="306000" cy="334440"/>
          </p:xfrm>
          <a:graphic>
            <a:graphicData uri="http://schemas.openxmlformats.org/presentationml/2006/ole">
              <p:oleObj progId="Equation.3" r:id="rId9" spid="">
                <p:embed/>
                <p:pic>
                  <p:nvPicPr>
                    <p:cNvPr id="472" name="Object 24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503520" y="4278240"/>
                      <a:ext cx="306000" cy="334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73" name="Object 25"/>
            <p:cNvGraphicFramePr/>
            <p:nvPr/>
          </p:nvGraphicFramePr>
          <p:xfrm>
            <a:off x="4430880" y="3843360"/>
            <a:ext cx="282240" cy="310680"/>
          </p:xfrm>
          <a:graphic>
            <a:graphicData uri="http://schemas.openxmlformats.org/presentationml/2006/ole">
              <p:oleObj progId="Equation.3" r:id="rId11" spid="">
                <p:embed/>
                <p:pic>
                  <p:nvPicPr>
                    <p:cNvPr id="474" name="Object 25" descr="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4430880" y="384336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75" name="Object 26"/>
            <p:cNvGraphicFramePr/>
            <p:nvPr/>
          </p:nvGraphicFramePr>
          <p:xfrm>
            <a:off x="4495680" y="4964040"/>
            <a:ext cx="282240" cy="310680"/>
          </p:xfrm>
          <a:graphic>
            <a:graphicData uri="http://schemas.openxmlformats.org/presentationml/2006/ole">
              <p:oleObj progId="Equation.3" r:id="rId13" spid="">
                <p:embed/>
                <p:pic>
                  <p:nvPicPr>
                    <p:cNvPr id="476" name="Object 26" descr=""/>
                    <p:cNvPicPr/>
                    <p:nvPr/>
                  </p:nvPicPr>
                  <p:blipFill>
                    <a:blip r:embed="rId14"/>
                    <a:stretch/>
                  </p:blipFill>
                  <p:spPr>
                    <a:xfrm>
                      <a:off x="4495680" y="496404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77" name="Line 27"/>
            <p:cNvSpPr/>
            <p:nvPr/>
          </p:nvSpPr>
          <p:spPr>
            <a:xfrm flipV="1">
              <a:off x="4800600" y="4354200"/>
              <a:ext cx="76176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78" name="Object 28"/>
            <p:cNvGraphicFramePr/>
            <p:nvPr/>
          </p:nvGraphicFramePr>
          <p:xfrm>
            <a:off x="5181480" y="3913200"/>
            <a:ext cx="869760" cy="429840"/>
          </p:xfrm>
          <a:graphic>
            <a:graphicData uri="http://schemas.openxmlformats.org/presentationml/2006/ole">
              <p:oleObj progId="Equation.3" r:id="rId15" spid="">
                <p:embed/>
                <p:pic>
                  <p:nvPicPr>
                    <p:cNvPr id="479" name="Object 28" descr=""/>
                    <p:cNvPicPr/>
                    <p:nvPr/>
                  </p:nvPicPr>
                  <p:blipFill>
                    <a:blip r:embed="rId16"/>
                    <a:stretch/>
                  </p:blipFill>
                  <p:spPr>
                    <a:xfrm>
                      <a:off x="5181480" y="3913200"/>
                      <a:ext cx="8697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480" name="Group 49"/>
          <p:cNvGrpSpPr/>
          <p:nvPr/>
        </p:nvGrpSpPr>
        <p:grpSpPr>
          <a:xfrm>
            <a:off x="6246720" y="3843360"/>
            <a:ext cx="2624040" cy="1577880"/>
            <a:chOff x="6246720" y="3843360"/>
            <a:chExt cx="2624040" cy="1577880"/>
          </a:xfrm>
        </p:grpSpPr>
        <p:sp>
          <p:nvSpPr>
            <p:cNvPr id="481" name="Line 30"/>
            <p:cNvSpPr/>
            <p:nvPr/>
          </p:nvSpPr>
          <p:spPr>
            <a:xfrm flipV="1">
              <a:off x="6248160" y="4887720"/>
              <a:ext cx="38124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2" name="Line 31"/>
            <p:cNvSpPr/>
            <p:nvPr/>
          </p:nvSpPr>
          <p:spPr>
            <a:xfrm flipV="1">
              <a:off x="6629400" y="4506840"/>
              <a:ext cx="121896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3" name="Line 32"/>
            <p:cNvSpPr/>
            <p:nvPr/>
          </p:nvSpPr>
          <p:spPr>
            <a:xfrm>
              <a:off x="7848360" y="4506840"/>
              <a:ext cx="76212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4" name="Line 33"/>
            <p:cNvSpPr/>
            <p:nvPr/>
          </p:nvSpPr>
          <p:spPr>
            <a:xfrm flipH="1" flipV="1">
              <a:off x="6629400" y="4278240"/>
              <a:ext cx="15228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5" name="Line 34"/>
            <p:cNvSpPr/>
            <p:nvPr/>
          </p:nvSpPr>
          <p:spPr>
            <a:xfrm>
              <a:off x="6858000" y="4201920"/>
              <a:ext cx="68580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6" name="Line 35"/>
            <p:cNvSpPr/>
            <p:nvPr/>
          </p:nvSpPr>
          <p:spPr>
            <a:xfrm flipV="1">
              <a:off x="7543800" y="3897000"/>
              <a:ext cx="15228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87" name="Object 36"/>
            <p:cNvGraphicFramePr/>
            <p:nvPr/>
          </p:nvGraphicFramePr>
          <p:xfrm>
            <a:off x="6246720" y="4278240"/>
            <a:ext cx="306000" cy="334440"/>
          </p:xfrm>
          <a:graphic>
            <a:graphicData uri="http://schemas.openxmlformats.org/presentationml/2006/ole">
              <p:oleObj progId="Equation.3" r:id="rId17" spid="">
                <p:embed/>
                <p:pic>
                  <p:nvPicPr>
                    <p:cNvPr id="488" name="Object 36" descr="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6246720" y="4278240"/>
                      <a:ext cx="306000" cy="334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89" name="Object 37"/>
            <p:cNvGraphicFramePr/>
            <p:nvPr/>
          </p:nvGraphicFramePr>
          <p:xfrm>
            <a:off x="7174080" y="3843360"/>
            <a:ext cx="282240" cy="310680"/>
          </p:xfrm>
          <a:graphic>
            <a:graphicData uri="http://schemas.openxmlformats.org/presentationml/2006/ole">
              <p:oleObj progId="Equation.3" r:id="rId19" spid="">
                <p:embed/>
                <p:pic>
                  <p:nvPicPr>
                    <p:cNvPr id="490" name="Object 37" descr="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7174080" y="384336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91" name="Object 38"/>
            <p:cNvGraphicFramePr/>
            <p:nvPr/>
          </p:nvGraphicFramePr>
          <p:xfrm>
            <a:off x="7238880" y="4964040"/>
            <a:ext cx="282240" cy="310680"/>
          </p:xfrm>
          <a:graphic>
            <a:graphicData uri="http://schemas.openxmlformats.org/presentationml/2006/ole">
              <p:oleObj progId="Equation.3" r:id="rId21" spid="">
                <p:embed/>
                <p:pic>
                  <p:nvPicPr>
                    <p:cNvPr id="492" name="Object 38" descr=""/>
                    <p:cNvPicPr/>
                    <p:nvPr/>
                  </p:nvPicPr>
                  <p:blipFill>
                    <a:blip r:embed="rId22"/>
                    <a:stretch/>
                  </p:blipFill>
                  <p:spPr>
                    <a:xfrm>
                      <a:off x="7238880" y="496404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93" name="Line 39"/>
            <p:cNvSpPr/>
            <p:nvPr/>
          </p:nvSpPr>
          <p:spPr>
            <a:xfrm>
              <a:off x="7543800" y="4582800"/>
              <a:ext cx="761760" cy="38124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494" name="Object 40"/>
            <p:cNvGraphicFramePr/>
            <p:nvPr/>
          </p:nvGraphicFramePr>
          <p:xfrm>
            <a:off x="8001000" y="4991040"/>
            <a:ext cx="869760" cy="429840"/>
          </p:xfrm>
          <a:graphic>
            <a:graphicData uri="http://schemas.openxmlformats.org/presentationml/2006/ole">
              <p:oleObj progId="Equation.3" r:id="rId23" spid="">
                <p:embed/>
                <p:pic>
                  <p:nvPicPr>
                    <p:cNvPr id="495" name="Object 40" descr=""/>
                    <p:cNvPicPr/>
                    <p:nvPr/>
                  </p:nvPicPr>
                  <p:blipFill>
                    <a:blip r:embed="rId24"/>
                    <a:stretch/>
                  </p:blipFill>
                  <p:spPr>
                    <a:xfrm>
                      <a:off x="8001000" y="4991040"/>
                      <a:ext cx="8697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496" name="Object 41"/>
          <p:cNvGraphicFramePr/>
          <p:nvPr/>
        </p:nvGraphicFramePr>
        <p:xfrm>
          <a:off x="1547640" y="2403360"/>
          <a:ext cx="5995800" cy="612360"/>
        </p:xfrm>
        <a:graphic>
          <a:graphicData uri="http://schemas.openxmlformats.org/presentationml/2006/ole">
            <p:oleObj progId="Equation.3" r:id="rId25" spid="">
              <p:embed/>
              <p:pic>
                <p:nvPicPr>
                  <p:cNvPr id="497" name="Object 41" descr="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1547640" y="2403360"/>
                    <a:ext cx="5995800" cy="61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8" name="Object 42"/>
          <p:cNvGraphicFramePr/>
          <p:nvPr/>
        </p:nvGraphicFramePr>
        <p:xfrm>
          <a:off x="820800" y="5573880"/>
          <a:ext cx="2018880" cy="355320"/>
        </p:xfrm>
        <a:graphic>
          <a:graphicData uri="http://schemas.openxmlformats.org/presentationml/2006/ole">
            <p:oleObj progId="Equation.3" r:id="rId27" spid="">
              <p:embed/>
              <p:pic>
                <p:nvPicPr>
                  <p:cNvPr id="499" name="Object 42" descr="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820800" y="5573880"/>
                    <a:ext cx="2018880" cy="35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0" name="Object 43"/>
          <p:cNvGraphicFramePr/>
          <p:nvPr/>
        </p:nvGraphicFramePr>
        <p:xfrm>
          <a:off x="3716280" y="5573880"/>
          <a:ext cx="2017440" cy="355320"/>
        </p:xfrm>
        <a:graphic>
          <a:graphicData uri="http://schemas.openxmlformats.org/presentationml/2006/ole">
            <p:oleObj progId="Equation.3" r:id="rId29" spid="">
              <p:embed/>
              <p:pic>
                <p:nvPicPr>
                  <p:cNvPr id="501" name="Object 43" descr="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3716280" y="5573880"/>
                    <a:ext cx="2017440" cy="35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2" name="Object 44"/>
          <p:cNvGraphicFramePr/>
          <p:nvPr/>
        </p:nvGraphicFramePr>
        <p:xfrm>
          <a:off x="6459480" y="5573880"/>
          <a:ext cx="2018880" cy="355320"/>
        </p:xfrm>
        <a:graphic>
          <a:graphicData uri="http://schemas.openxmlformats.org/presentationml/2006/ole">
            <p:oleObj progId="Equation.3" r:id="rId31" spid="">
              <p:embed/>
              <p:pic>
                <p:nvPicPr>
                  <p:cNvPr id="503" name="Object 44" descr="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6459480" y="5573880"/>
                    <a:ext cx="2018880" cy="355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4" name="Text Box 45"/>
          <p:cNvSpPr/>
          <p:nvPr/>
        </p:nvSpPr>
        <p:spPr>
          <a:xfrm>
            <a:off x="942120" y="5976720"/>
            <a:ext cx="186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presek je prazen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 Box 46"/>
          <p:cNvSpPr/>
          <p:nvPr/>
        </p:nvSpPr>
        <p:spPr>
          <a:xfrm>
            <a:off x="4188960" y="5969160"/>
            <a:ext cx="66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dotik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Text Box 47"/>
          <p:cNvSpPr/>
          <p:nvPr/>
        </p:nvSpPr>
        <p:spPr>
          <a:xfrm>
            <a:off x="6258960" y="5969160"/>
            <a:ext cx="2378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trk – presek ni prazen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Trk „mehkih teles“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Trk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09" name="Picture 47" descr=""/>
          <p:cNvPicPr/>
          <p:nvPr/>
        </p:nvPicPr>
        <p:blipFill>
          <a:blip r:embed="rId1"/>
          <a:stretch/>
        </p:blipFill>
        <p:spPr>
          <a:xfrm>
            <a:off x="619200" y="2470320"/>
            <a:ext cx="7991280" cy="3244320"/>
          </a:xfrm>
          <a:prstGeom prst="rect">
            <a:avLst/>
          </a:prstGeom>
          <a:ln w="0">
            <a:noFill/>
          </a:ln>
        </p:spPr>
      </p:pic>
      <p:sp>
        <p:nvSpPr>
          <p:cNvPr id="510" name="Text Box 48"/>
          <p:cNvSpPr/>
          <p:nvPr/>
        </p:nvSpPr>
        <p:spPr>
          <a:xfrm>
            <a:off x="576360" y="588168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Sila prepreči, da bi se dva objekta presekala - interpenetration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Trk „mehkih teles“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Trk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13" name="Picture 5" descr=""/>
          <p:cNvPicPr/>
          <p:nvPr/>
        </p:nvPicPr>
        <p:blipFill>
          <a:blip r:embed="rId1"/>
          <a:srcRect l="0" t="3360" r="0" b="0"/>
          <a:stretch/>
        </p:blipFill>
        <p:spPr>
          <a:xfrm>
            <a:off x="1066680" y="2328840"/>
            <a:ext cx="7143480" cy="3471480"/>
          </a:xfrm>
          <a:prstGeom prst="rect">
            <a:avLst/>
          </a:prstGeom>
          <a:ln w="0">
            <a:noFill/>
          </a:ln>
        </p:spPr>
      </p:pic>
      <p:sp>
        <p:nvSpPr>
          <p:cNvPr id="514" name="Text Box 6"/>
          <p:cNvSpPr/>
          <p:nvPr/>
        </p:nvSpPr>
        <p:spPr>
          <a:xfrm>
            <a:off x="576360" y="58816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Sila spremeni hitrost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Trši trki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Trk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17" name="Picture 4" descr=""/>
          <p:cNvPicPr/>
          <p:nvPr/>
        </p:nvPicPr>
        <p:blipFill>
          <a:blip r:embed="rId1"/>
          <a:stretch/>
        </p:blipFill>
        <p:spPr>
          <a:xfrm>
            <a:off x="838080" y="2286000"/>
            <a:ext cx="7429320" cy="3568320"/>
          </a:xfrm>
          <a:prstGeom prst="rect">
            <a:avLst/>
          </a:prstGeom>
          <a:ln w="0">
            <a:noFill/>
          </a:ln>
        </p:spPr>
      </p:pic>
      <p:sp>
        <p:nvSpPr>
          <p:cNvPr id="518" name="Text Box 5"/>
          <p:cNvSpPr/>
          <p:nvPr/>
        </p:nvSpPr>
        <p:spPr>
          <a:xfrm>
            <a:off x="576360" y="58816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Večja sila v krajšem časovnem obdobju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ftr" idx="4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 sploh potrebujemo fiziko v igrici?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4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2F03961-B4CD-410B-B1CE-5AF25E8B4F6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Je fizika fun?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ne vedno,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pogosto nas preveč natančna simulacija odvrne od igre,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Trki togih teles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Trk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21" name="Picture 4" descr=""/>
          <p:cNvPicPr/>
          <p:nvPr/>
        </p:nvPicPr>
        <p:blipFill>
          <a:blip r:embed="rId1"/>
          <a:stretch/>
        </p:blipFill>
        <p:spPr>
          <a:xfrm>
            <a:off x="1447920" y="2317680"/>
            <a:ext cx="6324120" cy="3536640"/>
          </a:xfrm>
          <a:prstGeom prst="rect">
            <a:avLst/>
          </a:prstGeom>
          <a:ln w="0">
            <a:noFill/>
          </a:ln>
        </p:spPr>
      </p:pic>
      <p:sp>
        <p:nvSpPr>
          <p:cNvPr id="522" name="Text Box 5"/>
          <p:cNvSpPr/>
          <p:nvPr/>
        </p:nvSpPr>
        <p:spPr>
          <a:xfrm>
            <a:off x="576360" y="58816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Kratek sunek sile povzroči nezvezno hitrost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Sprememba hitrosti je trenutna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Sunek sile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Text Box 5"/>
          <p:cNvSpPr/>
          <p:nvPr/>
        </p:nvSpPr>
        <p:spPr>
          <a:xfrm>
            <a:off x="576360" y="251460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Neskončna sila v neskončno kratkem času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26" name="Object 6"/>
          <p:cNvGraphicFramePr/>
          <p:nvPr/>
        </p:nvGraphicFramePr>
        <p:xfrm>
          <a:off x="3429000" y="3276720"/>
          <a:ext cx="148248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527" name="Object 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3276720"/>
                    <a:ext cx="148248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8" name="Object 7"/>
          <p:cNvGraphicFramePr/>
          <p:nvPr/>
        </p:nvGraphicFramePr>
        <p:xfrm>
          <a:off x="4892760" y="5149800"/>
          <a:ext cx="1245960" cy="47736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529" name="Object 7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92760" y="5149800"/>
                    <a:ext cx="1245960" cy="477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0" name="Object 12"/>
          <p:cNvGraphicFramePr/>
          <p:nvPr/>
        </p:nvGraphicFramePr>
        <p:xfrm>
          <a:off x="1981080" y="4871880"/>
          <a:ext cx="1482480" cy="105696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531" name="Object 12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81080" y="4871880"/>
                    <a:ext cx="1482480" cy="1056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2" name="Text Box 13"/>
          <p:cNvSpPr/>
          <p:nvPr/>
        </p:nvSpPr>
        <p:spPr>
          <a:xfrm>
            <a:off x="576360" y="412920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Sunek sile spremeni hitrost kot: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Text Box 14"/>
          <p:cNvSpPr/>
          <p:nvPr/>
        </p:nvSpPr>
        <p:spPr>
          <a:xfrm>
            <a:off x="4005360" y="5105520"/>
            <a:ext cx="566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or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Sunek sile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ustvari tudi sunek navora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Sunek sile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" name="Text Box 4"/>
          <p:cNvSpPr/>
          <p:nvPr/>
        </p:nvSpPr>
        <p:spPr>
          <a:xfrm>
            <a:off x="576360" y="35956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Sunek navora spremeni kotno hitrost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37" name="Object 7"/>
          <p:cNvGraphicFramePr/>
          <p:nvPr/>
        </p:nvGraphicFramePr>
        <p:xfrm>
          <a:off x="2209680" y="2438280"/>
          <a:ext cx="3943080" cy="64728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538" name="Object 7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09680" y="2438280"/>
                    <a:ext cx="3943080" cy="6472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9" name="Object 9"/>
          <p:cNvGraphicFramePr/>
          <p:nvPr/>
        </p:nvGraphicFramePr>
        <p:xfrm>
          <a:off x="5675400" y="4836960"/>
          <a:ext cx="2020680" cy="6458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540" name="Object 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75400" y="4836960"/>
                    <a:ext cx="2020680" cy="645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1" name="Object 11"/>
          <p:cNvGraphicFramePr/>
          <p:nvPr/>
        </p:nvGraphicFramePr>
        <p:xfrm>
          <a:off x="1222200" y="4800600"/>
          <a:ext cx="2999880" cy="68220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542" name="Object 1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222200" y="4800600"/>
                    <a:ext cx="2999880" cy="6822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3" name="Text Box 12"/>
          <p:cNvSpPr/>
          <p:nvPr/>
        </p:nvSpPr>
        <p:spPr>
          <a:xfrm>
            <a:off x="4538520" y="4873680"/>
            <a:ext cx="566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or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Za trke brez trenja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Sunek sile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" name="Text Box 4"/>
          <p:cNvSpPr/>
          <p:nvPr/>
        </p:nvSpPr>
        <p:spPr>
          <a:xfrm>
            <a:off x="576360" y="564192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Kako izračunamo </a:t>
            </a:r>
            <a:r>
              <a:rPr b="0" i="1" lang="sl-SI" sz="2800" spc="-1" strike="noStrike">
                <a:solidFill>
                  <a:schemeClr val="dk1"/>
                </a:solidFill>
                <a:latin typeface="Arial"/>
              </a:rPr>
              <a:t>j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7" name="Object 8"/>
          <p:cNvGraphicFramePr/>
          <p:nvPr/>
        </p:nvGraphicFramePr>
        <p:xfrm>
          <a:off x="3681360" y="2362320"/>
          <a:ext cx="1347480" cy="54432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548" name="Object 8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81360" y="2362320"/>
                    <a:ext cx="1347480" cy="54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49" name="Group 25"/>
          <p:cNvGrpSpPr/>
          <p:nvPr/>
        </p:nvGrpSpPr>
        <p:grpSpPr>
          <a:xfrm>
            <a:off x="3351240" y="3249720"/>
            <a:ext cx="2363760" cy="1703160"/>
            <a:chOff x="3351240" y="3249720"/>
            <a:chExt cx="2363760" cy="1703160"/>
          </a:xfrm>
        </p:grpSpPr>
        <p:sp>
          <p:nvSpPr>
            <p:cNvPr id="550" name="Line 12"/>
            <p:cNvSpPr/>
            <p:nvPr/>
          </p:nvSpPr>
          <p:spPr>
            <a:xfrm flipV="1">
              <a:off x="3352680" y="4419360"/>
              <a:ext cx="38088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1" name="Line 13"/>
            <p:cNvSpPr/>
            <p:nvPr/>
          </p:nvSpPr>
          <p:spPr>
            <a:xfrm flipV="1">
              <a:off x="3733560" y="4038480"/>
              <a:ext cx="1219320" cy="38088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2" name="Line 14"/>
            <p:cNvSpPr/>
            <p:nvPr/>
          </p:nvSpPr>
          <p:spPr>
            <a:xfrm>
              <a:off x="4952880" y="4038480"/>
              <a:ext cx="762120" cy="2286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3" name="Line 15"/>
            <p:cNvSpPr/>
            <p:nvPr/>
          </p:nvSpPr>
          <p:spPr>
            <a:xfrm flipH="1" flipV="1">
              <a:off x="3733560" y="3809880"/>
              <a:ext cx="15264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4" name="Line 16"/>
            <p:cNvSpPr/>
            <p:nvPr/>
          </p:nvSpPr>
          <p:spPr>
            <a:xfrm>
              <a:off x="3962160" y="3733560"/>
              <a:ext cx="685800" cy="38124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5" name="Line 17"/>
            <p:cNvSpPr/>
            <p:nvPr/>
          </p:nvSpPr>
          <p:spPr>
            <a:xfrm flipV="1">
              <a:off x="4647960" y="3429000"/>
              <a:ext cx="152640" cy="68580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556" name="Object 18"/>
            <p:cNvGraphicFramePr/>
            <p:nvPr/>
          </p:nvGraphicFramePr>
          <p:xfrm>
            <a:off x="3351240" y="3809880"/>
            <a:ext cx="306000" cy="33444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557" name="Object 18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3351240" y="3809880"/>
                      <a:ext cx="306000" cy="334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58" name="Object 19"/>
            <p:cNvGraphicFramePr/>
            <p:nvPr/>
          </p:nvGraphicFramePr>
          <p:xfrm>
            <a:off x="4038480" y="3270240"/>
            <a:ext cx="282240" cy="310680"/>
          </p:xfrm>
          <a:graphic>
            <a:graphicData uri="http://schemas.openxmlformats.org/presentationml/2006/ole">
              <p:oleObj progId="Equation.3" r:id="rId5" spid="">
                <p:embed/>
                <p:pic>
                  <p:nvPicPr>
                    <p:cNvPr id="559" name="Object 19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038480" y="327024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60" name="Object 20"/>
            <p:cNvGraphicFramePr/>
            <p:nvPr/>
          </p:nvGraphicFramePr>
          <p:xfrm>
            <a:off x="4343400" y="4495680"/>
            <a:ext cx="282240" cy="310680"/>
          </p:xfrm>
          <a:graphic>
            <a:graphicData uri="http://schemas.openxmlformats.org/presentationml/2006/ole">
              <p:oleObj progId="Equation.3" r:id="rId7" spid="">
                <p:embed/>
                <p:pic>
                  <p:nvPicPr>
                    <p:cNvPr id="561" name="Object 20" descr="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43400" y="4495680"/>
                      <a:ext cx="282240" cy="310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62" name="Line 21"/>
            <p:cNvSpPr/>
            <p:nvPr/>
          </p:nvSpPr>
          <p:spPr>
            <a:xfrm flipH="1" flipV="1">
              <a:off x="4495680" y="3581280"/>
              <a:ext cx="152280" cy="53352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aphicFrame>
          <p:nvGraphicFramePr>
            <p:cNvPr id="563" name="Object 22"/>
            <p:cNvGraphicFramePr/>
            <p:nvPr/>
          </p:nvGraphicFramePr>
          <p:xfrm>
            <a:off x="4446720" y="3249720"/>
            <a:ext cx="353520" cy="429840"/>
          </p:xfrm>
          <a:graphic>
            <a:graphicData uri="http://schemas.openxmlformats.org/presentationml/2006/ole">
              <p:oleObj progId="Equation.3" r:id="rId9" spid="">
                <p:embed/>
                <p:pic>
                  <p:nvPicPr>
                    <p:cNvPr id="564" name="Object 22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446720" y="3249720"/>
                      <a:ext cx="35352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65" name="Object 23"/>
            <p:cNvGraphicFramePr/>
            <p:nvPr/>
          </p:nvGraphicFramePr>
          <p:xfrm>
            <a:off x="4876920" y="4495680"/>
            <a:ext cx="329760" cy="429840"/>
          </p:xfrm>
          <a:graphic>
            <a:graphicData uri="http://schemas.openxmlformats.org/presentationml/2006/ole">
              <p:oleObj progId="Equation.3" r:id="rId11" spid="">
                <p:embed/>
                <p:pic>
                  <p:nvPicPr>
                    <p:cNvPr id="566" name="Object 23" descr="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4876920" y="4495680"/>
                      <a:ext cx="329760" cy="4298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67" name="Line 24"/>
            <p:cNvSpPr/>
            <p:nvPr/>
          </p:nvSpPr>
          <p:spPr>
            <a:xfrm flipH="1" flipV="1">
              <a:off x="4647960" y="4114800"/>
              <a:ext cx="152640" cy="5331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Za trk brez trenja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Sunek sile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Text Box 4"/>
          <p:cNvSpPr/>
          <p:nvPr/>
        </p:nvSpPr>
        <p:spPr>
          <a:xfrm>
            <a:off x="533520" y="365616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Izpeljemo: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1" name="Object 5"/>
          <p:cNvGraphicFramePr/>
          <p:nvPr/>
        </p:nvGraphicFramePr>
        <p:xfrm>
          <a:off x="1017720" y="2438280"/>
          <a:ext cx="6906960" cy="6807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572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17720" y="2438280"/>
                    <a:ext cx="6906960" cy="68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573" name="Picture 21" descr=""/>
          <p:cNvPicPr/>
          <p:nvPr/>
        </p:nvPicPr>
        <p:blipFill>
          <a:blip r:embed="rId3"/>
          <a:stretch/>
        </p:blipFill>
        <p:spPr>
          <a:xfrm flipH="1" rot="10800000">
            <a:off x="228600" y="5467320"/>
            <a:ext cx="8710200" cy="780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74" name="Object 27"/>
          <p:cNvGraphicFramePr/>
          <p:nvPr/>
        </p:nvGraphicFramePr>
        <p:xfrm>
          <a:off x="8686800" y="5802480"/>
          <a:ext cx="193320" cy="242640"/>
        </p:xfrm>
        <a:graphic>
          <a:graphicData uri="http://schemas.openxmlformats.org/presentationml/2006/ole">
            <p:oleObj progId="Equation.3" r:id="rId4" spid="">
              <p:embed/>
              <p:pic>
                <p:nvPicPr>
                  <p:cNvPr id="575" name="Object 27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686800" y="5802480"/>
                    <a:ext cx="193320" cy="242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6" name="Object 28"/>
          <p:cNvGraphicFramePr/>
          <p:nvPr/>
        </p:nvGraphicFramePr>
        <p:xfrm>
          <a:off x="5051520" y="5802480"/>
          <a:ext cx="193320" cy="242640"/>
        </p:xfrm>
        <a:graphic>
          <a:graphicData uri="http://schemas.openxmlformats.org/presentationml/2006/ole">
            <p:oleObj progId="Equation.3" r:id="rId6" spid="">
              <p:embed/>
              <p:pic>
                <p:nvPicPr>
                  <p:cNvPr id="577" name="Object 28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051520" y="5802480"/>
                    <a:ext cx="193320" cy="242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8" name="Object 29"/>
          <p:cNvGraphicFramePr/>
          <p:nvPr/>
        </p:nvGraphicFramePr>
        <p:xfrm>
          <a:off x="3560760" y="5813280"/>
          <a:ext cx="193320" cy="242640"/>
        </p:xfrm>
        <a:graphic>
          <a:graphicData uri="http://schemas.openxmlformats.org/presentationml/2006/ole">
            <p:oleObj progId="Equation.3" r:id="rId8" spid="">
              <p:embed/>
              <p:pic>
                <p:nvPicPr>
                  <p:cNvPr id="579" name="Object 29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560760" y="5813280"/>
                    <a:ext cx="193320" cy="242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0" name="Object 30"/>
          <p:cNvGraphicFramePr/>
          <p:nvPr/>
        </p:nvGraphicFramePr>
        <p:xfrm>
          <a:off x="7197840" y="5808600"/>
          <a:ext cx="193320" cy="242640"/>
        </p:xfrm>
        <a:graphic>
          <a:graphicData uri="http://schemas.openxmlformats.org/presentationml/2006/ole">
            <p:oleObj progId="Equation.3" r:id="rId10" spid="">
              <p:embed/>
              <p:pic>
                <p:nvPicPr>
                  <p:cNvPr id="581" name="Object 30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7197840" y="5808600"/>
                    <a:ext cx="193320" cy="242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Telesa niti trkajo, niti ločujejo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Dotik, ki ostaja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4" name="Text Box 4"/>
          <p:cNvSpPr/>
          <p:nvPr/>
        </p:nvSpPr>
        <p:spPr>
          <a:xfrm>
            <a:off x="533520" y="5530680"/>
            <a:ext cx="8186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Želimo silo, ki je dovolj močna, da vzdrži penetracijo, pa ne premočna, da obdrži kontakt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5" name="Object 12"/>
          <p:cNvGraphicFramePr/>
          <p:nvPr/>
        </p:nvGraphicFramePr>
        <p:xfrm>
          <a:off x="1579680" y="2214720"/>
          <a:ext cx="5659200" cy="3357360"/>
        </p:xfrm>
        <a:graphic>
          <a:graphicData uri="http://schemas.openxmlformats.org/presentationml/2006/ole">
            <p:oleObj progId="Photoshop.Image.5" r:id="rId1" spid="">
              <p:embed/>
              <p:pic>
                <p:nvPicPr>
                  <p:cNvPr id="586" name="Object 1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9680" y="2214720"/>
                    <a:ext cx="5659200" cy="3357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Želimo preprečiti presek dveh objektov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Omejevanje dotika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589" name="Object 10"/>
          <p:cNvGraphicFramePr/>
          <p:nvPr/>
        </p:nvGraphicFramePr>
        <p:xfrm>
          <a:off x="2041560" y="2359080"/>
          <a:ext cx="4520880" cy="612360"/>
        </p:xfrm>
        <a:graphic>
          <a:graphicData uri="http://schemas.openxmlformats.org/presentationml/2006/ole">
            <p:oleObj progId="Equation.3" r:id="rId1" spid="">
              <p:embed/>
              <p:pic>
                <p:nvPicPr>
                  <p:cNvPr id="590" name="Object 10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41560" y="2359080"/>
                    <a:ext cx="4520880" cy="612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91" name="Group 19"/>
          <p:cNvGrpSpPr/>
          <p:nvPr/>
        </p:nvGrpSpPr>
        <p:grpSpPr>
          <a:xfrm>
            <a:off x="576360" y="4636800"/>
            <a:ext cx="8697600" cy="631440"/>
            <a:chOff x="576360" y="4636800"/>
            <a:chExt cx="8697600" cy="631440"/>
          </a:xfrm>
        </p:grpSpPr>
        <p:sp>
          <p:nvSpPr>
            <p:cNvPr id="592" name="Text Box 11"/>
            <p:cNvSpPr/>
            <p:nvPr/>
          </p:nvSpPr>
          <p:spPr>
            <a:xfrm>
              <a:off x="2095560" y="4646520"/>
              <a:ext cx="7178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2800" spc="-1" strike="noStrike">
                  <a:solidFill>
                    <a:schemeClr val="dk1"/>
                  </a:solidFill>
                  <a:latin typeface="Arial"/>
                </a:rPr>
                <a:t>ta vrednost ne sme biti negativna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593" name="Object 12"/>
            <p:cNvGraphicFramePr/>
            <p:nvPr/>
          </p:nvGraphicFramePr>
          <p:xfrm>
            <a:off x="576360" y="4636800"/>
            <a:ext cx="1518840" cy="631440"/>
          </p:xfrm>
          <a:graphic>
            <a:graphicData uri="http://schemas.openxmlformats.org/presentationml/2006/ole">
              <p:oleObj progId="Equation.3" r:id="rId3" spid="">
                <p:embed/>
                <p:pic>
                  <p:nvPicPr>
                    <p:cNvPr id="594" name="Object 12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576360" y="4636800"/>
                      <a:ext cx="1518840" cy="631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595" name="Object 13"/>
          <p:cNvGraphicFramePr/>
          <p:nvPr/>
        </p:nvGraphicFramePr>
        <p:xfrm>
          <a:off x="874800" y="3809880"/>
          <a:ext cx="7659360" cy="68076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596" name="Object 13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74800" y="3809880"/>
                    <a:ext cx="7659360" cy="68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7" name="Object 16"/>
          <p:cNvGraphicFramePr/>
          <p:nvPr/>
        </p:nvGraphicFramePr>
        <p:xfrm>
          <a:off x="341280" y="5311800"/>
          <a:ext cx="8638920" cy="680760"/>
        </p:xfrm>
        <a:graphic>
          <a:graphicData uri="http://schemas.openxmlformats.org/presentationml/2006/ole">
            <p:oleObj progId="Equation.3" r:id="rId7" spid="">
              <p:embed/>
              <p:pic>
                <p:nvPicPr>
                  <p:cNvPr id="598" name="Object 16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41280" y="5311800"/>
                    <a:ext cx="8638920" cy="680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9" name="Text Box 17"/>
          <p:cNvSpPr/>
          <p:nvPr/>
        </p:nvSpPr>
        <p:spPr>
          <a:xfrm>
            <a:off x="65160" y="6021360"/>
            <a:ext cx="9143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rgbClr val="ff0000"/>
                </a:solidFill>
                <a:latin typeface="Arial"/>
              </a:rPr>
              <a:t>Opisuje pospešek objektv enega proti drugemu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00" name="Group 19"/>
          <p:cNvGrpSpPr/>
          <p:nvPr/>
        </p:nvGrpSpPr>
        <p:grpSpPr>
          <a:xfrm>
            <a:off x="217440" y="3263400"/>
            <a:ext cx="8697600" cy="631440"/>
            <a:chOff x="217440" y="3263400"/>
            <a:chExt cx="8697600" cy="631440"/>
          </a:xfrm>
        </p:grpSpPr>
        <p:sp>
          <p:nvSpPr>
            <p:cNvPr id="601" name="Text Box 11"/>
            <p:cNvSpPr/>
            <p:nvPr/>
          </p:nvSpPr>
          <p:spPr>
            <a:xfrm>
              <a:off x="1736640" y="3273120"/>
              <a:ext cx="7178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2800" spc="-1" strike="noStrike">
                  <a:solidFill>
                    <a:schemeClr val="dk1"/>
                  </a:solidFill>
                  <a:latin typeface="Arial"/>
                </a:rPr>
                <a:t>ta vrednost ne sme biti negativna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602" name="Object 12"/>
            <p:cNvGraphicFramePr/>
            <p:nvPr/>
          </p:nvGraphicFramePr>
          <p:xfrm>
            <a:off x="217440" y="3263400"/>
            <a:ext cx="1518840" cy="631440"/>
          </p:xfrm>
          <a:graphic>
            <a:graphicData uri="http://schemas.openxmlformats.org/presentationml/2006/ole">
              <p:oleObj progId="Equation.3" r:id="rId9" spid="">
                <p:embed/>
                <p:pic>
                  <p:nvPicPr>
                    <p:cNvPr id="603" name="Object 12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17440" y="3263400"/>
                      <a:ext cx="1518840" cy="631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 Box 2"/>
          <p:cNvSpPr/>
          <p:nvPr/>
        </p:nvSpPr>
        <p:spPr>
          <a:xfrm>
            <a:off x="576360" y="1752480"/>
            <a:ext cx="818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Algoritem s trki in dotiki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Algoritem simulacije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606" name="Group 28"/>
          <p:cNvGrpSpPr/>
          <p:nvPr/>
        </p:nvGrpSpPr>
        <p:grpSpPr>
          <a:xfrm>
            <a:off x="3092400" y="2928960"/>
            <a:ext cx="2703240" cy="456840"/>
            <a:chOff x="3092400" y="2928960"/>
            <a:chExt cx="2703240" cy="456840"/>
          </a:xfrm>
        </p:grpSpPr>
        <p:sp>
          <p:nvSpPr>
            <p:cNvPr id="607" name="Text Box 16"/>
            <p:cNvSpPr/>
            <p:nvPr/>
          </p:nvSpPr>
          <p:spPr>
            <a:xfrm>
              <a:off x="3179880" y="2960640"/>
              <a:ext cx="26157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izračunaj novo stanje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Rectangle 21"/>
            <p:cNvSpPr/>
            <p:nvPr/>
          </p:nvSpPr>
          <p:spPr>
            <a:xfrm>
              <a:off x="3092400" y="2928960"/>
              <a:ext cx="236196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609" name="Group 27"/>
          <p:cNvGrpSpPr/>
          <p:nvPr/>
        </p:nvGrpSpPr>
        <p:grpSpPr>
          <a:xfrm>
            <a:off x="2602080" y="3778200"/>
            <a:ext cx="3417480" cy="456840"/>
            <a:chOff x="2602080" y="3778200"/>
            <a:chExt cx="3417480" cy="456840"/>
          </a:xfrm>
        </p:grpSpPr>
        <p:sp>
          <p:nvSpPr>
            <p:cNvPr id="610" name="Text Box 17"/>
            <p:cNvSpPr/>
            <p:nvPr/>
          </p:nvSpPr>
          <p:spPr>
            <a:xfrm>
              <a:off x="2633760" y="3809880"/>
              <a:ext cx="3385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detektiraj trje in se vrni nazaj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Rectangle 22"/>
            <p:cNvSpPr/>
            <p:nvPr/>
          </p:nvSpPr>
          <p:spPr>
            <a:xfrm>
              <a:off x="2602080" y="3778200"/>
              <a:ext cx="334116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612" name="Group 26"/>
          <p:cNvGrpSpPr/>
          <p:nvPr/>
        </p:nvGrpSpPr>
        <p:grpSpPr>
          <a:xfrm>
            <a:off x="2598840" y="4573440"/>
            <a:ext cx="3528720" cy="456840"/>
            <a:chOff x="2598840" y="4573440"/>
            <a:chExt cx="3528720" cy="456840"/>
          </a:xfrm>
        </p:grpSpPr>
        <p:sp>
          <p:nvSpPr>
            <p:cNvPr id="613" name="Text Box 18"/>
            <p:cNvSpPr/>
            <p:nvPr/>
          </p:nvSpPr>
          <p:spPr>
            <a:xfrm>
              <a:off x="2741760" y="4584600"/>
              <a:ext cx="3385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izračunaj in upoštevaj sunke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Rectangle 23"/>
            <p:cNvSpPr/>
            <p:nvPr/>
          </p:nvSpPr>
          <p:spPr>
            <a:xfrm>
              <a:off x="2598840" y="4573440"/>
              <a:ext cx="334116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615" name="Group 25"/>
          <p:cNvGrpSpPr/>
          <p:nvPr/>
        </p:nvGrpSpPr>
        <p:grpSpPr>
          <a:xfrm>
            <a:off x="2298600" y="5410080"/>
            <a:ext cx="4052520" cy="456840"/>
            <a:chOff x="2298600" y="5410080"/>
            <a:chExt cx="4052520" cy="456840"/>
          </a:xfrm>
        </p:grpSpPr>
        <p:sp>
          <p:nvSpPr>
            <p:cNvPr id="616" name="Text Box 19"/>
            <p:cNvSpPr/>
            <p:nvPr/>
          </p:nvSpPr>
          <p:spPr>
            <a:xfrm>
              <a:off x="2355840" y="5430960"/>
              <a:ext cx="3995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l-SI" sz="1800" spc="-1" strike="noStrike">
                  <a:solidFill>
                    <a:schemeClr val="dk1"/>
                  </a:solidFill>
                  <a:latin typeface="Arial"/>
                </a:rPr>
                <a:t>izračunaj in upoštevaj omejitvene sile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Rectangle 24"/>
            <p:cNvSpPr/>
            <p:nvPr/>
          </p:nvSpPr>
          <p:spPr>
            <a:xfrm>
              <a:off x="2298600" y="5410080"/>
              <a:ext cx="3943080" cy="456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cxnSp>
        <p:nvCxnSpPr>
          <p:cNvPr id="618" name="AutoShape 29"/>
          <p:cNvCxnSpPr>
            <a:stCxn id="608" idx="2"/>
            <a:endCxn id="611" idx="0"/>
          </p:cNvCxnSpPr>
          <p:nvPr/>
        </p:nvCxnSpPr>
        <p:spPr>
          <a:xfrm flipH="1">
            <a:off x="4272480" y="3385800"/>
            <a:ext cx="1080" cy="3927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619" name="AutoShape 30"/>
          <p:cNvCxnSpPr>
            <a:stCxn id="611" idx="2"/>
            <a:endCxn id="614" idx="0"/>
          </p:cNvCxnSpPr>
          <p:nvPr/>
        </p:nvCxnSpPr>
        <p:spPr>
          <a:xfrm flipH="1">
            <a:off x="4269240" y="4235040"/>
            <a:ext cx="3600" cy="3387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620" name="AutoShape 31"/>
          <p:cNvCxnSpPr>
            <a:stCxn id="614" idx="2"/>
            <a:endCxn id="617" idx="0"/>
          </p:cNvCxnSpPr>
          <p:nvPr/>
        </p:nvCxnSpPr>
        <p:spPr>
          <a:xfrm>
            <a:off x="4269240" y="5030280"/>
            <a:ext cx="1080" cy="3801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621" name="AutoShape 33"/>
          <p:cNvCxnSpPr>
            <a:stCxn id="617" idx="2"/>
            <a:endCxn id="608" idx="0"/>
          </p:cNvCxnSpPr>
          <p:nvPr/>
        </p:nvCxnSpPr>
        <p:spPr>
          <a:xfrm flipH="1" flipV="1" rot="5400000">
            <a:off x="2802240" y="4396320"/>
            <a:ext cx="2938320" cy="3600"/>
          </a:xfrm>
          <a:prstGeom prst="bentConnector5">
            <a:avLst>
              <a:gd name="adj1" fmla="val -7780"/>
              <a:gd name="adj2" fmla="val 106566666"/>
              <a:gd name="adj3" fmla="val 107780"/>
            </a:avLst>
          </a:prstGeom>
          <a:ln w="9525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622" name="Text Box 36"/>
          <p:cNvSpPr/>
          <p:nvPr/>
        </p:nvSpPr>
        <p:spPr>
          <a:xfrm>
            <a:off x="2434320" y="2438280"/>
            <a:ext cx="1692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trenutno stanje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Text Box 38"/>
          <p:cNvSpPr/>
          <p:nvPr/>
        </p:nvSpPr>
        <p:spPr>
          <a:xfrm>
            <a:off x="2607120" y="3367080"/>
            <a:ext cx="135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novo stanje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Text Box 39"/>
          <p:cNvSpPr/>
          <p:nvPr/>
        </p:nvSpPr>
        <p:spPr>
          <a:xfrm>
            <a:off x="2399400" y="4205160"/>
            <a:ext cx="1234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stanje trka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Text Box 40"/>
          <p:cNvSpPr/>
          <p:nvPr/>
        </p:nvSpPr>
        <p:spPr>
          <a:xfrm>
            <a:off x="2151360" y="5043600"/>
            <a:ext cx="1552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rgbClr val="ff0000"/>
                </a:solidFill>
                <a:latin typeface="Arial"/>
              </a:rPr>
              <a:t>stanje po trku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ftr" idx="4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Vmesni sloj za detekcijo trkov/fiziko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4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58ADFA6-D723-42C3-B840-43533166E36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lahko napišemo svoj engine,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uporabimo že pripravljene: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I-Collide, SWIFT, V-Collide, RAPID,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University of North Carolina,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I-Collide – opensource convex volumes, SWIFT – hitrejša različica,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V-Collide – non-convex volumes, RAPID -||-,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ODE – Open Dynamix Engine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opensource rigid body dynamix SDK,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Bullet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opensource collision detection in physicy lybrary,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Continious Collision Detection (CCD) 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000" spc="-1" strike="noStrike">
                <a:solidFill>
                  <a:schemeClr val="dk1"/>
                </a:solidFill>
                <a:latin typeface="Arial"/>
              </a:rPr>
              <a:t>primerno za majhne, hitro premikajoče objekte,</a:t>
            </a: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TrueAxis,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tudi,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ftr" idx="4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Vmesni sloj za detekcijo trkov/fiziko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4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A60839F-8940-4B7C-B420-CFB9B0D5E51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lahko napišemo svoj engine,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uporabimo že pripravljene: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PhysX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NVIDIA,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podpira NVIDIA GPU,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lahko tudi samo na CPU,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rgbClr val="ff0000"/>
                </a:solidFill>
                <a:latin typeface="Arial"/>
              </a:rPr>
              <a:t>uporablja Unreal engine (verzija 3.3),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Havok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drag,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de-facto standard,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PAL – Physics Abstraction Layer,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opensource,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omogoča povezavo s PhysX,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2"/>
                </a:solidFill>
                <a:latin typeface="Arial"/>
              </a:rPr>
              <a:t>Digital Mollecular Matter (DMM),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za simulacije,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200" spc="-1" strike="noStrike">
                <a:solidFill>
                  <a:schemeClr val="dk1"/>
                </a:solidFill>
                <a:latin typeface="Arial"/>
              </a:rPr>
              <a:t>za filme.</a:t>
            </a: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ftr" idx="4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4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A21FCD4-2A3D-4E96-8906-81B8490033D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ugotavlja ali se objekti dotikajo,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vsak logični objekt je predstavljen z enim ali več geometričnimi oblikami – shapes,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preprečuje nepravilne trke (objekt v drugem objektu),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že pred renderiranjem nove scene ju pomakne narazen,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proži nove dogodke: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raketa eksplodira ob dotiku,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uporabnik pobere health-pack: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spremeni lastnosti,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rigid body dynamics.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ftr" idx="4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Sistem za detekcijo trkov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5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82F74C3-3C6A-4847-847F-F5D0E2F6F9D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entitete, ki lahko trčijo (collidable entities),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collision representation: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oblika in pozicija objekta v svetu,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različna od gameplay representation,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vloga in obnašanje v igri,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različna od visual representation,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ponavadi mreža trikotnikov,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ponavadi geometrijsko in matematično enostavna oblika,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kamen je predstavljen kot sfera,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hauba motorja pri avtu je kvader,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človeško telo kot več povezanih kapsul (zdravila),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bolj zahtevno le, če to zahteva igra.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sl-SI" sz="1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2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25058</TotalTime>
  <Application>LibreOffice/24.2.7.2$Linux_X86_64 LibreOffice_project/420$Build-2</Application>
  <AppVersion>15.0000</AppVersion>
  <Words>2280</Words>
  <Paragraphs>628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jernej</dc:creator>
  <dc:description/>
  <dc:language>en-US</dc:language>
  <cp:lastModifiedBy>Jernej Vičič</cp:lastModifiedBy>
  <dcterms:modified xsi:type="dcterms:W3CDTF">2025-11-23T19:16:20Z</dcterms:modified>
  <cp:revision>832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31</vt:i4>
  </property>
  <property fmtid="{D5CDD505-2E9C-101B-9397-08002B2CF9AE}" pid="3" name="PresentationFormat">
    <vt:lpwstr>Diaprojekcija na zaslonu (4:3)</vt:lpwstr>
  </property>
  <property fmtid="{D5CDD505-2E9C-101B-9397-08002B2CF9AE}" pid="4" name="Slides">
    <vt:i4>64</vt:i4>
  </property>
</Properties>
</file>