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7.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45.xml.rels" ContentType="application/vnd.openxmlformats-package.relationships+xml"/>
  <Override PartName="/ppt/slideMasters/_rels/slideMaster10.xml.rels" ContentType="application/vnd.openxmlformats-package.relationships+xml"/>
  <Override PartName="/ppt/slideMasters/_rels/slideMaster47.xml.rels" ContentType="application/vnd.openxmlformats-package.relationships+xml"/>
  <Override PartName="/ppt/slideMasters/_rels/slideMaster5.xml.rels" ContentType="application/vnd.openxmlformats-package.relationships+xml"/>
  <Override PartName="/ppt/slideMasters/_rels/slideMaster40.xml.rels" ContentType="application/vnd.openxmlformats-package.relationships+xml"/>
  <Override PartName="/ppt/slideMasters/_rels/slideMaster46.xml.rels" ContentType="application/vnd.openxmlformats-package.relationships+xml"/>
  <Override PartName="/ppt/slideMasters/_rels/slideMaster11.xml.rels" ContentType="application/vnd.openxmlformats-package.relationships+xml"/>
  <Override PartName="/ppt/slideMasters/_rels/slideMaster48.xml.rels" ContentType="application/vnd.openxmlformats-package.relationships+xml"/>
  <Override PartName="/ppt/slideMasters/_rels/slideMaster2.xml.rels" ContentType="application/vnd.openxmlformats-package.relationships+xml"/>
  <Override PartName="/ppt/slideMasters/_rels/slideMaster6.xml.rels" ContentType="application/vnd.openxmlformats-package.relationships+xml"/>
  <Override PartName="/ppt/slideMasters/_rels/slideMaster41.xml.rels" ContentType="application/vnd.openxmlformats-package.relationships+xml"/>
  <Override PartName="/ppt/slideMasters/_rels/slideMaster12.xml.rels" ContentType="application/vnd.openxmlformats-package.relationships+xml"/>
  <Override PartName="/ppt/slideMasters/_rels/slideMaster28.xml.rels" ContentType="application/vnd.openxmlformats-package.relationships+xml"/>
  <Override PartName="/ppt/slideMasters/_rels/slideMaster30.xml.rels" ContentType="application/vnd.openxmlformats-package.relationships+xml"/>
  <Override PartName="/ppt/slideMasters/_rels/slideMaster43.xml.rels" ContentType="application/vnd.openxmlformats-package.relationships+xml"/>
  <Override PartName="/ppt/slideMasters/_rels/slideMaster8.xml.rels" ContentType="application/vnd.openxmlformats-package.relationships+xml"/>
  <Override PartName="/ppt/slideMasters/_rels/slideMaster26.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20.xml.rels" ContentType="application/vnd.openxmlformats-package.relationships+xml"/>
  <Override PartName="/ppt/slideMasters/_rels/slideMaster19.xml.rels" ContentType="application/vnd.openxmlformats-package.relationships+xml"/>
  <Override PartName="/ppt/slideMasters/_rels/slideMaster21.xml.rels" ContentType="application/vnd.openxmlformats-package.relationships+xml"/>
  <Override PartName="/ppt/slideMasters/_rels/slideMaster22.xml.rels" ContentType="application/vnd.openxmlformats-package.relationships+xml"/>
  <Override PartName="/ppt/slideMasters/_rels/slideMaster23.xml.rels" ContentType="application/vnd.openxmlformats-package.relationships+xml"/>
  <Override PartName="/ppt/slideMasters/_rels/slideMaster24.xml.rels" ContentType="application/vnd.openxmlformats-package.relationships+xml"/>
  <Override PartName="/ppt/slideMasters/_rels/slideMaster25.xml.rels" ContentType="application/vnd.openxmlformats-package.relationships+xml"/>
  <Override PartName="/ppt/slideMasters/_rels/slideMaster1.xml.rels" ContentType="application/vnd.openxmlformats-package.relationships+xml"/>
  <Override PartName="/ppt/slideMasters/_rels/slideMaster9.xml.rels" ContentType="application/vnd.openxmlformats-package.relationships+xml"/>
  <Override PartName="/ppt/slideMasters/_rels/slideMaster44.xml.rels" ContentType="application/vnd.openxmlformats-package.relationships+xml"/>
  <Override PartName="/ppt/slideMasters/_rels/slideMaster13.xml.rels" ContentType="application/vnd.openxmlformats-package.relationships+xml"/>
  <Override PartName="/ppt/slideMasters/_rels/slideMaster32.xml.rels" ContentType="application/vnd.openxmlformats-package.relationships+xml"/>
  <Override PartName="/ppt/slideMasters/_rels/slideMaster33.xml.rels" ContentType="application/vnd.openxmlformats-package.relationships+xml"/>
  <Override PartName="/ppt/slideMasters/_rels/slideMaster34.xml.rels" ContentType="application/vnd.openxmlformats-package.relationships+xml"/>
  <Override PartName="/ppt/slideMasters/_rels/slideMaster35.xml.rels" ContentType="application/vnd.openxmlformats-package.relationships+xml"/>
  <Override PartName="/ppt/slideMasters/_rels/slideMaster36.xml.rels" ContentType="application/vnd.openxmlformats-package.relationships+xml"/>
  <Override PartName="/ppt/slideMasters/_rels/slideMaster37.xml.rels" ContentType="application/vnd.openxmlformats-package.relationships+xml"/>
  <Override PartName="/ppt/slideMasters/_rels/slideMaster38.xml.rels" ContentType="application/vnd.openxmlformats-package.relationships+xml"/>
  <Override PartName="/ppt/slideMasters/_rels/slideMaster39.xml.rels" ContentType="application/vnd.openxmlformats-package.relationships+xml"/>
  <Override PartName="/ppt/slideMasters/_rels/slideMaster7.xml.rels" ContentType="application/vnd.openxmlformats-package.relationships+xml"/>
  <Override PartName="/ppt/slideMasters/_rels/slideMaster42.xml.rels" ContentType="application/vnd.openxmlformats-package.relationships+xml"/>
  <Override PartName="/ppt/slideMasters/_rels/slideMaster31.xml.rels" ContentType="application/vnd.openxmlformats-package.relationships+xml"/>
  <Override PartName="/ppt/slideMasters/_rels/slideMaster29.xml.rels" ContentType="application/vnd.openxmlformats-package.relationships+xml"/>
  <Override PartName="/ppt/slideMasters/slideMaster25.xml" ContentType="application/vnd.openxmlformats-officedocument.presentationml.slideMaster+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21.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9.xml" ContentType="application/vnd.openxmlformats-officedocument.presentationml.slideMaster+xml"/>
  <Override PartName="/ppt/slideMasters/slideMaster14.xml" ContentType="application/vnd.openxmlformats-officedocument.presentationml.slideMaster+xml"/>
  <Override PartName="/ppt/slideMasters/slideMaster8.xml" ContentType="application/vnd.openxmlformats-officedocument.presentationml.slideMaster+xml"/>
  <Override PartName="/ppt/slideMasters/slideMaster26.xml" ContentType="application/vnd.openxmlformats-officedocument.presentationml.slideMaster+xml"/>
  <Override PartName="/ppt/slideMasters/slideMaster1.xml" ContentType="application/vnd.openxmlformats-officedocument.presentationml.slideMaster+xml"/>
  <Override PartName="/ppt/slideMasters/slideMaster44.xml" ContentType="application/vnd.openxmlformats-officedocument.presentationml.slideMaster+xml"/>
  <Override PartName="/ppt/slideMasters/slideMaster13.xml" ContentType="application/vnd.openxmlformats-officedocument.presentationml.slideMaster+xml"/>
  <Override PartName="/ppt/slideMasters/slideMaster7.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40.xml" ContentType="application/vnd.openxmlformats-officedocument.presentationml.slideMaster+xml"/>
  <Override PartName="/ppt/slideMasters/slideMaster39.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31.xml" ContentType="application/vnd.openxmlformats-officedocument.presentationml.slideMaster+xml"/>
  <Override PartName="/ppt/slideMasters/slideMaster29.xml" ContentType="application/vnd.openxmlformats-officedocument.presentationml.slideMaster+xml"/>
  <Override PartName="/ppt/slideMasters/slideMaster43.xml" ContentType="application/vnd.openxmlformats-officedocument.presentationml.slideMaster+xml"/>
  <Override PartName="/ppt/slideMasters/slideMaster30.xml" ContentType="application/vnd.openxmlformats-officedocument.presentationml.slideMaster+xml"/>
  <Override PartName="/ppt/slideMasters/slideMaster28.xml" ContentType="application/vnd.openxmlformats-officedocument.presentationml.slideMaster+xml"/>
  <Override PartName="/ppt/slideMasters/slideMaster6.xml" ContentType="application/vnd.openxmlformats-officedocument.presentationml.slideMaster+xml"/>
  <Override PartName="/ppt/slideMasters/slideMaster12.xml" ContentType="application/vnd.openxmlformats-officedocument.presentationml.slideMaster+xml"/>
  <Override PartName="/ppt/slideMasters/slideMaster5.xml" ContentType="application/vnd.openxmlformats-officedocument.presentationml.slideMaster+xml"/>
  <Override PartName="/ppt/slideMasters/slideMaster48.xml" ContentType="application/vnd.openxmlformats-officedocument.presentationml.slideMaster+xml"/>
  <Override PartName="/ppt/slideMasters/slideMaster11.xml" ContentType="application/vnd.openxmlformats-officedocument.presentationml.slideMaster+xml"/>
  <Override PartName="/ppt/slideMasters/slideMaster3.xml" ContentType="application/vnd.openxmlformats-officedocument.presentationml.slideMaster+xml"/>
  <Override PartName="/ppt/slideMasters/slideMaster46.xml" ContentType="application/vnd.openxmlformats-officedocument.presentationml.slideMaster+xml"/>
  <Override PartName="/ppt/slideMasters/slideMaster4.xml" ContentType="application/vnd.openxmlformats-officedocument.presentationml.slideMaster+xml"/>
  <Override PartName="/ppt/slideMasters/slideMaster47.xml" ContentType="application/vnd.openxmlformats-officedocument.presentationml.slideMaster+xml"/>
  <Override PartName="/ppt/slideMasters/slideMaster10.xml" ContentType="application/vnd.openxmlformats-officedocument.presentationml.slideMaster+xml"/>
  <Override PartName="/ppt/slideMasters/slideMaster45.xml" ContentType="application/vnd.openxmlformats-officedocument.presentationml.slideMaster+xml"/>
  <Override PartName="/ppt/slideMasters/slideMaster2.xml" ContentType="application/vnd.openxmlformats-officedocument.presentationml.slideMaster+xml"/>
  <Override PartName="/ppt/slideMasters/slideMaster27.xml" ContentType="application/vnd.openxmlformats-officedocument.presentationml.slideMaster+xml"/>
  <Override PartName="/ppt/presProps.xml" ContentType="application/vnd.openxmlformats-officedocument.presentationml.presProps+xml"/>
  <Override PartName="/ppt/theme/theme29.xml" ContentType="application/vnd.openxmlformats-officedocument.theme+xml"/>
  <Override PartName="/ppt/theme/theme28.xml" ContentType="application/vnd.openxmlformats-officedocument.theme+xml"/>
  <Override PartName="/ppt/theme/theme27.xml" ContentType="application/vnd.openxmlformats-officedocument.theme+xml"/>
  <Override PartName="/ppt/theme/theme26.xml" ContentType="application/vnd.openxmlformats-officedocument.theme+xml"/>
  <Override PartName="/ppt/theme/theme25.xml" ContentType="application/vnd.openxmlformats-officedocument.theme+xml"/>
  <Override PartName="/ppt/theme/theme24.xml" ContentType="application/vnd.openxmlformats-officedocument.theme+xml"/>
  <Override PartName="/ppt/theme/theme23.xml" ContentType="application/vnd.openxmlformats-officedocument.theme+xml"/>
  <Override PartName="/ppt/theme/theme22.xml" ContentType="application/vnd.openxmlformats-officedocument.theme+xml"/>
  <Override PartName="/ppt/theme/theme21.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theme/theme11.xml" ContentType="application/vnd.openxmlformats-officedocument.theme+xml"/>
  <Override PartName="/ppt/theme/theme48.xml" ContentType="application/vnd.openxmlformats-officedocument.theme+xml"/>
  <Override PartName="/ppt/theme/theme2.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40.xml" ContentType="application/vnd.openxmlformats-officedocument.theme+xml"/>
  <Override PartName="/ppt/theme/theme39.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7.xml" ContentType="application/vnd.openxmlformats-officedocument.theme+xml"/>
  <Override PartName="/ppt/theme/theme10.xml" ContentType="application/vnd.openxmlformats-officedocument.theme+xml"/>
  <Override PartName="/ppt/theme/theme36.xml" ContentType="application/vnd.openxmlformats-officedocument.theme+xml"/>
  <Override PartName="/ppt/theme/theme9.xml" ContentType="application/vnd.openxmlformats-officedocument.theme+xml"/>
  <Override PartName="/ppt/theme/theme46.xml" ContentType="application/vnd.openxmlformats-officedocument.theme+xml"/>
  <Override PartName="/ppt/theme/theme8.xml" ContentType="application/vnd.openxmlformats-officedocument.theme+xml"/>
  <Override PartName="/ppt/theme/theme35.xml" ContentType="application/vnd.openxmlformats-officedocument.theme+xml"/>
  <Override PartName="/ppt/theme/theme7.xml" ContentType="application/vnd.openxmlformats-officedocument.theme+xml"/>
  <Override PartName="/ppt/theme/theme34.xml" ContentType="application/vnd.openxmlformats-officedocument.theme+xml"/>
  <Override PartName="/ppt/theme/theme6.xml" ContentType="application/vnd.openxmlformats-officedocument.theme+xml"/>
  <Override PartName="/ppt/theme/theme33.xml" ContentType="application/vnd.openxmlformats-officedocument.theme+xml"/>
  <Override PartName="/ppt/theme/theme5.xml" ContentType="application/vnd.openxmlformats-officedocument.theme+xml"/>
  <Override PartName="/ppt/theme/theme32.xml" ContentType="application/vnd.openxmlformats-officedocument.theme+xml"/>
  <Override PartName="/ppt/theme/theme4.xml" ContentType="application/vnd.openxmlformats-officedocument.theme+xml"/>
  <Override PartName="/ppt/theme/theme31.xml" ContentType="application/vnd.openxmlformats-officedocument.theme+xml"/>
  <Override PartName="/ppt/theme/theme13.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12.xml" ContentType="application/vnd.openxmlformats-officedocument.theme+xml"/>
  <Override PartName="/ppt/theme/theme49.xml" ContentType="application/vnd.openxmlformats-officedocument.theme+xml"/>
  <Override PartName="/ppt/slideLayouts/slideLayout22.xml" ContentType="application/vnd.openxmlformats-officedocument.presentationml.slideLayout+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4.xml.rels" ContentType="application/vnd.openxmlformats-package.relationships+xml"/>
  <Override PartName="/ppt/slideLayouts/_rels/slideLayout7.xml.rels" ContentType="application/vnd.openxmlformats-package.relationships+xml"/>
  <Override PartName="/ppt/slideLayouts/_rels/slideLayout15.xml.rels" ContentType="application/vnd.openxmlformats-package.relationships+xml"/>
  <Override PartName="/ppt/slideLayouts/_rels/slideLayout4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16.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36.xml.rels" ContentType="application/vnd.openxmlformats-package.relationships+xml"/>
  <Override PartName="/ppt/slideLayouts/_rels/slideLayout24.xml.rels" ContentType="application/vnd.openxmlformats-package.relationships+xml"/>
  <Override PartName="/ppt/slideLayouts/_rels/slideLayout27.xml.rels" ContentType="application/vnd.openxmlformats-package.relationships+xml"/>
  <Override PartName="/ppt/slideLayouts/_rels/slideLayout39.xml.rels" ContentType="application/vnd.openxmlformats-package.relationships+xml"/>
  <Override PartName="/ppt/slideLayouts/_rels/slideLayout41.xml.rels" ContentType="application/vnd.openxmlformats-package.relationships+xml"/>
  <Override PartName="/ppt/slideLayouts/_rels/slideLayout35.xml.rels" ContentType="application/vnd.openxmlformats-package.relationships+xml"/>
  <Override PartName="/ppt/slideLayouts/_rels/slideLayout23.xml.rels" ContentType="application/vnd.openxmlformats-package.relationships+xml"/>
  <Override PartName="/ppt/slideLayouts/_rels/slideLayout1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17.xml.rels" ContentType="application/vnd.openxmlformats-package.relationships+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24.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26.xml" ContentType="application/vnd.openxmlformats-officedocument.presentationml.slideLayout+xml"/>
  <Override PartName="/ppt/slideLayouts/slideLayout4.xml" ContentType="application/vnd.openxmlformats-officedocument.presentationml.slideLayout+xml"/>
  <Override PartName="/ppt/slideLayouts/slideLayout27.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33.xml" ContentType="application/vnd.openxmlformats-officedocument.presentationml.slideLayout+xml"/>
  <Override PartName="/ppt/slideLayouts/slideLayout9.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2.xml" ContentType="application/vnd.openxmlformats-officedocument.presentationml.slideLayout+xml"/>
  <Override PartName="/ppt/slideLayouts/slideLayout8.xml" ContentType="application/vnd.openxmlformats-officedocument.presentationml.slideLayout+xml"/>
  <Override PartName="/ppt/slideLayouts/slideLayout31.xml" ContentType="application/vnd.openxmlformats-officedocument.presentationml.slideLayout+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12.tif" ContentType="image/tiff"/>
  <Override PartName="/ppt/media/image24.png" ContentType="image/png"/>
  <Override PartName="/ppt/media/image13.png" ContentType="image/png"/>
  <Override PartName="/ppt/media/image4.png" ContentType="image/png"/>
  <Override PartName="/ppt/media/image9.png" ContentType="image/png"/>
  <Override PartName="/ppt/media/image10.jpeg" ContentType="image/jpeg"/>
  <Override PartName="/ppt/media/image18.png" ContentType="image/png"/>
  <Override PartName="/ppt/media/image8.jpeg" ContentType="image/jpeg"/>
  <Override PartName="/ppt/media/image11.png" ContentType="image/png"/>
  <Override PartName="/ppt/media/image7.png" ContentType="image/png"/>
  <Override PartName="/ppt/media/image17.jpeg" ContentType="image/jpeg"/>
  <Override PartName="/ppt/media/image23.png" ContentType="image/png"/>
  <Override PartName="/ppt/media/image22.png" ContentType="image/png"/>
  <Override PartName="/ppt/media/image1.jpeg" ContentType="image/jpeg"/>
  <Override PartName="/ppt/media/image20.jpeg" ContentType="image/jpeg"/>
  <Override PartName="/ppt/media/image19.png" ContentType="image/png"/>
  <Override PartName="/ppt/media/image21.png" ContentType="image/png"/>
  <Override PartName="/ppt/media/image16.jpeg" ContentType="image/jpeg"/>
  <Override PartName="/ppt/media/image14.png" ContentType="image/png"/>
  <Override PartName="/ppt/media/image6.png" ContentType="image/png"/>
  <Override PartName="/ppt/media/image15.png" ContentType="image/png"/>
  <Override PartName="/ppt/media/image5.jpeg" ContentType="image/jpeg"/>
  <Override PartName="/ppt/media/image2.jpeg" ContentType="image/jpeg"/>
  <Override PartName="/ppt/media/image3.png" ContentType="image/png"/>
  <Override PartName="/ppt/slides/_rels/slide15.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7.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35.xml.rels" ContentType="application/vnd.openxmlformats-package.relationships+xml"/>
  <Override PartName="/ppt/slides/_rels/slide12.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notesSlides/_rels/notesSlide15.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 id="2147483738" r:id="rId47"/>
    <p:sldMasterId id="2147483740" r:id="rId48"/>
    <p:sldMasterId id="2147483742" r:id="rId49"/>
  </p:sldMasterIdLst>
  <p:notesMasterIdLst>
    <p:notesMasterId r:id="rId50"/>
  </p:notesMasterIdLst>
  <p:sldIdLst>
    <p:sldId id="256" r:id="rId51"/>
    <p:sldId id="257" r:id="rId52"/>
    <p:sldId id="258" r:id="rId53"/>
    <p:sldId id="259" r:id="rId54"/>
    <p:sldId id="260" r:id="rId55"/>
    <p:sldId id="261" r:id="rId56"/>
    <p:sldId id="262" r:id="rId57"/>
    <p:sldId id="263" r:id="rId58"/>
    <p:sldId id="264" r:id="rId59"/>
    <p:sldId id="265" r:id="rId60"/>
    <p:sldId id="266" r:id="rId61"/>
    <p:sldId id="267" r:id="rId62"/>
    <p:sldId id="268" r:id="rId63"/>
    <p:sldId id="269" r:id="rId64"/>
    <p:sldId id="270" r:id="rId65"/>
    <p:sldId id="271" r:id="rId66"/>
    <p:sldId id="272" r:id="rId67"/>
    <p:sldId id="273" r:id="rId68"/>
    <p:sldId id="274" r:id="rId69"/>
    <p:sldId id="275" r:id="rId70"/>
    <p:sldId id="276" r:id="rId71"/>
    <p:sldId id="277" r:id="rId72"/>
    <p:sldId id="278" r:id="rId73"/>
    <p:sldId id="279" r:id="rId74"/>
    <p:sldId id="280" r:id="rId75"/>
    <p:sldId id="281" r:id="rId76"/>
    <p:sldId id="282" r:id="rId77"/>
    <p:sldId id="283" r:id="rId78"/>
    <p:sldId id="284" r:id="rId79"/>
    <p:sldId id="285" r:id="rId80"/>
    <p:sldId id="286" r:id="rId81"/>
    <p:sldId id="287" r:id="rId82"/>
    <p:sldId id="288" r:id="rId83"/>
    <p:sldId id="289" r:id="rId84"/>
    <p:sldId id="290" r:id="rId85"/>
  </p:sldIdLst>
  <p:sldSz cx="9144000" cy="6858000"/>
  <p:notesSz cx="7099300" cy="102346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notesMaster" Target="notesMasters/notesMaster1.xml"/><Relationship Id="rId51" Type="http://schemas.openxmlformats.org/officeDocument/2006/relationships/slide" Target="slides/slide1.xml"/><Relationship Id="rId52" Type="http://schemas.openxmlformats.org/officeDocument/2006/relationships/slide" Target="slides/slide2.xml"/><Relationship Id="rId53" Type="http://schemas.openxmlformats.org/officeDocument/2006/relationships/slide" Target="slides/slide3.xml"/><Relationship Id="rId54" Type="http://schemas.openxmlformats.org/officeDocument/2006/relationships/slide" Target="slides/slide4.xml"/><Relationship Id="rId55" Type="http://schemas.openxmlformats.org/officeDocument/2006/relationships/slide" Target="slides/slide5.xml"/><Relationship Id="rId56" Type="http://schemas.openxmlformats.org/officeDocument/2006/relationships/slide" Target="slides/slide6.xml"/><Relationship Id="rId57" Type="http://schemas.openxmlformats.org/officeDocument/2006/relationships/slide" Target="slides/slide7.xml"/><Relationship Id="rId58" Type="http://schemas.openxmlformats.org/officeDocument/2006/relationships/slide" Target="slides/slide8.xml"/><Relationship Id="rId59" Type="http://schemas.openxmlformats.org/officeDocument/2006/relationships/slide" Target="slides/slide9.xml"/><Relationship Id="rId60" Type="http://schemas.openxmlformats.org/officeDocument/2006/relationships/slide" Target="slides/slide10.xml"/><Relationship Id="rId61" Type="http://schemas.openxmlformats.org/officeDocument/2006/relationships/slide" Target="slides/slide11.xml"/><Relationship Id="rId62" Type="http://schemas.openxmlformats.org/officeDocument/2006/relationships/slide" Target="slides/slide12.xml"/><Relationship Id="rId63" Type="http://schemas.openxmlformats.org/officeDocument/2006/relationships/slide" Target="slides/slide13.xml"/><Relationship Id="rId64" Type="http://schemas.openxmlformats.org/officeDocument/2006/relationships/slide" Target="slides/slide14.xml"/><Relationship Id="rId65" Type="http://schemas.openxmlformats.org/officeDocument/2006/relationships/slide" Target="slides/slide15.xml"/><Relationship Id="rId66" Type="http://schemas.openxmlformats.org/officeDocument/2006/relationships/slide" Target="slides/slide16.xml"/><Relationship Id="rId67" Type="http://schemas.openxmlformats.org/officeDocument/2006/relationships/slide" Target="slides/slide17.xml"/><Relationship Id="rId68" Type="http://schemas.openxmlformats.org/officeDocument/2006/relationships/slide" Target="slides/slide18.xml"/><Relationship Id="rId69" Type="http://schemas.openxmlformats.org/officeDocument/2006/relationships/slide" Target="slides/slide19.xml"/><Relationship Id="rId70" Type="http://schemas.openxmlformats.org/officeDocument/2006/relationships/slide" Target="slides/slide20.xml"/><Relationship Id="rId71" Type="http://schemas.openxmlformats.org/officeDocument/2006/relationships/slide" Target="slides/slide21.xml"/><Relationship Id="rId72" Type="http://schemas.openxmlformats.org/officeDocument/2006/relationships/slide" Target="slides/slide22.xml"/><Relationship Id="rId73" Type="http://schemas.openxmlformats.org/officeDocument/2006/relationships/slide" Target="slides/slide23.xml"/><Relationship Id="rId74" Type="http://schemas.openxmlformats.org/officeDocument/2006/relationships/slide" Target="slides/slide24.xml"/><Relationship Id="rId75" Type="http://schemas.openxmlformats.org/officeDocument/2006/relationships/slide" Target="slides/slide25.xml"/><Relationship Id="rId76" Type="http://schemas.openxmlformats.org/officeDocument/2006/relationships/slide" Target="slides/slide26.xml"/><Relationship Id="rId77" Type="http://schemas.openxmlformats.org/officeDocument/2006/relationships/slide" Target="slides/slide27.xml"/><Relationship Id="rId78" Type="http://schemas.openxmlformats.org/officeDocument/2006/relationships/slide" Target="slides/slide28.xml"/><Relationship Id="rId79" Type="http://schemas.openxmlformats.org/officeDocument/2006/relationships/slide" Target="slides/slide29.xml"/><Relationship Id="rId80" Type="http://schemas.openxmlformats.org/officeDocument/2006/relationships/slide" Target="slides/slide30.xml"/><Relationship Id="rId81" Type="http://schemas.openxmlformats.org/officeDocument/2006/relationships/slide" Target="slides/slide31.xml"/><Relationship Id="rId82" Type="http://schemas.openxmlformats.org/officeDocument/2006/relationships/slide" Target="slides/slide32.xml"/><Relationship Id="rId83" Type="http://schemas.openxmlformats.org/officeDocument/2006/relationships/slide" Target="slides/slide33.xml"/><Relationship Id="rId84" Type="http://schemas.openxmlformats.org/officeDocument/2006/relationships/slide" Target="slides/slide34.xml"/><Relationship Id="rId85" Type="http://schemas.openxmlformats.org/officeDocument/2006/relationships/slide" Target="slides/slide35.xml"/><Relationship Id="rId8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9.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en-US" sz="4400" spc="-1" strike="noStrike">
                <a:solidFill>
                  <a:srgbClr val="000000"/>
                </a:solidFill>
                <a:latin typeface="Arial"/>
              </a:rPr>
              <a:t>Click to move the slide</a:t>
            </a:r>
            <a:endParaRPr b="0" lang="en-US" sz="4400" spc="-1" strike="noStrike">
              <a:solidFill>
                <a:srgbClr val="000000"/>
              </a:solidFill>
              <a:latin typeface="Arial"/>
            </a:endParaRPr>
          </a:p>
        </p:txBody>
      </p:sp>
      <p:sp>
        <p:nvSpPr>
          <p:cNvPr id="533"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534"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535"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536"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537"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0DCCCDA7-B2A5-402C-8467-65F848A21D1E}"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PlaceHolder 1"/>
          <p:cNvSpPr>
            <a:spLocks noGrp="1"/>
          </p:cNvSpPr>
          <p:nvPr>
            <p:ph type="sldImg"/>
          </p:nvPr>
        </p:nvSpPr>
        <p:spPr>
          <a:xfrm>
            <a:off x="990720" y="768240"/>
            <a:ext cx="5117400" cy="3837960"/>
          </a:xfrm>
          <a:prstGeom prst="rect">
            <a:avLst/>
          </a:prstGeom>
          <a:ln w="0">
            <a:noFill/>
          </a:ln>
        </p:spPr>
      </p:sp>
      <p:sp>
        <p:nvSpPr>
          <p:cNvPr id="668" name="PlaceHolder 2"/>
          <p:cNvSpPr>
            <a:spLocks noGrp="1"/>
          </p:cNvSpPr>
          <p:nvPr>
            <p:ph type="body"/>
          </p:nvPr>
        </p:nvSpPr>
        <p:spPr>
          <a:xfrm>
            <a:off x="709560" y="4862520"/>
            <a:ext cx="5679360" cy="4602960"/>
          </a:xfrm>
          <a:prstGeom prst="rect">
            <a:avLst/>
          </a:prstGeom>
          <a:noFill/>
          <a:ln w="0">
            <a:noFill/>
          </a:ln>
        </p:spPr>
        <p:txBody>
          <a:bodyPr lIns="96840" rIns="96840" tIns="48240" bIns="48240" anchor="t">
            <a:noAutofit/>
          </a:bodyPr>
          <a:p>
            <a:pPr marL="216000" indent="-216000">
              <a:buNone/>
            </a:pPr>
            <a:endParaRPr b="0" lang="en-US" sz="1800" spc="-1" strike="noStrike">
              <a:solidFill>
                <a:srgbClr val="000000"/>
              </a:solidFill>
              <a:latin typeface="Arial"/>
            </a:endParaRPr>
          </a:p>
        </p:txBody>
      </p:sp>
      <p:sp>
        <p:nvSpPr>
          <p:cNvPr id="669" name="Ograda številke diapozitiva 3"/>
          <p:cNvSpPr/>
          <p:nvPr/>
        </p:nvSpPr>
        <p:spPr>
          <a:xfrm>
            <a:off x="4021200" y="9721800"/>
            <a:ext cx="3075840" cy="510480"/>
          </a:xfrm>
          <a:prstGeom prst="rect">
            <a:avLst/>
          </a:prstGeom>
          <a:noFill/>
          <a:ln w="0">
            <a:noFill/>
          </a:ln>
        </p:spPr>
        <p:style>
          <a:lnRef idx="0"/>
          <a:fillRef idx="0"/>
          <a:effectRef idx="0"/>
          <a:fontRef idx="minor"/>
        </p:style>
        <p:txBody>
          <a:bodyPr lIns="96840" rIns="96840" tIns="48240" bIns="48240" anchor="b">
            <a:noAutofit/>
          </a:bodyPr>
          <a:p>
            <a:pPr algn="r">
              <a:lnSpc>
                <a:spcPct val="100000"/>
              </a:lnSpc>
            </a:pPr>
            <a:fld id="{F15B5F76-8F68-4915-9713-8EBDC8C89DC0}" type="slidenum">
              <a:rPr b="0" lang="sl-SI" sz="1300" spc="-1" strike="noStrike">
                <a:solidFill>
                  <a:srgbClr val="000000"/>
                </a:solidFill>
                <a:latin typeface="Calibri"/>
              </a:rPr>
              <a:t>&lt;number&gt;</a:t>
            </a:fld>
            <a:endParaRPr b="0" lang="en-US" sz="1300" spc="-1" strike="noStrike">
              <a:solidFill>
                <a:srgbClr val="000000"/>
              </a:solid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PlaceHolder 1"/>
          <p:cNvSpPr>
            <a:spLocks noGrp="1"/>
          </p:cNvSpPr>
          <p:nvPr>
            <p:ph type="sldImg"/>
          </p:nvPr>
        </p:nvSpPr>
        <p:spPr>
          <a:xfrm>
            <a:off x="990720" y="768240"/>
            <a:ext cx="5117400" cy="3837960"/>
          </a:xfrm>
          <a:prstGeom prst="rect">
            <a:avLst/>
          </a:prstGeom>
          <a:ln w="0">
            <a:noFill/>
          </a:ln>
        </p:spPr>
      </p:sp>
      <p:sp>
        <p:nvSpPr>
          <p:cNvPr id="674" name="PlaceHolder 2"/>
          <p:cNvSpPr>
            <a:spLocks noGrp="1"/>
          </p:cNvSpPr>
          <p:nvPr>
            <p:ph type="body"/>
          </p:nvPr>
        </p:nvSpPr>
        <p:spPr>
          <a:xfrm>
            <a:off x="709560" y="4862520"/>
            <a:ext cx="5679360" cy="4602960"/>
          </a:xfrm>
          <a:prstGeom prst="rect">
            <a:avLst/>
          </a:prstGeom>
          <a:noFill/>
          <a:ln w="0">
            <a:noFill/>
          </a:ln>
        </p:spPr>
        <p:txBody>
          <a:bodyPr lIns="96840" rIns="96840" tIns="48240" bIns="48240" anchor="t">
            <a:noAutofit/>
          </a:bodyPr>
          <a:p>
            <a:pPr marL="216000" indent="-216000">
              <a:buNone/>
            </a:pPr>
            <a:endParaRPr b="0" lang="en-US" sz="1800" spc="-1" strike="noStrike">
              <a:solidFill>
                <a:srgbClr val="000000"/>
              </a:solidFill>
              <a:latin typeface="Arial"/>
            </a:endParaRPr>
          </a:p>
        </p:txBody>
      </p:sp>
      <p:sp>
        <p:nvSpPr>
          <p:cNvPr id="675" name="Slide Number Placeholder 3"/>
          <p:cNvSpPr/>
          <p:nvPr/>
        </p:nvSpPr>
        <p:spPr>
          <a:xfrm>
            <a:off x="4021200" y="9721800"/>
            <a:ext cx="3075840" cy="510480"/>
          </a:xfrm>
          <a:prstGeom prst="rect">
            <a:avLst/>
          </a:prstGeom>
          <a:noFill/>
          <a:ln w="0">
            <a:noFill/>
          </a:ln>
        </p:spPr>
        <p:style>
          <a:lnRef idx="0"/>
          <a:fillRef idx="0"/>
          <a:effectRef idx="0"/>
          <a:fontRef idx="minor"/>
        </p:style>
        <p:txBody>
          <a:bodyPr lIns="96840" rIns="96840" tIns="48240" bIns="48240" anchor="b">
            <a:noAutofit/>
          </a:bodyPr>
          <a:p>
            <a:pPr algn="r">
              <a:lnSpc>
                <a:spcPct val="100000"/>
              </a:lnSpc>
            </a:pPr>
            <a:fld id="{D7A8C5AE-319F-4A1C-A9F9-24AB30C64B83}" type="slidenum">
              <a:rPr b="0" lang="en-US" sz="1300" spc="-1" strike="noStrike">
                <a:solidFill>
                  <a:srgbClr val="000000"/>
                </a:solidFill>
                <a:latin typeface="Calibri"/>
                <a:ea typeface="+mn-ea"/>
              </a:rPr>
              <a:t>&lt;number&gt;</a:t>
            </a:fld>
            <a:endParaRPr b="0" lang="en-US" sz="1300" spc="-1" strike="noStrike">
              <a:solidFill>
                <a:srgbClr val="000000"/>
              </a:solid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PlaceHolder 1"/>
          <p:cNvSpPr>
            <a:spLocks noGrp="1"/>
          </p:cNvSpPr>
          <p:nvPr>
            <p:ph type="sldImg"/>
          </p:nvPr>
        </p:nvSpPr>
        <p:spPr>
          <a:xfrm>
            <a:off x="990720" y="768240"/>
            <a:ext cx="5117400" cy="3837960"/>
          </a:xfrm>
          <a:prstGeom prst="rect">
            <a:avLst/>
          </a:prstGeom>
          <a:ln w="0">
            <a:noFill/>
          </a:ln>
        </p:spPr>
      </p:sp>
      <p:sp>
        <p:nvSpPr>
          <p:cNvPr id="671" name="PlaceHolder 2"/>
          <p:cNvSpPr>
            <a:spLocks noGrp="1"/>
          </p:cNvSpPr>
          <p:nvPr>
            <p:ph type="body"/>
          </p:nvPr>
        </p:nvSpPr>
        <p:spPr>
          <a:xfrm>
            <a:off x="709560" y="4862520"/>
            <a:ext cx="5679360" cy="4602960"/>
          </a:xfrm>
          <a:prstGeom prst="rect">
            <a:avLst/>
          </a:prstGeom>
          <a:noFill/>
          <a:ln w="0">
            <a:noFill/>
          </a:ln>
        </p:spPr>
        <p:txBody>
          <a:bodyPr lIns="96840" rIns="96840" tIns="48240" bIns="48240" anchor="t">
            <a:noAutofit/>
          </a:bodyPr>
          <a:p>
            <a:pPr marL="216000" indent="-216000">
              <a:buNone/>
            </a:pPr>
            <a:endParaRPr b="0" lang="en-US" sz="1800" spc="-1" strike="noStrike">
              <a:solidFill>
                <a:srgbClr val="000000"/>
              </a:solidFill>
              <a:latin typeface="Arial"/>
            </a:endParaRPr>
          </a:p>
        </p:txBody>
      </p:sp>
      <p:sp>
        <p:nvSpPr>
          <p:cNvPr id="672" name="Slide Number Placeholder 3"/>
          <p:cNvSpPr/>
          <p:nvPr/>
        </p:nvSpPr>
        <p:spPr>
          <a:xfrm>
            <a:off x="4021200" y="9721800"/>
            <a:ext cx="3075840" cy="510480"/>
          </a:xfrm>
          <a:prstGeom prst="rect">
            <a:avLst/>
          </a:prstGeom>
          <a:noFill/>
          <a:ln w="0">
            <a:noFill/>
          </a:ln>
        </p:spPr>
        <p:style>
          <a:lnRef idx="0"/>
          <a:fillRef idx="0"/>
          <a:effectRef idx="0"/>
          <a:fontRef idx="minor"/>
        </p:style>
        <p:txBody>
          <a:bodyPr lIns="96840" rIns="96840" tIns="48240" bIns="48240" anchor="b">
            <a:noAutofit/>
          </a:bodyPr>
          <a:p>
            <a:pPr algn="r">
              <a:lnSpc>
                <a:spcPct val="100000"/>
              </a:lnSpc>
            </a:pPr>
            <a:fld id="{6A9B1BC9-39D8-442B-BF64-8181771BEDCF}" type="slidenum">
              <a:rPr b="0" lang="sl-SI" sz="1300" spc="-1" strike="noStrike">
                <a:solidFill>
                  <a:srgbClr val="000000"/>
                </a:solidFill>
                <a:latin typeface="Calibri"/>
                <a:ea typeface="+mn-ea"/>
              </a:rPr>
              <a:t>&lt;number&gt;</a:t>
            </a:fld>
            <a:endParaRPr b="0" lang="en-US" sz="13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Centered Text">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1">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6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2">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
    <p:spTree>
      <p:nvGrpSpPr>
        <p:cNvPr id="1" name=""/>
        <p:cNvGrpSpPr/>
        <p:nvPr/>
      </p:nvGrpSpPr>
      <p:grpSpPr>
        <a:xfrm>
          <a:off x="0" y="0"/>
          <a:ext cx="0" cy="0"/>
          <a:chOff x="0" y="0"/>
          <a:chExt cx="0" cy="0"/>
        </a:xfrm>
      </p:grpSpPr>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5">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6">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1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7">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2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8">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Default 9">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10">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4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11">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5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12">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7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7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13">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8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14">
    <p:spTree>
      <p:nvGrpSpPr>
        <p:cNvPr id="1" name=""/>
        <p:cNvGrpSpPr/>
        <p:nvPr/>
      </p:nvGrpSpPr>
      <p:grpSpPr>
        <a:xfrm>
          <a:off x="0" y="0"/>
          <a:ext cx="0" cy="0"/>
          <a:chOff x="0" y="0"/>
          <a:chExt cx="0" cy="0"/>
        </a:xfrm>
      </p:grpSpPr>
      <p:sp>
        <p:nvSpPr>
          <p:cNvPr id="29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9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9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0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0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5">
    <p:spTree>
      <p:nvGrpSpPr>
        <p:cNvPr id="1" name=""/>
        <p:cNvGrpSpPr/>
        <p:nvPr/>
      </p:nvGrpSpPr>
      <p:grpSpPr>
        <a:xfrm>
          <a:off x="0" y="0"/>
          <a:ext cx="0" cy="0"/>
          <a:chOff x="0" y="0"/>
          <a:chExt cx="0" cy="0"/>
        </a:xfrm>
      </p:grpSpPr>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6">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7">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3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18">
    <p:spTree>
      <p:nvGrpSpPr>
        <p:cNvPr id="1" name=""/>
        <p:cNvGrpSpPr/>
        <p:nvPr/>
      </p:nvGrpSpPr>
      <p:grpSpPr>
        <a:xfrm>
          <a:off x="0" y="0"/>
          <a:ext cx="0" cy="0"/>
          <a:chOff x="0" y="0"/>
          <a:chExt cx="0" cy="0"/>
        </a:xfrm>
      </p:grpSpPr>
      <p:sp>
        <p:nvSpPr>
          <p:cNvPr id="3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4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19">
    <p:spTree>
      <p:nvGrpSpPr>
        <p:cNvPr id="1" name=""/>
        <p:cNvGrpSpPr/>
        <p:nvPr/>
      </p:nvGrpSpPr>
      <p:grpSpPr>
        <a:xfrm>
          <a:off x="0" y="0"/>
          <a:ext cx="0" cy="0"/>
          <a:chOff x="0" y="0"/>
          <a:chExt cx="0" cy="0"/>
        </a:xfrm>
      </p:grpSpPr>
      <p:sp>
        <p:nvSpPr>
          <p:cNvPr id="3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5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20">
    <p:spTree>
      <p:nvGrpSpPr>
        <p:cNvPr id="1" name=""/>
        <p:cNvGrpSpPr/>
        <p:nvPr/>
      </p:nvGrpSpPr>
      <p:grpSpPr>
        <a:xfrm>
          <a:off x="0" y="0"/>
          <a:ext cx="0" cy="0"/>
          <a:chOff x="0" y="0"/>
          <a:chExt cx="0" cy="0"/>
        </a:xfrm>
      </p:grpSpPr>
      <p:sp>
        <p:nvSpPr>
          <p:cNvPr id="3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Default 21">
    <p:spTree>
      <p:nvGrpSpPr>
        <p:cNvPr id="1" name=""/>
        <p:cNvGrpSpPr/>
        <p:nvPr/>
      </p:nvGrpSpPr>
      <p:grpSpPr>
        <a:xfrm>
          <a:off x="0" y="0"/>
          <a:ext cx="0" cy="0"/>
          <a:chOff x="0" y="0"/>
          <a:chExt cx="0" cy="0"/>
        </a:xfrm>
      </p:grpSpPr>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22">
    <p:spTree>
      <p:nvGrpSpPr>
        <p:cNvPr id="1" name=""/>
        <p:cNvGrpSpPr/>
        <p:nvPr/>
      </p:nvGrpSpPr>
      <p:grpSpPr>
        <a:xfrm>
          <a:off x="0" y="0"/>
          <a:ext cx="0" cy="0"/>
          <a:chOff x="0" y="0"/>
          <a:chExt cx="0" cy="0"/>
        </a:xfrm>
      </p:grpSpPr>
      <p:sp>
        <p:nvSpPr>
          <p:cNvPr id="3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7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23">
    <p:spTree>
      <p:nvGrpSpPr>
        <p:cNvPr id="1" name=""/>
        <p:cNvGrpSpPr/>
        <p:nvPr/>
      </p:nvGrpSpPr>
      <p:grpSpPr>
        <a:xfrm>
          <a:off x="0" y="0"/>
          <a:ext cx="0" cy="0"/>
          <a:chOff x="0" y="0"/>
          <a:chExt cx="0" cy="0"/>
        </a:xfrm>
      </p:grpSpPr>
      <p:sp>
        <p:nvSpPr>
          <p:cNvPr id="3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9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24">
    <p:spTree>
      <p:nvGrpSpPr>
        <p:cNvPr id="1" name=""/>
        <p:cNvGrpSpPr/>
        <p:nvPr/>
      </p:nvGrpSpPr>
      <p:grpSpPr>
        <a:xfrm>
          <a:off x="0" y="0"/>
          <a:ext cx="0" cy="0"/>
          <a:chOff x="0" y="0"/>
          <a:chExt cx="0" cy="0"/>
        </a:xfrm>
      </p:grpSpPr>
      <p:sp>
        <p:nvSpPr>
          <p:cNvPr id="4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0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25">
    <p:spTree>
      <p:nvGrpSpPr>
        <p:cNvPr id="1" name=""/>
        <p:cNvGrpSpPr/>
        <p:nvPr/>
      </p:nvGrpSpPr>
      <p:grpSpPr>
        <a:xfrm>
          <a:off x="0" y="0"/>
          <a:ext cx="0" cy="0"/>
          <a:chOff x="0" y="0"/>
          <a:chExt cx="0" cy="0"/>
        </a:xfrm>
      </p:grpSpPr>
      <p:sp>
        <p:nvSpPr>
          <p:cNvPr id="4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2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26">
    <p:spTree>
      <p:nvGrpSpPr>
        <p:cNvPr id="1" name=""/>
        <p:cNvGrpSpPr/>
        <p:nvPr/>
      </p:nvGrpSpPr>
      <p:grpSpPr>
        <a:xfrm>
          <a:off x="0" y="0"/>
          <a:ext cx="0" cy="0"/>
          <a:chOff x="0" y="0"/>
          <a:chExt cx="0" cy="0"/>
        </a:xfrm>
      </p:grpSpPr>
      <p:sp>
        <p:nvSpPr>
          <p:cNvPr id="4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3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7">
    <p:spTree>
      <p:nvGrpSpPr>
        <p:cNvPr id="1" name=""/>
        <p:cNvGrpSpPr/>
        <p:nvPr/>
      </p:nvGrpSpPr>
      <p:grpSpPr>
        <a:xfrm>
          <a:off x="0" y="0"/>
          <a:ext cx="0" cy="0"/>
          <a:chOff x="0" y="0"/>
          <a:chExt cx="0" cy="0"/>
        </a:xfrm>
      </p:grpSpPr>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8">
    <p:spTree>
      <p:nvGrpSpPr>
        <p:cNvPr id="1" name=""/>
        <p:cNvGrpSpPr/>
        <p:nvPr/>
      </p:nvGrpSpPr>
      <p:grpSpPr>
        <a:xfrm>
          <a:off x="0" y="0"/>
          <a:ext cx="0" cy="0"/>
          <a:chOff x="0" y="0"/>
          <a:chExt cx="0" cy="0"/>
        </a:xfrm>
      </p:grpSpPr>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9">
    <p:spTree>
      <p:nvGrpSpPr>
        <p:cNvPr id="1" name=""/>
        <p:cNvGrpSpPr/>
        <p:nvPr/>
      </p:nvGrpSpPr>
      <p:grpSpPr>
        <a:xfrm>
          <a:off x="0" y="0"/>
          <a:ext cx="0" cy="0"/>
          <a:chOff x="0" y="0"/>
          <a:chExt cx="0" cy="0"/>
        </a:xfrm>
      </p:grpSpPr>
      <p:sp>
        <p:nvSpPr>
          <p:cNvPr id="46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6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30">
    <p:spTree>
      <p:nvGrpSpPr>
        <p:cNvPr id="1" name=""/>
        <p:cNvGrpSpPr/>
        <p:nvPr/>
      </p:nvGrpSpPr>
      <p:grpSpPr>
        <a:xfrm>
          <a:off x="0" y="0"/>
          <a:ext cx="0" cy="0"/>
          <a:chOff x="0" y="0"/>
          <a:chExt cx="0" cy="0"/>
        </a:xfrm>
      </p:grpSpPr>
      <p:sp>
        <p:nvSpPr>
          <p:cNvPr id="47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7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31">
    <p:spTree>
      <p:nvGrpSpPr>
        <p:cNvPr id="1" name=""/>
        <p:cNvGrpSpPr/>
        <p:nvPr/>
      </p:nvGrpSpPr>
      <p:grpSpPr>
        <a:xfrm>
          <a:off x="0" y="0"/>
          <a:ext cx="0" cy="0"/>
          <a:chOff x="0" y="0"/>
          <a:chExt cx="0" cy="0"/>
        </a:xfrm>
      </p:grpSpPr>
      <p:sp>
        <p:nvSpPr>
          <p:cNvPr id="4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8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8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32">
    <p:spTree>
      <p:nvGrpSpPr>
        <p:cNvPr id="1" name=""/>
        <p:cNvGrpSpPr/>
        <p:nvPr/>
      </p:nvGrpSpPr>
      <p:grpSpPr>
        <a:xfrm>
          <a:off x="0" y="0"/>
          <a:ext cx="0" cy="0"/>
          <a:chOff x="0" y="0"/>
          <a:chExt cx="0" cy="0"/>
        </a:xfrm>
      </p:grpSpPr>
      <p:sp>
        <p:nvSpPr>
          <p:cNvPr id="49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Default 33">
    <p:spTree>
      <p:nvGrpSpPr>
        <p:cNvPr id="1" name=""/>
        <p:cNvGrpSpPr/>
        <p:nvPr/>
      </p:nvGrpSpPr>
      <p:grpSpPr>
        <a:xfrm>
          <a:off x="0" y="0"/>
          <a:ext cx="0" cy="0"/>
          <a:chOff x="0" y="0"/>
          <a:chExt cx="0" cy="0"/>
        </a:xfrm>
      </p:grpSpPr>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34">
    <p:spTree>
      <p:nvGrpSpPr>
        <p:cNvPr id="1" name=""/>
        <p:cNvGrpSpPr/>
        <p:nvPr/>
      </p:nvGrpSpPr>
      <p:grpSpPr>
        <a:xfrm>
          <a:off x="0" y="0"/>
          <a:ext cx="0" cy="0"/>
          <a:chOff x="0" y="0"/>
          <a:chExt cx="0" cy="0"/>
        </a:xfrm>
      </p:grpSpPr>
      <p:sp>
        <p:nvSpPr>
          <p:cNvPr id="5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35">
    <p:spTree>
      <p:nvGrpSpPr>
        <p:cNvPr id="1" name=""/>
        <p:cNvGrpSpPr/>
        <p:nvPr/>
      </p:nvGrpSpPr>
      <p:grpSpPr>
        <a:xfrm>
          <a:off x="0" y="0"/>
          <a:ext cx="0" cy="0"/>
          <a:chOff x="0" y="0"/>
          <a:chExt cx="0" cy="0"/>
        </a:xfrm>
      </p:grpSpPr>
      <p:sp>
        <p:nvSpPr>
          <p:cNvPr id="5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2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3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slideLayout" Target="../slideLayouts/slideLayout45.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slideLayout" Target="../slideLayouts/slideLayout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slideLayout" Target="../slideLayouts/slideLayout47.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 name="Pravokotnik 20"/>
          <p:cNvSpPr/>
          <p:nvPr/>
        </p:nvSpPr>
        <p:spPr>
          <a:xfrm>
            <a:off x="905040" y="3648240"/>
            <a:ext cx="7314480" cy="1278720"/>
          </a:xfrm>
          <a:prstGeom prst="rect">
            <a:avLst/>
          </a:prstGeom>
          <a:noFill/>
          <a:ln cap="rnd" w="6350">
            <a:solidFill>
              <a:srgbClr val="727ca3"/>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4" name="Pravokotnik 32"/>
          <p:cNvSpPr/>
          <p:nvPr/>
        </p:nvSpPr>
        <p:spPr>
          <a:xfrm>
            <a:off x="914400" y="5048280"/>
            <a:ext cx="7314480" cy="685080"/>
          </a:xfrm>
          <a:prstGeom prst="rect">
            <a:avLst/>
          </a:prstGeom>
          <a:noFill/>
          <a:ln cap="rnd" w="6350">
            <a:solidFill>
              <a:srgbClr val="9fb8cd"/>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5" name="Pravokotnik 21"/>
          <p:cNvSpPr/>
          <p:nvPr/>
        </p:nvSpPr>
        <p:spPr>
          <a:xfrm>
            <a:off x="905040" y="3648240"/>
            <a:ext cx="227880" cy="1278720"/>
          </a:xfrm>
          <a:prstGeom prst="rect">
            <a:avLst/>
          </a:prstGeom>
          <a:solidFill>
            <a:schemeClr val="accent1"/>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sp>
        <p:nvSpPr>
          <p:cNvPr id="6" name="Pravokotnik 31"/>
          <p:cNvSpPr/>
          <p:nvPr/>
        </p:nvSpPr>
        <p:spPr>
          <a:xfrm>
            <a:off x="914400" y="5048280"/>
            <a:ext cx="227880" cy="685080"/>
          </a:xfrm>
          <a:prstGeom prst="rect">
            <a:avLst/>
          </a:prstGeom>
          <a:solidFill>
            <a:schemeClr val="accent2"/>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7"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9"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0"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12"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13"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114" name="Pravokotnik 20"/>
          <p:cNvSpPr/>
          <p:nvPr/>
        </p:nvSpPr>
        <p:spPr>
          <a:xfrm>
            <a:off x="905040" y="3648240"/>
            <a:ext cx="7314480" cy="1278720"/>
          </a:xfrm>
          <a:prstGeom prst="rect">
            <a:avLst/>
          </a:prstGeom>
          <a:noFill/>
          <a:ln cap="rnd" w="6350">
            <a:solidFill>
              <a:srgbClr val="727ca3"/>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15" name="Pravokotnik 32"/>
          <p:cNvSpPr/>
          <p:nvPr/>
        </p:nvSpPr>
        <p:spPr>
          <a:xfrm>
            <a:off x="914400" y="5048280"/>
            <a:ext cx="7314480" cy="685080"/>
          </a:xfrm>
          <a:prstGeom prst="rect">
            <a:avLst/>
          </a:prstGeom>
          <a:noFill/>
          <a:ln cap="rnd" w="6350">
            <a:solidFill>
              <a:srgbClr val="9fb8cd"/>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16" name="Pravokotnik 21"/>
          <p:cNvSpPr/>
          <p:nvPr/>
        </p:nvSpPr>
        <p:spPr>
          <a:xfrm>
            <a:off x="905040" y="3648240"/>
            <a:ext cx="227880" cy="1278720"/>
          </a:xfrm>
          <a:prstGeom prst="rect">
            <a:avLst/>
          </a:prstGeom>
          <a:solidFill>
            <a:schemeClr val="accent1"/>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sp>
        <p:nvSpPr>
          <p:cNvPr id="117" name="Pravokotnik 31"/>
          <p:cNvSpPr/>
          <p:nvPr/>
        </p:nvSpPr>
        <p:spPr>
          <a:xfrm>
            <a:off x="914400" y="5048280"/>
            <a:ext cx="227880" cy="685080"/>
          </a:xfrm>
          <a:prstGeom prst="rect">
            <a:avLst/>
          </a:prstGeom>
          <a:solidFill>
            <a:schemeClr val="accent2"/>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1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20"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121" name="Pravokotnik 20"/>
          <p:cNvSpPr/>
          <p:nvPr/>
        </p:nvSpPr>
        <p:spPr>
          <a:xfrm>
            <a:off x="905040" y="3648240"/>
            <a:ext cx="7314480" cy="1278720"/>
          </a:xfrm>
          <a:prstGeom prst="rect">
            <a:avLst/>
          </a:prstGeom>
          <a:noFill/>
          <a:ln cap="rnd" w="6350">
            <a:solidFill>
              <a:srgbClr val="727ca3"/>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22" name="Pravokotnik 32"/>
          <p:cNvSpPr/>
          <p:nvPr/>
        </p:nvSpPr>
        <p:spPr>
          <a:xfrm>
            <a:off x="914400" y="5048280"/>
            <a:ext cx="7314480" cy="685080"/>
          </a:xfrm>
          <a:prstGeom prst="rect">
            <a:avLst/>
          </a:prstGeom>
          <a:noFill/>
          <a:ln cap="rnd" w="6350">
            <a:solidFill>
              <a:srgbClr val="9fb8cd"/>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23" name="Pravokotnik 21"/>
          <p:cNvSpPr/>
          <p:nvPr/>
        </p:nvSpPr>
        <p:spPr>
          <a:xfrm>
            <a:off x="905040" y="3648240"/>
            <a:ext cx="227880" cy="1278720"/>
          </a:xfrm>
          <a:prstGeom prst="rect">
            <a:avLst/>
          </a:prstGeom>
          <a:solidFill>
            <a:schemeClr val="accent1"/>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sp>
        <p:nvSpPr>
          <p:cNvPr id="124" name="Pravokotnik 31"/>
          <p:cNvSpPr/>
          <p:nvPr/>
        </p:nvSpPr>
        <p:spPr>
          <a:xfrm>
            <a:off x="914400" y="5048280"/>
            <a:ext cx="227880" cy="685080"/>
          </a:xfrm>
          <a:prstGeom prst="rect">
            <a:avLst/>
          </a:prstGeom>
          <a:solidFill>
            <a:schemeClr val="accent2"/>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2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26"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27"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28"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34"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35"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136" name="Pravokotnik 20"/>
          <p:cNvSpPr/>
          <p:nvPr/>
        </p:nvSpPr>
        <p:spPr>
          <a:xfrm>
            <a:off x="905040" y="3648240"/>
            <a:ext cx="7314480" cy="1278720"/>
          </a:xfrm>
          <a:prstGeom prst="rect">
            <a:avLst/>
          </a:prstGeom>
          <a:noFill/>
          <a:ln cap="rnd" w="6350">
            <a:solidFill>
              <a:srgbClr val="727ca3"/>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37" name="Pravokotnik 32"/>
          <p:cNvSpPr/>
          <p:nvPr/>
        </p:nvSpPr>
        <p:spPr>
          <a:xfrm>
            <a:off x="914400" y="5048280"/>
            <a:ext cx="7314480" cy="685080"/>
          </a:xfrm>
          <a:prstGeom prst="rect">
            <a:avLst/>
          </a:prstGeom>
          <a:noFill/>
          <a:ln cap="rnd" w="6350">
            <a:solidFill>
              <a:srgbClr val="9fb8cd"/>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38" name="Pravokotnik 21"/>
          <p:cNvSpPr/>
          <p:nvPr/>
        </p:nvSpPr>
        <p:spPr>
          <a:xfrm>
            <a:off x="905040" y="3648240"/>
            <a:ext cx="227880" cy="1278720"/>
          </a:xfrm>
          <a:prstGeom prst="rect">
            <a:avLst/>
          </a:prstGeom>
          <a:solidFill>
            <a:schemeClr val="accent1"/>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sp>
        <p:nvSpPr>
          <p:cNvPr id="139" name="Pravokotnik 31"/>
          <p:cNvSpPr/>
          <p:nvPr/>
        </p:nvSpPr>
        <p:spPr>
          <a:xfrm>
            <a:off x="914400" y="5048280"/>
            <a:ext cx="227880" cy="685080"/>
          </a:xfrm>
          <a:prstGeom prst="rect">
            <a:avLst/>
          </a:prstGeom>
          <a:solidFill>
            <a:schemeClr val="accent2"/>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4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41"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42"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43"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4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50"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151" name="Rectangle 2"/>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15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53"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54"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55"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61"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62"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163" name="Rectangle 2"/>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16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65"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6"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71"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72"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173" name="Rectangle 2"/>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17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75"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76"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77"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78"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4"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85"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86"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187" name="Rectangle 2"/>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18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89" name="PlaceHolder 2"/>
          <p:cNvSpPr>
            <a:spLocks noGrp="1"/>
          </p:cNvSpPr>
          <p:nvPr>
            <p:ph type="body"/>
          </p:nvPr>
        </p:nvSpPr>
        <p:spPr>
          <a:xfrm>
            <a:off x="457200" y="160452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90" name="PlaceHolder 3"/>
          <p:cNvSpPr>
            <a:spLocks noGrp="1"/>
          </p:cNvSpPr>
          <p:nvPr>
            <p:ph type="body"/>
          </p:nvPr>
        </p:nvSpPr>
        <p:spPr>
          <a:xfrm>
            <a:off x="3239640" y="160452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91" name="PlaceHolder 4"/>
          <p:cNvSpPr>
            <a:spLocks noGrp="1"/>
          </p:cNvSpPr>
          <p:nvPr>
            <p:ph type="body"/>
          </p:nvPr>
        </p:nvSpPr>
        <p:spPr>
          <a:xfrm>
            <a:off x="6022080" y="160452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92" name="PlaceHolder 5"/>
          <p:cNvSpPr>
            <a:spLocks noGrp="1"/>
          </p:cNvSpPr>
          <p:nvPr>
            <p:ph type="body"/>
          </p:nvPr>
        </p:nvSpPr>
        <p:spPr>
          <a:xfrm>
            <a:off x="457200" y="368208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93" name="PlaceHolder 6"/>
          <p:cNvSpPr>
            <a:spLocks noGrp="1"/>
          </p:cNvSpPr>
          <p:nvPr>
            <p:ph type="body"/>
          </p:nvPr>
        </p:nvSpPr>
        <p:spPr>
          <a:xfrm>
            <a:off x="3239640" y="368208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94" name="PlaceHolder 7"/>
          <p:cNvSpPr>
            <a:spLocks noGrp="1"/>
          </p:cNvSpPr>
          <p:nvPr>
            <p:ph type="body"/>
          </p:nvPr>
        </p:nvSpPr>
        <p:spPr>
          <a:xfrm>
            <a:off x="6022080" y="368208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5"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96"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97"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198" name="Rectangle 2"/>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1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200"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02"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03"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04" name="Rectangle 2"/>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20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0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10"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11" name="Rectangle 2"/>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21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a:t>
            </a:r>
            <a:r>
              <a:rPr b="0" lang="en-US" sz="1800" spc="-1" strike="noStrike">
                <a:solidFill>
                  <a:srgbClr val="000000"/>
                </a:solidFill>
                <a:latin typeface="Arial"/>
              </a:rPr>
              <a:t>edit the </a:t>
            </a:r>
            <a:r>
              <a:rPr b="0" lang="en-US" sz="1800" spc="-1" strike="noStrike">
                <a:solidFill>
                  <a:srgbClr val="000000"/>
                </a:solidFill>
                <a:latin typeface="Arial"/>
              </a:rPr>
              <a:t>title text </a:t>
            </a:r>
            <a:r>
              <a:rPr b="0" lang="en-US" sz="1800" spc="-1" strike="noStrike">
                <a:solidFill>
                  <a:srgbClr val="000000"/>
                </a:solidFill>
                <a:latin typeface="Arial"/>
              </a:rPr>
              <a:t>format</a:t>
            </a:r>
            <a:endParaRPr b="0" lang="en-US" sz="1800" spc="-1" strike="noStrike">
              <a:solidFill>
                <a:srgbClr val="000000"/>
              </a:solidFill>
              <a:latin typeface="Arial"/>
            </a:endParaRPr>
          </a:p>
        </p:txBody>
      </p:sp>
      <p:sp>
        <p:nvSpPr>
          <p:cNvPr id="213"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6"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7"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18" name="Pravokotnik 20"/>
          <p:cNvSpPr/>
          <p:nvPr/>
        </p:nvSpPr>
        <p:spPr>
          <a:xfrm>
            <a:off x="905040" y="3648240"/>
            <a:ext cx="7314480" cy="1278720"/>
          </a:xfrm>
          <a:prstGeom prst="rect">
            <a:avLst/>
          </a:prstGeom>
          <a:noFill/>
          <a:ln cap="rnd" w="6350">
            <a:solidFill>
              <a:srgbClr val="727ca3"/>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9" name="Pravokotnik 32"/>
          <p:cNvSpPr/>
          <p:nvPr/>
        </p:nvSpPr>
        <p:spPr>
          <a:xfrm>
            <a:off x="914400" y="5048280"/>
            <a:ext cx="7314480" cy="685080"/>
          </a:xfrm>
          <a:prstGeom prst="rect">
            <a:avLst/>
          </a:prstGeom>
          <a:noFill/>
          <a:ln cap="rnd" w="6350">
            <a:solidFill>
              <a:srgbClr val="9fb8cd"/>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20" name="Pravokotnik 21"/>
          <p:cNvSpPr/>
          <p:nvPr/>
        </p:nvSpPr>
        <p:spPr>
          <a:xfrm>
            <a:off x="905040" y="3648240"/>
            <a:ext cx="227880" cy="1278720"/>
          </a:xfrm>
          <a:prstGeom prst="rect">
            <a:avLst/>
          </a:prstGeom>
          <a:solidFill>
            <a:schemeClr val="accent1"/>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sp>
        <p:nvSpPr>
          <p:cNvPr id="21" name="Pravokotnik 31"/>
          <p:cNvSpPr/>
          <p:nvPr/>
        </p:nvSpPr>
        <p:spPr>
          <a:xfrm>
            <a:off x="914400" y="5048280"/>
            <a:ext cx="227880" cy="685080"/>
          </a:xfrm>
          <a:prstGeom prst="rect">
            <a:avLst/>
          </a:prstGeom>
          <a:solidFill>
            <a:schemeClr val="accent2"/>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2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3"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4"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6"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17"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18"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19" name="Rectangle 2"/>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22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21"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22"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6"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27"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28"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29" name="Rectangle 2"/>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23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33"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34"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35" name="Rectangle 2"/>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6"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37"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38"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39" name="Rectangle 2"/>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24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41"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42"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43"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4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50"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51" name="Rectangle 2"/>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25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53"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54"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55"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61"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62"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63"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64"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65"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26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67"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68"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69"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4"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75"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76"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77"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78"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79"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28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81"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82"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6"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87"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88"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89"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90"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291"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29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93"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94"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95"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96"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2"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03"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04"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05"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06"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07"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30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09" name="PlaceHolder 2"/>
          <p:cNvSpPr>
            <a:spLocks noGrp="1"/>
          </p:cNvSpPr>
          <p:nvPr>
            <p:ph type="body"/>
          </p:nvPr>
        </p:nvSpPr>
        <p:spPr>
          <a:xfrm>
            <a:off x="457200" y="160452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10" name="PlaceHolder 3"/>
          <p:cNvSpPr>
            <a:spLocks noGrp="1"/>
          </p:cNvSpPr>
          <p:nvPr>
            <p:ph type="body"/>
          </p:nvPr>
        </p:nvSpPr>
        <p:spPr>
          <a:xfrm>
            <a:off x="3239640" y="160452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11" name="PlaceHolder 4"/>
          <p:cNvSpPr>
            <a:spLocks noGrp="1"/>
          </p:cNvSpPr>
          <p:nvPr>
            <p:ph type="body"/>
          </p:nvPr>
        </p:nvSpPr>
        <p:spPr>
          <a:xfrm>
            <a:off x="6022080" y="160452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12" name="PlaceHolder 5"/>
          <p:cNvSpPr>
            <a:spLocks noGrp="1"/>
          </p:cNvSpPr>
          <p:nvPr>
            <p:ph type="body"/>
          </p:nvPr>
        </p:nvSpPr>
        <p:spPr>
          <a:xfrm>
            <a:off x="457200" y="368208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13" name="PlaceHolder 6"/>
          <p:cNvSpPr>
            <a:spLocks noGrp="1"/>
          </p:cNvSpPr>
          <p:nvPr>
            <p:ph type="body"/>
          </p:nvPr>
        </p:nvSpPr>
        <p:spPr>
          <a:xfrm>
            <a:off x="3239640" y="368208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14" name="PlaceHolder 7"/>
          <p:cNvSpPr>
            <a:spLocks noGrp="1"/>
          </p:cNvSpPr>
          <p:nvPr>
            <p:ph type="body"/>
          </p:nvPr>
        </p:nvSpPr>
        <p:spPr>
          <a:xfrm>
            <a:off x="6022080" y="368208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5"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16"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17"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18"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19"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20"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3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32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2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0"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1" name="Pravokotnik 20"/>
          <p:cNvSpPr/>
          <p:nvPr/>
        </p:nvSpPr>
        <p:spPr>
          <a:xfrm>
            <a:off x="905040" y="3648240"/>
            <a:ext cx="7314480" cy="1278720"/>
          </a:xfrm>
          <a:prstGeom prst="rect">
            <a:avLst/>
          </a:prstGeom>
          <a:noFill/>
          <a:ln cap="rnd" w="6350">
            <a:solidFill>
              <a:srgbClr val="727ca3"/>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32" name="Pravokotnik 32"/>
          <p:cNvSpPr/>
          <p:nvPr/>
        </p:nvSpPr>
        <p:spPr>
          <a:xfrm>
            <a:off x="914400" y="5048280"/>
            <a:ext cx="7314480" cy="685080"/>
          </a:xfrm>
          <a:prstGeom prst="rect">
            <a:avLst/>
          </a:prstGeom>
          <a:noFill/>
          <a:ln cap="rnd" w="6350">
            <a:solidFill>
              <a:srgbClr val="9fb8cd"/>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33" name="Pravokotnik 21"/>
          <p:cNvSpPr/>
          <p:nvPr/>
        </p:nvSpPr>
        <p:spPr>
          <a:xfrm>
            <a:off x="905040" y="3648240"/>
            <a:ext cx="227880" cy="1278720"/>
          </a:xfrm>
          <a:prstGeom prst="rect">
            <a:avLst/>
          </a:prstGeom>
          <a:solidFill>
            <a:schemeClr val="accent1"/>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sp>
        <p:nvSpPr>
          <p:cNvPr id="34" name="Pravokotnik 31"/>
          <p:cNvSpPr/>
          <p:nvPr/>
        </p:nvSpPr>
        <p:spPr>
          <a:xfrm>
            <a:off x="914400" y="5048280"/>
            <a:ext cx="227880" cy="685080"/>
          </a:xfrm>
          <a:prstGeom prst="rect">
            <a:avLst/>
          </a:prstGeom>
          <a:solidFill>
            <a:schemeClr val="accent2"/>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3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6"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7"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8"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9"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3"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24"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25"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26"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27"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28"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32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7" r:id="rId2"/>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2"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33"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34"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35"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36"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37"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33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39"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9"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2"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43"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44"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45"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46"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47"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34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49"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50"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4"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55"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56"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57"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58"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59"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36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3"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2"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63"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64"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65"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66"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67"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5" r:id="rId2"/>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6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70"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71"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72"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73"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37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a:t>
            </a:r>
            <a:r>
              <a:rPr b="0" lang="en-US" sz="1800" spc="-1" strike="noStrike">
                <a:solidFill>
                  <a:srgbClr val="000000"/>
                </a:solidFill>
                <a:latin typeface="Arial"/>
              </a:rPr>
              <a:t>edit the </a:t>
            </a:r>
            <a:r>
              <a:rPr b="0" lang="en-US" sz="1800" spc="-1" strike="noStrike">
                <a:solidFill>
                  <a:srgbClr val="000000"/>
                </a:solidFill>
                <a:latin typeface="Arial"/>
              </a:rPr>
              <a:t>title text </a:t>
            </a:r>
            <a:r>
              <a:rPr b="0" lang="en-US" sz="1800" spc="-1" strike="noStrike">
                <a:solidFill>
                  <a:srgbClr val="000000"/>
                </a:solidFill>
                <a:latin typeface="Arial"/>
              </a:rPr>
              <a:t>format</a:t>
            </a:r>
            <a:endParaRPr b="0" lang="en-US" sz="1800" spc="-1" strike="noStrike">
              <a:solidFill>
                <a:srgbClr val="000000"/>
              </a:solidFill>
              <a:latin typeface="Arial"/>
            </a:endParaRPr>
          </a:p>
        </p:txBody>
      </p:sp>
      <p:sp>
        <p:nvSpPr>
          <p:cNvPr id="375"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76"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77"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7" r:id="rId2"/>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2"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83"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84"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85"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86"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87"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38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89"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90"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91"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9" r:id="rId2"/>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6"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97"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398"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399"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00"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01"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40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03"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04"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05" name="PlaceHolder 4"/>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1" r:id="rId2"/>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0"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11"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12"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13"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14"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15"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41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17" name="PlaceHolder 2"/>
          <p:cNvSpPr>
            <a:spLocks noGrp="1"/>
          </p:cNvSpPr>
          <p:nvPr>
            <p:ph type="body"/>
          </p:nvPr>
        </p:nvSpPr>
        <p:spPr>
          <a:xfrm>
            <a:off x="457200" y="160452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18" name="PlaceHolder 3"/>
          <p:cNvSpPr>
            <a:spLocks noGrp="1"/>
          </p:cNvSpPr>
          <p:nvPr>
            <p:ph type="body"/>
          </p:nvPr>
        </p:nvSpPr>
        <p:spPr>
          <a:xfrm>
            <a:off x="457200" y="3682080"/>
            <a:ext cx="82288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3" r:id="rId2"/>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2"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23"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24"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25"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26"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27"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42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29"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30"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31"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32" name="PlaceHolder 5"/>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5"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6"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7"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8" name="Pravokotnik 20"/>
          <p:cNvSpPr/>
          <p:nvPr/>
        </p:nvSpPr>
        <p:spPr>
          <a:xfrm>
            <a:off x="905040" y="3648240"/>
            <a:ext cx="7314480" cy="1278720"/>
          </a:xfrm>
          <a:prstGeom prst="rect">
            <a:avLst/>
          </a:prstGeom>
          <a:noFill/>
          <a:ln cap="rnd" w="6350">
            <a:solidFill>
              <a:srgbClr val="727ca3"/>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49" name="Pravokotnik 32"/>
          <p:cNvSpPr/>
          <p:nvPr/>
        </p:nvSpPr>
        <p:spPr>
          <a:xfrm>
            <a:off x="914400" y="5048280"/>
            <a:ext cx="7314480" cy="685080"/>
          </a:xfrm>
          <a:prstGeom prst="rect">
            <a:avLst/>
          </a:prstGeom>
          <a:noFill/>
          <a:ln cap="rnd" w="6350">
            <a:solidFill>
              <a:srgbClr val="9fb8cd"/>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50" name="Pravokotnik 21"/>
          <p:cNvSpPr/>
          <p:nvPr/>
        </p:nvSpPr>
        <p:spPr>
          <a:xfrm>
            <a:off x="905040" y="3648240"/>
            <a:ext cx="227880" cy="1278720"/>
          </a:xfrm>
          <a:prstGeom prst="rect">
            <a:avLst/>
          </a:prstGeom>
          <a:solidFill>
            <a:schemeClr val="accent1"/>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sp>
        <p:nvSpPr>
          <p:cNvPr id="51" name="Pravokotnik 31"/>
          <p:cNvSpPr/>
          <p:nvPr/>
        </p:nvSpPr>
        <p:spPr>
          <a:xfrm>
            <a:off x="914400" y="5048280"/>
            <a:ext cx="227880" cy="685080"/>
          </a:xfrm>
          <a:prstGeom prst="rect">
            <a:avLst/>
          </a:prstGeom>
          <a:solidFill>
            <a:schemeClr val="accent2"/>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5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3" name="PlaceHolder 2"/>
          <p:cNvSpPr>
            <a:spLocks noGrp="1"/>
          </p:cNvSpPr>
          <p:nvPr>
            <p:ph type="body"/>
          </p:nvPr>
        </p:nvSpPr>
        <p:spPr>
          <a:xfrm>
            <a:off x="457200" y="160452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4" name="PlaceHolder 3"/>
          <p:cNvSpPr>
            <a:spLocks noGrp="1"/>
          </p:cNvSpPr>
          <p:nvPr>
            <p:ph type="body"/>
          </p:nvPr>
        </p:nvSpPr>
        <p:spPr>
          <a:xfrm>
            <a:off x="3239640" y="160452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5" name="PlaceHolder 4"/>
          <p:cNvSpPr>
            <a:spLocks noGrp="1"/>
          </p:cNvSpPr>
          <p:nvPr>
            <p:ph type="body"/>
          </p:nvPr>
        </p:nvSpPr>
        <p:spPr>
          <a:xfrm>
            <a:off x="6022080" y="160452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6" name="PlaceHolder 5"/>
          <p:cNvSpPr>
            <a:spLocks noGrp="1"/>
          </p:cNvSpPr>
          <p:nvPr>
            <p:ph type="body"/>
          </p:nvPr>
        </p:nvSpPr>
        <p:spPr>
          <a:xfrm>
            <a:off x="457200" y="368208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7" name="PlaceHolder 6"/>
          <p:cNvSpPr>
            <a:spLocks noGrp="1"/>
          </p:cNvSpPr>
          <p:nvPr>
            <p:ph type="body"/>
          </p:nvPr>
        </p:nvSpPr>
        <p:spPr>
          <a:xfrm>
            <a:off x="3239640" y="368208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8" name="PlaceHolder 7"/>
          <p:cNvSpPr>
            <a:spLocks noGrp="1"/>
          </p:cNvSpPr>
          <p:nvPr>
            <p:ph type="body"/>
          </p:nvPr>
        </p:nvSpPr>
        <p:spPr>
          <a:xfrm>
            <a:off x="6022080" y="368208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3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40"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41"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42"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43"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44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a:t>
            </a:r>
            <a:r>
              <a:rPr b="0" lang="en-US" sz="1800" spc="-1" strike="noStrike">
                <a:solidFill>
                  <a:srgbClr val="000000"/>
                </a:solidFill>
                <a:latin typeface="Arial"/>
              </a:rPr>
              <a:t>edit the </a:t>
            </a:r>
            <a:r>
              <a:rPr b="0" lang="en-US" sz="1800" spc="-1" strike="noStrike">
                <a:solidFill>
                  <a:srgbClr val="000000"/>
                </a:solidFill>
                <a:latin typeface="Arial"/>
              </a:rPr>
              <a:t>title text </a:t>
            </a:r>
            <a:r>
              <a:rPr b="0" lang="en-US" sz="1800" spc="-1" strike="noStrike">
                <a:solidFill>
                  <a:srgbClr val="000000"/>
                </a:solidFill>
                <a:latin typeface="Arial"/>
              </a:rPr>
              <a:t>format</a:t>
            </a:r>
            <a:endParaRPr b="0" lang="en-US" sz="1800" spc="-1" strike="noStrike">
              <a:solidFill>
                <a:srgbClr val="000000"/>
              </a:solidFill>
              <a:latin typeface="Arial"/>
            </a:endParaRPr>
          </a:p>
        </p:txBody>
      </p:sp>
      <p:sp>
        <p:nvSpPr>
          <p:cNvPr id="445" name="PlaceHolder 2"/>
          <p:cNvSpPr>
            <a:spLocks noGrp="1"/>
          </p:cNvSpPr>
          <p:nvPr>
            <p:ph type="body"/>
          </p:nvPr>
        </p:nvSpPr>
        <p:spPr>
          <a:xfrm>
            <a:off x="457200" y="160452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46" name="PlaceHolder 3"/>
          <p:cNvSpPr>
            <a:spLocks noGrp="1"/>
          </p:cNvSpPr>
          <p:nvPr>
            <p:ph type="body"/>
          </p:nvPr>
        </p:nvSpPr>
        <p:spPr>
          <a:xfrm>
            <a:off x="3239640" y="160452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47" name="PlaceHolder 4"/>
          <p:cNvSpPr>
            <a:spLocks noGrp="1"/>
          </p:cNvSpPr>
          <p:nvPr>
            <p:ph type="body"/>
          </p:nvPr>
        </p:nvSpPr>
        <p:spPr>
          <a:xfrm>
            <a:off x="6022080" y="160452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48" name="PlaceHolder 5"/>
          <p:cNvSpPr>
            <a:spLocks noGrp="1"/>
          </p:cNvSpPr>
          <p:nvPr>
            <p:ph type="body"/>
          </p:nvPr>
        </p:nvSpPr>
        <p:spPr>
          <a:xfrm>
            <a:off x="457200" y="368208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49" name="PlaceHolder 6"/>
          <p:cNvSpPr>
            <a:spLocks noGrp="1"/>
          </p:cNvSpPr>
          <p:nvPr>
            <p:ph type="body"/>
          </p:nvPr>
        </p:nvSpPr>
        <p:spPr>
          <a:xfrm>
            <a:off x="3239640" y="368208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50" name="PlaceHolder 7"/>
          <p:cNvSpPr>
            <a:spLocks noGrp="1"/>
          </p:cNvSpPr>
          <p:nvPr>
            <p:ph type="body"/>
          </p:nvPr>
        </p:nvSpPr>
        <p:spPr>
          <a:xfrm>
            <a:off x="6022080" y="3682080"/>
            <a:ext cx="2649240" cy="1896480"/>
          </a:xfrm>
          <a:prstGeom prst="rect">
            <a:avLst/>
          </a:prstGeom>
          <a:noFill/>
          <a:ln w="0">
            <a:noFill/>
          </a:ln>
        </p:spPr>
        <p:txBody>
          <a:bodyPr lIns="0" rIns="0" tIns="0" bIns="0" anchor="t">
            <a:normAutofit fontScale="18333"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2"/>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1"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52"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53"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54"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55"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56"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4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5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9" r:id="rId2"/>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9"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60"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61"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62"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63"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64"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46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31" r:id="rId2"/>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6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70"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71"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72"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73"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47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75"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33"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7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80"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81"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82"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83"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48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85"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86"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35"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0"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91"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92"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93"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94"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495"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49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37" r:id="rId2"/>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49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500"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501"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502"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503"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39" r:id="rId2"/>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4"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505"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506"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507"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508"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509"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51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11" name="PlaceHolder 2"/>
          <p:cNvSpPr>
            <a:spLocks noGrp="1"/>
          </p:cNvSpPr>
          <p:nvPr>
            <p:ph type="body"/>
          </p:nvPr>
        </p:nvSpPr>
        <p:spPr>
          <a:xfrm>
            <a:off x="45720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12"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13" name="PlaceHolder 4"/>
          <p:cNvSpPr>
            <a:spLocks noGrp="1"/>
          </p:cNvSpPr>
          <p:nvPr>
            <p:ph type="body"/>
          </p:nvPr>
        </p:nvSpPr>
        <p:spPr>
          <a:xfrm>
            <a:off x="45720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1"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51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520" name="Enakokraki trikotnik 9" hidden="1"/>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521" name="Raven konektor 4"/>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522" name="Enakokraki trikotnik 5"/>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523" name="Rectangle 6"/>
          <p:cNvSpPr/>
          <p:nvPr/>
        </p:nvSpPr>
        <p:spPr>
          <a:xfrm>
            <a:off x="4878720" y="6356520"/>
            <a:ext cx="36558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Arial"/>
                <a:ea typeface="DejaVu Sans"/>
              </a:rPr>
              <a:t>Jezikovne tehnologije, Jernej Vičič</a:t>
            </a:r>
            <a:endParaRPr b="0" lang="en-US" sz="1800" spc="-1" strike="noStrike">
              <a:solidFill>
                <a:srgbClr val="000000"/>
              </a:solidFill>
              <a:latin typeface="Arial"/>
            </a:endParaRPr>
          </a:p>
        </p:txBody>
      </p:sp>
      <p:sp>
        <p:nvSpPr>
          <p:cNvPr id="52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25"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26" name="PlaceHolder 3"/>
          <p:cNvSpPr>
            <a:spLocks noGrp="1"/>
          </p:cNvSpPr>
          <p:nvPr>
            <p:ph type="body"/>
          </p:nvPr>
        </p:nvSpPr>
        <p:spPr>
          <a:xfrm>
            <a:off x="4674240" y="160452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27" name="PlaceHolder 4"/>
          <p:cNvSpPr>
            <a:spLocks noGrp="1"/>
          </p:cNvSpPr>
          <p:nvPr>
            <p:ph type="body"/>
          </p:nvPr>
        </p:nvSpPr>
        <p:spPr>
          <a:xfrm>
            <a:off x="4674240" y="3682080"/>
            <a:ext cx="4015440" cy="1896480"/>
          </a:xfrm>
          <a:prstGeom prst="rect">
            <a:avLst/>
          </a:prstGeom>
          <a:noFill/>
          <a:ln w="0">
            <a:noFill/>
          </a:ln>
        </p:spPr>
        <p:txBody>
          <a:bodyPr lIns="0" rIns="0" tIns="0" bIns="0" anchor="t">
            <a:normAutofit fontScale="68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3"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60"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61"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62" name="Pravokotnik 20"/>
          <p:cNvSpPr/>
          <p:nvPr/>
        </p:nvSpPr>
        <p:spPr>
          <a:xfrm>
            <a:off x="905040" y="3648240"/>
            <a:ext cx="7314480" cy="1278720"/>
          </a:xfrm>
          <a:prstGeom prst="rect">
            <a:avLst/>
          </a:prstGeom>
          <a:noFill/>
          <a:ln cap="rnd" w="6350">
            <a:solidFill>
              <a:srgbClr val="727ca3"/>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63" name="Pravokotnik 32"/>
          <p:cNvSpPr/>
          <p:nvPr/>
        </p:nvSpPr>
        <p:spPr>
          <a:xfrm>
            <a:off x="914400" y="5048280"/>
            <a:ext cx="7314480" cy="685080"/>
          </a:xfrm>
          <a:prstGeom prst="rect">
            <a:avLst/>
          </a:prstGeom>
          <a:noFill/>
          <a:ln cap="rnd" w="6350">
            <a:solidFill>
              <a:srgbClr val="9fb8cd"/>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64" name="Pravokotnik 21"/>
          <p:cNvSpPr/>
          <p:nvPr/>
        </p:nvSpPr>
        <p:spPr>
          <a:xfrm>
            <a:off x="905040" y="3648240"/>
            <a:ext cx="227880" cy="1278720"/>
          </a:xfrm>
          <a:prstGeom prst="rect">
            <a:avLst/>
          </a:prstGeom>
          <a:solidFill>
            <a:schemeClr val="accent1"/>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sp>
        <p:nvSpPr>
          <p:cNvPr id="65" name="Pravokotnik 31"/>
          <p:cNvSpPr/>
          <p:nvPr/>
        </p:nvSpPr>
        <p:spPr>
          <a:xfrm>
            <a:off x="914400" y="5048280"/>
            <a:ext cx="227880" cy="685080"/>
          </a:xfrm>
          <a:prstGeom prst="rect">
            <a:avLst/>
          </a:prstGeom>
          <a:solidFill>
            <a:schemeClr val="accent2"/>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6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6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6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70"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71" name="Pravokotnik 20"/>
          <p:cNvSpPr/>
          <p:nvPr/>
        </p:nvSpPr>
        <p:spPr>
          <a:xfrm>
            <a:off x="905040" y="3648240"/>
            <a:ext cx="7314480" cy="1278720"/>
          </a:xfrm>
          <a:prstGeom prst="rect">
            <a:avLst/>
          </a:prstGeom>
          <a:noFill/>
          <a:ln cap="rnd" w="6350">
            <a:solidFill>
              <a:srgbClr val="727ca3"/>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72" name="Pravokotnik 32"/>
          <p:cNvSpPr/>
          <p:nvPr/>
        </p:nvSpPr>
        <p:spPr>
          <a:xfrm>
            <a:off x="914400" y="5048280"/>
            <a:ext cx="7314480" cy="685080"/>
          </a:xfrm>
          <a:prstGeom prst="rect">
            <a:avLst/>
          </a:prstGeom>
          <a:noFill/>
          <a:ln cap="rnd" w="6350">
            <a:solidFill>
              <a:srgbClr val="9fb8cd"/>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73" name="Pravokotnik 21"/>
          <p:cNvSpPr/>
          <p:nvPr/>
        </p:nvSpPr>
        <p:spPr>
          <a:xfrm>
            <a:off x="905040" y="3648240"/>
            <a:ext cx="227880" cy="1278720"/>
          </a:xfrm>
          <a:prstGeom prst="rect">
            <a:avLst/>
          </a:prstGeom>
          <a:solidFill>
            <a:schemeClr val="accent1"/>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sp>
        <p:nvSpPr>
          <p:cNvPr id="74" name="Pravokotnik 31"/>
          <p:cNvSpPr/>
          <p:nvPr/>
        </p:nvSpPr>
        <p:spPr>
          <a:xfrm>
            <a:off x="914400" y="5048280"/>
            <a:ext cx="227880" cy="685080"/>
          </a:xfrm>
          <a:prstGeom prst="rect">
            <a:avLst/>
          </a:prstGeom>
          <a:solidFill>
            <a:schemeClr val="accent2"/>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7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79"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80"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81" name="Pravokotnik 20"/>
          <p:cNvSpPr/>
          <p:nvPr/>
        </p:nvSpPr>
        <p:spPr>
          <a:xfrm>
            <a:off x="905040" y="3648240"/>
            <a:ext cx="7314480" cy="1278720"/>
          </a:xfrm>
          <a:prstGeom prst="rect">
            <a:avLst/>
          </a:prstGeom>
          <a:noFill/>
          <a:ln cap="rnd" w="6350">
            <a:solidFill>
              <a:srgbClr val="727ca3"/>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82" name="Pravokotnik 32"/>
          <p:cNvSpPr/>
          <p:nvPr/>
        </p:nvSpPr>
        <p:spPr>
          <a:xfrm>
            <a:off x="914400" y="5048280"/>
            <a:ext cx="7314480" cy="685080"/>
          </a:xfrm>
          <a:prstGeom prst="rect">
            <a:avLst/>
          </a:prstGeom>
          <a:noFill/>
          <a:ln cap="rnd" w="6350">
            <a:solidFill>
              <a:srgbClr val="9fb8cd"/>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83" name="Pravokotnik 21"/>
          <p:cNvSpPr/>
          <p:nvPr/>
        </p:nvSpPr>
        <p:spPr>
          <a:xfrm>
            <a:off x="905040" y="3648240"/>
            <a:ext cx="227880" cy="1278720"/>
          </a:xfrm>
          <a:prstGeom prst="rect">
            <a:avLst/>
          </a:prstGeom>
          <a:solidFill>
            <a:schemeClr val="accent1"/>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sp>
        <p:nvSpPr>
          <p:cNvPr id="84" name="Pravokotnik 31"/>
          <p:cNvSpPr/>
          <p:nvPr/>
        </p:nvSpPr>
        <p:spPr>
          <a:xfrm>
            <a:off x="914400" y="5048280"/>
            <a:ext cx="227880" cy="685080"/>
          </a:xfrm>
          <a:prstGeom prst="rect">
            <a:avLst/>
          </a:prstGeom>
          <a:solidFill>
            <a:schemeClr val="accent2"/>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8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6"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90"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91"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92" name="Pravokotnik 20"/>
          <p:cNvSpPr/>
          <p:nvPr/>
        </p:nvSpPr>
        <p:spPr>
          <a:xfrm>
            <a:off x="905040" y="3648240"/>
            <a:ext cx="7314480" cy="1278720"/>
          </a:xfrm>
          <a:prstGeom prst="rect">
            <a:avLst/>
          </a:prstGeom>
          <a:noFill/>
          <a:ln cap="rnd" w="6350">
            <a:solidFill>
              <a:srgbClr val="727ca3"/>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93" name="Pravokotnik 32"/>
          <p:cNvSpPr/>
          <p:nvPr/>
        </p:nvSpPr>
        <p:spPr>
          <a:xfrm>
            <a:off x="914400" y="5048280"/>
            <a:ext cx="7314480" cy="685080"/>
          </a:xfrm>
          <a:prstGeom prst="rect">
            <a:avLst/>
          </a:prstGeom>
          <a:noFill/>
          <a:ln cap="rnd" w="6350">
            <a:solidFill>
              <a:srgbClr val="9fb8cd"/>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94" name="Pravokotnik 21"/>
          <p:cNvSpPr/>
          <p:nvPr/>
        </p:nvSpPr>
        <p:spPr>
          <a:xfrm>
            <a:off x="905040" y="3648240"/>
            <a:ext cx="227880" cy="1278720"/>
          </a:xfrm>
          <a:prstGeom prst="rect">
            <a:avLst/>
          </a:prstGeom>
          <a:solidFill>
            <a:schemeClr val="accent1"/>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sp>
        <p:nvSpPr>
          <p:cNvPr id="95" name="Pravokotnik 31"/>
          <p:cNvSpPr/>
          <p:nvPr/>
        </p:nvSpPr>
        <p:spPr>
          <a:xfrm>
            <a:off x="914400" y="5048280"/>
            <a:ext cx="227880" cy="685080"/>
          </a:xfrm>
          <a:prstGeom prst="rect">
            <a:avLst/>
          </a:prstGeom>
          <a:solidFill>
            <a:schemeClr val="accent2"/>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96"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97"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98"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 name="Raven konektor 27"/>
          <p:cNvSpPr/>
          <p:nvPr/>
        </p:nvSpPr>
        <p:spPr>
          <a:xfrm>
            <a:off x="457200" y="635292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03" name="Raven konektor 28"/>
          <p:cNvSpPr/>
          <p:nvPr/>
        </p:nvSpPr>
        <p:spPr>
          <a:xfrm>
            <a:off x="457200" y="1143000"/>
            <a:ext cx="8229600" cy="360"/>
          </a:xfrm>
          <a:prstGeom prst="line">
            <a:avLst/>
          </a:prstGeom>
          <a:ln w="9525">
            <a:solidFill>
              <a:srgbClr val="9fb8cd"/>
            </a:solidFill>
            <a:prstDash val="dash"/>
            <a:roun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ndParaRPr>
          </a:p>
        </p:txBody>
      </p:sp>
      <p:sp>
        <p:nvSpPr>
          <p:cNvPr id="104" name="Enakokraki trikotnik 9"/>
          <p:cNvSpPr/>
          <p:nvPr/>
        </p:nvSpPr>
        <p:spPr>
          <a:xfrm rot="5400000">
            <a:off x="419760" y="6467400"/>
            <a:ext cx="189720" cy="119880"/>
          </a:xfrm>
          <a:prstGeom prst="triangle">
            <a:avLst>
              <a:gd name="adj" fmla="val 50000"/>
            </a:avLst>
          </a:prstGeom>
          <a:solidFill>
            <a:schemeClr val="accent2"/>
          </a:solidFill>
          <a:ln w="2540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15120" bIns="15120" anchor="t">
            <a:noAutofit/>
          </a:bodyPr>
          <a:p>
            <a:endParaRPr b="0" lang="en-US" sz="1800" spc="-1" strike="noStrike">
              <a:solidFill>
                <a:srgbClr val="000000"/>
              </a:solidFill>
              <a:latin typeface="Arial"/>
            </a:endParaRPr>
          </a:p>
        </p:txBody>
      </p:sp>
      <p:sp>
        <p:nvSpPr>
          <p:cNvPr id="105" name="Pravokotnik 20"/>
          <p:cNvSpPr/>
          <p:nvPr/>
        </p:nvSpPr>
        <p:spPr>
          <a:xfrm>
            <a:off x="905040" y="3648240"/>
            <a:ext cx="7314480" cy="1278720"/>
          </a:xfrm>
          <a:prstGeom prst="rect">
            <a:avLst/>
          </a:prstGeom>
          <a:noFill/>
          <a:ln cap="rnd" w="6350">
            <a:solidFill>
              <a:srgbClr val="727ca3"/>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06" name="Pravokotnik 32"/>
          <p:cNvSpPr/>
          <p:nvPr/>
        </p:nvSpPr>
        <p:spPr>
          <a:xfrm>
            <a:off x="914400" y="5048280"/>
            <a:ext cx="7314480" cy="685080"/>
          </a:xfrm>
          <a:prstGeom prst="rect">
            <a:avLst/>
          </a:prstGeom>
          <a:noFill/>
          <a:ln cap="rnd" w="6350">
            <a:solidFill>
              <a:srgbClr val="9fb8cd"/>
            </a:solidFill>
            <a:round/>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07" name="Pravokotnik 21"/>
          <p:cNvSpPr/>
          <p:nvPr/>
        </p:nvSpPr>
        <p:spPr>
          <a:xfrm>
            <a:off x="905040" y="3648240"/>
            <a:ext cx="227880" cy="1278720"/>
          </a:xfrm>
          <a:prstGeom prst="rect">
            <a:avLst/>
          </a:prstGeom>
          <a:solidFill>
            <a:schemeClr val="accent1"/>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sp>
        <p:nvSpPr>
          <p:cNvPr id="108" name="Pravokotnik 31"/>
          <p:cNvSpPr/>
          <p:nvPr/>
        </p:nvSpPr>
        <p:spPr>
          <a:xfrm>
            <a:off x="914400" y="5048280"/>
            <a:ext cx="227880" cy="685080"/>
          </a:xfrm>
          <a:prstGeom prst="rect">
            <a:avLst/>
          </a:prstGeom>
          <a:solidFill>
            <a:schemeClr val="accent2"/>
          </a:solidFill>
          <a:ln w="6350">
            <a:noFill/>
          </a:ln>
          <a:effectLst>
            <a:glow rad="63360">
              <a:srgbClr val="ffffff">
                <a:alpha val="50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0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a:t>
            </a:r>
            <a:r>
              <a:rPr b="0" lang="en-US" sz="1800" spc="-1" strike="noStrike">
                <a:solidFill>
                  <a:srgbClr val="000000"/>
                </a:solidFill>
                <a:latin typeface="Arial"/>
              </a:rPr>
              <a:t>edit the </a:t>
            </a:r>
            <a:r>
              <a:rPr b="0" lang="en-US" sz="1800" spc="-1" strike="noStrike">
                <a:solidFill>
                  <a:srgbClr val="000000"/>
                </a:solidFill>
                <a:latin typeface="Arial"/>
              </a:rPr>
              <a:t>title text </a:t>
            </a:r>
            <a:r>
              <a:rPr b="0" lang="en-US" sz="1800" spc="-1" strike="noStrike">
                <a:solidFill>
                  <a:srgbClr val="000000"/>
                </a:solidFill>
                <a:latin typeface="Arial"/>
              </a:rPr>
              <a:t>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hyperlink" Target="http://ebralec.si/branje/" TargetMode="External"/><Relationship Id="rId2" Type="http://schemas.openxmlformats.org/officeDocument/2006/relationships/slideLayout" Target="../slideLayouts/slideLayout29.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9.xml"/>
</Relationships>
</file>

<file path=ppt/slides/_rels/slide1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9.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9.xml"/>
</Relationships>
</file>

<file path=ppt/slides/_rels/slide1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9.xml"/>
</Relationships>
</file>

<file path=ppt/slides/_rels/slide1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slideLayout" Target="../slideLayouts/slideLayout29.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png"/><Relationship Id="rId3" Type="http://schemas.openxmlformats.org/officeDocument/2006/relationships/slideLayout" Target="../slideLayouts/slideLayout29.xml"/>
</Relationships>
</file>

<file path=ppt/slides/_rels/slide17.xml.rels><?xml version="1.0" encoding="UTF-8"?>
<Relationships xmlns="http://schemas.openxmlformats.org/package/2006/relationships"><Relationship Id="rId1" Type="http://schemas.openxmlformats.org/officeDocument/2006/relationships/image" Target="../media/image12.tif"/><Relationship Id="rId2" Type="http://schemas.openxmlformats.org/officeDocument/2006/relationships/slideLayout" Target="../slideLayouts/slideLayout29.xml"/>
</Relationships>
</file>

<file path=ppt/slides/_rels/slide1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9.xml"/>
</Relationships>
</file>

<file path=ppt/slides/_rels/slide1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2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29.xml"/>
</Relationships>
</file>

<file path=ppt/slides/_rels/slide2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9.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slideLayout" Target="../slideLayouts/slideLayout29.xml"/>
</Relationships>
</file>

<file path=ppt/slides/_rels/slide34.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9.xml"/>
</Relationships>
</file>

<file path=ppt/slides/_rels/slide3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hyperlink" Target="https://cloud.google.com/speech-to-text/docs/speech-to-text-supported-languages" TargetMode="External"/><Relationship Id="rId2" Type="http://schemas.openxmlformats.org/officeDocument/2006/relationships/hyperlink" Target="https://slovenscina.eu/razpoznavalnik" TargetMode="External"/><Relationship Id="rId3" Type="http://schemas.openxmlformats.org/officeDocument/2006/relationships/hyperlink" Target="https://sonix.ai/languages/transcribe-slovenian-audio" TargetMode="External"/><Relationship Id="rId4" Type="http://schemas.openxmlformats.org/officeDocument/2006/relationships/slideLayout" Target="../slideLayouts/slideLayout4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Naslov 1"/>
          <p:cNvSpPr/>
          <p:nvPr/>
        </p:nvSpPr>
        <p:spPr>
          <a:xfrm>
            <a:off x="442800" y="3557520"/>
            <a:ext cx="7771680" cy="146916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pPr>
            <a:r>
              <a:rPr b="0" lang="sl-SI" sz="2800" spc="-1" strike="noStrike">
                <a:solidFill>
                  <a:srgbClr val="000000"/>
                </a:solidFill>
                <a:latin typeface="Calibri Light"/>
              </a:rPr>
              <a:t>Jezikovne tehnologije</a:t>
            </a:r>
            <a:endParaRPr b="0" lang="en-US" sz="2800" spc="-1" strike="noStrike">
              <a:solidFill>
                <a:srgbClr val="000000"/>
              </a:solidFill>
              <a:latin typeface="Arial"/>
            </a:endParaRPr>
          </a:p>
        </p:txBody>
      </p:sp>
      <p:sp>
        <p:nvSpPr>
          <p:cNvPr id="539" name="Podnaslov 2"/>
          <p:cNvSpPr/>
          <p:nvPr/>
        </p:nvSpPr>
        <p:spPr>
          <a:xfrm>
            <a:off x="1785960" y="676440"/>
            <a:ext cx="6400080" cy="1751760"/>
          </a:xfrm>
          <a:prstGeom prst="rect">
            <a:avLst/>
          </a:prstGeom>
          <a:noFill/>
          <a:ln w="0">
            <a:noFill/>
          </a:ln>
        </p:spPr>
        <p:style>
          <a:lnRef idx="0"/>
          <a:fillRef idx="0"/>
          <a:effectRef idx="0"/>
          <a:fontRef idx="minor"/>
        </p:style>
        <p:txBody>
          <a:bodyPr lIns="90000" rIns="90000" tIns="45000" bIns="45000" anchor="t">
            <a:normAutofit/>
          </a:bodyPr>
          <a:p>
            <a:pPr algn="r">
              <a:lnSpc>
                <a:spcPct val="100000"/>
              </a:lnSpc>
              <a:spcBef>
                <a:spcPts val="601"/>
              </a:spcBef>
              <a:tabLst>
                <a:tab algn="l" pos="0"/>
              </a:tabLst>
            </a:pPr>
            <a:r>
              <a:rPr b="0" lang="sl-SI" sz="2000" spc="-1" strike="noStrike">
                <a:solidFill>
                  <a:srgbClr val="464653"/>
                </a:solidFill>
                <a:latin typeface="Calibri Light"/>
              </a:rPr>
              <a:t>Jezikovne tehnologije</a:t>
            </a:r>
            <a:endParaRPr b="0" lang="en-US" sz="2000" spc="-1" strike="noStrike">
              <a:solidFill>
                <a:srgbClr val="000000"/>
              </a:solidFill>
              <a:latin typeface="Arial"/>
            </a:endParaRPr>
          </a:p>
        </p:txBody>
      </p:sp>
      <p:sp>
        <p:nvSpPr>
          <p:cNvPr id="540" name="Podnaslov 2"/>
          <p:cNvSpPr/>
          <p:nvPr/>
        </p:nvSpPr>
        <p:spPr>
          <a:xfrm>
            <a:off x="1071720" y="5214960"/>
            <a:ext cx="7143120" cy="823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360"/>
              </a:spcBef>
            </a:pPr>
            <a:r>
              <a:rPr b="0" lang="sl-SI" sz="1800" spc="-1" strike="noStrike">
                <a:solidFill>
                  <a:srgbClr val="898989"/>
                </a:solidFill>
                <a:latin typeface="Arial"/>
                <a:ea typeface="DejaVu Sans"/>
              </a:rPr>
              <a:t>Jernej Vičič   </a:t>
            </a:r>
            <a:r>
              <a:rPr b="0" lang="sl-SI" sz="1800" spc="-1" strike="noStrike">
                <a:solidFill>
                  <a:srgbClr val="898989"/>
                </a:solidFill>
                <a:latin typeface="Arial"/>
                <a:ea typeface="DejaVu Sans"/>
              </a:rPr>
              <a:t>	</a:t>
            </a:r>
            <a:r>
              <a:rPr b="0" lang="sl-SI" sz="1800" spc="-1" strike="noStrike">
                <a:solidFill>
                  <a:srgbClr val="898989"/>
                </a:solidFill>
                <a:latin typeface="Arial"/>
                <a:ea typeface="DejaVu Sans"/>
              </a:rPr>
              <a:t>	</a:t>
            </a:r>
            <a:r>
              <a:rPr b="0" lang="sl-SI" sz="1800" spc="-1" strike="noStrike">
                <a:solidFill>
                  <a:srgbClr val="898989"/>
                </a:solidFill>
                <a:latin typeface="Arial"/>
                <a:ea typeface="DejaVu Sans"/>
              </a:rPr>
              <a:t>	</a:t>
            </a:r>
            <a:r>
              <a:rPr b="0" lang="sl-SI" sz="1800" spc="-1" strike="noStrike">
                <a:solidFill>
                  <a:srgbClr val="898989"/>
                </a:solidFill>
                <a:latin typeface="Arial"/>
                <a:ea typeface="DejaVu Sans"/>
              </a:rPr>
              <a:t>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CustomShape 3"/>
          <p:cNvSpPr/>
          <p:nvPr/>
        </p:nvSpPr>
        <p:spPr>
          <a:xfrm>
            <a:off x="1659960" y="1034280"/>
            <a:ext cx="5822280" cy="100440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Govorni sistemi</a:t>
            </a:r>
            <a:endParaRPr b="0" lang="en-US" sz="3300" spc="-1" strike="noStrike">
              <a:solidFill>
                <a:srgbClr val="000000"/>
              </a:solidFill>
              <a:latin typeface="Arial"/>
            </a:endParaRPr>
          </a:p>
        </p:txBody>
      </p:sp>
      <p:sp>
        <p:nvSpPr>
          <p:cNvPr id="576" name="CustomShape 4"/>
          <p:cNvSpPr/>
          <p:nvPr/>
        </p:nvSpPr>
        <p:spPr>
          <a:xfrm>
            <a:off x="1204560" y="1640520"/>
            <a:ext cx="4449240" cy="927000"/>
          </a:xfrm>
          <a:prstGeom prst="rect">
            <a:avLst/>
          </a:prstGeom>
          <a:noFill/>
          <a:ln w="0">
            <a:noFill/>
          </a:ln>
        </p:spPr>
        <p:style>
          <a:lnRef idx="0"/>
          <a:fillRef idx="0"/>
          <a:effectRef idx="0"/>
          <a:fontRef idx="minor"/>
        </p:style>
        <p:txBody>
          <a:bodyPr lIns="0" rIns="0" tIns="0" bIns="0" anchor="t">
            <a:noAutofit/>
          </a:bodyPr>
          <a:p>
            <a:pPr>
              <a:lnSpc>
                <a:spcPct val="100000"/>
              </a:lnSpc>
            </a:pPr>
            <a:endParaRPr b="0" lang="en-US" sz="1800" spc="-1" strike="noStrike">
              <a:solidFill>
                <a:srgbClr val="000000"/>
              </a:solidFill>
              <a:latin typeface="Arial"/>
            </a:endParaRPr>
          </a:p>
          <a:p>
            <a:pPr>
              <a:lnSpc>
                <a:spcPct val="100000"/>
              </a:lnSpc>
            </a:pPr>
            <a:r>
              <a:rPr b="0" lang="en-US" sz="1500" spc="-1" strike="noStrike">
                <a:solidFill>
                  <a:srgbClr val="3366ff"/>
                </a:solidFill>
                <a:latin typeface="Arial"/>
                <a:ea typeface="DejaVu Sans"/>
              </a:rPr>
              <a:t>Pretvorba besedila v govor (TTS)</a:t>
            </a:r>
            <a:endParaRPr b="0" lang="en-US" sz="1500" spc="-1" strike="noStrike">
              <a:solidFill>
                <a:srgbClr val="000000"/>
              </a:solidFill>
              <a:latin typeface="Arial"/>
            </a:endParaRPr>
          </a:p>
          <a:p>
            <a:pPr lvl="1" marL="557280" indent="-213840">
              <a:lnSpc>
                <a:spcPct val="100000"/>
              </a:lnSpc>
              <a:buClr>
                <a:srgbClr val="3366ff"/>
              </a:buClr>
              <a:buFont typeface="Arial"/>
              <a:buChar char="•"/>
            </a:pPr>
            <a:r>
              <a:rPr b="0" lang="en-US" sz="1200" spc="-1" strike="noStrike">
                <a:solidFill>
                  <a:srgbClr val="3366ff"/>
                </a:solidFill>
                <a:latin typeface="Arial"/>
                <a:ea typeface="DejaVu Sans"/>
              </a:rPr>
              <a:t>Besedilo notri, zvok ven,</a:t>
            </a:r>
            <a:endParaRPr b="0" lang="en-US" sz="1200" spc="-1" strike="noStrike">
              <a:solidFill>
                <a:srgbClr val="000000"/>
              </a:solidFill>
              <a:latin typeface="Arial"/>
            </a:endParaRPr>
          </a:p>
          <a:p>
            <a:pPr lvl="1" marL="557280" indent="-213840">
              <a:lnSpc>
                <a:spcPct val="100000"/>
              </a:lnSpc>
              <a:buClr>
                <a:srgbClr val="3366ff"/>
              </a:buClr>
              <a:buFont typeface="Arial"/>
              <a:buChar char="•"/>
            </a:pPr>
            <a:r>
              <a:rPr b="0" lang="en-US" sz="1200" spc="-1" strike="noStrike">
                <a:solidFill>
                  <a:srgbClr val="3366ff"/>
                </a:solidFill>
                <a:latin typeface="Arial"/>
                <a:ea typeface="DejaVu Sans"/>
              </a:rPr>
              <a:t>SOTA: popolnoma razumljivo (včasih nenaravno).</a:t>
            </a:r>
            <a:endParaRPr b="0" lang="en-US" sz="1200" spc="-1" strike="noStrike">
              <a:solidFill>
                <a:srgbClr val="000000"/>
              </a:solidFill>
              <a:latin typeface="Arial"/>
            </a:endParaRPr>
          </a:p>
        </p:txBody>
      </p:sp>
      <p:sp>
        <p:nvSpPr>
          <p:cNvPr id="577" name="CustomShape 4"/>
          <p:cNvSpPr/>
          <p:nvPr/>
        </p:nvSpPr>
        <p:spPr>
          <a:xfrm>
            <a:off x="1325880" y="2939400"/>
            <a:ext cx="4449240" cy="92700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1800" spc="-1" strike="noStrike" u="sng">
                <a:solidFill>
                  <a:srgbClr val="b292ca"/>
                </a:solidFill>
                <a:uFill>
                  <a:solidFill>
                    <a:srgbClr val="ffffff"/>
                  </a:solidFill>
                </a:uFill>
                <a:latin typeface="Arial"/>
                <a:ea typeface="DejaVu Sans"/>
                <a:hlinkClick r:id="rId1"/>
              </a:rPr>
              <a:t>Ebralec (slovenščina)</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Primer (angleščina)</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CustomShape 1"/>
          <p:cNvSpPr/>
          <p:nvPr/>
        </p:nvSpPr>
        <p:spPr>
          <a:xfrm>
            <a:off x="1659960" y="1034280"/>
            <a:ext cx="5822280" cy="100440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Pridobivanje informacij (Information Extraction)</a:t>
            </a:r>
            <a:endParaRPr b="0" lang="en-US" sz="3300" spc="-1" strike="noStrike">
              <a:solidFill>
                <a:srgbClr val="000000"/>
              </a:solidFill>
              <a:latin typeface="Arial"/>
            </a:endParaRPr>
          </a:p>
        </p:txBody>
      </p:sp>
      <p:sp>
        <p:nvSpPr>
          <p:cNvPr id="579" name="CustomShape 2"/>
          <p:cNvSpPr/>
          <p:nvPr/>
        </p:nvSpPr>
        <p:spPr>
          <a:xfrm>
            <a:off x="1247040" y="2186640"/>
            <a:ext cx="6118200" cy="116064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1800" spc="-1" strike="noStrike">
                <a:solidFill>
                  <a:srgbClr val="3333ff"/>
                </a:solidFill>
                <a:latin typeface="Arial"/>
                <a:ea typeface="DejaVu Sans"/>
              </a:rPr>
              <a:t>Nestrukturirano besedilo preslikamo v podatkovno bazo:</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99000"/>
              </a:lnSpc>
            </a:pPr>
            <a:r>
              <a:rPr b="0" lang="en-US" sz="1800" spc="-1" strike="noStrike">
                <a:solidFill>
                  <a:srgbClr val="3366ff"/>
                </a:solidFill>
                <a:latin typeface="Arial"/>
                <a:ea typeface="DejaVu Sans"/>
              </a:rPr>
              <a:t>New York Times Co. named </a:t>
            </a:r>
            <a:r>
              <a:rPr b="0" lang="en-US" sz="1800" spc="-1" strike="noStrike">
                <a:solidFill>
                  <a:srgbClr val="cc0000"/>
                </a:solidFill>
                <a:latin typeface="Arial"/>
                <a:ea typeface="DejaVu Sans"/>
              </a:rPr>
              <a:t>Russell T. Lewis, 45, </a:t>
            </a:r>
            <a:r>
              <a:rPr b="0" lang="en-US" sz="1800" spc="-1" strike="noStrike">
                <a:solidFill>
                  <a:srgbClr val="008000"/>
                </a:solidFill>
                <a:latin typeface="Arial"/>
                <a:ea typeface="DejaVu Sans"/>
              </a:rPr>
              <a:t>president and general  manager of its flagship </a:t>
            </a:r>
            <a:r>
              <a:rPr b="0" lang="en-US" sz="1800" spc="-1" strike="noStrike">
                <a:solidFill>
                  <a:srgbClr val="3366ff"/>
                </a:solidFill>
                <a:latin typeface="Arial"/>
                <a:ea typeface="DejaVu Sans"/>
              </a:rPr>
              <a:t>New York Times newspaper, responsible for all  business-side activities. He was </a:t>
            </a:r>
            <a:r>
              <a:rPr b="0" lang="en-US" sz="1800" spc="-1" strike="noStrike">
                <a:solidFill>
                  <a:srgbClr val="008000"/>
                </a:solidFill>
                <a:latin typeface="Arial"/>
                <a:ea typeface="DejaVu Sans"/>
              </a:rPr>
              <a:t>executive vice president and deputy  general manager. He succeeds </a:t>
            </a:r>
            <a:r>
              <a:rPr b="0" lang="en-US" sz="1800" spc="-1" strike="noStrike">
                <a:solidFill>
                  <a:srgbClr val="cc0000"/>
                </a:solidFill>
                <a:latin typeface="Arial"/>
                <a:ea typeface="DejaVu Sans"/>
              </a:rPr>
              <a:t>Lance R. Primis, who in September was  named </a:t>
            </a:r>
            <a:r>
              <a:rPr b="0" lang="en-US" sz="1800" spc="-1" strike="noStrike">
                <a:solidFill>
                  <a:srgbClr val="008000"/>
                </a:solidFill>
                <a:latin typeface="Arial"/>
                <a:ea typeface="DejaVu Sans"/>
              </a:rPr>
              <a:t>president and chief operating officer of </a:t>
            </a:r>
            <a:r>
              <a:rPr b="0" lang="en-US" sz="1800" spc="-1" strike="noStrike">
                <a:solidFill>
                  <a:srgbClr val="3366ff"/>
                </a:solidFill>
                <a:latin typeface="Arial"/>
                <a:ea typeface="DejaVu Sans"/>
              </a:rPr>
              <a:t>the parent.</a:t>
            </a:r>
            <a:endParaRPr b="0" lang="en-US" sz="1800" spc="-1" strike="noStrike">
              <a:solidFill>
                <a:srgbClr val="000000"/>
              </a:solidFill>
              <a:latin typeface="Arial"/>
            </a:endParaRPr>
          </a:p>
        </p:txBody>
      </p:sp>
      <p:sp>
        <p:nvSpPr>
          <p:cNvPr id="580" name="CustomShape 4"/>
          <p:cNvSpPr/>
          <p:nvPr/>
        </p:nvSpPr>
        <p:spPr>
          <a:xfrm>
            <a:off x="3329640" y="3589200"/>
            <a:ext cx="1132560" cy="1334520"/>
          </a:xfrm>
          <a:prstGeom prst="rect">
            <a:avLst/>
          </a:pr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pic>
        <p:nvPicPr>
          <p:cNvPr id="581" name="Slika 1" descr=""/>
          <p:cNvPicPr/>
          <p:nvPr/>
        </p:nvPicPr>
        <p:blipFill>
          <a:blip r:embed="rId1"/>
          <a:stretch/>
        </p:blipFill>
        <p:spPr>
          <a:xfrm>
            <a:off x="1047960" y="3657600"/>
            <a:ext cx="5695920" cy="1375920"/>
          </a:xfrm>
          <a:prstGeom prst="rect">
            <a:avLst/>
          </a:prstGeom>
          <a:ln w="0">
            <a:noFill/>
          </a:ln>
        </p:spPr>
      </p:pic>
      <p:sp>
        <p:nvSpPr>
          <p:cNvPr id="582" name="CustomShape 5"/>
          <p:cNvSpPr/>
          <p:nvPr/>
        </p:nvSpPr>
        <p:spPr>
          <a:xfrm>
            <a:off x="1767960" y="4965840"/>
            <a:ext cx="5597280" cy="649080"/>
          </a:xfrm>
          <a:prstGeom prst="rect">
            <a:avLst/>
          </a:prstGeom>
          <a:noFill/>
          <a:ln w="0">
            <a:noFill/>
          </a:ln>
        </p:spPr>
        <p:style>
          <a:lnRef idx="0"/>
          <a:fillRef idx="0"/>
          <a:effectRef idx="0"/>
          <a:fontRef idx="minor"/>
        </p:style>
        <p:txBody>
          <a:bodyPr lIns="67680" rIns="67680" tIns="33840" bIns="33840" anchor="t">
            <a:noAutofit/>
          </a:bodyPr>
          <a:p>
            <a:pPr marL="214560" indent="-213840">
              <a:lnSpc>
                <a:spcPct val="100000"/>
              </a:lnSpc>
              <a:buClr>
                <a:srgbClr val="000000"/>
              </a:buClr>
              <a:buFont typeface="Arial"/>
              <a:buChar char="•"/>
            </a:pPr>
            <a:r>
              <a:rPr b="0" lang="en-US" sz="1800" spc="-1" strike="noStrike">
                <a:solidFill>
                  <a:srgbClr val="000000"/>
                </a:solidFill>
                <a:latin typeface="Arial"/>
                <a:ea typeface="DejaVu Sans"/>
              </a:rPr>
              <a:t>SOTA: približno 80% natančnost (accuracy) za večpovedne primere, 90% za enostavne vnose</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ff0000"/>
                </a:solidFill>
                <a:latin typeface="Arial"/>
                <a:ea typeface="DejaVu Sans"/>
              </a:rPr>
              <a:t>Zapomnimo si: informacije so redundantne!</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CustomShape 1"/>
          <p:cNvSpPr/>
          <p:nvPr/>
        </p:nvSpPr>
        <p:spPr>
          <a:xfrm>
            <a:off x="1763640" y="863640"/>
            <a:ext cx="4251600" cy="857520"/>
          </a:xfrm>
          <a:prstGeom prst="rect">
            <a:avLst/>
          </a:prstGeom>
          <a:noFill/>
          <a:ln w="0">
            <a:noFill/>
          </a:ln>
        </p:spPr>
        <p:style>
          <a:lnRef idx="0"/>
          <a:fillRef idx="0"/>
          <a:effectRef idx="0"/>
          <a:fontRef idx="minor"/>
        </p:style>
        <p:txBody>
          <a:bodyPr lIns="0" rIns="0" tIns="0" bIns="0" anchor="t">
            <a:noAutofit/>
          </a:bodyPr>
          <a:p>
            <a:pPr>
              <a:lnSpc>
                <a:spcPct val="100000"/>
              </a:lnSpc>
            </a:pPr>
            <a:endParaRPr b="0" lang="en-US" sz="1800" spc="-1" strike="noStrike">
              <a:solidFill>
                <a:srgbClr val="000000"/>
              </a:solidFill>
              <a:latin typeface="Arial"/>
            </a:endParaRPr>
          </a:p>
        </p:txBody>
      </p:sp>
      <p:sp>
        <p:nvSpPr>
          <p:cNvPr id="584" name="CustomShape 2"/>
          <p:cNvSpPr/>
          <p:nvPr/>
        </p:nvSpPr>
        <p:spPr>
          <a:xfrm>
            <a:off x="1143000" y="1485720"/>
            <a:ext cx="6856560" cy="422748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CustomShape 1"/>
          <p:cNvSpPr/>
          <p:nvPr/>
        </p:nvSpPr>
        <p:spPr>
          <a:xfrm>
            <a:off x="4057560" y="1943280"/>
            <a:ext cx="3616920" cy="361692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586" name="CustomShape 2"/>
          <p:cNvSpPr/>
          <p:nvPr/>
        </p:nvSpPr>
        <p:spPr>
          <a:xfrm>
            <a:off x="1659960" y="1034280"/>
            <a:ext cx="5822280" cy="100440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Vprašanja in odgovori – QA Question and Answers</a:t>
            </a:r>
            <a:endParaRPr b="0" lang="en-US" sz="3300" spc="-1" strike="noStrike">
              <a:solidFill>
                <a:srgbClr val="000000"/>
              </a:solidFill>
              <a:latin typeface="Arial"/>
            </a:endParaRPr>
          </a:p>
        </p:txBody>
      </p:sp>
      <p:sp>
        <p:nvSpPr>
          <p:cNvPr id="587" name="CustomShape 3"/>
          <p:cNvSpPr/>
          <p:nvPr/>
        </p:nvSpPr>
        <p:spPr>
          <a:xfrm>
            <a:off x="817560" y="2533680"/>
            <a:ext cx="3003120" cy="332100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1430" spc="-1" strike="noStrike">
                <a:solidFill>
                  <a:srgbClr val="333399"/>
                </a:solidFill>
                <a:latin typeface="Arial"/>
                <a:ea typeface="DejaVu Sans"/>
              </a:rPr>
              <a:t>QA:</a:t>
            </a:r>
            <a:endParaRPr b="0" lang="en-US" sz="1430" spc="-1" strike="noStrike">
              <a:solidFill>
                <a:srgbClr val="000000"/>
              </a:solidFill>
              <a:latin typeface="Arial"/>
            </a:endParaRPr>
          </a:p>
          <a:p>
            <a:pPr>
              <a:lnSpc>
                <a:spcPct val="100000"/>
              </a:lnSpc>
            </a:pPr>
            <a:r>
              <a:rPr b="0" lang="en-US" sz="1200" spc="-1" strike="noStrike">
                <a:solidFill>
                  <a:srgbClr val="000000"/>
                </a:solidFill>
                <a:latin typeface="Arial"/>
                <a:ea typeface="DejaVu Sans"/>
              </a:rPr>
              <a:t>Več kot samo iskanje</a:t>
            </a:r>
            <a:endParaRPr b="0" lang="en-US" sz="1200" spc="-1" strike="noStrike">
              <a:solidFill>
                <a:srgbClr val="000000"/>
              </a:solidFill>
              <a:latin typeface="Arial"/>
            </a:endParaRPr>
          </a:p>
          <a:p>
            <a:pPr marL="214200" indent="-213840">
              <a:lnSpc>
                <a:spcPct val="79000"/>
              </a:lnSpc>
              <a:buClr>
                <a:srgbClr val="000000"/>
              </a:buClr>
              <a:buFont typeface="Arial"/>
              <a:buChar char="•"/>
            </a:pPr>
            <a:r>
              <a:rPr b="0" lang="en-US" sz="1200" spc="-1" strike="noStrike">
                <a:solidFill>
                  <a:srgbClr val="000000"/>
                </a:solidFill>
                <a:latin typeface="Arial"/>
                <a:ea typeface="DejaVu Sans"/>
              </a:rPr>
              <a:t>Lahko je trivialno:  “What’s the capital of  Wyoming?”</a:t>
            </a:r>
            <a:endParaRPr b="0" lang="en-US" sz="1200" spc="-1" strike="noStrike">
              <a:solidFill>
                <a:srgbClr val="000000"/>
              </a:solidFill>
              <a:latin typeface="Arial"/>
            </a:endParaRPr>
          </a:p>
          <a:p>
            <a:pPr marL="214200" indent="-213840">
              <a:lnSpc>
                <a:spcPct val="79000"/>
              </a:lnSpc>
              <a:buClr>
                <a:srgbClr val="000000"/>
              </a:buClr>
              <a:buFont typeface="Arial"/>
              <a:buChar char="•"/>
            </a:pPr>
            <a:r>
              <a:rPr b="0" lang="en-US" sz="1200" spc="-1" strike="noStrike">
                <a:solidFill>
                  <a:srgbClr val="000000"/>
                </a:solidFill>
                <a:latin typeface="Arial"/>
                <a:ea typeface="DejaVu Sans"/>
              </a:rPr>
              <a:t>Lahko je težje: “How  many US states’ capitals  are also their largest  cities?”</a:t>
            </a:r>
            <a:endParaRPr b="0" lang="en-US" sz="1200" spc="-1" strike="noStrike">
              <a:solidFill>
                <a:srgbClr val="000000"/>
              </a:solidFill>
              <a:latin typeface="Arial"/>
            </a:endParaRPr>
          </a:p>
          <a:p>
            <a:pPr marL="214200" indent="-213840">
              <a:lnSpc>
                <a:spcPct val="80000"/>
              </a:lnSpc>
              <a:buClr>
                <a:srgbClr val="000000"/>
              </a:buClr>
              <a:buFont typeface="Arial"/>
              <a:buChar char="•"/>
            </a:pPr>
            <a:r>
              <a:rPr b="0" lang="en-US" sz="1200" spc="-1" strike="noStrike">
                <a:solidFill>
                  <a:srgbClr val="000000"/>
                </a:solidFill>
                <a:latin typeface="Arial"/>
                <a:ea typeface="DejaVu Sans"/>
              </a:rPr>
              <a:t>Odprta vprašanja:  “What are the main  issues in the global warming debate?”</a:t>
            </a:r>
            <a:endParaRPr b="0" lang="en-US" sz="1200" spc="-1" strike="noStrike">
              <a:solidFill>
                <a:srgbClr val="000000"/>
              </a:solidFill>
              <a:latin typeface="Arial"/>
            </a:endParaRPr>
          </a:p>
          <a:p>
            <a:pPr>
              <a:lnSpc>
                <a:spcPts val="60"/>
              </a:lnSpc>
            </a:pPr>
            <a:endParaRPr b="0" lang="en-US" sz="1200" spc="-1" strike="noStrike">
              <a:solidFill>
                <a:srgbClr val="000000"/>
              </a:solidFill>
              <a:latin typeface="Arial"/>
            </a:endParaRPr>
          </a:p>
          <a:p>
            <a:pPr>
              <a:lnSpc>
                <a:spcPts val="60"/>
              </a:lnSpc>
            </a:pPr>
            <a:endParaRPr b="0" lang="en-US" sz="1200" spc="-1" strike="noStrike">
              <a:solidFill>
                <a:srgbClr val="000000"/>
              </a:solidFill>
              <a:latin typeface="Arial"/>
            </a:endParaRPr>
          </a:p>
          <a:p>
            <a:pPr>
              <a:lnSpc>
                <a:spcPts val="60"/>
              </a:lnSpc>
            </a:pPr>
            <a:endParaRPr b="0" lang="en-US" sz="1200" spc="-1" strike="noStrike">
              <a:solidFill>
                <a:srgbClr val="000000"/>
              </a:solidFill>
              <a:latin typeface="Arial"/>
            </a:endParaRPr>
          </a:p>
          <a:p>
            <a:pPr>
              <a:lnSpc>
                <a:spcPct val="79000"/>
              </a:lnSpc>
            </a:pPr>
            <a:endParaRPr b="0" lang="en-US" sz="1200" spc="-1" strike="noStrike">
              <a:solidFill>
                <a:srgbClr val="000000"/>
              </a:solidFill>
              <a:latin typeface="Arial"/>
            </a:endParaRPr>
          </a:p>
          <a:p>
            <a:pPr>
              <a:lnSpc>
                <a:spcPct val="79000"/>
              </a:lnSpc>
            </a:pPr>
            <a:endParaRPr b="0" lang="en-US" sz="1200" spc="-1" strike="noStrike">
              <a:solidFill>
                <a:srgbClr val="000000"/>
              </a:solidFill>
              <a:latin typeface="Arial"/>
            </a:endParaRPr>
          </a:p>
          <a:p>
            <a:pPr>
              <a:lnSpc>
                <a:spcPct val="79000"/>
              </a:lnSpc>
            </a:pPr>
            <a:r>
              <a:rPr b="0" lang="en-US" sz="1200" spc="-1" strike="noStrike">
                <a:solidFill>
                  <a:srgbClr val="333399"/>
                </a:solidFill>
                <a:latin typeface="Arial"/>
                <a:ea typeface="DejaVu Sans"/>
              </a:rPr>
              <a:t>Natural language Interaction:</a:t>
            </a:r>
            <a:endParaRPr b="0" lang="en-US" sz="1200" spc="-1" strike="noStrike">
              <a:solidFill>
                <a:srgbClr val="000000"/>
              </a:solidFill>
              <a:latin typeface="Arial"/>
            </a:endParaRPr>
          </a:p>
          <a:p>
            <a:pPr>
              <a:lnSpc>
                <a:spcPct val="79000"/>
              </a:lnSpc>
            </a:pPr>
            <a:endParaRPr b="0" lang="en-US" sz="1200" spc="-1" strike="noStrike">
              <a:solidFill>
                <a:srgbClr val="000000"/>
              </a:solidFill>
              <a:latin typeface="Arial"/>
            </a:endParaRPr>
          </a:p>
          <a:p>
            <a:pPr marL="214200" indent="-213840">
              <a:lnSpc>
                <a:spcPct val="79000"/>
              </a:lnSpc>
              <a:buClr>
                <a:srgbClr val="000000"/>
              </a:buClr>
              <a:buFont typeface="Arial"/>
              <a:buChar char="•"/>
            </a:pPr>
            <a:r>
              <a:rPr b="0" lang="en-US" sz="1130" spc="-1" strike="noStrike">
                <a:solidFill>
                  <a:srgbClr val="000000"/>
                </a:solidFill>
                <a:latin typeface="Arial"/>
                <a:ea typeface="DejaVu Sans"/>
              </a:rPr>
              <a:t>Razumi zahteve in se pravilno odzovi nanje: “Make me a reservation for  two at Quinn’s tonight’’</a:t>
            </a:r>
            <a:endParaRPr b="0" lang="en-US" sz="113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CustomShape 2"/>
          <p:cNvSpPr/>
          <p:nvPr/>
        </p:nvSpPr>
        <p:spPr>
          <a:xfrm>
            <a:off x="1659960" y="1034280"/>
            <a:ext cx="5822280" cy="100440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Vprašanja in odgovori – QA Question and Answers</a:t>
            </a:r>
            <a:endParaRPr b="0" lang="en-US" sz="3300" spc="-1" strike="noStrike">
              <a:solidFill>
                <a:srgbClr val="000000"/>
              </a:solidFill>
              <a:latin typeface="Arial"/>
            </a:endParaRPr>
          </a:p>
        </p:txBody>
      </p:sp>
      <p:sp>
        <p:nvSpPr>
          <p:cNvPr id="589" name="CustomShape 3"/>
          <p:cNvSpPr/>
          <p:nvPr/>
        </p:nvSpPr>
        <p:spPr>
          <a:xfrm>
            <a:off x="817560" y="2533680"/>
            <a:ext cx="3003120" cy="332100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1430" spc="-1" strike="noStrike">
                <a:solidFill>
                  <a:srgbClr val="333399"/>
                </a:solidFill>
                <a:latin typeface="Arial"/>
                <a:ea typeface="DejaVu Sans"/>
              </a:rPr>
              <a:t>QA:</a:t>
            </a:r>
            <a:endParaRPr b="0" lang="en-US" sz="1430" spc="-1" strike="noStrike">
              <a:solidFill>
                <a:srgbClr val="000000"/>
              </a:solidFill>
              <a:latin typeface="Arial"/>
            </a:endParaRPr>
          </a:p>
          <a:p>
            <a:pPr>
              <a:lnSpc>
                <a:spcPct val="100000"/>
              </a:lnSpc>
            </a:pPr>
            <a:r>
              <a:rPr b="0" lang="en-US" sz="1200" spc="-1" strike="noStrike">
                <a:solidFill>
                  <a:srgbClr val="000000"/>
                </a:solidFill>
                <a:latin typeface="Arial"/>
                <a:ea typeface="DejaVu Sans"/>
              </a:rPr>
              <a:t>Več kot samo iskanje</a:t>
            </a:r>
            <a:endParaRPr b="0" lang="en-US" sz="1200" spc="-1" strike="noStrike">
              <a:solidFill>
                <a:srgbClr val="000000"/>
              </a:solidFill>
              <a:latin typeface="Arial"/>
            </a:endParaRPr>
          </a:p>
          <a:p>
            <a:pPr marL="214200" indent="-213840">
              <a:lnSpc>
                <a:spcPct val="79000"/>
              </a:lnSpc>
              <a:buClr>
                <a:srgbClr val="000000"/>
              </a:buClr>
              <a:buFont typeface="Arial"/>
              <a:buChar char="•"/>
            </a:pPr>
            <a:r>
              <a:rPr b="0" lang="en-US" sz="1200" spc="-1" strike="noStrike">
                <a:solidFill>
                  <a:srgbClr val="000000"/>
                </a:solidFill>
                <a:latin typeface="Arial"/>
                <a:ea typeface="DejaVu Sans"/>
              </a:rPr>
              <a:t>Lahko je trivialno:  “What’s the capital of  Wyoming?”</a:t>
            </a:r>
            <a:endParaRPr b="0" lang="en-US" sz="1200" spc="-1" strike="noStrike">
              <a:solidFill>
                <a:srgbClr val="000000"/>
              </a:solidFill>
              <a:latin typeface="Arial"/>
            </a:endParaRPr>
          </a:p>
          <a:p>
            <a:pPr marL="214200" indent="-213840">
              <a:lnSpc>
                <a:spcPct val="79000"/>
              </a:lnSpc>
              <a:buClr>
                <a:srgbClr val="000000"/>
              </a:buClr>
              <a:buFont typeface="Arial"/>
              <a:buChar char="•"/>
            </a:pPr>
            <a:r>
              <a:rPr b="0" lang="en-US" sz="1200" spc="-1" strike="noStrike">
                <a:solidFill>
                  <a:srgbClr val="000000"/>
                </a:solidFill>
                <a:latin typeface="Arial"/>
                <a:ea typeface="DejaVu Sans"/>
              </a:rPr>
              <a:t>Lahko je težje: “How  many US states’ capitals  are also their largest  cities?”</a:t>
            </a:r>
            <a:endParaRPr b="0" lang="en-US" sz="1200" spc="-1" strike="noStrike">
              <a:solidFill>
                <a:srgbClr val="000000"/>
              </a:solidFill>
              <a:latin typeface="Arial"/>
            </a:endParaRPr>
          </a:p>
          <a:p>
            <a:pPr marL="214200" indent="-213840">
              <a:lnSpc>
                <a:spcPct val="80000"/>
              </a:lnSpc>
              <a:buClr>
                <a:srgbClr val="000000"/>
              </a:buClr>
              <a:buFont typeface="Arial"/>
              <a:buChar char="•"/>
            </a:pPr>
            <a:r>
              <a:rPr b="0" lang="en-US" sz="1200" spc="-1" strike="noStrike">
                <a:solidFill>
                  <a:srgbClr val="000000"/>
                </a:solidFill>
                <a:latin typeface="Arial"/>
                <a:ea typeface="DejaVu Sans"/>
              </a:rPr>
              <a:t>Odprta vprašanja:  “What are the main  issues in the global warming debate?”</a:t>
            </a:r>
            <a:endParaRPr b="0" lang="en-US" sz="1200" spc="-1" strike="noStrike">
              <a:solidFill>
                <a:srgbClr val="000000"/>
              </a:solidFill>
              <a:latin typeface="Arial"/>
            </a:endParaRPr>
          </a:p>
          <a:p>
            <a:pPr>
              <a:lnSpc>
                <a:spcPts val="60"/>
              </a:lnSpc>
            </a:pPr>
            <a:endParaRPr b="0" lang="en-US" sz="1200" spc="-1" strike="noStrike">
              <a:solidFill>
                <a:srgbClr val="000000"/>
              </a:solidFill>
              <a:latin typeface="Arial"/>
            </a:endParaRPr>
          </a:p>
          <a:p>
            <a:pPr>
              <a:lnSpc>
                <a:spcPts val="60"/>
              </a:lnSpc>
            </a:pPr>
            <a:endParaRPr b="0" lang="en-US" sz="1200" spc="-1" strike="noStrike">
              <a:solidFill>
                <a:srgbClr val="000000"/>
              </a:solidFill>
              <a:latin typeface="Arial"/>
            </a:endParaRPr>
          </a:p>
          <a:p>
            <a:pPr>
              <a:lnSpc>
                <a:spcPts val="60"/>
              </a:lnSpc>
            </a:pPr>
            <a:endParaRPr b="0" lang="en-US" sz="1200" spc="-1" strike="noStrike">
              <a:solidFill>
                <a:srgbClr val="000000"/>
              </a:solidFill>
              <a:latin typeface="Arial"/>
            </a:endParaRPr>
          </a:p>
          <a:p>
            <a:pPr>
              <a:lnSpc>
                <a:spcPct val="79000"/>
              </a:lnSpc>
            </a:pPr>
            <a:endParaRPr b="0" lang="en-US" sz="1200" spc="-1" strike="noStrike">
              <a:solidFill>
                <a:srgbClr val="000000"/>
              </a:solidFill>
              <a:latin typeface="Arial"/>
            </a:endParaRPr>
          </a:p>
          <a:p>
            <a:pPr>
              <a:lnSpc>
                <a:spcPct val="79000"/>
              </a:lnSpc>
            </a:pPr>
            <a:endParaRPr b="0" lang="en-US" sz="1200" spc="-1" strike="noStrike">
              <a:solidFill>
                <a:srgbClr val="000000"/>
              </a:solidFill>
              <a:latin typeface="Arial"/>
            </a:endParaRPr>
          </a:p>
          <a:p>
            <a:pPr>
              <a:lnSpc>
                <a:spcPct val="79000"/>
              </a:lnSpc>
            </a:pPr>
            <a:r>
              <a:rPr b="0" lang="en-US" sz="1200" spc="-1" strike="noStrike">
                <a:solidFill>
                  <a:srgbClr val="333399"/>
                </a:solidFill>
                <a:latin typeface="Arial"/>
                <a:ea typeface="DejaVu Sans"/>
              </a:rPr>
              <a:t>Natural language Interaction:</a:t>
            </a:r>
            <a:endParaRPr b="0" lang="en-US" sz="1200" spc="-1" strike="noStrike">
              <a:solidFill>
                <a:srgbClr val="000000"/>
              </a:solidFill>
              <a:latin typeface="Arial"/>
            </a:endParaRPr>
          </a:p>
          <a:p>
            <a:pPr>
              <a:lnSpc>
                <a:spcPct val="79000"/>
              </a:lnSpc>
            </a:pPr>
            <a:endParaRPr b="0" lang="en-US" sz="1200" spc="-1" strike="noStrike">
              <a:solidFill>
                <a:srgbClr val="000000"/>
              </a:solidFill>
              <a:latin typeface="Arial"/>
            </a:endParaRPr>
          </a:p>
          <a:p>
            <a:pPr marL="214200" indent="-213840">
              <a:lnSpc>
                <a:spcPct val="79000"/>
              </a:lnSpc>
              <a:buClr>
                <a:srgbClr val="000000"/>
              </a:buClr>
              <a:buFont typeface="Arial"/>
              <a:buChar char="•"/>
            </a:pPr>
            <a:r>
              <a:rPr b="0" lang="en-US" sz="1130" spc="-1" strike="noStrike">
                <a:solidFill>
                  <a:srgbClr val="000000"/>
                </a:solidFill>
                <a:latin typeface="Arial"/>
                <a:ea typeface="DejaVu Sans"/>
              </a:rPr>
              <a:t>Razumi zahteve in se pravilno odzovi nanje: “Make me a reservation for  two at Quinn’s tonight’’</a:t>
            </a:r>
            <a:endParaRPr b="0" lang="en-US" sz="1130" spc="-1" strike="noStrike">
              <a:solidFill>
                <a:srgbClr val="000000"/>
              </a:solidFill>
              <a:latin typeface="Arial"/>
            </a:endParaRPr>
          </a:p>
        </p:txBody>
      </p:sp>
      <p:sp>
        <p:nvSpPr>
          <p:cNvPr id="590" name="CustomShape 4"/>
          <p:cNvSpPr/>
          <p:nvPr/>
        </p:nvSpPr>
        <p:spPr>
          <a:xfrm>
            <a:off x="4306320" y="2392920"/>
            <a:ext cx="3616920" cy="251892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CustomShape 1"/>
          <p:cNvSpPr/>
          <p:nvPr/>
        </p:nvSpPr>
        <p:spPr>
          <a:xfrm>
            <a:off x="5651640" y="976680"/>
            <a:ext cx="2487240" cy="857520"/>
          </a:xfrm>
          <a:prstGeom prst="rect">
            <a:avLst/>
          </a:prstGeom>
          <a:noFill/>
          <a:ln w="0">
            <a:noFill/>
          </a:ln>
        </p:spPr>
        <p:style>
          <a:lnRef idx="0"/>
          <a:fillRef idx="0"/>
          <a:effectRef idx="0"/>
          <a:fontRef idx="minor"/>
        </p:style>
        <p:txBody>
          <a:bodyPr lIns="0" rIns="0" tIns="0" bIns="0" anchor="t">
            <a:noAutofit/>
          </a:bodyPr>
          <a:p>
            <a:pPr>
              <a:lnSpc>
                <a:spcPct val="100000"/>
              </a:lnSpc>
            </a:pPr>
            <a:endParaRPr b="0" lang="en-US" sz="1800" spc="-1" strike="noStrike">
              <a:solidFill>
                <a:srgbClr val="000000"/>
              </a:solidFill>
              <a:latin typeface="Arial"/>
            </a:endParaRPr>
          </a:p>
        </p:txBody>
      </p:sp>
      <p:sp>
        <p:nvSpPr>
          <p:cNvPr id="592" name="CustomShape 2"/>
          <p:cNvSpPr/>
          <p:nvPr/>
        </p:nvSpPr>
        <p:spPr>
          <a:xfrm>
            <a:off x="5543640" y="1943280"/>
            <a:ext cx="2341440" cy="351324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593" name="CustomShape 3"/>
          <p:cNvSpPr/>
          <p:nvPr/>
        </p:nvSpPr>
        <p:spPr>
          <a:xfrm>
            <a:off x="1143000" y="857160"/>
            <a:ext cx="4285800" cy="5141880"/>
          </a:xfrm>
          <a:prstGeom prst="rect">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CustomShape 1"/>
          <p:cNvSpPr/>
          <p:nvPr/>
        </p:nvSpPr>
        <p:spPr>
          <a:xfrm>
            <a:off x="1659960" y="1034280"/>
            <a:ext cx="582228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Povzemanje informacij (Summarization)</a:t>
            </a:r>
            <a:endParaRPr b="0" lang="en-US" sz="3300" spc="-1" strike="noStrike">
              <a:solidFill>
                <a:srgbClr val="000000"/>
              </a:solidFill>
              <a:latin typeface="Arial"/>
            </a:endParaRPr>
          </a:p>
        </p:txBody>
      </p:sp>
      <p:sp>
        <p:nvSpPr>
          <p:cNvPr id="595" name="CustomShape 2"/>
          <p:cNvSpPr/>
          <p:nvPr/>
        </p:nvSpPr>
        <p:spPr>
          <a:xfrm>
            <a:off x="1277640" y="2170440"/>
            <a:ext cx="2105280" cy="4511880"/>
          </a:xfrm>
          <a:prstGeom prst="rect">
            <a:avLst/>
          </a:prstGeom>
          <a:noFill/>
          <a:ln w="0">
            <a:noFill/>
          </a:ln>
        </p:spPr>
        <p:style>
          <a:lnRef idx="0"/>
          <a:fillRef idx="0"/>
          <a:effectRef idx="0"/>
          <a:fontRef idx="minor"/>
        </p:style>
        <p:txBody>
          <a:bodyPr lIns="0" rIns="0" tIns="0" bIns="0" anchor="t">
            <a:noAutofit/>
          </a:bodyPr>
          <a:p>
            <a:pPr>
              <a:lnSpc>
                <a:spcPct val="100000"/>
              </a:lnSpc>
            </a:pPr>
            <a:endParaRPr b="0" lang="en-US" sz="1800" spc="-1" strike="noStrike">
              <a:solidFill>
                <a:srgbClr val="000000"/>
              </a:solidFill>
              <a:latin typeface="Arial"/>
            </a:endParaRPr>
          </a:p>
          <a:p>
            <a:pPr marL="257400" indent="-256680">
              <a:lnSpc>
                <a:spcPct val="100000"/>
              </a:lnSpc>
              <a:buClr>
                <a:srgbClr val="333399"/>
              </a:buClr>
              <a:buFont typeface="Arial"/>
              <a:buChar char="•"/>
            </a:pPr>
            <a:r>
              <a:rPr b="0" lang="en-US" sz="1200" spc="-1" strike="noStrike">
                <a:solidFill>
                  <a:srgbClr val="333399"/>
                </a:solidFill>
                <a:latin typeface="Arial"/>
                <a:ea typeface="DejaVu Sans"/>
              </a:rPr>
              <a:t>Zgoščevanje dokumentov</a:t>
            </a:r>
            <a:endParaRPr b="0" lang="en-US" sz="1200" spc="-1" strike="noStrike">
              <a:solidFill>
                <a:srgbClr val="000000"/>
              </a:solidFill>
              <a:latin typeface="Arial"/>
            </a:endParaRPr>
          </a:p>
          <a:p>
            <a:pPr lvl="1" marL="600120" indent="-256680">
              <a:lnSpc>
                <a:spcPct val="100000"/>
              </a:lnSpc>
              <a:buClr>
                <a:srgbClr val="000000"/>
              </a:buClr>
              <a:buFont typeface="Arial"/>
              <a:buChar char="•"/>
            </a:pPr>
            <a:r>
              <a:rPr b="0" lang="en-US" sz="1050" spc="-1" strike="noStrike">
                <a:solidFill>
                  <a:srgbClr val="000000"/>
                </a:solidFill>
                <a:latin typeface="Arial"/>
                <a:ea typeface="DejaVu Sans"/>
              </a:rPr>
              <a:t>en dokument ali množica dokumentov,</a:t>
            </a:r>
            <a:endParaRPr b="0" lang="en-US" sz="1050" spc="-1" strike="noStrike">
              <a:solidFill>
                <a:srgbClr val="000000"/>
              </a:solidFill>
              <a:latin typeface="Arial"/>
            </a:endParaRPr>
          </a:p>
          <a:p>
            <a:pPr lvl="1" marL="600120" indent="-256680">
              <a:lnSpc>
                <a:spcPct val="100000"/>
              </a:lnSpc>
              <a:buClr>
                <a:srgbClr val="000000"/>
              </a:buClr>
              <a:buFont typeface="Arial"/>
              <a:buChar char="•"/>
            </a:pPr>
            <a:r>
              <a:rPr b="0" lang="en-US" sz="1050" spc="-1" strike="noStrike">
                <a:solidFill>
                  <a:srgbClr val="000000"/>
                </a:solidFill>
                <a:latin typeface="Arial"/>
                <a:ea typeface="DejaVu Sans"/>
              </a:rPr>
              <a:t>Extractive or  synthetic</a:t>
            </a:r>
            <a:endParaRPr b="0" lang="en-US" sz="1050" spc="-1" strike="noStrike">
              <a:solidFill>
                <a:srgbClr val="000000"/>
              </a:solidFill>
              <a:latin typeface="Arial"/>
            </a:endParaRPr>
          </a:p>
          <a:p>
            <a:pPr lvl="1" marL="600120" indent="-256680">
              <a:lnSpc>
                <a:spcPct val="100000"/>
              </a:lnSpc>
              <a:buClr>
                <a:srgbClr val="000000"/>
              </a:buClr>
              <a:buFont typeface="Arial"/>
              <a:buChar char="•"/>
            </a:pPr>
            <a:r>
              <a:rPr b="0" lang="en-US" sz="1050" spc="-1" strike="noStrike">
                <a:solidFill>
                  <a:srgbClr val="000000"/>
                </a:solidFill>
                <a:latin typeface="Arial"/>
                <a:ea typeface="DejaVu Sans"/>
              </a:rPr>
              <a:t>Aggregative or  representative</a:t>
            </a:r>
            <a:endParaRPr b="0" lang="en-US" sz="1050" spc="-1" strike="noStrike">
              <a:solidFill>
                <a:srgbClr val="000000"/>
              </a:solidFill>
              <a:latin typeface="Arial"/>
            </a:endParaRPr>
          </a:p>
          <a:p>
            <a:pPr>
              <a:lnSpc>
                <a:spcPct val="100000"/>
              </a:lnSpc>
            </a:pPr>
            <a:endParaRPr b="0" lang="en-US" sz="1050" spc="-1" strike="noStrike">
              <a:solidFill>
                <a:srgbClr val="000000"/>
              </a:solidFill>
              <a:latin typeface="Arial"/>
            </a:endParaRPr>
          </a:p>
          <a:p>
            <a:pPr marL="214560" indent="-213840">
              <a:lnSpc>
                <a:spcPct val="100000"/>
              </a:lnSpc>
              <a:buClr>
                <a:srgbClr val="333399"/>
              </a:buClr>
              <a:buFont typeface="Arial"/>
              <a:buChar char="•"/>
            </a:pPr>
            <a:r>
              <a:rPr b="0" lang="en-US" sz="1200" spc="-1" strike="noStrike">
                <a:solidFill>
                  <a:srgbClr val="333399"/>
                </a:solidFill>
                <a:latin typeface="Arial"/>
                <a:ea typeface="DejaVu Sans"/>
              </a:rPr>
              <a:t>Zelo odvisno od konteksta!</a:t>
            </a:r>
            <a:endParaRPr b="0" lang="en-US" sz="1200" spc="-1" strike="noStrike">
              <a:solidFill>
                <a:srgbClr val="000000"/>
              </a:solidFill>
              <a:latin typeface="Arial"/>
            </a:endParaRPr>
          </a:p>
          <a:p>
            <a:pPr>
              <a:lnSpc>
                <a:spcPct val="100000"/>
              </a:lnSpc>
            </a:pPr>
            <a:endParaRPr b="0" lang="en-US" sz="1200" spc="-1" strike="noStrike">
              <a:solidFill>
                <a:srgbClr val="000000"/>
              </a:solidFill>
              <a:latin typeface="Arial"/>
            </a:endParaRPr>
          </a:p>
          <a:p>
            <a:pPr marL="214560" indent="-213840">
              <a:lnSpc>
                <a:spcPct val="98000"/>
              </a:lnSpc>
              <a:buClr>
                <a:srgbClr val="333399"/>
              </a:buClr>
              <a:buFont typeface="Arial"/>
              <a:buChar char="•"/>
            </a:pPr>
            <a:r>
              <a:rPr b="0" lang="en-US" sz="1200" spc="-1" strike="noStrike">
                <a:solidFill>
                  <a:srgbClr val="333399"/>
                </a:solidFill>
                <a:latin typeface="Arial"/>
                <a:ea typeface="DejaVu Sans"/>
              </a:rPr>
              <a:t>Primer analize z generiranjem</a:t>
            </a:r>
            <a:endParaRPr b="0" lang="en-US" sz="1200" spc="-1" strike="noStrike">
              <a:solidFill>
                <a:srgbClr val="000000"/>
              </a:solidFill>
              <a:latin typeface="Arial"/>
            </a:endParaRPr>
          </a:p>
        </p:txBody>
      </p:sp>
      <p:sp>
        <p:nvSpPr>
          <p:cNvPr id="596" name="CustomShape 3"/>
          <p:cNvSpPr/>
          <p:nvPr/>
        </p:nvSpPr>
        <p:spPr>
          <a:xfrm>
            <a:off x="3429000" y="2170440"/>
            <a:ext cx="4334760" cy="369108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597" name="CustomShape 4"/>
          <p:cNvSpPr/>
          <p:nvPr/>
        </p:nvSpPr>
        <p:spPr>
          <a:xfrm>
            <a:off x="3425400" y="1939320"/>
            <a:ext cx="4341960" cy="3770280"/>
          </a:xfrm>
          <a:prstGeom prst="rect">
            <a:avLst/>
          </a:prstGeom>
          <a:noFill/>
          <a:ln w="9360">
            <a:solidFill>
              <a:srgbClr val="000000"/>
            </a:solidFill>
            <a:round/>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598" name="CustomShape 5"/>
          <p:cNvSpPr/>
          <p:nvPr/>
        </p:nvSpPr>
        <p:spPr>
          <a:xfrm>
            <a:off x="3886200" y="3143520"/>
            <a:ext cx="3477600" cy="634320"/>
          </a:xfrm>
          <a:prstGeom prst="rect">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599" name="CustomShape 6"/>
          <p:cNvSpPr/>
          <p:nvPr/>
        </p:nvSpPr>
        <p:spPr>
          <a:xfrm>
            <a:off x="3882600" y="3139560"/>
            <a:ext cx="3484800" cy="641520"/>
          </a:xfrm>
          <a:prstGeom prst="rect">
            <a:avLst/>
          </a:prstGeom>
          <a:noFill/>
          <a:ln w="9360">
            <a:solidFill>
              <a:srgbClr val="000000"/>
            </a:solidFill>
            <a:round/>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CustomShape 1"/>
          <p:cNvSpPr/>
          <p:nvPr/>
        </p:nvSpPr>
        <p:spPr>
          <a:xfrm>
            <a:off x="2415960" y="1079640"/>
            <a:ext cx="442764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Strojno prevajanje MachineTranslation</a:t>
            </a:r>
            <a:endParaRPr b="0" lang="en-US" sz="3300" spc="-1" strike="noStrike">
              <a:solidFill>
                <a:srgbClr val="000000"/>
              </a:solidFill>
              <a:latin typeface="Arial"/>
            </a:endParaRPr>
          </a:p>
        </p:txBody>
      </p:sp>
      <p:sp>
        <p:nvSpPr>
          <p:cNvPr id="601" name="CustomShape 2"/>
          <p:cNvSpPr/>
          <p:nvPr/>
        </p:nvSpPr>
        <p:spPr>
          <a:xfrm>
            <a:off x="1545120" y="3807000"/>
            <a:ext cx="6287760" cy="2693880"/>
          </a:xfrm>
          <a:prstGeom prst="rect">
            <a:avLst/>
          </a:prstGeom>
          <a:noFill/>
          <a:ln w="0">
            <a:noFill/>
          </a:ln>
        </p:spPr>
        <p:style>
          <a:lnRef idx="0"/>
          <a:fillRef idx="0"/>
          <a:effectRef idx="0"/>
          <a:fontRef idx="minor"/>
        </p:style>
        <p:txBody>
          <a:bodyPr lIns="0" rIns="0" tIns="0" bIns="0" anchor="t">
            <a:noAutofit/>
          </a:bodyPr>
          <a:p>
            <a:pPr marL="257400" indent="-256680">
              <a:lnSpc>
                <a:spcPct val="100000"/>
              </a:lnSpc>
              <a:buClr>
                <a:srgbClr val="4349aa"/>
              </a:buClr>
              <a:buFont typeface="Arial"/>
              <a:buChar char="•"/>
            </a:pPr>
            <a:r>
              <a:rPr b="0" lang="en-US" sz="1879" spc="-1" strike="noStrike">
                <a:solidFill>
                  <a:srgbClr val="4349aa"/>
                </a:solidFill>
                <a:latin typeface="Arial"/>
                <a:ea typeface="DejaVu Sans"/>
              </a:rPr>
              <a:t>Prevajanje besedila iz enega naravnega jezika v drugi naravni jezik</a:t>
            </a:r>
            <a:endParaRPr b="0" lang="en-US" sz="1879" spc="-1" strike="noStrike">
              <a:solidFill>
                <a:srgbClr val="000000"/>
              </a:solidFill>
              <a:latin typeface="Arial"/>
            </a:endParaRPr>
          </a:p>
          <a:p>
            <a:pPr marL="257400" indent="-256680">
              <a:lnSpc>
                <a:spcPct val="100000"/>
              </a:lnSpc>
              <a:buClr>
                <a:srgbClr val="4349aa"/>
              </a:buClr>
              <a:buFont typeface="Arial"/>
              <a:buChar char="•"/>
            </a:pPr>
            <a:r>
              <a:rPr b="0" lang="en-US" sz="1879" spc="-1" strike="noStrike">
                <a:solidFill>
                  <a:srgbClr val="4349aa"/>
                </a:solidFill>
                <a:latin typeface="Arial"/>
                <a:ea typeface="DejaVu Sans"/>
              </a:rPr>
              <a:t>Sestavlja koščke prevodov</a:t>
            </a:r>
            <a:endParaRPr b="0" lang="en-US" sz="1879" spc="-1" strike="noStrike">
              <a:solidFill>
                <a:srgbClr val="000000"/>
              </a:solidFill>
              <a:latin typeface="Arial"/>
            </a:endParaRPr>
          </a:p>
          <a:p>
            <a:pPr marL="257400" indent="-256680">
              <a:lnSpc>
                <a:spcPct val="100000"/>
              </a:lnSpc>
              <a:buClr>
                <a:srgbClr val="4349aa"/>
              </a:buClr>
              <a:buFont typeface="Arial"/>
              <a:buChar char="•"/>
            </a:pPr>
            <a:r>
              <a:rPr b="0" lang="en-US" sz="1879" spc="-1" strike="noStrike">
                <a:solidFill>
                  <a:srgbClr val="4349aa"/>
                </a:solidFill>
                <a:latin typeface="Arial"/>
                <a:ea typeface="DejaVu Sans"/>
              </a:rPr>
              <a:t>Izzivi:</a:t>
            </a:r>
            <a:endParaRPr b="0" lang="en-US" sz="1879" spc="-1" strike="noStrike">
              <a:solidFill>
                <a:srgbClr val="000000"/>
              </a:solidFill>
              <a:latin typeface="Arial"/>
            </a:endParaRPr>
          </a:p>
          <a:p>
            <a:pPr lvl="1" marL="600120" indent="-256680">
              <a:lnSpc>
                <a:spcPct val="100000"/>
              </a:lnSpc>
              <a:buClr>
                <a:srgbClr val="000000"/>
              </a:buClr>
              <a:buFont typeface="Arial"/>
              <a:buChar char="•"/>
            </a:pPr>
            <a:r>
              <a:rPr b="0" lang="en-US" sz="1650" spc="-1" strike="noStrike">
                <a:solidFill>
                  <a:srgbClr val="000000"/>
                </a:solidFill>
                <a:latin typeface="Arial"/>
                <a:ea typeface="DejaVu Sans"/>
              </a:rPr>
              <a:t>Katere koščke?</a:t>
            </a:r>
            <a:r>
              <a:rPr b="0" lang="en-US" sz="1650" spc="-1" strike="noStrike">
                <a:solidFill>
                  <a:srgbClr val="000000"/>
                </a:solidFill>
                <a:latin typeface="Arial"/>
                <a:ea typeface="DejaVu Sans"/>
              </a:rPr>
              <a:t>	</a:t>
            </a:r>
            <a:r>
              <a:rPr b="0" lang="en-US" sz="1650" spc="-1" strike="noStrike">
                <a:solidFill>
                  <a:srgbClr val="000000"/>
                </a:solidFill>
                <a:latin typeface="Arial"/>
                <a:ea typeface="DejaVu Sans"/>
              </a:rPr>
              <a:t>[učenje prevajanja]</a:t>
            </a:r>
            <a:endParaRPr b="0" lang="en-US" sz="1650" spc="-1" strike="noStrike">
              <a:solidFill>
                <a:srgbClr val="000000"/>
              </a:solidFill>
              <a:latin typeface="Arial"/>
            </a:endParaRPr>
          </a:p>
          <a:p>
            <a:pPr lvl="1" marL="600120" indent="-256680">
              <a:lnSpc>
                <a:spcPct val="100000"/>
              </a:lnSpc>
              <a:buClr>
                <a:srgbClr val="000000"/>
              </a:buClr>
              <a:buFont typeface="Arial"/>
              <a:buChar char="•"/>
            </a:pPr>
            <a:r>
              <a:rPr b="0" lang="en-US" sz="1650" spc="-1" strike="noStrike">
                <a:solidFill>
                  <a:srgbClr val="000000"/>
                </a:solidFill>
                <a:latin typeface="Arial"/>
                <a:ea typeface="DejaVu Sans"/>
              </a:rPr>
              <a:t>Kako lahko to naredimo hitro? [hitro iskanje pri prevajanju]</a:t>
            </a:r>
            <a:endParaRPr b="0" lang="en-US" sz="1650" spc="-1" strike="noStrike">
              <a:solidFill>
                <a:srgbClr val="000000"/>
              </a:solidFill>
              <a:latin typeface="Arial"/>
            </a:endParaRPr>
          </a:p>
          <a:p>
            <a:pPr lvl="1" marL="600120" indent="-256680">
              <a:lnSpc>
                <a:spcPct val="100000"/>
              </a:lnSpc>
              <a:buClr>
                <a:srgbClr val="000000"/>
              </a:buClr>
              <a:buFont typeface="Arial"/>
              <a:buChar char="•"/>
            </a:pPr>
            <a:r>
              <a:rPr b="0" lang="en-US" sz="1650" spc="-1" strike="noStrike">
                <a:solidFill>
                  <a:srgbClr val="000000"/>
                </a:solidFill>
                <a:latin typeface="Arial"/>
                <a:ea typeface="DejaVu Sans"/>
              </a:rPr>
              <a:t>Natančnost (Fluency) vs pravilnost prevodov (fidelity)</a:t>
            </a:r>
            <a:endParaRPr b="0" lang="en-US" sz="1650" spc="-1" strike="noStrike">
              <a:solidFill>
                <a:srgbClr val="000000"/>
              </a:solidFill>
              <a:latin typeface="Arial"/>
            </a:endParaRPr>
          </a:p>
        </p:txBody>
      </p:sp>
      <p:pic>
        <p:nvPicPr>
          <p:cNvPr id="602" name="Picture 1" descr=""/>
          <p:cNvPicPr/>
          <p:nvPr/>
        </p:nvPicPr>
        <p:blipFill>
          <a:blip r:embed="rId1"/>
          <a:stretch/>
        </p:blipFill>
        <p:spPr>
          <a:xfrm>
            <a:off x="58320" y="2020680"/>
            <a:ext cx="9143280" cy="17856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CustomShape 2"/>
          <p:cNvSpPr/>
          <p:nvPr/>
        </p:nvSpPr>
        <p:spPr>
          <a:xfrm>
            <a:off x="1143000" y="857160"/>
            <a:ext cx="855720" cy="969840"/>
          </a:xfrm>
          <a:prstGeom prst="rect">
            <a:avLst/>
          </a:prstGeom>
          <a:solidFill>
            <a:srgbClr val="ffffff"/>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pic>
        <p:nvPicPr>
          <p:cNvPr id="604" name="Picture 1" descr=""/>
          <p:cNvPicPr/>
          <p:nvPr/>
        </p:nvPicPr>
        <p:blipFill>
          <a:blip r:embed="rId1"/>
          <a:stretch/>
        </p:blipFill>
        <p:spPr>
          <a:xfrm>
            <a:off x="457200" y="857160"/>
            <a:ext cx="7543080" cy="471420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CustomShape 1"/>
          <p:cNvSpPr/>
          <p:nvPr/>
        </p:nvSpPr>
        <p:spPr>
          <a:xfrm>
            <a:off x="2000160" y="1600200"/>
            <a:ext cx="5656320" cy="55800"/>
          </a:xfrm>
          <a:prstGeom prst="rect">
            <a:avLst/>
          </a:prstGeom>
          <a:blipFill rotWithShape="0">
            <a:blip r:embed="rId1"/>
            <a:srcRect/>
            <a:stretch/>
          </a:blipFill>
          <a:ln w="0">
            <a:noFill/>
          </a:ln>
        </p:spPr>
        <p:style>
          <a:lnRef idx="0"/>
          <a:fillRef idx="0"/>
          <a:effectRef idx="0"/>
          <a:fontRef idx="minor"/>
        </p:style>
        <p:txBody>
          <a:bodyPr lIns="90000" rIns="90000" tIns="11160" bIns="11160" anchor="t">
            <a:noAutofit/>
          </a:bodyPr>
          <a:p>
            <a:endParaRPr b="0" lang="en-US" sz="1800" spc="-1" strike="noStrike">
              <a:solidFill>
                <a:srgbClr val="000000"/>
              </a:solidFill>
              <a:latin typeface="Arial"/>
            </a:endParaRPr>
          </a:p>
        </p:txBody>
      </p:sp>
      <p:sp>
        <p:nvSpPr>
          <p:cNvPr id="606" name="CustomShape 2"/>
          <p:cNvSpPr/>
          <p:nvPr/>
        </p:nvSpPr>
        <p:spPr>
          <a:xfrm>
            <a:off x="1486080" y="1600200"/>
            <a:ext cx="6170760" cy="55800"/>
          </a:xfrm>
          <a:prstGeom prst="rect">
            <a:avLst/>
          </a:prstGeom>
          <a:noFill/>
          <a:ln w="9360">
            <a:solidFill>
              <a:srgbClr val="000000"/>
            </a:solidFill>
            <a:round/>
          </a:ln>
        </p:spPr>
        <p:style>
          <a:lnRef idx="0"/>
          <a:fillRef idx="0"/>
          <a:effectRef idx="0"/>
          <a:fontRef idx="minor"/>
        </p:style>
        <p:txBody>
          <a:bodyPr lIns="90000" rIns="90000" tIns="11160" bIns="11160" anchor="t">
            <a:noAutofit/>
          </a:bodyPr>
          <a:p>
            <a:endParaRPr b="0" lang="en-US" sz="1800" spc="-1" strike="noStrike">
              <a:solidFill>
                <a:srgbClr val="000000"/>
              </a:solidFill>
              <a:latin typeface="Arial"/>
            </a:endParaRPr>
          </a:p>
        </p:txBody>
      </p:sp>
      <p:sp>
        <p:nvSpPr>
          <p:cNvPr id="607" name="CustomShape 3"/>
          <p:cNvSpPr/>
          <p:nvPr/>
        </p:nvSpPr>
        <p:spPr>
          <a:xfrm>
            <a:off x="1136880" y="857160"/>
            <a:ext cx="6856560" cy="5141880"/>
          </a:xfrm>
          <a:prstGeom prst="rect">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08" name="CustomShape 4"/>
          <p:cNvSpPr/>
          <p:nvPr/>
        </p:nvSpPr>
        <p:spPr>
          <a:xfrm>
            <a:off x="2571840" y="1096560"/>
            <a:ext cx="4513320" cy="513000"/>
          </a:xfrm>
          <a:prstGeom prst="rect">
            <a:avLst/>
          </a:prstGeom>
          <a:solidFill>
            <a:srgbClr val="ffffff"/>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09" name="CustomShape 5"/>
          <p:cNvSpPr/>
          <p:nvPr/>
        </p:nvSpPr>
        <p:spPr>
          <a:xfrm>
            <a:off x="2457360" y="1086120"/>
            <a:ext cx="4513320" cy="513000"/>
          </a:xfrm>
          <a:prstGeom prst="rect">
            <a:avLst/>
          </a:prstGeom>
          <a:noFill/>
          <a:ln w="25560">
            <a:solidFill>
              <a:srgbClr val="ffffff"/>
            </a:solidFill>
            <a:round/>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10" name="CustomShape 6"/>
          <p:cNvSpPr/>
          <p:nvPr/>
        </p:nvSpPr>
        <p:spPr>
          <a:xfrm>
            <a:off x="2158200" y="1185120"/>
            <a:ext cx="5340600" cy="886320"/>
          </a:xfrm>
          <a:prstGeom prst="rect">
            <a:avLst/>
          </a:prstGeom>
          <a:noFill/>
          <a:ln w="0">
            <a:noFill/>
          </a:ln>
        </p:spPr>
        <p:style>
          <a:lnRef idx="0"/>
          <a:fillRef idx="0"/>
          <a:effectRef idx="0"/>
          <a:fontRef idx="minor"/>
        </p:style>
        <p:txBody>
          <a:bodyPr lIns="0" rIns="0" tIns="28800" bIns="0" anchor="t">
            <a:noAutofit/>
          </a:bodyPr>
          <a:p>
            <a:pPr>
              <a:lnSpc>
                <a:spcPct val="100000"/>
              </a:lnSpc>
            </a:pPr>
            <a:r>
              <a:rPr b="0" lang="en-US" sz="2700" spc="-1" strike="noStrike">
                <a:solidFill>
                  <a:srgbClr val="000000"/>
                </a:solidFill>
                <a:latin typeface="Arial"/>
                <a:ea typeface="DejaVu Sans"/>
              </a:rPr>
              <a:t>	</a:t>
            </a:r>
            <a:r>
              <a:rPr b="0" lang="en-US" sz="2700" spc="-1" strike="noStrike">
                <a:solidFill>
                  <a:srgbClr val="000000"/>
                </a:solidFill>
                <a:latin typeface="Arial"/>
                <a:ea typeface="DejaVu Sans"/>
              </a:rPr>
              <a:t>Razumevanje jezika (Language Comprehension)</a:t>
            </a:r>
            <a:endParaRPr b="0" lang="en-US" sz="2700" spc="-1" strike="noStrike">
              <a:solidFill>
                <a:srgbClr val="000000"/>
              </a:solidFill>
              <a:latin typeface="Arial"/>
            </a:endParaRPr>
          </a:p>
        </p:txBody>
      </p:sp>
      <p:sp>
        <p:nvSpPr>
          <p:cNvPr id="611" name="CustomShape 7"/>
          <p:cNvSpPr/>
          <p:nvPr/>
        </p:nvSpPr>
        <p:spPr>
          <a:xfrm>
            <a:off x="1143000" y="857160"/>
            <a:ext cx="855720" cy="969840"/>
          </a:xfrm>
          <a:prstGeom prst="rect">
            <a:avLst/>
          </a:prstGeom>
          <a:solidFill>
            <a:srgbClr val="ffffff"/>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Rectangle 2"/>
          <p:cNvSpPr/>
          <p:nvPr/>
        </p:nvSpPr>
        <p:spPr>
          <a:xfrm>
            <a:off x="685800" y="304920"/>
            <a:ext cx="7771680" cy="837360"/>
          </a:xfrm>
          <a:prstGeom prst="rect">
            <a:avLst/>
          </a:prstGeom>
          <a:noFill/>
          <a:ln w="0">
            <a:noFill/>
          </a:ln>
        </p:spPr>
        <p:style>
          <a:lnRef idx="0"/>
          <a:fillRef idx="0"/>
          <a:effectRef idx="0"/>
          <a:fontRef idx="minor"/>
        </p:style>
        <p:txBody>
          <a:bodyPr lIns="90000" rIns="90000" tIns="45000" bIns="45000" anchor="b">
            <a:noAutofit/>
          </a:bodyPr>
          <a:p>
            <a:pPr>
              <a:lnSpc>
                <a:spcPct val="100000"/>
              </a:lnSpc>
            </a:pPr>
            <a:r>
              <a:rPr b="0" lang="sl-SI" sz="3200" spc="-1" strike="noStrike">
                <a:solidFill>
                  <a:srgbClr val="464653"/>
                </a:solidFill>
                <a:latin typeface="Calibri Light"/>
              </a:rPr>
              <a:t>Pregled vsebine</a:t>
            </a:r>
            <a:endParaRPr b="0" lang="en-US" sz="3200" spc="-1" strike="noStrike">
              <a:solidFill>
                <a:srgbClr val="000000"/>
              </a:solidFill>
              <a:latin typeface="Arial"/>
            </a:endParaRPr>
          </a:p>
        </p:txBody>
      </p:sp>
      <p:sp>
        <p:nvSpPr>
          <p:cNvPr id="542" name="Rectangle 3"/>
          <p:cNvSpPr/>
          <p:nvPr/>
        </p:nvSpPr>
        <p:spPr>
          <a:xfrm>
            <a:off x="685800" y="1295280"/>
            <a:ext cx="7771680" cy="3809160"/>
          </a:xfrm>
          <a:prstGeom prst="rect">
            <a:avLst/>
          </a:prstGeom>
          <a:noFill/>
          <a:ln w="0">
            <a:noFill/>
          </a:ln>
        </p:spPr>
        <p:style>
          <a:lnRef idx="0"/>
          <a:fillRef idx="0"/>
          <a:effectRef idx="0"/>
          <a:fontRef idx="minor"/>
        </p:style>
        <p:txBody>
          <a:bodyPr lIns="90000" rIns="90000" tIns="45000" bIns="45000" anchor="t">
            <a:noAutofit/>
          </a:bodyPr>
          <a:p>
            <a:pPr marL="609480" indent="-609120">
              <a:lnSpc>
                <a:spcPct val="100000"/>
              </a:lnSpc>
              <a:spcBef>
                <a:spcPts val="601"/>
              </a:spcBef>
              <a:buClr>
                <a:srgbClr val="727ca3"/>
              </a:buClr>
              <a:buSzPct val="76000"/>
              <a:buFont typeface="Wingdings 3" charset="2"/>
              <a:buAutoNum type="arabicPeriod"/>
            </a:pPr>
            <a:r>
              <a:rPr b="0" lang="sl-SI" sz="2400" spc="-1" strike="noStrike">
                <a:solidFill>
                  <a:srgbClr val="000000"/>
                </a:solidFill>
                <a:latin typeface="Calibri"/>
              </a:rPr>
              <a:t>definicija</a:t>
            </a:r>
            <a:endParaRPr b="0" lang="en-US" sz="2400" spc="-1" strike="noStrike">
              <a:solidFill>
                <a:srgbClr val="000000"/>
              </a:solidFill>
              <a:latin typeface="Arial"/>
            </a:endParaRPr>
          </a:p>
          <a:p>
            <a:pPr marL="609480" indent="-609120">
              <a:lnSpc>
                <a:spcPct val="100000"/>
              </a:lnSpc>
              <a:spcBef>
                <a:spcPts val="601"/>
              </a:spcBef>
              <a:buClr>
                <a:srgbClr val="727ca3"/>
              </a:buClr>
              <a:buSzPct val="76000"/>
              <a:buFont typeface="Wingdings 3" charset="2"/>
              <a:buAutoNum type="arabicPeriod"/>
            </a:pPr>
            <a:r>
              <a:rPr b="0" lang="sl-SI" sz="2400" spc="-1" strike="noStrike">
                <a:solidFill>
                  <a:srgbClr val="000000"/>
                </a:solidFill>
                <a:latin typeface="Calibri"/>
              </a:rPr>
              <a:t>obdelava naravnih jezikov</a:t>
            </a:r>
            <a:endParaRPr b="0" lang="en-US" sz="2400" spc="-1" strike="noStrike">
              <a:solidFill>
                <a:srgbClr val="000000"/>
              </a:solidFill>
              <a:latin typeface="Arial"/>
            </a:endParaRPr>
          </a:p>
          <a:p>
            <a:pPr marL="609480" indent="-609120">
              <a:lnSpc>
                <a:spcPct val="100000"/>
              </a:lnSpc>
              <a:spcBef>
                <a:spcPts val="601"/>
              </a:spcBef>
              <a:buClr>
                <a:srgbClr val="727ca3"/>
              </a:buClr>
              <a:buSzPct val="76000"/>
              <a:buFont typeface="Wingdings 3" charset="2"/>
              <a:buAutoNum type="arabicPeriod"/>
            </a:pPr>
            <a:r>
              <a:rPr b="0" lang="sl-SI" sz="2400" spc="-1" strike="noStrike">
                <a:solidFill>
                  <a:srgbClr val="000000"/>
                </a:solidFill>
                <a:latin typeface="Calibri"/>
              </a:rPr>
              <a:t>govorni sistemi</a:t>
            </a:r>
            <a:endParaRPr b="0" lang="en-US" sz="2400" spc="-1" strike="noStrike">
              <a:solidFill>
                <a:srgbClr val="000000"/>
              </a:solidFill>
              <a:latin typeface="Arial"/>
            </a:endParaRPr>
          </a:p>
          <a:p>
            <a:pPr marL="609480" indent="-609120">
              <a:lnSpc>
                <a:spcPct val="100000"/>
              </a:lnSpc>
              <a:spcBef>
                <a:spcPts val="601"/>
              </a:spcBef>
              <a:buClr>
                <a:srgbClr val="727ca3"/>
              </a:buClr>
              <a:buSzPct val="76000"/>
              <a:buFont typeface="Wingdings 3" charset="2"/>
              <a:buAutoNum type="arabicPeriod"/>
            </a:pPr>
            <a:r>
              <a:rPr b="0" lang="sl-SI" sz="2400" spc="-1" strike="noStrike">
                <a:solidFill>
                  <a:srgbClr val="000000"/>
                </a:solidFill>
                <a:latin typeface="Calibri"/>
              </a:rPr>
              <a:t>pridobivanje informacij</a:t>
            </a:r>
            <a:endParaRPr b="0" lang="en-US" sz="2400" spc="-1" strike="noStrike">
              <a:solidFill>
                <a:srgbClr val="000000"/>
              </a:solidFill>
              <a:latin typeface="Arial"/>
            </a:endParaRPr>
          </a:p>
          <a:p>
            <a:pPr marL="609480" indent="-609120">
              <a:lnSpc>
                <a:spcPct val="100000"/>
              </a:lnSpc>
              <a:spcBef>
                <a:spcPts val="601"/>
              </a:spcBef>
              <a:buClr>
                <a:srgbClr val="727ca3"/>
              </a:buClr>
              <a:buSzPct val="76000"/>
              <a:buFont typeface="Wingdings 3" charset="2"/>
              <a:buAutoNum type="arabicPeriod"/>
            </a:pPr>
            <a:r>
              <a:rPr b="0" lang="sl-SI" sz="2400" spc="-1" strike="noStrike">
                <a:solidFill>
                  <a:srgbClr val="000000"/>
                </a:solidFill>
                <a:latin typeface="Calibri"/>
              </a:rPr>
              <a:t>bombončki</a:t>
            </a:r>
            <a:endParaRPr b="0" lang="en-US" sz="2400" spc="-1" strike="noStrike">
              <a:solidFill>
                <a:srgbClr val="000000"/>
              </a:solidFill>
              <a:latin typeface="Arial"/>
            </a:endParaRPr>
          </a:p>
          <a:p>
            <a:pPr marL="609480" indent="-609120">
              <a:lnSpc>
                <a:spcPct val="100000"/>
              </a:lnSpc>
              <a:spcBef>
                <a:spcPts val="601"/>
              </a:spcBef>
              <a:buClr>
                <a:srgbClr val="727ca3"/>
              </a:buClr>
              <a:buSzPct val="76000"/>
              <a:buFont typeface="Wingdings 3" charset="2"/>
              <a:buAutoNum type="arabicPeriod"/>
            </a:pPr>
            <a:r>
              <a:rPr b="0" lang="sl-SI" sz="2400" spc="-1" strike="noStrike">
                <a:solidFill>
                  <a:srgbClr val="000000"/>
                </a:solidFill>
                <a:latin typeface="Calibri"/>
              </a:rPr>
              <a:t>CA</a:t>
            </a:r>
            <a:endParaRPr b="0" lang="en-US" sz="2400" spc="-1" strike="noStrike">
              <a:solidFill>
                <a:srgbClr val="000000"/>
              </a:solidFill>
              <a:latin typeface="Arial"/>
            </a:endParaRPr>
          </a:p>
          <a:p>
            <a:pPr marL="609480" indent="-609120">
              <a:lnSpc>
                <a:spcPct val="100000"/>
              </a:lnSpc>
              <a:spcBef>
                <a:spcPts val="601"/>
              </a:spcBef>
              <a:buClr>
                <a:srgbClr val="727ca3"/>
              </a:buClr>
              <a:buSzPct val="76000"/>
              <a:buFont typeface="Wingdings 3" charset="2"/>
              <a:buAutoNum type="arabicPeriod"/>
            </a:pPr>
            <a:r>
              <a:rPr b="0" lang="sl-SI" sz="2400" spc="-1" strike="noStrike">
                <a:solidFill>
                  <a:srgbClr val="000000"/>
                </a:solidFill>
                <a:latin typeface="Calibri"/>
              </a:rPr>
              <a:t>povzemanje informacij</a:t>
            </a:r>
            <a:endParaRPr b="0" lang="en-US" sz="2400" spc="-1" strike="noStrike">
              <a:solidFill>
                <a:srgbClr val="000000"/>
              </a:solidFill>
              <a:latin typeface="Arial"/>
            </a:endParaRPr>
          </a:p>
          <a:p>
            <a:pPr marL="609480" indent="-609120">
              <a:lnSpc>
                <a:spcPct val="100000"/>
              </a:lnSpc>
              <a:spcBef>
                <a:spcPts val="601"/>
              </a:spcBef>
              <a:buClr>
                <a:srgbClr val="727ca3"/>
              </a:buClr>
              <a:buSzPct val="76000"/>
              <a:buFont typeface="Wingdings 3" charset="2"/>
              <a:buAutoNum type="arabicPeriod"/>
            </a:pPr>
            <a:r>
              <a:rPr b="0" lang="sl-SI" sz="2400" spc="-1" strike="noStrike">
                <a:solidFill>
                  <a:srgbClr val="000000"/>
                </a:solidFill>
                <a:latin typeface="Calibri"/>
              </a:rPr>
              <a:t>strojno prevanjanje</a:t>
            </a:r>
            <a:endParaRPr b="0" lang="en-US" sz="2400" spc="-1" strike="noStrike">
              <a:solidFill>
                <a:srgbClr val="000000"/>
              </a:solidFill>
              <a:latin typeface="Arial"/>
            </a:endParaRPr>
          </a:p>
          <a:p>
            <a:pPr marL="609480" indent="-609120">
              <a:lnSpc>
                <a:spcPct val="100000"/>
              </a:lnSpc>
              <a:spcBef>
                <a:spcPts val="601"/>
              </a:spcBef>
              <a:buClr>
                <a:srgbClr val="727ca3"/>
              </a:buClr>
              <a:buSzPct val="76000"/>
              <a:buFont typeface="Wingdings 3" charset="2"/>
              <a:buAutoNum type="arabicPeriod"/>
            </a:pPr>
            <a:r>
              <a:rPr b="0" lang="sl-SI" sz="2400" spc="-1" strike="noStrike">
                <a:solidFill>
                  <a:srgbClr val="000000"/>
                </a:solidFill>
                <a:latin typeface="Calibri"/>
              </a:rPr>
              <a:t>slovnična analiza</a:t>
            </a:r>
            <a:endParaRPr b="0" lang="en-US" sz="2400" spc="-1" strike="noStrike">
              <a:solidFill>
                <a:srgbClr val="000000"/>
              </a:solidFill>
              <a:latin typeface="Arial"/>
            </a:endParaRPr>
          </a:p>
          <a:p>
            <a:pPr marL="609480" indent="-609120">
              <a:lnSpc>
                <a:spcPct val="100000"/>
              </a:lnSpc>
              <a:spcBef>
                <a:spcPts val="601"/>
              </a:spcBef>
              <a:buClr>
                <a:srgbClr val="727ca3"/>
              </a:buClr>
              <a:buSzPct val="76000"/>
              <a:buFont typeface="Wingdings 3" charset="2"/>
              <a:buAutoNum type="arabicPeriod"/>
            </a:pPr>
            <a:r>
              <a:rPr b="0" lang="sl-SI" sz="2400" spc="-1" strike="noStrike">
                <a:solidFill>
                  <a:srgbClr val="000000"/>
                </a:solidFill>
                <a:latin typeface="Calibri"/>
              </a:rPr>
              <a:t>Entitete – imenovane entitete</a:t>
            </a:r>
            <a:endParaRPr b="0" lang="en-US" sz="2400" spc="-1" strike="noStrike">
              <a:solidFill>
                <a:srgbClr val="000000"/>
              </a:solidFill>
              <a:latin typeface="Arial"/>
            </a:endParaRPr>
          </a:p>
          <a:p>
            <a:pPr marL="609480" indent="-609120">
              <a:lnSpc>
                <a:spcPct val="100000"/>
              </a:lnSpc>
              <a:spcBef>
                <a:spcPts val="601"/>
              </a:spcBef>
              <a:buClr>
                <a:srgbClr val="727ca3"/>
              </a:buClr>
              <a:buSzPct val="76000"/>
              <a:buFont typeface="Wingdings 3" charset="2"/>
              <a:buAutoNum type="arabicPeriod"/>
            </a:pPr>
            <a:r>
              <a:rPr b="0" lang="sl-SI" sz="2400" spc="-1" strike="noStrike">
                <a:solidFill>
                  <a:srgbClr val="000000"/>
                </a:solidFill>
                <a:latin typeface="Calibri"/>
              </a:rPr>
              <a:t>Analiza sentimenta</a:t>
            </a:r>
            <a:endParaRPr b="0" lang="en-US" sz="2400" spc="-1" strike="noStrike">
              <a:solidFill>
                <a:srgbClr val="000000"/>
              </a:solidFill>
              <a:latin typeface="Arial"/>
            </a:endParaRPr>
          </a:p>
          <a:p>
            <a:pPr marL="609480" indent="-609120">
              <a:lnSpc>
                <a:spcPct val="100000"/>
              </a:lnSpc>
              <a:spcBef>
                <a:spcPts val="1191"/>
              </a:spcBef>
              <a:spcAft>
                <a:spcPts val="992"/>
              </a:spcAft>
              <a:buClr>
                <a:srgbClr val="727ca3"/>
              </a:buClr>
              <a:buSzPct val="76000"/>
              <a:buFont typeface="Wingdings 3" charset="2"/>
              <a:buAutoNum type="arabicPeriod"/>
            </a:pPr>
            <a:r>
              <a:rPr b="0" lang="sl-SI" sz="2400" spc="-1" strike="noStrike">
                <a:solidFill>
                  <a:srgbClr val="000000"/>
                </a:solidFill>
                <a:latin typeface="Calibri"/>
              </a:rPr>
              <a:t>GenAI</a:t>
            </a:r>
            <a:endParaRPr b="0" lang="en-US" sz="2400" spc="-1" strike="noStrike">
              <a:solidFill>
                <a:srgbClr val="000000"/>
              </a:solidFill>
              <a:latin typeface="Arial"/>
            </a:endParaRPr>
          </a:p>
          <a:p>
            <a:pPr marL="609480" indent="-609120">
              <a:lnSpc>
                <a:spcPct val="100000"/>
              </a:lnSpc>
              <a:spcBef>
                <a:spcPts val="601"/>
              </a:spcBef>
              <a:buClr>
                <a:srgbClr val="727ca3"/>
              </a:buClr>
              <a:buSzPct val="76000"/>
              <a:buFont typeface="Wingdings 3" charset="2"/>
              <a:buAutoNum type="arabicPeriod"/>
            </a:pPr>
            <a:r>
              <a:rPr b="0" lang="sl-SI" sz="2400" spc="-1" strike="noStrike">
                <a:solidFill>
                  <a:srgbClr val="000000"/>
                </a:solidFill>
                <a:latin typeface="Calibri"/>
              </a:rPr>
              <a:t>problemi</a:t>
            </a:r>
            <a:endParaRPr b="0" lang="en-US" sz="2400" spc="-1" strike="noStrike">
              <a:solidFill>
                <a:srgbClr val="000000"/>
              </a:solidFill>
              <a:latin typeface="Arial"/>
            </a:endParaRPr>
          </a:p>
          <a:p>
            <a:pPr>
              <a:lnSpc>
                <a:spcPct val="100000"/>
              </a:lnSpc>
              <a:spcBef>
                <a:spcPts val="601"/>
              </a:spcBef>
            </a:pPr>
            <a:endParaRPr b="0" lang="en-US" sz="2600" spc="-1" strike="noStrike">
              <a:solidFill>
                <a:srgbClr val="000000"/>
              </a:solidFill>
              <a:latin typeface="Arial"/>
            </a:endParaRPr>
          </a:p>
        </p:txBody>
      </p:sp>
      <p:sp>
        <p:nvSpPr>
          <p:cNvPr id="543" name="TextBox 1"/>
          <p:cNvSpPr/>
          <p:nvPr/>
        </p:nvSpPr>
        <p:spPr>
          <a:xfrm>
            <a:off x="3978360" y="6507720"/>
            <a:ext cx="183960" cy="368640"/>
          </a:xfrm>
          <a:prstGeom prst="rect">
            <a:avLst/>
          </a:pr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CustomShape 1"/>
          <p:cNvSpPr/>
          <p:nvPr/>
        </p:nvSpPr>
        <p:spPr>
          <a:xfrm>
            <a:off x="4700520" y="4228920"/>
            <a:ext cx="3070440" cy="159876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13" name="CustomShape 2"/>
          <p:cNvSpPr/>
          <p:nvPr/>
        </p:nvSpPr>
        <p:spPr>
          <a:xfrm>
            <a:off x="1959120" y="4346280"/>
            <a:ext cx="2178000" cy="1626480"/>
          </a:xfrm>
          <a:prstGeom prst="rect">
            <a:avLst/>
          </a:prstGeom>
          <a:noFill/>
          <a:ln w="0">
            <a:noFill/>
          </a:ln>
        </p:spPr>
        <p:style>
          <a:lnRef idx="0"/>
          <a:fillRef idx="0"/>
          <a:effectRef idx="0"/>
          <a:fontRef idx="minor"/>
        </p:style>
        <p:txBody>
          <a:bodyPr lIns="0" rIns="0" tIns="0" bIns="0" anchor="t">
            <a:noAutofit/>
          </a:bodyPr>
          <a:p>
            <a:pPr>
              <a:lnSpc>
                <a:spcPct val="99000"/>
              </a:lnSpc>
            </a:pPr>
            <a:r>
              <a:rPr b="0" lang="en-US" sz="1800" spc="-1" strike="noStrike">
                <a:solidFill>
                  <a:srgbClr val="000000"/>
                </a:solidFill>
                <a:latin typeface="Arial"/>
                <a:ea typeface="DejaVu Sans"/>
              </a:rPr>
              <a:t>US Cities: Its largest  airport is named for a  World War II hero; its  second largest, for a  World War II battle.</a:t>
            </a:r>
            <a:endParaRPr b="0" lang="en-US" sz="1800" spc="-1" strike="noStrike">
              <a:solidFill>
                <a:srgbClr val="000000"/>
              </a:solidFill>
              <a:latin typeface="Arial"/>
            </a:endParaRPr>
          </a:p>
        </p:txBody>
      </p:sp>
      <p:sp>
        <p:nvSpPr>
          <p:cNvPr id="614" name="CustomShape 3"/>
          <p:cNvSpPr/>
          <p:nvPr/>
        </p:nvSpPr>
        <p:spPr>
          <a:xfrm>
            <a:off x="2916720" y="967680"/>
            <a:ext cx="370548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2400" spc="-1" strike="noStrike">
                <a:solidFill>
                  <a:srgbClr val="000000"/>
                </a:solidFill>
                <a:latin typeface="Arial"/>
                <a:ea typeface="DejaVu Sans"/>
              </a:rPr>
              <a:t>Jeopardy! World Champion</a:t>
            </a:r>
            <a:endParaRPr b="0" lang="en-US" sz="2400" spc="-1" strike="noStrike">
              <a:solidFill>
                <a:srgbClr val="000000"/>
              </a:solidFill>
              <a:latin typeface="Arial"/>
            </a:endParaRPr>
          </a:p>
        </p:txBody>
      </p:sp>
      <p:sp>
        <p:nvSpPr>
          <p:cNvPr id="615" name="CustomShape 4"/>
          <p:cNvSpPr/>
          <p:nvPr/>
        </p:nvSpPr>
        <p:spPr>
          <a:xfrm>
            <a:off x="3029040" y="1439280"/>
            <a:ext cx="3370320" cy="2616840"/>
          </a:xfrm>
          <a:prstGeom prst="rect">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CustomShape 1"/>
          <p:cNvSpPr/>
          <p:nvPr/>
        </p:nvSpPr>
        <p:spPr>
          <a:xfrm>
            <a:off x="1659960" y="1034280"/>
            <a:ext cx="5822280" cy="98928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Slovnična analiza (Syntactic Analysis</a:t>
            </a:r>
            <a:endParaRPr b="0" lang="en-US" sz="3300" spc="-1" strike="noStrike">
              <a:solidFill>
                <a:srgbClr val="000000"/>
              </a:solidFill>
              <a:latin typeface="Arial"/>
            </a:endParaRPr>
          </a:p>
        </p:txBody>
      </p:sp>
      <p:sp>
        <p:nvSpPr>
          <p:cNvPr id="617" name="CustomShape 2"/>
          <p:cNvSpPr/>
          <p:nvPr/>
        </p:nvSpPr>
        <p:spPr>
          <a:xfrm>
            <a:off x="1545120" y="3922200"/>
            <a:ext cx="5973480" cy="1581480"/>
          </a:xfrm>
          <a:prstGeom prst="rect">
            <a:avLst/>
          </a:prstGeom>
          <a:noFill/>
          <a:ln w="0">
            <a:noFill/>
          </a:ln>
        </p:spPr>
        <p:style>
          <a:lnRef idx="0"/>
          <a:fillRef idx="0"/>
          <a:effectRef idx="0"/>
          <a:fontRef idx="minor"/>
        </p:style>
        <p:txBody>
          <a:bodyPr lIns="0" rIns="0" tIns="0" bIns="0" anchor="t">
            <a:noAutofit/>
          </a:bodyPr>
          <a:p>
            <a:pPr>
              <a:lnSpc>
                <a:spcPct val="94000"/>
              </a:lnSpc>
            </a:pPr>
            <a:r>
              <a:rPr b="0" lang="en-US" sz="1800" spc="-1" strike="noStrike">
                <a:solidFill>
                  <a:srgbClr val="000000"/>
                </a:solidFill>
                <a:latin typeface="Arial"/>
                <a:ea typeface="DejaVu Sans"/>
              </a:rPr>
              <a:t>Hurricane Emily howled toward Mexico 's Caribbean coast on Sunday packing 135 mph winds and torrential rain and causing panic in Cancun, where rightened tourists squeezed into musty shelters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marL="257400" indent="-256680">
              <a:lnSpc>
                <a:spcPct val="81000"/>
              </a:lnSpc>
              <a:buClr>
                <a:srgbClr val="333399"/>
              </a:buClr>
              <a:buFont typeface="Arial"/>
              <a:buChar char="•"/>
            </a:pPr>
            <a:r>
              <a:rPr b="0" lang="en-US" sz="1500" spc="-1" strike="noStrike">
                <a:solidFill>
                  <a:srgbClr val="333399"/>
                </a:solidFill>
                <a:latin typeface="Arial"/>
                <a:ea typeface="DejaVu Sans"/>
              </a:rPr>
              <a:t>SOTA: ~90% accurate for many languages when given many  training examples, some progress in analyzing languages given few  or no examples</a:t>
            </a:r>
            <a:endParaRPr b="0" lang="en-US" sz="1500" spc="-1" strike="noStrike">
              <a:solidFill>
                <a:srgbClr val="000000"/>
              </a:solidFill>
              <a:latin typeface="Arial"/>
            </a:endParaRPr>
          </a:p>
        </p:txBody>
      </p:sp>
      <p:sp>
        <p:nvSpPr>
          <p:cNvPr id="618" name="CustomShape 3"/>
          <p:cNvSpPr/>
          <p:nvPr/>
        </p:nvSpPr>
        <p:spPr>
          <a:xfrm>
            <a:off x="1543320" y="2132640"/>
            <a:ext cx="5999400" cy="175176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CustomShape 1"/>
          <p:cNvSpPr/>
          <p:nvPr/>
        </p:nvSpPr>
        <p:spPr>
          <a:xfrm>
            <a:off x="641880" y="1034280"/>
            <a:ext cx="7389720" cy="100440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Zgodovina NLP: pred uporabo statistike</a:t>
            </a:r>
            <a:endParaRPr b="0" lang="en-US" sz="3300" spc="-1" strike="noStrike">
              <a:solidFill>
                <a:srgbClr val="000000"/>
              </a:solidFill>
              <a:latin typeface="Arial"/>
            </a:endParaRPr>
          </a:p>
        </p:txBody>
      </p:sp>
      <p:sp>
        <p:nvSpPr>
          <p:cNvPr id="620" name="CustomShape 2"/>
          <p:cNvSpPr/>
          <p:nvPr/>
        </p:nvSpPr>
        <p:spPr>
          <a:xfrm>
            <a:off x="1545120" y="1806120"/>
            <a:ext cx="6003000" cy="37609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2100" spc="-1" strike="noStrike">
                <a:solidFill>
                  <a:srgbClr val="333399"/>
                </a:solidFill>
                <a:latin typeface="Times New Roman"/>
                <a:ea typeface="DejaVu Sans"/>
              </a:rPr>
              <a:t>	</a:t>
            </a:r>
            <a:r>
              <a:rPr b="0" lang="en-US" sz="2100" spc="-1" strike="noStrike">
                <a:solidFill>
                  <a:srgbClr val="000000"/>
                </a:solidFill>
                <a:latin typeface="Arial"/>
                <a:ea typeface="DejaVu Sans"/>
              </a:rPr>
              <a:t>(1) Colorless green ideas sleep furiously.</a:t>
            </a:r>
            <a:endParaRPr b="0" lang="en-US" sz="2100" spc="-1" strike="noStrike">
              <a:solidFill>
                <a:srgbClr val="000000"/>
              </a:solidFill>
              <a:latin typeface="Arial"/>
            </a:endParaRPr>
          </a:p>
          <a:p>
            <a:pPr>
              <a:lnSpc>
                <a:spcPct val="100000"/>
              </a:lnSpc>
            </a:pPr>
            <a:r>
              <a:rPr b="0" lang="en-US" sz="2100" spc="-1" strike="noStrike">
                <a:solidFill>
                  <a:srgbClr val="000000"/>
                </a:solidFill>
                <a:latin typeface="Times New Roman"/>
                <a:ea typeface="DejaVu Sans"/>
              </a:rPr>
              <a:t>	</a:t>
            </a:r>
            <a:r>
              <a:rPr b="0" lang="en-US" sz="2100" spc="-1" strike="noStrike">
                <a:solidFill>
                  <a:srgbClr val="000000"/>
                </a:solidFill>
                <a:latin typeface="Arial"/>
                <a:ea typeface="DejaVu Sans"/>
              </a:rPr>
              <a:t>(2) Furiously sleep ideas green colorless</a:t>
            </a:r>
            <a:endParaRPr b="0" lang="en-US" sz="2100" spc="-1" strike="noStrike">
              <a:solidFill>
                <a:srgbClr val="000000"/>
              </a:solidFill>
              <a:latin typeface="Arial"/>
            </a:endParaRPr>
          </a:p>
          <a:p>
            <a:pPr>
              <a:lnSpc>
                <a:spcPct val="100000"/>
              </a:lnSpc>
            </a:pPr>
            <a:endParaRPr b="0" lang="en-US" sz="2100" spc="-1" strike="noStrike">
              <a:solidFill>
                <a:srgbClr val="000000"/>
              </a:solidFill>
              <a:latin typeface="Arial"/>
            </a:endParaRPr>
          </a:p>
          <a:p>
            <a:pPr>
              <a:lnSpc>
                <a:spcPct val="100000"/>
              </a:lnSpc>
            </a:pPr>
            <a:r>
              <a:rPr b="0" lang="en-US" sz="1500" spc="-1" strike="noStrike">
                <a:solidFill>
                  <a:srgbClr val="000000"/>
                </a:solidFill>
                <a:latin typeface="Times New Roman"/>
                <a:ea typeface="DejaVu Sans"/>
              </a:rPr>
              <a:t>	</a:t>
            </a:r>
            <a:r>
              <a:rPr b="0" lang="en-US" sz="1500" spc="-1" strike="noStrike">
                <a:solidFill>
                  <a:srgbClr val="000000"/>
                </a:solidFill>
                <a:latin typeface="Times New Roman"/>
                <a:ea typeface="DejaVu Sans"/>
              </a:rPr>
              <a:t>	</a:t>
            </a:r>
            <a:endParaRPr b="0" lang="en-US" sz="15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It is fair to assume that neither sentence (1) nor (2) (nor indeed  any part of these sentences) had ever occurred in an English  discourse. Hence, in any statistical model for grammaticalness,  these sentences will be ruled out on identical grounds as equally  "remote" from English. Yet (1), though nonsensical, is  grammatical, while (2) is not.” </a:t>
            </a:r>
            <a:r>
              <a:rPr b="0" lang="en-US" sz="1500" spc="-1" strike="noStrike">
                <a:solidFill>
                  <a:srgbClr val="000000"/>
                </a:solidFill>
                <a:latin typeface="Arial"/>
                <a:ea typeface="DejaVu Sans"/>
              </a:rPr>
              <a:t>(Chomsky 1957)</a:t>
            </a:r>
            <a:endParaRPr b="0" lang="en-US"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CustomShape 1"/>
          <p:cNvSpPr/>
          <p:nvPr/>
        </p:nvSpPr>
        <p:spPr>
          <a:xfrm>
            <a:off x="641880" y="1034280"/>
            <a:ext cx="7389720" cy="100440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Zgodovina NLP: pred uporabo statistike</a:t>
            </a:r>
            <a:endParaRPr b="0" lang="en-US" sz="3300" spc="-1" strike="noStrike">
              <a:solidFill>
                <a:srgbClr val="000000"/>
              </a:solidFill>
              <a:latin typeface="Arial"/>
            </a:endParaRPr>
          </a:p>
        </p:txBody>
      </p:sp>
      <p:sp>
        <p:nvSpPr>
          <p:cNvPr id="622" name="TextBox 1"/>
          <p:cNvSpPr/>
          <p:nvPr/>
        </p:nvSpPr>
        <p:spPr>
          <a:xfrm>
            <a:off x="999360" y="2382120"/>
            <a:ext cx="7032240" cy="1186920"/>
          </a:xfrm>
          <a:prstGeom prst="rect">
            <a:avLst/>
          </a:prstGeom>
          <a:noFill/>
          <a:ln w="0">
            <a:noFill/>
          </a:ln>
        </p:spPr>
        <p:style>
          <a:lnRef idx="0"/>
          <a:fillRef idx="0"/>
          <a:effectRef idx="0"/>
          <a:fontRef idx="minor"/>
        </p:style>
        <p:txBody>
          <a:bodyPr lIns="90000" rIns="90000" tIns="45000" bIns="45000" anchor="t">
            <a:spAutoFit/>
          </a:bodyPr>
          <a:p>
            <a:pPr marL="214200" indent="-213840">
              <a:lnSpc>
                <a:spcPct val="100000"/>
              </a:lnSpc>
              <a:buClr>
                <a:srgbClr val="000000"/>
              </a:buClr>
              <a:buFont typeface="Arial"/>
              <a:buChar char="•"/>
            </a:pPr>
            <a:r>
              <a:rPr b="0" lang="en-US" sz="1800" spc="-1" strike="noStrike">
                <a:solidFill>
                  <a:srgbClr val="000000"/>
                </a:solidFill>
                <a:latin typeface="Arial"/>
                <a:ea typeface="Arial"/>
              </a:rPr>
              <a:t>’</a:t>
            </a:r>
            <a:r>
              <a:rPr b="0" lang="en-US" sz="1800" spc="-1" strike="noStrike">
                <a:solidFill>
                  <a:srgbClr val="000000"/>
                </a:solidFill>
                <a:latin typeface="Arial"/>
                <a:ea typeface="Arial"/>
              </a:rPr>
              <a:t>70 in ’80: poudarek na jezikoslovju</a:t>
            </a:r>
            <a:endParaRPr b="0" lang="en-US" sz="1800" spc="-1" strike="noStrike">
              <a:solidFill>
                <a:srgbClr val="000000"/>
              </a:solidFill>
              <a:latin typeface="Arial"/>
            </a:endParaRPr>
          </a:p>
          <a:p>
            <a:pPr lvl="1" marL="557280" indent="-213840">
              <a:lnSpc>
                <a:spcPct val="100000"/>
              </a:lnSpc>
              <a:buClr>
                <a:srgbClr val="000000"/>
              </a:buClr>
              <a:buFont typeface="Arial"/>
              <a:buChar char="•"/>
            </a:pPr>
            <a:r>
              <a:rPr b="0" lang="en-US" sz="1800" spc="-1" strike="noStrike">
                <a:solidFill>
                  <a:srgbClr val="000000"/>
                </a:solidFill>
                <a:latin typeface="Arial"/>
                <a:ea typeface="Arial"/>
              </a:rPr>
              <a:t>poudarek je na globokih modelih, skladnji in semantiki</a:t>
            </a:r>
            <a:endParaRPr b="0" lang="en-US" sz="1800" spc="-1" strike="noStrike">
              <a:solidFill>
                <a:srgbClr val="000000"/>
              </a:solidFill>
              <a:latin typeface="Arial"/>
            </a:endParaRPr>
          </a:p>
          <a:p>
            <a:pPr lvl="1" marL="557280" indent="-213840">
              <a:lnSpc>
                <a:spcPct val="100000"/>
              </a:lnSpc>
              <a:buClr>
                <a:srgbClr val="000000"/>
              </a:buClr>
              <a:buFont typeface="Arial"/>
              <a:buChar char="•"/>
            </a:pPr>
            <a:r>
              <a:rPr b="0" lang="en-US" sz="1800" spc="-1" strike="noStrike">
                <a:solidFill>
                  <a:srgbClr val="000000"/>
                </a:solidFill>
                <a:latin typeface="Arial"/>
                <a:ea typeface="Arial"/>
              </a:rPr>
              <a:t>igračkaste domene / ročno izdelani sistemi,</a:t>
            </a:r>
            <a:endParaRPr b="0" lang="en-US" sz="1800" spc="-1" strike="noStrike">
              <a:solidFill>
                <a:srgbClr val="000000"/>
              </a:solidFill>
              <a:latin typeface="Arial"/>
            </a:endParaRPr>
          </a:p>
          <a:p>
            <a:pPr lvl="1" marL="557280" indent="-213840">
              <a:lnSpc>
                <a:spcPct val="100000"/>
              </a:lnSpc>
              <a:buClr>
                <a:srgbClr val="000000"/>
              </a:buClr>
              <a:buFont typeface="Arial"/>
              <a:buChar char="•"/>
            </a:pPr>
            <a:r>
              <a:rPr b="0" lang="en-US" sz="1800" spc="-1" strike="noStrike">
                <a:solidFill>
                  <a:srgbClr val="000000"/>
                </a:solidFill>
                <a:latin typeface="Arial"/>
                <a:ea typeface="Arial"/>
              </a:rPr>
              <a:t>slaba (neobstoječa) empirična evalvacija</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3" name="CustomShape 1"/>
          <p:cNvSpPr/>
          <p:nvPr/>
        </p:nvSpPr>
        <p:spPr>
          <a:xfrm>
            <a:off x="1159920" y="1214640"/>
            <a:ext cx="633816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2700" spc="-1" strike="noStrike">
                <a:solidFill>
                  <a:srgbClr val="000000"/>
                </a:solidFill>
                <a:latin typeface="Arial"/>
                <a:ea typeface="DejaVu Sans"/>
              </a:rPr>
              <a:t>NLP: strojno učenje in empirične metode</a:t>
            </a:r>
            <a:endParaRPr b="0" lang="en-US" sz="2700" spc="-1" strike="noStrike">
              <a:solidFill>
                <a:srgbClr val="000000"/>
              </a:solidFill>
              <a:latin typeface="Arial"/>
            </a:endParaRPr>
          </a:p>
        </p:txBody>
      </p:sp>
      <p:sp>
        <p:nvSpPr>
          <p:cNvPr id="624" name="CustomShape 2"/>
          <p:cNvSpPr/>
          <p:nvPr/>
        </p:nvSpPr>
        <p:spPr>
          <a:xfrm>
            <a:off x="1065240" y="2169720"/>
            <a:ext cx="7112520" cy="4319640"/>
          </a:xfrm>
          <a:prstGeom prst="rect">
            <a:avLst/>
          </a:prstGeom>
          <a:noFill/>
          <a:ln w="0">
            <a:noFill/>
          </a:ln>
        </p:spPr>
        <p:style>
          <a:lnRef idx="0"/>
          <a:fillRef idx="0"/>
          <a:effectRef idx="0"/>
          <a:fontRef idx="minor"/>
        </p:style>
        <p:txBody>
          <a:bodyPr lIns="0" rIns="0" tIns="0" bIns="0" anchor="t">
            <a:noAutofit/>
          </a:bodyPr>
          <a:p>
            <a:pPr marL="343080" indent="-342360">
              <a:lnSpc>
                <a:spcPct val="100000"/>
              </a:lnSpc>
              <a:buClr>
                <a:srgbClr val="333399"/>
              </a:buClr>
              <a:buFont typeface="Arial"/>
              <a:buChar char="•"/>
            </a:pPr>
            <a:r>
              <a:rPr b="0" lang="en-US" sz="2100" spc="-1" strike="noStrike">
                <a:solidFill>
                  <a:srgbClr val="000000"/>
                </a:solidFill>
                <a:latin typeface="Arial"/>
                <a:ea typeface="DejaVu Sans"/>
              </a:rPr>
              <a:t>’</a:t>
            </a:r>
            <a:r>
              <a:rPr b="0" lang="en-US" sz="2100" spc="-1" strike="noStrike">
                <a:solidFill>
                  <a:srgbClr val="000000"/>
                </a:solidFill>
                <a:latin typeface="Arial"/>
                <a:ea typeface="DejaVu Sans"/>
              </a:rPr>
              <a:t>90: empirična revolucija</a:t>
            </a:r>
            <a:endParaRPr b="0" lang="en-US" sz="2100" spc="-1" strike="noStrike">
              <a:solidFill>
                <a:srgbClr val="000000"/>
              </a:solidFill>
              <a:latin typeface="Arial"/>
            </a:endParaRPr>
          </a:p>
          <a:p>
            <a:pPr lvl="1" marL="685800" indent="-342360">
              <a:lnSpc>
                <a:spcPct val="100000"/>
              </a:lnSpc>
              <a:buClr>
                <a:srgbClr val="333399"/>
              </a:buClr>
              <a:buFont typeface="Arial"/>
              <a:buChar char="•"/>
            </a:pPr>
            <a:r>
              <a:rPr b="0" lang="en-US" sz="1800" spc="-1" strike="noStrike">
                <a:solidFill>
                  <a:srgbClr val="000000"/>
                </a:solidFill>
                <a:latin typeface="Arial"/>
                <a:ea typeface="DejaVu Sans"/>
              </a:rPr>
              <a:t>metode, ki temeljijo na korpusih (Corpus-based methods),</a:t>
            </a:r>
            <a:endParaRPr b="0" lang="en-US" sz="1800" spc="-1" strike="noStrike">
              <a:solidFill>
                <a:srgbClr val="000000"/>
              </a:solidFill>
              <a:latin typeface="Arial"/>
            </a:endParaRPr>
          </a:p>
          <a:p>
            <a:pPr lvl="2" marL="1028880" indent="-342360">
              <a:lnSpc>
                <a:spcPct val="100000"/>
              </a:lnSpc>
              <a:buClr>
                <a:srgbClr val="333399"/>
              </a:buClr>
              <a:buFont typeface="Arial"/>
              <a:buChar char="•"/>
            </a:pPr>
            <a:r>
              <a:rPr b="0" lang="en-US" sz="1800" spc="-1" strike="noStrike">
                <a:solidFill>
                  <a:srgbClr val="000000"/>
                </a:solidFill>
                <a:latin typeface="Arial"/>
                <a:ea typeface="DejaVu Sans"/>
              </a:rPr>
              <a:t>prva široko uporabljena orodja,</a:t>
            </a:r>
            <a:endParaRPr b="0" lang="en-US" sz="1800" spc="-1" strike="noStrike">
              <a:solidFill>
                <a:srgbClr val="000000"/>
              </a:solidFill>
              <a:latin typeface="Arial"/>
            </a:endParaRPr>
          </a:p>
          <a:p>
            <a:pPr lvl="1" marL="685800" indent="-342360">
              <a:lnSpc>
                <a:spcPct val="100000"/>
              </a:lnSpc>
              <a:buClr>
                <a:srgbClr val="333399"/>
              </a:buClr>
              <a:buFont typeface="Arial"/>
              <a:buChar char="•"/>
            </a:pPr>
            <a:r>
              <a:rPr b="0" lang="en-US" sz="1800" spc="-1" strike="noStrike">
                <a:solidFill>
                  <a:srgbClr val="000000"/>
                </a:solidFill>
                <a:latin typeface="Arial"/>
                <a:ea typeface="DejaVu Sans"/>
              </a:rPr>
              <a:t>globoka jezikovna analiza je pogosto zamenjana z robustnimi aproksimacijami,</a:t>
            </a:r>
            <a:endParaRPr b="0" lang="en-US" sz="1800" spc="-1" strike="noStrike">
              <a:solidFill>
                <a:srgbClr val="000000"/>
              </a:solidFill>
              <a:latin typeface="Arial"/>
            </a:endParaRPr>
          </a:p>
          <a:p>
            <a:pPr lvl="1" marL="685800" indent="-342360">
              <a:lnSpc>
                <a:spcPct val="100000"/>
              </a:lnSpc>
              <a:buClr>
                <a:srgbClr val="333399"/>
              </a:buClr>
              <a:buFont typeface="Arial"/>
              <a:buChar char="•"/>
            </a:pPr>
            <a:r>
              <a:rPr b="0" i="1" lang="en-US" sz="1800" spc="-1" strike="noStrike">
                <a:solidFill>
                  <a:srgbClr val="000000"/>
                </a:solidFill>
                <a:latin typeface="Arial"/>
                <a:ea typeface="DejaVu Sans"/>
              </a:rPr>
              <a:t>empirična evalvacija je osnova.</a:t>
            </a:r>
            <a:endParaRPr b="0" lang="en-US" sz="1800" spc="-1" strike="noStrike">
              <a:solidFill>
                <a:srgbClr val="000000"/>
              </a:solidFill>
              <a:latin typeface="Arial"/>
            </a:endParaRPr>
          </a:p>
          <a:p>
            <a:pPr marL="343080" indent="-342360">
              <a:lnSpc>
                <a:spcPct val="100000"/>
              </a:lnSpc>
              <a:buClr>
                <a:srgbClr val="333399"/>
              </a:buClr>
              <a:buFont typeface="Arial"/>
              <a:buChar char="•"/>
            </a:pPr>
            <a:r>
              <a:rPr b="0" lang="en-US" sz="2100" spc="-1" strike="noStrike">
                <a:solidFill>
                  <a:srgbClr val="000000"/>
                </a:solidFill>
                <a:latin typeface="Arial"/>
                <a:ea typeface="DejaVu Sans"/>
              </a:rPr>
              <a:t>‘</a:t>
            </a:r>
            <a:r>
              <a:rPr b="0" lang="en-US" sz="2100" spc="-1" strike="noStrike">
                <a:solidFill>
                  <a:srgbClr val="000000"/>
                </a:solidFill>
                <a:latin typeface="Arial"/>
                <a:ea typeface="DejaVu Sans"/>
              </a:rPr>
              <a:t>2000: statistični pristopi s pomočjo lingvistike – več podatkov.</a:t>
            </a:r>
            <a:endParaRPr b="0" lang="en-US" sz="2100" spc="-1" strike="noStrike">
              <a:solidFill>
                <a:srgbClr val="000000"/>
              </a:solidFill>
              <a:latin typeface="Arial"/>
            </a:endParaRPr>
          </a:p>
          <a:p>
            <a:pPr marL="343080" indent="-342360">
              <a:lnSpc>
                <a:spcPct val="100000"/>
              </a:lnSpc>
              <a:buClr>
                <a:srgbClr val="333399"/>
              </a:buClr>
              <a:buFont typeface="Arial"/>
              <a:buChar char="•"/>
            </a:pPr>
            <a:r>
              <a:rPr b="0" lang="en-US" sz="2100" spc="-1" strike="noStrike">
                <a:solidFill>
                  <a:srgbClr val="000000"/>
                </a:solidFill>
                <a:latin typeface="Arial"/>
                <a:ea typeface="DejaVu Sans"/>
              </a:rPr>
              <a:t>‘</a:t>
            </a:r>
            <a:r>
              <a:rPr b="0" lang="en-US" sz="2100" spc="-1" strike="noStrike">
                <a:solidFill>
                  <a:srgbClr val="000000"/>
                </a:solidFill>
                <a:latin typeface="Arial"/>
                <a:ea typeface="DejaVu Sans"/>
              </a:rPr>
              <a:t>2014 - 2017: deep neural networks (še vedno statistika, samo drugače zapisana)</a:t>
            </a:r>
            <a:endParaRPr b="0" lang="en-US" sz="2100" spc="-1" strike="noStrike">
              <a:solidFill>
                <a:srgbClr val="000000"/>
              </a:solidFill>
              <a:latin typeface="Arial"/>
            </a:endParaRPr>
          </a:p>
          <a:p>
            <a:pPr marL="343080" indent="-342360">
              <a:lnSpc>
                <a:spcPct val="100000"/>
              </a:lnSpc>
              <a:buClr>
                <a:srgbClr val="333399"/>
              </a:buClr>
              <a:buFont typeface="Arial"/>
              <a:buChar char="•"/>
            </a:pPr>
            <a:r>
              <a:rPr b="0" lang="en-US" sz="2100" spc="-1" strike="noStrike">
                <a:solidFill>
                  <a:srgbClr val="000000"/>
                </a:solidFill>
                <a:latin typeface="Arial"/>
                <a:ea typeface="DejaVu Sans"/>
              </a:rPr>
              <a:t>2022 -  GenAI</a:t>
            </a: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CustomShape 1"/>
          <p:cNvSpPr/>
          <p:nvPr/>
        </p:nvSpPr>
        <p:spPr>
          <a:xfrm>
            <a:off x="1371600" y="1214640"/>
            <a:ext cx="640080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2700" spc="-1" strike="noStrike">
                <a:solidFill>
                  <a:srgbClr val="000000"/>
                </a:solidFill>
                <a:latin typeface="Arial"/>
                <a:ea typeface="DejaVu Sans"/>
              </a:rPr>
              <a:t>Prepoznavanje imenovanih entitet (NER)</a:t>
            </a:r>
            <a:endParaRPr b="0" lang="en-US" sz="2700" spc="-1" strike="noStrike">
              <a:solidFill>
                <a:srgbClr val="000000"/>
              </a:solidFill>
              <a:latin typeface="Arial"/>
            </a:endParaRPr>
          </a:p>
        </p:txBody>
      </p:sp>
      <p:sp>
        <p:nvSpPr>
          <p:cNvPr id="626" name="TextBox 3"/>
          <p:cNvSpPr/>
          <p:nvPr/>
        </p:nvSpPr>
        <p:spPr>
          <a:xfrm>
            <a:off x="457200" y="1371600"/>
            <a:ext cx="8229240" cy="524268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endParaRPr b="0" lang="en-US" sz="1800" spc="-1" strike="noStrike">
              <a:solidFill>
                <a:srgbClr val="000000"/>
              </a:solidFill>
              <a:latin typeface="Arial"/>
            </a:endParaRPr>
          </a:p>
          <a:p>
            <a:pPr defTabSz="457200">
              <a:lnSpc>
                <a:spcPct val="100000"/>
              </a:lnSpc>
            </a:pPr>
            <a:r>
              <a:rPr b="0" lang="en-US" sz="2000" spc="-1" strike="noStrike">
                <a:solidFill>
                  <a:schemeClr val="dk1"/>
                </a:solidFill>
                <a:latin typeface="Calibri"/>
              </a:rPr>
              <a:t>Kaj je NER?</a:t>
            </a:r>
            <a:br>
              <a:rPr sz="2000"/>
            </a:br>
            <a:r>
              <a:rPr b="0" lang="en-US" sz="2000" spc="-1" strike="noStrike">
                <a:solidFill>
                  <a:schemeClr val="dk1"/>
                </a:solidFill>
                <a:latin typeface="Calibri"/>
              </a:rPr>
              <a:t>- Naloga obdelave naravnega jezika (NLP), ki v besedilu prepozna in razvršča posebne tipe entitet.</a:t>
            </a:r>
            <a:br>
              <a:rPr sz="2000"/>
            </a:br>
            <a:r>
              <a:rPr b="0" lang="en-US" sz="2000" spc="-1" strike="noStrike">
                <a:solidFill>
                  <a:schemeClr val="dk1"/>
                </a:solidFill>
                <a:latin typeface="Calibri"/>
              </a:rPr>
              <a:t>- Tipični razredi: osebe, organizacije, kraji, datumi, količine, dogodki …</a:t>
            </a:r>
            <a:br>
              <a:rPr sz="2000"/>
            </a:br>
            <a:br>
              <a:rPr sz="2000"/>
            </a:br>
            <a:r>
              <a:rPr b="0" lang="en-US" sz="2000" spc="-1" strike="noStrike">
                <a:solidFill>
                  <a:schemeClr val="dk1"/>
                </a:solidFill>
                <a:latin typeface="Calibri"/>
              </a:rPr>
              <a:t>Kako deluje?</a:t>
            </a:r>
            <a:br>
              <a:rPr sz="2000"/>
            </a:br>
            <a:r>
              <a:rPr b="0" lang="en-US" sz="2000" spc="-1" strike="noStrike">
                <a:solidFill>
                  <a:schemeClr val="dk1"/>
                </a:solidFill>
                <a:latin typeface="Calibri"/>
              </a:rPr>
              <a:t>- Pravila in slovarji (jezikoslovni pristop)</a:t>
            </a:r>
            <a:br>
              <a:rPr sz="2000"/>
            </a:br>
            <a:r>
              <a:rPr b="0" lang="en-US" sz="2000" spc="-1" strike="noStrike">
                <a:solidFill>
                  <a:schemeClr val="dk1"/>
                </a:solidFill>
                <a:latin typeface="Calibri"/>
              </a:rPr>
              <a:t>- Strojno učenje (učeni modeli)</a:t>
            </a:r>
            <a:br>
              <a:rPr sz="2000"/>
            </a:br>
            <a:r>
              <a:rPr b="0" lang="en-US" sz="2000" spc="-1" strike="noStrike">
                <a:solidFill>
                  <a:schemeClr val="dk1"/>
                </a:solidFill>
                <a:latin typeface="Calibri"/>
              </a:rPr>
              <a:t>- Globoko učenje (npr. transformers, BERT)</a:t>
            </a:r>
            <a:br>
              <a:rPr sz="2000"/>
            </a:br>
            <a:br>
              <a:rPr sz="2000"/>
            </a:br>
            <a:r>
              <a:rPr b="0" lang="en-US" sz="2000" spc="-1" strike="noStrike">
                <a:solidFill>
                  <a:schemeClr val="dk1"/>
                </a:solidFill>
                <a:latin typeface="Calibri"/>
              </a:rPr>
              <a:t>Uporaba</a:t>
            </a:r>
            <a:br>
              <a:rPr sz="2000"/>
            </a:br>
            <a:r>
              <a:rPr b="0" lang="en-US" sz="2000" spc="-1" strike="noStrike">
                <a:solidFill>
                  <a:schemeClr val="dk1"/>
                </a:solidFill>
                <a:latin typeface="Calibri"/>
              </a:rPr>
              <a:t>- Informacijsko iskanje</a:t>
            </a:r>
            <a:br>
              <a:rPr sz="2000"/>
            </a:br>
            <a:r>
              <a:rPr b="0" lang="en-US" sz="2000" spc="-1" strike="noStrike">
                <a:solidFill>
                  <a:schemeClr val="dk1"/>
                </a:solidFill>
                <a:latin typeface="Calibri"/>
              </a:rPr>
              <a:t>- Odgovarjanje na vprašanja</a:t>
            </a:r>
            <a:br>
              <a:rPr sz="2000"/>
            </a:br>
            <a:r>
              <a:rPr b="0" lang="en-US" sz="2000" spc="-1" strike="noStrike">
                <a:solidFill>
                  <a:schemeClr val="dk1"/>
                </a:solidFill>
                <a:latin typeface="Calibri"/>
              </a:rPr>
              <a:t>- Analiza medijskih vsebin</a:t>
            </a:r>
            <a:br>
              <a:rPr sz="2000"/>
            </a:br>
            <a:r>
              <a:rPr b="0" lang="en-US" sz="2000" spc="-1" strike="noStrike">
                <a:solidFill>
                  <a:schemeClr val="dk1"/>
                </a:solidFill>
                <a:latin typeface="Calibri"/>
              </a:rPr>
              <a:t>- Semantično označevanje besedil</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CustomShape 20"/>
          <p:cNvSpPr/>
          <p:nvPr/>
        </p:nvSpPr>
        <p:spPr>
          <a:xfrm>
            <a:off x="1600200" y="914400"/>
            <a:ext cx="588780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2700" spc="-1" strike="noStrike">
                <a:solidFill>
                  <a:srgbClr val="000000"/>
                </a:solidFill>
                <a:latin typeface="Arial"/>
                <a:ea typeface="DejaVu Sans"/>
              </a:rPr>
              <a:t>Analiza sentimenta</a:t>
            </a:r>
            <a:endParaRPr b="0" lang="en-US" sz="2700" spc="-1" strike="noStrike">
              <a:solidFill>
                <a:srgbClr val="000000"/>
              </a:solidFill>
              <a:latin typeface="Arial"/>
            </a:endParaRPr>
          </a:p>
        </p:txBody>
      </p:sp>
      <p:sp>
        <p:nvSpPr>
          <p:cNvPr id="628" name="TextBox 2"/>
          <p:cNvSpPr/>
          <p:nvPr/>
        </p:nvSpPr>
        <p:spPr>
          <a:xfrm>
            <a:off x="457200" y="1371600"/>
            <a:ext cx="8229240" cy="46328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endParaRPr b="0" lang="en-US" sz="1800" spc="-1" strike="noStrike">
              <a:solidFill>
                <a:srgbClr val="000000"/>
              </a:solidFill>
              <a:latin typeface="Arial"/>
            </a:endParaRPr>
          </a:p>
          <a:p>
            <a:pPr defTabSz="457200">
              <a:lnSpc>
                <a:spcPct val="100000"/>
              </a:lnSpc>
            </a:pPr>
            <a:r>
              <a:rPr b="0" lang="en-US" sz="2000" spc="-1" strike="noStrike">
                <a:solidFill>
                  <a:schemeClr val="dk1"/>
                </a:solidFill>
                <a:latin typeface="Calibri"/>
              </a:rPr>
              <a:t>Kaj je analiza sentimenta?</a:t>
            </a:r>
            <a:br>
              <a:rPr sz="2000"/>
            </a:br>
            <a:r>
              <a:rPr b="0" lang="en-US" sz="2000" spc="-1" strike="noStrike">
                <a:solidFill>
                  <a:schemeClr val="dk1"/>
                </a:solidFill>
                <a:latin typeface="Calibri"/>
              </a:rPr>
              <a:t>- Postopek določanja čustvenega tona v besedilu.</a:t>
            </a:r>
            <a:br>
              <a:rPr sz="2000"/>
            </a:br>
            <a:r>
              <a:rPr b="0" lang="en-US" sz="2000" spc="-1" strike="noStrike">
                <a:solidFill>
                  <a:schemeClr val="dk1"/>
                </a:solidFill>
                <a:latin typeface="Calibri"/>
              </a:rPr>
              <a:t>- Razvrščanje besedil na pozitivna, negativna, nevtralna.</a:t>
            </a:r>
            <a:br>
              <a:rPr sz="2000"/>
            </a:br>
            <a:br>
              <a:rPr sz="2000"/>
            </a:br>
            <a:r>
              <a:rPr b="0" lang="en-US" sz="2000" spc="-1" strike="noStrike">
                <a:solidFill>
                  <a:schemeClr val="dk1"/>
                </a:solidFill>
                <a:latin typeface="Calibri"/>
              </a:rPr>
              <a:t>Kako deluje?</a:t>
            </a:r>
            <a:br>
              <a:rPr sz="2000"/>
            </a:br>
            <a:r>
              <a:rPr b="0" lang="en-US" sz="2000" spc="-1" strike="noStrike">
                <a:solidFill>
                  <a:schemeClr val="dk1"/>
                </a:solidFill>
                <a:latin typeface="Calibri"/>
              </a:rPr>
              <a:t>- Slovarji čustveno obarvanih besed</a:t>
            </a:r>
            <a:br>
              <a:rPr sz="2000"/>
            </a:br>
            <a:r>
              <a:rPr b="0" lang="en-US" sz="2000" spc="-1" strike="noStrike">
                <a:solidFill>
                  <a:schemeClr val="dk1"/>
                </a:solidFill>
                <a:latin typeface="Calibri"/>
              </a:rPr>
              <a:t>- Strojno učenje (klasifikacija)</a:t>
            </a:r>
            <a:br>
              <a:rPr sz="2000"/>
            </a:br>
            <a:r>
              <a:rPr b="0" lang="en-US" sz="2000" spc="-1" strike="noStrike">
                <a:solidFill>
                  <a:schemeClr val="dk1"/>
                </a:solidFill>
                <a:latin typeface="Calibri"/>
              </a:rPr>
              <a:t>- Globoki modeli (npr. BERT, LSTM)</a:t>
            </a:r>
            <a:br>
              <a:rPr sz="2000"/>
            </a:br>
            <a:br>
              <a:rPr sz="2000"/>
            </a:br>
            <a:r>
              <a:rPr b="0" lang="en-US" sz="2000" spc="-1" strike="noStrike">
                <a:solidFill>
                  <a:schemeClr val="dk1"/>
                </a:solidFill>
                <a:latin typeface="Calibri"/>
              </a:rPr>
              <a:t>Uporaba</a:t>
            </a:r>
            <a:br>
              <a:rPr sz="2000"/>
            </a:br>
            <a:r>
              <a:rPr b="0" lang="en-US" sz="2000" spc="-1" strike="noStrike">
                <a:solidFill>
                  <a:schemeClr val="dk1"/>
                </a:solidFill>
                <a:latin typeface="Calibri"/>
              </a:rPr>
              <a:t>- Analiza mnenj uporabnikov (socialna omrežja, forumi)</a:t>
            </a:r>
            <a:br>
              <a:rPr sz="2000"/>
            </a:br>
            <a:r>
              <a:rPr b="0" lang="en-US" sz="2000" spc="-1" strike="noStrike">
                <a:solidFill>
                  <a:schemeClr val="dk1"/>
                </a:solidFill>
                <a:latin typeface="Calibri"/>
              </a:rPr>
              <a:t>- Spremljanje zadovoljstva strank</a:t>
            </a:r>
            <a:br>
              <a:rPr sz="2000"/>
            </a:br>
            <a:r>
              <a:rPr b="0" lang="en-US" sz="2000" spc="-1" strike="noStrike">
                <a:solidFill>
                  <a:schemeClr val="dk1"/>
                </a:solidFill>
                <a:latin typeface="Calibri"/>
              </a:rPr>
              <a:t>- Tržne raziskave</a:t>
            </a:r>
            <a:br>
              <a:rPr sz="2000"/>
            </a:br>
            <a:r>
              <a:rPr b="0" lang="en-US" sz="2000" spc="-1" strike="noStrike">
                <a:solidFill>
                  <a:schemeClr val="dk1"/>
                </a:solidFill>
                <a:latin typeface="Calibri"/>
              </a:rPr>
              <a:t>- Politična in medijska analiza</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9" name="CustomShape 22"/>
          <p:cNvSpPr/>
          <p:nvPr/>
        </p:nvSpPr>
        <p:spPr>
          <a:xfrm>
            <a:off x="1610280" y="1214640"/>
            <a:ext cx="639072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2700" spc="-1" strike="noStrike">
                <a:solidFill>
                  <a:srgbClr val="000000"/>
                </a:solidFill>
                <a:latin typeface="Arial"/>
                <a:ea typeface="DejaVu Sans"/>
              </a:rPr>
              <a:t>Generativna umetna inteligenca (GenAI)</a:t>
            </a:r>
            <a:endParaRPr b="0" lang="en-US" sz="2700" spc="-1" strike="noStrike">
              <a:solidFill>
                <a:srgbClr val="000000"/>
              </a:solidFill>
              <a:latin typeface="Arial"/>
            </a:endParaRPr>
          </a:p>
        </p:txBody>
      </p:sp>
      <p:sp>
        <p:nvSpPr>
          <p:cNvPr id="630" name="TextBox 4"/>
          <p:cNvSpPr/>
          <p:nvPr/>
        </p:nvSpPr>
        <p:spPr>
          <a:xfrm>
            <a:off x="457200" y="1371600"/>
            <a:ext cx="8229240" cy="53024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endParaRPr b="0" lang="en-US" sz="1800" spc="-1" strike="noStrike">
              <a:solidFill>
                <a:srgbClr val="000000"/>
              </a:solidFill>
              <a:latin typeface="Arial"/>
            </a:endParaRPr>
          </a:p>
          <a:p>
            <a:pPr defTabSz="457200">
              <a:lnSpc>
                <a:spcPct val="100000"/>
              </a:lnSpc>
            </a:pPr>
            <a:r>
              <a:rPr b="0" lang="en-US" sz="1800" spc="-1" strike="noStrike">
                <a:solidFill>
                  <a:schemeClr val="dk1"/>
                </a:solidFill>
                <a:latin typeface="Calibri"/>
              </a:rPr>
              <a:t>Kaj je </a:t>
            </a:r>
            <a:r>
              <a:rPr b="0" lang="en-US" sz="1800" spc="-1" strike="noStrike">
                <a:solidFill>
                  <a:schemeClr val="dk1"/>
                </a:solidFill>
                <a:latin typeface="Calibri"/>
              </a:rPr>
              <a:t>GenAI?</a:t>
            </a:r>
            <a:br>
              <a:rPr sz="1800"/>
            </a:br>
            <a:r>
              <a:rPr b="0" lang="en-US" sz="1800" spc="-1" strike="noStrike">
                <a:solidFill>
                  <a:schemeClr val="dk1"/>
                </a:solidFill>
                <a:latin typeface="Calibri"/>
              </a:rPr>
              <a:t>- </a:t>
            </a:r>
            <a:r>
              <a:rPr b="0" lang="en-US" sz="1800" spc="-1" strike="noStrike">
                <a:solidFill>
                  <a:schemeClr val="dk1"/>
                </a:solidFill>
                <a:latin typeface="Calibri"/>
              </a:rPr>
              <a:t>Področje </a:t>
            </a:r>
            <a:r>
              <a:rPr b="0" lang="en-US" sz="1800" spc="-1" strike="noStrike">
                <a:solidFill>
                  <a:schemeClr val="dk1"/>
                </a:solidFill>
                <a:latin typeface="Calibri"/>
              </a:rPr>
              <a:t>umetne </a:t>
            </a:r>
            <a:r>
              <a:rPr b="0" lang="en-US" sz="1800" spc="-1" strike="noStrike">
                <a:solidFill>
                  <a:schemeClr val="dk1"/>
                </a:solidFill>
                <a:latin typeface="Calibri"/>
              </a:rPr>
              <a:t>inteligen</a:t>
            </a:r>
            <a:r>
              <a:rPr b="0" lang="en-US" sz="1800" spc="-1" strike="noStrike">
                <a:solidFill>
                  <a:schemeClr val="dk1"/>
                </a:solidFill>
                <a:latin typeface="Calibri"/>
              </a:rPr>
              <a:t>ce, ki </a:t>
            </a:r>
            <a:r>
              <a:rPr b="0" lang="en-US" sz="1800" spc="-1" strike="noStrike">
                <a:solidFill>
                  <a:schemeClr val="dk1"/>
                </a:solidFill>
                <a:latin typeface="Calibri"/>
              </a:rPr>
              <a:t>ustvarja </a:t>
            </a:r>
            <a:r>
              <a:rPr b="0" lang="en-US" sz="1800" spc="-1" strike="noStrike">
                <a:solidFill>
                  <a:schemeClr val="dk1"/>
                </a:solidFill>
                <a:latin typeface="Calibri"/>
              </a:rPr>
              <a:t>nove </a:t>
            </a:r>
            <a:r>
              <a:rPr b="0" lang="en-US" sz="1800" spc="-1" strike="noStrike">
                <a:solidFill>
                  <a:schemeClr val="dk1"/>
                </a:solidFill>
                <a:latin typeface="Calibri"/>
              </a:rPr>
              <a:t>vsebine </a:t>
            </a:r>
            <a:r>
              <a:rPr b="0" lang="en-US" sz="1800" spc="-1" strike="noStrike">
                <a:solidFill>
                  <a:schemeClr val="dk1"/>
                </a:solidFill>
                <a:latin typeface="Calibri"/>
              </a:rPr>
              <a:t>(besedilo</a:t>
            </a:r>
            <a:r>
              <a:rPr b="0" lang="en-US" sz="1800" spc="-1" strike="noStrike">
                <a:solidFill>
                  <a:schemeClr val="dk1"/>
                </a:solidFill>
                <a:latin typeface="Calibri"/>
              </a:rPr>
              <a:t>, slike, </a:t>
            </a:r>
            <a:r>
              <a:rPr b="0" lang="en-US" sz="1800" spc="-1" strike="noStrike">
                <a:solidFill>
                  <a:schemeClr val="dk1"/>
                </a:solidFill>
                <a:latin typeface="Calibri"/>
              </a:rPr>
              <a:t>zvok, </a:t>
            </a:r>
            <a:r>
              <a:rPr b="0" lang="en-US" sz="1800" spc="-1" strike="noStrike">
                <a:solidFill>
                  <a:schemeClr val="dk1"/>
                </a:solidFill>
                <a:latin typeface="Calibri"/>
              </a:rPr>
              <a:t>video).</a:t>
            </a:r>
            <a:br>
              <a:rPr sz="1800"/>
            </a:br>
            <a:r>
              <a:rPr b="0" lang="en-US" sz="1800" spc="-1" strike="noStrike">
                <a:solidFill>
                  <a:schemeClr val="dk1"/>
                </a:solidFill>
                <a:latin typeface="Calibri"/>
              </a:rPr>
              <a:t>- </a:t>
            </a:r>
            <a:r>
              <a:rPr b="0" lang="en-US" sz="1800" spc="-1" strike="noStrike">
                <a:solidFill>
                  <a:schemeClr val="dk1"/>
                </a:solidFill>
                <a:latin typeface="Calibri"/>
              </a:rPr>
              <a:t>Uporablj</a:t>
            </a:r>
            <a:r>
              <a:rPr b="0" lang="en-US" sz="1800" spc="-1" strike="noStrike">
                <a:solidFill>
                  <a:schemeClr val="dk1"/>
                </a:solidFill>
                <a:latin typeface="Calibri"/>
              </a:rPr>
              <a:t>a modele </a:t>
            </a:r>
            <a:r>
              <a:rPr b="0" lang="en-US" sz="1800" spc="-1" strike="noStrike">
                <a:solidFill>
                  <a:schemeClr val="dk1"/>
                </a:solidFill>
                <a:latin typeface="Calibri"/>
              </a:rPr>
              <a:t>globokeg</a:t>
            </a:r>
            <a:r>
              <a:rPr b="0" lang="en-US" sz="1800" spc="-1" strike="noStrike">
                <a:solidFill>
                  <a:schemeClr val="dk1"/>
                </a:solidFill>
                <a:latin typeface="Calibri"/>
              </a:rPr>
              <a:t>a učenja, </a:t>
            </a:r>
            <a:r>
              <a:rPr b="0" lang="en-US" sz="1800" spc="-1" strike="noStrike">
                <a:solidFill>
                  <a:schemeClr val="dk1"/>
                </a:solidFill>
                <a:latin typeface="Calibri"/>
              </a:rPr>
              <a:t>kot so </a:t>
            </a:r>
            <a:r>
              <a:rPr b="0" lang="en-US" sz="1800" spc="-1" strike="noStrike">
                <a:solidFill>
                  <a:schemeClr val="dk1"/>
                </a:solidFill>
                <a:latin typeface="Calibri"/>
              </a:rPr>
              <a:t>GPT, </a:t>
            </a:r>
            <a:r>
              <a:rPr b="0" lang="en-US" sz="1800" spc="-1" strike="noStrike">
                <a:solidFill>
                  <a:schemeClr val="dk1"/>
                </a:solidFill>
                <a:latin typeface="Calibri"/>
              </a:rPr>
              <a:t>DALL·E, </a:t>
            </a:r>
            <a:r>
              <a:rPr b="0" lang="en-US" sz="1800" spc="-1" strike="noStrike">
                <a:solidFill>
                  <a:schemeClr val="dk1"/>
                </a:solidFill>
                <a:latin typeface="Calibri"/>
              </a:rPr>
              <a:t>Stable </a:t>
            </a:r>
            <a:r>
              <a:rPr b="0" lang="en-US" sz="1800" spc="-1" strike="noStrike">
                <a:solidFill>
                  <a:schemeClr val="dk1"/>
                </a:solidFill>
                <a:latin typeface="Calibri"/>
              </a:rPr>
              <a:t>Diffusion</a:t>
            </a:r>
            <a:r>
              <a:rPr b="0" lang="en-US" sz="1800" spc="-1" strike="noStrike">
                <a:solidFill>
                  <a:schemeClr val="dk1"/>
                </a:solidFill>
                <a:latin typeface="Calibri"/>
              </a:rPr>
              <a:t>.</a:t>
            </a:r>
            <a:br>
              <a:rPr sz="1800"/>
            </a:br>
            <a:br>
              <a:rPr sz="1800"/>
            </a:br>
            <a:r>
              <a:rPr b="0" lang="en-US" sz="1800" spc="-1" strike="noStrike">
                <a:solidFill>
                  <a:schemeClr val="dk1"/>
                </a:solidFill>
                <a:latin typeface="Calibri"/>
              </a:rPr>
              <a:t>Kako </a:t>
            </a:r>
            <a:r>
              <a:rPr b="0" lang="en-US" sz="1800" spc="-1" strike="noStrike">
                <a:solidFill>
                  <a:schemeClr val="dk1"/>
                </a:solidFill>
                <a:latin typeface="Calibri"/>
              </a:rPr>
              <a:t>deluje?</a:t>
            </a:r>
            <a:br>
              <a:rPr sz="1800"/>
            </a:br>
            <a:r>
              <a:rPr b="0" lang="en-US" sz="1800" spc="-1" strike="noStrike">
                <a:solidFill>
                  <a:schemeClr val="dk1"/>
                </a:solidFill>
                <a:latin typeface="Calibri"/>
              </a:rPr>
              <a:t>- Učenje </a:t>
            </a:r>
            <a:r>
              <a:rPr b="0" lang="en-US" sz="1800" spc="-1" strike="noStrike">
                <a:solidFill>
                  <a:schemeClr val="dk1"/>
                </a:solidFill>
                <a:latin typeface="Calibri"/>
              </a:rPr>
              <a:t>iz velikih </a:t>
            </a:r>
            <a:r>
              <a:rPr b="0" lang="en-US" sz="1800" spc="-1" strike="noStrike">
                <a:solidFill>
                  <a:schemeClr val="dk1"/>
                </a:solidFill>
                <a:latin typeface="Calibri"/>
              </a:rPr>
              <a:t>količin </a:t>
            </a:r>
            <a:r>
              <a:rPr b="0" lang="en-US" sz="1800" spc="-1" strike="noStrike">
                <a:solidFill>
                  <a:schemeClr val="dk1"/>
                </a:solidFill>
                <a:latin typeface="Calibri"/>
              </a:rPr>
              <a:t>podatkov</a:t>
            </a:r>
            <a:br>
              <a:rPr sz="1800"/>
            </a:br>
            <a:r>
              <a:rPr b="0" lang="en-US" sz="1800" spc="-1" strike="noStrike">
                <a:solidFill>
                  <a:schemeClr val="dk1"/>
                </a:solidFill>
                <a:latin typeface="Calibri"/>
              </a:rPr>
              <a:t>- </a:t>
            </a:r>
            <a:r>
              <a:rPr b="0" lang="en-US" sz="1800" spc="-1" strike="noStrike">
                <a:solidFill>
                  <a:schemeClr val="dk1"/>
                </a:solidFill>
                <a:latin typeface="Calibri"/>
              </a:rPr>
              <a:t>Generira</a:t>
            </a:r>
            <a:r>
              <a:rPr b="0" lang="en-US" sz="1800" spc="-1" strike="noStrike">
                <a:solidFill>
                  <a:schemeClr val="dk1"/>
                </a:solidFill>
                <a:latin typeface="Calibri"/>
              </a:rPr>
              <a:t>nje novih </a:t>
            </a:r>
            <a:r>
              <a:rPr b="0" lang="en-US" sz="1800" spc="-1" strike="noStrike">
                <a:solidFill>
                  <a:schemeClr val="dk1"/>
                </a:solidFill>
                <a:latin typeface="Calibri"/>
              </a:rPr>
              <a:t>vzorcev, </a:t>
            </a:r>
            <a:r>
              <a:rPr b="0" lang="en-US" sz="1800" spc="-1" strike="noStrike">
                <a:solidFill>
                  <a:schemeClr val="dk1"/>
                </a:solidFill>
                <a:latin typeface="Calibri"/>
              </a:rPr>
              <a:t>ki </a:t>
            </a:r>
            <a:r>
              <a:rPr b="0" lang="en-US" sz="1800" spc="-1" strike="noStrike">
                <a:solidFill>
                  <a:schemeClr val="dk1"/>
                </a:solidFill>
                <a:latin typeface="Calibri"/>
              </a:rPr>
              <a:t>posnema</a:t>
            </a:r>
            <a:r>
              <a:rPr b="0" lang="en-US" sz="1800" spc="-1" strike="noStrike">
                <a:solidFill>
                  <a:schemeClr val="dk1"/>
                </a:solidFill>
                <a:latin typeface="Calibri"/>
              </a:rPr>
              <a:t>jo učno </a:t>
            </a:r>
            <a:r>
              <a:rPr b="0" lang="en-US" sz="1800" spc="-1" strike="noStrike">
                <a:solidFill>
                  <a:schemeClr val="dk1"/>
                </a:solidFill>
                <a:latin typeface="Calibri"/>
              </a:rPr>
              <a:t>množico</a:t>
            </a:r>
            <a:br>
              <a:rPr sz="1800"/>
            </a:br>
            <a:r>
              <a:rPr b="0" lang="en-US" sz="1800" spc="-1" strike="noStrike">
                <a:solidFill>
                  <a:schemeClr val="dk1"/>
                </a:solidFill>
                <a:latin typeface="Calibri"/>
              </a:rPr>
              <a:t>- </a:t>
            </a:r>
            <a:r>
              <a:rPr b="0" lang="en-US" sz="1800" spc="-1" strike="noStrike">
                <a:solidFill>
                  <a:schemeClr val="dk1"/>
                </a:solidFill>
                <a:latin typeface="Calibri"/>
              </a:rPr>
              <a:t>Uporaba </a:t>
            </a:r>
            <a:r>
              <a:rPr b="0" lang="en-US" sz="1800" spc="-1" strike="noStrike">
                <a:solidFill>
                  <a:schemeClr val="dk1"/>
                </a:solidFill>
                <a:latin typeface="Calibri"/>
              </a:rPr>
              <a:t>transfor</a:t>
            </a:r>
            <a:r>
              <a:rPr b="0" lang="en-US" sz="1800" spc="-1" strike="noStrike">
                <a:solidFill>
                  <a:schemeClr val="dk1"/>
                </a:solidFill>
                <a:latin typeface="Calibri"/>
              </a:rPr>
              <a:t>macijskih </a:t>
            </a:r>
            <a:r>
              <a:rPr b="0" lang="en-US" sz="1800" spc="-1" strike="noStrike">
                <a:solidFill>
                  <a:schemeClr val="dk1"/>
                </a:solidFill>
                <a:latin typeface="Calibri"/>
              </a:rPr>
              <a:t>modelov </a:t>
            </a:r>
            <a:r>
              <a:rPr b="0" lang="en-US" sz="1800" spc="-1" strike="noStrike">
                <a:solidFill>
                  <a:schemeClr val="dk1"/>
                </a:solidFill>
                <a:latin typeface="Calibri"/>
              </a:rPr>
              <a:t>in </a:t>
            </a:r>
            <a:r>
              <a:rPr b="0" lang="en-US" sz="1800" spc="-1" strike="noStrike">
                <a:solidFill>
                  <a:schemeClr val="dk1"/>
                </a:solidFill>
                <a:latin typeface="Calibri"/>
              </a:rPr>
              <a:t>difuzijski</a:t>
            </a:r>
            <a:r>
              <a:rPr b="0" lang="en-US" sz="1800" spc="-1" strike="noStrike">
                <a:solidFill>
                  <a:schemeClr val="dk1"/>
                </a:solidFill>
                <a:latin typeface="Calibri"/>
              </a:rPr>
              <a:t>h metod</a:t>
            </a:r>
            <a:br>
              <a:rPr sz="1800"/>
            </a:br>
            <a:r>
              <a:rPr b="0" lang="en-US" sz="1800" spc="-1" strike="noStrike">
                <a:solidFill>
                  <a:schemeClr val="dk1"/>
                </a:solidFill>
                <a:latin typeface="Calibri"/>
              </a:rPr>
              <a:t>Uporaba</a:t>
            </a:r>
            <a:br>
              <a:rPr sz="1800"/>
            </a:br>
            <a:r>
              <a:rPr b="0" lang="en-US" sz="1800" spc="-1" strike="noStrike">
                <a:solidFill>
                  <a:schemeClr val="dk1"/>
                </a:solidFill>
                <a:latin typeface="Calibri"/>
              </a:rPr>
              <a:t>- </a:t>
            </a:r>
            <a:r>
              <a:rPr b="0" lang="en-US" sz="1800" spc="-1" strike="noStrike">
                <a:solidFill>
                  <a:schemeClr val="dk1"/>
                </a:solidFill>
                <a:latin typeface="Calibri"/>
              </a:rPr>
              <a:t>Klepetal</a:t>
            </a:r>
            <a:r>
              <a:rPr b="0" lang="en-US" sz="1800" spc="-1" strike="noStrike">
                <a:solidFill>
                  <a:schemeClr val="dk1"/>
                </a:solidFill>
                <a:latin typeface="Calibri"/>
              </a:rPr>
              <a:t>ni </a:t>
            </a:r>
            <a:r>
              <a:rPr b="0" lang="en-US" sz="1800" spc="-1" strike="noStrike">
                <a:solidFill>
                  <a:schemeClr val="dk1"/>
                </a:solidFill>
                <a:latin typeface="Calibri"/>
              </a:rPr>
              <a:t>asistenti </a:t>
            </a:r>
            <a:r>
              <a:rPr b="0" lang="en-US" sz="1800" spc="-1" strike="noStrike">
                <a:solidFill>
                  <a:schemeClr val="dk1"/>
                </a:solidFill>
                <a:latin typeface="Calibri"/>
              </a:rPr>
              <a:t>in </a:t>
            </a:r>
            <a:r>
              <a:rPr b="0" lang="en-US" sz="1800" spc="-1" strike="noStrike">
                <a:solidFill>
                  <a:schemeClr val="dk1"/>
                </a:solidFill>
                <a:latin typeface="Calibri"/>
              </a:rPr>
              <a:t>podpora </a:t>
            </a:r>
            <a:r>
              <a:rPr b="0" lang="en-US" sz="1800" spc="-1" strike="noStrike">
                <a:solidFill>
                  <a:schemeClr val="dk1"/>
                </a:solidFill>
                <a:latin typeface="Calibri"/>
              </a:rPr>
              <a:t>stranka</a:t>
            </a:r>
            <a:r>
              <a:rPr b="0" lang="en-US" sz="1800" spc="-1" strike="noStrike">
                <a:solidFill>
                  <a:schemeClr val="dk1"/>
                </a:solidFill>
                <a:latin typeface="Calibri"/>
              </a:rPr>
              <a:t>m</a:t>
            </a:r>
            <a:br>
              <a:rPr sz="1800"/>
            </a:br>
            <a:r>
              <a:rPr b="0" lang="en-US" sz="1800" spc="-1" strike="noStrike">
                <a:solidFill>
                  <a:schemeClr val="dk1"/>
                </a:solidFill>
                <a:latin typeface="Calibri"/>
              </a:rPr>
              <a:t>- </a:t>
            </a:r>
            <a:r>
              <a:rPr b="0" lang="en-US" sz="1800" spc="-1" strike="noStrike">
                <a:solidFill>
                  <a:schemeClr val="dk1"/>
                </a:solidFill>
                <a:latin typeface="Calibri"/>
              </a:rPr>
              <a:t>Ustvarja</a:t>
            </a:r>
            <a:r>
              <a:rPr b="0" lang="en-US" sz="1800" spc="-1" strike="noStrike">
                <a:solidFill>
                  <a:schemeClr val="dk1"/>
                </a:solidFill>
                <a:latin typeface="Calibri"/>
              </a:rPr>
              <a:t>nje slik, </a:t>
            </a:r>
            <a:r>
              <a:rPr b="0" lang="en-US" sz="1800" spc="-1" strike="noStrike">
                <a:solidFill>
                  <a:schemeClr val="dk1"/>
                </a:solidFill>
                <a:latin typeface="Calibri"/>
              </a:rPr>
              <a:t>glasbe, </a:t>
            </a:r>
            <a:r>
              <a:rPr b="0" lang="en-US" sz="1800" spc="-1" strike="noStrike">
                <a:solidFill>
                  <a:schemeClr val="dk1"/>
                </a:solidFill>
                <a:latin typeface="Calibri"/>
              </a:rPr>
              <a:t>videopos</a:t>
            </a:r>
            <a:r>
              <a:rPr b="0" lang="en-US" sz="1800" spc="-1" strike="noStrike">
                <a:solidFill>
                  <a:schemeClr val="dk1"/>
                </a:solidFill>
                <a:latin typeface="Calibri"/>
              </a:rPr>
              <a:t>netkov</a:t>
            </a:r>
            <a:br>
              <a:rPr sz="1800"/>
            </a:br>
            <a:r>
              <a:rPr b="0" lang="en-US" sz="1800" spc="-1" strike="noStrike">
                <a:solidFill>
                  <a:schemeClr val="dk1"/>
                </a:solidFill>
                <a:latin typeface="Calibri"/>
              </a:rPr>
              <a:t>- Pisanje </a:t>
            </a:r>
            <a:r>
              <a:rPr b="0" lang="en-US" sz="1800" spc="-1" strike="noStrike">
                <a:solidFill>
                  <a:schemeClr val="dk1"/>
                </a:solidFill>
                <a:latin typeface="Calibri"/>
              </a:rPr>
              <a:t>besedil </a:t>
            </a:r>
            <a:r>
              <a:rPr b="0" lang="en-US" sz="1800" spc="-1" strike="noStrike">
                <a:solidFill>
                  <a:schemeClr val="dk1"/>
                </a:solidFill>
                <a:latin typeface="Calibri"/>
              </a:rPr>
              <a:t>in </a:t>
            </a:r>
            <a:r>
              <a:rPr b="0" lang="en-US" sz="1800" spc="-1" strike="noStrike">
                <a:solidFill>
                  <a:schemeClr val="dk1"/>
                </a:solidFill>
                <a:latin typeface="Calibri"/>
              </a:rPr>
              <a:t>povzema</a:t>
            </a:r>
            <a:r>
              <a:rPr b="0" lang="en-US" sz="1800" spc="-1" strike="noStrike">
                <a:solidFill>
                  <a:schemeClr val="dk1"/>
                </a:solidFill>
                <a:latin typeface="Calibri"/>
              </a:rPr>
              <a:t>nje</a:t>
            </a:r>
            <a:br>
              <a:rPr sz="1800"/>
            </a:br>
            <a:r>
              <a:rPr b="0" lang="en-US" sz="1800" spc="-1" strike="noStrike">
                <a:solidFill>
                  <a:schemeClr val="dk1"/>
                </a:solidFill>
                <a:latin typeface="Calibri"/>
              </a:rPr>
              <a:t>- </a:t>
            </a:r>
            <a:r>
              <a:rPr b="0" lang="en-US" sz="1800" spc="-1" strike="noStrike">
                <a:solidFill>
                  <a:schemeClr val="dk1"/>
                </a:solidFill>
                <a:latin typeface="Calibri"/>
              </a:rPr>
              <a:t>Podpora </a:t>
            </a:r>
            <a:r>
              <a:rPr b="0" lang="en-US" sz="1800" spc="-1" strike="noStrike">
                <a:solidFill>
                  <a:schemeClr val="dk1"/>
                </a:solidFill>
                <a:latin typeface="Calibri"/>
              </a:rPr>
              <a:t>raziskava</a:t>
            </a:r>
            <a:r>
              <a:rPr b="0" lang="en-US" sz="1800" spc="-1" strike="noStrike">
                <a:solidFill>
                  <a:schemeClr val="dk1"/>
                </a:solidFill>
                <a:latin typeface="Calibri"/>
              </a:rPr>
              <a:t>m in </a:t>
            </a:r>
            <a:r>
              <a:rPr b="0" lang="en-US" sz="1800" spc="-1" strike="noStrike">
                <a:solidFill>
                  <a:schemeClr val="dk1"/>
                </a:solidFill>
                <a:latin typeface="Calibri"/>
              </a:rPr>
              <a:t>inovacija</a:t>
            </a:r>
            <a:r>
              <a:rPr b="0" lang="en-US" sz="1800" spc="-1" strike="noStrike">
                <a:solidFill>
                  <a:schemeClr val="dk1"/>
                </a:solidFill>
                <a:latin typeface="Calibri"/>
              </a:rPr>
              <a:t>m</a:t>
            </a:r>
            <a:br>
              <a:rPr sz="1800"/>
            </a:br>
            <a:r>
              <a:rPr b="0" lang="en-US" sz="1800" spc="-1" strike="noStrike">
                <a:solidFill>
                  <a:schemeClr val="dk1"/>
                </a:solidFill>
                <a:latin typeface="Calibri"/>
              </a:rPr>
              <a:t>Izzivi</a:t>
            </a:r>
            <a:br>
              <a:rPr sz="1800"/>
            </a:br>
            <a:r>
              <a:rPr b="0" lang="en-US" sz="1800" spc="-1" strike="noStrike">
                <a:solidFill>
                  <a:schemeClr val="dk1"/>
                </a:solidFill>
                <a:latin typeface="Calibri"/>
              </a:rPr>
              <a:t>- </a:t>
            </a:r>
            <a:r>
              <a:rPr b="0" lang="en-US" sz="1800" spc="-1" strike="noStrike">
                <a:solidFill>
                  <a:schemeClr val="dk1"/>
                </a:solidFill>
                <a:latin typeface="Calibri"/>
              </a:rPr>
              <a:t>Pristrans</a:t>
            </a:r>
            <a:r>
              <a:rPr b="0" lang="en-US" sz="1800" spc="-1" strike="noStrike">
                <a:solidFill>
                  <a:schemeClr val="dk1"/>
                </a:solidFill>
                <a:latin typeface="Calibri"/>
              </a:rPr>
              <a:t>kost in </a:t>
            </a:r>
            <a:r>
              <a:rPr b="0" lang="en-US" sz="1800" spc="-1" strike="noStrike">
                <a:solidFill>
                  <a:schemeClr val="dk1"/>
                </a:solidFill>
                <a:latin typeface="Calibri"/>
              </a:rPr>
              <a:t>etična </a:t>
            </a:r>
            <a:r>
              <a:rPr b="0" lang="en-US" sz="1800" spc="-1" strike="noStrike">
                <a:solidFill>
                  <a:schemeClr val="dk1"/>
                </a:solidFill>
                <a:latin typeface="Calibri"/>
              </a:rPr>
              <a:t>vprašanj</a:t>
            </a:r>
            <a:r>
              <a:rPr b="0" lang="en-US" sz="1800" spc="-1" strike="noStrike">
                <a:solidFill>
                  <a:schemeClr val="dk1"/>
                </a:solidFill>
                <a:latin typeface="Calibri"/>
              </a:rPr>
              <a:t>a</a:t>
            </a:r>
            <a:br>
              <a:rPr sz="1800"/>
            </a:br>
            <a:r>
              <a:rPr b="0" lang="en-US" sz="1800" spc="-1" strike="noStrike">
                <a:solidFill>
                  <a:schemeClr val="dk1"/>
                </a:solidFill>
                <a:latin typeface="Calibri"/>
              </a:rPr>
              <a:t>- </a:t>
            </a:r>
            <a:r>
              <a:rPr b="0" lang="en-US" sz="1800" spc="-1" strike="noStrike">
                <a:solidFill>
                  <a:schemeClr val="dk1"/>
                </a:solidFill>
                <a:latin typeface="Calibri"/>
              </a:rPr>
              <a:t>Generira</a:t>
            </a:r>
            <a:r>
              <a:rPr b="0" lang="en-US" sz="1800" spc="-1" strike="noStrike">
                <a:solidFill>
                  <a:schemeClr val="dk1"/>
                </a:solidFill>
                <a:latin typeface="Calibri"/>
              </a:rPr>
              <a:t>nje </a:t>
            </a:r>
            <a:r>
              <a:rPr b="0" lang="en-US" sz="1800" spc="-1" strike="noStrike">
                <a:solidFill>
                  <a:schemeClr val="dk1"/>
                </a:solidFill>
                <a:latin typeface="Calibri"/>
              </a:rPr>
              <a:t>napačnih </a:t>
            </a:r>
            <a:r>
              <a:rPr b="0" lang="en-US" sz="1800" spc="-1" strike="noStrike">
                <a:solidFill>
                  <a:schemeClr val="dk1"/>
                </a:solidFill>
                <a:latin typeface="Calibri"/>
              </a:rPr>
              <a:t>informac</a:t>
            </a:r>
            <a:r>
              <a:rPr b="0" lang="en-US" sz="1800" spc="-1" strike="noStrike">
                <a:solidFill>
                  <a:schemeClr val="dk1"/>
                </a:solidFill>
                <a:latin typeface="Calibri"/>
              </a:rPr>
              <a:t>ij</a:t>
            </a:r>
            <a:br>
              <a:rPr sz="1800"/>
            </a:br>
            <a:r>
              <a:rPr b="0" lang="en-US" sz="1800" spc="-1" strike="noStrike">
                <a:solidFill>
                  <a:schemeClr val="dk1"/>
                </a:solidFill>
                <a:latin typeface="Calibri"/>
              </a:rPr>
              <a:t>- </a:t>
            </a:r>
            <a:r>
              <a:rPr b="0" lang="en-US" sz="1800" spc="-1" strike="noStrike">
                <a:solidFill>
                  <a:schemeClr val="dk1"/>
                </a:solidFill>
                <a:latin typeface="Calibri"/>
              </a:rPr>
              <a:t>Avtorske </a:t>
            </a:r>
            <a:r>
              <a:rPr b="0" lang="en-US" sz="1800" spc="-1" strike="noStrike">
                <a:solidFill>
                  <a:schemeClr val="dk1"/>
                </a:solidFill>
                <a:latin typeface="Calibri"/>
              </a:rPr>
              <a:t>pravice </a:t>
            </a:r>
            <a:r>
              <a:rPr b="0" lang="en-US" sz="1800" spc="-1" strike="noStrike">
                <a:solidFill>
                  <a:schemeClr val="dk1"/>
                </a:solidFill>
                <a:latin typeface="Calibri"/>
              </a:rPr>
              <a:t>in </a:t>
            </a:r>
            <a:r>
              <a:rPr b="0" lang="en-US" sz="1800" spc="-1" strike="noStrike">
                <a:solidFill>
                  <a:schemeClr val="dk1"/>
                </a:solidFill>
                <a:latin typeface="Calibri"/>
              </a:rPr>
              <a:t>lastništv</a:t>
            </a:r>
            <a:r>
              <a:rPr b="0" lang="en-US" sz="1800" spc="-1" strike="noStrike">
                <a:solidFill>
                  <a:schemeClr val="dk1"/>
                </a:solidFill>
                <a:latin typeface="Calibri"/>
              </a:rPr>
              <a:t>o vsebin</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CustomShape 24"/>
          <p:cNvSpPr/>
          <p:nvPr/>
        </p:nvSpPr>
        <p:spPr>
          <a:xfrm>
            <a:off x="1610280" y="1214640"/>
            <a:ext cx="588780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2700" spc="-1" strike="noStrike">
                <a:solidFill>
                  <a:srgbClr val="000000"/>
                </a:solidFill>
                <a:latin typeface="Arial"/>
                <a:ea typeface="DejaVu Sans"/>
              </a:rPr>
              <a:t>GenAI – Primeri uporabe</a:t>
            </a:r>
            <a:endParaRPr b="0" lang="en-US" sz="2700" spc="-1" strike="noStrike">
              <a:solidFill>
                <a:srgbClr val="000000"/>
              </a:solidFill>
              <a:latin typeface="Arial"/>
            </a:endParaRPr>
          </a:p>
        </p:txBody>
      </p:sp>
      <p:sp>
        <p:nvSpPr>
          <p:cNvPr id="632" name="TextBox 5"/>
          <p:cNvSpPr/>
          <p:nvPr/>
        </p:nvSpPr>
        <p:spPr>
          <a:xfrm>
            <a:off x="457200" y="1188720"/>
            <a:ext cx="8229240" cy="53024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endParaRPr b="0" lang="en-US" sz="1800" spc="-1" strike="noStrike">
              <a:solidFill>
                <a:srgbClr val="000000"/>
              </a:solidFill>
              <a:latin typeface="Arial"/>
            </a:endParaRPr>
          </a:p>
          <a:p>
            <a:pPr defTabSz="457200">
              <a:lnSpc>
                <a:spcPct val="100000"/>
              </a:lnSpc>
            </a:pPr>
            <a:r>
              <a:rPr b="0" lang="en-US" sz="1800" spc="-1" strike="noStrike">
                <a:solidFill>
                  <a:schemeClr val="dk1"/>
                </a:solidFill>
                <a:latin typeface="Calibri"/>
              </a:rPr>
              <a:t>Besedilo</a:t>
            </a:r>
            <a:br>
              <a:rPr sz="1800"/>
            </a:br>
            <a:r>
              <a:rPr b="0" lang="en-US" sz="1800" spc="-1" strike="noStrike">
                <a:solidFill>
                  <a:schemeClr val="dk1"/>
                </a:solidFill>
                <a:latin typeface="Calibri"/>
              </a:rPr>
              <a:t>- Klepetalni asistenti</a:t>
            </a:r>
            <a:br>
              <a:rPr sz="1800"/>
            </a:br>
            <a:r>
              <a:rPr b="0" lang="en-US" sz="1800" spc="-1" strike="noStrike">
                <a:solidFill>
                  <a:schemeClr val="dk1"/>
                </a:solidFill>
                <a:latin typeface="Calibri"/>
              </a:rPr>
              <a:t>- Povzemanje člankov</a:t>
            </a:r>
            <a:br>
              <a:rPr sz="1800"/>
            </a:br>
            <a:r>
              <a:rPr b="0" lang="en-US" sz="1800" spc="-1" strike="noStrike">
                <a:solidFill>
                  <a:schemeClr val="dk1"/>
                </a:solidFill>
                <a:latin typeface="Calibri"/>
              </a:rPr>
              <a:t>- Generiranje idej</a:t>
            </a:r>
            <a:br>
              <a:rPr sz="1800"/>
            </a:br>
            <a:r>
              <a:rPr b="0" lang="en-US" sz="1800" spc="-1" strike="noStrike">
                <a:solidFill>
                  <a:schemeClr val="dk1"/>
                </a:solidFill>
                <a:latin typeface="Calibri"/>
              </a:rPr>
              <a:t>Slike</a:t>
            </a:r>
            <a:br>
              <a:rPr sz="1800"/>
            </a:br>
            <a:r>
              <a:rPr b="0" lang="en-US" sz="1800" spc="-1" strike="noStrike">
                <a:solidFill>
                  <a:schemeClr val="dk1"/>
                </a:solidFill>
                <a:latin typeface="Calibri"/>
              </a:rPr>
              <a:t>- Digitalna umetnost</a:t>
            </a:r>
            <a:br>
              <a:rPr sz="1800"/>
            </a:br>
            <a:r>
              <a:rPr b="0" lang="en-US" sz="1800" spc="-1" strike="noStrike">
                <a:solidFill>
                  <a:schemeClr val="dk1"/>
                </a:solidFill>
                <a:latin typeface="Calibri"/>
              </a:rPr>
              <a:t>- Oblikovanje produktov</a:t>
            </a:r>
            <a:br>
              <a:rPr sz="1800"/>
            </a:br>
            <a:r>
              <a:rPr b="0" lang="en-US" sz="1800" spc="-1" strike="noStrike">
                <a:solidFill>
                  <a:schemeClr val="dk1"/>
                </a:solidFill>
                <a:latin typeface="Calibri"/>
              </a:rPr>
              <a:t>- Ilustracije in oglasi</a:t>
            </a:r>
            <a:br>
              <a:rPr sz="1800"/>
            </a:br>
            <a:r>
              <a:rPr b="0" lang="en-US" sz="1800" spc="-1" strike="noStrike">
                <a:solidFill>
                  <a:schemeClr val="dk1"/>
                </a:solidFill>
                <a:latin typeface="Calibri"/>
              </a:rPr>
              <a:t>Glasba</a:t>
            </a:r>
            <a:br>
              <a:rPr sz="1800"/>
            </a:br>
            <a:r>
              <a:rPr b="0" lang="en-US" sz="1800" spc="-1" strike="noStrike">
                <a:solidFill>
                  <a:schemeClr val="dk1"/>
                </a:solidFill>
                <a:latin typeface="Calibri"/>
              </a:rPr>
              <a:t>- Ustvarjanje novih melodij</a:t>
            </a:r>
            <a:br>
              <a:rPr sz="1800"/>
            </a:br>
            <a:r>
              <a:rPr b="0" lang="en-US" sz="1800" spc="-1" strike="noStrike">
                <a:solidFill>
                  <a:schemeClr val="dk1"/>
                </a:solidFill>
                <a:latin typeface="Calibri"/>
              </a:rPr>
              <a:t>- Podlaga za videe in igre</a:t>
            </a:r>
            <a:br>
              <a:rPr sz="1800"/>
            </a:br>
            <a:r>
              <a:rPr b="0" lang="en-US" sz="1800" spc="-1" strike="noStrike">
                <a:solidFill>
                  <a:schemeClr val="dk1"/>
                </a:solidFill>
                <a:latin typeface="Calibri"/>
              </a:rPr>
              <a:t>Video</a:t>
            </a:r>
            <a:br>
              <a:rPr sz="1800"/>
            </a:br>
            <a:r>
              <a:rPr b="0" lang="en-US" sz="1800" spc="-1" strike="noStrike">
                <a:solidFill>
                  <a:schemeClr val="dk1"/>
                </a:solidFill>
                <a:latin typeface="Calibri"/>
              </a:rPr>
              <a:t>- Generiranje kratkih posnetkov</a:t>
            </a:r>
            <a:br>
              <a:rPr sz="1800"/>
            </a:br>
            <a:r>
              <a:rPr b="0" lang="en-US" sz="1800" spc="-1" strike="noStrike">
                <a:solidFill>
                  <a:schemeClr val="dk1"/>
                </a:solidFill>
                <a:latin typeface="Calibri"/>
              </a:rPr>
              <a:t>- Vizualni učinki v filmih</a:t>
            </a:r>
            <a:br>
              <a:rPr sz="1800"/>
            </a:br>
            <a:r>
              <a:rPr b="0" lang="en-US" sz="1800" spc="-1" strike="noStrike">
                <a:solidFill>
                  <a:schemeClr val="dk1"/>
                </a:solidFill>
                <a:latin typeface="Calibri"/>
              </a:rPr>
              <a:t>Inovacije</a:t>
            </a:r>
            <a:br>
              <a:rPr sz="1800"/>
            </a:br>
            <a:r>
              <a:rPr b="0" lang="en-US" sz="1800" spc="-1" strike="noStrike">
                <a:solidFill>
                  <a:schemeClr val="dk1"/>
                </a:solidFill>
                <a:latin typeface="Calibri"/>
              </a:rPr>
              <a:t>- Podpora raziskavam</a:t>
            </a:r>
            <a:br>
              <a:rPr sz="1800"/>
            </a:br>
            <a:r>
              <a:rPr b="0" lang="en-US" sz="1800" spc="-1" strike="noStrike">
                <a:solidFill>
                  <a:schemeClr val="dk1"/>
                </a:solidFill>
                <a:latin typeface="Calibri"/>
              </a:rPr>
              <a:t>- Ustvarjanje prototipov</a:t>
            </a:r>
            <a:br>
              <a:rPr sz="1800"/>
            </a:br>
            <a:r>
              <a:rPr b="0" lang="en-US" sz="1800" spc="-1" strike="noStrike">
                <a:solidFill>
                  <a:schemeClr val="dk1"/>
                </a:solidFill>
                <a:latin typeface="Calibri"/>
              </a:rPr>
              <a:t>- Personalizacija vsebin</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3" name="CustomShape 21"/>
          <p:cNvSpPr/>
          <p:nvPr/>
        </p:nvSpPr>
        <p:spPr>
          <a:xfrm>
            <a:off x="1610280" y="1214640"/>
            <a:ext cx="588780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2700" spc="-1" strike="noStrike">
                <a:solidFill>
                  <a:srgbClr val="000000"/>
                </a:solidFill>
                <a:latin typeface="Arial"/>
                <a:ea typeface="DejaVu Sans"/>
              </a:rPr>
              <a:t>Problemi</a:t>
            </a:r>
            <a:endParaRPr b="0" lang="en-US" sz="2700" spc="-1" strike="noStrike">
              <a:solidFill>
                <a:srgbClr val="000000"/>
              </a:solidFill>
              <a:latin typeface="Arial"/>
            </a:endParaRPr>
          </a:p>
        </p:txBody>
      </p:sp>
      <p:sp>
        <p:nvSpPr>
          <p:cNvPr id="634" name="CustomShape 23"/>
          <p:cNvSpPr/>
          <p:nvPr/>
        </p:nvSpPr>
        <p:spPr>
          <a:xfrm>
            <a:off x="1586160" y="2169720"/>
            <a:ext cx="5911920" cy="4319640"/>
          </a:xfrm>
          <a:prstGeom prst="rect">
            <a:avLst/>
          </a:prstGeom>
          <a:noFill/>
          <a:ln w="0">
            <a:noFill/>
          </a:ln>
        </p:spPr>
        <p:style>
          <a:lnRef idx="0"/>
          <a:fillRef idx="0"/>
          <a:effectRef idx="0"/>
          <a:fontRef idx="minor"/>
        </p:style>
        <p:txBody>
          <a:bodyPr lIns="0" rIns="0" tIns="0" bIns="0" anchor="t">
            <a:noAutofit/>
          </a:bodyPr>
          <a:p>
            <a:pPr marL="343080" indent="-342360">
              <a:lnSpc>
                <a:spcPct val="100000"/>
              </a:lnSpc>
              <a:buClr>
                <a:srgbClr val="333399"/>
              </a:buClr>
              <a:buFont typeface="Arial"/>
              <a:buChar char="•"/>
            </a:pPr>
            <a:r>
              <a:rPr b="0" lang="en-US" sz="2100" spc="-1" strike="noStrike">
                <a:solidFill>
                  <a:srgbClr val="000000"/>
                </a:solidFill>
                <a:latin typeface="Arial"/>
                <a:ea typeface="DejaVu Sans"/>
              </a:rPr>
              <a:t>nekaj primerov</a:t>
            </a: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CustomShape 1"/>
          <p:cNvSpPr/>
          <p:nvPr/>
        </p:nvSpPr>
        <p:spPr>
          <a:xfrm>
            <a:off x="1659960" y="1034280"/>
            <a:ext cx="5822280" cy="506520"/>
          </a:xfrm>
          <a:prstGeom prst="rect">
            <a:avLst/>
          </a:pr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545" name="CustomShape 2"/>
          <p:cNvSpPr/>
          <p:nvPr/>
        </p:nvSpPr>
        <p:spPr>
          <a:xfrm>
            <a:off x="1659960" y="2403000"/>
            <a:ext cx="5928120" cy="2773440"/>
          </a:xfrm>
          <a:prstGeom prst="rect">
            <a:avLst/>
          </a:prstGeom>
          <a:noFill/>
          <a:ln w="0">
            <a:noFill/>
          </a:ln>
        </p:spPr>
        <p:style>
          <a:lnRef idx="0"/>
          <a:fillRef idx="0"/>
          <a:effectRef idx="0"/>
          <a:fontRef idx="minor"/>
        </p:style>
        <p:txBody>
          <a:bodyPr wrap="none" lIns="67680" rIns="67680" tIns="33840" bIns="33840" anchor="t">
            <a:noAutofit/>
          </a:bodyPr>
          <a:p>
            <a:pPr>
              <a:lnSpc>
                <a:spcPct val="100000"/>
              </a:lnSpc>
            </a:pPr>
            <a:r>
              <a:rPr b="0" lang="en-US" sz="1800" spc="-1" strike="noStrike">
                <a:solidFill>
                  <a:srgbClr val="0000ff"/>
                </a:solidFill>
                <a:latin typeface="Arial"/>
                <a:ea typeface="DejaVu Sans"/>
              </a:rPr>
              <a:t>SOTA: Acronym for State Of The Art, as being on the cutting edge of </a:t>
            </a:r>
            <a:endParaRPr b="0" lang="en-US" sz="1800" spc="-1" strike="noStrike">
              <a:solidFill>
                <a:srgbClr val="000000"/>
              </a:solidFill>
              <a:latin typeface="Arial"/>
            </a:endParaRPr>
          </a:p>
          <a:p>
            <a:pPr>
              <a:lnSpc>
                <a:spcPct val="100000"/>
              </a:lnSpc>
            </a:pPr>
            <a:r>
              <a:rPr b="0" lang="en-US" sz="1800" spc="-1" strike="noStrike">
                <a:solidFill>
                  <a:srgbClr val="0000ff"/>
                </a:solidFill>
                <a:latin typeface="Arial"/>
                <a:ea typeface="DejaVu Sans"/>
              </a:rPr>
              <a:t>technology, the latest in fashion, owning the newest version of an appliance.</a:t>
            </a:r>
            <a:endParaRPr b="0" lang="en-US" sz="1800" spc="-1" strike="noStrike">
              <a:solidFill>
                <a:srgbClr val="000000"/>
              </a:solidFill>
              <a:latin typeface="Arial"/>
            </a:endParaRPr>
          </a:p>
          <a:p>
            <a:pPr>
              <a:lnSpc>
                <a:spcPct val="100000"/>
              </a:lnSpc>
            </a:pPr>
            <a:r>
              <a:rPr b="0" lang="en-US" sz="1800" spc="-1" strike="noStrike">
                <a:solidFill>
                  <a:srgbClr val="0000ff"/>
                </a:solidFill>
                <a:latin typeface="Arial"/>
                <a:ea typeface="DejaVu Sans"/>
              </a:rPr>
              <a:t>I was using (playing with) a Vic-20 long before most of humanity ever </a:t>
            </a:r>
            <a:endParaRPr b="0" lang="en-US" sz="1800" spc="-1" strike="noStrike">
              <a:solidFill>
                <a:srgbClr val="000000"/>
              </a:solidFill>
              <a:latin typeface="Arial"/>
            </a:endParaRPr>
          </a:p>
          <a:p>
            <a:pPr>
              <a:lnSpc>
                <a:spcPct val="100000"/>
              </a:lnSpc>
            </a:pPr>
            <a:r>
              <a:rPr b="0" lang="en-US" sz="1800" spc="-1" strike="noStrike">
                <a:solidFill>
                  <a:srgbClr val="0000ff"/>
                </a:solidFill>
                <a:latin typeface="Arial"/>
                <a:ea typeface="DejaVu Sans"/>
              </a:rPr>
              <a:t>heard of , or , or  - I was so SOTA, I could hear the wind whistling in </a:t>
            </a:r>
            <a:endParaRPr b="0" lang="en-US" sz="1800" spc="-1" strike="noStrike">
              <a:solidFill>
                <a:srgbClr val="000000"/>
              </a:solidFill>
              <a:latin typeface="Arial"/>
            </a:endParaRPr>
          </a:p>
          <a:p>
            <a:pPr>
              <a:lnSpc>
                <a:spcPct val="100000"/>
              </a:lnSpc>
            </a:pPr>
            <a:r>
              <a:rPr b="0" lang="en-US" sz="1800" spc="-1" strike="noStrike">
                <a:solidFill>
                  <a:srgbClr val="0000ff"/>
                </a:solidFill>
                <a:latin typeface="Arial"/>
                <a:ea typeface="DejaVu Sans"/>
              </a:rPr>
              <a:t>my ears. </a:t>
            </a:r>
            <a:endParaRPr b="0" lang="en-US" sz="1800" spc="-1" strike="noStrike">
              <a:solidFill>
                <a:srgbClr val="000000"/>
              </a:solidFill>
              <a:latin typeface="Arial"/>
            </a:endParaRPr>
          </a:p>
          <a:p>
            <a:pPr>
              <a:lnSpc>
                <a:spcPct val="100000"/>
              </a:lnSpc>
            </a:pPr>
            <a:r>
              <a:rPr b="0" lang="en-US" sz="1800" spc="-1" strike="noStrike">
                <a:solidFill>
                  <a:srgbClr val="0000ff"/>
                </a:solidFill>
                <a:latin typeface="Arial"/>
                <a:ea typeface="DejaVu Sans"/>
              </a:rPr>
              <a:t>--- </a:t>
            </a:r>
            <a:endParaRPr b="0" lang="en-US" sz="1800" spc="-1" strike="noStrike">
              <a:solidFill>
                <a:srgbClr val="000000"/>
              </a:solidFill>
              <a:latin typeface="Arial"/>
            </a:endParaRPr>
          </a:p>
          <a:p>
            <a:pPr algn="r">
              <a:lnSpc>
                <a:spcPct val="100000"/>
              </a:lnSpc>
            </a:pPr>
            <a:r>
              <a:rPr b="0" i="1" lang="en-US" sz="1800" spc="-1" strike="noStrike">
                <a:solidFill>
                  <a:srgbClr val="0000ff"/>
                </a:solidFill>
                <a:latin typeface="Arial"/>
                <a:ea typeface="DejaVu Sans"/>
              </a:rPr>
              <a:t>	</a:t>
            </a:r>
            <a:r>
              <a:rPr b="0" i="1" lang="en-US" sz="1800" spc="-1" strike="noStrike">
                <a:solidFill>
                  <a:srgbClr val="0000ff"/>
                </a:solidFill>
                <a:latin typeface="Arial"/>
                <a:ea typeface="DejaVu Sans"/>
              </a:rPr>
              <a:t>	</a:t>
            </a:r>
            <a:r>
              <a:rPr b="0" i="1" lang="en-US" sz="1800" spc="-1" strike="noStrike">
                <a:solidFill>
                  <a:srgbClr val="0000ff"/>
                </a:solidFill>
                <a:latin typeface="Arial"/>
                <a:ea typeface="DejaVu Sans"/>
              </a:rPr>
              <a:t>	</a:t>
            </a:r>
            <a:r>
              <a:rPr b="0" i="1" lang="en-US" sz="1800" spc="-1" strike="noStrike">
                <a:solidFill>
                  <a:srgbClr val="0000ff"/>
                </a:solidFill>
                <a:latin typeface="Arial"/>
                <a:ea typeface="DejaVu Sans"/>
              </a:rPr>
              <a:t>http://www.urbandictionary.com/define.php?term=SOTA</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CustomShape 1"/>
          <p:cNvSpPr/>
          <p:nvPr/>
        </p:nvSpPr>
        <p:spPr>
          <a:xfrm>
            <a:off x="1277640" y="1034280"/>
            <a:ext cx="672228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Problem: Dvoumnosti (Ambiguities)</a:t>
            </a:r>
            <a:endParaRPr b="0" lang="en-US" sz="3300" spc="-1" strike="noStrike">
              <a:solidFill>
                <a:srgbClr val="000000"/>
              </a:solidFill>
              <a:latin typeface="Arial"/>
            </a:endParaRPr>
          </a:p>
        </p:txBody>
      </p:sp>
      <p:sp>
        <p:nvSpPr>
          <p:cNvPr id="636" name="CustomShape 2"/>
          <p:cNvSpPr/>
          <p:nvPr/>
        </p:nvSpPr>
        <p:spPr>
          <a:xfrm>
            <a:off x="1545120" y="2064960"/>
            <a:ext cx="4959360" cy="3720960"/>
          </a:xfrm>
          <a:prstGeom prst="rect">
            <a:avLst/>
          </a:prstGeom>
          <a:noFill/>
          <a:ln w="0">
            <a:noFill/>
          </a:ln>
        </p:spPr>
        <p:style>
          <a:lnRef idx="0"/>
          <a:fillRef idx="0"/>
          <a:effectRef idx="0"/>
          <a:fontRef idx="minor"/>
        </p:style>
        <p:txBody>
          <a:bodyPr lIns="0" rIns="0" tIns="0" bIns="0" anchor="t">
            <a:noAutofit/>
          </a:bodyPr>
          <a:p>
            <a:pPr marL="343080" indent="-342360">
              <a:lnSpc>
                <a:spcPct val="100000"/>
              </a:lnSpc>
              <a:buClr>
                <a:srgbClr val="333399"/>
              </a:buClr>
              <a:buFont typeface="Arial"/>
              <a:buChar char="•"/>
            </a:pPr>
            <a:r>
              <a:rPr b="0" lang="en-US" sz="2100" spc="-1" strike="noStrike">
                <a:solidFill>
                  <a:srgbClr val="000000"/>
                </a:solidFill>
                <a:latin typeface="Arial"/>
                <a:ea typeface="DejaVu Sans"/>
              </a:rPr>
              <a:t>Naslovi:</a:t>
            </a:r>
            <a:endParaRPr b="0" lang="en-US" sz="2100" spc="-1" strike="noStrike">
              <a:solidFill>
                <a:srgbClr val="000000"/>
              </a:solidFill>
              <a:latin typeface="Arial"/>
            </a:endParaRPr>
          </a:p>
          <a:p>
            <a:pPr lvl="1" marL="685800" indent="-342360">
              <a:lnSpc>
                <a:spcPct val="100000"/>
              </a:lnSpc>
              <a:buClr>
                <a:srgbClr val="000000"/>
              </a:buClr>
              <a:buFont typeface="Arial"/>
              <a:buChar char="•"/>
            </a:pPr>
            <a:r>
              <a:rPr b="0" lang="en-US" sz="1800" spc="-1" strike="noStrike">
                <a:solidFill>
                  <a:srgbClr val="000000"/>
                </a:solidFill>
                <a:latin typeface="Arial"/>
                <a:ea typeface="DejaVu Sans"/>
              </a:rPr>
              <a:t>ponorela krava poškodovala kmeta s sekiro,</a:t>
            </a:r>
            <a:endParaRPr b="0" lang="en-US" sz="1800" spc="-1" strike="noStrike">
              <a:solidFill>
                <a:srgbClr val="000000"/>
              </a:solidFill>
              <a:latin typeface="Arial"/>
            </a:endParaRPr>
          </a:p>
          <a:p>
            <a:pPr lvl="1" marL="685800" indent="-342360">
              <a:lnSpc>
                <a:spcPct val="100000"/>
              </a:lnSpc>
              <a:buClr>
                <a:srgbClr val="000000"/>
              </a:buClr>
              <a:buFont typeface="Arial"/>
              <a:buChar char="•"/>
            </a:pPr>
            <a:r>
              <a:rPr b="0" lang="en-US" sz="1800" spc="-1" strike="noStrike">
                <a:solidFill>
                  <a:srgbClr val="000000"/>
                </a:solidFill>
                <a:latin typeface="Arial"/>
                <a:ea typeface="DejaVu Sans"/>
              </a:rPr>
              <a:t>prepoved bikini kopalk na županovi mizi,</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lvl="1" marL="685800" indent="-342360">
              <a:lnSpc>
                <a:spcPct val="100000"/>
              </a:lnSpc>
              <a:buClr>
                <a:srgbClr val="000000"/>
              </a:buClr>
              <a:buFont typeface="Arial"/>
              <a:buChar char="•"/>
            </a:pPr>
            <a:r>
              <a:rPr b="0" lang="en-US" sz="1800" spc="-1" strike="noStrike">
                <a:solidFill>
                  <a:srgbClr val="000000"/>
                </a:solidFill>
                <a:latin typeface="Arial"/>
                <a:ea typeface="DejaVu Sans"/>
              </a:rPr>
              <a:t>Teacher Strikes Idle Kids</a:t>
            </a:r>
            <a:endParaRPr b="0" lang="en-US" sz="1800" spc="-1" strike="noStrike">
              <a:solidFill>
                <a:srgbClr val="000000"/>
              </a:solidFill>
              <a:latin typeface="Arial"/>
            </a:endParaRPr>
          </a:p>
          <a:p>
            <a:pPr lvl="1" marL="685800" indent="-342360">
              <a:lnSpc>
                <a:spcPct val="100000"/>
              </a:lnSpc>
              <a:buClr>
                <a:srgbClr val="000000"/>
              </a:buClr>
              <a:buFont typeface="Arial"/>
              <a:buChar char="•"/>
            </a:pPr>
            <a:r>
              <a:rPr b="0" lang="en-US" sz="1800" spc="-1" strike="noStrike">
                <a:solidFill>
                  <a:srgbClr val="000000"/>
                </a:solidFill>
                <a:latin typeface="Arial"/>
                <a:ea typeface="DejaVu Sans"/>
              </a:rPr>
              <a:t>Hospitals Are Sued by 7 Foot Doctors</a:t>
            </a:r>
            <a:endParaRPr b="0" lang="en-US" sz="1800" spc="-1" strike="noStrike">
              <a:solidFill>
                <a:srgbClr val="000000"/>
              </a:solidFill>
              <a:latin typeface="Arial"/>
            </a:endParaRPr>
          </a:p>
          <a:p>
            <a:pPr lvl="1" marL="685800" indent="-342360">
              <a:lnSpc>
                <a:spcPct val="100000"/>
              </a:lnSpc>
              <a:buClr>
                <a:srgbClr val="000000"/>
              </a:buClr>
              <a:buFont typeface="Arial"/>
              <a:buChar char="•"/>
            </a:pPr>
            <a:r>
              <a:rPr b="0" lang="en-US" sz="1800" spc="-1" strike="noStrike">
                <a:solidFill>
                  <a:srgbClr val="000000"/>
                </a:solidFill>
                <a:latin typeface="Arial"/>
                <a:ea typeface="DejaVu Sans"/>
              </a:rPr>
              <a:t>Iraqi Head Seeks Arms</a:t>
            </a:r>
            <a:endParaRPr b="0" lang="en-US" sz="1800" spc="-1" strike="noStrike">
              <a:solidFill>
                <a:srgbClr val="000000"/>
              </a:solidFill>
              <a:latin typeface="Arial"/>
            </a:endParaRPr>
          </a:p>
          <a:p>
            <a:pPr lvl="1" marL="685800" indent="-342360">
              <a:lnSpc>
                <a:spcPct val="100000"/>
              </a:lnSpc>
              <a:buClr>
                <a:srgbClr val="000000"/>
              </a:buClr>
              <a:buFont typeface="Arial"/>
              <a:buChar char="•"/>
            </a:pPr>
            <a:r>
              <a:rPr b="0" lang="en-US" sz="1800" spc="-1" strike="noStrike">
                <a:solidFill>
                  <a:srgbClr val="000000"/>
                </a:solidFill>
                <a:latin typeface="Arial"/>
                <a:ea typeface="DejaVu Sans"/>
              </a:rPr>
              <a:t>Stolen Painting Found by Tree</a:t>
            </a:r>
            <a:endParaRPr b="0" lang="en-US" sz="1800" spc="-1" strike="noStrike">
              <a:solidFill>
                <a:srgbClr val="000000"/>
              </a:solidFill>
              <a:latin typeface="Arial"/>
            </a:endParaRPr>
          </a:p>
          <a:p>
            <a:pPr lvl="1" marL="685800" indent="-342360">
              <a:lnSpc>
                <a:spcPct val="100000"/>
              </a:lnSpc>
              <a:buClr>
                <a:srgbClr val="000000"/>
              </a:buClr>
              <a:buFont typeface="Arial"/>
              <a:buChar char="•"/>
            </a:pPr>
            <a:r>
              <a:rPr b="0" lang="en-US" sz="1800" spc="-1" strike="noStrike">
                <a:solidFill>
                  <a:srgbClr val="000000"/>
                </a:solidFill>
                <a:latin typeface="Arial"/>
                <a:ea typeface="DejaVu Sans"/>
              </a:rPr>
              <a:t>Kids Make Nutritious Snacks</a:t>
            </a:r>
            <a:endParaRPr b="0" lang="en-US" sz="1800" spc="-1" strike="noStrike">
              <a:solidFill>
                <a:srgbClr val="000000"/>
              </a:solidFill>
              <a:latin typeface="Arial"/>
            </a:endParaRPr>
          </a:p>
          <a:p>
            <a:pPr lvl="1" marL="685800" indent="-342360">
              <a:lnSpc>
                <a:spcPct val="100000"/>
              </a:lnSpc>
              <a:buClr>
                <a:srgbClr val="000000"/>
              </a:buClr>
              <a:buFont typeface="Arial"/>
              <a:buChar char="•"/>
            </a:pPr>
            <a:r>
              <a:rPr b="0" lang="en-US" sz="1800" spc="-1" strike="noStrike">
                <a:solidFill>
                  <a:srgbClr val="000000"/>
                </a:solidFill>
                <a:latin typeface="Arial"/>
                <a:ea typeface="DejaVu Sans"/>
              </a:rPr>
              <a:t>Local HS Dropouts Cut in Half</a:t>
            </a:r>
            <a:endParaRPr b="0" lang="en-US" sz="1800" spc="-1" strike="noStrike">
              <a:solidFill>
                <a:srgbClr val="000000"/>
              </a:solidFill>
              <a:latin typeface="Arial"/>
            </a:endParaRPr>
          </a:p>
          <a:p>
            <a:pPr marL="343080">
              <a:lnSpc>
                <a:spcPct val="100000"/>
              </a:lnSpc>
            </a:pPr>
            <a:endParaRPr b="0" lang="en-US" sz="1800" spc="-1" strike="noStrike">
              <a:solidFill>
                <a:srgbClr val="000000"/>
              </a:solidFill>
              <a:latin typeface="Arial"/>
            </a:endParaRPr>
          </a:p>
          <a:p>
            <a:pPr marL="343080" indent="-342360">
              <a:lnSpc>
                <a:spcPct val="100000"/>
              </a:lnSpc>
              <a:buClr>
                <a:srgbClr val="333399"/>
              </a:buClr>
              <a:buFont typeface="Arial"/>
              <a:buChar char="•"/>
            </a:pPr>
            <a:r>
              <a:rPr b="0" lang="en-US" sz="2100" spc="-1" strike="noStrike">
                <a:solidFill>
                  <a:srgbClr val="333399"/>
                </a:solidFill>
                <a:latin typeface="Arial"/>
                <a:ea typeface="DejaVu Sans"/>
              </a:rPr>
              <a:t>Smešno?</a:t>
            </a:r>
            <a:endParaRPr b="0" lang="en-US" sz="2100" spc="-1" strike="noStrike">
              <a:solidFill>
                <a:srgbClr val="000000"/>
              </a:solidFill>
              <a:latin typeface="Arial"/>
            </a:endParaRPr>
          </a:p>
          <a:p>
            <a:pPr marL="343080" indent="-342360">
              <a:lnSpc>
                <a:spcPct val="100000"/>
              </a:lnSpc>
              <a:buClr>
                <a:srgbClr val="333399"/>
              </a:buClr>
              <a:buFont typeface="Arial"/>
              <a:buChar char="•"/>
            </a:pPr>
            <a:r>
              <a:rPr b="0" lang="en-US" sz="2100" spc="-1" strike="noStrike">
                <a:solidFill>
                  <a:srgbClr val="333399"/>
                </a:solidFill>
                <a:latin typeface="Arial"/>
                <a:ea typeface="DejaVu Sans"/>
              </a:rPr>
              <a:t>Zakaj?</a:t>
            </a: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CustomShape 1"/>
          <p:cNvSpPr/>
          <p:nvPr/>
        </p:nvSpPr>
        <p:spPr>
          <a:xfrm>
            <a:off x="1277640" y="1034280"/>
            <a:ext cx="672228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Problem: dvoumnosti - morfologija</a:t>
            </a:r>
            <a:endParaRPr b="0" lang="en-US" sz="3300" spc="-1" strike="noStrike">
              <a:solidFill>
                <a:srgbClr val="000000"/>
              </a:solidFill>
              <a:latin typeface="Arial"/>
            </a:endParaRPr>
          </a:p>
        </p:txBody>
      </p:sp>
      <p:sp>
        <p:nvSpPr>
          <p:cNvPr id="638" name="CustomShape 2"/>
          <p:cNvSpPr/>
          <p:nvPr/>
        </p:nvSpPr>
        <p:spPr>
          <a:xfrm>
            <a:off x="1545120" y="2064960"/>
            <a:ext cx="4959360" cy="309240"/>
          </a:xfrm>
          <a:prstGeom prst="rect">
            <a:avLst/>
          </a:prstGeom>
          <a:noFill/>
          <a:ln w="0">
            <a:noFill/>
          </a:ln>
        </p:spPr>
        <p:style>
          <a:lnRef idx="0"/>
          <a:fillRef idx="0"/>
          <a:effectRef idx="0"/>
          <a:fontRef idx="minor"/>
        </p:style>
        <p:txBody>
          <a:bodyPr lIns="0" rIns="0" tIns="0" bIns="0" anchor="t">
            <a:noAutofit/>
          </a:bodyPr>
          <a:p>
            <a:pPr marL="343080" indent="-342360">
              <a:lnSpc>
                <a:spcPct val="100000"/>
              </a:lnSpc>
              <a:buClr>
                <a:srgbClr val="333399"/>
              </a:buClr>
              <a:buFont typeface="Arial"/>
              <a:buChar char="•"/>
            </a:pPr>
            <a:r>
              <a:rPr b="0" lang="en-US" sz="1800" spc="-1" strike="noStrike">
                <a:solidFill>
                  <a:srgbClr val="000000"/>
                </a:solidFill>
                <a:latin typeface="Arial"/>
                <a:ea typeface="DejaVu Sans"/>
              </a:rPr>
              <a:t>Gori na gori gori.</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graphicFrame>
        <p:nvGraphicFramePr>
          <p:cNvPr id="639" name="Table 1"/>
          <p:cNvGraphicFramePr/>
          <p:nvPr/>
        </p:nvGraphicFramePr>
        <p:xfrm>
          <a:off x="1882440" y="2743200"/>
          <a:ext cx="4308120" cy="2627640"/>
        </p:xfrm>
        <a:graphic>
          <a:graphicData uri="http://schemas.openxmlformats.org/drawingml/2006/table">
            <a:tbl>
              <a:tblPr/>
              <a:tblGrid>
                <a:gridCol w="1013040"/>
                <a:gridCol w="823680"/>
                <a:gridCol w="823680"/>
                <a:gridCol w="823680"/>
                <a:gridCol w="824400"/>
              </a:tblGrid>
              <a:tr h="245880">
                <a:tc>
                  <a:txBody>
                    <a:bodyPr lIns="4680" rIns="4680" anchor="t">
                      <a:noAutofit/>
                    </a:bodyPr>
                    <a:p>
                      <a:pPr>
                        <a:lnSpc>
                          <a:spcPct val="100000"/>
                        </a:lnSpc>
                      </a:pPr>
                      <a:r>
                        <a:rPr b="0" lang="en-US" sz="900" spc="-1" strike="noStrike">
                          <a:solidFill>
                            <a:srgbClr val="000000"/>
                          </a:solidFill>
                          <a:latin typeface="Calibri"/>
                        </a:rPr>
                        <a:t>besedna oblika</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gori</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na</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gori</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gori</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r>
              <a:tr h="245880">
                <a:tc>
                  <a:txBody>
                    <a:bodyPr lIns="4680" rIns="4680" anchor="t">
                      <a:noAutofit/>
                    </a:bodyPr>
                    <a:p>
                      <a:pPr>
                        <a:lnSpc>
                          <a:spcPct val="100000"/>
                        </a:lnSpc>
                      </a:pPr>
                      <a:r>
                        <a:rPr b="0" lang="en-US" sz="900" spc="-1" strike="noStrike">
                          <a:solidFill>
                            <a:srgbClr val="000000"/>
                          </a:solidFill>
                          <a:latin typeface="Calibri"/>
                        </a:rPr>
                        <a:t>lema</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gori</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gora</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goreti</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r>
              <a:tr h="245880">
                <a:tc>
                  <a:txBody>
                    <a:bodyPr lIns="4680" rIns="4680" anchor="t">
                      <a:noAutofit/>
                    </a:bodyPr>
                    <a:p>
                      <a:pPr>
                        <a:lnSpc>
                          <a:spcPct val="100000"/>
                        </a:lnSpc>
                      </a:pPr>
                      <a:r>
                        <a:rPr b="0" lang="en-US" sz="900" spc="-1" strike="noStrike">
                          <a:solidFill>
                            <a:srgbClr val="000000"/>
                          </a:solidFill>
                          <a:latin typeface="Calibri"/>
                        </a:rPr>
                        <a:t>MSD</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Rsn</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sk-SK" sz="900" spc="-1" strike="noStrike">
                          <a:solidFill>
                            <a:srgbClr val="000000"/>
                          </a:solidFill>
                          <a:latin typeface="Calibri"/>
                        </a:rPr>
                        <a:t> </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Sozed</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Ggnste</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r>
              <a:tr h="245880">
                <a:tc>
                  <a:txBody>
                    <a:bodyPr lIns="4680" rIns="4680" anchor="t">
                      <a:noAutofit/>
                    </a:bodyPr>
                    <a:p>
                      <a:pPr>
                        <a:lnSpc>
                          <a:spcPct val="100000"/>
                        </a:lnSpc>
                      </a:pPr>
                      <a:r>
                        <a:rPr b="0" lang="en-US" sz="900" spc="-1" strike="noStrike">
                          <a:solidFill>
                            <a:srgbClr val="000000"/>
                          </a:solidFill>
                          <a:latin typeface="Calibri"/>
                        </a:rPr>
                        <a:t>opis</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prislov</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sk-SK" sz="900" spc="-1" strike="noStrike">
                          <a:solidFill>
                            <a:srgbClr val="000000"/>
                          </a:solidFill>
                          <a:latin typeface="Calibri"/>
                        </a:rPr>
                        <a:t> </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samostalnik</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glagol</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r>
              <a:tr h="245880">
                <a:tc>
                  <a:txBody>
                    <a:bodyPr lIns="4680" rIns="4680" anchor="t">
                      <a:noAutofit/>
                    </a:bodyPr>
                    <a:p>
                      <a:pPr>
                        <a:lnSpc>
                          <a:spcPct val="100000"/>
                        </a:lnSpc>
                      </a:pPr>
                      <a:r>
                        <a:rPr b="0" lang="sk-SK" sz="900" spc="-1" strike="noStrike">
                          <a:solidFill>
                            <a:srgbClr val="000000"/>
                          </a:solidFill>
                          <a:latin typeface="Calibri"/>
                        </a:rPr>
                        <a:t> </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splošni</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endParaRPr b="0" lang="en-US" sz="18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občno ime</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gkavni</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r>
              <a:tr h="245880">
                <a:tc>
                  <a:txBody>
                    <a:bodyPr lIns="4680" rIns="4680" anchor="t">
                      <a:noAutofit/>
                    </a:bodyPr>
                    <a:p>
                      <a:pPr>
                        <a:lnSpc>
                          <a:spcPct val="100000"/>
                        </a:lnSpc>
                      </a:pPr>
                      <a:r>
                        <a:rPr b="0" lang="sk-SK" sz="900" spc="-1" strike="noStrike">
                          <a:solidFill>
                            <a:srgbClr val="000000"/>
                          </a:solidFill>
                          <a:latin typeface="Calibri"/>
                        </a:rPr>
                        <a:t> </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endParaRPr b="0" lang="en-US" sz="18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endParaRPr b="0" lang="en-US" sz="18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ženski spol</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ednina</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r>
              <a:tr h="245880">
                <a:tc>
                  <a:txBody>
                    <a:bodyPr lIns="4680" rIns="4680" anchor="t">
                      <a:noAutofit/>
                    </a:bodyPr>
                    <a:p>
                      <a:pPr>
                        <a:lnSpc>
                          <a:spcPct val="100000"/>
                        </a:lnSpc>
                      </a:pPr>
                      <a:r>
                        <a:rPr b="0" lang="sk-SK" sz="900" spc="-1" strike="noStrike">
                          <a:solidFill>
                            <a:srgbClr val="000000"/>
                          </a:solidFill>
                          <a:latin typeface="Calibri"/>
                        </a:rPr>
                        <a:t> </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endParaRPr b="0" lang="en-US" sz="18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endParaRPr b="0" lang="en-US" sz="18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ednina</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nedovršni</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r>
              <a:tr h="245880">
                <a:tc>
                  <a:txBody>
                    <a:bodyPr lIns="4680" rIns="4680" anchor="t">
                      <a:noAutofit/>
                    </a:bodyPr>
                    <a:p>
                      <a:pPr>
                        <a:lnSpc>
                          <a:spcPct val="100000"/>
                        </a:lnSpc>
                      </a:pPr>
                      <a:r>
                        <a:rPr b="0" lang="sk-SK" sz="900" spc="-1" strike="noStrike">
                          <a:solidFill>
                            <a:srgbClr val="000000"/>
                          </a:solidFill>
                          <a:latin typeface="Calibri"/>
                        </a:rPr>
                        <a:t> </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endParaRPr b="0" lang="en-US" sz="18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endParaRPr b="0" lang="en-US" sz="18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endParaRPr b="0" lang="en-US" sz="18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sedanjik</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r>
              <a:tr h="246960">
                <a:tc>
                  <a:txBody>
                    <a:bodyPr lIns="4680" rIns="4680" anchor="t">
                      <a:noAutofit/>
                    </a:bodyPr>
                    <a:p>
                      <a:pPr>
                        <a:lnSpc>
                          <a:spcPct val="100000"/>
                        </a:lnSpc>
                      </a:pPr>
                      <a:r>
                        <a:rPr b="0" lang="sk-SK" sz="900" spc="-1" strike="noStrike">
                          <a:solidFill>
                            <a:srgbClr val="000000"/>
                          </a:solidFill>
                          <a:latin typeface="Calibri"/>
                        </a:rPr>
                        <a:t> </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sk-SK" sz="900" spc="-1" strike="noStrike">
                          <a:solidFill>
                            <a:srgbClr val="000000"/>
                          </a:solidFill>
                          <a:latin typeface="Calibri"/>
                        </a:rPr>
                        <a:t> </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sk-SK" sz="900" spc="-1" strike="noStrike">
                          <a:solidFill>
                            <a:srgbClr val="000000"/>
                          </a:solidFill>
                          <a:latin typeface="Calibri"/>
                        </a:rPr>
                        <a:t> </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sk-SK" sz="900" spc="-1" strike="noStrike">
                          <a:solidFill>
                            <a:srgbClr val="000000"/>
                          </a:solidFill>
                          <a:latin typeface="Calibri"/>
                        </a:rPr>
                        <a:t> </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c>
                  <a:txBody>
                    <a:bodyPr lIns="4680" rIns="4680" anchor="t">
                      <a:noAutofit/>
                    </a:bodyPr>
                    <a:p>
                      <a:pPr>
                        <a:lnSpc>
                          <a:spcPct val="100000"/>
                        </a:lnSpc>
                      </a:pPr>
                      <a:r>
                        <a:rPr b="0" lang="en-US" sz="900" spc="-1" strike="noStrike">
                          <a:solidFill>
                            <a:srgbClr val="000000"/>
                          </a:solidFill>
                          <a:latin typeface="Calibri"/>
                        </a:rPr>
                        <a:t>tretja os.</a:t>
                      </a:r>
                      <a:endParaRPr b="0" lang="en-US" sz="900" spc="-1" strike="noStrike">
                        <a:solidFill>
                          <a:srgbClr val="000000"/>
                        </a:solidFill>
                        <a:latin typeface="Arial"/>
                      </a:endParaRPr>
                    </a:p>
                  </a:txBody>
                  <a:tcPr anchor="t" marL="4680" marR="46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becf0"/>
                    </a:solidFill>
                  </a:tcPr>
                </a:tc>
              </a:tr>
            </a:tbl>
          </a:graphicData>
        </a:graphic>
      </p:graphicFrame>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CustomShape 2"/>
          <p:cNvSpPr/>
          <p:nvPr/>
        </p:nvSpPr>
        <p:spPr>
          <a:xfrm>
            <a:off x="1545120" y="1806120"/>
            <a:ext cx="6311520" cy="4820040"/>
          </a:xfrm>
          <a:prstGeom prst="rect">
            <a:avLst/>
          </a:prstGeom>
          <a:noFill/>
          <a:ln w="0">
            <a:noFill/>
          </a:ln>
        </p:spPr>
        <p:style>
          <a:lnRef idx="0"/>
          <a:fillRef idx="0"/>
          <a:effectRef idx="0"/>
          <a:fontRef idx="minor"/>
        </p:style>
        <p:txBody>
          <a:bodyPr lIns="0" rIns="0" tIns="0" bIns="0" anchor="t">
            <a:noAutofit/>
          </a:bodyPr>
          <a:p>
            <a:pPr>
              <a:lnSpc>
                <a:spcPct val="100000"/>
              </a:lnSpc>
            </a:pPr>
            <a:r>
              <a:rPr b="0" i="1" lang="en-US" sz="1650" spc="-1" strike="noStrike">
                <a:solidFill>
                  <a:srgbClr val="000000"/>
                </a:solidFill>
                <a:latin typeface="Arial"/>
                <a:ea typeface="DejaVu Sans"/>
              </a:rPr>
              <a:t>At last, a computer that understands you like your mother.</a:t>
            </a:r>
            <a:endParaRPr b="0" lang="en-US" sz="1650" spc="-1" strike="noStrike">
              <a:solidFill>
                <a:srgbClr val="000000"/>
              </a:solidFill>
              <a:latin typeface="Arial"/>
            </a:endParaRPr>
          </a:p>
          <a:p>
            <a:pPr>
              <a:lnSpc>
                <a:spcPct val="100000"/>
              </a:lnSpc>
            </a:pPr>
            <a:endParaRPr b="0" lang="en-US" sz="165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Neposredni pomeni:</a:t>
            </a:r>
            <a:endParaRPr b="0" lang="en-US" sz="1800" spc="-1" strike="noStrike">
              <a:solidFill>
                <a:srgbClr val="000000"/>
              </a:solidFill>
              <a:latin typeface="Arial"/>
            </a:endParaRPr>
          </a:p>
          <a:p>
            <a:pPr>
              <a:lnSpc>
                <a:spcPct val="100000"/>
              </a:lnSpc>
            </a:pPr>
            <a:r>
              <a:rPr b="0" lang="en-US" sz="1500" spc="-1" strike="noStrike">
                <a:solidFill>
                  <a:srgbClr val="000000"/>
                </a:solidFill>
                <a:latin typeface="Wingdings"/>
                <a:ea typeface="DejaVu Sans"/>
              </a:rPr>
              <a:t></a:t>
            </a:r>
            <a:r>
              <a:rPr b="0" lang="en-US" sz="1500" spc="-1" strike="noStrike">
                <a:solidFill>
                  <a:srgbClr val="000000"/>
                </a:solidFill>
                <a:latin typeface="Times New Roman"/>
                <a:ea typeface="DejaVu Sans"/>
              </a:rPr>
              <a:t>	</a:t>
            </a:r>
            <a:r>
              <a:rPr b="0" lang="en-US" sz="1500" spc="-1" strike="noStrike">
                <a:solidFill>
                  <a:srgbClr val="000000"/>
                </a:solidFill>
                <a:latin typeface="Arial"/>
                <a:ea typeface="DejaVu Sans"/>
              </a:rPr>
              <a:t>It understands you like your mother (does) [presumably well]</a:t>
            </a:r>
            <a:endParaRPr b="0" lang="en-US" sz="1500" spc="-1" strike="noStrike">
              <a:solidFill>
                <a:srgbClr val="000000"/>
              </a:solidFill>
              <a:latin typeface="Arial"/>
            </a:endParaRPr>
          </a:p>
          <a:p>
            <a:pPr>
              <a:lnSpc>
                <a:spcPct val="100000"/>
              </a:lnSpc>
            </a:pPr>
            <a:r>
              <a:rPr b="0" lang="en-US" sz="1500" spc="-1" strike="noStrike">
                <a:solidFill>
                  <a:srgbClr val="000000"/>
                </a:solidFill>
                <a:latin typeface="Wingdings"/>
                <a:ea typeface="DejaVu Sans"/>
              </a:rPr>
              <a:t></a:t>
            </a:r>
            <a:r>
              <a:rPr b="0" lang="en-US" sz="1500" spc="-1" strike="noStrike">
                <a:solidFill>
                  <a:srgbClr val="000000"/>
                </a:solidFill>
                <a:latin typeface="Times New Roman"/>
                <a:ea typeface="DejaVu Sans"/>
              </a:rPr>
              <a:t>	</a:t>
            </a:r>
            <a:r>
              <a:rPr b="0" lang="en-US" sz="1500" spc="-1" strike="noStrike">
                <a:solidFill>
                  <a:srgbClr val="000000"/>
                </a:solidFill>
                <a:latin typeface="Arial"/>
                <a:ea typeface="DejaVu Sans"/>
              </a:rPr>
              <a:t>It understands (that) you like your mother</a:t>
            </a:r>
            <a:endParaRPr b="0" lang="en-US" sz="1500" spc="-1" strike="noStrike">
              <a:solidFill>
                <a:srgbClr val="000000"/>
              </a:solidFill>
              <a:latin typeface="Arial"/>
            </a:endParaRPr>
          </a:p>
          <a:p>
            <a:pPr>
              <a:lnSpc>
                <a:spcPct val="100000"/>
              </a:lnSpc>
            </a:pPr>
            <a:r>
              <a:rPr b="0" lang="en-US" sz="1500" spc="-1" strike="noStrike">
                <a:solidFill>
                  <a:srgbClr val="000000"/>
                </a:solidFill>
                <a:latin typeface="Wingdings"/>
                <a:ea typeface="DejaVu Sans"/>
              </a:rPr>
              <a:t></a:t>
            </a:r>
            <a:r>
              <a:rPr b="0" lang="en-US" sz="1500" spc="-1" strike="noStrike">
                <a:solidFill>
                  <a:srgbClr val="000000"/>
                </a:solidFill>
                <a:latin typeface="Times New Roman"/>
                <a:ea typeface="DejaVu Sans"/>
              </a:rPr>
              <a:t>	</a:t>
            </a:r>
            <a:r>
              <a:rPr b="0" lang="en-US" sz="1500" spc="-1" strike="noStrike">
                <a:solidFill>
                  <a:srgbClr val="000000"/>
                </a:solidFill>
                <a:latin typeface="Arial"/>
                <a:ea typeface="DejaVu Sans"/>
              </a:rPr>
              <a:t>It understands you like (it understands) your mother</a:t>
            </a:r>
            <a:endParaRPr b="0" lang="en-US" sz="1500" spc="-1" strike="noStrike">
              <a:solidFill>
                <a:srgbClr val="000000"/>
              </a:solidFill>
              <a:latin typeface="Arial"/>
            </a:endParaRPr>
          </a:p>
          <a:p>
            <a:pPr>
              <a:lnSpc>
                <a:spcPct val="100000"/>
              </a:lnSpc>
            </a:pPr>
            <a:endParaRPr b="0" lang="en-US" sz="15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Drugi pomeni, mother je lahko:</a:t>
            </a:r>
            <a:endParaRPr b="0" lang="en-US" sz="1800" spc="-1" strike="noStrike">
              <a:solidFill>
                <a:srgbClr val="000000"/>
              </a:solidFill>
              <a:latin typeface="Arial"/>
            </a:endParaRPr>
          </a:p>
          <a:p>
            <a:pPr>
              <a:lnSpc>
                <a:spcPct val="100000"/>
              </a:lnSpc>
            </a:pPr>
            <a:r>
              <a:rPr b="0" lang="en-US" sz="1500" spc="-1" strike="noStrike">
                <a:solidFill>
                  <a:srgbClr val="000000"/>
                </a:solidFill>
                <a:latin typeface="Wingdings"/>
                <a:ea typeface="DejaVu Sans"/>
              </a:rPr>
              <a:t></a:t>
            </a:r>
            <a:r>
              <a:rPr b="0" lang="en-US" sz="1500" spc="-1" strike="noStrike">
                <a:solidFill>
                  <a:srgbClr val="000000"/>
                </a:solidFill>
                <a:latin typeface="Times New Roman"/>
                <a:ea typeface="DejaVu Sans"/>
              </a:rPr>
              <a:t>	</a:t>
            </a:r>
            <a:r>
              <a:rPr b="0" lang="en-US" sz="1500" spc="-1" strike="noStrike">
                <a:solidFill>
                  <a:srgbClr val="000000"/>
                </a:solidFill>
                <a:latin typeface="Arial"/>
                <a:ea typeface="DejaVu Sans"/>
              </a:rPr>
              <a:t>a woman who has given birth to a child</a:t>
            </a:r>
            <a:endParaRPr b="0" lang="en-US" sz="1500" spc="-1" strike="noStrike">
              <a:solidFill>
                <a:srgbClr val="000000"/>
              </a:solidFill>
              <a:latin typeface="Arial"/>
            </a:endParaRPr>
          </a:p>
          <a:p>
            <a:pPr>
              <a:lnSpc>
                <a:spcPct val="101000"/>
              </a:lnSpc>
            </a:pPr>
            <a:r>
              <a:rPr b="0" lang="en-US" sz="1500" spc="-1" strike="noStrike">
                <a:solidFill>
                  <a:srgbClr val="000000"/>
                </a:solidFill>
                <a:latin typeface="Wingdings"/>
                <a:ea typeface="DejaVu Sans"/>
              </a:rPr>
              <a:t></a:t>
            </a:r>
            <a:r>
              <a:rPr b="0" lang="en-US" sz="1500" spc="-1" strike="noStrike">
                <a:solidFill>
                  <a:srgbClr val="000000"/>
                </a:solidFill>
                <a:latin typeface="Times New Roman"/>
                <a:ea typeface="DejaVu Sans"/>
              </a:rPr>
              <a:t>	</a:t>
            </a:r>
            <a:r>
              <a:rPr b="0" lang="en-US" sz="1500" spc="-1" strike="noStrike">
                <a:solidFill>
                  <a:srgbClr val="000000"/>
                </a:solidFill>
                <a:latin typeface="Arial"/>
                <a:ea typeface="DejaVu Sans"/>
              </a:rPr>
              <a:t>a stringy slimy substance consisting of yeast cells and bacteria;  is added to cider or wine to produce vinegar</a:t>
            </a:r>
            <a:endParaRPr b="0" lang="en-US" sz="1500" spc="-1" strike="noStrike">
              <a:solidFill>
                <a:srgbClr val="000000"/>
              </a:solidFill>
              <a:latin typeface="Arial"/>
            </a:endParaRPr>
          </a:p>
          <a:p>
            <a:pPr>
              <a:lnSpc>
                <a:spcPct val="100000"/>
              </a:lnSpc>
            </a:pPr>
            <a:endParaRPr b="0" lang="en-US" sz="15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[primer pobran iz L. Lee]</a:t>
            </a:r>
            <a:endParaRPr b="0" lang="en-US" sz="1800" spc="-1" strike="noStrike">
              <a:solidFill>
                <a:srgbClr val="000000"/>
              </a:solidFill>
              <a:latin typeface="Arial"/>
            </a:endParaRPr>
          </a:p>
        </p:txBody>
      </p:sp>
      <p:sp>
        <p:nvSpPr>
          <p:cNvPr id="641" name="CustomShape 1"/>
          <p:cNvSpPr/>
          <p:nvPr/>
        </p:nvSpPr>
        <p:spPr>
          <a:xfrm>
            <a:off x="1277640" y="1034280"/>
            <a:ext cx="672228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Problem: dvoumnosti - semantika</a:t>
            </a:r>
            <a:endParaRPr b="0" lang="en-US" sz="3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CustomShape 1"/>
          <p:cNvSpPr/>
          <p:nvPr/>
        </p:nvSpPr>
        <p:spPr>
          <a:xfrm>
            <a:off x="2215080" y="3387600"/>
            <a:ext cx="2194920" cy="204804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43" name="CustomShape 2"/>
          <p:cNvSpPr/>
          <p:nvPr/>
        </p:nvSpPr>
        <p:spPr>
          <a:xfrm>
            <a:off x="4326120" y="3549600"/>
            <a:ext cx="354240" cy="18144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1200" spc="-1" strike="noStrike">
                <a:solidFill>
                  <a:srgbClr val="000000"/>
                </a:solidFill>
                <a:latin typeface="Lucida Sans Unicode"/>
                <a:ea typeface="DejaVu Sans"/>
              </a:rPr>
              <a:t>OUN</a:t>
            </a:r>
            <a:endParaRPr b="0" lang="en-US" sz="1200" spc="-1" strike="noStrike">
              <a:solidFill>
                <a:srgbClr val="000000"/>
              </a:solidFill>
              <a:latin typeface="Arial"/>
            </a:endParaRPr>
          </a:p>
        </p:txBody>
      </p:sp>
      <p:sp>
        <p:nvSpPr>
          <p:cNvPr id="644" name="CustomShape 3"/>
          <p:cNvSpPr/>
          <p:nvPr/>
        </p:nvSpPr>
        <p:spPr>
          <a:xfrm>
            <a:off x="4360320" y="5009760"/>
            <a:ext cx="101880" cy="18144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1200" spc="-1" strike="noStrike">
                <a:solidFill>
                  <a:srgbClr val="000000"/>
                </a:solidFill>
                <a:latin typeface="Lucida Sans Unicode"/>
                <a:ea typeface="DejaVu Sans"/>
              </a:rPr>
              <a:t>P</a:t>
            </a:r>
            <a:endParaRPr b="0" lang="en-US" sz="1200" spc="-1" strike="noStrike">
              <a:solidFill>
                <a:srgbClr val="000000"/>
              </a:solidFill>
              <a:latin typeface="Arial"/>
            </a:endParaRPr>
          </a:p>
        </p:txBody>
      </p:sp>
      <p:sp>
        <p:nvSpPr>
          <p:cNvPr id="645" name="CustomShape 4"/>
          <p:cNvSpPr/>
          <p:nvPr/>
        </p:nvSpPr>
        <p:spPr>
          <a:xfrm>
            <a:off x="1974240" y="3134880"/>
            <a:ext cx="2442600" cy="2868480"/>
          </a:xfrm>
          <a:prstGeom prst="rect">
            <a:avLst/>
          </a:prstGeom>
          <a:noFill/>
          <a:ln w="0">
            <a:noFill/>
          </a:ln>
        </p:spPr>
        <p:style>
          <a:lnRef idx="0"/>
          <a:fillRef idx="0"/>
          <a:effectRef idx="0"/>
          <a:fontRef idx="minor"/>
        </p:style>
        <p:txBody>
          <a:bodyPr lIns="0" rIns="0" tIns="3600" bIns="0" anchor="t">
            <a:noAutofit/>
          </a:bodyPr>
          <a:p>
            <a:pPr>
              <a:lnSpc>
                <a:spcPct val="100000"/>
              </a:lnSpc>
            </a:pPr>
            <a:endParaRPr b="0" lang="en-US" sz="1800" spc="-1" strike="noStrike">
              <a:solidFill>
                <a:srgbClr val="000000"/>
              </a:solidFill>
              <a:latin typeface="Arial"/>
            </a:endParaRPr>
          </a:p>
          <a:p>
            <a:pPr algn="ctr">
              <a:lnSpc>
                <a:spcPct val="100000"/>
              </a:lnSpc>
            </a:pPr>
            <a:r>
              <a:rPr b="0" lang="en-US" sz="1200" spc="-1" strike="noStrike">
                <a:solidFill>
                  <a:srgbClr val="000000"/>
                </a:solidFill>
                <a:latin typeface="Lucida Sans Unicode"/>
                <a:ea typeface="DejaVu Sans"/>
              </a:rPr>
              <a:t>ADJ</a:t>
            </a:r>
            <a:endParaRPr b="0" lang="en-US" sz="1200" spc="-1" strike="noStrike">
              <a:solidFill>
                <a:srgbClr val="000000"/>
              </a:solidFill>
              <a:latin typeface="Arial"/>
            </a:endParaRPr>
          </a:p>
          <a:p>
            <a:pPr algn="ctr">
              <a:lnSpc>
                <a:spcPct val="100000"/>
              </a:lnSpc>
            </a:pPr>
            <a:r>
              <a:rPr b="0" lang="en-US" sz="1200" spc="-1" strike="noStrike">
                <a:solidFill>
                  <a:srgbClr val="000000"/>
                </a:solidFill>
                <a:latin typeface="Lucida Sans Unicode"/>
                <a:ea typeface="DejaVu Sans"/>
              </a:rPr>
              <a:t>DET</a:t>
            </a:r>
            <a:r>
              <a:rPr b="0" lang="en-US" sz="1200" spc="-1" strike="noStrike">
                <a:solidFill>
                  <a:srgbClr val="000000"/>
                </a:solidFill>
                <a:latin typeface="Lucida Sans Unicode"/>
                <a:ea typeface="DejaVu Sans"/>
              </a:rPr>
              <a:t>	</a:t>
            </a:r>
            <a:r>
              <a:rPr b="0" lang="en-US" sz="1800" spc="-1" strike="noStrike">
                <a:solidFill>
                  <a:srgbClr val="000000"/>
                </a:solidFill>
                <a:latin typeface="Lucida Sans Unicode"/>
                <a:ea typeface="DejaVu Sans"/>
              </a:rPr>
              <a:t>N</a:t>
            </a:r>
            <a:endParaRPr b="0" lang="en-US" sz="1800" spc="-1" strike="noStrike">
              <a:solidFill>
                <a:srgbClr val="000000"/>
              </a:solidFill>
              <a:latin typeface="Arial"/>
            </a:endParaRPr>
          </a:p>
          <a:p>
            <a:pPr algn="ctr">
              <a:lnSpc>
                <a:spcPct val="100000"/>
              </a:lnSpc>
            </a:pPr>
            <a:r>
              <a:rPr b="0" lang="en-US" sz="1200" spc="-1" strike="noStrike">
                <a:solidFill>
                  <a:srgbClr val="000000"/>
                </a:solidFill>
                <a:latin typeface="Lucida Sans Unicode"/>
                <a:ea typeface="DejaVu Sans"/>
              </a:rPr>
              <a:t>DET</a:t>
            </a:r>
            <a:r>
              <a:rPr b="0" lang="en-US" sz="1200" spc="-1" strike="noStrike">
                <a:solidFill>
                  <a:srgbClr val="000000"/>
                </a:solidFill>
                <a:latin typeface="Lucida Sans Unicode"/>
                <a:ea typeface="DejaVu Sans"/>
              </a:rPr>
              <a:t>	</a:t>
            </a:r>
            <a:r>
              <a:rPr b="0" lang="en-US" sz="1200" spc="-1" strike="noStrike">
                <a:solidFill>
                  <a:srgbClr val="000000"/>
                </a:solidFill>
                <a:latin typeface="Lucida Sans Unicode"/>
                <a:ea typeface="DejaVu Sans"/>
              </a:rPr>
              <a:t>NOUN</a:t>
            </a:r>
            <a:endParaRPr b="0" lang="en-US" sz="1200" spc="-1" strike="noStrike">
              <a:solidFill>
                <a:srgbClr val="000000"/>
              </a:solidFill>
              <a:latin typeface="Arial"/>
            </a:endParaRPr>
          </a:p>
          <a:p>
            <a:pPr>
              <a:lnSpc>
                <a:spcPct val="100000"/>
              </a:lnSpc>
            </a:pPr>
            <a:endParaRPr b="0" lang="en-US" sz="1200" spc="-1" strike="noStrike">
              <a:solidFill>
                <a:srgbClr val="000000"/>
              </a:solidFill>
              <a:latin typeface="Arial"/>
            </a:endParaRPr>
          </a:p>
          <a:p>
            <a:pPr>
              <a:lnSpc>
                <a:spcPct val="100000"/>
              </a:lnSpc>
            </a:pPr>
            <a:r>
              <a:rPr b="0" lang="en-US" sz="1200" spc="-1" strike="noStrike">
                <a:solidFill>
                  <a:srgbClr val="000000"/>
                </a:solidFill>
                <a:latin typeface="Lucida Sans Unicode"/>
                <a:ea typeface="DejaVu Sans"/>
              </a:rPr>
              <a:t>PLURAL NOUN</a:t>
            </a:r>
            <a:endParaRPr b="0" lang="en-US" sz="1200" spc="-1" strike="noStrike">
              <a:solidFill>
                <a:srgbClr val="000000"/>
              </a:solidFill>
              <a:latin typeface="Arial"/>
            </a:endParaRPr>
          </a:p>
          <a:p>
            <a:pPr>
              <a:lnSpc>
                <a:spcPct val="100000"/>
              </a:lnSpc>
            </a:pPr>
            <a:endParaRPr b="0" lang="en-US" sz="1200" spc="-1" strike="noStrike">
              <a:solidFill>
                <a:srgbClr val="000000"/>
              </a:solidFill>
              <a:latin typeface="Arial"/>
            </a:endParaRPr>
          </a:p>
          <a:p>
            <a:pPr>
              <a:lnSpc>
                <a:spcPct val="100000"/>
              </a:lnSpc>
            </a:pPr>
            <a:endParaRPr b="0" lang="en-US" sz="1200" spc="-1" strike="noStrike">
              <a:solidFill>
                <a:srgbClr val="000000"/>
              </a:solidFill>
              <a:latin typeface="Arial"/>
            </a:endParaRPr>
          </a:p>
          <a:p>
            <a:pPr algn="ctr">
              <a:lnSpc>
                <a:spcPct val="100000"/>
              </a:lnSpc>
            </a:pPr>
            <a:r>
              <a:rPr b="0" lang="en-US" sz="1800" spc="-1" strike="noStrike">
                <a:solidFill>
                  <a:srgbClr val="000000"/>
                </a:solidFill>
                <a:latin typeface="Lucida Sans Unicode"/>
                <a:ea typeface="DejaVu Sans"/>
              </a:rPr>
              <a:t>NP</a:t>
            </a:r>
            <a:r>
              <a:rPr b="0" lang="en-US" sz="1800" spc="-1" strike="noStrike">
                <a:solidFill>
                  <a:srgbClr val="000000"/>
                </a:solidFill>
                <a:latin typeface="Lucida Sans Unicode"/>
                <a:ea typeface="DejaVu Sans"/>
              </a:rPr>
              <a:t>	</a:t>
            </a:r>
            <a:r>
              <a:rPr b="0" lang="en-US" sz="1200" spc="-1" strike="noStrike">
                <a:solidFill>
                  <a:srgbClr val="000000"/>
                </a:solidFill>
                <a:latin typeface="Lucida Sans Unicode"/>
                <a:ea typeface="DejaVu Sans"/>
              </a:rPr>
              <a:t>PP</a:t>
            </a:r>
            <a:endParaRPr b="0" lang="en-US" sz="1200" spc="-1" strike="noStrike">
              <a:solidFill>
                <a:srgbClr val="000000"/>
              </a:solidFill>
              <a:latin typeface="Arial"/>
            </a:endParaRPr>
          </a:p>
          <a:p>
            <a:pPr algn="ctr">
              <a:lnSpc>
                <a:spcPct val="100000"/>
              </a:lnSpc>
            </a:pPr>
            <a:r>
              <a:rPr b="0" lang="en-US" sz="1200" spc="-1" strike="noStrike">
                <a:solidFill>
                  <a:srgbClr val="000000"/>
                </a:solidFill>
                <a:latin typeface="Lucida Sans Unicode"/>
                <a:ea typeface="DejaVu Sans"/>
              </a:rPr>
              <a:t>NP</a:t>
            </a:r>
            <a:r>
              <a:rPr b="0" lang="en-US" sz="1200" spc="-1" strike="noStrike">
                <a:solidFill>
                  <a:srgbClr val="000000"/>
                </a:solidFill>
                <a:latin typeface="Lucida Sans Unicode"/>
                <a:ea typeface="DejaVu Sans"/>
              </a:rPr>
              <a:t>	</a:t>
            </a:r>
            <a:r>
              <a:rPr b="0" lang="en-US" sz="1200" spc="-1" strike="noStrike">
                <a:solidFill>
                  <a:srgbClr val="000000"/>
                </a:solidFill>
                <a:latin typeface="Lucida Sans Unicode"/>
                <a:ea typeface="DejaVu Sans"/>
              </a:rPr>
              <a:t>N</a:t>
            </a:r>
            <a:endParaRPr b="0" lang="en-US" sz="1200" spc="-1" strike="noStrike">
              <a:solidFill>
                <a:srgbClr val="000000"/>
              </a:solidFill>
              <a:latin typeface="Arial"/>
            </a:endParaRPr>
          </a:p>
          <a:p>
            <a:pPr>
              <a:lnSpc>
                <a:spcPct val="100000"/>
              </a:lnSpc>
            </a:pPr>
            <a:endParaRPr b="0" lang="en-US" sz="1200" spc="-1" strike="noStrike">
              <a:solidFill>
                <a:srgbClr val="000000"/>
              </a:solidFill>
              <a:latin typeface="Arial"/>
            </a:endParaRPr>
          </a:p>
          <a:p>
            <a:pPr algn="ctr">
              <a:lnSpc>
                <a:spcPct val="100000"/>
              </a:lnSpc>
            </a:pPr>
            <a:r>
              <a:rPr b="0" lang="en-US" sz="1200" spc="-1" strike="noStrike">
                <a:solidFill>
                  <a:srgbClr val="000000"/>
                </a:solidFill>
                <a:latin typeface="Lucida Sans Unicode"/>
                <a:ea typeface="DejaVu Sans"/>
              </a:rPr>
              <a:t>CONJ</a:t>
            </a:r>
            <a:endParaRPr b="0" lang="en-US" sz="1200" spc="-1" strike="noStrike">
              <a:solidFill>
                <a:srgbClr val="000000"/>
              </a:solidFill>
              <a:latin typeface="Arial"/>
            </a:endParaRPr>
          </a:p>
        </p:txBody>
      </p:sp>
      <p:sp>
        <p:nvSpPr>
          <p:cNvPr id="646" name="CustomShape 5"/>
          <p:cNvSpPr/>
          <p:nvPr/>
        </p:nvSpPr>
        <p:spPr>
          <a:xfrm>
            <a:off x="1659960" y="1034280"/>
            <a:ext cx="582228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Problem: Velikost</a:t>
            </a:r>
            <a:endParaRPr b="0" lang="en-US" sz="3300" spc="-1" strike="noStrike">
              <a:solidFill>
                <a:srgbClr val="000000"/>
              </a:solidFill>
              <a:latin typeface="Arial"/>
            </a:endParaRPr>
          </a:p>
        </p:txBody>
      </p:sp>
      <p:sp>
        <p:nvSpPr>
          <p:cNvPr id="647" name="CustomShape 6"/>
          <p:cNvSpPr/>
          <p:nvPr/>
        </p:nvSpPr>
        <p:spPr>
          <a:xfrm>
            <a:off x="1545120" y="1718280"/>
            <a:ext cx="6114960" cy="13633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1800" spc="-1" strike="noStrike">
                <a:solidFill>
                  <a:srgbClr val="000000"/>
                </a:solidFill>
                <a:latin typeface="Arial"/>
                <a:ea typeface="DejaVu Sans"/>
              </a:rPr>
              <a:t>Že na začetku so se zavedali, da je naravni jezik dvoumen,</a:t>
            </a:r>
            <a:endParaRPr b="0" lang="en-US" sz="1800" spc="-1" strike="noStrike">
              <a:solidFill>
                <a:srgbClr val="000000"/>
              </a:solidFill>
              <a:latin typeface="Arial"/>
            </a:endParaRPr>
          </a:p>
          <a:p>
            <a:pPr>
              <a:lnSpc>
                <a:spcPct val="100000"/>
              </a:lnSpc>
            </a:pPr>
            <a:r>
              <a:rPr b="0" lang="en-US" sz="1500" spc="-1" strike="noStrike">
                <a:solidFill>
                  <a:srgbClr val="000000"/>
                </a:solidFill>
                <a:latin typeface="Wingdings"/>
                <a:ea typeface="DejaVu Sans"/>
              </a:rPr>
              <a:t></a:t>
            </a:r>
            <a:r>
              <a:rPr b="0" lang="en-US" sz="1500" spc="-1" strike="noStrike">
                <a:solidFill>
                  <a:srgbClr val="000000"/>
                </a:solidFill>
                <a:latin typeface="Arial"/>
                <a:ea typeface="DejaVu Sans"/>
              </a:rPr>
              <a:t>… </a:t>
            </a:r>
            <a:r>
              <a:rPr b="0" lang="en-US" sz="1500" spc="-1" strike="noStrike">
                <a:solidFill>
                  <a:srgbClr val="000000"/>
                </a:solidFill>
                <a:latin typeface="Arial"/>
                <a:ea typeface="DejaVu Sans"/>
              </a:rPr>
              <a:t>upali so, da bodo vse interpretacije “dobre”, slabe pa bo odstranila slovnicaruled out pragmatically)</a:t>
            </a:r>
            <a:endParaRPr b="0" lang="en-US" sz="1500" spc="-1" strike="noStrike">
              <a:solidFill>
                <a:srgbClr val="000000"/>
              </a:solidFill>
              <a:latin typeface="Arial"/>
            </a:endParaRPr>
          </a:p>
          <a:p>
            <a:pPr>
              <a:lnSpc>
                <a:spcPct val="100000"/>
              </a:lnSpc>
            </a:pPr>
            <a:r>
              <a:rPr b="0" lang="en-US" sz="1500" spc="-1" strike="noStrike">
                <a:solidFill>
                  <a:srgbClr val="000000"/>
                </a:solidFill>
                <a:latin typeface="Wingdings"/>
                <a:ea typeface="DejaVu Sans"/>
              </a:rPr>
              <a:t></a:t>
            </a:r>
            <a:r>
              <a:rPr b="0" lang="en-US" sz="1500" spc="-1" strike="noStrike">
                <a:solidFill>
                  <a:srgbClr val="000000"/>
                </a:solidFill>
                <a:latin typeface="Arial"/>
                <a:ea typeface="DejaVu Sans"/>
              </a:rPr>
              <a:t>… </a:t>
            </a:r>
            <a:r>
              <a:rPr b="0" lang="en-US" sz="1500" spc="-1" strike="noStrike">
                <a:solidFill>
                  <a:srgbClr val="000000"/>
                </a:solidFill>
                <a:latin typeface="Arial"/>
                <a:ea typeface="DejaVu Sans"/>
              </a:rPr>
              <a:t>niso se zavedali kako hudo bo.</a:t>
            </a:r>
            <a:endParaRPr b="0" lang="en-US" sz="1500" spc="-1" strike="noStrike">
              <a:solidFill>
                <a:srgbClr val="000000"/>
              </a:solidFill>
              <a:latin typeface="Arial"/>
            </a:endParaRPr>
          </a:p>
        </p:txBody>
      </p:sp>
      <p:sp>
        <p:nvSpPr>
          <p:cNvPr id="648" name="CustomShape 7"/>
          <p:cNvSpPr/>
          <p:nvPr/>
        </p:nvSpPr>
        <p:spPr>
          <a:xfrm>
            <a:off x="6609240" y="3174120"/>
            <a:ext cx="132840" cy="2539080"/>
          </a:xfrm>
          <a:prstGeom prst="rect">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49" name="CustomShape 8"/>
          <p:cNvSpPr/>
          <p:nvPr/>
        </p:nvSpPr>
        <p:spPr>
          <a:xfrm>
            <a:off x="6605640" y="3170520"/>
            <a:ext cx="140400" cy="2546640"/>
          </a:xfrm>
          <a:prstGeom prst="rect">
            <a:avLst/>
          </a:prstGeom>
          <a:noFill/>
          <a:ln w="9360">
            <a:solidFill>
              <a:srgbClr val="941100"/>
            </a:solidFill>
            <a:round/>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50" name="CustomShape 9"/>
          <p:cNvSpPr/>
          <p:nvPr/>
        </p:nvSpPr>
        <p:spPr>
          <a:xfrm>
            <a:off x="4848120" y="3139920"/>
            <a:ext cx="1410480" cy="2452320"/>
          </a:xfrm>
          <a:prstGeom prst="rect">
            <a:avLst/>
          </a:prstGeom>
          <a:blipFill rotWithShape="0">
            <a:blip r:embed="rId3"/>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51" name="CustomShape 10"/>
          <p:cNvSpPr/>
          <p:nvPr/>
        </p:nvSpPr>
        <p:spPr>
          <a:xfrm>
            <a:off x="4834080" y="3125520"/>
            <a:ext cx="1439280" cy="2481120"/>
          </a:xfrm>
          <a:prstGeom prst="rect">
            <a:avLst/>
          </a:prstGeom>
          <a:noFill/>
          <a:ln w="38160">
            <a:solidFill>
              <a:srgbClr val="4349aa"/>
            </a:solidFill>
            <a:round/>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52" name="CustomShape 11"/>
          <p:cNvSpPr/>
          <p:nvPr/>
        </p:nvSpPr>
        <p:spPr>
          <a:xfrm>
            <a:off x="6600960" y="3178080"/>
            <a:ext cx="115560" cy="142560"/>
          </a:xfrm>
          <a:prstGeom prst="rect">
            <a:avLst/>
          </a:prstGeom>
          <a:noFill/>
          <a:ln w="38160">
            <a:solidFill>
              <a:srgbClr val="4349aa"/>
            </a:solidFill>
            <a:round/>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53" name="CustomShape 12"/>
          <p:cNvSpPr/>
          <p:nvPr/>
        </p:nvSpPr>
        <p:spPr>
          <a:xfrm>
            <a:off x="6260040" y="3321720"/>
            <a:ext cx="456120" cy="2266560"/>
          </a:xfrm>
          <a:prstGeom prst="rect">
            <a:avLst/>
          </a:prstGeom>
          <a:noFill/>
          <a:ln w="38160">
            <a:solidFill>
              <a:srgbClr val="4349aa"/>
            </a:solidFill>
            <a:round/>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54" name="CustomShape 13"/>
          <p:cNvSpPr/>
          <p:nvPr/>
        </p:nvSpPr>
        <p:spPr>
          <a:xfrm>
            <a:off x="6262560" y="3134880"/>
            <a:ext cx="453600" cy="39600"/>
          </a:xfrm>
          <a:prstGeom prst="rect">
            <a:avLst/>
          </a:prstGeom>
          <a:noFill/>
          <a:ln w="38160">
            <a:solidFill>
              <a:srgbClr val="4349aa"/>
            </a:solidFill>
            <a:round/>
          </a:ln>
        </p:spPr>
        <p:style>
          <a:lnRef idx="0"/>
          <a:fillRef idx="0"/>
          <a:effectRef idx="0"/>
          <a:fontRef idx="minor"/>
        </p:style>
        <p:txBody>
          <a:bodyPr lIns="90000" rIns="90000" tIns="-5040" bIns="-5040" anchor="t">
            <a:noAutofit/>
          </a:bodyPr>
          <a:p>
            <a:endParaRPr b="0" lang="en-US" sz="1800" spc="-1" strike="noStrike">
              <a:solidFill>
                <a:srgbClr val="000000"/>
              </a:solidFill>
              <a:latin typeface="Arial"/>
            </a:endParaRPr>
          </a:p>
        </p:txBody>
      </p:sp>
      <p:sp>
        <p:nvSpPr>
          <p:cNvPr id="655" name="CustomShape 14"/>
          <p:cNvSpPr/>
          <p:nvPr/>
        </p:nvSpPr>
        <p:spPr>
          <a:xfrm>
            <a:off x="1974240" y="3134880"/>
            <a:ext cx="2442600" cy="2579040"/>
          </a:xfrm>
          <a:prstGeom prst="rect">
            <a:avLst/>
          </a:prstGeom>
          <a:solidFill>
            <a:srgbClr val="ffffff"/>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56" name="CustomShape 15"/>
          <p:cNvSpPr/>
          <p:nvPr/>
        </p:nvSpPr>
        <p:spPr>
          <a:xfrm>
            <a:off x="5276520" y="4120920"/>
            <a:ext cx="124560" cy="162000"/>
          </a:xfrm>
          <a:prstGeom prst="rect">
            <a:avLst/>
          </a:prstGeom>
          <a:noFill/>
          <a:ln w="38160">
            <a:solidFill>
              <a:srgbClr val="008f00"/>
            </a:solidFill>
            <a:round/>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57" name="CustomShape 16"/>
          <p:cNvSpPr/>
          <p:nvPr/>
        </p:nvSpPr>
        <p:spPr>
          <a:xfrm>
            <a:off x="4151880" y="3260880"/>
            <a:ext cx="1242360" cy="854640"/>
          </a:xfrm>
          <a:prstGeom prst="rect">
            <a:avLst/>
          </a:prstGeom>
          <a:noFill/>
          <a:ln w="38160">
            <a:solidFill>
              <a:srgbClr val="008f00"/>
            </a:solidFill>
            <a:round/>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58" name="CustomShape 17"/>
          <p:cNvSpPr/>
          <p:nvPr/>
        </p:nvSpPr>
        <p:spPr>
          <a:xfrm>
            <a:off x="4156920" y="4279680"/>
            <a:ext cx="1244880" cy="1334520"/>
          </a:xfrm>
          <a:prstGeom prst="rect">
            <a:avLst/>
          </a:prstGeom>
          <a:noFill/>
          <a:ln w="38160">
            <a:solidFill>
              <a:srgbClr val="008f00"/>
            </a:solidFill>
            <a:round/>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59" name="CustomShape 18"/>
          <p:cNvSpPr/>
          <p:nvPr/>
        </p:nvSpPr>
        <p:spPr>
          <a:xfrm>
            <a:off x="2292840" y="3273840"/>
            <a:ext cx="1853280" cy="2330280"/>
          </a:xfrm>
          <a:prstGeom prst="rect">
            <a:avLst/>
          </a:pr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60" name="CustomShape 19"/>
          <p:cNvSpPr/>
          <p:nvPr/>
        </p:nvSpPr>
        <p:spPr>
          <a:xfrm>
            <a:off x="2278800" y="3259440"/>
            <a:ext cx="1882080" cy="2359440"/>
          </a:xfrm>
          <a:prstGeom prst="rect">
            <a:avLst/>
          </a:prstGeom>
          <a:noFill/>
          <a:ln w="38160">
            <a:solidFill>
              <a:srgbClr val="008f00"/>
            </a:solidFill>
            <a:round/>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CustomShape 1"/>
          <p:cNvSpPr/>
          <p:nvPr/>
        </p:nvSpPr>
        <p:spPr>
          <a:xfrm>
            <a:off x="1659960" y="1034280"/>
            <a:ext cx="582228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Korpusi</a:t>
            </a:r>
            <a:endParaRPr b="0" lang="en-US" sz="3300" spc="-1" strike="noStrike">
              <a:solidFill>
                <a:srgbClr val="000000"/>
              </a:solidFill>
              <a:latin typeface="Arial"/>
            </a:endParaRPr>
          </a:p>
        </p:txBody>
      </p:sp>
      <p:sp>
        <p:nvSpPr>
          <p:cNvPr id="662" name="CustomShape 2"/>
          <p:cNvSpPr/>
          <p:nvPr/>
        </p:nvSpPr>
        <p:spPr>
          <a:xfrm>
            <a:off x="5100840" y="2457000"/>
            <a:ext cx="2484720" cy="339192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63" name="CustomShape 3"/>
          <p:cNvSpPr/>
          <p:nvPr/>
        </p:nvSpPr>
        <p:spPr>
          <a:xfrm>
            <a:off x="1547640" y="2241000"/>
            <a:ext cx="3552120" cy="857520"/>
          </a:xfrm>
          <a:prstGeom prst="rect">
            <a:avLst/>
          </a:prstGeom>
          <a:noFill/>
          <a:ln w="0">
            <a:noFill/>
          </a:ln>
        </p:spPr>
        <p:style>
          <a:lnRef idx="0"/>
          <a:fillRef idx="0"/>
          <a:effectRef idx="0"/>
          <a:fontRef idx="minor"/>
        </p:style>
        <p:txBody>
          <a:bodyPr lIns="0" rIns="0" tIns="0" bIns="0" anchor="t">
            <a:noAutofit/>
          </a:bodyPr>
          <a:p>
            <a:pPr marL="428760" indent="-428040">
              <a:lnSpc>
                <a:spcPct val="100000"/>
              </a:lnSpc>
              <a:buClr>
                <a:srgbClr val="000000"/>
              </a:buClr>
              <a:buFont typeface="Arial"/>
              <a:buChar char="•"/>
            </a:pPr>
            <a:r>
              <a:rPr b="0" lang="en-US" sz="2100" spc="-1" strike="noStrike">
                <a:solidFill>
                  <a:srgbClr val="000000"/>
                </a:solidFill>
                <a:latin typeface="Arial"/>
                <a:ea typeface="DejaVu Sans"/>
              </a:rPr>
              <a:t>Več v nadaljevanju</a:t>
            </a: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CustomShape 1"/>
          <p:cNvSpPr/>
          <p:nvPr/>
        </p:nvSpPr>
        <p:spPr>
          <a:xfrm>
            <a:off x="1659960" y="1034280"/>
            <a:ext cx="600696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Problem: razpršenost (Sparsity) </a:t>
            </a:r>
            <a:endParaRPr b="0" lang="en-US" sz="3300" spc="-1" strike="noStrike">
              <a:solidFill>
                <a:srgbClr val="000000"/>
              </a:solidFill>
              <a:latin typeface="Arial"/>
            </a:endParaRPr>
          </a:p>
        </p:txBody>
      </p:sp>
      <p:sp>
        <p:nvSpPr>
          <p:cNvPr id="665" name="CustomShape 2"/>
          <p:cNvSpPr/>
          <p:nvPr/>
        </p:nvSpPr>
        <p:spPr>
          <a:xfrm>
            <a:off x="1545120" y="1806120"/>
            <a:ext cx="5567760" cy="918000"/>
          </a:xfrm>
          <a:prstGeom prst="rect">
            <a:avLst/>
          </a:prstGeom>
          <a:noFill/>
          <a:ln w="0">
            <a:noFill/>
          </a:ln>
        </p:spPr>
        <p:style>
          <a:lnRef idx="0"/>
          <a:fillRef idx="0"/>
          <a:effectRef idx="0"/>
          <a:fontRef idx="minor"/>
        </p:style>
        <p:txBody>
          <a:bodyPr lIns="0" rIns="0" tIns="0" bIns="0" anchor="t">
            <a:noAutofit/>
          </a:bodyPr>
          <a:p>
            <a:pPr marL="343080" indent="-342360">
              <a:lnSpc>
                <a:spcPct val="100000"/>
              </a:lnSpc>
              <a:buClr>
                <a:srgbClr val="333399"/>
              </a:buClr>
              <a:buFont typeface="Arial"/>
              <a:buChar char="•"/>
            </a:pPr>
            <a:r>
              <a:rPr b="0" lang="en-US" sz="1800" spc="-1" strike="noStrike">
                <a:solidFill>
                  <a:srgbClr val="000000"/>
                </a:solidFill>
                <a:latin typeface="Arial"/>
                <a:ea typeface="DejaVu Sans"/>
              </a:rPr>
              <a:t>z večanjem korpusa tega problema ne rešimo:</a:t>
            </a:r>
            <a:endParaRPr b="0" lang="en-US" sz="1800" spc="-1" strike="noStrike">
              <a:solidFill>
                <a:srgbClr val="000000"/>
              </a:solidFill>
              <a:latin typeface="Arial"/>
            </a:endParaRPr>
          </a:p>
          <a:p>
            <a:pPr lvl="1" marL="685800" indent="-342360">
              <a:lnSpc>
                <a:spcPct val="100000"/>
              </a:lnSpc>
              <a:buClr>
                <a:srgbClr val="333399"/>
              </a:buClr>
              <a:buFont typeface="Arial"/>
              <a:buChar char="•"/>
            </a:pPr>
            <a:r>
              <a:rPr b="0" lang="en-US" sz="1800" spc="-1" strike="noStrike">
                <a:solidFill>
                  <a:srgbClr val="000000"/>
                </a:solidFill>
                <a:latin typeface="Arial"/>
                <a:ea typeface="DejaVu Sans"/>
              </a:rPr>
              <a:t>novi unigrami (besede), bigrami (besedni pari), in nova pravila so razpršeni.</a:t>
            </a:r>
            <a:endParaRPr b="0" lang="en-US" sz="1800" spc="-1" strike="noStrike">
              <a:solidFill>
                <a:srgbClr val="000000"/>
              </a:solidFill>
              <a:latin typeface="Arial"/>
            </a:endParaRPr>
          </a:p>
          <a:p>
            <a:pPr>
              <a:lnSpc>
                <a:spcPct val="101000"/>
              </a:lnSpc>
            </a:pPr>
            <a:endParaRPr b="0" lang="en-US" sz="1800" spc="-1" strike="noStrike">
              <a:solidFill>
                <a:srgbClr val="000000"/>
              </a:solidFill>
              <a:latin typeface="Arial"/>
            </a:endParaRPr>
          </a:p>
        </p:txBody>
      </p:sp>
      <p:pic>
        <p:nvPicPr>
          <p:cNvPr id="666" name="Slika 1" descr=""/>
          <p:cNvPicPr/>
          <p:nvPr/>
        </p:nvPicPr>
        <p:blipFill>
          <a:blip r:embed="rId1"/>
          <a:stretch/>
        </p:blipFill>
        <p:spPr>
          <a:xfrm>
            <a:off x="1126440" y="2997000"/>
            <a:ext cx="6856920" cy="26510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CustomShape 1"/>
          <p:cNvSpPr/>
          <p:nvPr/>
        </p:nvSpPr>
        <p:spPr>
          <a:xfrm>
            <a:off x="1763640" y="863640"/>
            <a:ext cx="425160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Definicija</a:t>
            </a:r>
            <a:endParaRPr b="0" lang="en-US" sz="3300" spc="-1" strike="noStrike">
              <a:solidFill>
                <a:srgbClr val="000000"/>
              </a:solidFill>
              <a:latin typeface="Arial"/>
            </a:endParaRPr>
          </a:p>
        </p:txBody>
      </p:sp>
      <p:sp>
        <p:nvSpPr>
          <p:cNvPr id="547" name="CustomShape 2"/>
          <p:cNvSpPr/>
          <p:nvPr/>
        </p:nvSpPr>
        <p:spPr>
          <a:xfrm>
            <a:off x="1709640" y="2078640"/>
            <a:ext cx="5507640" cy="857520"/>
          </a:xfrm>
          <a:prstGeom prst="rect">
            <a:avLst/>
          </a:pr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548" name="Rectangle 1"/>
          <p:cNvSpPr/>
          <p:nvPr/>
        </p:nvSpPr>
        <p:spPr>
          <a:xfrm>
            <a:off x="3002760" y="1614600"/>
            <a:ext cx="2180520" cy="503280"/>
          </a:xfrm>
          <a:prstGeom prst="rect">
            <a:avLst/>
          </a:prstGeom>
          <a:solidFill>
            <a:schemeClr val="accent1">
              <a:lumMod val="20000"/>
              <a:lumOff val="80000"/>
            </a:schemeClr>
          </a:solid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360">
              <a:lnSpc>
                <a:spcPct val="100000"/>
              </a:lnSpc>
            </a:pPr>
            <a:r>
              <a:rPr b="0" lang="en-US" sz="1650" spc="-1" strike="noStrike">
                <a:solidFill>
                  <a:srgbClr val="000000"/>
                </a:solidFill>
                <a:latin typeface="Arial"/>
                <a:ea typeface="DejaVu Sans"/>
              </a:rPr>
              <a:t>Jezikovne tehnologije</a:t>
            </a:r>
            <a:endParaRPr b="0" lang="en-US" sz="1650" spc="-1" strike="noStrike">
              <a:solidFill>
                <a:srgbClr val="000000"/>
              </a:solidFill>
              <a:latin typeface="Arial"/>
            </a:endParaRPr>
          </a:p>
        </p:txBody>
      </p:sp>
      <p:sp>
        <p:nvSpPr>
          <p:cNvPr id="549" name="Rectangle 5"/>
          <p:cNvSpPr/>
          <p:nvPr/>
        </p:nvSpPr>
        <p:spPr>
          <a:xfrm>
            <a:off x="6230520" y="4479840"/>
            <a:ext cx="2545560" cy="503280"/>
          </a:xfrm>
          <a:prstGeom prst="rect">
            <a:avLst/>
          </a:prstGeom>
          <a:solidFill>
            <a:schemeClr val="accent1">
              <a:lumMod val="20000"/>
              <a:lumOff val="80000"/>
            </a:schemeClr>
          </a:solid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360">
              <a:lnSpc>
                <a:spcPct val="100000"/>
              </a:lnSpc>
            </a:pPr>
            <a:r>
              <a:rPr b="0" lang="en-US" sz="1650" spc="-1" strike="noStrike">
                <a:solidFill>
                  <a:srgbClr val="000000"/>
                </a:solidFill>
                <a:latin typeface="Arial"/>
                <a:ea typeface="DejaVu Sans"/>
              </a:rPr>
              <a:t>Računalniško jezikoslovje</a:t>
            </a:r>
            <a:endParaRPr b="0" lang="en-US" sz="1650" spc="-1" strike="noStrike">
              <a:solidFill>
                <a:srgbClr val="000000"/>
              </a:solidFill>
              <a:latin typeface="Arial"/>
            </a:endParaRPr>
          </a:p>
        </p:txBody>
      </p:sp>
      <p:sp>
        <p:nvSpPr>
          <p:cNvPr id="550" name="Rectangle 7"/>
          <p:cNvSpPr/>
          <p:nvPr/>
        </p:nvSpPr>
        <p:spPr>
          <a:xfrm>
            <a:off x="3373200" y="3865680"/>
            <a:ext cx="2025000" cy="503280"/>
          </a:xfrm>
          <a:prstGeom prst="rect">
            <a:avLst/>
          </a:prstGeom>
          <a:solidFill>
            <a:schemeClr val="accent1">
              <a:lumMod val="20000"/>
              <a:lumOff val="80000"/>
            </a:schemeClr>
          </a:solid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360">
              <a:lnSpc>
                <a:spcPct val="100000"/>
              </a:lnSpc>
            </a:pPr>
            <a:r>
              <a:rPr b="0" lang="en-US" sz="1650" spc="-1" strike="noStrike">
                <a:solidFill>
                  <a:srgbClr val="000000"/>
                </a:solidFill>
                <a:latin typeface="Arial"/>
                <a:ea typeface="DejaVu Sans"/>
              </a:rPr>
              <a:t>Govorne tehnologije</a:t>
            </a:r>
            <a:endParaRPr b="0" lang="en-US" sz="1650" spc="-1" strike="noStrike">
              <a:solidFill>
                <a:srgbClr val="000000"/>
              </a:solidFill>
              <a:latin typeface="Arial"/>
            </a:endParaRPr>
          </a:p>
        </p:txBody>
      </p:sp>
      <p:sp>
        <p:nvSpPr>
          <p:cNvPr id="551" name="Rectangle 8"/>
          <p:cNvSpPr/>
          <p:nvPr/>
        </p:nvSpPr>
        <p:spPr>
          <a:xfrm>
            <a:off x="619200" y="2998080"/>
            <a:ext cx="2619360" cy="503280"/>
          </a:xfrm>
          <a:prstGeom prst="rect">
            <a:avLst/>
          </a:prstGeom>
          <a:solidFill>
            <a:schemeClr val="accent1">
              <a:lumMod val="20000"/>
              <a:lumOff val="80000"/>
            </a:schemeClr>
          </a:solid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360">
              <a:lnSpc>
                <a:spcPct val="100000"/>
              </a:lnSpc>
            </a:pPr>
            <a:r>
              <a:rPr b="0" lang="en-US" sz="1650" spc="-1" strike="noStrike">
                <a:solidFill>
                  <a:srgbClr val="000000"/>
                </a:solidFill>
                <a:latin typeface="Arial"/>
                <a:ea typeface="DejaVu Sans"/>
              </a:rPr>
              <a:t>Obdelava naravnih jezikov</a:t>
            </a:r>
            <a:endParaRPr b="0" lang="en-US" sz="1650" spc="-1" strike="noStrike">
              <a:solidFill>
                <a:srgbClr val="000000"/>
              </a:solidFill>
              <a:latin typeface="Arial"/>
            </a:endParaRPr>
          </a:p>
        </p:txBody>
      </p:sp>
      <p:sp>
        <p:nvSpPr>
          <p:cNvPr id="552" name="Straight Arrow Connector 4"/>
          <p:cNvSpPr/>
          <p:nvPr/>
        </p:nvSpPr>
        <p:spPr>
          <a:xfrm flipH="1">
            <a:off x="1928520" y="2118600"/>
            <a:ext cx="2163600" cy="878760"/>
          </a:xfrm>
          <a:custGeom>
            <a:avLst/>
            <a:gdLst>
              <a:gd name="textAreaLeft" fmla="*/ 360 w 2163600"/>
              <a:gd name="textAreaRight" fmla="*/ 2164320 w 2163600"/>
              <a:gd name="textAreaTop" fmla="*/ 0 h 878760"/>
              <a:gd name="textAreaBottom" fmla="*/ 879120 h 878760"/>
            </a:gdLst>
            <a:ahLst/>
            <a:rect l="textAreaLeft" t="textAreaTop" r="textAreaRight" b="textAreaBottom"/>
            <a:pathLst>
              <a:path w="21600" h="21600">
                <a:moveTo>
                  <a:pt x="0" y="0"/>
                </a:moveTo>
                <a:lnTo>
                  <a:pt x="21600" y="21600"/>
                </a:lnTo>
              </a:path>
            </a:pathLst>
          </a:custGeom>
          <a:noFill/>
          <a:ln>
            <a:solidFill>
              <a:srgbClr val="344ca9"/>
            </a:solidFill>
            <a:round/>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553" name="Straight Arrow Connector 12"/>
          <p:cNvSpPr/>
          <p:nvPr/>
        </p:nvSpPr>
        <p:spPr>
          <a:xfrm>
            <a:off x="4093560" y="2118600"/>
            <a:ext cx="291600" cy="1746360"/>
          </a:xfrm>
          <a:custGeom>
            <a:avLst/>
            <a:gdLst>
              <a:gd name="textAreaLeft" fmla="*/ 0 w 291600"/>
              <a:gd name="textAreaRight" fmla="*/ 291960 w 291600"/>
              <a:gd name="textAreaTop" fmla="*/ 0 h 1746360"/>
              <a:gd name="textAreaBottom" fmla="*/ 1746720 h 1746360"/>
            </a:gdLst>
            <a:ahLst/>
            <a:rect l="textAreaLeft" t="textAreaTop" r="textAreaRight" b="textAreaBottom"/>
            <a:pathLst>
              <a:path w="21600" h="21600">
                <a:moveTo>
                  <a:pt x="0" y="0"/>
                </a:moveTo>
                <a:lnTo>
                  <a:pt x="21600" y="21600"/>
                </a:lnTo>
              </a:path>
            </a:pathLst>
          </a:custGeom>
          <a:noFill/>
          <a:ln>
            <a:solidFill>
              <a:srgbClr val="344ca9"/>
            </a:solidFill>
            <a:round/>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554" name="Straight Arrow Connector 15"/>
          <p:cNvSpPr/>
          <p:nvPr/>
        </p:nvSpPr>
        <p:spPr>
          <a:xfrm>
            <a:off x="4093560" y="2118600"/>
            <a:ext cx="3409560" cy="2360520"/>
          </a:xfrm>
          <a:custGeom>
            <a:avLst/>
            <a:gdLst>
              <a:gd name="textAreaLeft" fmla="*/ 0 w 3409560"/>
              <a:gd name="textAreaRight" fmla="*/ 3409920 w 3409560"/>
              <a:gd name="textAreaTop" fmla="*/ 0 h 2360520"/>
              <a:gd name="textAreaBottom" fmla="*/ 2360880 h 2360520"/>
            </a:gdLst>
            <a:ahLst/>
            <a:rect l="textAreaLeft" t="textAreaTop" r="textAreaRight" b="textAreaBottom"/>
            <a:pathLst>
              <a:path w="21600" h="21600">
                <a:moveTo>
                  <a:pt x="0" y="0"/>
                </a:moveTo>
                <a:lnTo>
                  <a:pt x="21600" y="21600"/>
                </a:lnTo>
              </a:path>
            </a:pathLst>
          </a:custGeom>
          <a:noFill/>
          <a:ln>
            <a:solidFill>
              <a:srgbClr val="344ca9"/>
            </a:solidFill>
            <a:round/>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CustomShape 1"/>
          <p:cNvSpPr/>
          <p:nvPr/>
        </p:nvSpPr>
        <p:spPr>
          <a:xfrm>
            <a:off x="1763640" y="863640"/>
            <a:ext cx="4251600" cy="8575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Definition</a:t>
            </a:r>
            <a:endParaRPr b="0" lang="en-US" sz="3300" spc="-1" strike="noStrike">
              <a:solidFill>
                <a:srgbClr val="000000"/>
              </a:solidFill>
              <a:latin typeface="Arial"/>
            </a:endParaRPr>
          </a:p>
        </p:txBody>
      </p:sp>
      <p:sp>
        <p:nvSpPr>
          <p:cNvPr id="556" name="CustomShape 2"/>
          <p:cNvSpPr/>
          <p:nvPr/>
        </p:nvSpPr>
        <p:spPr>
          <a:xfrm>
            <a:off x="1709640" y="2078640"/>
            <a:ext cx="5507640" cy="857520"/>
          </a:xfrm>
          <a:prstGeom prst="rect">
            <a:avLst/>
          </a:pr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557" name="Rectangle 1"/>
          <p:cNvSpPr/>
          <p:nvPr/>
        </p:nvSpPr>
        <p:spPr>
          <a:xfrm>
            <a:off x="3002760" y="1614600"/>
            <a:ext cx="2336760" cy="503280"/>
          </a:xfrm>
          <a:prstGeom prst="rect">
            <a:avLst/>
          </a:prstGeom>
          <a:solidFill>
            <a:schemeClr val="accent1">
              <a:lumMod val="20000"/>
              <a:lumOff val="80000"/>
            </a:schemeClr>
          </a:solid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360">
              <a:lnSpc>
                <a:spcPct val="100000"/>
              </a:lnSpc>
            </a:pPr>
            <a:r>
              <a:rPr b="0" lang="en-US" sz="1650" spc="-1" strike="noStrike">
                <a:solidFill>
                  <a:srgbClr val="000000"/>
                </a:solidFill>
                <a:latin typeface="Arial"/>
                <a:ea typeface="DejaVu Sans"/>
              </a:rPr>
              <a:t>Language technologies</a:t>
            </a:r>
            <a:endParaRPr b="0" lang="en-US" sz="1650" spc="-1" strike="noStrike">
              <a:solidFill>
                <a:srgbClr val="000000"/>
              </a:solidFill>
              <a:latin typeface="Arial"/>
            </a:endParaRPr>
          </a:p>
        </p:txBody>
      </p:sp>
      <p:sp>
        <p:nvSpPr>
          <p:cNvPr id="558" name="Rectangle 5"/>
          <p:cNvSpPr/>
          <p:nvPr/>
        </p:nvSpPr>
        <p:spPr>
          <a:xfrm>
            <a:off x="6230520" y="4479840"/>
            <a:ext cx="2063880" cy="503280"/>
          </a:xfrm>
          <a:prstGeom prst="rect">
            <a:avLst/>
          </a:prstGeom>
          <a:solidFill>
            <a:schemeClr val="accent1">
              <a:lumMod val="20000"/>
              <a:lumOff val="80000"/>
            </a:schemeClr>
          </a:solid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360">
              <a:lnSpc>
                <a:spcPct val="100000"/>
              </a:lnSpc>
            </a:pPr>
            <a:r>
              <a:rPr b="0" lang="en-US" sz="1650" spc="-1" strike="noStrike">
                <a:solidFill>
                  <a:srgbClr val="000000"/>
                </a:solidFill>
                <a:latin typeface="Arial"/>
                <a:ea typeface="DejaVu Sans"/>
              </a:rPr>
              <a:t>Computer linguistics</a:t>
            </a:r>
            <a:endParaRPr b="0" lang="en-US" sz="1650" spc="-1" strike="noStrike">
              <a:solidFill>
                <a:srgbClr val="000000"/>
              </a:solidFill>
              <a:latin typeface="Arial"/>
            </a:endParaRPr>
          </a:p>
        </p:txBody>
      </p:sp>
      <p:sp>
        <p:nvSpPr>
          <p:cNvPr id="559" name="Rectangle 7"/>
          <p:cNvSpPr/>
          <p:nvPr/>
        </p:nvSpPr>
        <p:spPr>
          <a:xfrm>
            <a:off x="3373200" y="3865680"/>
            <a:ext cx="2090520" cy="503280"/>
          </a:xfrm>
          <a:prstGeom prst="rect">
            <a:avLst/>
          </a:prstGeom>
          <a:solidFill>
            <a:schemeClr val="accent1">
              <a:lumMod val="20000"/>
              <a:lumOff val="80000"/>
            </a:schemeClr>
          </a:solid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360">
              <a:lnSpc>
                <a:spcPct val="100000"/>
              </a:lnSpc>
            </a:pPr>
            <a:r>
              <a:rPr b="0" lang="en-US" sz="1650" spc="-1" strike="noStrike">
                <a:solidFill>
                  <a:srgbClr val="000000"/>
                </a:solidFill>
                <a:latin typeface="Arial"/>
                <a:ea typeface="DejaVu Sans"/>
              </a:rPr>
              <a:t>Speech technologies</a:t>
            </a:r>
            <a:endParaRPr b="0" lang="en-US" sz="1650" spc="-1" strike="noStrike">
              <a:solidFill>
                <a:srgbClr val="000000"/>
              </a:solidFill>
              <a:latin typeface="Arial"/>
            </a:endParaRPr>
          </a:p>
        </p:txBody>
      </p:sp>
      <p:sp>
        <p:nvSpPr>
          <p:cNvPr id="560" name="Rectangle 8"/>
          <p:cNvSpPr/>
          <p:nvPr/>
        </p:nvSpPr>
        <p:spPr>
          <a:xfrm>
            <a:off x="619200" y="2998080"/>
            <a:ext cx="2809080" cy="503280"/>
          </a:xfrm>
          <a:prstGeom prst="rect">
            <a:avLst/>
          </a:prstGeom>
          <a:solidFill>
            <a:schemeClr val="accent1">
              <a:lumMod val="20000"/>
              <a:lumOff val="80000"/>
            </a:schemeClr>
          </a:solidFill>
          <a:ln>
            <a:solidFill>
              <a:srgbClr val="545b7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360">
              <a:lnSpc>
                <a:spcPct val="100000"/>
              </a:lnSpc>
            </a:pPr>
            <a:r>
              <a:rPr b="0" lang="en-US" sz="1650" spc="-1" strike="noStrike">
                <a:solidFill>
                  <a:srgbClr val="000000"/>
                </a:solidFill>
                <a:latin typeface="Arial"/>
                <a:ea typeface="DejaVu Sans"/>
              </a:rPr>
              <a:t>Natural language processing</a:t>
            </a:r>
            <a:endParaRPr b="0" lang="en-US" sz="1650" spc="-1" strike="noStrike">
              <a:solidFill>
                <a:srgbClr val="000000"/>
              </a:solidFill>
              <a:latin typeface="Arial"/>
            </a:endParaRPr>
          </a:p>
        </p:txBody>
      </p:sp>
      <p:sp>
        <p:nvSpPr>
          <p:cNvPr id="561" name="Straight Arrow Connector 4"/>
          <p:cNvSpPr/>
          <p:nvPr/>
        </p:nvSpPr>
        <p:spPr>
          <a:xfrm flipH="1">
            <a:off x="2023200" y="2118600"/>
            <a:ext cx="2147040" cy="878760"/>
          </a:xfrm>
          <a:custGeom>
            <a:avLst/>
            <a:gdLst>
              <a:gd name="textAreaLeft" fmla="*/ 360 w 2147040"/>
              <a:gd name="textAreaRight" fmla="*/ 2147760 w 2147040"/>
              <a:gd name="textAreaTop" fmla="*/ 0 h 878760"/>
              <a:gd name="textAreaBottom" fmla="*/ 879120 h 878760"/>
            </a:gdLst>
            <a:ahLst/>
            <a:rect l="textAreaLeft" t="textAreaTop" r="textAreaRight" b="textAreaBottom"/>
            <a:pathLst>
              <a:path w="21600" h="21600">
                <a:moveTo>
                  <a:pt x="0" y="0"/>
                </a:moveTo>
                <a:lnTo>
                  <a:pt x="21600" y="21600"/>
                </a:lnTo>
              </a:path>
            </a:pathLst>
          </a:custGeom>
          <a:noFill/>
          <a:ln>
            <a:solidFill>
              <a:srgbClr val="344ca9"/>
            </a:solidFill>
            <a:round/>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562" name="Straight Arrow Connector 12"/>
          <p:cNvSpPr/>
          <p:nvPr/>
        </p:nvSpPr>
        <p:spPr>
          <a:xfrm>
            <a:off x="4171680" y="2118600"/>
            <a:ext cx="213480" cy="1746360"/>
          </a:xfrm>
          <a:custGeom>
            <a:avLst/>
            <a:gdLst>
              <a:gd name="textAreaLeft" fmla="*/ 0 w 213480"/>
              <a:gd name="textAreaRight" fmla="*/ 213840 w 213480"/>
              <a:gd name="textAreaTop" fmla="*/ 0 h 1746360"/>
              <a:gd name="textAreaBottom" fmla="*/ 1746720 h 1746360"/>
            </a:gdLst>
            <a:ahLst/>
            <a:rect l="textAreaLeft" t="textAreaTop" r="textAreaRight" b="textAreaBottom"/>
            <a:pathLst>
              <a:path w="21600" h="21600">
                <a:moveTo>
                  <a:pt x="0" y="0"/>
                </a:moveTo>
                <a:lnTo>
                  <a:pt x="21600" y="21600"/>
                </a:lnTo>
              </a:path>
            </a:pathLst>
          </a:custGeom>
          <a:noFill/>
          <a:ln>
            <a:solidFill>
              <a:srgbClr val="344ca9"/>
            </a:solidFill>
            <a:round/>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563" name="Straight Arrow Connector 15"/>
          <p:cNvSpPr/>
          <p:nvPr/>
        </p:nvSpPr>
        <p:spPr>
          <a:xfrm>
            <a:off x="4171680" y="2118600"/>
            <a:ext cx="3090600" cy="2360520"/>
          </a:xfrm>
          <a:custGeom>
            <a:avLst/>
            <a:gdLst>
              <a:gd name="textAreaLeft" fmla="*/ 0 w 3090600"/>
              <a:gd name="textAreaRight" fmla="*/ 3090960 w 3090600"/>
              <a:gd name="textAreaTop" fmla="*/ 0 h 2360520"/>
              <a:gd name="textAreaBottom" fmla="*/ 2360880 h 2360520"/>
            </a:gdLst>
            <a:ahLst/>
            <a:rect l="textAreaLeft" t="textAreaTop" r="textAreaRight" b="textAreaBottom"/>
            <a:pathLst>
              <a:path w="21600" h="21600">
                <a:moveTo>
                  <a:pt x="0" y="0"/>
                </a:moveTo>
                <a:lnTo>
                  <a:pt x="21600" y="21600"/>
                </a:lnTo>
              </a:path>
            </a:pathLst>
          </a:custGeom>
          <a:noFill/>
          <a:ln>
            <a:solidFill>
              <a:srgbClr val="344ca9"/>
            </a:solidFill>
            <a:round/>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CustomShape 1"/>
          <p:cNvSpPr/>
          <p:nvPr/>
        </p:nvSpPr>
        <p:spPr>
          <a:xfrm>
            <a:off x="379440" y="1200240"/>
            <a:ext cx="8331120" cy="6919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Kaj obsega obdelava naravnih jezikov NLP?</a:t>
            </a:r>
            <a:endParaRPr b="0" lang="en-US" sz="3300" spc="-1" strike="noStrike">
              <a:solidFill>
                <a:srgbClr val="000000"/>
              </a:solidFill>
              <a:latin typeface="Arial"/>
            </a:endParaRPr>
          </a:p>
        </p:txBody>
      </p:sp>
      <p:sp>
        <p:nvSpPr>
          <p:cNvPr id="565" name="CustomShape 2"/>
          <p:cNvSpPr/>
          <p:nvPr/>
        </p:nvSpPr>
        <p:spPr>
          <a:xfrm>
            <a:off x="1545120" y="4005720"/>
            <a:ext cx="5853600" cy="185796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1800" spc="-1" strike="noStrike">
                <a:solidFill>
                  <a:srgbClr val="333399"/>
                </a:solidFill>
                <a:latin typeface="Arial"/>
                <a:ea typeface="DejaVu Sans"/>
              </a:rPr>
              <a:t>Končni cilj: popolno (</a:t>
            </a:r>
            <a:r>
              <a:rPr b="0" i="1" lang="en-US" sz="1800" spc="-1" strike="noStrike">
                <a:solidFill>
                  <a:srgbClr val="4349aa"/>
                </a:solidFill>
                <a:latin typeface="Arial"/>
                <a:ea typeface="DejaVu Sans"/>
              </a:rPr>
              <a:t>deep) razumevanje splošnega jezika</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333399"/>
                </a:solidFill>
                <a:latin typeface="Arial"/>
                <a:ea typeface="DejaVu Sans"/>
              </a:rPr>
              <a:t>Ne samo obdelava nizov črk/besed in primerjava ključnih besed!</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marL="343080">
              <a:lnSpc>
                <a:spcPct val="100000"/>
              </a:lnSpc>
            </a:pPr>
            <a:endParaRPr b="0" lang="en-US" sz="1800" spc="-1" strike="noStrike">
              <a:solidFill>
                <a:srgbClr val="000000"/>
              </a:solidFill>
              <a:latin typeface="Arial"/>
            </a:endParaRPr>
          </a:p>
          <a:p>
            <a:pPr marL="343080">
              <a:lnSpc>
                <a:spcPct val="100000"/>
              </a:lnSpc>
            </a:pPr>
            <a:endParaRPr b="0" lang="en-US" sz="1800" spc="-1" strike="noStrike">
              <a:solidFill>
                <a:srgbClr val="000000"/>
              </a:solidFill>
              <a:latin typeface="Arial"/>
            </a:endParaRPr>
          </a:p>
          <a:p>
            <a:pPr marL="343080">
              <a:lnSpc>
                <a:spcPct val="100000"/>
              </a:lnSpc>
            </a:pPr>
            <a:endParaRPr b="0" lang="en-US" sz="1800" spc="-1" strike="noStrike">
              <a:solidFill>
                <a:srgbClr val="000000"/>
              </a:solidFill>
              <a:latin typeface="Arial"/>
            </a:endParaRPr>
          </a:p>
          <a:p>
            <a:pPr marL="343080">
              <a:lnSpc>
                <a:spcPts val="94"/>
              </a:lnSpc>
            </a:pPr>
            <a:endParaRPr b="0" lang="en-US" sz="1800" spc="-1" strike="noStrike">
              <a:solidFill>
                <a:srgbClr val="000000"/>
              </a:solidFill>
              <a:latin typeface="Arial"/>
            </a:endParaRPr>
          </a:p>
          <a:p>
            <a:pPr marL="343080">
              <a:lnSpc>
                <a:spcPts val="94"/>
              </a:lnSpc>
            </a:pPr>
            <a:endParaRPr b="0" lang="en-US" sz="1800" spc="-1" strike="noStrike">
              <a:solidFill>
                <a:srgbClr val="000000"/>
              </a:solidFill>
              <a:latin typeface="Arial"/>
            </a:endParaRPr>
          </a:p>
          <a:p>
            <a:pPr marL="343080">
              <a:lnSpc>
                <a:spcPts val="94"/>
              </a:lnSpc>
            </a:pPr>
            <a:endParaRPr b="0" lang="en-US" sz="1800" spc="-1" strike="noStrike">
              <a:solidFill>
                <a:srgbClr val="000000"/>
              </a:solidFill>
              <a:latin typeface="Arial"/>
            </a:endParaRPr>
          </a:p>
          <a:p>
            <a:pPr marL="343080">
              <a:lnSpc>
                <a:spcPts val="94"/>
              </a:lnSpc>
            </a:pPr>
            <a:endParaRPr b="0" lang="en-US" sz="1800" spc="-1" strike="noStrike">
              <a:solidFill>
                <a:srgbClr val="000000"/>
              </a:solidFill>
              <a:latin typeface="Arial"/>
            </a:endParaRPr>
          </a:p>
          <a:p>
            <a:pPr marL="343080">
              <a:lnSpc>
                <a:spcPts val="94"/>
              </a:lnSpc>
            </a:pPr>
            <a:endParaRPr b="0" lang="en-US" sz="1800" spc="-1" strike="noStrike">
              <a:solidFill>
                <a:srgbClr val="000000"/>
              </a:solidFill>
              <a:latin typeface="Arial"/>
            </a:endParaRPr>
          </a:p>
          <a:p>
            <a:pPr marL="343080">
              <a:lnSpc>
                <a:spcPts val="94"/>
              </a:lnSpc>
            </a:pPr>
            <a:endParaRPr b="0" lang="en-US" sz="1800" spc="-1" strike="noStrike">
              <a:solidFill>
                <a:srgbClr val="000000"/>
              </a:solidFill>
              <a:latin typeface="Arial"/>
            </a:endParaRPr>
          </a:p>
          <a:p>
            <a:pPr marL="343080">
              <a:lnSpc>
                <a:spcPts val="94"/>
              </a:lnSpc>
            </a:pPr>
            <a:endParaRPr b="0" lang="en-US" sz="1800" spc="-1" strike="noStrike">
              <a:solidFill>
                <a:srgbClr val="000000"/>
              </a:solidFill>
              <a:latin typeface="Arial"/>
            </a:endParaRPr>
          </a:p>
        </p:txBody>
      </p:sp>
      <p:sp>
        <p:nvSpPr>
          <p:cNvPr id="566" name="CustomShape 3"/>
          <p:cNvSpPr/>
          <p:nvPr/>
        </p:nvSpPr>
        <p:spPr>
          <a:xfrm>
            <a:off x="1486080" y="1943280"/>
            <a:ext cx="3027240" cy="188460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567" name="CustomShape 4"/>
          <p:cNvSpPr/>
          <p:nvPr/>
        </p:nvSpPr>
        <p:spPr>
          <a:xfrm>
            <a:off x="4629240" y="1943280"/>
            <a:ext cx="3027240" cy="1884600"/>
          </a:xfrm>
          <a:prstGeom prst="rect">
            <a:avLst/>
          </a:pr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CustomShape 1"/>
          <p:cNvSpPr/>
          <p:nvPr/>
        </p:nvSpPr>
        <p:spPr>
          <a:xfrm>
            <a:off x="379440" y="1200240"/>
            <a:ext cx="8331120" cy="69192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Kaj obsega obdelava naravnih jezikov NLP?</a:t>
            </a:r>
            <a:endParaRPr b="0" lang="en-US" sz="3300" spc="-1" strike="noStrike">
              <a:solidFill>
                <a:srgbClr val="000000"/>
              </a:solidFill>
              <a:latin typeface="Arial"/>
            </a:endParaRPr>
          </a:p>
        </p:txBody>
      </p:sp>
      <p:sp>
        <p:nvSpPr>
          <p:cNvPr id="569" name="CustomShape 2"/>
          <p:cNvSpPr/>
          <p:nvPr/>
        </p:nvSpPr>
        <p:spPr>
          <a:xfrm>
            <a:off x="1545120" y="2513520"/>
            <a:ext cx="5853600" cy="3350160"/>
          </a:xfrm>
          <a:prstGeom prst="rect">
            <a:avLst/>
          </a:prstGeom>
          <a:noFill/>
          <a:ln w="0">
            <a:noFill/>
          </a:ln>
        </p:spPr>
        <p:style>
          <a:lnRef idx="0"/>
          <a:fillRef idx="0"/>
          <a:effectRef idx="0"/>
          <a:fontRef idx="minor"/>
        </p:style>
        <p:txBody>
          <a:bodyPr lIns="0" rIns="0" tIns="0" bIns="0" anchor="t">
            <a:noAutofit/>
          </a:bodyPr>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r>
              <a:rPr b="0" lang="en-US" sz="1800" spc="-1" strike="noStrike">
                <a:solidFill>
                  <a:srgbClr val="333399"/>
                </a:solidFill>
                <a:latin typeface="Arial"/>
                <a:ea typeface="DejaVu Sans"/>
              </a:rPr>
              <a:t>Želimo si izdelati takšne sisteme:</a:t>
            </a: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a:lnSpc>
                <a:spcPts val="94"/>
              </a:lnSpc>
            </a:pPr>
            <a:endParaRPr b="0" lang="en-US" sz="1800" spc="-1" strike="noStrike">
              <a:solidFill>
                <a:srgbClr val="000000"/>
              </a:solidFill>
              <a:latin typeface="Arial"/>
            </a:endParaRPr>
          </a:p>
          <a:p>
            <a:pPr lvl="1" marL="457200" indent="-161640">
              <a:lnSpc>
                <a:spcPct val="100000"/>
              </a:lnSpc>
              <a:buClr>
                <a:srgbClr val="333399"/>
              </a:buClr>
              <a:buSzPct val="25000"/>
              <a:buFont typeface="Wingdings" charset="2"/>
              <a:buChar char=""/>
            </a:pPr>
            <a:r>
              <a:rPr b="0" lang="en-US" sz="1500" spc="18" strike="noStrike">
                <a:solidFill>
                  <a:srgbClr val="333399"/>
                </a:solidFill>
                <a:latin typeface="Arial"/>
                <a:ea typeface="DejaVu Sans"/>
              </a:rPr>
              <a:t>Enostavni sistemi: črkovalniki, kategorizacija besedil, …</a:t>
            </a:r>
            <a:endParaRPr b="0" lang="en-US" sz="1500" spc="-1" strike="noStrike">
              <a:solidFill>
                <a:srgbClr val="000000"/>
              </a:solidFill>
              <a:latin typeface="Arial"/>
            </a:endParaRPr>
          </a:p>
          <a:p>
            <a:pPr lvl="1" marL="457200" indent="-161640">
              <a:lnSpc>
                <a:spcPct val="100000"/>
              </a:lnSpc>
              <a:buClr>
                <a:srgbClr val="333399"/>
              </a:buClr>
              <a:buSzPct val="25000"/>
              <a:buFont typeface="Wingdings" charset="2"/>
              <a:buChar char=""/>
            </a:pPr>
            <a:r>
              <a:rPr b="0" lang="en-US" sz="1500" spc="18" strike="noStrike">
                <a:solidFill>
                  <a:srgbClr val="333399"/>
                </a:solidFill>
                <a:latin typeface="Arial"/>
                <a:ea typeface="DejaVu Sans"/>
              </a:rPr>
              <a:t>Kompleksni sistemi: </a:t>
            </a:r>
            <a:endParaRPr b="0" lang="en-US" sz="1500" spc="-1" strike="noStrike">
              <a:solidFill>
                <a:srgbClr val="000000"/>
              </a:solidFill>
              <a:latin typeface="Arial"/>
            </a:endParaRPr>
          </a:p>
          <a:p>
            <a:pPr lvl="2" marL="914400" indent="-161640">
              <a:lnSpc>
                <a:spcPct val="100000"/>
              </a:lnSpc>
              <a:buClr>
                <a:srgbClr val="333399"/>
              </a:buClr>
              <a:buSzPct val="25000"/>
              <a:buFont typeface="Wingdings" charset="2"/>
              <a:buChar char=""/>
            </a:pPr>
            <a:r>
              <a:rPr b="0" lang="en-US" sz="1500" spc="18" strike="noStrike">
                <a:solidFill>
                  <a:srgbClr val="333399"/>
                </a:solidFill>
                <a:latin typeface="Arial"/>
                <a:ea typeface="DejaVu Sans"/>
              </a:rPr>
              <a:t>prepoznavanje govora, </a:t>
            </a:r>
            <a:endParaRPr b="0" lang="en-US" sz="1500" spc="-1" strike="noStrike">
              <a:solidFill>
                <a:srgbClr val="000000"/>
              </a:solidFill>
              <a:latin typeface="Arial"/>
            </a:endParaRPr>
          </a:p>
          <a:p>
            <a:pPr lvl="2" marL="914400" indent="-161640">
              <a:lnSpc>
                <a:spcPct val="100000"/>
              </a:lnSpc>
              <a:buClr>
                <a:srgbClr val="333399"/>
              </a:buClr>
              <a:buSzPct val="25000"/>
              <a:buFont typeface="Wingdings" charset="2"/>
              <a:buChar char=""/>
            </a:pPr>
            <a:r>
              <a:rPr b="0" lang="en-US" sz="1500" spc="18" strike="noStrike">
                <a:solidFill>
                  <a:srgbClr val="333399"/>
                </a:solidFill>
                <a:latin typeface="Arial"/>
                <a:ea typeface="DejaVu Sans"/>
              </a:rPr>
              <a:t>strojno prevajanje, pridobivanje informacij, razumevanje dialogov, odgovarjanje na vprašanja…</a:t>
            </a:r>
            <a:endParaRPr b="0" lang="en-US" sz="1500" spc="-1" strike="noStrike">
              <a:solidFill>
                <a:srgbClr val="000000"/>
              </a:solidFill>
              <a:latin typeface="Arial"/>
            </a:endParaRPr>
          </a:p>
          <a:p>
            <a:pPr lvl="1" marL="457200" indent="-161640">
              <a:lnSpc>
                <a:spcPct val="100000"/>
              </a:lnSpc>
              <a:buClr>
                <a:srgbClr val="333399"/>
              </a:buClr>
              <a:buSzPct val="25000"/>
              <a:buFont typeface="Wingdings" charset="2"/>
              <a:buChar char=""/>
            </a:pPr>
            <a:r>
              <a:rPr b="0" lang="en-US" sz="1500" spc="18" strike="noStrike">
                <a:solidFill>
                  <a:srgbClr val="333399"/>
                </a:solidFill>
                <a:latin typeface="Arial"/>
                <a:ea typeface="DejaVu Sans"/>
              </a:rPr>
              <a:t>Ne znamo: kakovostno razumevanje prostih besedil (na nivoju človeka)</a:t>
            </a:r>
            <a:endParaRPr b="0" lang="en-US"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CustomShape 1"/>
          <p:cNvSpPr/>
          <p:nvPr/>
        </p:nvSpPr>
        <p:spPr>
          <a:xfrm>
            <a:off x="1159920" y="2016360"/>
            <a:ext cx="6244560" cy="63756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1500" spc="-1" strike="noStrike">
                <a:solidFill>
                  <a:srgbClr val="3366ff"/>
                </a:solidFill>
                <a:latin typeface="Arial"/>
                <a:ea typeface="DejaVu Sans"/>
              </a:rPr>
              <a:t>Samodejno prepoznavanje govora (Automatic Speech Recognition - ASR)</a:t>
            </a:r>
            <a:endParaRPr b="0" lang="en-US" sz="1500" spc="-1" strike="noStrike">
              <a:solidFill>
                <a:srgbClr val="000000"/>
              </a:solidFill>
              <a:latin typeface="Arial"/>
            </a:endParaRPr>
          </a:p>
          <a:p>
            <a:pPr>
              <a:lnSpc>
                <a:spcPct val="100000"/>
              </a:lnSpc>
            </a:pPr>
            <a:r>
              <a:rPr b="0" lang="en-US" sz="1200" spc="-1" strike="noStrike">
                <a:solidFill>
                  <a:srgbClr val="3366ff"/>
                </a:solidFill>
                <a:latin typeface="Arial"/>
                <a:ea typeface="DejaVu Sans"/>
              </a:rPr>
              <a:t>Zvok noter, besedilo ven</a:t>
            </a:r>
            <a:endParaRPr b="0" lang="en-US" sz="1200" spc="-1" strike="noStrike">
              <a:solidFill>
                <a:srgbClr val="000000"/>
              </a:solidFill>
              <a:latin typeface="Arial"/>
            </a:endParaRPr>
          </a:p>
          <a:p>
            <a:pPr>
              <a:lnSpc>
                <a:spcPct val="100000"/>
              </a:lnSpc>
            </a:pPr>
            <a:r>
              <a:rPr b="0" lang="en-US" sz="1200" spc="-1" strike="noStrike">
                <a:solidFill>
                  <a:srgbClr val="3366ff"/>
                </a:solidFill>
                <a:latin typeface="Arial"/>
                <a:ea typeface="DejaVu Sans"/>
              </a:rPr>
              <a:t>SOTA: 0.3% napake za nize števil, 5% narek, 50%+ TV</a:t>
            </a:r>
            <a:endParaRPr b="0" lang="en-US" sz="1200" spc="-1" strike="noStrike">
              <a:solidFill>
                <a:srgbClr val="000000"/>
              </a:solidFill>
              <a:latin typeface="Arial"/>
            </a:endParaRPr>
          </a:p>
        </p:txBody>
      </p:sp>
      <p:sp>
        <p:nvSpPr>
          <p:cNvPr id="571" name="CustomShape 3"/>
          <p:cNvSpPr/>
          <p:nvPr/>
        </p:nvSpPr>
        <p:spPr>
          <a:xfrm>
            <a:off x="1659960" y="1034280"/>
            <a:ext cx="5822280" cy="100440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Govorni sistemi</a:t>
            </a:r>
            <a:endParaRPr b="0" lang="en-US" sz="3300" spc="-1" strike="noStrike">
              <a:solidFill>
                <a:srgbClr val="000000"/>
              </a:solidFill>
              <a:latin typeface="Arial"/>
            </a:endParaRPr>
          </a:p>
        </p:txBody>
      </p:sp>
      <p:pic>
        <p:nvPicPr>
          <p:cNvPr id="572" name="Picture 1" descr=""/>
          <p:cNvPicPr/>
          <p:nvPr/>
        </p:nvPicPr>
        <p:blipFill>
          <a:blip r:embed="rId1"/>
          <a:stretch/>
        </p:blipFill>
        <p:spPr>
          <a:xfrm>
            <a:off x="799560" y="3018600"/>
            <a:ext cx="7543080" cy="22388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CustomShape 1_0"/>
          <p:cNvSpPr/>
          <p:nvPr/>
        </p:nvSpPr>
        <p:spPr>
          <a:xfrm>
            <a:off x="1159920" y="2514600"/>
            <a:ext cx="6244560" cy="637560"/>
          </a:xfrm>
          <a:prstGeom prst="rect">
            <a:avLst/>
          </a:prstGeom>
          <a:noFill/>
          <a:ln w="0">
            <a:noFill/>
          </a:ln>
        </p:spPr>
        <p:style>
          <a:lnRef idx="0"/>
          <a:fillRef idx="0"/>
          <a:effectRef idx="0"/>
          <a:fontRef idx="minor"/>
        </p:style>
        <p:txBody>
          <a:bodyPr lIns="0" rIns="0" tIns="0" bIns="0" anchor="t">
            <a:noAutofit/>
          </a:bodyPr>
          <a:p>
            <a:pPr marL="216000" indent="-216000">
              <a:lnSpc>
                <a:spcPct val="100000"/>
              </a:lnSpc>
              <a:buClr>
                <a:srgbClr val="3366ff"/>
              </a:buClr>
              <a:buFont typeface="Wingdings" charset="2"/>
              <a:buChar char=""/>
            </a:pPr>
            <a:r>
              <a:rPr b="0" lang="en-US" sz="1500" spc="-1" strike="noStrike">
                <a:solidFill>
                  <a:srgbClr val="3366ff"/>
                </a:solidFill>
                <a:latin typeface="Arial"/>
                <a:ea typeface="DejaVu Sans"/>
              </a:rPr>
              <a:t>Google:</a:t>
            </a:r>
            <a:endParaRPr b="0" lang="en-US" sz="15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en-US" sz="1500" spc="-1" strike="noStrike" u="sng">
                <a:solidFill>
                  <a:srgbClr val="b292ca"/>
                </a:solidFill>
                <a:uFillTx/>
                <a:latin typeface="Arial"/>
                <a:ea typeface="DejaVu Sans"/>
                <a:hlinkClick r:id="rId1"/>
              </a:rPr>
              <a:t>https://cloud.google.com/speech-to-text/docs/speech-to-text-supported-languages</a:t>
            </a:r>
            <a:r>
              <a:rPr b="0" lang="en-US" sz="1500" spc="-1" strike="noStrike">
                <a:solidFill>
                  <a:srgbClr val="3366ff"/>
                </a:solidFill>
                <a:latin typeface="Arial"/>
                <a:ea typeface="DejaVu Sans"/>
              </a:rPr>
              <a:t> </a:t>
            </a:r>
            <a:endParaRPr b="0" lang="en-US" sz="15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en-US" sz="1500" spc="-1" strike="noStrike">
                <a:solidFill>
                  <a:srgbClr val="3366ff"/>
                </a:solidFill>
                <a:latin typeface="Arial"/>
                <a:ea typeface="DejaVu Sans"/>
              </a:rPr>
              <a:t>300$ zastonj, naprej plačaš, načeloma kar deluje,</a:t>
            </a:r>
            <a:endParaRPr b="0" lang="en-US" sz="1500" spc="-1" strike="noStrike">
              <a:solidFill>
                <a:srgbClr val="000000"/>
              </a:solidFill>
              <a:latin typeface="Arial"/>
            </a:endParaRPr>
          </a:p>
          <a:p>
            <a:pPr marL="216000" indent="-216000">
              <a:lnSpc>
                <a:spcPct val="100000"/>
              </a:lnSpc>
              <a:buClr>
                <a:srgbClr val="3366ff"/>
              </a:buClr>
              <a:buFont typeface="Wingdings" charset="2"/>
              <a:buChar char=""/>
            </a:pPr>
            <a:r>
              <a:rPr b="0" lang="en-US" sz="1500" spc="-1" strike="noStrike">
                <a:solidFill>
                  <a:srgbClr val="3366ff"/>
                </a:solidFill>
                <a:latin typeface="Arial"/>
                <a:ea typeface="DejaVu Sans"/>
              </a:rPr>
              <a:t>slovenscina.eu</a:t>
            </a:r>
            <a:endParaRPr b="0" lang="en-US" sz="15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en-US" sz="1500" spc="-1" strike="noStrike" u="sng">
                <a:solidFill>
                  <a:srgbClr val="b292ca"/>
                </a:solidFill>
                <a:uFillTx/>
                <a:latin typeface="Arial"/>
                <a:ea typeface="DejaVu Sans"/>
                <a:hlinkClick r:id="rId2"/>
              </a:rPr>
              <a:t>https://slovenscina.eu/razpoznavalnik</a:t>
            </a:r>
            <a:r>
              <a:rPr b="0" lang="en-US" sz="1500" spc="-1" strike="noStrike">
                <a:solidFill>
                  <a:srgbClr val="3366ff"/>
                </a:solidFill>
                <a:latin typeface="Arial"/>
                <a:ea typeface="DejaVu Sans"/>
              </a:rPr>
              <a:t> </a:t>
            </a:r>
            <a:endParaRPr b="0" lang="en-US" sz="15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en-US" sz="1500" spc="-1" strike="noStrike">
                <a:solidFill>
                  <a:srgbClr val="3366ff"/>
                </a:solidFill>
                <a:latin typeface="Arial"/>
                <a:ea typeface="DejaVu Sans"/>
              </a:rPr>
              <a:t>presenetljivo dobro!</a:t>
            </a:r>
            <a:endParaRPr b="0" lang="en-US" sz="15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en-US" sz="1500" spc="-1" strike="noStrike">
                <a:solidFill>
                  <a:srgbClr val="3366ff"/>
                </a:solidFill>
                <a:latin typeface="Arial"/>
                <a:ea typeface="DejaVu Sans"/>
              </a:rPr>
              <a:t>300 sekund zastonj, naprej pa po dogovoru,</a:t>
            </a:r>
            <a:endParaRPr b="0" lang="en-US" sz="1500" spc="-1" strike="noStrike">
              <a:solidFill>
                <a:srgbClr val="000000"/>
              </a:solidFill>
              <a:latin typeface="Arial"/>
            </a:endParaRPr>
          </a:p>
          <a:p>
            <a:pPr marL="216000" indent="-216000">
              <a:lnSpc>
                <a:spcPct val="100000"/>
              </a:lnSpc>
              <a:buClr>
                <a:srgbClr val="3366ff"/>
              </a:buClr>
              <a:buFont typeface="Wingdings" charset="2"/>
              <a:buChar char=""/>
            </a:pPr>
            <a:r>
              <a:rPr b="0" lang="en-US" sz="1500" spc="-1" strike="noStrike">
                <a:solidFill>
                  <a:srgbClr val="3366ff"/>
                </a:solidFill>
                <a:latin typeface="Arial"/>
                <a:ea typeface="DejaVu Sans"/>
              </a:rPr>
              <a:t>Sonix:</a:t>
            </a:r>
            <a:endParaRPr b="0" lang="en-US" sz="15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en-US" sz="1500" spc="-1" strike="noStrike" u="sng">
                <a:solidFill>
                  <a:srgbClr val="b292ca"/>
                </a:solidFill>
                <a:uFillTx/>
                <a:latin typeface="Arial"/>
                <a:ea typeface="DejaVu Sans"/>
                <a:hlinkClick r:id="rId3"/>
              </a:rPr>
              <a:t>https://sonix.ai/languages/transcribe-slovenian-audio</a:t>
            </a:r>
            <a:endParaRPr b="0" lang="en-US" sz="15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en-US" sz="1500" spc="-1" strike="noStrike">
                <a:solidFill>
                  <a:srgbClr val="3366ff"/>
                </a:solidFill>
                <a:latin typeface="Arial"/>
                <a:ea typeface="DejaVu Sans"/>
              </a:rPr>
              <a:t>tudi plačljivo.</a:t>
            </a:r>
            <a:endParaRPr b="0" lang="en-US" sz="1500" spc="-1" strike="noStrike">
              <a:solidFill>
                <a:srgbClr val="000000"/>
              </a:solidFill>
              <a:latin typeface="Arial"/>
            </a:endParaRPr>
          </a:p>
        </p:txBody>
      </p:sp>
      <p:sp>
        <p:nvSpPr>
          <p:cNvPr id="574" name="CustomShape 3_1"/>
          <p:cNvSpPr/>
          <p:nvPr/>
        </p:nvSpPr>
        <p:spPr>
          <a:xfrm>
            <a:off x="1659960" y="1034280"/>
            <a:ext cx="5822280" cy="1004400"/>
          </a:xfrm>
          <a:prstGeom prst="rect">
            <a:avLst/>
          </a:prstGeom>
          <a:noFill/>
          <a:ln w="0">
            <a:noFill/>
          </a:ln>
        </p:spPr>
        <p:style>
          <a:lnRef idx="0"/>
          <a:fillRef idx="0"/>
          <a:effectRef idx="0"/>
          <a:fontRef idx="minor"/>
        </p:style>
        <p:txBody>
          <a:bodyPr lIns="0" rIns="0" tIns="0" bIns="0" anchor="t">
            <a:noAutofit/>
          </a:bodyPr>
          <a:p>
            <a:pPr>
              <a:lnSpc>
                <a:spcPct val="100000"/>
              </a:lnSpc>
            </a:pPr>
            <a:r>
              <a:rPr b="0" lang="en-US" sz="3300" spc="-1" strike="noStrike">
                <a:solidFill>
                  <a:srgbClr val="000000"/>
                </a:solidFill>
                <a:latin typeface="Arial"/>
                <a:ea typeface="DejaVu Sans"/>
              </a:rPr>
              <a:t>Samodejno prepoznavanje govora - slovenščina</a:t>
            </a:r>
            <a:endParaRPr b="0" lang="en-US" sz="3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9.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4307</TotalTime>
  <Application>LibreOffice/24.2.7.2$Linux_X86_64 LibreOffice_project/420$Build-2</Application>
  <AppVersion>15.0000</AppVersion>
  <Words>1036</Words>
  <Paragraphs>290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Jernej Vičič</cp:lastModifiedBy>
  <dcterms:modified xsi:type="dcterms:W3CDTF">2025-10-01T07:31:35Z</dcterms:modified>
  <cp:revision>568</cp:revision>
  <dc:subject/>
  <dc:title>Programiranje III Vzporedno programiranje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On-screen Show (4:3)</vt:lpwstr>
  </property>
  <property fmtid="{D5CDD505-2E9C-101B-9397-08002B2CF9AE}" pid="4" name="Slides">
    <vt:i4>32</vt:i4>
  </property>
</Properties>
</file>