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9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Kavšek" userId="4b95641a-e4ce-4c3e-801d-1e2dd874a900" providerId="ADAL" clId="{322AA7A7-956D-4A90-9DCF-D815960D42E8}"/>
    <pc:docChg chg="custSel modSld">
      <pc:chgData name="Branko Kavšek" userId="4b95641a-e4ce-4c3e-801d-1e2dd874a900" providerId="ADAL" clId="{322AA7A7-956D-4A90-9DCF-D815960D42E8}" dt="2021-09-26T13:54:40.596" v="41" actId="14100"/>
      <pc:docMkLst>
        <pc:docMk/>
      </pc:docMkLst>
      <pc:sldChg chg="addSp delSp modSp mod">
        <pc:chgData name="Branko Kavšek" userId="4b95641a-e4ce-4c3e-801d-1e2dd874a900" providerId="ADAL" clId="{322AA7A7-956D-4A90-9DCF-D815960D42E8}" dt="2021-09-26T13:47:08.016" v="40" actId="6549"/>
        <pc:sldMkLst>
          <pc:docMk/>
          <pc:sldMk cId="0" sldId="256"/>
        </pc:sldMkLst>
        <pc:spChg chg="del">
          <ac:chgData name="Branko Kavšek" userId="4b95641a-e4ce-4c3e-801d-1e2dd874a900" providerId="ADAL" clId="{322AA7A7-956D-4A90-9DCF-D815960D42E8}" dt="2021-09-24T02:24:13.594" v="2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Branko Kavšek" userId="4b95641a-e4ce-4c3e-801d-1e2dd874a900" providerId="ADAL" clId="{322AA7A7-956D-4A90-9DCF-D815960D42E8}" dt="2021-09-24T02:24:11.406" v="1"/>
          <ac:spMkLst>
            <pc:docMk/>
            <pc:sldMk cId="0" sldId="256"/>
            <ac:spMk id="3" creationId="{88E58830-D701-467D-9174-FE66A6093AD6}"/>
          </ac:spMkLst>
        </pc:spChg>
        <pc:spChg chg="add del mod">
          <ac:chgData name="Branko Kavšek" userId="4b95641a-e4ce-4c3e-801d-1e2dd874a900" providerId="ADAL" clId="{322AA7A7-956D-4A90-9DCF-D815960D42E8}" dt="2021-09-24T02:24:11.406" v="1"/>
          <ac:spMkLst>
            <pc:docMk/>
            <pc:sldMk cId="0" sldId="256"/>
            <ac:spMk id="4" creationId="{DA19727F-9E20-4283-9F1B-0AFE5A6500EF}"/>
          </ac:spMkLst>
        </pc:spChg>
        <pc:spChg chg="add mod">
          <ac:chgData name="Branko Kavšek" userId="4b95641a-e4ce-4c3e-801d-1e2dd874a900" providerId="ADAL" clId="{322AA7A7-956D-4A90-9DCF-D815960D42E8}" dt="2021-09-24T02:24:14.873" v="3"/>
          <ac:spMkLst>
            <pc:docMk/>
            <pc:sldMk cId="0" sldId="256"/>
            <ac:spMk id="5" creationId="{0ED1962C-505C-40F0-8341-7C34B84455CF}"/>
          </ac:spMkLst>
        </pc:spChg>
        <pc:spChg chg="add mod">
          <ac:chgData name="Branko Kavšek" userId="4b95641a-e4ce-4c3e-801d-1e2dd874a900" providerId="ADAL" clId="{322AA7A7-956D-4A90-9DCF-D815960D42E8}" dt="2021-09-26T13:47:08.016" v="40" actId="6549"/>
          <ac:spMkLst>
            <pc:docMk/>
            <pc:sldMk cId="0" sldId="256"/>
            <ac:spMk id="6" creationId="{CB35CFCE-89D6-404A-99CA-DBBD545C95E9}"/>
          </ac:spMkLst>
        </pc:spChg>
      </pc:sldChg>
      <pc:sldChg chg="modSp mod">
        <pc:chgData name="Branko Kavšek" userId="4b95641a-e4ce-4c3e-801d-1e2dd874a900" providerId="ADAL" clId="{322AA7A7-956D-4A90-9DCF-D815960D42E8}" dt="2021-09-26T13:54:40.596" v="41" actId="14100"/>
        <pc:sldMkLst>
          <pc:docMk/>
          <pc:sldMk cId="0" sldId="257"/>
        </pc:sldMkLst>
        <pc:spChg chg="mod">
          <ac:chgData name="Branko Kavšek" userId="4b95641a-e4ce-4c3e-801d-1e2dd874a900" providerId="ADAL" clId="{322AA7A7-956D-4A90-9DCF-D815960D42E8}" dt="2021-09-26T13:54:40.596" v="41" actId="14100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CBDA596-CECA-41CD-A209-7518128C754E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876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096DA9F8-4413-4134-96DF-0F5F74170C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0AB579-6AD9-4479-8AB4-DD9C719C1C6F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2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ACE1BB9-C766-4A5A-A309-56E6041B31A4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EE5CE4-EEE6-4BC0-A2D7-5C8F4131759C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3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F95920-9FE8-47E7-B3EE-A10AD6F58236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18D232-867A-496A-BE3F-F23E7E6CC6A4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459CE5-6F18-44B1-A08B-720F2516956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C32E23-870C-4E7B-B1F3-FE0672D8058C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088932-13EF-4A8B-8205-A7F35372E51A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609A3C-7415-4586-B5E3-74C3C37F15EB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650E10-4829-4031-B88E-3589912A32E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6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EAD8F6-FD32-433E-A6B8-A5D3471F9E14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46333B-FE3A-4B24-893B-EBBAB0B3A232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3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9EB3D-587F-4003-94E8-7D97FB49FA97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2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EAE312-9C3C-4BBA-B558-B619FC7BA5E8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BF8B3-9EFE-4D85-81E4-57B6EBB8DBE5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35CD8A-F645-4818-A41D-E431E5FA1EA5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68933F-E908-4084-BF37-A14125E3A510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1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2ABD92-9361-4327-93BE-7A7591E8BCB0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073CD3-2230-4405-8D9E-32A5E11FDC8F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0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AFBDDD-8B49-40DA-9D59-DF347EA3A611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7E90F81-5BDB-4AE1-94D3-6B0A0BC28724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4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97F401-CBB0-4E94-A3C5-FE8AF27F6F2F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8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B4AE5B-4FA0-4C4E-B7DD-5BF5B3BD3B93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0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646CFA-2A70-455B-999F-B1150946C391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8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FB70BE-8B03-4681-9790-FBE29DD65A8B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7FA3E3-60AA-4BEC-9D80-C2119CCCD204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B437B5-F5E8-4A2D-8350-DD0D46296B8D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8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A92FFE-BAC0-4506-A00D-8B9CB83987AC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6FD3DA-F34A-4E45-9C29-5103A7D51690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D69A0F-95DF-4379-AE94-FE95A262F382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8B0EA19-089A-4614-A475-7A7B6B5F2F5F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486F81-EE14-43B0-8FFA-192C34E142FB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2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A50B59-D3D7-4295-9A8D-1573E1A00CA6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6FC8AA-AF93-47E2-9D10-EB557EF51934}" type="slidenum">
              <a:t>41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8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5FA730-0B58-433E-844A-725CC9E39B83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70D099-DFF7-42B4-956A-1E26EF3ADD63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F15163-FE56-45FA-BEC0-C2E40644F7E4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8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9F1F69-49BC-4D46-B3E3-66943D1D9406}" type="slidenum">
              <a:t>45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356E4-C77D-405E-ABA2-99F6F51A57D2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021AAE7-613F-4595-8E2D-A89D021C9CB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69F50-0964-4BF3-A9EB-8B75076D526F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D5C63D-4CA5-4A62-8FE2-D99E9D062208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87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24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266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34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638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87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06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5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35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83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992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18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98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3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87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7654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238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6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54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8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85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59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3E41-346F-A445-9C35-D5540957BFD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11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>
            <a:extLst>
              <a:ext uri="{FF2B5EF4-FFF2-40B4-BE49-F238E27FC236}">
                <a16:creationId xmlns:a16="http://schemas.microsoft.com/office/drawing/2014/main" id="{0ED1962C-505C-40F0-8341-7C34B844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sl-SI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CB35CFCE-89D6-404A-99CA-DBBD545C95E9}"/>
              </a:ext>
            </a:extLst>
          </p:cNvPr>
          <p:cNvSpPr/>
          <p:nvPr/>
        </p:nvSpPr>
        <p:spPr>
          <a:xfrm>
            <a:off x="302688" y="960864"/>
            <a:ext cx="8396325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Lecture </a:t>
            </a:r>
            <a:r>
              <a:rPr lang="en-US" sz="2400" dirty="0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Output: knowledge representation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branko.kavsek@upr.si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assist. prof. Branko Kavšek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University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Primorska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Faculty of Mathematics, Natural Sciences and Information Technologies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Urgench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, September 2021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Interactive tree construction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2" y="1263359"/>
            <a:ext cx="6239401" cy="46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Interactive tree construction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94" y="1243620"/>
            <a:ext cx="6251182" cy="4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inal and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F4396-30BF-4C88-A0E1-33503426C14E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6368" y="-64628"/>
            <a:ext cx="8277882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/>
              <a:t>Nominal and numeric attributes in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43" y="1225700"/>
            <a:ext cx="8820000" cy="415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Nominal: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number of children usually equal to number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won’t get tested more than once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division into two subsets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Numeric: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 whether value is greater or less than constant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may get tested several times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three-way split (or multi-way split)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Integer: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less than, equal to, greater than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Real: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below, within, above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C4C482-654E-4432-A0D7-E234B23C8022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9233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371599"/>
            <a:ext cx="8640000" cy="381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 absence of value have some significance?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Yes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is a separate value	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must be treated in a special way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A: assign instance to most popular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B: split instance into pieces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Pieces receive weight according to fraction of training instances that go down each branch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Classifications from leave nodes are combined using the weights that have percolated to them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 for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BAA62E-78DB-487E-9138-1AF4E6E5225C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Trees for numeric prediction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60475"/>
            <a:ext cx="8820150" cy="468559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i="1" dirty="0"/>
              <a:t>Regression</a:t>
            </a:r>
            <a:r>
              <a:rPr lang="en-US" dirty="0"/>
              <a:t>: the process of computing an expression that predicts a numeric quantity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Regression tree</a:t>
            </a:r>
            <a:r>
              <a:rPr lang="en-US" dirty="0"/>
              <a:t>: “decision tree” where each leaf predicts a numeric quantity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Predicted value is average value of training instances that reach the leaf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Model tree:</a:t>
            </a:r>
            <a:r>
              <a:rPr lang="en-US" dirty="0"/>
              <a:t> “regression tree” with linear regression models at the leaf nodes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Linear patches approximate continuous function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regress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8326E-84B5-4F30-A5AB-9B1E761617B0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1935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Linear regression for the CPU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2988720" y="1980000"/>
            <a:ext cx="2773080" cy="211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PRP =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- 56.1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+ 0.049 MYCT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+ 0.015 MMIN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+ 0.006 MMAX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+ 0.630 CACH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- 0.270 CHMIN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+ 1.46 CHMAX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803400"/>
            <a:ext cx="26289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gression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6D16CF-50F1-4B06-B95A-B8E167AFBEAF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/>
          <a:lstStyle/>
          <a:p>
            <a:pPr lvl="0"/>
            <a:r>
              <a:rPr lang="en-US" sz="3600" dirty="0"/>
              <a:t>Regression tree for the CPU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66" y="1160199"/>
            <a:ext cx="7015369" cy="49920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9E967-3F6E-4DC0-81FD-45CF280705AF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Model tree for the CPU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6" y="1045220"/>
            <a:ext cx="5153787" cy="3639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06" y="3187219"/>
            <a:ext cx="4404689" cy="28334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A901E-E6AE-4089-9F00-4DD98A6C84C4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7062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820000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Popular alternative to decision trees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(pre-condition): a series of tests (just like the tests at the nodes of a decision tree)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Tests are usually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 (but may also be general logical expressions)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(conclusion): classes, set of classes, or probability distribution assigned by rule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Individual rules are often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Conflicts arise if different conclusions apply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trees to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27EDD7-0ABE-486C-B129-6E5B2358016A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7370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trees to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460000" cy="35501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Easy: converting a tree into a set of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One rule for each leaf: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 contains a condition for every node on the path from the root to the leaf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 is class assigned by the leaf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Produces rules that are unambiguous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Doesn’t matter in which order they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resulting rules are unnecessarily complex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Pruning to remove redundant tests/rules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68013" cy="365125"/>
          </a:xfrm>
        </p:spPr>
        <p:txBody>
          <a:bodyPr/>
          <a:lstStyle/>
          <a:p>
            <a:pPr lvl="0"/>
            <a:fld id="{EEE2F1F8-4553-4ED0-BE36-03B2E0142F62}" type="slidenum">
              <a:rPr/>
              <a:t>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894659" y="-107620"/>
            <a:ext cx="75437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Gothic" pitchFamily="2"/>
                <a:cs typeface="Calibri"/>
              </a:rPr>
              <a:t>Output: Knowledge representation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1295280" y="1371599"/>
            <a:ext cx="7086600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exceptions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expressive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representation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rules to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91374-04ED-4E27-8095-1F15B876B72E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3949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rules to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95" y="1434759"/>
            <a:ext cx="7821514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difficult: transforming a rule set into a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Tree cannot easily express disjunction between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Example: rules which test different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Symmetry needs to be broken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Corresponding tree contains identical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problem”)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3679" y="2924160"/>
            <a:ext cx="2971800" cy="695159"/>
            <a:chOff x="3060000" y="3240000"/>
            <a:chExt cx="2971800" cy="695159"/>
          </a:xfrm>
        </p:grpSpPr>
        <p:sp>
          <p:nvSpPr>
            <p:cNvPr id="5" name="Freeform 4"/>
            <p:cNvSpPr/>
            <p:nvPr/>
          </p:nvSpPr>
          <p:spPr>
            <a:xfrm>
              <a:off x="3060000" y="3240000"/>
              <a:ext cx="2971800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 and b then x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c and d then x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3240000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3935159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0318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for a simple disj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2DDBF0-6D73-43BB-8308-A5242A8B2ED7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tree for a simple disjunction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18" y="1125179"/>
            <a:ext cx="3615362" cy="45467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exclusive-o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091EC-E0DD-452D-9A04-A6B623FCCFA2}" type="slidenum">
              <a:t>22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89539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exclusive-or problem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3400"/>
            <a:ext cx="8918611" cy="3157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with a replicated sub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7BC97-28E7-47BF-8817-F426DF525F2D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tree with a replicated </a:t>
            </a:r>
            <a:r>
              <a:rPr lang="en-US" sz="3600" dirty="0" err="1"/>
              <a:t>subtree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8" y="730379"/>
            <a:ext cx="7338025" cy="60279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“Nuggets” of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5A8EE-3846-4F57-80D5-CB0787A2B1D3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503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“Nuggets” of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534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Are rules independent pieces of knowledge? (It seems easy to add a rule to an existing rule base.)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Problem: ignores how rules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ways of executing a rule set: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Ordered set of rules (“decision list”)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is important for interpretation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Unordered set of rules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Rules may overlap and lead to different conclusions for the same instance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8E037-E1F5-4608-87E6-C36539533D56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2652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Interpreting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640000" cy="3224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two or more rules conflict?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rule that is most popular on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no rule applies to a test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class that is most frequent in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ecial case: boolean 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7A259D-2783-4300-965E-B96B0B78E4EE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88326" y="-64628"/>
            <a:ext cx="680803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Special case: Boolean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Assumption: if instance does not belong to class “yes”, it belongs to class “no”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Trick: only learn rules for class “yes” and use default rule for “no”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of rules is not important. No conflicts!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 can be written in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disjunctive normal form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37536" y="3303901"/>
            <a:ext cx="4724280" cy="1025280"/>
            <a:chOff x="2475720" y="3600000"/>
            <a:chExt cx="4724280" cy="1025280"/>
          </a:xfrm>
        </p:grpSpPr>
        <p:sp>
          <p:nvSpPr>
            <p:cNvPr id="5" name="Freeform 4"/>
            <p:cNvSpPr/>
            <p:nvPr/>
          </p:nvSpPr>
          <p:spPr>
            <a:xfrm>
              <a:off x="2475720" y="3600000"/>
              <a:ext cx="4724280" cy="102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= 1 and y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z = 1 and w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 class = b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475720" y="360000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475720" y="462528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47572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20000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9AFE49-4AAE-4600-82D6-2E01264AB677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79525"/>
            <a:ext cx="8427806" cy="3140561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Association rules…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can predict any attribute and combinations of attributes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are not intended to be used together as a set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immense number of possible associations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Output needs to be restricted to show only the most predictive associations </a:t>
            </a:r>
            <a:br>
              <a:rPr lang="en-US" sz="2400" dirty="0"/>
            </a:br>
            <a:r>
              <a:rPr lang="en-US" sz="2400" dirty="0">
                <a:latin typeface="Symbol" pitchFamily="18"/>
              </a:rPr>
              <a:t></a:t>
            </a:r>
            <a:r>
              <a:rPr lang="en-US" sz="2400" dirty="0"/>
              <a:t> only those with high </a:t>
            </a:r>
            <a:r>
              <a:rPr lang="en-US" sz="2400" i="1" dirty="0"/>
              <a:t>support </a:t>
            </a:r>
            <a:r>
              <a:rPr lang="en-US" sz="2400" dirty="0"/>
              <a:t>and high </a:t>
            </a:r>
            <a:r>
              <a:rPr lang="en-US" sz="2400" i="1" dirty="0"/>
              <a:t>confidence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and confidence of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2DF6E1-2F11-4FCC-949D-6E595F72B0FA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/>
          <a:lstStyle/>
          <a:p>
            <a:pPr lvl="0"/>
            <a:r>
              <a:rPr lang="en-US" sz="3600" dirty="0"/>
              <a:t>Support and confidence of a rule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882650"/>
            <a:ext cx="8964612" cy="385780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Support: number of instances predicted correctly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Confidence: number of correct predictions, as proportion of all instances that rule applies to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4 cool days with normal humidity</a:t>
            </a:r>
            <a:br>
              <a:rPr lang="en-US" sz="2400" dirty="0"/>
            </a:b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1">
              <a:spcBef>
                <a:spcPts val="649"/>
              </a:spcBef>
              <a:buClr>
                <a:srgbClr val="008000"/>
              </a:buClr>
              <a:buSzPct val="65000"/>
              <a:buFont typeface="Symbol" pitchFamily="18"/>
              <a:buChar char=""/>
            </a:pPr>
            <a:r>
              <a:rPr lang="en-US" sz="2400" dirty="0"/>
              <a:t>Support = 4, confidence = 100%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Normally: minimum support and confidence pre-specified (e.g. 58 rules with support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2 and confidence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95% for weather data)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6581" y="2842860"/>
            <a:ext cx="6300000" cy="360000"/>
            <a:chOff x="720000" y="3060000"/>
            <a:chExt cx="6300000" cy="360000"/>
          </a:xfrm>
        </p:grpSpPr>
        <p:sp>
          <p:nvSpPr>
            <p:cNvPr id="5" name="Freeform 4"/>
            <p:cNvSpPr/>
            <p:nvPr/>
          </p:nvSpPr>
          <p:spPr>
            <a:xfrm>
              <a:off x="720000" y="3060000"/>
              <a:ext cx="630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20000" y="306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20000" y="342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0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3CB12-A01C-4080-9947-0C6156FEAD14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727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Interpreting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Interpretation is not obvious: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</a:t>
            </a:r>
            <a:r>
              <a:rPr lang="en-US" sz="2400" i="1" dirty="0"/>
              <a:t>not</a:t>
            </a:r>
            <a:r>
              <a:rPr lang="en-US" sz="2400" dirty="0"/>
              <a:t> the same as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It means that the following also holds: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279" y="1707060"/>
            <a:ext cx="8070117" cy="720000"/>
            <a:chOff x="701280" y="1924200"/>
            <a:chExt cx="7740000" cy="720000"/>
          </a:xfrm>
        </p:grpSpPr>
        <p:sp>
          <p:nvSpPr>
            <p:cNvPr id="5" name="Freeform 4"/>
            <p:cNvSpPr/>
            <p:nvPr/>
          </p:nvSpPr>
          <p:spPr>
            <a:xfrm>
              <a:off x="701280" y="192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 					         and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01280" y="192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01280" y="26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01280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41279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859" y="2971741"/>
            <a:ext cx="8017475" cy="720000"/>
            <a:chOff x="701280" y="3544200"/>
            <a:chExt cx="7740000" cy="720000"/>
          </a:xfrm>
        </p:grpSpPr>
        <p:sp>
          <p:nvSpPr>
            <p:cNvPr id="11" name="Freeform 10"/>
            <p:cNvSpPr/>
            <p:nvPr/>
          </p:nvSpPr>
          <p:spPr>
            <a:xfrm>
              <a:off x="701280" y="354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701280" y="35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01280" y="426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01280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41279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999" y="4314301"/>
            <a:ext cx="7985595" cy="720000"/>
            <a:chOff x="720000" y="5400000"/>
            <a:chExt cx="7740000" cy="720000"/>
          </a:xfrm>
        </p:grpSpPr>
        <p:sp>
          <p:nvSpPr>
            <p:cNvPr id="17" name="Freeform 16"/>
            <p:cNvSpPr/>
            <p:nvPr/>
          </p:nvSpPr>
          <p:spPr>
            <a:xfrm>
              <a:off x="720000" y="54000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humidity = high and windy = false and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   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720000" y="540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720000" y="612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72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utput: representing structural pat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A1423B-AD93-4FA4-A6F8-DBF2577C11CC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7013" y="-187325"/>
            <a:ext cx="8916987" cy="1196975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Output: representing structural patterns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60000"/>
            <a:ext cx="8640000" cy="3416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different ways of representing patterns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trees, rules, instance-based, …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“knowledge” representation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Representation determines inference method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Understanding the output is the key to understanding the underlying learning methods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types of output for different learning problems (e.g., classification, regression, 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994AD4-05C4-4E89-B83A-E20B2E5DA1B1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Rules with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Idea: allow rules to have </a:t>
            </a:r>
            <a:r>
              <a:rPr lang="en-US" sz="2400" i="1" dirty="0"/>
              <a:t>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rule for iris data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New instance: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Modified rule: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3680" y="2171260"/>
            <a:ext cx="8640000" cy="360000"/>
            <a:chOff x="360000" y="2520000"/>
            <a:chExt cx="8640000" cy="360000"/>
          </a:xfrm>
        </p:grpSpPr>
        <p:sp>
          <p:nvSpPr>
            <p:cNvPr id="21" name="Freeform 20"/>
            <p:cNvSpPr/>
            <p:nvPr/>
          </p:nvSpPr>
          <p:spPr>
            <a:xfrm>
              <a:off x="360000" y="2520000"/>
              <a:ext cx="864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360000" y="25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60000" y="288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6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938" y="4689361"/>
            <a:ext cx="8640000" cy="720000"/>
            <a:chOff x="360000" y="5400000"/>
            <a:chExt cx="8640000" cy="720000"/>
          </a:xfrm>
        </p:grpSpPr>
        <p:sp>
          <p:nvSpPr>
            <p:cNvPr id="27" name="Freeform 26"/>
            <p:cNvSpPr/>
            <p:nvPr/>
          </p:nvSpPr>
          <p:spPr>
            <a:xfrm>
              <a:off x="360000" y="5400000"/>
              <a:ext cx="86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EXCEPT if petal-width &lt; 1.0 then Iris-setosa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360000" y="540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60000" y="61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00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06" y="3104780"/>
            <a:ext cx="7003975" cy="7445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ore complex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FB6CD5-7412-409D-B94E-D8110D5955C9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33232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 more complex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462392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Exceptions to exceptions to exceptions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000" y="2160000"/>
            <a:ext cx="8784000" cy="4140000"/>
            <a:chOff x="216000" y="2160000"/>
            <a:chExt cx="8784000" cy="4140000"/>
          </a:xfrm>
        </p:grpSpPr>
        <p:sp>
          <p:nvSpPr>
            <p:cNvPr id="5" name="Freeform 4"/>
            <p:cNvSpPr/>
            <p:nvPr/>
          </p:nvSpPr>
          <p:spPr>
            <a:xfrm>
              <a:off x="216000" y="2160000"/>
              <a:ext cx="8784000" cy="41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default: Iris-setosa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5.355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and petal-width &lt; 1.75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4.95 and petal-width &lt; 1.55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else if sepal-length &lt; 4.95 and sepal-width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else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3.35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except if petal-length &lt; 4.85 and sepal-length &lt; 5.95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Iris-versicolor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16000" y="216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16000" y="630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16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vantages of using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4662CA-14B8-43DF-8D09-90E5FFDEAA4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Advantages of using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1260475"/>
            <a:ext cx="8964612" cy="343628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Rules can be updated incrementally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new data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domain knowledge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People often think in terms of 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Each conclusion can be considered just in the context of rules and exceptions that lead to it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Locality property is important for understanding large rule sets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“Normal” rule sets do not offer this advantage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D92744-A517-47E2-91C3-C66BB988D631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5988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More on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144000" cy="338703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>
                <a:latin typeface="Courier" pitchFamily="49"/>
              </a:rPr>
              <a:t>Default...except if...then...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logically equivalent to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  <a:r>
              <a:rPr lang="en-US" sz="2400" dirty="0">
                <a:latin typeface="Courier" pitchFamily="49"/>
              </a:rPr>
              <a:t>if...then...else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2400" dirty="0">
                <a:latin typeface="Courier" pitchFamily="49"/>
              </a:rPr>
              <a:t> 	</a:t>
            </a:r>
            <a:r>
              <a:rPr lang="en-US" sz="2400" dirty="0"/>
              <a:t>(where the “else” specifies what the “default” does)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But: exceptions offer a psychological advantage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Assumption: defaults and tests early on apply more widely than exceptions further down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Exceptions reflect special cases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involving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7CA45-3B2C-4739-90A4-5B52623502B7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0011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involving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84840"/>
            <a:ext cx="8820000" cy="3376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 far: all rules involved comparing an attribute-value to a constant (e.g. temperature &lt; 45)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These rules are called “propositional” because they have the same expressive power as propositional logic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problem involves relationships between examples (e.g. family tree problem from above)?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Can’t be expressed with propositional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expressive representation required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shape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362708-DF10-42AE-B542-BF89FDC199AC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563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shapes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19320"/>
            <a:ext cx="7543799" cy="129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Target concept: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 up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Shaded: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Unshaded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lying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2" y="2842759"/>
            <a:ext cx="6631849" cy="286209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proposi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93F4C0-E6B6-4346-9491-923A38F4090F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98714" y="-843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propositional solution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5207040" y="420372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4" name="Freeform 3"/>
          <p:cNvSpPr/>
          <p:nvPr/>
        </p:nvSpPr>
        <p:spPr>
          <a:xfrm>
            <a:off x="4521240" y="420372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5" name="Freeform 4"/>
          <p:cNvSpPr/>
          <p:nvPr/>
        </p:nvSpPr>
        <p:spPr>
          <a:xfrm>
            <a:off x="3530880" y="420372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160" y="420372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10</a:t>
            </a:r>
          </a:p>
        </p:txBody>
      </p:sp>
      <p:sp>
        <p:nvSpPr>
          <p:cNvPr id="7" name="Freeform 6"/>
          <p:cNvSpPr/>
          <p:nvPr/>
        </p:nvSpPr>
        <p:spPr>
          <a:xfrm>
            <a:off x="5207040" y="3868559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521240" y="3868559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9" name="Freeform 8"/>
          <p:cNvSpPr/>
          <p:nvPr/>
        </p:nvSpPr>
        <p:spPr>
          <a:xfrm>
            <a:off x="3530880" y="3868559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2540160" y="3868559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07040" y="35337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07040" y="31989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5207040" y="286380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5207040" y="252900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5207040" y="219384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5207040" y="1859039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5400000" y="1523880"/>
            <a:ext cx="10263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4521240" y="35337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9" name="Freeform 18"/>
          <p:cNvSpPr/>
          <p:nvPr/>
        </p:nvSpPr>
        <p:spPr>
          <a:xfrm>
            <a:off x="3530880" y="35337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20" name="Freeform 19"/>
          <p:cNvSpPr/>
          <p:nvPr/>
        </p:nvSpPr>
        <p:spPr>
          <a:xfrm>
            <a:off x="2540160" y="35337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21240" y="31989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2" name="Freeform 21"/>
          <p:cNvSpPr/>
          <p:nvPr/>
        </p:nvSpPr>
        <p:spPr>
          <a:xfrm>
            <a:off x="3530880" y="31989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23" name="Freeform 22"/>
          <p:cNvSpPr/>
          <p:nvPr/>
        </p:nvSpPr>
        <p:spPr>
          <a:xfrm>
            <a:off x="2540160" y="31989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21240" y="286380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5" name="Freeform 24"/>
          <p:cNvSpPr/>
          <p:nvPr/>
        </p:nvSpPr>
        <p:spPr>
          <a:xfrm>
            <a:off x="3530880" y="286380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40160" y="286380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21240" y="252900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28" name="Freeform 27"/>
          <p:cNvSpPr/>
          <p:nvPr/>
        </p:nvSpPr>
        <p:spPr>
          <a:xfrm>
            <a:off x="3530880" y="252900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9" name="Freeform 28"/>
          <p:cNvSpPr/>
          <p:nvPr/>
        </p:nvSpPr>
        <p:spPr>
          <a:xfrm>
            <a:off x="2540160" y="252900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0" name="Freeform 29"/>
          <p:cNvSpPr/>
          <p:nvPr/>
        </p:nvSpPr>
        <p:spPr>
          <a:xfrm>
            <a:off x="4521240" y="219384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30880" y="219384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2" name="Freeform 31"/>
          <p:cNvSpPr/>
          <p:nvPr/>
        </p:nvSpPr>
        <p:spPr>
          <a:xfrm>
            <a:off x="2540160" y="219384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3" name="Freeform 32"/>
          <p:cNvSpPr/>
          <p:nvPr/>
        </p:nvSpPr>
        <p:spPr>
          <a:xfrm>
            <a:off x="4521240" y="1859039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4" name="Freeform 33"/>
          <p:cNvSpPr/>
          <p:nvPr/>
        </p:nvSpPr>
        <p:spPr>
          <a:xfrm>
            <a:off x="3530880" y="1859039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5" name="Freeform 34"/>
          <p:cNvSpPr/>
          <p:nvPr/>
        </p:nvSpPr>
        <p:spPr>
          <a:xfrm>
            <a:off x="2540160" y="1859039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6" name="Freeform 35"/>
          <p:cNvSpPr/>
          <p:nvPr/>
        </p:nvSpPr>
        <p:spPr>
          <a:xfrm>
            <a:off x="4521240" y="1523880"/>
            <a:ext cx="8787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Sides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3530880" y="152388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Height</a:t>
            </a:r>
          </a:p>
        </p:txBody>
      </p:sp>
      <p:sp>
        <p:nvSpPr>
          <p:cNvPr id="38" name="Freeform 37"/>
          <p:cNvSpPr/>
          <p:nvPr/>
        </p:nvSpPr>
        <p:spPr>
          <a:xfrm>
            <a:off x="2540160" y="152388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Width</a:t>
            </a:r>
          </a:p>
        </p:txBody>
      </p:sp>
      <p:sp>
        <p:nvSpPr>
          <p:cNvPr id="39" name="Straight Connector 38"/>
          <p:cNvSpPr/>
          <p:nvPr/>
        </p:nvSpPr>
        <p:spPr>
          <a:xfrm>
            <a:off x="2540160" y="453852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25401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64263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2540160" y="1859039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2540160" y="152388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81080" y="4952880"/>
            <a:ext cx="5410440" cy="970200"/>
            <a:chOff x="1981080" y="4952880"/>
            <a:chExt cx="5410440" cy="970200"/>
          </a:xfrm>
        </p:grpSpPr>
        <p:sp>
          <p:nvSpPr>
            <p:cNvPr id="45" name="Freeform 44"/>
            <p:cNvSpPr/>
            <p:nvPr/>
          </p:nvSpPr>
          <p:spPr>
            <a:xfrm>
              <a:off x="1981080" y="4952880"/>
              <a:ext cx="5410440" cy="97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and height &lt; 7.0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lying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then standing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1981080" y="49528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1981080" y="59230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198108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739152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rela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C16288-DCA0-4651-AF40-F9CD2D96B870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51355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Using relations between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14400" y="1447919"/>
            <a:ext cx="7543799" cy="434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Comparing attributes with each other enables rules like this: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This description g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eneralizes better to new data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Standard relations: =, &lt;, &gt;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But: searching for relations between attributes can be costly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Simple solution: add extra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(e.g., a binary attribute “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is width &lt; height?”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3342" y="2486340"/>
            <a:ext cx="4495680" cy="695520"/>
            <a:chOff x="1907280" y="2071800"/>
            <a:chExt cx="4495680" cy="695520"/>
          </a:xfrm>
        </p:grpSpPr>
        <p:sp>
          <p:nvSpPr>
            <p:cNvPr id="6" name="Freeform 5"/>
            <p:cNvSpPr/>
            <p:nvPr/>
          </p:nvSpPr>
          <p:spPr>
            <a:xfrm>
              <a:off x="1907280" y="2071800"/>
              <a:ext cx="4495680" cy="69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&gt; height then lying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&gt; width then standing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07280" y="207180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907280" y="276732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907280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6402959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var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06984-7731-4CE8-ACEE-3551E2788697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3737" y="-111815"/>
            <a:ext cx="7543800" cy="979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with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239" y="795240"/>
            <a:ext cx="7543799" cy="5587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variables and multiple relations: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top of a tower of blocks is standing: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whole tower is standing: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4999" y="1340280"/>
            <a:ext cx="5715001" cy="639720"/>
            <a:chOff x="2204999" y="1340280"/>
            <a:chExt cx="5715001" cy="639720"/>
          </a:xfrm>
        </p:grpSpPr>
        <p:sp>
          <p:nvSpPr>
            <p:cNvPr id="5" name="Freeform 4"/>
            <p:cNvSpPr/>
            <p:nvPr/>
          </p:nvSpPr>
          <p:spPr>
            <a:xfrm>
              <a:off x="2204999" y="1340280"/>
              <a:ext cx="5715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204999" y="134028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204999" y="198000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204999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20000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080" y="4292780"/>
            <a:ext cx="5715000" cy="1519200"/>
            <a:chOff x="2190240" y="4141440"/>
            <a:chExt cx="5715000" cy="1519200"/>
          </a:xfrm>
        </p:grpSpPr>
        <p:sp>
          <p:nvSpPr>
            <p:cNvPr id="11" name="Freeform 10"/>
            <p:cNvSpPr/>
            <p:nvPr/>
          </p:nvSpPr>
          <p:spPr>
            <a:xfrm>
              <a:off x="2190240" y="4141440"/>
              <a:ext cx="5715000" cy="1519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is_top_of(x,z) and height_and_width_of(z,h,w)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is_rest_of(x,y)and standing(y)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empty(x) then standing(x)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2190240" y="414144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190240" y="5660639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190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905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89160" y="2557800"/>
            <a:ext cx="5715000" cy="914400"/>
            <a:chOff x="2189160" y="2557800"/>
            <a:chExt cx="5715000" cy="914400"/>
          </a:xfrm>
        </p:grpSpPr>
        <p:sp>
          <p:nvSpPr>
            <p:cNvPr id="17" name="Freeform 16"/>
            <p:cNvSpPr/>
            <p:nvPr/>
          </p:nvSpPr>
          <p:spPr>
            <a:xfrm>
              <a:off x="2189160" y="2557800"/>
              <a:ext cx="57150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is_top_of(y,x)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189160" y="25578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89160" y="34722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89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7904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uctive logic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11534E-F14B-49CE-B4EE-0D6F0FE70607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9870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Inductive logic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640000" cy="2822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 can be seen as logic program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Techniques for learning logic programs stem from the area of “inductive logic programming” (ILP)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recursive definitions are hard to learn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Also: few practical problems require recursion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Thus: many ILP techniques are restricted to non-recursive definitions to make learning easier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48EB03-6892-4A53-80C8-71A625386894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55436" y="65318"/>
            <a:ext cx="7543800" cy="70485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 algn="l"/>
            <a:r>
              <a:rPr lang="en-US" sz="3600" dirty="0"/>
              <a:t>Decision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959" y="1047599"/>
            <a:ext cx="7925040" cy="4345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Simplest way of representing output: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format that is used for representing the input!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table for the weather problem: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Main problem: selecting the right attributes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0000" y="2459369"/>
            <a:ext cx="4572000" cy="2344680"/>
            <a:chOff x="1980000" y="2700000"/>
            <a:chExt cx="4572000" cy="2344680"/>
          </a:xfrm>
        </p:grpSpPr>
        <p:sp>
          <p:nvSpPr>
            <p:cNvPr id="5" name="Freeform 4"/>
            <p:cNvSpPr/>
            <p:nvPr/>
          </p:nvSpPr>
          <p:spPr>
            <a:xfrm>
              <a:off x="5028120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504239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80000" y="470988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028120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504239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0000" y="437472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8120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4239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0000" y="40399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28120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239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80000" y="37047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28120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04239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80000" y="33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28120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04239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80000" y="30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28120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4239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80000" y="27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1980000" y="504468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980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6552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1980000" y="30348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1980000" y="27000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re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9A68A-09B3-4390-8AB8-27D49FD21422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Instance-based representation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3319328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form of learning: </a:t>
            </a:r>
            <a:r>
              <a:rPr lang="en-US" sz="2400" i="1" dirty="0"/>
              <a:t>rote learning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Training instances are searched for instance that most closely resembles new instance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The instances themselves represent the knowledge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Also called </a:t>
            </a:r>
            <a:r>
              <a:rPr lang="en-US" sz="2000" i="1" dirty="0"/>
              <a:t>instance-based</a:t>
            </a:r>
            <a:r>
              <a:rPr lang="en-US" sz="20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Similarity function defines what’s “learned”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Instance-based learning is </a:t>
            </a:r>
            <a:r>
              <a:rPr lang="en-US" sz="2400" i="1" dirty="0"/>
              <a:t>lazy</a:t>
            </a:r>
            <a:r>
              <a:rPr lang="en-US" sz="24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Methods: </a:t>
            </a:r>
            <a:r>
              <a:rPr lang="en-US" sz="2400" i="1" dirty="0"/>
              <a:t>nearest-neighbor, k-nearest-neighbor, 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distanc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DDCDE-C230-4D32-9172-460DA25F3C0E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The distance function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39800"/>
            <a:ext cx="8820150" cy="372854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case: one numeric attribute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Distance is the difference between the two attribute values involved (or a function thereof)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Several numeric attributes: normally, Euclidean distance is used and attributes are normalized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Nominal attributes: distance is set to 1 if values are different, 0 if they are equal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Are all attributes equally important?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Weighting the attributes might be necessary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rning prot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B05E4B-1F13-44C5-A640-972A3F67017C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3959225"/>
            <a:ext cx="8534400" cy="137982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 3"/>
          <p:cNvSpPr/>
          <p:nvPr/>
        </p:nvSpPr>
        <p:spPr>
          <a:xfrm>
            <a:off x="83772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72" y="916980"/>
            <a:ext cx="5783989" cy="280105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tangular gener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0387C-0AAF-452D-9D3B-537033069E2C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4017963"/>
            <a:ext cx="8534400" cy="1607577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Nearest-neighbor rule is used outside rectangles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22" y="856381"/>
            <a:ext cx="6376207" cy="30437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82518-3B29-4829-BD52-8202F6ED1FD0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</a:t>
            </a:r>
          </a:p>
        </p:txBody>
      </p:sp>
      <p:sp>
        <p:nvSpPr>
          <p:cNvPr id="3" name="Freeform 2"/>
          <p:cNvSpPr/>
          <p:nvPr/>
        </p:nvSpPr>
        <p:spPr>
          <a:xfrm>
            <a:off x="1080000" y="1694520"/>
            <a:ext cx="358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Simple 2-D representation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5220000" y="1620000"/>
            <a:ext cx="20574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Venn diagram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4876560" y="4800600"/>
            <a:ext cx="685800" cy="53352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98" y="2790299"/>
            <a:ext cx="6231442" cy="32001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77CF63-0C37-4BAD-A63C-B22A2909E6CA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II</a:t>
            </a:r>
          </a:p>
        </p:txBody>
      </p:sp>
      <p:sp>
        <p:nvSpPr>
          <p:cNvPr id="3" name="Freeform 2"/>
          <p:cNvSpPr/>
          <p:nvPr/>
        </p:nvSpPr>
        <p:spPr>
          <a:xfrm>
            <a:off x="1294920" y="2514600"/>
            <a:ext cx="2895839" cy="212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28800" y="2514600"/>
            <a:ext cx="1981080" cy="20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           </a:t>
            </a: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1	  2            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a       0.4	0.1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b       0.1	0.8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c       0.3	0.3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d       0.1	0.1          0.8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e       0.4	0.2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f        0.1	0.4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g       0.7	0.2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h       0.5	0.4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0000" y="1620000"/>
            <a:ext cx="335268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Probabilistic assignment</a:t>
            </a:r>
          </a:p>
        </p:txBody>
      </p:sp>
      <p:sp>
        <p:nvSpPr>
          <p:cNvPr id="6" name="Freeform 5"/>
          <p:cNvSpPr/>
          <p:nvPr/>
        </p:nvSpPr>
        <p:spPr>
          <a:xfrm>
            <a:off x="5400000" y="1694520"/>
            <a:ext cx="25102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Dendrogram</a:t>
            </a:r>
            <a:endParaRPr lang="en-US" sz="2400" b="1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4520" y="4757400"/>
            <a:ext cx="2895479" cy="639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Utopia" pitchFamily="34"/>
                <a:ea typeface="Gothic" pitchFamily="2"/>
                <a:cs typeface="Lucidasans" pitchFamily="2"/>
              </a:rPr>
              <a:t>NB: dendron is the Greek word for 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0" y="2425279"/>
            <a:ext cx="3044927" cy="19833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DD57D8-FBBC-46F6-9A18-9F199379522D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3676" y="-139595"/>
            <a:ext cx="7648575" cy="1144588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/>
              <a:t>Linear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698" y="1457325"/>
            <a:ext cx="8229600" cy="5400675"/>
          </a:xfrm>
        </p:spPr>
        <p:txBody>
          <a:bodyPr/>
          <a:lstStyle/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Another simple representation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Traditionally primarily used for regression:</a:t>
            </a:r>
          </a:p>
          <a:p>
            <a:pPr marL="800100" lvl="6" indent="-342900">
              <a:buSzPct val="100000"/>
            </a:pPr>
            <a:r>
              <a:rPr lang="en-US" sz="2400" dirty="0"/>
              <a:t>Inputs (attribute values) and output are all numeric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Output is the sum of the weighted input attribute values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/>
              <a:t>The trick is to find good values for the weights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/>
              <a:t>There are different ways of doing this, which we will consider later; the most famous one is to minimize the squared error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linear regression funct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231DC1-1B43-42D9-8A2D-9D3658A447C2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460" y="0"/>
            <a:ext cx="6905625" cy="1144588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A linear regression function for the CPU performance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60000" y="5760360"/>
            <a:ext cx="3240000" cy="359640"/>
            <a:chOff x="3060000" y="5760360"/>
            <a:chExt cx="3240000" cy="359640"/>
          </a:xfrm>
        </p:grpSpPr>
        <p:sp>
          <p:nvSpPr>
            <p:cNvPr id="5" name="Freeform 4"/>
            <p:cNvSpPr/>
            <p:nvPr/>
          </p:nvSpPr>
          <p:spPr>
            <a:xfrm>
              <a:off x="3060000" y="5760360"/>
              <a:ext cx="324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 37.06 + 2.47CACH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576036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612000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30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87" y="1302520"/>
            <a:ext cx="5881952" cy="41522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E2CBE8-2348-49C0-8E5A-F054635DEA21}" type="slidenum">
              <a:t>7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9010" y="1105820"/>
            <a:ext cx="8229600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Binary classification</a:t>
            </a:r>
          </a:p>
          <a:p>
            <a:pPr lvl="0"/>
            <a:r>
              <a:rPr lang="en-US" sz="2400" dirty="0"/>
              <a:t>Line </a:t>
            </a:r>
            <a:r>
              <a:rPr lang="en-US" sz="2400" i="1" dirty="0"/>
              <a:t>separates</a:t>
            </a:r>
            <a:r>
              <a:rPr lang="en-US" sz="2400" dirty="0"/>
              <a:t> the two classes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Decision boundary - defines where the decision changes from one class value to the other</a:t>
            </a:r>
          </a:p>
          <a:p>
            <a:pPr lvl="0"/>
            <a:r>
              <a:rPr lang="en-US" sz="2400" dirty="0"/>
              <a:t>Prediction is made by plugging in observed values of the attributes into the expression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Predict one class if output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0, and the other class if output &lt; 0</a:t>
            </a:r>
          </a:p>
          <a:p>
            <a:pPr lvl="0"/>
            <a:r>
              <a:rPr lang="en-US" sz="2400" dirty="0"/>
              <a:t>Boundary becomes a high-dimensional plane (</a:t>
            </a:r>
            <a:r>
              <a:rPr lang="en-US" sz="2400" i="1" dirty="0" err="1"/>
              <a:t>hyperplane</a:t>
            </a:r>
            <a:r>
              <a:rPr lang="en-US" sz="2400" dirty="0"/>
              <a:t>) when there are multiple attributes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307663" y="-15306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for classification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ing sestosas from versi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28255-EFFD-4ED8-AAEF-E25083538717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9470" y="-179388"/>
            <a:ext cx="7343775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Separating </a:t>
            </a:r>
            <a:r>
              <a:rPr lang="en-US" sz="3600" dirty="0" err="1"/>
              <a:t>setosas</a:t>
            </a:r>
            <a:r>
              <a:rPr lang="en-US" sz="3600" dirty="0"/>
              <a:t> from </a:t>
            </a:r>
            <a:r>
              <a:rPr lang="en-US" sz="3600" dirty="0" err="1"/>
              <a:t>versicolors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0000" y="5697360"/>
            <a:ext cx="6120000" cy="359640"/>
            <a:chOff x="1440000" y="5697360"/>
            <a:chExt cx="6120000" cy="359640"/>
          </a:xfrm>
        </p:grpSpPr>
        <p:sp>
          <p:nvSpPr>
            <p:cNvPr id="5" name="Freeform 4"/>
            <p:cNvSpPr/>
            <p:nvPr/>
          </p:nvSpPr>
          <p:spPr>
            <a:xfrm>
              <a:off x="1440000" y="5697360"/>
              <a:ext cx="612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2.0 – 0.5PETAL-LENGTH – 0.8PETAL-WIDTH = 0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40000" y="569736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40000" y="605700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4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6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82" y="1133739"/>
            <a:ext cx="5510716" cy="3965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Decision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964000" cy="38905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“Divide-and-conquer” approach produces tree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Nodes involve testing a particular attribute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Usually, attribute value is compared to constant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possibilities: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Comparing values of two attributes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a function of one or more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Leaves assign classification, set of classifications, or probability distribution to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Unknown instance is routed down the tree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2346</Words>
  <Application>Microsoft Office PowerPoint</Application>
  <PresentationFormat>On-screen Show (4:3)</PresentationFormat>
  <Paragraphs>458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Courier</vt:lpstr>
      <vt:lpstr>Courier New</vt:lpstr>
      <vt:lpstr>Symbol</vt:lpstr>
      <vt:lpstr>Tahoma</vt:lpstr>
      <vt:lpstr>Times</vt:lpstr>
      <vt:lpstr>Times New Roman</vt:lpstr>
      <vt:lpstr>Utopia</vt:lpstr>
      <vt:lpstr>1_Office Theme</vt:lpstr>
      <vt:lpstr>Office Theme</vt:lpstr>
      <vt:lpstr>Title1</vt:lpstr>
      <vt:lpstr>PowerPoint Presentation</vt:lpstr>
      <vt:lpstr>PowerPoint Presentation</vt:lpstr>
      <vt:lpstr>Output: representing structural patterns</vt:lpstr>
      <vt:lpstr>Decision tables</vt:lpstr>
      <vt:lpstr>Linear models</vt:lpstr>
      <vt:lpstr>A linear regression function for the CPU performance data</vt:lpstr>
      <vt:lpstr>Linear models for classification</vt:lpstr>
      <vt:lpstr>Separating setosas from versicolors</vt:lpstr>
      <vt:lpstr>Decision trees</vt:lpstr>
      <vt:lpstr>Interactive tree construction I</vt:lpstr>
      <vt:lpstr>Interactive tree construction II</vt:lpstr>
      <vt:lpstr>Nominal and numeric attributes in trees</vt:lpstr>
      <vt:lpstr>Missing values</vt:lpstr>
      <vt:lpstr>Trees for numeric prediction</vt:lpstr>
      <vt:lpstr>Linear regression for the CPU data</vt:lpstr>
      <vt:lpstr>Regression tree for the CPU data</vt:lpstr>
      <vt:lpstr>Model tree for the CPU data</vt:lpstr>
      <vt:lpstr>Classification rules</vt:lpstr>
      <vt:lpstr>From trees to rules</vt:lpstr>
      <vt:lpstr>From rules to trees</vt:lpstr>
      <vt:lpstr>A tree for a simple disjunction</vt:lpstr>
      <vt:lpstr>The exclusive-or problem</vt:lpstr>
      <vt:lpstr>A tree with a replicated subtree</vt:lpstr>
      <vt:lpstr>“Nuggets” of knowledge</vt:lpstr>
      <vt:lpstr>Interpreting rules</vt:lpstr>
      <vt:lpstr>Special case: Boolean class</vt:lpstr>
      <vt:lpstr>Association rules</vt:lpstr>
      <vt:lpstr>Support and confidence of a rule</vt:lpstr>
      <vt:lpstr>Interpreting association rules</vt:lpstr>
      <vt:lpstr>Rules with exceptions</vt:lpstr>
      <vt:lpstr>A more complex example</vt:lpstr>
      <vt:lpstr>Advantages of using exceptions</vt:lpstr>
      <vt:lpstr>More on exceptions</vt:lpstr>
      <vt:lpstr>Rules involving relations</vt:lpstr>
      <vt:lpstr>The shapes problem</vt:lpstr>
      <vt:lpstr>A propositional solution</vt:lpstr>
      <vt:lpstr>Using relations between attributes</vt:lpstr>
      <vt:lpstr>Rules with variables</vt:lpstr>
      <vt:lpstr>Inductive logic programming</vt:lpstr>
      <vt:lpstr>Instance-based representation</vt:lpstr>
      <vt:lpstr>The distance function</vt:lpstr>
      <vt:lpstr>Learning prototypes</vt:lpstr>
      <vt:lpstr>Rectangular generalizations</vt:lpstr>
      <vt:lpstr>Representing clusters I</vt:lpstr>
      <vt:lpstr>Representing clusters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Eibe Frank</dc:creator>
  <cp:lastModifiedBy>Branko Kavšek</cp:lastModifiedBy>
  <cp:revision>39</cp:revision>
  <dcterms:created xsi:type="dcterms:W3CDTF">2006-02-23T13:30:17Z</dcterms:created>
  <dcterms:modified xsi:type="dcterms:W3CDTF">2021-09-26T13:59:02Z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