
<file path=[Content_Types].xml><?xml version="1.0" encoding="utf-8"?>
<Types xmlns="http://schemas.openxmlformats.org/package/2006/content-types">
  <Default Extension="xml" ContentType="application/xml"/>
  <Default Extension="wav" ContentType="audio/wav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87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61CD-3F2E-F84C-9CA8-0691628C2BB8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9E67-EC78-6E44-96CE-896D21AE9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75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61CD-3F2E-F84C-9CA8-0691628C2BB8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9E67-EC78-6E44-96CE-896D21AE9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886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61CD-3F2E-F84C-9CA8-0691628C2BB8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9E67-EC78-6E44-96CE-896D21AE9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634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61CD-3F2E-F84C-9CA8-0691628C2BB8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9E67-EC78-6E44-96CE-896D21AE9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171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61CD-3F2E-F84C-9CA8-0691628C2BB8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9E67-EC78-6E44-96CE-896D21AE9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862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61CD-3F2E-F84C-9CA8-0691628C2BB8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9E67-EC78-6E44-96CE-896D21AE9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358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61CD-3F2E-F84C-9CA8-0691628C2BB8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9E67-EC78-6E44-96CE-896D21AE9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489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61CD-3F2E-F84C-9CA8-0691628C2BB8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9E67-EC78-6E44-96CE-896D21AE9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212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61CD-3F2E-F84C-9CA8-0691628C2BB8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9E67-EC78-6E44-96CE-896D21AE9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447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61CD-3F2E-F84C-9CA8-0691628C2BB8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9E67-EC78-6E44-96CE-896D21AE9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166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61CD-3F2E-F84C-9CA8-0691628C2BB8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9E67-EC78-6E44-96CE-896D21AE9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895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F61CD-3F2E-F84C-9CA8-0691628C2BB8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69E67-EC78-6E44-96CE-896D21AE9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379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.png"/><Relationship Id="rId1" Type="http://schemas.microsoft.com/office/2007/relationships/media" Target="../media/media1.wav"/><Relationship Id="rId2" Type="http://schemas.openxmlformats.org/officeDocument/2006/relationships/audio" Target="../media/media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2.wav"/><Relationship Id="rId2" Type="http://schemas.openxmlformats.org/officeDocument/2006/relationships/audio" Target="../media/media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3.wav"/><Relationship Id="rId2" Type="http://schemas.openxmlformats.org/officeDocument/2006/relationships/audio" Target="../media/media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image" Target="../media/image1.png"/><Relationship Id="rId1" Type="http://schemas.microsoft.com/office/2007/relationships/media" Target="../media/media4.wav"/><Relationship Id="rId2" Type="http://schemas.openxmlformats.org/officeDocument/2006/relationships/audio" Target="../media/media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image" Target="../media/image1.png"/><Relationship Id="rId1" Type="http://schemas.microsoft.com/office/2007/relationships/media" Target="../media/media5.wav"/><Relationship Id="rId2" Type="http://schemas.openxmlformats.org/officeDocument/2006/relationships/audio" Target="../media/media5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4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1" Type="http://schemas.openxmlformats.org/officeDocument/2006/relationships/tags" Target="../tags/tag1.xml"/><Relationship Id="rId2" Type="http://schemas.microsoft.com/office/2007/relationships/media" Target="../media/media6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image" Target="../media/image1.png"/><Relationship Id="rId1" Type="http://schemas.microsoft.com/office/2007/relationships/media" Target="../media/media7.wav"/><Relationship Id="rId2" Type="http://schemas.openxmlformats.org/officeDocument/2006/relationships/audio" Target="../media/media7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image" Target="../media/image1.png"/><Relationship Id="rId1" Type="http://schemas.microsoft.com/office/2007/relationships/media" Target="../media/media8.wav"/><Relationship Id="rId2" Type="http://schemas.openxmlformats.org/officeDocument/2006/relationships/audio" Target="../media/media8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9928" y="2130425"/>
            <a:ext cx="8065072" cy="1470025"/>
          </a:xfrm>
        </p:spPr>
        <p:txBody>
          <a:bodyPr/>
          <a:lstStyle/>
          <a:p>
            <a:r>
              <a:rPr lang="en-US" dirty="0" smtClean="0"/>
              <a:t>Communication Theory </a:t>
            </a:r>
            <a:r>
              <a:rPr lang="mr-IN" dirty="0" smtClean="0"/>
              <a:t>–</a:t>
            </a:r>
            <a:r>
              <a:rPr lang="en-US" dirty="0" smtClean="0"/>
              <a:t> My 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  Fundamental Problem of Communication</a:t>
            </a:r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48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13269">
        <p14:flash/>
      </p:transition>
    </mc:Choice>
    <mc:Fallback xmlns="">
      <p:transition xmlns:p14="http://schemas.microsoft.com/office/powerpoint/2010/main" advClick="0" advTm="13269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word </a:t>
            </a:r>
            <a:r>
              <a:rPr lang="en-US" dirty="0" smtClean="0">
                <a:solidFill>
                  <a:srgbClr val="FF0000"/>
                </a:solidFill>
              </a:rPr>
              <a:t>communication</a:t>
            </a:r>
            <a:r>
              <a:rPr lang="en-US" dirty="0" smtClean="0"/>
              <a:t> is derived from </a:t>
            </a:r>
            <a:r>
              <a:rPr lang="en-US" dirty="0" err="1" smtClean="0"/>
              <a:t>latin</a:t>
            </a:r>
            <a:r>
              <a:rPr lang="en-US" dirty="0" smtClean="0"/>
              <a:t> words </a:t>
            </a:r>
            <a:r>
              <a:rPr lang="en-US" b="1" dirty="0" err="1"/>
              <a:t>c</a:t>
            </a:r>
            <a:r>
              <a:rPr lang="en-US" b="1" dirty="0" err="1" smtClean="0"/>
              <a:t>ommunis</a:t>
            </a:r>
            <a:r>
              <a:rPr lang="en-US" b="1" dirty="0" smtClean="0"/>
              <a:t> </a:t>
            </a:r>
            <a:r>
              <a:rPr lang="en-US" dirty="0" smtClean="0"/>
              <a:t>in </a:t>
            </a:r>
            <a:r>
              <a:rPr lang="en-US" b="1" dirty="0" err="1"/>
              <a:t>c</a:t>
            </a:r>
            <a:r>
              <a:rPr lang="en-US" b="1" dirty="0" err="1" smtClean="0"/>
              <a:t>ommunicare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communis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common</a:t>
            </a:r>
          </a:p>
          <a:p>
            <a:r>
              <a:rPr lang="en-US" dirty="0" err="1" smtClean="0"/>
              <a:t>communicare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communicate, share</a:t>
            </a:r>
            <a:endParaRPr lang="en-US" dirty="0"/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57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24103">
        <p14:flash/>
      </p:transition>
    </mc:Choice>
    <mc:Fallback xmlns="">
      <p:transition xmlns:p14="http://schemas.microsoft.com/office/powerpoint/2010/main" advClick="0" advTm="24103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- Messaging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Although </a:t>
            </a:r>
            <a:r>
              <a:rPr lang="en-US" b="1" dirty="0" err="1" smtClean="0"/>
              <a:t>communcation</a:t>
            </a:r>
            <a:r>
              <a:rPr lang="en-US" dirty="0" smtClean="0"/>
              <a:t> and </a:t>
            </a:r>
            <a:r>
              <a:rPr lang="en-US" b="1" dirty="0" smtClean="0"/>
              <a:t>message</a:t>
            </a:r>
            <a:r>
              <a:rPr lang="en-US" dirty="0" smtClean="0"/>
              <a:t> are almost synonyms for us, the word </a:t>
            </a:r>
            <a:r>
              <a:rPr lang="en-US" b="1" dirty="0" smtClean="0"/>
              <a:t>message</a:t>
            </a:r>
            <a:r>
              <a:rPr lang="en-US" dirty="0" smtClean="0"/>
              <a:t> and </a:t>
            </a:r>
            <a:r>
              <a:rPr lang="en-US" b="1" dirty="0" smtClean="0"/>
              <a:t>messaging </a:t>
            </a:r>
            <a:r>
              <a:rPr lang="en-US" dirty="0" smtClean="0"/>
              <a:t>or </a:t>
            </a:r>
            <a:r>
              <a:rPr lang="en-US" b="1" dirty="0" smtClean="0"/>
              <a:t>sending a message,</a:t>
            </a:r>
            <a:r>
              <a:rPr lang="en-US" dirty="0" smtClean="0"/>
              <a:t> indicate a </a:t>
            </a:r>
            <a:r>
              <a:rPr lang="en-US" dirty="0" smtClean="0">
                <a:solidFill>
                  <a:srgbClr val="FF0000"/>
                </a:solidFill>
              </a:rPr>
              <a:t>one-way process.</a:t>
            </a:r>
          </a:p>
          <a:p>
            <a:r>
              <a:rPr lang="en-US" dirty="0" smtClean="0"/>
              <a:t>On the other hand</a:t>
            </a:r>
            <a:r>
              <a:rPr lang="en-US" b="1" dirty="0" smtClean="0"/>
              <a:t> communication </a:t>
            </a:r>
            <a:r>
              <a:rPr lang="en-US" dirty="0" smtClean="0"/>
              <a:t>somehow assumes </a:t>
            </a:r>
            <a:r>
              <a:rPr lang="en-US" dirty="0" smtClean="0">
                <a:solidFill>
                  <a:srgbClr val="FF0000"/>
                </a:solidFill>
              </a:rPr>
              <a:t>a two-way, or interactive process</a:t>
            </a:r>
            <a:r>
              <a:rPr lang="en-US" dirty="0" smtClean="0"/>
              <a:t>. </a:t>
            </a:r>
          </a:p>
          <a:p>
            <a:r>
              <a:rPr lang="en-US" dirty="0" smtClean="0"/>
              <a:t>Since mathematicians can give any word any meaning, we do not care too much about these, but we have to keep that at the back of our minds.</a:t>
            </a:r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93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6001">
        <p14:flash/>
      </p:transition>
    </mc:Choice>
    <mc:Fallback xmlns="">
      <p:transition xmlns:p14="http://schemas.microsoft.com/office/powerpoint/2010/main" advClick="0" advTm="56001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Knowledge and difference in knowledge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85762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 a community each of us has some </a:t>
            </a:r>
            <a:r>
              <a:rPr lang="en-US" b="1" dirty="0" smtClean="0"/>
              <a:t>individual knowledge </a:t>
            </a:r>
            <a:r>
              <a:rPr lang="en-US" dirty="0" smtClean="0"/>
              <a:t>but there is also some </a:t>
            </a:r>
            <a:r>
              <a:rPr lang="en-US" b="1" dirty="0" smtClean="0"/>
              <a:t>common </a:t>
            </a:r>
            <a:r>
              <a:rPr lang="en-US" b="1" dirty="0" err="1" smtClean="0"/>
              <a:t>knowled</a:t>
            </a:r>
            <a:r>
              <a:rPr lang="en-US" dirty="0" err="1" smtClean="0"/>
              <a:t>e</a:t>
            </a:r>
            <a:r>
              <a:rPr lang="en-US" dirty="0" smtClean="0"/>
              <a:t>.</a:t>
            </a:r>
          </a:p>
          <a:p>
            <a:r>
              <a:rPr lang="en-US" dirty="0" smtClean="0"/>
              <a:t>On the right, a model with  individuals A and B, each with common and with individual knowledge.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4254500" y="2773793"/>
            <a:ext cx="1789128" cy="3338263"/>
            <a:chOff x="4953000" y="1605393"/>
            <a:chExt cx="1789128" cy="3338263"/>
          </a:xfrm>
        </p:grpSpPr>
        <p:sp>
          <p:nvSpPr>
            <p:cNvPr id="7" name="Rectangle 6"/>
            <p:cNvSpPr/>
            <p:nvPr/>
          </p:nvSpPr>
          <p:spPr>
            <a:xfrm>
              <a:off x="4953000" y="3250416"/>
              <a:ext cx="1125360" cy="169324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Common knowledge</a:t>
              </a:r>
              <a:endParaRPr lang="en-US" sz="16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953000" y="2389913"/>
              <a:ext cx="1125360" cy="860503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Individual knowledge</a:t>
              </a:r>
              <a:endParaRPr lang="en-US" sz="1200" dirty="0"/>
            </a:p>
          </p:txBody>
        </p:sp>
        <p:sp>
          <p:nvSpPr>
            <p:cNvPr id="11" name="Oval Callout 10"/>
            <p:cNvSpPr/>
            <p:nvPr/>
          </p:nvSpPr>
          <p:spPr>
            <a:xfrm>
              <a:off x="5543388" y="1605393"/>
              <a:ext cx="1198740" cy="624613"/>
            </a:xfrm>
            <a:prstGeom prst="wedgeEllipseCallou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</a:t>
              </a:r>
              <a:endParaRPr lang="en-US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7161935" y="2070100"/>
            <a:ext cx="1714501" cy="3042294"/>
            <a:chOff x="6844435" y="1917700"/>
            <a:chExt cx="1714501" cy="3042294"/>
          </a:xfrm>
        </p:grpSpPr>
        <p:sp>
          <p:nvSpPr>
            <p:cNvPr id="8" name="Rectangle 7"/>
            <p:cNvSpPr/>
            <p:nvPr/>
          </p:nvSpPr>
          <p:spPr>
            <a:xfrm>
              <a:off x="6850659" y="3266754"/>
              <a:ext cx="1268874" cy="169324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Common  knowledge</a:t>
              </a: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844435" y="2639785"/>
              <a:ext cx="1275097" cy="599753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Individual knowledge</a:t>
              </a:r>
              <a:endParaRPr lang="en-US" sz="1200" dirty="0"/>
            </a:p>
          </p:txBody>
        </p:sp>
        <p:sp>
          <p:nvSpPr>
            <p:cNvPr id="12" name="Oval Callout 11"/>
            <p:cNvSpPr/>
            <p:nvPr/>
          </p:nvSpPr>
          <p:spPr>
            <a:xfrm>
              <a:off x="7360196" y="1917700"/>
              <a:ext cx="1198740" cy="624613"/>
            </a:xfrm>
            <a:prstGeom prst="wedgeEllipseCallou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</a:t>
              </a:r>
            </a:p>
          </p:txBody>
        </p:sp>
      </p:grpSp>
      <p:pic>
        <p:nvPicPr>
          <p:cNvPr id="6" name="Sound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11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40009">
        <p14:flash/>
      </p:transition>
    </mc:Choice>
    <mc:Fallback xmlns="">
      <p:transition xmlns:p14="http://schemas.microsoft.com/office/powerpoint/2010/main" advClick="0" advTm="40009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Fundamental problem of communication (messaging)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85762" cy="4525963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The fundamental problem of communication </a:t>
            </a:r>
            <a:r>
              <a:rPr lang="en-US" dirty="0" smtClean="0"/>
              <a:t>can be stated as follows:</a:t>
            </a:r>
          </a:p>
          <a:p>
            <a:r>
              <a:rPr lang="en-US" i="1" dirty="0" smtClean="0"/>
              <a:t>An individual A has to find a way to transfer part of his/her </a:t>
            </a:r>
            <a:r>
              <a:rPr lang="en-US" b="1" i="1" dirty="0" smtClean="0"/>
              <a:t>individual knowledge </a:t>
            </a:r>
            <a:r>
              <a:rPr lang="en-US" i="1" dirty="0" smtClean="0"/>
              <a:t>to individual B in an </a:t>
            </a:r>
            <a:r>
              <a:rPr lang="en-US" i="1" dirty="0" smtClean="0">
                <a:solidFill>
                  <a:schemeClr val="accent2"/>
                </a:solidFill>
              </a:rPr>
              <a:t>efficient</a:t>
            </a:r>
            <a:r>
              <a:rPr lang="en-US" i="1" dirty="0" smtClean="0"/>
              <a:t> and</a:t>
            </a:r>
            <a:r>
              <a:rPr lang="en-US" i="1" dirty="0" smtClean="0">
                <a:solidFill>
                  <a:srgbClr val="C0504D"/>
                </a:solidFill>
              </a:rPr>
              <a:t> reliable way,</a:t>
            </a:r>
            <a:r>
              <a:rPr lang="en-US" i="1" dirty="0" smtClean="0"/>
              <a:t> </a:t>
            </a:r>
            <a:r>
              <a:rPr lang="en-US" i="1" dirty="0" smtClean="0">
                <a:solidFill>
                  <a:srgbClr val="C0504D"/>
                </a:solidFill>
              </a:rPr>
              <a:t>without distortion</a:t>
            </a:r>
            <a:r>
              <a:rPr lang="en-US" i="1" dirty="0" smtClean="0"/>
              <a:t> </a:t>
            </a:r>
            <a:r>
              <a:rPr lang="en-US" i="1" dirty="0" smtClean="0">
                <a:solidFill>
                  <a:srgbClr val="C0504D"/>
                </a:solidFill>
              </a:rPr>
              <a:t>or interference</a:t>
            </a:r>
            <a:r>
              <a:rPr lang="en-US" i="1" dirty="0" smtClean="0"/>
              <a:t> from the third party.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254500" y="2773793"/>
            <a:ext cx="1789128" cy="3338263"/>
            <a:chOff x="4953000" y="1605393"/>
            <a:chExt cx="1789128" cy="3338263"/>
          </a:xfrm>
        </p:grpSpPr>
        <p:sp>
          <p:nvSpPr>
            <p:cNvPr id="7" name="Rectangle 6"/>
            <p:cNvSpPr/>
            <p:nvPr/>
          </p:nvSpPr>
          <p:spPr>
            <a:xfrm>
              <a:off x="4953000" y="3250416"/>
              <a:ext cx="1125360" cy="169324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Common knowledge</a:t>
              </a:r>
              <a:endParaRPr lang="en-US" sz="16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953000" y="2389913"/>
              <a:ext cx="1125360" cy="860503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Individual knowledge</a:t>
              </a:r>
              <a:endParaRPr lang="en-US" sz="1200" dirty="0"/>
            </a:p>
          </p:txBody>
        </p:sp>
        <p:sp>
          <p:nvSpPr>
            <p:cNvPr id="11" name="Oval Callout 10"/>
            <p:cNvSpPr/>
            <p:nvPr/>
          </p:nvSpPr>
          <p:spPr>
            <a:xfrm>
              <a:off x="5543388" y="1605393"/>
              <a:ext cx="1198740" cy="624613"/>
            </a:xfrm>
            <a:prstGeom prst="wedgeEllipseCallou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</a:t>
              </a:r>
              <a:endParaRPr lang="en-US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7161935" y="2070100"/>
            <a:ext cx="1714501" cy="3042294"/>
            <a:chOff x="6844435" y="1917700"/>
            <a:chExt cx="1714501" cy="3042294"/>
          </a:xfrm>
        </p:grpSpPr>
        <p:sp>
          <p:nvSpPr>
            <p:cNvPr id="8" name="Rectangle 7"/>
            <p:cNvSpPr/>
            <p:nvPr/>
          </p:nvSpPr>
          <p:spPr>
            <a:xfrm>
              <a:off x="6850659" y="3266754"/>
              <a:ext cx="1268874" cy="169324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Common  knowledge</a:t>
              </a: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844435" y="2639785"/>
              <a:ext cx="1275097" cy="599753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Individual knowledge</a:t>
              </a:r>
              <a:endParaRPr lang="en-US" sz="1200" dirty="0"/>
            </a:p>
          </p:txBody>
        </p:sp>
        <p:sp>
          <p:nvSpPr>
            <p:cNvPr id="12" name="Oval Callout 11"/>
            <p:cNvSpPr/>
            <p:nvPr/>
          </p:nvSpPr>
          <p:spPr>
            <a:xfrm>
              <a:off x="7360196" y="1917700"/>
              <a:ext cx="1198740" cy="624613"/>
            </a:xfrm>
            <a:prstGeom prst="wedgeEllipseCallou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</a:t>
              </a:r>
            </a:p>
          </p:txBody>
        </p:sp>
      </p:grpSp>
      <p:pic>
        <p:nvPicPr>
          <p:cNvPr id="6" name="Sound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44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24461">
        <p14:flash/>
      </p:transition>
    </mc:Choice>
    <mc:Fallback xmlns="">
      <p:transition xmlns:p14="http://schemas.microsoft.com/office/powerpoint/2010/main" advClick="0" advTm="24461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75940" y="2468426"/>
            <a:ext cx="1330660" cy="86050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Added common knowledge</a:t>
            </a:r>
            <a:endParaRPr lang="en-US" sz="12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Ideal communication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672860" y="4016054"/>
            <a:ext cx="1302740" cy="16932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Common knowledge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666636" y="3389085"/>
            <a:ext cx="1308964" cy="59975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/>
              <a:t>Indiviudal</a:t>
            </a:r>
            <a:r>
              <a:rPr lang="en-US" sz="1200" dirty="0" smtClean="0"/>
              <a:t> knowledge of B</a:t>
            </a:r>
            <a:endParaRPr lang="en-US" sz="1200" dirty="0"/>
          </a:p>
        </p:txBody>
      </p:sp>
      <p:grpSp>
        <p:nvGrpSpPr>
          <p:cNvPr id="3" name="Group 2"/>
          <p:cNvGrpSpPr/>
          <p:nvPr/>
        </p:nvGrpSpPr>
        <p:grpSpPr>
          <a:xfrm>
            <a:off x="675940" y="1155700"/>
            <a:ext cx="2307696" cy="3876856"/>
            <a:chOff x="675940" y="1155700"/>
            <a:chExt cx="2307696" cy="3876856"/>
          </a:xfrm>
        </p:grpSpPr>
        <p:sp>
          <p:nvSpPr>
            <p:cNvPr id="8" name="Rectangle 7"/>
            <p:cNvSpPr/>
            <p:nvPr/>
          </p:nvSpPr>
          <p:spPr>
            <a:xfrm>
              <a:off x="675940" y="2478813"/>
              <a:ext cx="1343360" cy="860503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Part of Individual knowledge o A</a:t>
              </a:r>
              <a:endParaRPr lang="en-US" sz="12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675940" y="3339316"/>
              <a:ext cx="1343360" cy="169324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Common knowledge</a:t>
              </a:r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75940" y="1841457"/>
              <a:ext cx="1343360" cy="626969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Part of Individual knowledge of A</a:t>
              </a:r>
              <a:endParaRPr lang="en-US" sz="1200" dirty="0"/>
            </a:p>
          </p:txBody>
        </p:sp>
        <p:sp>
          <p:nvSpPr>
            <p:cNvPr id="10" name="Oval Callout 9"/>
            <p:cNvSpPr/>
            <p:nvPr/>
          </p:nvSpPr>
          <p:spPr>
            <a:xfrm>
              <a:off x="1784896" y="1155700"/>
              <a:ext cx="1198740" cy="624613"/>
            </a:xfrm>
            <a:prstGeom prst="wedgeEllipseCallou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</a:t>
              </a:r>
              <a:endParaRPr lang="en-US" dirty="0"/>
            </a:p>
          </p:txBody>
        </p:sp>
      </p:grpSp>
      <p:sp>
        <p:nvSpPr>
          <p:cNvPr id="11" name="Oval Callout 10"/>
          <p:cNvSpPr/>
          <p:nvPr/>
        </p:nvSpPr>
        <p:spPr>
          <a:xfrm>
            <a:off x="7537996" y="1689100"/>
            <a:ext cx="1198740" cy="624613"/>
          </a:xfrm>
          <a:prstGeom prst="wedgeEllipse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98700" y="4457700"/>
            <a:ext cx="4102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an ideal world A transfers part of his individual knowledge to B (with no problems) by sending a suitable message.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56660" y="566738"/>
            <a:ext cx="1343360" cy="86050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Common knowledge  A</a:t>
            </a:r>
            <a:endParaRPr lang="en-US" sz="1200" dirty="0"/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0552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70454">
        <p14:flash/>
      </p:transition>
    </mc:Choice>
    <mc:Fallback xmlns="">
      <p:transition xmlns:p14="http://schemas.microsoft.com/office/powerpoint/2010/main" advClick="0" advTm="70454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51 0.00926 L 0.65434 0.0111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92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40741E-7 L 0.05834 0.2722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7" y="1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3" grpId="0" animBg="1"/>
      <p:bldP spid="2" grpId="0"/>
      <p:bldP spid="15" grpId="0" animBg="1"/>
      <p:bldP spid="15" grpId="1" animBg="1"/>
      <p:bldP spid="15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Brookes equation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761363" cy="4895295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Bertrand Brookes (1980):</a:t>
            </a:r>
          </a:p>
          <a:p>
            <a:r>
              <a:rPr lang="en-US" dirty="0" smtClean="0"/>
              <a:t>K(S + </a:t>
            </a:r>
            <a:r>
              <a:rPr lang="en-US" dirty="0" smtClean="0">
                <a:latin typeface="Symbol"/>
              </a:rPr>
              <a:t>D</a:t>
            </a:r>
            <a:r>
              <a:rPr lang="en-US" dirty="0" smtClean="0"/>
              <a:t>S) = K(S) + </a:t>
            </a:r>
            <a:r>
              <a:rPr lang="en-US" dirty="0" smtClean="0">
                <a:latin typeface="Symbol"/>
              </a:rPr>
              <a:t>D</a:t>
            </a:r>
            <a:r>
              <a:rPr lang="en-US" dirty="0" smtClean="0"/>
              <a:t>I.</a:t>
            </a:r>
          </a:p>
          <a:p>
            <a:r>
              <a:rPr lang="en-US" dirty="0" smtClean="0"/>
              <a:t>K(S) </a:t>
            </a:r>
            <a:r>
              <a:rPr lang="mr-IN" dirty="0" smtClean="0"/>
              <a:t>–</a:t>
            </a:r>
            <a:r>
              <a:rPr lang="en-US" dirty="0" smtClean="0"/>
              <a:t> structure of knowledge</a:t>
            </a:r>
          </a:p>
          <a:p>
            <a:r>
              <a:rPr lang="en-US" dirty="0" smtClean="0">
                <a:latin typeface="Symbol"/>
              </a:rPr>
              <a:t>D</a:t>
            </a:r>
            <a:r>
              <a:rPr lang="en-US" dirty="0" smtClean="0"/>
              <a:t>I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C0504D"/>
                </a:solidFill>
              </a:rPr>
              <a:t>added information</a:t>
            </a:r>
            <a:r>
              <a:rPr lang="en-US" dirty="0" smtClean="0"/>
              <a:t>.</a:t>
            </a:r>
          </a:p>
          <a:p>
            <a:r>
              <a:rPr lang="en-US" dirty="0" smtClean="0">
                <a:latin typeface="Symbol"/>
              </a:rPr>
              <a:t>D</a:t>
            </a:r>
            <a:r>
              <a:rPr lang="en-US" dirty="0" smtClean="0"/>
              <a:t>S </a:t>
            </a:r>
            <a:r>
              <a:rPr lang="mr-IN" dirty="0" smtClean="0"/>
              <a:t>–</a:t>
            </a:r>
            <a:r>
              <a:rPr lang="en-US" dirty="0" smtClean="0"/>
              <a:t> difference in the </a:t>
            </a:r>
            <a:r>
              <a:rPr lang="en-US" dirty="0" smtClean="0">
                <a:solidFill>
                  <a:srgbClr val="C0504D"/>
                </a:solidFill>
              </a:rPr>
              <a:t>structure of knowledg</a:t>
            </a:r>
            <a:r>
              <a:rPr lang="en-US" dirty="0">
                <a:solidFill>
                  <a:srgbClr val="C0504D"/>
                </a:solidFill>
              </a:rPr>
              <a:t>e</a:t>
            </a:r>
            <a:r>
              <a:rPr lang="en-US" dirty="0" smtClean="0">
                <a:solidFill>
                  <a:srgbClr val="C0504D"/>
                </a:solidFill>
              </a:rPr>
              <a:t> </a:t>
            </a:r>
            <a:r>
              <a:rPr lang="en-US" dirty="0" smtClean="0"/>
              <a:t>(may be different for different recipients).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247452" y="2351585"/>
            <a:ext cx="550639" cy="4468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K(S)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00216" y="3552463"/>
            <a:ext cx="384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ymbol"/>
              </a:rPr>
              <a:t>D</a:t>
            </a:r>
            <a:r>
              <a:rPr lang="en-US" dirty="0" smtClean="0"/>
              <a:t>I</a:t>
            </a:r>
            <a:endParaRPr lang="en-US" dirty="0"/>
          </a:p>
        </p:txBody>
      </p:sp>
      <p:sp>
        <p:nvSpPr>
          <p:cNvPr id="12" name="Right Arrow 11"/>
          <p:cNvSpPr/>
          <p:nvPr/>
        </p:nvSpPr>
        <p:spPr>
          <a:xfrm>
            <a:off x="5791632" y="3406268"/>
            <a:ext cx="989736" cy="11112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211760" y="5340027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K(S + </a:t>
            </a:r>
            <a:r>
              <a:rPr lang="en-US" dirty="0">
                <a:latin typeface="Symbol"/>
              </a:rPr>
              <a:t>D</a:t>
            </a:r>
            <a:r>
              <a:rPr lang="en-US" dirty="0"/>
              <a:t>S) 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4304740" y="1836010"/>
            <a:ext cx="2307696" cy="3876856"/>
            <a:chOff x="675940" y="1155700"/>
            <a:chExt cx="2307696" cy="3876856"/>
          </a:xfrm>
        </p:grpSpPr>
        <p:sp>
          <p:nvSpPr>
            <p:cNvPr id="22" name="Rectangle 21"/>
            <p:cNvSpPr/>
            <p:nvPr/>
          </p:nvSpPr>
          <p:spPr>
            <a:xfrm>
              <a:off x="675940" y="2478813"/>
              <a:ext cx="1343360" cy="860503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Part of Individual knowledge o A</a:t>
              </a:r>
              <a:endParaRPr lang="en-US" sz="1200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75940" y="3339316"/>
              <a:ext cx="1343360" cy="169324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Common knowledge</a:t>
              </a:r>
              <a:endParaRPr lang="en-US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75940" y="1841457"/>
              <a:ext cx="1343360" cy="626969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Part of Individual knowledge of A</a:t>
              </a:r>
              <a:endParaRPr lang="en-US" sz="1200" dirty="0"/>
            </a:p>
          </p:txBody>
        </p:sp>
        <p:sp>
          <p:nvSpPr>
            <p:cNvPr id="25" name="Oval Callout 24"/>
            <p:cNvSpPr/>
            <p:nvPr/>
          </p:nvSpPr>
          <p:spPr>
            <a:xfrm>
              <a:off x="1784896" y="1155700"/>
              <a:ext cx="1198740" cy="624613"/>
            </a:xfrm>
            <a:prstGeom prst="wedgeEllipseCallou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</a:t>
              </a:r>
              <a:endParaRPr lang="en-US" dirty="0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6990380" y="3532278"/>
            <a:ext cx="1302740" cy="16932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Common knowledge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6984156" y="2905309"/>
            <a:ext cx="1308964" cy="59975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/>
              <a:t>Indiviudal</a:t>
            </a:r>
            <a:r>
              <a:rPr lang="en-US" sz="1200" dirty="0" smtClean="0"/>
              <a:t> knowledge of B</a:t>
            </a:r>
            <a:endParaRPr lang="en-US" sz="1200" dirty="0"/>
          </a:p>
        </p:txBody>
      </p:sp>
      <p:sp>
        <p:nvSpPr>
          <p:cNvPr id="28" name="Oval Callout 27"/>
          <p:cNvSpPr/>
          <p:nvPr/>
        </p:nvSpPr>
        <p:spPr>
          <a:xfrm>
            <a:off x="7855516" y="2142640"/>
            <a:ext cx="1198740" cy="624613"/>
          </a:xfrm>
          <a:prstGeom prst="wedgeEllipse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</a:p>
        </p:txBody>
      </p:sp>
      <p:pic>
        <p:nvPicPr>
          <p:cNvPr id="6" name="Sound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5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78903">
        <p14:flash/>
      </p:transition>
    </mc:Choice>
    <mc:Fallback xmlns="">
      <p:transition xmlns:p14="http://schemas.microsoft.com/office/powerpoint/2010/main" advClick="0" advTm="78903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Fundamental Problem of Communication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1747520" y="2275840"/>
            <a:ext cx="1313180" cy="82296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     </a:t>
            </a:r>
            <a:r>
              <a:rPr lang="en-US" sz="2800" dirty="0" smtClean="0"/>
              <a:t>A</a:t>
            </a:r>
            <a:endParaRPr lang="en-US" sz="2800" dirty="0"/>
          </a:p>
        </p:txBody>
      </p:sp>
      <p:sp>
        <p:nvSpPr>
          <p:cNvPr id="7" name="Oval 6"/>
          <p:cNvSpPr/>
          <p:nvPr/>
        </p:nvSpPr>
        <p:spPr>
          <a:xfrm>
            <a:off x="6760210" y="2199640"/>
            <a:ext cx="1313180" cy="82296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     </a:t>
            </a:r>
            <a:r>
              <a:rPr lang="en-US" sz="2800" dirty="0" smtClean="0"/>
              <a:t> B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3848100" y="2255520"/>
            <a:ext cx="2044700" cy="822960"/>
          </a:xfrm>
          <a:prstGeom prst="rect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sz="2800" dirty="0" smtClean="0"/>
              <a:t>Message </a:t>
            </a:r>
            <a:r>
              <a:rPr lang="en-US" sz="2800" dirty="0" smtClean="0">
                <a:latin typeface="Symbol"/>
              </a:rPr>
              <a:t>D</a:t>
            </a:r>
            <a:r>
              <a:rPr lang="en-US" sz="2800" dirty="0" smtClean="0"/>
              <a:t>I</a:t>
            </a:r>
            <a:endParaRPr lang="en-US" sz="2800" dirty="0"/>
          </a:p>
        </p:txBody>
      </p:sp>
      <p:sp>
        <p:nvSpPr>
          <p:cNvPr id="9" name="Right Arrow 8"/>
          <p:cNvSpPr/>
          <p:nvPr/>
        </p:nvSpPr>
        <p:spPr>
          <a:xfrm>
            <a:off x="3187700" y="2552700"/>
            <a:ext cx="660400" cy="1905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5981700" y="2552700"/>
            <a:ext cx="660400" cy="1905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431636" y="3567545"/>
            <a:ext cx="72551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The Fundamental Problem of Communication</a:t>
            </a:r>
            <a:r>
              <a:rPr lang="en-US" dirty="0" smtClean="0"/>
              <a:t> asks for sender A to send a message  to the receiver B in an efficient way so that the message is received and interpreted correctly. We want no interference from the third party.</a:t>
            </a:r>
          </a:p>
          <a:p>
            <a:endParaRPr lang="en-US" dirty="0"/>
          </a:p>
          <a:p>
            <a:r>
              <a:rPr lang="en-US" dirty="0" smtClean="0"/>
              <a:t>Our point of departure is the classical</a:t>
            </a:r>
            <a:r>
              <a:rPr lang="en-US" dirty="0" smtClean="0">
                <a:solidFill>
                  <a:srgbClr val="C0504D"/>
                </a:solidFill>
              </a:rPr>
              <a:t> model of communication</a:t>
            </a:r>
            <a:r>
              <a:rPr lang="en-US" dirty="0" smtClean="0"/>
              <a:t>, due to  </a:t>
            </a:r>
            <a:r>
              <a:rPr lang="en-US" dirty="0" smtClean="0">
                <a:solidFill>
                  <a:srgbClr val="C0504D"/>
                </a:solidFill>
              </a:rPr>
              <a:t>Shannon</a:t>
            </a:r>
            <a:r>
              <a:rPr lang="en-US" dirty="0" smtClean="0"/>
              <a:t> (1948) and Shannon-Weaver (1949).</a:t>
            </a:r>
          </a:p>
          <a:p>
            <a:endParaRPr lang="en-US" dirty="0"/>
          </a:p>
          <a:p>
            <a:r>
              <a:rPr lang="en-US" dirty="0" smtClean="0"/>
              <a:t>However, before we look at it ... </a:t>
            </a:r>
            <a:endParaRPr lang="en-US" dirty="0"/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40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97577">
        <p14:flash/>
      </p:transition>
    </mc:Choice>
    <mc:Fallback xmlns="">
      <p:transition xmlns:p14="http://schemas.microsoft.com/office/powerpoint/2010/main" advClick="0" advTm="97577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4|5.1|1.7|1.9|11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450</Words>
  <Application>Microsoft Macintosh PowerPoint</Application>
  <PresentationFormat>On-screen Show (4:3)</PresentationFormat>
  <Paragraphs>64</Paragraphs>
  <Slides>8</Slides>
  <Notes>0</Notes>
  <HiddenSlides>0</HiddenSlides>
  <MMClips>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Communication Theory – My Way</vt:lpstr>
      <vt:lpstr>Communication</vt:lpstr>
      <vt:lpstr>Message - Messaging</vt:lpstr>
      <vt:lpstr>Knowledge and difference in knowledge</vt:lpstr>
      <vt:lpstr>Fundamental problem of communication (messaging)</vt:lpstr>
      <vt:lpstr>Ideal communication</vt:lpstr>
      <vt:lpstr>Brookes equation</vt:lpstr>
      <vt:lpstr>Fundamental Problem of Communication</vt:lpstr>
    </vt:vector>
  </TitlesOfParts>
  <Company>University of Ljubljana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Communication Theory – My Way</dc:title>
  <dc:creator>Tomaž Pisanski</dc:creator>
  <cp:lastModifiedBy>Tomaž Pisanski</cp:lastModifiedBy>
  <cp:revision>1</cp:revision>
  <dcterms:created xsi:type="dcterms:W3CDTF">2020-03-23T17:03:20Z</dcterms:created>
  <dcterms:modified xsi:type="dcterms:W3CDTF">2020-03-23T17:03:47Z</dcterms:modified>
</cp:coreProperties>
</file>