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7" r:id="rId2"/>
  </p:sldMasterIdLst>
  <p:notesMasterIdLst>
    <p:notesMasterId r:id="rId60"/>
  </p:notesMasterIdLst>
  <p:handoutMasterIdLst>
    <p:handoutMasterId r:id="rId61"/>
  </p:handoutMasterIdLst>
  <p:sldIdLst>
    <p:sldId id="260" r:id="rId3"/>
    <p:sldId id="332" r:id="rId4"/>
    <p:sldId id="362" r:id="rId5"/>
    <p:sldId id="284" r:id="rId6"/>
    <p:sldId id="351" r:id="rId7"/>
    <p:sldId id="330" r:id="rId8"/>
    <p:sldId id="288" r:id="rId9"/>
    <p:sldId id="345" r:id="rId10"/>
    <p:sldId id="352" r:id="rId11"/>
    <p:sldId id="358" r:id="rId12"/>
    <p:sldId id="359" r:id="rId13"/>
    <p:sldId id="360" r:id="rId14"/>
    <p:sldId id="285" r:id="rId15"/>
    <p:sldId id="264" r:id="rId16"/>
    <p:sldId id="263" r:id="rId17"/>
    <p:sldId id="316" r:id="rId18"/>
    <p:sldId id="353" r:id="rId19"/>
    <p:sldId id="289" r:id="rId20"/>
    <p:sldId id="354" r:id="rId21"/>
    <p:sldId id="355" r:id="rId22"/>
    <p:sldId id="356" r:id="rId23"/>
    <p:sldId id="357" r:id="rId24"/>
    <p:sldId id="364" r:id="rId25"/>
    <p:sldId id="361" r:id="rId26"/>
    <p:sldId id="323" r:id="rId27"/>
    <p:sldId id="322" r:id="rId28"/>
    <p:sldId id="302" r:id="rId29"/>
    <p:sldId id="328" r:id="rId30"/>
    <p:sldId id="329" r:id="rId31"/>
    <p:sldId id="303" r:id="rId32"/>
    <p:sldId id="304" r:id="rId33"/>
    <p:sldId id="334" r:id="rId34"/>
    <p:sldId id="335" r:id="rId35"/>
    <p:sldId id="324" r:id="rId36"/>
    <p:sldId id="295" r:id="rId37"/>
    <p:sldId id="326" r:id="rId38"/>
    <p:sldId id="338" r:id="rId39"/>
    <p:sldId id="325" r:id="rId40"/>
    <p:sldId id="346" r:id="rId41"/>
    <p:sldId id="339" r:id="rId42"/>
    <p:sldId id="340" r:id="rId43"/>
    <p:sldId id="341" r:id="rId44"/>
    <p:sldId id="342" r:id="rId45"/>
    <p:sldId id="280" r:id="rId46"/>
    <p:sldId id="307" r:id="rId47"/>
    <p:sldId id="309" r:id="rId48"/>
    <p:sldId id="310" r:id="rId49"/>
    <p:sldId id="337" r:id="rId50"/>
    <p:sldId id="350" r:id="rId51"/>
    <p:sldId id="348" r:id="rId52"/>
    <p:sldId id="363" r:id="rId53"/>
    <p:sldId id="291" r:id="rId54"/>
    <p:sldId id="292" r:id="rId55"/>
    <p:sldId id="293" r:id="rId56"/>
    <p:sldId id="349" r:id="rId57"/>
    <p:sldId id="275" r:id="rId58"/>
    <p:sldId id="297" r:id="rId59"/>
  </p:sldIdLst>
  <p:sldSz cx="9144000" cy="6858000" type="screen4x3"/>
  <p:notesSz cx="6858000" cy="9296400"/>
  <p:defaultTextStyle>
    <a:defPPr>
      <a:defRPr lang="en-US"/>
    </a:defPPr>
    <a:lvl1pPr algn="l" rtl="0" fontAlgn="base">
      <a:spcBef>
        <a:spcPct val="0"/>
      </a:spcBef>
      <a:spcAft>
        <a:spcPct val="0"/>
      </a:spcAft>
      <a:defRPr sz="2400" kern="1200">
        <a:solidFill>
          <a:schemeClr val="tx1"/>
        </a:solidFill>
        <a:latin typeface="Times New Roman" pitchFamily="18" charset="0"/>
        <a:ea typeface="Geneva" pitchFamily="121" charset="-128"/>
        <a:cs typeface="+mn-cs"/>
      </a:defRPr>
    </a:lvl1pPr>
    <a:lvl2pPr marL="457200" algn="l" rtl="0" fontAlgn="base">
      <a:spcBef>
        <a:spcPct val="0"/>
      </a:spcBef>
      <a:spcAft>
        <a:spcPct val="0"/>
      </a:spcAft>
      <a:defRPr sz="2400" kern="1200">
        <a:solidFill>
          <a:schemeClr val="tx1"/>
        </a:solidFill>
        <a:latin typeface="Times New Roman" pitchFamily="18" charset="0"/>
        <a:ea typeface="Geneva" pitchFamily="121" charset="-128"/>
        <a:cs typeface="+mn-cs"/>
      </a:defRPr>
    </a:lvl2pPr>
    <a:lvl3pPr marL="914400" algn="l" rtl="0" fontAlgn="base">
      <a:spcBef>
        <a:spcPct val="0"/>
      </a:spcBef>
      <a:spcAft>
        <a:spcPct val="0"/>
      </a:spcAft>
      <a:defRPr sz="2400" kern="1200">
        <a:solidFill>
          <a:schemeClr val="tx1"/>
        </a:solidFill>
        <a:latin typeface="Times New Roman" pitchFamily="18" charset="0"/>
        <a:ea typeface="Geneva" pitchFamily="121" charset="-128"/>
        <a:cs typeface="+mn-cs"/>
      </a:defRPr>
    </a:lvl3pPr>
    <a:lvl4pPr marL="1371600" algn="l" rtl="0" fontAlgn="base">
      <a:spcBef>
        <a:spcPct val="0"/>
      </a:spcBef>
      <a:spcAft>
        <a:spcPct val="0"/>
      </a:spcAft>
      <a:defRPr sz="2400" kern="1200">
        <a:solidFill>
          <a:schemeClr val="tx1"/>
        </a:solidFill>
        <a:latin typeface="Times New Roman" pitchFamily="18" charset="0"/>
        <a:ea typeface="Geneva" pitchFamily="121" charset="-128"/>
        <a:cs typeface="+mn-cs"/>
      </a:defRPr>
    </a:lvl4pPr>
    <a:lvl5pPr marL="1828800" algn="l" rtl="0" fontAlgn="base">
      <a:spcBef>
        <a:spcPct val="0"/>
      </a:spcBef>
      <a:spcAft>
        <a:spcPct val="0"/>
      </a:spcAft>
      <a:defRPr sz="2400" kern="1200">
        <a:solidFill>
          <a:schemeClr val="tx1"/>
        </a:solidFill>
        <a:latin typeface="Times New Roman" pitchFamily="18" charset="0"/>
        <a:ea typeface="Geneva" pitchFamily="121" charset="-128"/>
        <a:cs typeface="+mn-cs"/>
      </a:defRPr>
    </a:lvl5pPr>
    <a:lvl6pPr marL="2286000" algn="l" defTabSz="914400" rtl="0" eaLnBrk="1" latinLnBrk="0" hangingPunct="1">
      <a:defRPr sz="2400" kern="1200">
        <a:solidFill>
          <a:schemeClr val="tx1"/>
        </a:solidFill>
        <a:latin typeface="Times New Roman" pitchFamily="18" charset="0"/>
        <a:ea typeface="Geneva" pitchFamily="121" charset="-128"/>
        <a:cs typeface="+mn-cs"/>
      </a:defRPr>
    </a:lvl6pPr>
    <a:lvl7pPr marL="2743200" algn="l" defTabSz="914400" rtl="0" eaLnBrk="1" latinLnBrk="0" hangingPunct="1">
      <a:defRPr sz="2400" kern="1200">
        <a:solidFill>
          <a:schemeClr val="tx1"/>
        </a:solidFill>
        <a:latin typeface="Times New Roman" pitchFamily="18" charset="0"/>
        <a:ea typeface="Geneva" pitchFamily="121" charset="-128"/>
        <a:cs typeface="+mn-cs"/>
      </a:defRPr>
    </a:lvl7pPr>
    <a:lvl8pPr marL="3200400" algn="l" defTabSz="914400" rtl="0" eaLnBrk="1" latinLnBrk="0" hangingPunct="1">
      <a:defRPr sz="2400" kern="1200">
        <a:solidFill>
          <a:schemeClr val="tx1"/>
        </a:solidFill>
        <a:latin typeface="Times New Roman" pitchFamily="18" charset="0"/>
        <a:ea typeface="Geneva" pitchFamily="121" charset="-128"/>
        <a:cs typeface="+mn-cs"/>
      </a:defRPr>
    </a:lvl8pPr>
    <a:lvl9pPr marL="3657600" algn="l" defTabSz="914400" rtl="0" eaLnBrk="1" latinLnBrk="0" hangingPunct="1">
      <a:defRPr sz="2400" kern="1200">
        <a:solidFill>
          <a:schemeClr val="tx1"/>
        </a:solidFill>
        <a:latin typeface="Times New Roman" pitchFamily="18" charset="0"/>
        <a:ea typeface="Geneva" pitchFamily="121"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778D"/>
    <a:srgbClr val="2F1F6B"/>
    <a:srgbClr val="352379"/>
    <a:srgbClr val="BEB722"/>
    <a:srgbClr val="C82E3D"/>
    <a:srgbClr val="7A1C25"/>
    <a:srgbClr val="C0C0C0"/>
    <a:srgbClr val="CED7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618" autoAdjust="0"/>
    <p:restoredTop sz="95396" autoAdjust="0"/>
  </p:normalViewPr>
  <p:slideViewPr>
    <p:cSldViewPr>
      <p:cViewPr varScale="1">
        <p:scale>
          <a:sx n="84" d="100"/>
          <a:sy n="84" d="100"/>
        </p:scale>
        <p:origin x="741" y="39"/>
      </p:cViewPr>
      <p:guideLst>
        <p:guide orient="horz" pos="2160"/>
        <p:guide pos="2880"/>
      </p:guideLst>
    </p:cSldViewPr>
  </p:slideViewPr>
  <p:outlineViewPr>
    <p:cViewPr>
      <p:scale>
        <a:sx n="33" d="100"/>
        <a:sy n="33" d="100"/>
      </p:scale>
      <p:origin x="0" y="18366"/>
    </p:cViewPr>
    <p:sldLst>
      <p:sld r:id="rId1" collapse="1"/>
    </p:sldLst>
  </p:outlineViewPr>
  <p:notesTextViewPr>
    <p:cViewPr>
      <p:scale>
        <a:sx n="100" d="100"/>
        <a:sy n="100" d="100"/>
      </p:scale>
      <p:origin x="0" y="0"/>
    </p:cViewPr>
  </p:notesTextViewPr>
  <p:sorterViewPr>
    <p:cViewPr>
      <p:scale>
        <a:sx n="66" d="100"/>
        <a:sy n="66" d="100"/>
      </p:scale>
      <p:origin x="0" y="613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handoutMaster" Target="handoutMasters/handout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_rels/viewProps.xml.rels><?xml version="1.0" encoding="UTF-8" standalone="yes"?>
<Relationships xmlns="http://schemas.openxmlformats.org/package/2006/relationships"><Relationship Id="rId1" Type="http://schemas.openxmlformats.org/officeDocument/2006/relationships/slide" Target="slides/slide3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Times New Roman" pitchFamily="18" charset="0"/>
                <a:ea typeface="+mn-ea"/>
              </a:defRPr>
            </a:lvl1pPr>
          </a:lstStyle>
          <a:p>
            <a:pPr>
              <a:defRPr/>
            </a:pPr>
            <a:endParaRPr lang="en-US"/>
          </a:p>
        </p:txBody>
      </p:sp>
      <p:sp>
        <p:nvSpPr>
          <p:cNvPr id="242691" name="Rectangle 3"/>
          <p:cNvSpPr>
            <a:spLocks noGrp="1" noChangeArrowheads="1"/>
          </p:cNvSpPr>
          <p:nvPr>
            <p:ph type="dt" sz="quarter"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imes New Roman" pitchFamily="18" charset="0"/>
                <a:ea typeface="+mn-ea"/>
              </a:defRPr>
            </a:lvl1pPr>
          </a:lstStyle>
          <a:p>
            <a:pPr>
              <a:defRPr/>
            </a:pPr>
            <a:endParaRPr lang="en-US"/>
          </a:p>
        </p:txBody>
      </p:sp>
      <p:sp>
        <p:nvSpPr>
          <p:cNvPr id="242692" name="Rectangle 4"/>
          <p:cNvSpPr>
            <a:spLocks noGrp="1" noChangeArrowheads="1"/>
          </p:cNvSpPr>
          <p:nvPr>
            <p:ph type="ftr" sz="quarter" idx="2"/>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Times New Roman" pitchFamily="18" charset="0"/>
                <a:ea typeface="+mn-ea"/>
              </a:defRPr>
            </a:lvl1pPr>
          </a:lstStyle>
          <a:p>
            <a:pPr>
              <a:defRPr/>
            </a:pPr>
            <a:endParaRPr lang="en-US"/>
          </a:p>
        </p:txBody>
      </p:sp>
      <p:sp>
        <p:nvSpPr>
          <p:cNvPr id="242693" name="Rectangle 5"/>
          <p:cNvSpPr>
            <a:spLocks noGrp="1" noChangeArrowheads="1"/>
          </p:cNvSpPr>
          <p:nvPr>
            <p:ph type="sldNum" sz="quarter" idx="3"/>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2E40B46E-A9DB-4BF6-9332-470AE859B1BA}" type="slidenum">
              <a:rPr lang="en-US"/>
              <a:pPr>
                <a:defRPr/>
              </a:pPr>
              <a:t>‹#›</a:t>
            </a:fld>
            <a:endParaRPr lang="en-US"/>
          </a:p>
        </p:txBody>
      </p:sp>
    </p:spTree>
    <p:extLst>
      <p:ext uri="{BB962C8B-B14F-4D97-AF65-F5344CB8AC3E}">
        <p14:creationId xmlns:p14="http://schemas.microsoft.com/office/powerpoint/2010/main" val="26046431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22"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Times New Roman" pitchFamily="18" charset="0"/>
                <a:ea typeface="+mn-ea"/>
              </a:defRPr>
            </a:lvl1pPr>
          </a:lstStyle>
          <a:p>
            <a:pPr>
              <a:defRPr/>
            </a:pPr>
            <a:endParaRPr lang="en-US"/>
          </a:p>
        </p:txBody>
      </p:sp>
      <p:sp>
        <p:nvSpPr>
          <p:cNvPr id="286723" name="Rectangle 3"/>
          <p:cNvSpPr>
            <a:spLocks noGrp="1" noChangeArrowheads="1"/>
          </p:cNvSpPr>
          <p:nvPr>
            <p:ph type="dt" idx="1"/>
          </p:nvPr>
        </p:nvSpPr>
        <p:spPr bwMode="auto">
          <a:xfrm>
            <a:off x="3884613"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imes New Roman" pitchFamily="18" charset="0"/>
                <a:ea typeface="+mn-ea"/>
              </a:defRPr>
            </a:lvl1pPr>
          </a:lstStyle>
          <a:p>
            <a:pPr>
              <a:defRPr/>
            </a:pPr>
            <a:endParaRPr lang="en-US"/>
          </a:p>
        </p:txBody>
      </p:sp>
      <p:sp>
        <p:nvSpPr>
          <p:cNvPr id="9220"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a:extLst>
        </p:spPr>
      </p:sp>
      <p:sp>
        <p:nvSpPr>
          <p:cNvPr id="286725" name="Rectangle 5"/>
          <p:cNvSpPr>
            <a:spLocks noGrp="1" noChangeArrowheads="1"/>
          </p:cNvSpPr>
          <p:nvPr>
            <p:ph type="body" sz="quarter" idx="3"/>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6726" name="Rectangle 6"/>
          <p:cNvSpPr>
            <a:spLocks noGrp="1" noChangeArrowheads="1"/>
          </p:cNvSpPr>
          <p:nvPr>
            <p:ph type="ftr" sz="quarter" idx="4"/>
          </p:nvPr>
        </p:nvSpPr>
        <p:spPr bwMode="auto">
          <a:xfrm>
            <a:off x="0"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Times New Roman" pitchFamily="18" charset="0"/>
                <a:ea typeface="+mn-ea"/>
              </a:defRPr>
            </a:lvl1pPr>
          </a:lstStyle>
          <a:p>
            <a:pPr>
              <a:defRPr/>
            </a:pPr>
            <a:endParaRPr lang="en-US"/>
          </a:p>
        </p:txBody>
      </p:sp>
      <p:sp>
        <p:nvSpPr>
          <p:cNvPr id="286727" name="Rectangle 7"/>
          <p:cNvSpPr>
            <a:spLocks noGrp="1" noChangeArrowheads="1"/>
          </p:cNvSpPr>
          <p:nvPr>
            <p:ph type="sldNum" sz="quarter" idx="5"/>
          </p:nvPr>
        </p:nvSpPr>
        <p:spPr bwMode="auto">
          <a:xfrm>
            <a:off x="3884613"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7B5B661B-A5D6-4681-AA81-02B1B498AB3C}" type="slidenum">
              <a:rPr lang="en-US"/>
              <a:pPr>
                <a:defRPr/>
              </a:pPr>
              <a:t>‹#›</a:t>
            </a:fld>
            <a:endParaRPr lang="en-US"/>
          </a:p>
        </p:txBody>
      </p:sp>
    </p:spTree>
    <p:extLst>
      <p:ext uri="{BB962C8B-B14F-4D97-AF65-F5344CB8AC3E}">
        <p14:creationId xmlns:p14="http://schemas.microsoft.com/office/powerpoint/2010/main" val="5754556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Geneva" charset="0"/>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Geneva" charset="0"/>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Geneva" charset="0"/>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Geneva" charset="0"/>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Geneva"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New Roman" pitchFamily="18" charset="0"/>
                <a:ea typeface="Geneva" pitchFamily="121" charset="-128"/>
              </a:defRPr>
            </a:lvl1pPr>
            <a:lvl2pPr marL="742950" indent="-285750" eaLnBrk="0" hangingPunct="0">
              <a:defRPr sz="2400">
                <a:solidFill>
                  <a:schemeClr val="tx1"/>
                </a:solidFill>
                <a:latin typeface="Times New Roman" pitchFamily="18" charset="0"/>
                <a:ea typeface="Geneva" pitchFamily="121" charset="-128"/>
              </a:defRPr>
            </a:lvl2pPr>
            <a:lvl3pPr marL="1143000" indent="-228600" eaLnBrk="0" hangingPunct="0">
              <a:defRPr sz="2400">
                <a:solidFill>
                  <a:schemeClr val="tx1"/>
                </a:solidFill>
                <a:latin typeface="Times New Roman" pitchFamily="18" charset="0"/>
                <a:ea typeface="Geneva" pitchFamily="121" charset="-128"/>
              </a:defRPr>
            </a:lvl3pPr>
            <a:lvl4pPr marL="1600200" indent="-228600" eaLnBrk="0" hangingPunct="0">
              <a:defRPr sz="2400">
                <a:solidFill>
                  <a:schemeClr val="tx1"/>
                </a:solidFill>
                <a:latin typeface="Times New Roman" pitchFamily="18" charset="0"/>
                <a:ea typeface="Geneva" pitchFamily="121" charset="-128"/>
              </a:defRPr>
            </a:lvl4pPr>
            <a:lvl5pPr marL="2057400" indent="-228600" eaLnBrk="0" hangingPunct="0">
              <a:defRPr sz="2400">
                <a:solidFill>
                  <a:schemeClr val="tx1"/>
                </a:solidFill>
                <a:latin typeface="Times New Roman" pitchFamily="18" charset="0"/>
                <a:ea typeface="Geneva" pitchFamily="121" charset="-128"/>
              </a:defRPr>
            </a:lvl5pPr>
            <a:lvl6pPr marL="2514600" indent="-228600" eaLnBrk="0" fontAlgn="base" hangingPunct="0">
              <a:spcBef>
                <a:spcPct val="0"/>
              </a:spcBef>
              <a:spcAft>
                <a:spcPct val="0"/>
              </a:spcAft>
              <a:defRPr sz="2400">
                <a:solidFill>
                  <a:schemeClr val="tx1"/>
                </a:solidFill>
                <a:latin typeface="Times New Roman" pitchFamily="18" charset="0"/>
                <a:ea typeface="Geneva" pitchFamily="121" charset="-128"/>
              </a:defRPr>
            </a:lvl6pPr>
            <a:lvl7pPr marL="2971800" indent="-228600" eaLnBrk="0" fontAlgn="base" hangingPunct="0">
              <a:spcBef>
                <a:spcPct val="0"/>
              </a:spcBef>
              <a:spcAft>
                <a:spcPct val="0"/>
              </a:spcAft>
              <a:defRPr sz="2400">
                <a:solidFill>
                  <a:schemeClr val="tx1"/>
                </a:solidFill>
                <a:latin typeface="Times New Roman" pitchFamily="18" charset="0"/>
                <a:ea typeface="Geneva" pitchFamily="121" charset="-128"/>
              </a:defRPr>
            </a:lvl7pPr>
            <a:lvl8pPr marL="3429000" indent="-228600" eaLnBrk="0" fontAlgn="base" hangingPunct="0">
              <a:spcBef>
                <a:spcPct val="0"/>
              </a:spcBef>
              <a:spcAft>
                <a:spcPct val="0"/>
              </a:spcAft>
              <a:defRPr sz="2400">
                <a:solidFill>
                  <a:schemeClr val="tx1"/>
                </a:solidFill>
                <a:latin typeface="Times New Roman" pitchFamily="18" charset="0"/>
                <a:ea typeface="Geneva" pitchFamily="121" charset="-128"/>
              </a:defRPr>
            </a:lvl8pPr>
            <a:lvl9pPr marL="3886200" indent="-228600" eaLnBrk="0" fontAlgn="base" hangingPunct="0">
              <a:spcBef>
                <a:spcPct val="0"/>
              </a:spcBef>
              <a:spcAft>
                <a:spcPct val="0"/>
              </a:spcAft>
              <a:defRPr sz="2400">
                <a:solidFill>
                  <a:schemeClr val="tx1"/>
                </a:solidFill>
                <a:latin typeface="Times New Roman" pitchFamily="18" charset="0"/>
                <a:ea typeface="Geneva" pitchFamily="121" charset="-128"/>
              </a:defRPr>
            </a:lvl9pPr>
          </a:lstStyle>
          <a:p>
            <a:pPr eaLnBrk="1" hangingPunct="1">
              <a:defRPr/>
            </a:pPr>
            <a:fld id="{79BE7D9F-7316-4AAE-8848-6B840B0B2ED0}" type="slidenum">
              <a:rPr lang="en-US" sz="1200" smtClean="0"/>
              <a:pPr eaLnBrk="1" hangingPunct="1">
                <a:defRPr/>
              </a:pPr>
              <a:t>1</a:t>
            </a:fld>
            <a:endParaRPr lang="en-US" sz="120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1106488" y="696913"/>
            <a:ext cx="4646612"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05" tIns="46153" rIns="92305" bIns="46153" numCol="1" anchor="t" anchorCtr="0" compatLnSpc="1">
            <a:prstTxWarp prst="textNoShape">
              <a:avLst/>
            </a:prstTxWarp>
          </a:bodyPr>
          <a:lstStyle/>
          <a:p>
            <a:pPr>
              <a:spcBef>
                <a:spcPct val="0"/>
              </a:spcBef>
            </a:pPr>
            <a:r>
              <a:rPr lang="en-US" altLang="sl-SI"/>
              <a:t>Neuronal stimulation initiates a cascade of events that leads to the fusion of the neurotransmitter-containing vesicle with the nerve membrane.</a:t>
            </a:r>
            <a:r>
              <a:rPr lang="en-US" altLang="sl-SI" baseline="30000"/>
              <a:t>1</a:t>
            </a:r>
            <a:r>
              <a:rPr lang="en-US" altLang="sl-SI"/>
              <a:t> </a:t>
            </a:r>
          </a:p>
          <a:p>
            <a:pPr>
              <a:spcBef>
                <a:spcPct val="0"/>
              </a:spcBef>
            </a:pPr>
            <a:r>
              <a:rPr lang="en-US" altLang="sl-SI"/>
              <a:t> </a:t>
            </a:r>
          </a:p>
          <a:p>
            <a:pPr>
              <a:spcBef>
                <a:spcPct val="0"/>
              </a:spcBef>
            </a:pPr>
            <a:r>
              <a:rPr lang="en-US" altLang="sl-SI"/>
              <a:t>This process is facilitated by interaction between proteins on the vesicle and on the internal membrane surface, which together form the SNARE complex. The membrane fusion results in the release of neurotransmitters by a process of exocytosis.</a:t>
            </a:r>
            <a:r>
              <a:rPr lang="en-US" altLang="sl-SI" baseline="30000"/>
              <a:t>1</a:t>
            </a:r>
            <a:r>
              <a:rPr lang="en-US" altLang="sl-SI"/>
              <a:t> </a:t>
            </a:r>
          </a:p>
          <a:p>
            <a:pPr>
              <a:spcBef>
                <a:spcPct val="0"/>
              </a:spcBef>
            </a:pPr>
            <a:r>
              <a:rPr lang="en-US" altLang="sl-SI"/>
              <a:t> </a:t>
            </a:r>
          </a:p>
          <a:p>
            <a:pPr>
              <a:spcBef>
                <a:spcPct val="0"/>
              </a:spcBef>
            </a:pPr>
            <a:r>
              <a:rPr lang="en-US" altLang="sl-SI"/>
              <a:t>These neurotransmitters can cause further release of other inflammatory mediators that may either directly or indirectly stimulate or sensitize peripheral nociceptors, which cause pain and peripheral sensitization, ultimately producing central sensitization.</a:t>
            </a:r>
            <a:r>
              <a:rPr lang="en-US" altLang="sl-SI" baseline="30000"/>
              <a:t>2</a:t>
            </a:r>
          </a:p>
          <a:p>
            <a:pPr>
              <a:spcBef>
                <a:spcPct val="0"/>
              </a:spcBef>
            </a:pPr>
            <a:endParaRPr lang="en-US" altLang="sl-SI" baseline="30000"/>
          </a:p>
          <a:p>
            <a:pPr>
              <a:spcBef>
                <a:spcPct val="0"/>
              </a:spcBef>
            </a:pPr>
            <a:endParaRPr lang="en-US" altLang="sl-SI" baseline="30000"/>
          </a:p>
          <a:p>
            <a:pPr>
              <a:spcBef>
                <a:spcPct val="0"/>
              </a:spcBef>
            </a:pPr>
            <a:endParaRPr lang="en-US" altLang="sl-SI" baseline="30000"/>
          </a:p>
          <a:p>
            <a:pPr>
              <a:spcBef>
                <a:spcPct val="0"/>
              </a:spcBef>
              <a:buClr>
                <a:srgbClr val="000000"/>
              </a:buClr>
            </a:pPr>
            <a:r>
              <a:rPr lang="en-US" altLang="sl-SI" sz="1100" b="1">
                <a:solidFill>
                  <a:srgbClr val="000000"/>
                </a:solidFill>
              </a:rPr>
              <a:t>References:</a:t>
            </a:r>
          </a:p>
          <a:p>
            <a:pPr>
              <a:lnSpc>
                <a:spcPct val="95000"/>
              </a:lnSpc>
              <a:spcBef>
                <a:spcPct val="0"/>
              </a:spcBef>
              <a:buFont typeface="Calibri" pitchFamily="34" charset="0"/>
              <a:buAutoNum type="arabicPeriod"/>
            </a:pPr>
            <a:r>
              <a:rPr lang="en-US" altLang="sl-SI" sz="1100">
                <a:solidFill>
                  <a:schemeClr val="tx2"/>
                </a:solidFill>
              </a:rPr>
              <a:t>Aoki KR. Evidence for antinociceptive activity of botulinum toxin type A in pain management . </a:t>
            </a:r>
            <a:r>
              <a:rPr lang="en-US" altLang="sl-SI" sz="1100" i="1">
                <a:solidFill>
                  <a:schemeClr val="tx2"/>
                </a:solidFill>
              </a:rPr>
              <a:t>Headache</a:t>
            </a:r>
            <a:r>
              <a:rPr lang="en-US" altLang="sl-SI" sz="1100">
                <a:solidFill>
                  <a:schemeClr val="tx2"/>
                </a:solidFill>
              </a:rPr>
              <a:t>. 2003;43(Suppl 1):S9-S15. </a:t>
            </a:r>
          </a:p>
          <a:p>
            <a:pPr>
              <a:lnSpc>
                <a:spcPct val="95000"/>
              </a:lnSpc>
              <a:spcBef>
                <a:spcPct val="0"/>
              </a:spcBef>
              <a:buFont typeface="Calibri" pitchFamily="34" charset="0"/>
              <a:buAutoNum type="arabicPeriod"/>
            </a:pPr>
            <a:r>
              <a:rPr lang="en-US" altLang="sl-SI" sz="1100">
                <a:solidFill>
                  <a:schemeClr val="tx2"/>
                </a:solidFill>
              </a:rPr>
              <a:t>Aoki  KR. Review of a proposed mechanism for the antinociceptive action of botulinum toxin type A. </a:t>
            </a:r>
            <a:r>
              <a:rPr lang="en-US" altLang="sl-SI" sz="1100" i="1">
                <a:solidFill>
                  <a:schemeClr val="tx2"/>
                </a:solidFill>
              </a:rPr>
              <a:t>Neurotoxicology</a:t>
            </a:r>
            <a:r>
              <a:rPr lang="en-US" altLang="sl-SI" sz="1100">
                <a:solidFill>
                  <a:schemeClr val="tx2"/>
                </a:solidFill>
              </a:rPr>
              <a:t>. 2005;26:785-793.</a:t>
            </a:r>
          </a:p>
          <a:p>
            <a:pPr>
              <a:spcBef>
                <a:spcPct val="0"/>
              </a:spcBef>
            </a:pPr>
            <a:endParaRPr lang="en-US" altLang="sl-SI"/>
          </a:p>
          <a:p>
            <a:pPr>
              <a:spcBef>
                <a:spcPct val="0"/>
              </a:spcBef>
            </a:pPr>
            <a:endParaRPr lang="en-US" altLang="sl-SI"/>
          </a:p>
          <a:p>
            <a:pPr>
              <a:spcBef>
                <a:spcPct val="0"/>
              </a:spcBef>
            </a:pPr>
            <a:endParaRPr lang="en-CA" altLang="sl-SI"/>
          </a:p>
        </p:txBody>
      </p:sp>
      <p:sp>
        <p:nvSpPr>
          <p:cNvPr id="62468" name="Slide Number Placeholder 3"/>
          <p:cNvSpPr txBox="1">
            <a:spLocks noGrp="1"/>
          </p:cNvSpPr>
          <p:nvPr/>
        </p:nvSpPr>
        <p:spPr bwMode="auto">
          <a:xfrm>
            <a:off x="3884548" y="8830471"/>
            <a:ext cx="2971903" cy="464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05" tIns="46153" rIns="92305" bIns="46153" anchor="b"/>
          <a:lstStyle>
            <a:lvl1pPr defTabSz="466725" eaLnBrk="0" hangingPunct="0">
              <a:spcBef>
                <a:spcPct val="30000"/>
              </a:spcBef>
              <a:defRPr sz="1200">
                <a:solidFill>
                  <a:schemeClr val="tx1"/>
                </a:solidFill>
                <a:latin typeface="Calibri" pitchFamily="34" charset="0"/>
              </a:defRPr>
            </a:lvl1pPr>
            <a:lvl2pPr marL="742950" indent="-285750" defTabSz="466725" eaLnBrk="0" hangingPunct="0">
              <a:spcBef>
                <a:spcPct val="30000"/>
              </a:spcBef>
              <a:defRPr sz="1200">
                <a:solidFill>
                  <a:schemeClr val="tx1"/>
                </a:solidFill>
                <a:latin typeface="Calibri" pitchFamily="34" charset="0"/>
              </a:defRPr>
            </a:lvl2pPr>
            <a:lvl3pPr marL="1143000" indent="-228600" defTabSz="466725" eaLnBrk="0" hangingPunct="0">
              <a:spcBef>
                <a:spcPct val="30000"/>
              </a:spcBef>
              <a:defRPr sz="1200">
                <a:solidFill>
                  <a:schemeClr val="tx1"/>
                </a:solidFill>
                <a:latin typeface="Calibri" pitchFamily="34" charset="0"/>
              </a:defRPr>
            </a:lvl3pPr>
            <a:lvl4pPr marL="1600200" indent="-228600" defTabSz="466725" eaLnBrk="0" hangingPunct="0">
              <a:spcBef>
                <a:spcPct val="30000"/>
              </a:spcBef>
              <a:defRPr sz="1200">
                <a:solidFill>
                  <a:schemeClr val="tx1"/>
                </a:solidFill>
                <a:latin typeface="Calibri" pitchFamily="34" charset="0"/>
              </a:defRPr>
            </a:lvl4pPr>
            <a:lvl5pPr marL="2057400" indent="-228600" defTabSz="466725" eaLnBrk="0" hangingPunct="0">
              <a:spcBef>
                <a:spcPct val="30000"/>
              </a:spcBef>
              <a:defRPr sz="1200">
                <a:solidFill>
                  <a:schemeClr val="tx1"/>
                </a:solidFill>
                <a:latin typeface="Calibri" pitchFamily="34" charset="0"/>
              </a:defRPr>
            </a:lvl5pPr>
            <a:lvl6pPr marL="2514600" indent="-228600" defTabSz="466725" eaLnBrk="0" fontAlgn="base" hangingPunct="0">
              <a:spcBef>
                <a:spcPct val="30000"/>
              </a:spcBef>
              <a:spcAft>
                <a:spcPct val="0"/>
              </a:spcAft>
              <a:defRPr sz="1200">
                <a:solidFill>
                  <a:schemeClr val="tx1"/>
                </a:solidFill>
                <a:latin typeface="Calibri" pitchFamily="34" charset="0"/>
              </a:defRPr>
            </a:lvl6pPr>
            <a:lvl7pPr marL="2971800" indent="-228600" defTabSz="466725" eaLnBrk="0" fontAlgn="base" hangingPunct="0">
              <a:spcBef>
                <a:spcPct val="30000"/>
              </a:spcBef>
              <a:spcAft>
                <a:spcPct val="0"/>
              </a:spcAft>
              <a:defRPr sz="1200">
                <a:solidFill>
                  <a:schemeClr val="tx1"/>
                </a:solidFill>
                <a:latin typeface="Calibri" pitchFamily="34" charset="0"/>
              </a:defRPr>
            </a:lvl7pPr>
            <a:lvl8pPr marL="3429000" indent="-228600" defTabSz="466725" eaLnBrk="0" fontAlgn="base" hangingPunct="0">
              <a:spcBef>
                <a:spcPct val="30000"/>
              </a:spcBef>
              <a:spcAft>
                <a:spcPct val="0"/>
              </a:spcAft>
              <a:defRPr sz="1200">
                <a:solidFill>
                  <a:schemeClr val="tx1"/>
                </a:solidFill>
                <a:latin typeface="Calibri" pitchFamily="34" charset="0"/>
              </a:defRPr>
            </a:lvl8pPr>
            <a:lvl9pPr marL="3886200" indent="-228600" defTabSz="466725"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AEBE0DC4-CDEC-4F81-BF74-BED5E5D242D8}" type="slidenum">
              <a:rPr lang="en-GB" altLang="sl-SI"/>
              <a:pPr algn="r" eaLnBrk="1" hangingPunct="1">
                <a:spcBef>
                  <a:spcPct val="0"/>
                </a:spcBef>
              </a:pPr>
              <a:t>31</a:t>
            </a:fld>
            <a:endParaRPr lang="en-GB" altLang="sl-SI"/>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A6BF140-0324-45D2-8868-7222B9FAB89B}" type="slidenum">
              <a:rPr lang="en-US" altLang="sl-SI"/>
              <a:pPr eaLnBrk="1" hangingPunct="1"/>
              <a:t>35</a:t>
            </a:fld>
            <a:endParaRPr lang="en-US" altLang="sl-SI"/>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r>
              <a:rPr lang="en-US" altLang="sl-SI"/>
              <a:t>Acute medications for migraine are used to reduce the pain of a headache attack or stop an attack once it has started. The most common medications used are the triptans (which are taken at the first sign of a headache attack and generally stop an attack within 2 hours), ergotamine derivatives, and pain killers. There are many acute medications available. You and your doctor can determine what works best for you.</a:t>
            </a:r>
          </a:p>
          <a:p>
            <a:pPr eaLnBrk="1" hangingPunct="1"/>
            <a:endParaRPr lang="en-US" altLang="sl-SI"/>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39AF6D38-BF33-4FCB-9C3B-DBA58A7AD6ED}" type="slidenum">
              <a:rPr lang="en-US" altLang="sl-SI" smtClean="0"/>
              <a:pPr/>
              <a:t>36</a:t>
            </a:fld>
            <a:endParaRPr lang="en-US" altLang="sl-SI"/>
          </a:p>
        </p:txBody>
      </p:sp>
      <p:sp>
        <p:nvSpPr>
          <p:cNvPr id="57347" name="Rectangle 2"/>
          <p:cNvSpPr>
            <a:spLocks noGrp="1" noRot="1" noChangeAspect="1" noChangeArrowheads="1" noTextEdit="1"/>
          </p:cNvSpPr>
          <p:nvPr>
            <p:ph type="sldImg"/>
          </p:nvPr>
        </p:nvSpPr>
        <p:spPr>
          <a:xfrm>
            <a:off x="849313" y="512763"/>
            <a:ext cx="5135562" cy="3852862"/>
          </a:xfrm>
          <a:ln/>
        </p:spPr>
      </p:sp>
      <p:sp>
        <p:nvSpPr>
          <p:cNvPr id="57348" name="Rectangle 3"/>
          <p:cNvSpPr>
            <a:spLocks noGrp="1" noChangeArrowheads="1"/>
          </p:cNvSpPr>
          <p:nvPr>
            <p:ph type="body" idx="1"/>
          </p:nvPr>
        </p:nvSpPr>
        <p:spPr>
          <a:xfrm>
            <a:off x="857250" y="4519084"/>
            <a:ext cx="5086350" cy="468370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6363" indent="-106363" defTabSz="1039813" eaLnBrk="1" hangingPunct="1">
              <a:lnSpc>
                <a:spcPct val="90000"/>
              </a:lnSpc>
            </a:pPr>
            <a:r>
              <a:rPr lang="en-US" altLang="sl-SI"/>
              <a:t>Silberstein SD. Migraine. </a:t>
            </a:r>
            <a:r>
              <a:rPr lang="en-US" altLang="sl-SI" i="1"/>
              <a:t>Lancet. </a:t>
            </a:r>
            <a:r>
              <a:rPr lang="en-US" altLang="sl-SI"/>
              <a:t>2004;363(9406):381-391. </a:t>
            </a:r>
          </a:p>
          <a:p>
            <a:pPr marL="106363" indent="-106363" defTabSz="1039813" eaLnBrk="1" hangingPunct="1">
              <a:lnSpc>
                <a:spcPct val="90000"/>
              </a:lnSpc>
            </a:pPr>
            <a:r>
              <a:rPr lang="en-US" altLang="sl-SI" sz="900">
                <a:latin typeface="Tahoma" pitchFamily="34" charset="0"/>
              </a:rPr>
              <a:t>Notes: Clinical Guidelines </a:t>
            </a:r>
            <a:r>
              <a:rPr lang="en-US" altLang="sl-SI" sz="900">
                <a:latin typeface="Arial Rounded MT Bold" pitchFamily="34" charset="0"/>
              </a:rPr>
              <a:t>Management and Prevention of Migraine</a:t>
            </a:r>
          </a:p>
          <a:p>
            <a:pPr marL="106363" indent="-106363" defTabSz="1039813" eaLnBrk="1" hangingPunct="1">
              <a:lnSpc>
                <a:spcPct val="90000"/>
              </a:lnSpc>
            </a:pPr>
            <a:r>
              <a:rPr lang="en-US" altLang="sl-SI" sz="900">
                <a:latin typeface="Arial Rounded MT Bold" pitchFamily="34" charset="0"/>
              </a:rPr>
              <a:t>	19 November 2002 Annals of Internal Medicine Volume 137 • Number 10 </a:t>
            </a:r>
            <a:r>
              <a:rPr lang="en-US" altLang="sl-SI" sz="900" b="1">
                <a:latin typeface="Garamond" pitchFamily="18" charset="0"/>
              </a:rPr>
              <a:t>842</a:t>
            </a:r>
            <a:r>
              <a:rPr lang="en-US" altLang="sl-SI" sz="900">
                <a:latin typeface="Arial Rounded MT Bold" pitchFamily="34" charset="0"/>
              </a:rPr>
              <a:t> </a:t>
            </a:r>
            <a:r>
              <a:rPr lang="en-US" altLang="sl-SI" sz="900" b="1">
                <a:latin typeface="Arial Rounded MT Bold" pitchFamily="34" charset="0"/>
              </a:rPr>
              <a:t>www.annals.org</a:t>
            </a:r>
          </a:p>
          <a:p>
            <a:pPr marL="106363" indent="-106363" defTabSz="1039813" eaLnBrk="1" hangingPunct="1">
              <a:lnSpc>
                <a:spcPct val="90000"/>
              </a:lnSpc>
            </a:pPr>
            <a:r>
              <a:rPr lang="en-US" altLang="sl-SI" sz="900">
                <a:latin typeface="Arial Narrow" pitchFamily="34" charset="0"/>
              </a:rPr>
              <a:t>Preventive Medication Use</a:t>
            </a:r>
          </a:p>
          <a:p>
            <a:pPr marL="106363" indent="-106363" defTabSz="1039813" eaLnBrk="1" hangingPunct="1">
              <a:lnSpc>
                <a:spcPct val="55000"/>
              </a:lnSpc>
            </a:pPr>
            <a:r>
              <a:rPr lang="en-US" altLang="sl-SI" sz="900">
                <a:latin typeface="Arial Narrow" pitchFamily="34" charset="0"/>
              </a:rPr>
              <a:t>Initiate treatment with lowest effective dose                               </a:t>
            </a:r>
          </a:p>
          <a:p>
            <a:pPr marL="106363" indent="-106363" defTabSz="1039813" eaLnBrk="1" hangingPunct="1">
              <a:lnSpc>
                <a:spcPct val="55000"/>
              </a:lnSpc>
            </a:pPr>
            <a:r>
              <a:rPr lang="en-US" altLang="sl-SI" sz="900">
                <a:latin typeface="Arial Narrow" pitchFamily="34" charset="0"/>
              </a:rPr>
              <a:t>Give each treatment an adequate trial</a:t>
            </a:r>
          </a:p>
          <a:p>
            <a:pPr marL="106363" indent="-106363" defTabSz="1039813" eaLnBrk="1" hangingPunct="1">
              <a:lnSpc>
                <a:spcPct val="55000"/>
              </a:lnSpc>
            </a:pPr>
            <a:r>
              <a:rPr lang="en-US" altLang="sl-SI" sz="900">
                <a:latin typeface="Arial Narrow" pitchFamily="34" charset="0"/>
              </a:rPr>
              <a:t>Avoid interfering medications</a:t>
            </a:r>
          </a:p>
          <a:p>
            <a:pPr marL="106363" indent="-106363" defTabSz="1039813" eaLnBrk="1" hangingPunct="1">
              <a:lnSpc>
                <a:spcPct val="55000"/>
              </a:lnSpc>
            </a:pPr>
            <a:r>
              <a:rPr lang="en-US" altLang="sl-SI" sz="900">
                <a:latin typeface="Arial Narrow" pitchFamily="34" charset="0"/>
              </a:rPr>
              <a:t>Use a long-acting formulation to improve adherence</a:t>
            </a:r>
          </a:p>
          <a:p>
            <a:pPr marL="106363" indent="-106363" defTabSz="1039813" eaLnBrk="1" hangingPunct="1">
              <a:lnSpc>
                <a:spcPct val="55000"/>
              </a:lnSpc>
            </a:pPr>
            <a:r>
              <a:rPr lang="en-US" altLang="sl-SI" sz="900">
                <a:latin typeface="Arial Narrow" pitchFamily="34" charset="0"/>
              </a:rPr>
              <a:t>Patients with migraine should be evaluated for use of  preventive therapy. Generally accepted indications for migraine prevention include 1) two or more attacks per month that produce disability that lasts 3 or more days per month; 2) contraindication to, or failure of, acutetreatments; 3) use of abortive medication more than twice per week; or 4) the presence of uncommon migraine conditions, including hemiplegic migraine,migraine with prolonged aura, or migrainous infarction.</a:t>
            </a:r>
          </a:p>
          <a:p>
            <a:pPr marL="106363" indent="-106363" defTabSz="1039813" eaLnBrk="1" hangingPunct="1">
              <a:lnSpc>
                <a:spcPct val="55000"/>
              </a:lnSpc>
            </a:pPr>
            <a:r>
              <a:rPr lang="en-US" altLang="sl-SI" sz="900">
                <a:latin typeface="Arial Narrow" pitchFamily="34" charset="0"/>
              </a:rPr>
              <a:t>Recommended agents found to have medium to high efficacy and mild or infrequent side effects:</a:t>
            </a:r>
          </a:p>
          <a:p>
            <a:pPr marL="406400" lvl="1" indent="-130175" defTabSz="1039813" eaLnBrk="1" hangingPunct="1">
              <a:lnSpc>
                <a:spcPct val="55000"/>
              </a:lnSpc>
            </a:pPr>
            <a:r>
              <a:rPr lang="en-US" altLang="sl-SI" sz="900">
                <a:latin typeface="Arial Narrow" pitchFamily="34" charset="0"/>
              </a:rPr>
              <a:t>Amitriptyline</a:t>
            </a:r>
          </a:p>
          <a:p>
            <a:pPr marL="406400" lvl="1" indent="-130175" defTabSz="1039813" eaLnBrk="1" hangingPunct="1">
              <a:lnSpc>
                <a:spcPct val="55000"/>
              </a:lnSpc>
            </a:pPr>
            <a:r>
              <a:rPr lang="en-US" altLang="sl-SI" sz="900">
                <a:latin typeface="Arial Narrow" pitchFamily="34" charset="0"/>
              </a:rPr>
              <a:t>Divalproex</a:t>
            </a:r>
          </a:p>
          <a:p>
            <a:pPr marL="406400" lvl="1" indent="-130175" defTabSz="1039813" eaLnBrk="1" hangingPunct="1">
              <a:lnSpc>
                <a:spcPct val="55000"/>
              </a:lnSpc>
            </a:pPr>
            <a:r>
              <a:rPr lang="en-US" altLang="sl-SI" sz="900">
                <a:latin typeface="Arial Narrow" pitchFamily="34" charset="0"/>
              </a:rPr>
              <a:t>Lisuride†</a:t>
            </a:r>
          </a:p>
          <a:p>
            <a:pPr marL="406400" lvl="1" indent="-130175" defTabSz="1039813" eaLnBrk="1" hangingPunct="1">
              <a:lnSpc>
                <a:spcPct val="55000"/>
              </a:lnSpc>
            </a:pPr>
            <a:r>
              <a:rPr lang="en-US" altLang="sl-SI" sz="900">
                <a:latin typeface="Arial Narrow" pitchFamily="34" charset="0"/>
              </a:rPr>
              <a:t>Propranolol</a:t>
            </a:r>
          </a:p>
          <a:p>
            <a:pPr marL="406400" lvl="1" indent="-130175" defTabSz="1039813" eaLnBrk="1" hangingPunct="1">
              <a:lnSpc>
                <a:spcPct val="55000"/>
              </a:lnSpc>
            </a:pPr>
            <a:r>
              <a:rPr lang="en-US" altLang="sl-SI" sz="900">
                <a:latin typeface="Arial Narrow" pitchFamily="34" charset="0"/>
              </a:rPr>
              <a:t>Timolol</a:t>
            </a:r>
          </a:p>
          <a:p>
            <a:pPr marL="106363" indent="-106363" defTabSz="1039813" eaLnBrk="1" hangingPunct="1">
              <a:lnSpc>
                <a:spcPct val="55000"/>
              </a:lnSpc>
            </a:pPr>
            <a:r>
              <a:rPr lang="en-US" altLang="sl-SI" sz="900">
                <a:latin typeface="Arial Narrow" pitchFamily="34" charset="0"/>
              </a:rPr>
              <a:t>Recommended agents found to have medium to high efficacy but with side effect concerns:</a:t>
            </a:r>
          </a:p>
          <a:p>
            <a:pPr marL="406400" lvl="1" indent="-130175" defTabSz="1039813" eaLnBrk="1" hangingPunct="1">
              <a:lnSpc>
                <a:spcPct val="55000"/>
              </a:lnSpc>
            </a:pPr>
            <a:r>
              <a:rPr lang="en-US" altLang="sl-SI" sz="900">
                <a:latin typeface="Arial Narrow" pitchFamily="34" charset="0"/>
              </a:rPr>
              <a:t>Methysergide</a:t>
            </a:r>
          </a:p>
          <a:p>
            <a:pPr marL="406400" lvl="1" indent="-130175" defTabSz="1039813" eaLnBrk="1" hangingPunct="1">
              <a:lnSpc>
                <a:spcPct val="55000"/>
              </a:lnSpc>
            </a:pPr>
            <a:r>
              <a:rPr lang="en-US" altLang="sl-SI" sz="900">
                <a:latin typeface="Arial Narrow" pitchFamily="34" charset="0"/>
              </a:rPr>
              <a:t>Flunarizine†</a:t>
            </a:r>
          </a:p>
          <a:p>
            <a:pPr marL="406400" lvl="1" indent="-130175" defTabSz="1039813" eaLnBrk="1" hangingPunct="1">
              <a:lnSpc>
                <a:spcPct val="55000"/>
              </a:lnSpc>
            </a:pPr>
            <a:r>
              <a:rPr lang="en-US" altLang="sl-SI" sz="900">
                <a:latin typeface="Arial Narrow" pitchFamily="34" charset="0"/>
              </a:rPr>
              <a:t>Pizotifen†</a:t>
            </a:r>
          </a:p>
          <a:p>
            <a:pPr marL="406400" lvl="1" indent="-130175" defTabSz="1039813" eaLnBrk="1" hangingPunct="1">
              <a:lnSpc>
                <a:spcPct val="55000"/>
              </a:lnSpc>
            </a:pPr>
            <a:r>
              <a:rPr lang="en-US" altLang="sl-SI" sz="900">
                <a:latin typeface="Arial Narrow" pitchFamily="34" charset="0"/>
              </a:rPr>
              <a:t>Time-released DHE*</a:t>
            </a:r>
          </a:p>
          <a:p>
            <a:pPr marL="106363" indent="-106363" defTabSz="1039813" eaLnBrk="1" hangingPunct="1">
              <a:lnSpc>
                <a:spcPct val="55000"/>
              </a:lnSpc>
            </a:pPr>
            <a:r>
              <a:rPr lang="en-US" altLang="sl-SI" sz="900">
                <a:latin typeface="Arial Narrow" pitchFamily="34" charset="0"/>
              </a:rPr>
              <a:t>Recommended first-line agents, currently available in the United States, for the prevention of migraine:</a:t>
            </a:r>
          </a:p>
          <a:p>
            <a:pPr marL="406400" lvl="1" indent="-130175" defTabSz="1039813" eaLnBrk="1" hangingPunct="1">
              <a:lnSpc>
                <a:spcPct val="55000"/>
              </a:lnSpc>
            </a:pPr>
            <a:r>
              <a:rPr lang="en-US" altLang="sl-SI" sz="900">
                <a:latin typeface="Arial Narrow" pitchFamily="34" charset="0"/>
              </a:rPr>
              <a:t>Propranolol (80–240 mg/d)</a:t>
            </a:r>
          </a:p>
          <a:p>
            <a:pPr marL="406400" lvl="1" indent="-130175" defTabSz="1039813" eaLnBrk="1" hangingPunct="1">
              <a:lnSpc>
                <a:spcPct val="55000"/>
              </a:lnSpc>
            </a:pPr>
            <a:r>
              <a:rPr lang="en-US" altLang="sl-SI" sz="900">
                <a:latin typeface="Arial Narrow" pitchFamily="34" charset="0"/>
              </a:rPr>
              <a:t>Timolol (20–30 mg/d)</a:t>
            </a:r>
          </a:p>
          <a:p>
            <a:pPr marL="406400" lvl="1" indent="-130175" defTabSz="1039813" eaLnBrk="1" hangingPunct="1">
              <a:lnSpc>
                <a:spcPct val="55000"/>
              </a:lnSpc>
            </a:pPr>
            <a:r>
              <a:rPr lang="en-US" altLang="sl-SI" sz="900">
                <a:latin typeface="Arial Narrow" pitchFamily="34" charset="0"/>
              </a:rPr>
              <a:t>Amitriptyline (30–150 mg/d)</a:t>
            </a:r>
          </a:p>
          <a:p>
            <a:pPr marL="406400" lvl="1" indent="-130175" defTabSz="1039813" eaLnBrk="1" hangingPunct="1">
              <a:lnSpc>
                <a:spcPct val="55000"/>
              </a:lnSpc>
            </a:pPr>
            <a:r>
              <a:rPr lang="en-US" altLang="sl-SI" sz="900">
                <a:latin typeface="Arial Narrow" pitchFamily="34" charset="0"/>
              </a:rPr>
              <a:t>Divalproex sodium (500–1500 mg/d)</a:t>
            </a:r>
          </a:p>
          <a:p>
            <a:pPr marL="406400" lvl="1" indent="-130175" defTabSz="1039813" eaLnBrk="1" hangingPunct="1">
              <a:lnSpc>
                <a:spcPct val="55000"/>
              </a:lnSpc>
            </a:pPr>
            <a:r>
              <a:rPr lang="en-US" altLang="sl-SI" sz="900">
                <a:latin typeface="Arial Narrow" pitchFamily="34" charset="0"/>
              </a:rPr>
              <a:t>Sodium valproate (800–1500 mg/d)</a:t>
            </a:r>
          </a:p>
          <a:p>
            <a:pPr marL="406400" lvl="1" indent="-130175" defTabSz="1039813" eaLnBrk="1" hangingPunct="1">
              <a:lnSpc>
                <a:spcPct val="55000"/>
              </a:lnSpc>
            </a:pPr>
            <a:r>
              <a:rPr lang="en-US" altLang="sl-SI" sz="900">
                <a:latin typeface="Arial Narrow" pitchFamily="34" charset="0"/>
              </a:rPr>
              <a:t>Sertraline</a:t>
            </a:r>
          </a:p>
          <a:p>
            <a:pPr marL="406400" lvl="1" indent="-130175" defTabSz="1039813" eaLnBrk="1" hangingPunct="1">
              <a:lnSpc>
                <a:spcPct val="55000"/>
              </a:lnSpc>
            </a:pPr>
            <a:r>
              <a:rPr lang="en-US" altLang="sl-SI" sz="900">
                <a:latin typeface="Arial Narrow" pitchFamily="34" charset="0"/>
              </a:rPr>
              <a:t>Tiagabine</a:t>
            </a:r>
          </a:p>
          <a:p>
            <a:pPr marL="406400" lvl="1" indent="-130175" defTabSz="1039813" eaLnBrk="1" hangingPunct="1">
              <a:lnSpc>
                <a:spcPct val="55000"/>
              </a:lnSpc>
            </a:pPr>
            <a:r>
              <a:rPr lang="en-US" altLang="sl-SI" sz="900">
                <a:latin typeface="Arial Narrow" pitchFamily="34" charset="0"/>
              </a:rPr>
              <a:t>Topiramate</a:t>
            </a:r>
          </a:p>
          <a:p>
            <a:pPr marL="406400" lvl="1" indent="-130175" defTabSz="1039813" eaLnBrk="1" hangingPunct="1">
              <a:lnSpc>
                <a:spcPct val="55000"/>
              </a:lnSpc>
            </a:pPr>
            <a:r>
              <a:rPr lang="en-US" altLang="sl-SI" sz="900">
                <a:latin typeface="Arial Narrow" pitchFamily="34" charset="0"/>
              </a:rPr>
              <a:t>Trazadone</a:t>
            </a:r>
          </a:p>
          <a:p>
            <a:pPr marL="406400" lvl="1" indent="-130175" defTabSz="1039813" eaLnBrk="1" hangingPunct="1">
              <a:lnSpc>
                <a:spcPct val="55000"/>
              </a:lnSpc>
            </a:pPr>
            <a:r>
              <a:rPr lang="en-US" altLang="sl-SI" sz="900">
                <a:latin typeface="Arial Narrow" pitchFamily="34" charset="0"/>
              </a:rPr>
              <a:t>Venlafaxine</a:t>
            </a:r>
          </a:p>
          <a:p>
            <a:pPr marL="106363" indent="-106363" defTabSz="1039813" eaLnBrk="1" hangingPunct="1">
              <a:lnSpc>
                <a:spcPct val="55000"/>
              </a:lnSpc>
            </a:pPr>
            <a:r>
              <a:rPr lang="en-US" altLang="sl-SI" sz="900">
                <a:latin typeface="Arial Narrow" pitchFamily="34" charset="0"/>
              </a:rPr>
              <a:t>Recommended agents based on consensus and clinical experience:</a:t>
            </a:r>
          </a:p>
          <a:p>
            <a:pPr marL="406400" lvl="1" indent="-130175" defTabSz="1039813" eaLnBrk="1" hangingPunct="1">
              <a:lnSpc>
                <a:spcPct val="55000"/>
              </a:lnSpc>
            </a:pPr>
            <a:r>
              <a:rPr lang="en-US" altLang="sl-SI" sz="900">
                <a:latin typeface="Arial Narrow" pitchFamily="34" charset="0"/>
              </a:rPr>
              <a:t>Cyprohetadine</a:t>
            </a:r>
          </a:p>
          <a:p>
            <a:pPr marL="406400" lvl="1" indent="-130175" defTabSz="1039813" eaLnBrk="1" hangingPunct="1">
              <a:lnSpc>
                <a:spcPct val="55000"/>
              </a:lnSpc>
            </a:pPr>
            <a:r>
              <a:rPr lang="en-US" altLang="sl-SI" sz="900">
                <a:latin typeface="Arial Narrow" pitchFamily="34" charset="0"/>
              </a:rPr>
              <a:t>Buproprion</a:t>
            </a:r>
          </a:p>
          <a:p>
            <a:pPr marL="406400" lvl="1" indent="-130175" defTabSz="1039813" eaLnBrk="1" hangingPunct="1">
              <a:lnSpc>
                <a:spcPct val="55000"/>
              </a:lnSpc>
            </a:pPr>
            <a:r>
              <a:rPr lang="en-US" altLang="sl-SI" sz="900">
                <a:latin typeface="Arial Narrow" pitchFamily="34" charset="0"/>
              </a:rPr>
              <a:t>Diltiazem</a:t>
            </a:r>
          </a:p>
          <a:p>
            <a:pPr marL="406400" lvl="1" indent="-130175" defTabSz="1039813" eaLnBrk="1" hangingPunct="1">
              <a:lnSpc>
                <a:spcPct val="55000"/>
              </a:lnSpc>
            </a:pPr>
            <a:r>
              <a:rPr lang="en-US" altLang="sl-SI" sz="900">
                <a:latin typeface="Arial Narrow" pitchFamily="34" charset="0"/>
              </a:rPr>
              <a:t>Doxepin</a:t>
            </a:r>
          </a:p>
          <a:p>
            <a:pPr marL="406400" lvl="1" indent="-130175" defTabSz="1039813" eaLnBrk="1" hangingPunct="1">
              <a:lnSpc>
                <a:spcPct val="55000"/>
              </a:lnSpc>
            </a:pPr>
            <a:r>
              <a:rPr lang="en-US" altLang="sl-SI" sz="900">
                <a:latin typeface="Arial Narrow" pitchFamily="34" charset="0"/>
              </a:rPr>
              <a:t>Fluvoxamine</a:t>
            </a:r>
          </a:p>
          <a:p>
            <a:pPr marL="406400" lvl="1" indent="-130175" defTabSz="1039813" eaLnBrk="1" hangingPunct="1">
              <a:lnSpc>
                <a:spcPct val="55000"/>
              </a:lnSpc>
            </a:pPr>
            <a:r>
              <a:rPr lang="en-US" altLang="sl-SI" sz="900">
                <a:latin typeface="Arial Narrow" pitchFamily="34" charset="0"/>
              </a:rPr>
              <a:t>Ibuprofen</a:t>
            </a:r>
          </a:p>
          <a:p>
            <a:pPr marL="406400" lvl="1" indent="-130175" defTabSz="1039813" eaLnBrk="1" hangingPunct="1">
              <a:lnSpc>
                <a:spcPct val="55000"/>
              </a:lnSpc>
            </a:pPr>
            <a:r>
              <a:rPr lang="en-US" altLang="sl-SI" sz="900">
                <a:latin typeface="Arial Narrow" pitchFamily="34" charset="0"/>
              </a:rPr>
              <a:t>Imipramine</a:t>
            </a:r>
          </a:p>
          <a:p>
            <a:pPr marL="406400" lvl="1" indent="-130175" defTabSz="1039813" eaLnBrk="1" hangingPunct="1">
              <a:lnSpc>
                <a:spcPct val="55000"/>
              </a:lnSpc>
            </a:pPr>
            <a:r>
              <a:rPr lang="en-US" altLang="sl-SI" sz="900">
                <a:latin typeface="Arial Narrow" pitchFamily="34" charset="0"/>
              </a:rPr>
              <a:t>Mirtazepine</a:t>
            </a:r>
          </a:p>
          <a:p>
            <a:pPr marL="406400" lvl="1" indent="-130175" defTabSz="1039813" eaLnBrk="1" hangingPunct="1">
              <a:lnSpc>
                <a:spcPct val="55000"/>
              </a:lnSpc>
            </a:pPr>
            <a:r>
              <a:rPr lang="en-US" altLang="sl-SI" sz="900">
                <a:latin typeface="Arial Narrow" pitchFamily="34" charset="0"/>
              </a:rPr>
              <a:t>Nortriptyline</a:t>
            </a:r>
          </a:p>
          <a:p>
            <a:pPr marL="406400" lvl="1" indent="-130175" defTabSz="1039813" eaLnBrk="1" hangingPunct="1">
              <a:lnSpc>
                <a:spcPct val="55000"/>
              </a:lnSpc>
            </a:pPr>
            <a:r>
              <a:rPr lang="en-US" altLang="sl-SI" sz="900">
                <a:latin typeface="Arial Narrow" pitchFamily="34" charset="0"/>
              </a:rPr>
              <a:t>Paroxetine</a:t>
            </a:r>
          </a:p>
          <a:p>
            <a:pPr marL="406400" lvl="1" indent="-130175" defTabSz="1039813" eaLnBrk="1" hangingPunct="1">
              <a:lnSpc>
                <a:spcPct val="55000"/>
              </a:lnSpc>
            </a:pPr>
            <a:r>
              <a:rPr lang="en-US" altLang="sl-SI" sz="900">
                <a:latin typeface="Arial Narrow" pitchFamily="34" charset="0"/>
              </a:rPr>
              <a:t>Protriptyline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71EE62A-51DF-4FE3-8B02-AEF93E1AAB04}" type="slidenum">
              <a:rPr lang="en-GB" smtClean="0"/>
              <a:pPr/>
              <a:t>44</a:t>
            </a:fld>
            <a:endParaRPr lang="en-GB"/>
          </a:p>
        </p:txBody>
      </p:sp>
    </p:spTree>
    <p:extLst>
      <p:ext uri="{BB962C8B-B14F-4D97-AF65-F5344CB8AC3E}">
        <p14:creationId xmlns:p14="http://schemas.microsoft.com/office/powerpoint/2010/main" val="2009308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66C2DE9-F8E3-4B6F-801D-38FBABCBD26F}" type="slidenum">
              <a:rPr lang="en-US" altLang="sl-SI"/>
              <a:pPr eaLnBrk="1" hangingPunct="1"/>
              <a:t>49</a:t>
            </a:fld>
            <a:endParaRPr lang="en-US" altLang="sl-SI"/>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p:spPr>
        <p:txBody>
          <a:bodyPr/>
          <a:lstStyle/>
          <a:p>
            <a:pPr eaLnBrk="1" hangingPunct="1"/>
            <a:r>
              <a:rPr lang="en-US" altLang="sl-SI"/>
              <a:t>Some medications may increase the risk of a migraine attack or cause migraine to become chronic. Be careful not to overuse these medications, and be sure to mention all medications (including over-the-counter, prescriptions, vitamins, and herbal remedies) you are taking to your healthcare provider.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02CC1BA-43E9-4083-AF61-C1140D3AAF0A}" type="slidenum">
              <a:rPr lang="en-US" altLang="sl-SI"/>
              <a:pPr eaLnBrk="1" hangingPunct="1"/>
              <a:t>52</a:t>
            </a:fld>
            <a:endParaRPr lang="en-US" altLang="sl-SI"/>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r>
              <a:rPr lang="en-US" altLang="sl-SI"/>
              <a:t>Migraine is nearly 3 times more common in women than men, and has a strong hormonal component for many female sufferers. Up to 60% of women with migraine experience menstrual migraine or menstrual-related migraine, defined by headache attacks that frequently occur with menses. These attacks are caused by rapid drop in estrogen levels that occur just before menses. Headache attacks are most common up to 2 days before or during menses. Oral contraceptives or hormonal therapy may be used to regulate estrogen levels and decrease the frequency of attacks; however, they may also exacerbate menstrual-related migraine. It is important for women to recognize that, while many women have menstrual-related migraine, headaches are not a natural part of menstruation. Menstrual migraine and menstrual-related migraine are treatable.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F7DE61A-0EF2-4A6A-8922-7A0197071CC9}" type="slidenum">
              <a:rPr lang="en-US" altLang="sl-SI"/>
              <a:pPr eaLnBrk="1" hangingPunct="1"/>
              <a:t>53</a:t>
            </a:fld>
            <a:endParaRPr lang="en-US" altLang="sl-SI"/>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p:spPr>
        <p:txBody>
          <a:bodyPr/>
          <a:lstStyle/>
          <a:p>
            <a:pPr eaLnBrk="1" hangingPunct="1"/>
            <a:endParaRPr lang="en-US" altLang="sl-SI"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76B9AAD-1501-48FF-B4EA-570CE70AB725}" type="slidenum">
              <a:rPr lang="en-US" altLang="sl-SI"/>
              <a:pPr eaLnBrk="1" hangingPunct="1"/>
              <a:t>54</a:t>
            </a:fld>
            <a:endParaRPr lang="en-US" altLang="sl-SI"/>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endParaRPr lang="en-US" altLang="sl-SI"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19A027E-F8AE-4A52-B21E-316D30BDF9AA}" type="slidenum">
              <a:rPr lang="en-US" altLang="sl-SI"/>
              <a:pPr eaLnBrk="1" hangingPunct="1"/>
              <a:t>55</a:t>
            </a:fld>
            <a:endParaRPr lang="en-US" altLang="sl-SI"/>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p:spPr>
        <p:txBody>
          <a:bodyPr/>
          <a:lstStyle/>
          <a:p>
            <a:pPr eaLnBrk="1" hangingPunct="1"/>
            <a:endParaRPr lang="en-US" altLang="sl-SI"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2210A60-824C-494B-B004-9E4BDA7E4CC0}" type="slidenum">
              <a:rPr lang="en-US" altLang="sl-SI"/>
              <a:pPr eaLnBrk="1" hangingPunct="1"/>
              <a:t>57</a:t>
            </a:fld>
            <a:endParaRPr lang="en-US" altLang="sl-SI"/>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endParaRPr lang="en-US" altLang="sl-SI"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55EFB53-BF12-45A1-B3C7-B38D99AB2B02}" type="slidenum">
              <a:rPr lang="en-US" altLang="sl-SI"/>
              <a:pPr eaLnBrk="1" hangingPunct="1"/>
              <a:t>4</a:t>
            </a:fld>
            <a:endParaRPr lang="en-US" altLang="sl-SI"/>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eaLnBrk="1" hangingPunct="1"/>
            <a:endParaRPr lang="en-US" altLang="sl-SI"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A688A38-9CF7-45EE-81B3-E57815536BF3}" type="slidenum">
              <a:rPr lang="en-US" altLang="sl-SI"/>
              <a:pPr eaLnBrk="1" hangingPunct="1"/>
              <a:t>7</a:t>
            </a:fld>
            <a:endParaRPr lang="en-US" altLang="sl-SI"/>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pPr eaLnBrk="1" hangingPunct="1"/>
            <a:endParaRPr lang="en-US" altLang="sl-SI"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2C8972E-78C1-4077-9AB9-66B101491F8F}" type="slidenum">
              <a:rPr lang="en-US" altLang="sl-SI"/>
              <a:pPr eaLnBrk="1" hangingPunct="1"/>
              <a:t>13</a:t>
            </a:fld>
            <a:endParaRPr lang="en-US" altLang="sl-SI"/>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p:spPr>
        <p:txBody>
          <a:bodyPr/>
          <a:lstStyle/>
          <a:p>
            <a:pPr eaLnBrk="1" hangingPunct="1"/>
            <a:endParaRPr lang="en-US" altLang="sl-SI"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A9886DF-263B-4573-A5D9-DF52BC6D6441}" type="slidenum">
              <a:rPr lang="en-US" altLang="sl-SI"/>
              <a:pPr eaLnBrk="1" hangingPunct="1"/>
              <a:t>18</a:t>
            </a:fld>
            <a:endParaRPr lang="en-US" altLang="sl-SI"/>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r>
              <a:rPr lang="en-US" altLang="sl-SI" dirty="0"/>
              <a:t>Changes in nerve cell activity and blood flow may cause visual disturbance, numbness or tingling, and dizziness -- some symptoms that are common with migraine. Chemicals within the brain also cause dilation and inflammation of the surrounding tissue, which irritates the trigeminal nerve, causing the pulsating pain that is characteristic of migraine.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Arial" charset="0"/>
              </a:defRPr>
            </a:lvl1pPr>
            <a:lvl2pPr marL="742950" indent="-285750" defTabSz="912813">
              <a:defRPr>
                <a:solidFill>
                  <a:schemeClr val="tx1"/>
                </a:solidFill>
                <a:latin typeface="Arial" charset="0"/>
              </a:defRPr>
            </a:lvl2pPr>
            <a:lvl3pPr marL="1143000" indent="-228600" defTabSz="912813">
              <a:defRPr>
                <a:solidFill>
                  <a:schemeClr val="tx1"/>
                </a:solidFill>
                <a:latin typeface="Arial" charset="0"/>
              </a:defRPr>
            </a:lvl3pPr>
            <a:lvl4pPr marL="1600200" indent="-228600" defTabSz="912813">
              <a:defRPr>
                <a:solidFill>
                  <a:schemeClr val="tx1"/>
                </a:solidFill>
                <a:latin typeface="Arial" charset="0"/>
              </a:defRPr>
            </a:lvl4pPr>
            <a:lvl5pPr marL="2057400" indent="-228600" defTabSz="912813">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fld id="{EE1DB9AE-0FBE-4514-B9DB-CE640E3DF977}" type="slidenum">
              <a:rPr lang="en-US" altLang="sl-SI" smtClean="0"/>
              <a:pPr/>
              <a:t>25</a:t>
            </a:fld>
            <a:endParaRPr lang="en-US" altLang="sl-SI"/>
          </a:p>
        </p:txBody>
      </p:sp>
      <p:sp>
        <p:nvSpPr>
          <p:cNvPr id="53251" name="Rectangle 7"/>
          <p:cNvSpPr txBox="1">
            <a:spLocks noGrp="1" noChangeArrowheads="1"/>
          </p:cNvSpPr>
          <p:nvPr/>
        </p:nvSpPr>
        <p:spPr bwMode="auto">
          <a:xfrm>
            <a:off x="3884613" y="8829967"/>
            <a:ext cx="297180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8" tIns="45710" rIns="91418" bIns="45710" anchor="b"/>
          <a:lstStyle>
            <a:lvl1pPr defTabSz="912813">
              <a:defRPr>
                <a:solidFill>
                  <a:schemeClr val="tx1"/>
                </a:solidFill>
                <a:latin typeface="Arial" charset="0"/>
              </a:defRPr>
            </a:lvl1pPr>
            <a:lvl2pPr marL="742950" indent="-285750" defTabSz="912813">
              <a:defRPr>
                <a:solidFill>
                  <a:schemeClr val="tx1"/>
                </a:solidFill>
                <a:latin typeface="Arial" charset="0"/>
              </a:defRPr>
            </a:lvl2pPr>
            <a:lvl3pPr marL="1143000" indent="-228600" defTabSz="912813">
              <a:defRPr>
                <a:solidFill>
                  <a:schemeClr val="tx1"/>
                </a:solidFill>
                <a:latin typeface="Arial" charset="0"/>
              </a:defRPr>
            </a:lvl3pPr>
            <a:lvl4pPr marL="1600200" indent="-228600" defTabSz="912813">
              <a:defRPr>
                <a:solidFill>
                  <a:schemeClr val="tx1"/>
                </a:solidFill>
                <a:latin typeface="Arial" charset="0"/>
              </a:defRPr>
            </a:lvl4pPr>
            <a:lvl5pPr marL="2057400" indent="-228600" defTabSz="912813">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algn="r"/>
            <a:fld id="{FE8DE9E1-C059-4B4C-A017-F29B3ED8BDDF}" type="slidenum">
              <a:rPr lang="en-US" altLang="sl-SI" sz="1200">
                <a:ea typeface="ＭＳ Ｐゴシック" pitchFamily="-112" charset="-128"/>
              </a:rPr>
              <a:pPr algn="r"/>
              <a:t>25</a:t>
            </a:fld>
            <a:endParaRPr lang="en-US" altLang="sl-SI" sz="1200">
              <a:ea typeface="ＭＳ Ｐゴシック" pitchFamily="-112" charset="-128"/>
            </a:endParaRPr>
          </a:p>
        </p:txBody>
      </p:sp>
      <p:sp>
        <p:nvSpPr>
          <p:cNvPr id="53252" name="Rectangle 2"/>
          <p:cNvSpPr>
            <a:spLocks noGrp="1" noRot="1" noChangeAspect="1" noChangeArrowheads="1" noTextEdit="1"/>
          </p:cNvSpPr>
          <p:nvPr>
            <p:ph type="sldImg"/>
          </p:nvPr>
        </p:nvSpPr>
        <p:spPr>
          <a:xfrm>
            <a:off x="1106488" y="695325"/>
            <a:ext cx="4646612" cy="3486150"/>
          </a:xfrm>
          <a:ln/>
        </p:spPr>
      </p:sp>
      <p:sp>
        <p:nvSpPr>
          <p:cNvPr id="53253" name="Rectangle 3"/>
          <p:cNvSpPr>
            <a:spLocks noGrp="1" noChangeArrowheads="1"/>
          </p:cNvSpPr>
          <p:nvPr>
            <p:ph type="body" idx="1"/>
          </p:nvPr>
        </p:nvSpPr>
        <p:spPr>
          <a:xfrm>
            <a:off x="914400" y="4414177"/>
            <a:ext cx="5029200" cy="418660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64" tIns="44931" rIns="89864" bIns="44931"/>
          <a:lstStyle/>
          <a:p>
            <a:pPr eaLnBrk="1" hangingPunct="1"/>
            <a:endParaRPr lang="sl-SI" altLang="sl-SI"/>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Arial" charset="0"/>
              </a:defRPr>
            </a:lvl1pPr>
            <a:lvl2pPr marL="742950" indent="-285750" defTabSz="912813">
              <a:defRPr>
                <a:solidFill>
                  <a:schemeClr val="tx1"/>
                </a:solidFill>
                <a:latin typeface="Arial" charset="0"/>
              </a:defRPr>
            </a:lvl2pPr>
            <a:lvl3pPr marL="1143000" indent="-228600" defTabSz="912813">
              <a:defRPr>
                <a:solidFill>
                  <a:schemeClr val="tx1"/>
                </a:solidFill>
                <a:latin typeface="Arial" charset="0"/>
              </a:defRPr>
            </a:lvl3pPr>
            <a:lvl4pPr marL="1600200" indent="-228600" defTabSz="912813">
              <a:defRPr>
                <a:solidFill>
                  <a:schemeClr val="tx1"/>
                </a:solidFill>
                <a:latin typeface="Arial" charset="0"/>
              </a:defRPr>
            </a:lvl4pPr>
            <a:lvl5pPr marL="2057400" indent="-228600" defTabSz="912813">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fld id="{1146BFD3-E694-49F8-9230-98D6EE87D6F0}" type="slidenum">
              <a:rPr lang="en-US" altLang="sl-SI" smtClean="0">
                <a:solidFill>
                  <a:srgbClr val="000000"/>
                </a:solidFill>
              </a:rPr>
              <a:pPr/>
              <a:t>26</a:t>
            </a:fld>
            <a:endParaRPr lang="en-US" altLang="sl-SI">
              <a:solidFill>
                <a:srgbClr val="000000"/>
              </a:solidFill>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xfrm>
            <a:off x="914400" y="4415790"/>
            <a:ext cx="5029200"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l-SI" altLang="sl-SI"/>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xfrm>
            <a:off x="1106488" y="696913"/>
            <a:ext cx="4646612"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05" tIns="46153" rIns="92305" bIns="46153" numCol="1" anchor="t" anchorCtr="0" compatLnSpc="1">
            <a:prstTxWarp prst="textNoShape">
              <a:avLst/>
            </a:prstTxWarp>
          </a:bodyPr>
          <a:lstStyle/>
          <a:p>
            <a:pPr>
              <a:spcBef>
                <a:spcPct val="0"/>
              </a:spcBef>
            </a:pPr>
            <a:r>
              <a:rPr lang="en-US" altLang="sl-SI"/>
              <a:t>This slide shows many of the nerves and brain structures involved in the pathway for Chronic Migraine pain.  </a:t>
            </a:r>
          </a:p>
          <a:p>
            <a:pPr>
              <a:spcBef>
                <a:spcPct val="0"/>
              </a:spcBef>
            </a:pPr>
            <a:endParaRPr lang="en-US" altLang="sl-SI"/>
          </a:p>
          <a:p>
            <a:pPr>
              <a:spcBef>
                <a:spcPct val="0"/>
              </a:spcBef>
            </a:pPr>
            <a:r>
              <a:rPr lang="en-US" altLang="sl-SI"/>
              <a:t>Meningeal nerves send input that passes through the trigeminal ganglion and synapses on second-order neurons in the trigeminocervical complex. These neurons then project through the quintothalamic tract and form synapses with neurons in the thalamus. Cranial parasympathetic outflow is mediated through the sphenopalatine, or pterygopalatine, ganglia as well as the otic and carotid ganglia.</a:t>
            </a:r>
            <a:r>
              <a:rPr lang="en-US" altLang="sl-SI" baseline="30000"/>
              <a:t>1</a:t>
            </a:r>
          </a:p>
          <a:p>
            <a:pPr>
              <a:spcBef>
                <a:spcPct val="0"/>
              </a:spcBef>
            </a:pPr>
            <a:endParaRPr lang="en-US" altLang="sl-SI"/>
          </a:p>
          <a:p>
            <a:pPr>
              <a:spcBef>
                <a:spcPct val="0"/>
              </a:spcBef>
            </a:pPr>
            <a:endParaRPr lang="en-US" altLang="sl-SI"/>
          </a:p>
          <a:p>
            <a:pPr>
              <a:spcBef>
                <a:spcPct val="0"/>
              </a:spcBef>
              <a:buClr>
                <a:srgbClr val="000000"/>
              </a:buClr>
            </a:pPr>
            <a:r>
              <a:rPr lang="en-US" altLang="sl-SI" sz="1100" b="1">
                <a:solidFill>
                  <a:srgbClr val="000000"/>
                </a:solidFill>
              </a:rPr>
              <a:t>Reference:</a:t>
            </a:r>
          </a:p>
          <a:p>
            <a:pPr>
              <a:spcBef>
                <a:spcPct val="0"/>
              </a:spcBef>
              <a:buClr>
                <a:srgbClr val="000000"/>
              </a:buClr>
              <a:buFont typeface="Calibri" pitchFamily="34" charset="0"/>
              <a:buAutoNum type="arabicPeriod"/>
            </a:pPr>
            <a:r>
              <a:rPr lang="en-US" altLang="sl-SI" sz="1100">
                <a:solidFill>
                  <a:schemeClr val="tx2"/>
                </a:solidFill>
              </a:rPr>
              <a:t>Goadsby PJ, Lipton RB, Ferrari MD. Migraine--current understanding and treatment. </a:t>
            </a:r>
            <a:r>
              <a:rPr lang="en-US" altLang="sl-SI" sz="1100" i="1">
                <a:solidFill>
                  <a:schemeClr val="tx2"/>
                </a:solidFill>
              </a:rPr>
              <a:t>N Engl J Med</a:t>
            </a:r>
            <a:r>
              <a:rPr lang="en-US" altLang="sl-SI" sz="1100">
                <a:solidFill>
                  <a:schemeClr val="tx2"/>
                </a:solidFill>
              </a:rPr>
              <a:t>. 2002;346:257-270.</a:t>
            </a:r>
          </a:p>
          <a:p>
            <a:pPr>
              <a:spcBef>
                <a:spcPct val="0"/>
              </a:spcBef>
            </a:pPr>
            <a:endParaRPr lang="en-US" altLang="sl-SI"/>
          </a:p>
          <a:p>
            <a:pPr>
              <a:spcBef>
                <a:spcPct val="0"/>
              </a:spcBef>
            </a:pPr>
            <a:endParaRPr lang="en-CA" altLang="sl-SI"/>
          </a:p>
        </p:txBody>
      </p:sp>
      <p:sp>
        <p:nvSpPr>
          <p:cNvPr id="60420" name="Slide Number Placeholder 3"/>
          <p:cNvSpPr txBox="1">
            <a:spLocks noGrp="1"/>
          </p:cNvSpPr>
          <p:nvPr/>
        </p:nvSpPr>
        <p:spPr bwMode="auto">
          <a:xfrm>
            <a:off x="3884548" y="8830471"/>
            <a:ext cx="2971903" cy="464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05" tIns="46153" rIns="92305" bIns="46153" anchor="b"/>
          <a:lstStyle>
            <a:lvl1pPr defTabSz="466725" eaLnBrk="0" hangingPunct="0">
              <a:spcBef>
                <a:spcPct val="30000"/>
              </a:spcBef>
              <a:defRPr sz="1200">
                <a:solidFill>
                  <a:schemeClr val="tx1"/>
                </a:solidFill>
                <a:latin typeface="Calibri" pitchFamily="34" charset="0"/>
              </a:defRPr>
            </a:lvl1pPr>
            <a:lvl2pPr marL="742950" indent="-285750" defTabSz="466725" eaLnBrk="0" hangingPunct="0">
              <a:spcBef>
                <a:spcPct val="30000"/>
              </a:spcBef>
              <a:defRPr sz="1200">
                <a:solidFill>
                  <a:schemeClr val="tx1"/>
                </a:solidFill>
                <a:latin typeface="Calibri" pitchFamily="34" charset="0"/>
              </a:defRPr>
            </a:lvl2pPr>
            <a:lvl3pPr marL="1143000" indent="-228600" defTabSz="466725" eaLnBrk="0" hangingPunct="0">
              <a:spcBef>
                <a:spcPct val="30000"/>
              </a:spcBef>
              <a:defRPr sz="1200">
                <a:solidFill>
                  <a:schemeClr val="tx1"/>
                </a:solidFill>
                <a:latin typeface="Calibri" pitchFamily="34" charset="0"/>
              </a:defRPr>
            </a:lvl3pPr>
            <a:lvl4pPr marL="1600200" indent="-228600" defTabSz="466725" eaLnBrk="0" hangingPunct="0">
              <a:spcBef>
                <a:spcPct val="30000"/>
              </a:spcBef>
              <a:defRPr sz="1200">
                <a:solidFill>
                  <a:schemeClr val="tx1"/>
                </a:solidFill>
                <a:latin typeface="Calibri" pitchFamily="34" charset="0"/>
              </a:defRPr>
            </a:lvl4pPr>
            <a:lvl5pPr marL="2057400" indent="-228600" defTabSz="466725" eaLnBrk="0" hangingPunct="0">
              <a:spcBef>
                <a:spcPct val="30000"/>
              </a:spcBef>
              <a:defRPr sz="1200">
                <a:solidFill>
                  <a:schemeClr val="tx1"/>
                </a:solidFill>
                <a:latin typeface="Calibri" pitchFamily="34" charset="0"/>
              </a:defRPr>
            </a:lvl5pPr>
            <a:lvl6pPr marL="2514600" indent="-228600" defTabSz="466725" eaLnBrk="0" fontAlgn="base" hangingPunct="0">
              <a:spcBef>
                <a:spcPct val="30000"/>
              </a:spcBef>
              <a:spcAft>
                <a:spcPct val="0"/>
              </a:spcAft>
              <a:defRPr sz="1200">
                <a:solidFill>
                  <a:schemeClr val="tx1"/>
                </a:solidFill>
                <a:latin typeface="Calibri" pitchFamily="34" charset="0"/>
              </a:defRPr>
            </a:lvl6pPr>
            <a:lvl7pPr marL="2971800" indent="-228600" defTabSz="466725" eaLnBrk="0" fontAlgn="base" hangingPunct="0">
              <a:spcBef>
                <a:spcPct val="30000"/>
              </a:spcBef>
              <a:spcAft>
                <a:spcPct val="0"/>
              </a:spcAft>
              <a:defRPr sz="1200">
                <a:solidFill>
                  <a:schemeClr val="tx1"/>
                </a:solidFill>
                <a:latin typeface="Calibri" pitchFamily="34" charset="0"/>
              </a:defRPr>
            </a:lvl7pPr>
            <a:lvl8pPr marL="3429000" indent="-228600" defTabSz="466725" eaLnBrk="0" fontAlgn="base" hangingPunct="0">
              <a:spcBef>
                <a:spcPct val="30000"/>
              </a:spcBef>
              <a:spcAft>
                <a:spcPct val="0"/>
              </a:spcAft>
              <a:defRPr sz="1200">
                <a:solidFill>
                  <a:schemeClr val="tx1"/>
                </a:solidFill>
                <a:latin typeface="Calibri" pitchFamily="34" charset="0"/>
              </a:defRPr>
            </a:lvl8pPr>
            <a:lvl9pPr marL="3886200" indent="-228600" defTabSz="466725"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F304E911-2C22-4B99-8323-ADCD5F3F8E24}" type="slidenum">
              <a:rPr lang="en-GB" altLang="sl-SI"/>
              <a:pPr algn="r" eaLnBrk="1" hangingPunct="1">
                <a:spcBef>
                  <a:spcPct val="0"/>
                </a:spcBef>
              </a:pPr>
              <a:t>27</a:t>
            </a:fld>
            <a:endParaRPr lang="en-GB" altLang="sl-SI"/>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1106488" y="696913"/>
            <a:ext cx="4646612"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05" tIns="46153" rIns="92305" bIns="46153" numCol="1" anchor="t" anchorCtr="0" compatLnSpc="1">
            <a:prstTxWarp prst="textNoShape">
              <a:avLst/>
            </a:prstTxWarp>
          </a:bodyPr>
          <a:lstStyle/>
          <a:p>
            <a:pPr>
              <a:spcBef>
                <a:spcPct val="0"/>
              </a:spcBef>
            </a:pPr>
            <a:r>
              <a:rPr lang="en-US" altLang="sl-SI" dirty="0"/>
              <a:t>Peripheral sensitization, or the reduced threshold for stimulation of the peripheral neurons,</a:t>
            </a:r>
            <a:r>
              <a:rPr lang="en-US" altLang="sl-SI" baseline="30000" dirty="0"/>
              <a:t>1</a:t>
            </a:r>
            <a:r>
              <a:rPr lang="en-US" altLang="sl-SI" dirty="0"/>
              <a:t> may be due to the chemical irritation of trigeminal fibers by inflammatory mediators.</a:t>
            </a:r>
            <a:r>
              <a:rPr lang="en-US" altLang="sl-SI" baseline="30000" dirty="0"/>
              <a:t>1,2</a:t>
            </a:r>
            <a:r>
              <a:rPr lang="en-US" altLang="sl-SI" dirty="0"/>
              <a:t> At the periphery, the sensory nerve ending contains vesicles prepared to release stored neurotransmitters, such as CGRP, glutamate, and others,</a:t>
            </a:r>
            <a:r>
              <a:rPr lang="en-US" altLang="sl-SI" baseline="30000" dirty="0"/>
              <a:t>3,4</a:t>
            </a:r>
            <a:r>
              <a:rPr lang="en-US" altLang="sl-SI" dirty="0"/>
              <a:t> which can promote sensitization of meningeal trigeminal sensory afferents when released.</a:t>
            </a:r>
            <a:r>
              <a:rPr lang="en-US" altLang="sl-SI" baseline="30000" dirty="0"/>
              <a:t>3</a:t>
            </a:r>
            <a:r>
              <a:rPr lang="en-US" altLang="sl-SI" dirty="0"/>
              <a:t> </a:t>
            </a:r>
          </a:p>
          <a:p>
            <a:pPr>
              <a:spcBef>
                <a:spcPct val="0"/>
              </a:spcBef>
            </a:pPr>
            <a:endParaRPr lang="en-US" altLang="sl-SI" dirty="0"/>
          </a:p>
          <a:p>
            <a:pPr>
              <a:spcBef>
                <a:spcPct val="0"/>
              </a:spcBef>
            </a:pPr>
            <a:endParaRPr lang="en-US" altLang="sl-SI" dirty="0"/>
          </a:p>
          <a:p>
            <a:pPr>
              <a:spcBef>
                <a:spcPct val="0"/>
              </a:spcBef>
              <a:buClr>
                <a:srgbClr val="000000"/>
              </a:buClr>
            </a:pPr>
            <a:r>
              <a:rPr lang="en-US" altLang="sl-SI" b="1" dirty="0">
                <a:solidFill>
                  <a:srgbClr val="000000"/>
                </a:solidFill>
              </a:rPr>
              <a:t>References:</a:t>
            </a:r>
          </a:p>
          <a:p>
            <a:pPr>
              <a:lnSpc>
                <a:spcPct val="95000"/>
              </a:lnSpc>
              <a:spcBef>
                <a:spcPct val="0"/>
              </a:spcBef>
              <a:buFont typeface="Calibri" pitchFamily="34" charset="0"/>
              <a:buAutoNum type="arabicPeriod"/>
            </a:pPr>
            <a:r>
              <a:rPr lang="en-US" altLang="sl-SI" sz="1100" dirty="0" err="1">
                <a:solidFill>
                  <a:schemeClr val="tx2"/>
                </a:solidFill>
              </a:rPr>
              <a:t>Dodick</a:t>
            </a:r>
            <a:r>
              <a:rPr lang="en-US" altLang="sl-SI" sz="1100" dirty="0">
                <a:solidFill>
                  <a:schemeClr val="tx2"/>
                </a:solidFill>
              </a:rPr>
              <a:t> D, Silberstein S. Central sensitization theory of migraine: clinical implications. </a:t>
            </a:r>
            <a:r>
              <a:rPr lang="en-US" altLang="sl-SI" sz="1100" i="1" dirty="0">
                <a:solidFill>
                  <a:schemeClr val="tx2"/>
                </a:solidFill>
              </a:rPr>
              <a:t>Headache.</a:t>
            </a:r>
            <a:r>
              <a:rPr lang="en-US" altLang="sl-SI" sz="1100" dirty="0">
                <a:solidFill>
                  <a:schemeClr val="tx2"/>
                </a:solidFill>
              </a:rPr>
              <a:t> 2006;46(</a:t>
            </a:r>
            <a:r>
              <a:rPr lang="en-US" altLang="sl-SI" sz="1100" dirty="0" err="1">
                <a:solidFill>
                  <a:schemeClr val="tx2"/>
                </a:solidFill>
              </a:rPr>
              <a:t>suppl</a:t>
            </a:r>
            <a:r>
              <a:rPr lang="en-US" altLang="sl-SI" sz="1100" dirty="0">
                <a:solidFill>
                  <a:schemeClr val="tx2"/>
                </a:solidFill>
              </a:rPr>
              <a:t> 4):S182-S191.</a:t>
            </a:r>
          </a:p>
          <a:p>
            <a:pPr>
              <a:lnSpc>
                <a:spcPct val="95000"/>
              </a:lnSpc>
              <a:spcBef>
                <a:spcPct val="0"/>
              </a:spcBef>
              <a:buFont typeface="Calibri" pitchFamily="34" charset="0"/>
              <a:buAutoNum type="arabicPeriod"/>
            </a:pPr>
            <a:r>
              <a:rPr lang="en-US" altLang="sl-SI" sz="1100" dirty="0">
                <a:solidFill>
                  <a:schemeClr val="tx2"/>
                </a:solidFill>
              </a:rPr>
              <a:t>Strassman AM, Raymond SA, Burstein R. Sensitization of meningeal sensory neurons and the origin of headaches. </a:t>
            </a:r>
            <a:r>
              <a:rPr lang="en-US" altLang="sl-SI" sz="1100" i="1" dirty="0">
                <a:solidFill>
                  <a:schemeClr val="tx2"/>
                </a:solidFill>
              </a:rPr>
              <a:t>Nature</a:t>
            </a:r>
            <a:r>
              <a:rPr lang="en-US" altLang="sl-SI" sz="1100" dirty="0">
                <a:solidFill>
                  <a:schemeClr val="tx2"/>
                </a:solidFill>
              </a:rPr>
              <a:t>. 1996;384:560-564.</a:t>
            </a:r>
          </a:p>
          <a:p>
            <a:pPr>
              <a:lnSpc>
                <a:spcPct val="95000"/>
              </a:lnSpc>
              <a:spcBef>
                <a:spcPct val="0"/>
              </a:spcBef>
              <a:buFont typeface="Calibri" pitchFamily="34" charset="0"/>
              <a:buAutoNum type="arabicPeriod"/>
            </a:pPr>
            <a:r>
              <a:rPr lang="en-US" altLang="sl-SI" sz="1100" dirty="0">
                <a:solidFill>
                  <a:schemeClr val="tx2"/>
                </a:solidFill>
              </a:rPr>
              <a:t>Hargreaves R. New migraine and pain research. </a:t>
            </a:r>
            <a:r>
              <a:rPr lang="en-US" altLang="sl-SI" sz="1100" i="1" dirty="0">
                <a:solidFill>
                  <a:schemeClr val="tx2"/>
                </a:solidFill>
              </a:rPr>
              <a:t>Headache.</a:t>
            </a:r>
            <a:r>
              <a:rPr lang="en-US" altLang="sl-SI" sz="1100" dirty="0">
                <a:solidFill>
                  <a:schemeClr val="tx2"/>
                </a:solidFill>
              </a:rPr>
              <a:t> 2007;47(</a:t>
            </a:r>
            <a:r>
              <a:rPr lang="en-US" altLang="sl-SI" sz="1100" dirty="0" err="1">
                <a:solidFill>
                  <a:schemeClr val="tx2"/>
                </a:solidFill>
              </a:rPr>
              <a:t>suppl</a:t>
            </a:r>
            <a:r>
              <a:rPr lang="en-US" altLang="sl-SI" sz="1100" dirty="0">
                <a:solidFill>
                  <a:schemeClr val="tx2"/>
                </a:solidFill>
              </a:rPr>
              <a:t> 1):S26-S43.</a:t>
            </a:r>
          </a:p>
          <a:p>
            <a:pPr>
              <a:lnSpc>
                <a:spcPct val="95000"/>
              </a:lnSpc>
              <a:spcBef>
                <a:spcPct val="0"/>
              </a:spcBef>
              <a:buFont typeface="Calibri" pitchFamily="34" charset="0"/>
              <a:buAutoNum type="arabicPeriod"/>
            </a:pPr>
            <a:r>
              <a:rPr lang="en-US" altLang="sl-SI" sz="1100" dirty="0">
                <a:solidFill>
                  <a:schemeClr val="tx2"/>
                </a:solidFill>
              </a:rPr>
              <a:t>Aoki  KR. Review of a proposed mechanism for the </a:t>
            </a:r>
            <a:r>
              <a:rPr lang="en-US" altLang="sl-SI" sz="1100" dirty="0" err="1">
                <a:solidFill>
                  <a:schemeClr val="tx2"/>
                </a:solidFill>
              </a:rPr>
              <a:t>antinociceptive</a:t>
            </a:r>
            <a:r>
              <a:rPr lang="en-US" altLang="sl-SI" sz="1100" dirty="0">
                <a:solidFill>
                  <a:schemeClr val="tx2"/>
                </a:solidFill>
              </a:rPr>
              <a:t> action of botulinum toxin type A. </a:t>
            </a:r>
            <a:r>
              <a:rPr lang="en-US" altLang="sl-SI" sz="1100" i="1" dirty="0" err="1">
                <a:solidFill>
                  <a:schemeClr val="tx2"/>
                </a:solidFill>
              </a:rPr>
              <a:t>Neurotoxicology</a:t>
            </a:r>
            <a:r>
              <a:rPr lang="en-US" altLang="sl-SI" sz="1100" dirty="0">
                <a:solidFill>
                  <a:schemeClr val="tx2"/>
                </a:solidFill>
              </a:rPr>
              <a:t>. 2005;26:785-793.</a:t>
            </a:r>
          </a:p>
          <a:p>
            <a:pPr>
              <a:spcBef>
                <a:spcPct val="0"/>
              </a:spcBef>
            </a:pPr>
            <a:endParaRPr lang="en-CA" altLang="sl-SI" dirty="0"/>
          </a:p>
        </p:txBody>
      </p:sp>
      <p:sp>
        <p:nvSpPr>
          <p:cNvPr id="61444" name="Slide Number Placeholder 3"/>
          <p:cNvSpPr txBox="1">
            <a:spLocks noGrp="1"/>
          </p:cNvSpPr>
          <p:nvPr/>
        </p:nvSpPr>
        <p:spPr bwMode="auto">
          <a:xfrm>
            <a:off x="3884548" y="8830471"/>
            <a:ext cx="2971903" cy="464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05" tIns="46153" rIns="92305" bIns="46153" anchor="b"/>
          <a:lstStyle>
            <a:lvl1pPr defTabSz="466725" eaLnBrk="0" hangingPunct="0">
              <a:spcBef>
                <a:spcPct val="30000"/>
              </a:spcBef>
              <a:defRPr sz="1200">
                <a:solidFill>
                  <a:schemeClr val="tx1"/>
                </a:solidFill>
                <a:latin typeface="Calibri" pitchFamily="34" charset="0"/>
              </a:defRPr>
            </a:lvl1pPr>
            <a:lvl2pPr marL="742950" indent="-285750" defTabSz="466725" eaLnBrk="0" hangingPunct="0">
              <a:spcBef>
                <a:spcPct val="30000"/>
              </a:spcBef>
              <a:defRPr sz="1200">
                <a:solidFill>
                  <a:schemeClr val="tx1"/>
                </a:solidFill>
                <a:latin typeface="Calibri" pitchFamily="34" charset="0"/>
              </a:defRPr>
            </a:lvl2pPr>
            <a:lvl3pPr marL="1143000" indent="-228600" defTabSz="466725" eaLnBrk="0" hangingPunct="0">
              <a:spcBef>
                <a:spcPct val="30000"/>
              </a:spcBef>
              <a:defRPr sz="1200">
                <a:solidFill>
                  <a:schemeClr val="tx1"/>
                </a:solidFill>
                <a:latin typeface="Calibri" pitchFamily="34" charset="0"/>
              </a:defRPr>
            </a:lvl3pPr>
            <a:lvl4pPr marL="1600200" indent="-228600" defTabSz="466725" eaLnBrk="0" hangingPunct="0">
              <a:spcBef>
                <a:spcPct val="30000"/>
              </a:spcBef>
              <a:defRPr sz="1200">
                <a:solidFill>
                  <a:schemeClr val="tx1"/>
                </a:solidFill>
                <a:latin typeface="Calibri" pitchFamily="34" charset="0"/>
              </a:defRPr>
            </a:lvl4pPr>
            <a:lvl5pPr marL="2057400" indent="-228600" defTabSz="466725" eaLnBrk="0" hangingPunct="0">
              <a:spcBef>
                <a:spcPct val="30000"/>
              </a:spcBef>
              <a:defRPr sz="1200">
                <a:solidFill>
                  <a:schemeClr val="tx1"/>
                </a:solidFill>
                <a:latin typeface="Calibri" pitchFamily="34" charset="0"/>
              </a:defRPr>
            </a:lvl5pPr>
            <a:lvl6pPr marL="2514600" indent="-228600" defTabSz="466725" eaLnBrk="0" fontAlgn="base" hangingPunct="0">
              <a:spcBef>
                <a:spcPct val="30000"/>
              </a:spcBef>
              <a:spcAft>
                <a:spcPct val="0"/>
              </a:spcAft>
              <a:defRPr sz="1200">
                <a:solidFill>
                  <a:schemeClr val="tx1"/>
                </a:solidFill>
                <a:latin typeface="Calibri" pitchFamily="34" charset="0"/>
              </a:defRPr>
            </a:lvl6pPr>
            <a:lvl7pPr marL="2971800" indent="-228600" defTabSz="466725" eaLnBrk="0" fontAlgn="base" hangingPunct="0">
              <a:spcBef>
                <a:spcPct val="30000"/>
              </a:spcBef>
              <a:spcAft>
                <a:spcPct val="0"/>
              </a:spcAft>
              <a:defRPr sz="1200">
                <a:solidFill>
                  <a:schemeClr val="tx1"/>
                </a:solidFill>
                <a:latin typeface="Calibri" pitchFamily="34" charset="0"/>
              </a:defRPr>
            </a:lvl7pPr>
            <a:lvl8pPr marL="3429000" indent="-228600" defTabSz="466725" eaLnBrk="0" fontAlgn="base" hangingPunct="0">
              <a:spcBef>
                <a:spcPct val="30000"/>
              </a:spcBef>
              <a:spcAft>
                <a:spcPct val="0"/>
              </a:spcAft>
              <a:defRPr sz="1200">
                <a:solidFill>
                  <a:schemeClr val="tx1"/>
                </a:solidFill>
                <a:latin typeface="Calibri" pitchFamily="34" charset="0"/>
              </a:defRPr>
            </a:lvl8pPr>
            <a:lvl9pPr marL="3886200" indent="-228600" defTabSz="466725"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FBBEE2B2-A870-4556-A108-6978DF70B832}" type="slidenum">
              <a:rPr lang="en-GB" altLang="sl-SI"/>
              <a:pPr algn="r" eaLnBrk="1" hangingPunct="1">
                <a:spcBef>
                  <a:spcPct val="0"/>
                </a:spcBef>
              </a:pPr>
              <a:t>30</a:t>
            </a:fld>
            <a:endParaRPr lang="en-GB" altLang="sl-SI"/>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5D778D"/>
        </a:solidFill>
        <a:effectLst/>
      </p:bgPr>
    </p:bg>
    <p:spTree>
      <p:nvGrpSpPr>
        <p:cNvPr id="1" name=""/>
        <p:cNvGrpSpPr/>
        <p:nvPr/>
      </p:nvGrpSpPr>
      <p:grpSpPr>
        <a:xfrm>
          <a:off x="0" y="0"/>
          <a:ext cx="0" cy="0"/>
          <a:chOff x="0" y="0"/>
          <a:chExt cx="0" cy="0"/>
        </a:xfrm>
      </p:grpSpPr>
      <p:sp>
        <p:nvSpPr>
          <p:cNvPr id="3106" name="Rectangle 34"/>
          <p:cNvSpPr>
            <a:spLocks noGrp="1" noChangeArrowheads="1"/>
          </p:cNvSpPr>
          <p:nvPr>
            <p:ph type="ctrTitle" sz="quarter"/>
          </p:nvPr>
        </p:nvSpPr>
        <p:spPr>
          <a:xfrm>
            <a:off x="381000" y="3190828"/>
            <a:ext cx="8458200" cy="923972"/>
          </a:xfrm>
          <a:extLs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lvl1pPr algn="ctr">
              <a:defRPr sz="5400" i="1">
                <a:latin typeface="Times New Roman" pitchFamily="18" charset="0"/>
              </a:defRPr>
            </a:lvl1pPr>
          </a:lstStyle>
          <a:p>
            <a:pPr lvl="0"/>
            <a:r>
              <a:rPr lang="en-US" noProof="0"/>
              <a:t>Click to edit Master title style</a:t>
            </a:r>
          </a:p>
        </p:txBody>
      </p:sp>
    </p:spTree>
    <p:extLst>
      <p:ext uri="{BB962C8B-B14F-4D97-AF65-F5344CB8AC3E}">
        <p14:creationId xmlns:p14="http://schemas.microsoft.com/office/powerpoint/2010/main" val="324710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914400" y="1143000"/>
            <a:ext cx="7315200" cy="5486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14128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158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BE35CAD1-A342-494C-8C16-963979B050F4}" type="datetimeFigureOut">
              <a:rPr lang="en-US" altLang="sl-SI"/>
              <a:pPr/>
              <a:t>10/13/2025</a:t>
            </a:fld>
            <a:endParaRPr lang="en-US" altLang="sl-SI"/>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endParaRPr lang="sl-SI" altLang="sl-SI"/>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2B6788CA-5DE6-4D17-80BF-0A1CEACCB98F}" type="slidenum">
              <a:rPr lang="en-US" altLang="sl-SI"/>
              <a:pPr/>
              <a:t>‹#›</a:t>
            </a:fld>
            <a:endParaRPr lang="en-US" altLang="sl-SI"/>
          </a:p>
        </p:txBody>
      </p:sp>
    </p:spTree>
    <p:extLst>
      <p:ext uri="{BB962C8B-B14F-4D97-AF65-F5344CB8AC3E}">
        <p14:creationId xmlns:p14="http://schemas.microsoft.com/office/powerpoint/2010/main" val="1344962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Rectangle 5"/>
          <p:cNvSpPr>
            <a:spLocks noGrp="1" noChangeArrowheads="1"/>
          </p:cNvSpPr>
          <p:nvPr>
            <p:ph type="dt" sz="half" idx="10"/>
          </p:nvPr>
        </p:nvSpPr>
        <p:spPr>
          <a:xfrm>
            <a:off x="457200" y="6248400"/>
            <a:ext cx="2133600" cy="457200"/>
          </a:xfrm>
          <a:prstGeom prst="rect">
            <a:avLst/>
          </a:prstGeom>
          <a:ln/>
        </p:spPr>
        <p:txBody>
          <a:bodyPr/>
          <a:lstStyle>
            <a:lvl1pPr>
              <a:defRPr/>
            </a:lvl1pPr>
          </a:lstStyle>
          <a:p>
            <a:pPr>
              <a:defRPr/>
            </a:pPr>
            <a:endParaRPr lang="en-US" altLang="sl-SI"/>
          </a:p>
        </p:txBody>
      </p:sp>
      <p:sp>
        <p:nvSpPr>
          <p:cNvPr id="4" name="Rectangle 6"/>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ltLang="sl-SI"/>
          </a:p>
        </p:txBody>
      </p:sp>
      <p:sp>
        <p:nvSpPr>
          <p:cNvPr id="5" name="Rectangle 7"/>
          <p:cNvSpPr>
            <a:spLocks noGrp="1" noChangeArrowheads="1"/>
          </p:cNvSpPr>
          <p:nvPr>
            <p:ph type="sldNum" sz="quarter" idx="12"/>
          </p:nvPr>
        </p:nvSpPr>
        <p:spPr>
          <a:xfrm>
            <a:off x="6553200" y="6248400"/>
            <a:ext cx="2133600" cy="457200"/>
          </a:xfrm>
          <a:prstGeom prst="rect">
            <a:avLst/>
          </a:prstGeom>
          <a:ln/>
        </p:spPr>
        <p:txBody>
          <a:bodyPr/>
          <a:lstStyle>
            <a:lvl1pPr>
              <a:defRPr/>
            </a:lvl1pPr>
          </a:lstStyle>
          <a:p>
            <a:pPr>
              <a:defRPr/>
            </a:pPr>
            <a:fld id="{83D3EF37-BA30-4240-8EB0-92E769534153}" type="slidenum">
              <a:rPr lang="en-US" altLang="sl-SI"/>
              <a:pPr>
                <a:defRPr/>
              </a:pPr>
              <a:t>‹#›</a:t>
            </a:fld>
            <a:endParaRPr lang="en-US" altLang="sl-SI"/>
          </a:p>
        </p:txBody>
      </p:sp>
    </p:spTree>
    <p:extLst>
      <p:ext uri="{BB962C8B-B14F-4D97-AF65-F5344CB8AC3E}">
        <p14:creationId xmlns:p14="http://schemas.microsoft.com/office/powerpoint/2010/main" val="3589898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21127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79598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69"/>
          <p:cNvSpPr>
            <a:spLocks noChangeArrowheads="1"/>
          </p:cNvSpPr>
          <p:nvPr/>
        </p:nvSpPr>
        <p:spPr bwMode="auto">
          <a:xfrm>
            <a:off x="0" y="0"/>
            <a:ext cx="9144000" cy="720725"/>
          </a:xfrm>
          <a:prstGeom prst="rect">
            <a:avLst/>
          </a:prstGeom>
          <a:solidFill>
            <a:srgbClr val="5D778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Geneva" pitchFamily="121" charset="-128"/>
              </a:defRPr>
            </a:lvl1pPr>
            <a:lvl2pPr marL="742950" indent="-285750" eaLnBrk="0" hangingPunct="0">
              <a:defRPr sz="2400">
                <a:solidFill>
                  <a:schemeClr val="tx1"/>
                </a:solidFill>
                <a:latin typeface="Times New Roman" pitchFamily="18" charset="0"/>
                <a:ea typeface="Geneva" pitchFamily="121" charset="-128"/>
              </a:defRPr>
            </a:lvl2pPr>
            <a:lvl3pPr marL="1143000" indent="-228600" eaLnBrk="0" hangingPunct="0">
              <a:defRPr sz="2400">
                <a:solidFill>
                  <a:schemeClr val="tx1"/>
                </a:solidFill>
                <a:latin typeface="Times New Roman" pitchFamily="18" charset="0"/>
                <a:ea typeface="Geneva" pitchFamily="121" charset="-128"/>
              </a:defRPr>
            </a:lvl3pPr>
            <a:lvl4pPr marL="1600200" indent="-228600" eaLnBrk="0" hangingPunct="0">
              <a:defRPr sz="2400">
                <a:solidFill>
                  <a:schemeClr val="tx1"/>
                </a:solidFill>
                <a:latin typeface="Times New Roman" pitchFamily="18" charset="0"/>
                <a:ea typeface="Geneva" pitchFamily="121" charset="-128"/>
              </a:defRPr>
            </a:lvl4pPr>
            <a:lvl5pPr marL="2057400" indent="-228600" eaLnBrk="0" hangingPunct="0">
              <a:defRPr sz="2400">
                <a:solidFill>
                  <a:schemeClr val="tx1"/>
                </a:solidFill>
                <a:latin typeface="Times New Roman" pitchFamily="18" charset="0"/>
                <a:ea typeface="Geneva" pitchFamily="121" charset="-128"/>
              </a:defRPr>
            </a:lvl5pPr>
            <a:lvl6pPr marL="2514600" indent="-228600" eaLnBrk="0" fontAlgn="base" hangingPunct="0">
              <a:spcBef>
                <a:spcPct val="0"/>
              </a:spcBef>
              <a:spcAft>
                <a:spcPct val="0"/>
              </a:spcAft>
              <a:defRPr sz="2400">
                <a:solidFill>
                  <a:schemeClr val="tx1"/>
                </a:solidFill>
                <a:latin typeface="Times New Roman" pitchFamily="18" charset="0"/>
                <a:ea typeface="Geneva" pitchFamily="121" charset="-128"/>
              </a:defRPr>
            </a:lvl6pPr>
            <a:lvl7pPr marL="2971800" indent="-228600" eaLnBrk="0" fontAlgn="base" hangingPunct="0">
              <a:spcBef>
                <a:spcPct val="0"/>
              </a:spcBef>
              <a:spcAft>
                <a:spcPct val="0"/>
              </a:spcAft>
              <a:defRPr sz="2400">
                <a:solidFill>
                  <a:schemeClr val="tx1"/>
                </a:solidFill>
                <a:latin typeface="Times New Roman" pitchFamily="18" charset="0"/>
                <a:ea typeface="Geneva" pitchFamily="121" charset="-128"/>
              </a:defRPr>
            </a:lvl7pPr>
            <a:lvl8pPr marL="3429000" indent="-228600" eaLnBrk="0" fontAlgn="base" hangingPunct="0">
              <a:spcBef>
                <a:spcPct val="0"/>
              </a:spcBef>
              <a:spcAft>
                <a:spcPct val="0"/>
              </a:spcAft>
              <a:defRPr sz="2400">
                <a:solidFill>
                  <a:schemeClr val="tx1"/>
                </a:solidFill>
                <a:latin typeface="Times New Roman" pitchFamily="18" charset="0"/>
                <a:ea typeface="Geneva" pitchFamily="121" charset="-128"/>
              </a:defRPr>
            </a:lvl8pPr>
            <a:lvl9pPr marL="3886200" indent="-228600" eaLnBrk="0" fontAlgn="base" hangingPunct="0">
              <a:spcBef>
                <a:spcPct val="0"/>
              </a:spcBef>
              <a:spcAft>
                <a:spcPct val="0"/>
              </a:spcAft>
              <a:defRPr sz="2400">
                <a:solidFill>
                  <a:schemeClr val="tx1"/>
                </a:solidFill>
                <a:latin typeface="Times New Roman" pitchFamily="18" charset="0"/>
                <a:ea typeface="Geneva" pitchFamily="121" charset="-128"/>
              </a:defRPr>
            </a:lvl9pPr>
          </a:lstStyle>
          <a:p>
            <a:pPr eaLnBrk="1" hangingPunct="1">
              <a:defRPr/>
            </a:pPr>
            <a:endParaRPr lang="sl-SI" altLang="sl-SI"/>
          </a:p>
        </p:txBody>
      </p:sp>
      <p:sp>
        <p:nvSpPr>
          <p:cNvPr id="1027" name="Rectangle 34"/>
          <p:cNvSpPr>
            <a:spLocks noGrp="1" noChangeArrowheads="1"/>
          </p:cNvSpPr>
          <p:nvPr>
            <p:ph type="title"/>
          </p:nvPr>
        </p:nvSpPr>
        <p:spPr bwMode="auto">
          <a:xfrm>
            <a:off x="0" y="76200"/>
            <a:ext cx="9144000" cy="64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BEB72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39"/>
          <p:cNvSpPr>
            <a:spLocks noGrp="1" noChangeArrowheads="1"/>
          </p:cNvSpPr>
          <p:nvPr>
            <p:ph type="body" idx="1"/>
          </p:nvPr>
        </p:nvSpPr>
        <p:spPr bwMode="auto">
          <a:xfrm>
            <a:off x="914400" y="1143000"/>
            <a:ext cx="73152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711" r:id="rId1"/>
    <p:sldLayoutId id="2147483706" r:id="rId2"/>
    <p:sldLayoutId id="2147483707" r:id="rId3"/>
    <p:sldLayoutId id="2147483712" r:id="rId4"/>
    <p:sldLayoutId id="2147483714" r:id="rId5"/>
  </p:sldLayoutIdLst>
  <p:txStyles>
    <p:titleStyle>
      <a:lvl1pPr algn="l" rtl="0" eaLnBrk="0" fontAlgn="base" hangingPunct="0">
        <a:spcBef>
          <a:spcPct val="0"/>
        </a:spcBef>
        <a:spcAft>
          <a:spcPct val="0"/>
        </a:spcAft>
        <a:defRPr sz="2400">
          <a:solidFill>
            <a:schemeClr val="bg1"/>
          </a:solidFill>
          <a:latin typeface="+mj-lt"/>
          <a:ea typeface="Geneva" charset="0"/>
          <a:cs typeface="+mj-cs"/>
        </a:defRPr>
      </a:lvl1pPr>
      <a:lvl2pPr algn="l" rtl="0" eaLnBrk="0" fontAlgn="base" hangingPunct="0">
        <a:spcBef>
          <a:spcPct val="0"/>
        </a:spcBef>
        <a:spcAft>
          <a:spcPct val="0"/>
        </a:spcAft>
        <a:defRPr sz="2400">
          <a:solidFill>
            <a:schemeClr val="bg1"/>
          </a:solidFill>
          <a:latin typeface="Arial" charset="0"/>
          <a:ea typeface="Geneva" charset="0"/>
        </a:defRPr>
      </a:lvl2pPr>
      <a:lvl3pPr algn="l" rtl="0" eaLnBrk="0" fontAlgn="base" hangingPunct="0">
        <a:spcBef>
          <a:spcPct val="0"/>
        </a:spcBef>
        <a:spcAft>
          <a:spcPct val="0"/>
        </a:spcAft>
        <a:defRPr sz="2400">
          <a:solidFill>
            <a:schemeClr val="bg1"/>
          </a:solidFill>
          <a:latin typeface="Arial" charset="0"/>
          <a:ea typeface="Geneva" charset="0"/>
        </a:defRPr>
      </a:lvl3pPr>
      <a:lvl4pPr algn="l" rtl="0" eaLnBrk="0" fontAlgn="base" hangingPunct="0">
        <a:spcBef>
          <a:spcPct val="0"/>
        </a:spcBef>
        <a:spcAft>
          <a:spcPct val="0"/>
        </a:spcAft>
        <a:defRPr sz="2400">
          <a:solidFill>
            <a:schemeClr val="bg1"/>
          </a:solidFill>
          <a:latin typeface="Arial" charset="0"/>
          <a:ea typeface="Geneva" charset="0"/>
        </a:defRPr>
      </a:lvl4pPr>
      <a:lvl5pPr algn="l" rtl="0" eaLnBrk="0" fontAlgn="base" hangingPunct="0">
        <a:spcBef>
          <a:spcPct val="0"/>
        </a:spcBef>
        <a:spcAft>
          <a:spcPct val="0"/>
        </a:spcAft>
        <a:defRPr sz="2400">
          <a:solidFill>
            <a:schemeClr val="bg1"/>
          </a:solidFill>
          <a:latin typeface="Arial" charset="0"/>
          <a:ea typeface="Geneva" charset="0"/>
        </a:defRPr>
      </a:lvl5pPr>
      <a:lvl6pPr marL="457200" algn="l" rtl="0" fontAlgn="base">
        <a:spcBef>
          <a:spcPct val="0"/>
        </a:spcBef>
        <a:spcAft>
          <a:spcPct val="0"/>
        </a:spcAft>
        <a:defRPr sz="2400">
          <a:solidFill>
            <a:schemeClr val="bg1"/>
          </a:solidFill>
          <a:latin typeface="Arial" charset="0"/>
        </a:defRPr>
      </a:lvl6pPr>
      <a:lvl7pPr marL="914400" algn="l" rtl="0" fontAlgn="base">
        <a:spcBef>
          <a:spcPct val="0"/>
        </a:spcBef>
        <a:spcAft>
          <a:spcPct val="0"/>
        </a:spcAft>
        <a:defRPr sz="2400">
          <a:solidFill>
            <a:schemeClr val="bg1"/>
          </a:solidFill>
          <a:latin typeface="Arial" charset="0"/>
        </a:defRPr>
      </a:lvl7pPr>
      <a:lvl8pPr marL="1371600" algn="l" rtl="0" fontAlgn="base">
        <a:spcBef>
          <a:spcPct val="0"/>
        </a:spcBef>
        <a:spcAft>
          <a:spcPct val="0"/>
        </a:spcAft>
        <a:defRPr sz="2400">
          <a:solidFill>
            <a:schemeClr val="bg1"/>
          </a:solidFill>
          <a:latin typeface="Arial" charset="0"/>
        </a:defRPr>
      </a:lvl8pPr>
      <a:lvl9pPr marL="1828800" algn="l" rtl="0" fontAlgn="base">
        <a:spcBef>
          <a:spcPct val="0"/>
        </a:spcBef>
        <a:spcAft>
          <a:spcPct val="0"/>
        </a:spcAft>
        <a:defRPr sz="2400">
          <a:solidFill>
            <a:schemeClr val="bg1"/>
          </a:solidFill>
          <a:latin typeface="Arial" charset="0"/>
        </a:defRPr>
      </a:lvl9pPr>
    </p:titleStyle>
    <p:bodyStyle>
      <a:lvl1pPr marL="233363" indent="-233363" algn="l" rtl="0" eaLnBrk="0" fontAlgn="base" hangingPunct="0">
        <a:spcBef>
          <a:spcPct val="60000"/>
        </a:spcBef>
        <a:spcAft>
          <a:spcPct val="0"/>
        </a:spcAft>
        <a:buClr>
          <a:schemeClr val="bg2"/>
        </a:buClr>
        <a:buFont typeface="Arial" pitchFamily="34" charset="0"/>
        <a:buChar char="•"/>
        <a:defRPr sz="3200">
          <a:solidFill>
            <a:schemeClr val="bg2"/>
          </a:solidFill>
          <a:latin typeface="+mn-lt"/>
          <a:ea typeface="Geneva" charset="0"/>
          <a:cs typeface="+mn-cs"/>
        </a:defRPr>
      </a:lvl1pPr>
      <a:lvl2pPr marL="681038" indent="-227013" algn="l" rtl="0" eaLnBrk="0" fontAlgn="base" hangingPunct="0">
        <a:spcBef>
          <a:spcPct val="20000"/>
        </a:spcBef>
        <a:spcAft>
          <a:spcPct val="0"/>
        </a:spcAft>
        <a:buClr>
          <a:schemeClr val="bg2"/>
        </a:buClr>
        <a:buSzPct val="75000"/>
        <a:buFont typeface="Wingdings" pitchFamily="2" charset="2"/>
        <a:buChar char="§"/>
        <a:defRPr sz="3200">
          <a:solidFill>
            <a:schemeClr val="bg2"/>
          </a:solidFill>
          <a:latin typeface="+mn-lt"/>
          <a:ea typeface="Geneva" charset="0"/>
        </a:defRPr>
      </a:lvl2pPr>
      <a:lvl3pPr marL="1143000" indent="-228600" algn="l" rtl="0" eaLnBrk="0" fontAlgn="base" hangingPunct="0">
        <a:spcBef>
          <a:spcPct val="20000"/>
        </a:spcBef>
        <a:spcAft>
          <a:spcPct val="0"/>
        </a:spcAft>
        <a:buClr>
          <a:schemeClr val="bg2"/>
        </a:buClr>
        <a:buSzPct val="100000"/>
        <a:buFont typeface="Arial" pitchFamily="34" charset="0"/>
        <a:buChar char="•"/>
        <a:defRPr sz="3200">
          <a:solidFill>
            <a:schemeClr val="bg2"/>
          </a:solidFill>
          <a:latin typeface="+mn-lt"/>
          <a:ea typeface="Geneva" charset="0"/>
        </a:defRPr>
      </a:lvl3pPr>
      <a:lvl4pPr marL="1600200" indent="-228600" algn="l" rtl="0" eaLnBrk="0" fontAlgn="base" hangingPunct="0">
        <a:spcBef>
          <a:spcPct val="20000"/>
        </a:spcBef>
        <a:spcAft>
          <a:spcPct val="0"/>
        </a:spcAft>
        <a:buClr>
          <a:schemeClr val="bg2"/>
        </a:buClr>
        <a:buSzPct val="75000"/>
        <a:buFont typeface="Wingdings" pitchFamily="2" charset="2"/>
        <a:buChar char="§"/>
        <a:defRPr sz="3200">
          <a:solidFill>
            <a:schemeClr val="bg2"/>
          </a:solidFill>
          <a:latin typeface="+mn-lt"/>
          <a:ea typeface="Geneva" charset="0"/>
        </a:defRPr>
      </a:lvl4pPr>
      <a:lvl5pPr marL="2057400" indent="-228600" algn="l" rtl="0" eaLnBrk="0" fontAlgn="base" hangingPunct="0">
        <a:spcBef>
          <a:spcPct val="20000"/>
        </a:spcBef>
        <a:spcAft>
          <a:spcPct val="0"/>
        </a:spcAft>
        <a:buClr>
          <a:schemeClr val="bg2"/>
        </a:buClr>
        <a:buSzPct val="100000"/>
        <a:buFont typeface="Arial" pitchFamily="34" charset="0"/>
        <a:buChar char="•"/>
        <a:defRPr sz="3200">
          <a:solidFill>
            <a:schemeClr val="bg2"/>
          </a:solidFill>
          <a:latin typeface="+mn-lt"/>
          <a:ea typeface="Geneva" charset="0"/>
        </a:defRPr>
      </a:lvl5pPr>
      <a:lvl6pPr marL="2514600" indent="-228600" algn="l" rtl="0" fontAlgn="base">
        <a:spcBef>
          <a:spcPct val="20000"/>
        </a:spcBef>
        <a:spcAft>
          <a:spcPct val="0"/>
        </a:spcAft>
        <a:buClr>
          <a:schemeClr val="bg2"/>
        </a:buClr>
        <a:buSzPct val="60000"/>
        <a:buFont typeface="Wingdings" pitchFamily="2" charset="2"/>
        <a:buChar char="v"/>
        <a:defRPr sz="3200">
          <a:solidFill>
            <a:schemeClr val="bg2"/>
          </a:solidFill>
          <a:latin typeface="+mn-lt"/>
        </a:defRPr>
      </a:lvl6pPr>
      <a:lvl7pPr marL="2971800" indent="-228600" algn="l" rtl="0" fontAlgn="base">
        <a:spcBef>
          <a:spcPct val="20000"/>
        </a:spcBef>
        <a:spcAft>
          <a:spcPct val="0"/>
        </a:spcAft>
        <a:buClr>
          <a:schemeClr val="bg2"/>
        </a:buClr>
        <a:buSzPct val="60000"/>
        <a:buFont typeface="Wingdings" pitchFamily="2" charset="2"/>
        <a:buChar char="v"/>
        <a:defRPr sz="3200">
          <a:solidFill>
            <a:schemeClr val="bg2"/>
          </a:solidFill>
          <a:latin typeface="+mn-lt"/>
        </a:defRPr>
      </a:lvl7pPr>
      <a:lvl8pPr marL="3429000" indent="-228600" algn="l" rtl="0" fontAlgn="base">
        <a:spcBef>
          <a:spcPct val="20000"/>
        </a:spcBef>
        <a:spcAft>
          <a:spcPct val="0"/>
        </a:spcAft>
        <a:buClr>
          <a:schemeClr val="bg2"/>
        </a:buClr>
        <a:buSzPct val="60000"/>
        <a:buFont typeface="Wingdings" pitchFamily="2" charset="2"/>
        <a:buChar char="v"/>
        <a:defRPr sz="3200">
          <a:solidFill>
            <a:schemeClr val="bg2"/>
          </a:solidFill>
          <a:latin typeface="+mn-lt"/>
        </a:defRPr>
      </a:lvl8pPr>
      <a:lvl9pPr marL="3886200" indent="-228600" algn="l" rtl="0" fontAlgn="base">
        <a:spcBef>
          <a:spcPct val="20000"/>
        </a:spcBef>
        <a:spcAft>
          <a:spcPct val="0"/>
        </a:spcAft>
        <a:buClr>
          <a:schemeClr val="bg2"/>
        </a:buClr>
        <a:buSzPct val="60000"/>
        <a:buFont typeface="Wingdings" pitchFamily="2" charset="2"/>
        <a:buChar char="v"/>
        <a:defRPr sz="32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0" y="0"/>
            <a:ext cx="9144000" cy="338138"/>
          </a:xfrm>
          <a:prstGeom prst="rect">
            <a:avLst/>
          </a:prstGeom>
          <a:solidFill>
            <a:srgbClr val="5D778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ltLang="sl-SI"/>
              <a:t>Click to edit Master title style</a:t>
            </a:r>
          </a:p>
        </p:txBody>
      </p:sp>
    </p:spTree>
  </p:cSld>
  <p:clrMap bg1="lt1" tx1="dk1" bg2="lt2" tx2="dk2" accent1="accent1" accent2="accent2" accent3="accent3" accent4="accent4" accent5="accent5" accent6="accent6" hlink="hlink" folHlink="folHlink"/>
  <p:sldLayoutIdLst>
    <p:sldLayoutId id="2147483708" r:id="rId1"/>
    <p:sldLayoutId id="2147483709" r:id="rId2"/>
  </p:sldLayoutIdLst>
  <p:txStyles>
    <p:titleStyle>
      <a:lvl1pPr algn="l" rtl="0" eaLnBrk="0" fontAlgn="base" hangingPunct="0">
        <a:spcBef>
          <a:spcPct val="0"/>
        </a:spcBef>
        <a:spcAft>
          <a:spcPct val="0"/>
        </a:spcAft>
        <a:defRPr sz="1600" kern="1200">
          <a:solidFill>
            <a:schemeClr val="bg1"/>
          </a:solidFill>
          <a:latin typeface="Arial" pitchFamily="34" charset="0"/>
          <a:ea typeface="Geneva" charset="0"/>
          <a:cs typeface="Arial" pitchFamily="34" charset="0"/>
        </a:defRPr>
      </a:lvl1pPr>
      <a:lvl2pPr algn="l" rtl="0" eaLnBrk="0" fontAlgn="base" hangingPunct="0">
        <a:spcBef>
          <a:spcPct val="0"/>
        </a:spcBef>
        <a:spcAft>
          <a:spcPct val="0"/>
        </a:spcAft>
        <a:defRPr sz="1600">
          <a:solidFill>
            <a:schemeClr val="bg1"/>
          </a:solidFill>
          <a:latin typeface="Arial" charset="0"/>
          <a:ea typeface="Geneva" charset="0"/>
          <a:cs typeface="Arial" charset="0"/>
        </a:defRPr>
      </a:lvl2pPr>
      <a:lvl3pPr algn="l" rtl="0" eaLnBrk="0" fontAlgn="base" hangingPunct="0">
        <a:spcBef>
          <a:spcPct val="0"/>
        </a:spcBef>
        <a:spcAft>
          <a:spcPct val="0"/>
        </a:spcAft>
        <a:defRPr sz="1600">
          <a:solidFill>
            <a:schemeClr val="bg1"/>
          </a:solidFill>
          <a:latin typeface="Arial" charset="0"/>
          <a:ea typeface="Geneva" charset="0"/>
          <a:cs typeface="Arial" charset="0"/>
        </a:defRPr>
      </a:lvl3pPr>
      <a:lvl4pPr algn="l" rtl="0" eaLnBrk="0" fontAlgn="base" hangingPunct="0">
        <a:spcBef>
          <a:spcPct val="0"/>
        </a:spcBef>
        <a:spcAft>
          <a:spcPct val="0"/>
        </a:spcAft>
        <a:defRPr sz="1600">
          <a:solidFill>
            <a:schemeClr val="bg1"/>
          </a:solidFill>
          <a:latin typeface="Arial" charset="0"/>
          <a:ea typeface="Geneva" charset="0"/>
          <a:cs typeface="Arial" charset="0"/>
        </a:defRPr>
      </a:lvl4pPr>
      <a:lvl5pPr algn="l" rtl="0" eaLnBrk="0" fontAlgn="base" hangingPunct="0">
        <a:spcBef>
          <a:spcPct val="0"/>
        </a:spcBef>
        <a:spcAft>
          <a:spcPct val="0"/>
        </a:spcAft>
        <a:defRPr sz="1600">
          <a:solidFill>
            <a:schemeClr val="bg1"/>
          </a:solidFill>
          <a:latin typeface="Arial" charset="0"/>
          <a:ea typeface="Geneva" charset="0"/>
          <a:cs typeface="Arial" charset="0"/>
        </a:defRPr>
      </a:lvl5pPr>
      <a:lvl6pPr marL="457200" algn="l" rtl="0" fontAlgn="base">
        <a:spcBef>
          <a:spcPct val="0"/>
        </a:spcBef>
        <a:spcAft>
          <a:spcPct val="0"/>
        </a:spcAft>
        <a:defRPr sz="1600">
          <a:solidFill>
            <a:schemeClr val="bg1"/>
          </a:solidFill>
          <a:latin typeface="Arial" charset="0"/>
          <a:cs typeface="Arial" charset="0"/>
        </a:defRPr>
      </a:lvl6pPr>
      <a:lvl7pPr marL="914400" algn="l" rtl="0" fontAlgn="base">
        <a:spcBef>
          <a:spcPct val="0"/>
        </a:spcBef>
        <a:spcAft>
          <a:spcPct val="0"/>
        </a:spcAft>
        <a:defRPr sz="1600">
          <a:solidFill>
            <a:schemeClr val="bg1"/>
          </a:solidFill>
          <a:latin typeface="Arial" charset="0"/>
          <a:cs typeface="Arial" charset="0"/>
        </a:defRPr>
      </a:lvl7pPr>
      <a:lvl8pPr marL="1371600" algn="l" rtl="0" fontAlgn="base">
        <a:spcBef>
          <a:spcPct val="0"/>
        </a:spcBef>
        <a:spcAft>
          <a:spcPct val="0"/>
        </a:spcAft>
        <a:defRPr sz="1600">
          <a:solidFill>
            <a:schemeClr val="bg1"/>
          </a:solidFill>
          <a:latin typeface="Arial" charset="0"/>
          <a:cs typeface="Arial" charset="0"/>
        </a:defRPr>
      </a:lvl8pPr>
      <a:lvl9pPr marL="1828800" algn="l" rtl="0" fontAlgn="base">
        <a:spcBef>
          <a:spcPct val="0"/>
        </a:spcBef>
        <a:spcAft>
          <a:spcPct val="0"/>
        </a:spcAft>
        <a:defRPr sz="1600">
          <a:solidFill>
            <a:schemeClr val="bg1"/>
          </a:solidFill>
          <a:latin typeface="Arial" charset="0"/>
          <a:cs typeface="Arial"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Geneva" charset="0"/>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Geneva" charset="0"/>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Geneva" charset="0"/>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Geneva" charset="0"/>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Geneva"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xml"/><Relationship Id="rId1" Type="http://schemas.openxmlformats.org/officeDocument/2006/relationships/vmlDrawing" Target="../drawings/vmlDrawing2.v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3.xml"/><Relationship Id="rId1" Type="http://schemas.openxmlformats.org/officeDocument/2006/relationships/vmlDrawing" Target="../drawings/vmlDrawing3.v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5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6.e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3"/>
          <a:stretch>
            <a:fillRect/>
          </a:stretch>
        </p:blipFill>
        <p:spPr>
          <a:xfrm>
            <a:off x="12356" y="14416"/>
            <a:ext cx="9132473" cy="4176584"/>
          </a:xfrm>
          <a:prstGeom prst="rect">
            <a:avLst/>
          </a:prstGeom>
        </p:spPr>
      </p:pic>
      <p:sp>
        <p:nvSpPr>
          <p:cNvPr id="4098" name="Rectangle 2"/>
          <p:cNvSpPr>
            <a:spLocks noGrp="1" noChangeArrowheads="1"/>
          </p:cNvSpPr>
          <p:nvPr>
            <p:ph type="ctrTitle" sz="quarter"/>
          </p:nvPr>
        </p:nvSpPr>
        <p:spPr>
          <a:xfrm>
            <a:off x="12356" y="4495800"/>
            <a:ext cx="9144000" cy="2062745"/>
          </a:xfrm>
        </p:spPr>
        <p:txBody>
          <a:bodyPr/>
          <a:lstStyle/>
          <a:p>
            <a:pPr eaLnBrk="1" hangingPunct="1">
              <a:defRPr/>
            </a:pPr>
            <a:r>
              <a:rPr lang="sl-SI" sz="3600" dirty="0">
                <a:latin typeface="Times New Roman" charset="0"/>
              </a:rPr>
              <a:t>Psihofarmakologija duševnih motenj</a:t>
            </a:r>
            <a:br>
              <a:rPr lang="sl-SI" sz="3600" dirty="0">
                <a:latin typeface="Times New Roman" charset="0"/>
              </a:rPr>
            </a:br>
            <a:r>
              <a:rPr lang="sl-SI" sz="4400" dirty="0">
                <a:latin typeface="Times New Roman" charset="0"/>
              </a:rPr>
              <a:t>Zdravljenje migrenskega glavobola</a:t>
            </a:r>
            <a:br>
              <a:rPr lang="sl-SI" sz="4400" dirty="0">
                <a:latin typeface="Times New Roman" charset="0"/>
              </a:rPr>
            </a:br>
            <a:r>
              <a:rPr lang="sl-SI" sz="2400" dirty="0">
                <a:latin typeface="Times New Roman" charset="0"/>
              </a:rPr>
              <a:t>Gorazd Drevenšek</a:t>
            </a:r>
            <a:br>
              <a:rPr lang="sl-SI" sz="2400" dirty="0">
                <a:latin typeface="Times New Roman" charset="0"/>
              </a:rPr>
            </a:br>
            <a:r>
              <a:rPr lang="sl-SI" sz="2400" dirty="0">
                <a:latin typeface="Times New Roman" charset="0"/>
              </a:rPr>
              <a:t>202</a:t>
            </a:r>
            <a:r>
              <a:rPr lang="en-GB" sz="2400" dirty="0">
                <a:latin typeface="Times New Roman" charset="0"/>
              </a:rPr>
              <a:t>5</a:t>
            </a:r>
            <a:r>
              <a:rPr lang="sl-SI" sz="2400" dirty="0">
                <a:latin typeface="Times New Roman" charset="0"/>
              </a:rPr>
              <a:t>/2</a:t>
            </a:r>
            <a:r>
              <a:rPr lang="en-GB" sz="2400">
                <a:latin typeface="Times New Roman" charset="0"/>
              </a:rPr>
              <a:t>6</a:t>
            </a:r>
            <a:endParaRPr lang="en-US" sz="2400" dirty="0">
              <a:latin typeface="Times New Roman"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z="2800" dirty="0"/>
              <a:t>Diagnostična merila ICHD-3 za </a:t>
            </a:r>
            <a:r>
              <a:rPr lang="sl-SI" sz="2800" dirty="0">
                <a:solidFill>
                  <a:srgbClr val="FFC000"/>
                </a:solidFill>
              </a:rPr>
              <a:t>migreno brez avre</a:t>
            </a:r>
          </a:p>
        </p:txBody>
      </p:sp>
      <p:sp>
        <p:nvSpPr>
          <p:cNvPr id="3" name="Označba mesta vsebine 2"/>
          <p:cNvSpPr>
            <a:spLocks noGrp="1"/>
          </p:cNvSpPr>
          <p:nvPr>
            <p:ph sz="half" idx="1"/>
          </p:nvPr>
        </p:nvSpPr>
        <p:spPr>
          <a:xfrm>
            <a:off x="304800" y="838200"/>
            <a:ext cx="8534400" cy="4525963"/>
          </a:xfrm>
        </p:spPr>
        <p:txBody>
          <a:bodyPr/>
          <a:lstStyle/>
          <a:p>
            <a:r>
              <a:rPr lang="sl-SI" sz="2400" dirty="0"/>
              <a:t>Merilo A: </a:t>
            </a:r>
            <a:r>
              <a:rPr lang="sl-SI" sz="2400" dirty="0">
                <a:solidFill>
                  <a:schemeClr val="accent2">
                    <a:lumMod val="75000"/>
                  </a:schemeClr>
                </a:solidFill>
              </a:rPr>
              <a:t>najmanj pet napadov</a:t>
            </a:r>
            <a:r>
              <a:rPr lang="sl-SI" sz="2400" dirty="0"/>
              <a:t>, ki izpolnjujejo merila B–D</a:t>
            </a:r>
          </a:p>
          <a:p>
            <a:r>
              <a:rPr lang="sl-SI" sz="2400" dirty="0"/>
              <a:t>Merilo B: napadi glavobola, ki trajajo </a:t>
            </a:r>
            <a:r>
              <a:rPr lang="sl-SI" sz="2400" dirty="0">
                <a:solidFill>
                  <a:schemeClr val="accent2">
                    <a:lumMod val="75000"/>
                  </a:schemeClr>
                </a:solidFill>
              </a:rPr>
              <a:t>4–72 ur </a:t>
            </a:r>
            <a:r>
              <a:rPr lang="sl-SI" sz="2000" dirty="0"/>
              <a:t>(če se ne zdravi ali neuspešno zdravi)</a:t>
            </a:r>
            <a:endParaRPr lang="sl-SI" sz="2400" dirty="0"/>
          </a:p>
          <a:p>
            <a:r>
              <a:rPr lang="sl-SI" sz="2400" dirty="0"/>
              <a:t>Merilo C: glavobol ima vsaj dve od naslednjih štirih značilnosti:</a:t>
            </a:r>
          </a:p>
          <a:p>
            <a:pPr lvl="1"/>
            <a:r>
              <a:rPr lang="sl-SI" sz="2000" u="sng" dirty="0"/>
              <a:t>Enostranska</a:t>
            </a:r>
            <a:r>
              <a:rPr lang="sl-SI" sz="2000" dirty="0"/>
              <a:t> lokacija</a:t>
            </a:r>
          </a:p>
          <a:p>
            <a:pPr lvl="1"/>
            <a:r>
              <a:rPr lang="sl-SI" sz="2000" dirty="0">
                <a:solidFill>
                  <a:srgbClr val="7030A0"/>
                </a:solidFill>
              </a:rPr>
              <a:t>Pulzirajoča</a:t>
            </a:r>
            <a:r>
              <a:rPr lang="sl-SI" sz="2000" dirty="0"/>
              <a:t> pojavnost</a:t>
            </a:r>
          </a:p>
          <a:p>
            <a:pPr lvl="1"/>
            <a:r>
              <a:rPr lang="sl-SI" sz="2000" dirty="0"/>
              <a:t>Zmerna ali huda intenzivnost </a:t>
            </a:r>
            <a:r>
              <a:rPr lang="sl-SI" sz="2000" dirty="0">
                <a:solidFill>
                  <a:srgbClr val="FF0000"/>
                </a:solidFill>
              </a:rPr>
              <a:t>bolečine</a:t>
            </a:r>
          </a:p>
          <a:p>
            <a:pPr lvl="1"/>
            <a:r>
              <a:rPr lang="sl-SI" sz="2000" dirty="0"/>
              <a:t>Poslabšanje ali </a:t>
            </a:r>
            <a:r>
              <a:rPr lang="sl-SI" sz="2000" dirty="0">
                <a:solidFill>
                  <a:srgbClr val="FF0000"/>
                </a:solidFill>
              </a:rPr>
              <a:t>izogibanje</a:t>
            </a:r>
            <a:r>
              <a:rPr lang="sl-SI" sz="2000" dirty="0"/>
              <a:t> rutinski telesni dejavnosti (npr. hoja ali hoja po stopnicah)</a:t>
            </a:r>
          </a:p>
          <a:p>
            <a:pPr lvl="0">
              <a:buClr>
                <a:srgbClr val="000000"/>
              </a:buClr>
            </a:pPr>
            <a:r>
              <a:rPr lang="sl-SI" sz="2400" dirty="0">
                <a:solidFill>
                  <a:srgbClr val="000000"/>
                </a:solidFill>
              </a:rPr>
              <a:t>Merilo D: med glavobolom vsaj eno od naslednjega:</a:t>
            </a:r>
          </a:p>
          <a:p>
            <a:pPr lvl="1">
              <a:buClr>
                <a:srgbClr val="000000"/>
              </a:buClr>
            </a:pPr>
            <a:r>
              <a:rPr lang="sl-SI" sz="2000" dirty="0">
                <a:solidFill>
                  <a:srgbClr val="000000"/>
                </a:solidFill>
              </a:rPr>
              <a:t>Slabost, bruhanje ali oboje</a:t>
            </a:r>
          </a:p>
          <a:p>
            <a:pPr lvl="1">
              <a:buClr>
                <a:srgbClr val="000000"/>
              </a:buClr>
            </a:pPr>
            <a:r>
              <a:rPr lang="sl-SI" sz="2000" dirty="0" err="1">
                <a:solidFill>
                  <a:srgbClr val="000000"/>
                </a:solidFill>
              </a:rPr>
              <a:t>Fotofobija</a:t>
            </a:r>
            <a:r>
              <a:rPr lang="sl-SI" sz="2000" dirty="0">
                <a:solidFill>
                  <a:srgbClr val="000000"/>
                </a:solidFill>
              </a:rPr>
              <a:t> in </a:t>
            </a:r>
            <a:r>
              <a:rPr lang="sl-SI" sz="2000" dirty="0" err="1">
                <a:solidFill>
                  <a:srgbClr val="000000"/>
                </a:solidFill>
              </a:rPr>
              <a:t>fonofobija</a:t>
            </a:r>
            <a:endParaRPr lang="sl-SI" sz="2000" dirty="0">
              <a:solidFill>
                <a:srgbClr val="000000"/>
              </a:solidFill>
            </a:endParaRPr>
          </a:p>
          <a:p>
            <a:pPr marL="454025" lvl="1" indent="0">
              <a:buNone/>
            </a:pPr>
            <a:endParaRPr lang="sl-SI" sz="2000" dirty="0"/>
          </a:p>
        </p:txBody>
      </p:sp>
    </p:spTree>
    <p:extLst>
      <p:ext uri="{BB962C8B-B14F-4D97-AF65-F5344CB8AC3E}">
        <p14:creationId xmlns:p14="http://schemas.microsoft.com/office/powerpoint/2010/main" val="8184296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z="2800" dirty="0"/>
              <a:t>Diagnostična merila ICHD-3 za </a:t>
            </a:r>
            <a:r>
              <a:rPr lang="sl-SI" sz="2800" dirty="0">
                <a:solidFill>
                  <a:srgbClr val="FFC000"/>
                </a:solidFill>
              </a:rPr>
              <a:t>migreno Z avro</a:t>
            </a:r>
          </a:p>
        </p:txBody>
      </p:sp>
      <p:sp>
        <p:nvSpPr>
          <p:cNvPr id="3" name="Označba mesta vsebine 2"/>
          <p:cNvSpPr>
            <a:spLocks noGrp="1"/>
          </p:cNvSpPr>
          <p:nvPr>
            <p:ph sz="half" idx="1"/>
          </p:nvPr>
        </p:nvSpPr>
        <p:spPr>
          <a:xfrm>
            <a:off x="304800" y="838200"/>
            <a:ext cx="8610600" cy="5791200"/>
          </a:xfrm>
        </p:spPr>
        <p:txBody>
          <a:bodyPr/>
          <a:lstStyle/>
          <a:p>
            <a:r>
              <a:rPr lang="sl-SI" sz="2400" dirty="0"/>
              <a:t>Merilo A: vsaj dva napada, ki izpolnjujeta merila B in C</a:t>
            </a:r>
          </a:p>
          <a:p>
            <a:r>
              <a:rPr lang="sl-SI" sz="2400" dirty="0"/>
              <a:t>Merilo B: eden ali več od naslednjih </a:t>
            </a:r>
            <a:r>
              <a:rPr lang="sl-SI" sz="2400" dirty="0">
                <a:solidFill>
                  <a:schemeClr val="accent2">
                    <a:lumMod val="75000"/>
                  </a:schemeClr>
                </a:solidFill>
              </a:rPr>
              <a:t>popolnoma reverzibilnih </a:t>
            </a:r>
            <a:r>
              <a:rPr lang="sl-SI" sz="2400" dirty="0"/>
              <a:t>simptomov avre:</a:t>
            </a:r>
          </a:p>
          <a:p>
            <a:pPr lvl="1"/>
            <a:r>
              <a:rPr lang="sl-SI" sz="1800" dirty="0"/>
              <a:t>Vizualni</a:t>
            </a:r>
          </a:p>
          <a:p>
            <a:pPr lvl="1"/>
            <a:r>
              <a:rPr lang="sl-SI" sz="1800" dirty="0"/>
              <a:t>Senzorični</a:t>
            </a:r>
          </a:p>
          <a:p>
            <a:pPr lvl="1"/>
            <a:r>
              <a:rPr lang="sl-SI" sz="1800" dirty="0"/>
              <a:t>Govor ali jezik</a:t>
            </a:r>
          </a:p>
          <a:p>
            <a:pPr lvl="1"/>
            <a:r>
              <a:rPr lang="sl-SI" sz="1800" dirty="0"/>
              <a:t>Motorični</a:t>
            </a:r>
          </a:p>
          <a:p>
            <a:pPr lvl="1"/>
            <a:r>
              <a:rPr lang="sl-SI" sz="1800" dirty="0"/>
              <a:t>Možgansko deblo</a:t>
            </a:r>
          </a:p>
          <a:p>
            <a:pPr lvl="1"/>
            <a:r>
              <a:rPr lang="sl-SI" sz="1800" dirty="0"/>
              <a:t>mrežnica</a:t>
            </a:r>
          </a:p>
          <a:p>
            <a:r>
              <a:rPr lang="sl-SI" sz="2400" dirty="0"/>
              <a:t>Merilo C: vsaj tri od naslednjih šestih značilnosti:</a:t>
            </a:r>
          </a:p>
          <a:p>
            <a:pPr lvl="1"/>
            <a:r>
              <a:rPr lang="sl-SI" sz="2000" dirty="0"/>
              <a:t>Vsaj en </a:t>
            </a:r>
            <a:r>
              <a:rPr lang="sl-SI" sz="2000" dirty="0">
                <a:solidFill>
                  <a:srgbClr val="FF0000"/>
                </a:solidFill>
              </a:rPr>
              <a:t>simptom avre </a:t>
            </a:r>
            <a:r>
              <a:rPr lang="sl-SI" sz="2000" dirty="0"/>
              <a:t>se postopoma širi v ≥5 min</a:t>
            </a:r>
          </a:p>
          <a:p>
            <a:pPr lvl="1"/>
            <a:r>
              <a:rPr lang="sl-SI" sz="1800" dirty="0"/>
              <a:t>Zaporedoma se pojavita dva ali več simptomov avre</a:t>
            </a:r>
          </a:p>
          <a:p>
            <a:pPr lvl="2"/>
            <a:r>
              <a:rPr lang="sl-SI" sz="1800" dirty="0"/>
              <a:t>Vsak posamezen simptom avre traja 5–60 min</a:t>
            </a:r>
          </a:p>
          <a:p>
            <a:pPr lvl="2"/>
            <a:r>
              <a:rPr lang="sl-SI" sz="1800" dirty="0"/>
              <a:t>Vsaj en simptom avre je enostranski</a:t>
            </a:r>
          </a:p>
          <a:p>
            <a:pPr lvl="2"/>
            <a:r>
              <a:rPr lang="sl-SI" sz="1800" dirty="0"/>
              <a:t>Vsaj en simptom avre je pozitiven</a:t>
            </a:r>
          </a:p>
          <a:p>
            <a:pPr lvl="2"/>
            <a:r>
              <a:rPr lang="sl-SI" sz="1800" dirty="0"/>
              <a:t>Avro spremlja ali ji v 60 minutah sledi glavobol</a:t>
            </a:r>
          </a:p>
        </p:txBody>
      </p:sp>
    </p:spTree>
    <p:extLst>
      <p:ext uri="{BB962C8B-B14F-4D97-AF65-F5344CB8AC3E}">
        <p14:creationId xmlns:p14="http://schemas.microsoft.com/office/powerpoint/2010/main" val="37942064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z="2800" dirty="0"/>
              <a:t>Diagnostična merila ICHD-3 za </a:t>
            </a:r>
            <a:r>
              <a:rPr lang="sl-SI" sz="2800" dirty="0">
                <a:solidFill>
                  <a:srgbClr val="FFC000"/>
                </a:solidFill>
              </a:rPr>
              <a:t>kronično migreno</a:t>
            </a:r>
          </a:p>
        </p:txBody>
      </p:sp>
      <p:sp>
        <p:nvSpPr>
          <p:cNvPr id="3" name="Označba mesta vsebine 2"/>
          <p:cNvSpPr>
            <a:spLocks noGrp="1"/>
          </p:cNvSpPr>
          <p:nvPr>
            <p:ph sz="half" idx="1"/>
          </p:nvPr>
        </p:nvSpPr>
        <p:spPr>
          <a:xfrm>
            <a:off x="304800" y="838200"/>
            <a:ext cx="8610600" cy="5791200"/>
          </a:xfrm>
        </p:spPr>
        <p:txBody>
          <a:bodyPr/>
          <a:lstStyle/>
          <a:p>
            <a:r>
              <a:rPr lang="sl-SI" sz="2400" dirty="0"/>
              <a:t>Merilo A: glavobol (migrena ali napetostni tip) ≥15 dni na mesec </a:t>
            </a:r>
            <a:r>
              <a:rPr lang="sl-SI" sz="2400" dirty="0">
                <a:solidFill>
                  <a:schemeClr val="accent2">
                    <a:lumMod val="75000"/>
                  </a:schemeClr>
                </a:solidFill>
              </a:rPr>
              <a:t>&gt;3 mesece </a:t>
            </a:r>
            <a:r>
              <a:rPr lang="sl-SI" sz="2400" dirty="0"/>
              <a:t>in izpolnjevanje meril B in C</a:t>
            </a:r>
          </a:p>
          <a:p>
            <a:r>
              <a:rPr lang="sl-SI" sz="2400" dirty="0"/>
              <a:t>Merilo B: pojavi se pri bolniku, ki je imel vsaj pet napadov, ki izpolnjujejo merila B–D za migreno brez avre ali merila B in C za migreno z avro</a:t>
            </a:r>
          </a:p>
          <a:p>
            <a:r>
              <a:rPr lang="sl-SI" sz="2400" dirty="0"/>
              <a:t>Merilo C: </a:t>
            </a:r>
            <a:r>
              <a:rPr lang="sl-SI" sz="2400" dirty="0">
                <a:solidFill>
                  <a:srgbClr val="FF0000"/>
                </a:solidFill>
              </a:rPr>
              <a:t>≥8 dni na mesec za &gt;3 mesece</a:t>
            </a:r>
            <a:r>
              <a:rPr lang="sl-SI" sz="2400" dirty="0"/>
              <a:t>, ki izpolnjujejo katero koli od naslednjega:</a:t>
            </a:r>
          </a:p>
          <a:p>
            <a:r>
              <a:rPr lang="sl-SI" sz="2400" dirty="0"/>
              <a:t>Merila C in D za migreno brez avre</a:t>
            </a:r>
          </a:p>
          <a:p>
            <a:r>
              <a:rPr lang="sl-SI" sz="2400" dirty="0"/>
              <a:t>Merila B in C za migreno z avro</a:t>
            </a:r>
          </a:p>
          <a:p>
            <a:r>
              <a:rPr lang="sl-SI" sz="2400" dirty="0"/>
              <a:t>Bolnik meni, da ima migreno na začetku in jo lajša s </a:t>
            </a:r>
            <a:r>
              <a:rPr lang="sl-SI" sz="2400" dirty="0" err="1"/>
              <a:t>triptanom</a:t>
            </a:r>
            <a:r>
              <a:rPr lang="sl-SI" sz="2400" dirty="0"/>
              <a:t> ali derivatom </a:t>
            </a:r>
            <a:r>
              <a:rPr lang="sl-SI" sz="2400" dirty="0" err="1"/>
              <a:t>ergot</a:t>
            </a:r>
            <a:r>
              <a:rPr lang="sl-SI" sz="2400" dirty="0"/>
              <a:t> alkaloida</a:t>
            </a:r>
          </a:p>
        </p:txBody>
      </p:sp>
    </p:spTree>
    <p:extLst>
      <p:ext uri="{BB962C8B-B14F-4D97-AF65-F5344CB8AC3E}">
        <p14:creationId xmlns:p14="http://schemas.microsoft.com/office/powerpoint/2010/main" val="15648639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sl-SI" altLang="sl-SI" dirty="0"/>
              <a:t>Pogosti simptomi migrene</a:t>
            </a:r>
            <a:endParaRPr lang="en-US" altLang="sl-SI" dirty="0"/>
          </a:p>
        </p:txBody>
      </p:sp>
      <p:sp>
        <p:nvSpPr>
          <p:cNvPr id="6147" name="Rectangle 3"/>
          <p:cNvSpPr>
            <a:spLocks noGrp="1" noChangeArrowheads="1"/>
          </p:cNvSpPr>
          <p:nvPr>
            <p:ph type="body" sz="half" idx="1"/>
          </p:nvPr>
        </p:nvSpPr>
        <p:spPr>
          <a:xfrm>
            <a:off x="152400" y="914401"/>
            <a:ext cx="4038600" cy="3810000"/>
          </a:xfrm>
          <a:noFill/>
        </p:spPr>
        <p:txBody>
          <a:bodyPr/>
          <a:lstStyle/>
          <a:p>
            <a:pPr eaLnBrk="1" hangingPunct="1"/>
            <a:r>
              <a:rPr lang="sl-SI" altLang="sl-SI" dirty="0">
                <a:solidFill>
                  <a:srgbClr val="FF0000"/>
                </a:solidFill>
              </a:rPr>
              <a:t>Pred in med napadom</a:t>
            </a:r>
            <a:endParaRPr lang="en-US" altLang="sl-SI" dirty="0">
              <a:solidFill>
                <a:srgbClr val="FF0000"/>
              </a:solidFill>
            </a:endParaRPr>
          </a:p>
          <a:p>
            <a:pPr lvl="1" eaLnBrk="1" hangingPunct="1"/>
            <a:r>
              <a:rPr lang="sl-SI" altLang="sl-SI" dirty="0"/>
              <a:t>D</a:t>
            </a:r>
            <a:r>
              <a:rPr lang="en-US" altLang="sl-SI" dirty="0" err="1"/>
              <a:t>obr</a:t>
            </a:r>
            <a:r>
              <a:rPr lang="sl-SI" altLang="sl-SI" dirty="0"/>
              <a:t>o</a:t>
            </a:r>
            <a:r>
              <a:rPr lang="en-US" altLang="sl-SI" dirty="0"/>
              <a:t> </a:t>
            </a:r>
            <a:r>
              <a:rPr lang="en-US" altLang="sl-SI" dirty="0" err="1"/>
              <a:t>počutj</a:t>
            </a:r>
            <a:r>
              <a:rPr lang="sl-SI" altLang="sl-SI" dirty="0"/>
              <a:t>e</a:t>
            </a:r>
            <a:r>
              <a:rPr lang="en-US" altLang="sl-SI" dirty="0"/>
              <a:t> </a:t>
            </a:r>
            <a:r>
              <a:rPr lang="en-US" altLang="sl-SI" dirty="0" err="1"/>
              <a:t>ali</a:t>
            </a:r>
            <a:r>
              <a:rPr lang="en-US" altLang="sl-SI" dirty="0"/>
              <a:t> </a:t>
            </a:r>
            <a:r>
              <a:rPr lang="sl-SI" altLang="sl-SI" dirty="0"/>
              <a:t>prevevanje </a:t>
            </a:r>
            <a:r>
              <a:rPr lang="en-US" altLang="sl-SI" dirty="0" err="1"/>
              <a:t>energij</a:t>
            </a:r>
            <a:r>
              <a:rPr lang="sl-SI" altLang="sl-SI" dirty="0"/>
              <a:t>e</a:t>
            </a:r>
            <a:endParaRPr lang="en-US" altLang="sl-SI" dirty="0"/>
          </a:p>
          <a:p>
            <a:pPr lvl="1" eaLnBrk="1" hangingPunct="1"/>
            <a:r>
              <a:rPr lang="sl-SI" altLang="sl-SI" dirty="0"/>
              <a:t>Klepetavot </a:t>
            </a:r>
            <a:r>
              <a:rPr lang="en-US" altLang="sl-SI" dirty="0" err="1"/>
              <a:t>ali</a:t>
            </a:r>
            <a:r>
              <a:rPr lang="en-US" altLang="sl-SI" dirty="0"/>
              <a:t> </a:t>
            </a:r>
            <a:r>
              <a:rPr lang="en-US" altLang="sl-SI" dirty="0" err="1"/>
              <a:t>nemir</a:t>
            </a:r>
            <a:endParaRPr lang="en-US" altLang="sl-SI" dirty="0"/>
          </a:p>
          <a:p>
            <a:pPr lvl="1" eaLnBrk="1" hangingPunct="1"/>
            <a:r>
              <a:rPr lang="sl-SI" altLang="sl-SI" dirty="0" err="1"/>
              <a:t>P</a:t>
            </a:r>
            <a:r>
              <a:rPr lang="en-US" altLang="sl-SI" dirty="0" err="1"/>
              <a:t>ovečan</a:t>
            </a:r>
            <a:r>
              <a:rPr lang="en-US" altLang="sl-SI" dirty="0"/>
              <a:t> </a:t>
            </a:r>
            <a:r>
              <a:rPr lang="en-US" altLang="sl-SI" dirty="0" err="1"/>
              <a:t>apetit</a:t>
            </a:r>
            <a:endParaRPr lang="en-US" altLang="sl-SI" dirty="0"/>
          </a:p>
          <a:p>
            <a:pPr lvl="1" eaLnBrk="1" hangingPunct="1"/>
            <a:r>
              <a:rPr lang="en-US" altLang="sl-SI" dirty="0" err="1"/>
              <a:t>Zaspanost</a:t>
            </a:r>
            <a:r>
              <a:rPr lang="en-US" altLang="sl-SI" dirty="0"/>
              <a:t> </a:t>
            </a:r>
            <a:r>
              <a:rPr lang="en-US" altLang="sl-SI" dirty="0" err="1"/>
              <a:t>ali</a:t>
            </a:r>
            <a:r>
              <a:rPr lang="en-US" altLang="sl-SI" dirty="0"/>
              <a:t> </a:t>
            </a:r>
            <a:r>
              <a:rPr lang="en-US" altLang="sl-SI" dirty="0" err="1"/>
              <a:t>depresija</a:t>
            </a:r>
            <a:endParaRPr lang="en-US" altLang="sl-SI" dirty="0"/>
          </a:p>
          <a:p>
            <a:pPr lvl="1" eaLnBrk="1" hangingPunct="1"/>
            <a:r>
              <a:rPr lang="en-US" altLang="sl-SI" dirty="0" err="1"/>
              <a:t>Razdražljivost</a:t>
            </a:r>
            <a:r>
              <a:rPr lang="en-US" altLang="sl-SI" dirty="0"/>
              <a:t> </a:t>
            </a:r>
            <a:r>
              <a:rPr lang="sl-SI" altLang="sl-SI" dirty="0"/>
              <a:t>ali </a:t>
            </a:r>
            <a:r>
              <a:rPr lang="en-US" altLang="sl-SI" dirty="0" err="1"/>
              <a:t>napetost</a:t>
            </a:r>
            <a:endParaRPr lang="en-US" altLang="sl-SI" dirty="0"/>
          </a:p>
        </p:txBody>
      </p:sp>
      <p:sp>
        <p:nvSpPr>
          <p:cNvPr id="6148" name="Rectangle 4"/>
          <p:cNvSpPr>
            <a:spLocks noGrp="1" noChangeArrowheads="1"/>
          </p:cNvSpPr>
          <p:nvPr>
            <p:ph type="body" sz="half" idx="2"/>
          </p:nvPr>
        </p:nvSpPr>
        <p:spPr>
          <a:xfrm>
            <a:off x="4267200" y="808037"/>
            <a:ext cx="4724400" cy="4525963"/>
          </a:xfrm>
        </p:spPr>
        <p:txBody>
          <a:bodyPr/>
          <a:lstStyle/>
          <a:p>
            <a:pPr defTabSz="801688" eaLnBrk="1" hangingPunct="1"/>
            <a:r>
              <a:rPr lang="sl-SI" altLang="sl-SI" dirty="0">
                <a:solidFill>
                  <a:schemeClr val="accent2">
                    <a:lumMod val="75000"/>
                  </a:schemeClr>
                </a:solidFill>
              </a:rPr>
              <a:t>Med napadom</a:t>
            </a:r>
            <a:endParaRPr lang="en-US" altLang="sl-SI" dirty="0">
              <a:solidFill>
                <a:schemeClr val="accent2">
                  <a:lumMod val="75000"/>
                </a:schemeClr>
              </a:solidFill>
            </a:endParaRPr>
          </a:p>
          <a:p>
            <a:pPr lvl="1" defTabSz="801688" eaLnBrk="1" hangingPunct="1"/>
            <a:r>
              <a:rPr lang="en-US" altLang="sl-SI" dirty="0" err="1"/>
              <a:t>Slabost</a:t>
            </a:r>
            <a:r>
              <a:rPr lang="en-US" altLang="sl-SI" dirty="0"/>
              <a:t>, </a:t>
            </a:r>
            <a:r>
              <a:rPr lang="en-US" altLang="sl-SI" dirty="0" err="1"/>
              <a:t>bruhanje</a:t>
            </a:r>
            <a:r>
              <a:rPr lang="sl-SI" altLang="sl-SI" dirty="0"/>
              <a:t> </a:t>
            </a:r>
            <a:r>
              <a:rPr lang="en-US" altLang="sl-SI" dirty="0" err="1"/>
              <a:t>ali</a:t>
            </a:r>
            <a:r>
              <a:rPr lang="en-US" altLang="sl-SI" dirty="0"/>
              <a:t> </a:t>
            </a:r>
            <a:r>
              <a:rPr lang="en-US" altLang="sl-SI" dirty="0" err="1"/>
              <a:t>driska</a:t>
            </a:r>
            <a:endParaRPr lang="en-US" altLang="sl-SI" dirty="0"/>
          </a:p>
          <a:p>
            <a:pPr lvl="1" defTabSz="801688" eaLnBrk="1" hangingPunct="1"/>
            <a:r>
              <a:rPr lang="en-US" altLang="sl-SI" dirty="0" err="1"/>
              <a:t>Znojenje</a:t>
            </a:r>
            <a:r>
              <a:rPr lang="en-US" altLang="sl-SI" dirty="0"/>
              <a:t> </a:t>
            </a:r>
            <a:r>
              <a:rPr lang="en-US" altLang="sl-SI" dirty="0" err="1"/>
              <a:t>ali</a:t>
            </a:r>
            <a:r>
              <a:rPr lang="en-US" altLang="sl-SI" dirty="0"/>
              <a:t> </a:t>
            </a:r>
            <a:r>
              <a:rPr lang="en-US" altLang="sl-SI" dirty="0" err="1"/>
              <a:t>hladne</a:t>
            </a:r>
            <a:r>
              <a:rPr lang="en-US" altLang="sl-SI" dirty="0"/>
              <a:t> </a:t>
            </a:r>
            <a:r>
              <a:rPr lang="en-US" altLang="sl-SI" dirty="0" err="1"/>
              <a:t>roke</a:t>
            </a:r>
            <a:endParaRPr lang="en-US" altLang="sl-SI" dirty="0"/>
          </a:p>
          <a:p>
            <a:pPr lvl="1" defTabSz="801688" eaLnBrk="1" hangingPunct="1"/>
            <a:r>
              <a:rPr lang="en-US" altLang="sl-SI" dirty="0" err="1"/>
              <a:t>Občutljivost</a:t>
            </a:r>
            <a:r>
              <a:rPr lang="en-US" altLang="sl-SI" dirty="0"/>
              <a:t> </a:t>
            </a:r>
            <a:r>
              <a:rPr lang="en-US" altLang="sl-SI" dirty="0" err="1"/>
              <a:t>na</a:t>
            </a:r>
            <a:r>
              <a:rPr lang="en-US" altLang="sl-SI" dirty="0"/>
              <a:t> </a:t>
            </a:r>
            <a:r>
              <a:rPr lang="en-US" altLang="sl-SI" dirty="0" err="1"/>
              <a:t>svetlobo</a:t>
            </a:r>
            <a:r>
              <a:rPr lang="sl-SI" altLang="sl-SI" dirty="0"/>
              <a:t> </a:t>
            </a:r>
            <a:r>
              <a:rPr lang="en-US" altLang="sl-SI" dirty="0" err="1"/>
              <a:t>ali</a:t>
            </a:r>
            <a:r>
              <a:rPr lang="en-US" altLang="sl-SI" dirty="0"/>
              <a:t> </a:t>
            </a:r>
            <a:r>
              <a:rPr lang="en-US" altLang="sl-SI" dirty="0" err="1"/>
              <a:t>zvok</a:t>
            </a:r>
            <a:r>
              <a:rPr lang="sl-SI" altLang="sl-SI" dirty="0"/>
              <a:t>e</a:t>
            </a:r>
            <a:endParaRPr lang="en-US" altLang="sl-SI" dirty="0"/>
          </a:p>
          <a:p>
            <a:pPr lvl="1" defTabSz="801688" eaLnBrk="1" hangingPunct="1"/>
            <a:r>
              <a:rPr lang="en-US" altLang="sl-SI" dirty="0" err="1"/>
              <a:t>lasišče</a:t>
            </a:r>
            <a:r>
              <a:rPr lang="en-US" altLang="sl-SI" dirty="0"/>
              <a:t> </a:t>
            </a:r>
            <a:r>
              <a:rPr lang="en-US" altLang="sl-SI" dirty="0" err="1"/>
              <a:t>občutljivo</a:t>
            </a:r>
            <a:r>
              <a:rPr lang="sl-SI" altLang="sl-SI" dirty="0"/>
              <a:t> na dotik </a:t>
            </a:r>
            <a:r>
              <a:rPr lang="en-US" altLang="sl-SI" dirty="0" err="1"/>
              <a:t>ali</a:t>
            </a:r>
            <a:r>
              <a:rPr lang="en-US" altLang="sl-SI" dirty="0"/>
              <a:t> </a:t>
            </a:r>
            <a:r>
              <a:rPr lang="sl-SI" altLang="sl-SI" dirty="0"/>
              <a:t>pojav </a:t>
            </a:r>
            <a:r>
              <a:rPr lang="en-US" altLang="sl-SI" dirty="0" err="1"/>
              <a:t>bolečin</a:t>
            </a:r>
            <a:r>
              <a:rPr lang="sl-SI" altLang="sl-SI" dirty="0"/>
              <a:t>e</a:t>
            </a:r>
            <a:r>
              <a:rPr lang="en-US" altLang="sl-SI" dirty="0"/>
              <a:t> </a:t>
            </a:r>
            <a:r>
              <a:rPr lang="sl-SI" altLang="sl-SI" dirty="0"/>
              <a:t>na dotik</a:t>
            </a:r>
            <a:endParaRPr lang="en-US" altLang="sl-SI" dirty="0"/>
          </a:p>
          <a:p>
            <a:pPr lvl="1" defTabSz="801688" eaLnBrk="1" hangingPunct="1"/>
            <a:r>
              <a:rPr lang="sl-SI" altLang="sl-SI" dirty="0"/>
              <a:t>Bledica </a:t>
            </a:r>
          </a:p>
          <a:p>
            <a:pPr lvl="1" defTabSz="801688" eaLnBrk="1" hangingPunct="1"/>
            <a:r>
              <a:rPr lang="sl-SI" altLang="sl-SI" dirty="0"/>
              <a:t>U</a:t>
            </a:r>
            <a:r>
              <a:rPr lang="en-US" altLang="sl-SI" dirty="0" err="1"/>
              <a:t>tripajoče</a:t>
            </a:r>
            <a:r>
              <a:rPr lang="en-US" altLang="sl-SI" dirty="0"/>
              <a:t> </a:t>
            </a:r>
            <a:r>
              <a:rPr lang="en-US" altLang="sl-SI" dirty="0" err="1"/>
              <a:t>bolečine</a:t>
            </a:r>
            <a:endParaRPr lang="en-US" altLang="sl-SI" dirty="0"/>
          </a:p>
          <a:p>
            <a:pPr lvl="1" defTabSz="801688" eaLnBrk="1" hangingPunct="1"/>
            <a:r>
              <a:rPr lang="sl-SI" altLang="sl-SI" dirty="0" err="1"/>
              <a:t>A</a:t>
            </a:r>
            <a:r>
              <a:rPr lang="en-US" altLang="sl-SI" dirty="0" err="1"/>
              <a:t>noreksija</a:t>
            </a:r>
            <a:r>
              <a:rPr lang="en-US" altLang="sl-SI" dirty="0"/>
              <a:t> in </a:t>
            </a:r>
            <a:r>
              <a:rPr lang="sl-SI" altLang="sl-SI" dirty="0"/>
              <a:t>občutljivost na hrano</a:t>
            </a:r>
            <a:endParaRPr lang="en-US" altLang="sl-SI" dirty="0"/>
          </a:p>
          <a:p>
            <a:pPr lvl="1" defTabSz="801688" eaLnBrk="1" hangingPunct="1"/>
            <a:r>
              <a:rPr lang="en-US" altLang="sl-SI" dirty="0" err="1"/>
              <a:t>Fotofobija</a:t>
            </a:r>
            <a:r>
              <a:rPr lang="en-US" altLang="sl-SI" dirty="0"/>
              <a:t> in / </a:t>
            </a:r>
            <a:r>
              <a:rPr lang="en-US" altLang="sl-SI" dirty="0" err="1"/>
              <a:t>ali</a:t>
            </a:r>
            <a:r>
              <a:rPr lang="en-US" altLang="sl-SI" dirty="0"/>
              <a:t> </a:t>
            </a:r>
            <a:r>
              <a:rPr lang="sl-SI" altLang="sl-SI" dirty="0"/>
              <a:t>f</a:t>
            </a:r>
            <a:r>
              <a:rPr lang="en-US" altLang="sl-SI" dirty="0"/>
              <a:t>ono</a:t>
            </a:r>
            <a:r>
              <a:rPr lang="sl-SI" altLang="sl-SI" dirty="0"/>
              <a:t>f</a:t>
            </a:r>
            <a:r>
              <a:rPr lang="en-US" altLang="sl-SI" dirty="0"/>
              <a:t>obi</a:t>
            </a:r>
            <a:r>
              <a:rPr lang="sl-SI" altLang="sl-SI" dirty="0"/>
              <a:t>j</a:t>
            </a:r>
            <a:r>
              <a:rPr lang="en-US" altLang="sl-SI" dirty="0"/>
              <a:t>a</a:t>
            </a:r>
          </a:p>
          <a:p>
            <a:pPr lvl="1" defTabSz="801688" eaLnBrk="1" hangingPunct="1"/>
            <a:r>
              <a:rPr lang="sl-SI" altLang="sl-SI" dirty="0"/>
              <a:t>O</a:t>
            </a:r>
            <a:r>
              <a:rPr lang="en-US" altLang="sl-SI" dirty="0" err="1"/>
              <a:t>motica</a:t>
            </a:r>
            <a:endParaRPr lang="sl-SI" altLang="sl-SI" dirty="0"/>
          </a:p>
          <a:p>
            <a:pPr lvl="1" defTabSz="801688" eaLnBrk="1" hangingPunct="1"/>
            <a:r>
              <a:rPr lang="sl-SI" altLang="sl-SI" dirty="0"/>
              <a:t>Vedno vizualni učinki</a:t>
            </a:r>
            <a:endParaRPr lang="en-US" altLang="sl-SI" dirty="0"/>
          </a:p>
          <a:p>
            <a:pPr lvl="1" defTabSz="801688" eaLnBrk="1" hangingPunct="1"/>
            <a:endParaRPr lang="en-US" altLang="sl-SI" dirty="0"/>
          </a:p>
        </p:txBody>
      </p:sp>
      <p:pic>
        <p:nvPicPr>
          <p:cNvPr id="5" name="slide_image2" descr="The blood vessels of the neck and head"/>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4495800"/>
            <a:ext cx="3048000" cy="2336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pic>
    </p:spTree>
    <p:extLst>
      <p:ext uri="{BB962C8B-B14F-4D97-AF65-F5344CB8AC3E}">
        <p14:creationId xmlns:p14="http://schemas.microsoft.com/office/powerpoint/2010/main" val="21157688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l-SI" altLang="sl-SI" sz="2800" dirty="0"/>
              <a:t>Opozorilni znaki pred nastopom migrene</a:t>
            </a:r>
            <a:endParaRPr lang="en-US" altLang="sl-SI" sz="2800" dirty="0"/>
          </a:p>
        </p:txBody>
      </p:sp>
      <p:sp>
        <p:nvSpPr>
          <p:cNvPr id="3" name="Content Placeholder 2"/>
          <p:cNvSpPr>
            <a:spLocks noGrp="1"/>
          </p:cNvSpPr>
          <p:nvPr>
            <p:ph sz="half" idx="1"/>
          </p:nvPr>
        </p:nvSpPr>
        <p:spPr>
          <a:xfrm>
            <a:off x="304800" y="990600"/>
            <a:ext cx="4953000" cy="5486400"/>
          </a:xfrm>
        </p:spPr>
        <p:txBody>
          <a:bodyPr>
            <a:noAutofit/>
          </a:bodyPr>
          <a:lstStyle/>
          <a:p>
            <a:pPr>
              <a:lnSpc>
                <a:spcPct val="90000"/>
              </a:lnSpc>
            </a:pPr>
            <a:r>
              <a:rPr lang="en-US" altLang="sl-SI" dirty="0" err="1"/>
              <a:t>Spreme</a:t>
            </a:r>
            <a:r>
              <a:rPr lang="sl-SI" altLang="sl-SI" dirty="0"/>
              <a:t>mbe </a:t>
            </a:r>
            <a:r>
              <a:rPr lang="en-US" altLang="sl-SI" dirty="0" err="1">
                <a:solidFill>
                  <a:schemeClr val="accent2">
                    <a:lumMod val="75000"/>
                  </a:schemeClr>
                </a:solidFill>
              </a:rPr>
              <a:t>razpoloženj</a:t>
            </a:r>
            <a:r>
              <a:rPr lang="sl-SI" altLang="sl-SI" dirty="0">
                <a:solidFill>
                  <a:schemeClr val="accent2">
                    <a:lumMod val="75000"/>
                  </a:schemeClr>
                </a:solidFill>
              </a:rPr>
              <a:t>a</a:t>
            </a:r>
            <a:r>
              <a:rPr lang="en-US" altLang="sl-SI" dirty="0">
                <a:solidFill>
                  <a:schemeClr val="accent2">
                    <a:lumMod val="75000"/>
                  </a:schemeClr>
                </a:solidFill>
              </a:rPr>
              <a:t> </a:t>
            </a:r>
            <a:r>
              <a:rPr lang="en-US" altLang="sl-SI" dirty="0" err="1"/>
              <a:t>pred</a:t>
            </a:r>
            <a:r>
              <a:rPr lang="en-US" altLang="sl-SI" dirty="0"/>
              <a:t> </a:t>
            </a:r>
            <a:r>
              <a:rPr lang="en-US" altLang="sl-SI" dirty="0" err="1"/>
              <a:t>začetkom</a:t>
            </a:r>
            <a:r>
              <a:rPr lang="en-US" altLang="sl-SI" dirty="0"/>
              <a:t> </a:t>
            </a:r>
            <a:r>
              <a:rPr lang="en-US" altLang="sl-SI" dirty="0" err="1"/>
              <a:t>migrene</a:t>
            </a:r>
            <a:r>
              <a:rPr lang="en-US" altLang="sl-SI" dirty="0"/>
              <a:t>.</a:t>
            </a:r>
          </a:p>
          <a:p>
            <a:pPr>
              <a:lnSpc>
                <a:spcPct val="90000"/>
              </a:lnSpc>
            </a:pPr>
            <a:r>
              <a:rPr lang="sl-SI" altLang="sl-SI" dirty="0"/>
              <a:t>Povečana </a:t>
            </a:r>
            <a:r>
              <a:rPr lang="sl-SI" altLang="sl-SI" dirty="0">
                <a:solidFill>
                  <a:schemeClr val="accent2">
                    <a:lumMod val="75000"/>
                  </a:schemeClr>
                </a:solidFill>
              </a:rPr>
              <a:t>v</a:t>
            </a:r>
            <a:r>
              <a:rPr lang="en-US" altLang="sl-SI" dirty="0" err="1">
                <a:solidFill>
                  <a:schemeClr val="accent2">
                    <a:lumMod val="75000"/>
                  </a:schemeClr>
                </a:solidFill>
              </a:rPr>
              <a:t>zdraž</a:t>
            </a:r>
            <a:r>
              <a:rPr lang="sl-SI" altLang="sl-SI" dirty="0">
                <a:solidFill>
                  <a:schemeClr val="accent2">
                    <a:lumMod val="75000"/>
                  </a:schemeClr>
                </a:solidFill>
              </a:rPr>
              <a:t>nost</a:t>
            </a:r>
            <a:r>
              <a:rPr lang="en-US" altLang="sl-SI" dirty="0">
                <a:solidFill>
                  <a:schemeClr val="accent2">
                    <a:lumMod val="75000"/>
                  </a:schemeClr>
                </a:solidFill>
              </a:rPr>
              <a:t> </a:t>
            </a:r>
            <a:r>
              <a:rPr lang="en-US" altLang="sl-SI" dirty="0" err="1"/>
              <a:t>ali</a:t>
            </a:r>
            <a:r>
              <a:rPr lang="en-US" altLang="sl-SI" dirty="0"/>
              <a:t> </a:t>
            </a:r>
            <a:r>
              <a:rPr lang="en-US" altLang="sl-SI" dirty="0" err="1"/>
              <a:t>razdražljiv</a:t>
            </a:r>
            <a:r>
              <a:rPr lang="sl-SI" altLang="sl-SI" dirty="0"/>
              <a:t>ost</a:t>
            </a:r>
            <a:r>
              <a:rPr lang="en-US" altLang="sl-SI" dirty="0"/>
              <a:t> </a:t>
            </a:r>
            <a:r>
              <a:rPr lang="en-US" altLang="sl-SI" dirty="0" err="1"/>
              <a:t>ali</a:t>
            </a:r>
            <a:r>
              <a:rPr lang="en-US" altLang="sl-SI" dirty="0"/>
              <a:t> </a:t>
            </a:r>
            <a:r>
              <a:rPr lang="en-US" altLang="sl-SI" dirty="0" err="1"/>
              <a:t>potrt</a:t>
            </a:r>
            <a:r>
              <a:rPr lang="sl-SI" altLang="sl-SI" dirty="0"/>
              <a:t>ost</a:t>
            </a:r>
            <a:r>
              <a:rPr lang="en-US" altLang="sl-SI" dirty="0"/>
              <a:t>.</a:t>
            </a:r>
          </a:p>
          <a:p>
            <a:pPr>
              <a:lnSpc>
                <a:spcPct val="90000"/>
              </a:lnSpc>
            </a:pPr>
            <a:r>
              <a:rPr lang="en-US" altLang="sl-SI" dirty="0" err="1"/>
              <a:t>Občutek</a:t>
            </a:r>
            <a:r>
              <a:rPr lang="en-US" altLang="sl-SI" dirty="0"/>
              <a:t> </a:t>
            </a:r>
            <a:r>
              <a:rPr lang="sl-SI" altLang="sl-SI" dirty="0"/>
              <a:t>nenavadnega </a:t>
            </a:r>
            <a:r>
              <a:rPr lang="en-US" altLang="sl-SI" dirty="0" err="1">
                <a:solidFill>
                  <a:srgbClr val="00B050"/>
                </a:solidFill>
              </a:rPr>
              <a:t>vonja</a:t>
            </a:r>
            <a:r>
              <a:rPr lang="en-US" altLang="sl-SI" dirty="0">
                <a:solidFill>
                  <a:srgbClr val="00B050"/>
                </a:solidFill>
              </a:rPr>
              <a:t> </a:t>
            </a:r>
            <a:r>
              <a:rPr lang="en-US" altLang="sl-SI" dirty="0" err="1">
                <a:solidFill>
                  <a:srgbClr val="00B050"/>
                </a:solidFill>
              </a:rPr>
              <a:t>ali</a:t>
            </a:r>
            <a:r>
              <a:rPr lang="en-US" altLang="sl-SI" dirty="0">
                <a:solidFill>
                  <a:srgbClr val="00B050"/>
                </a:solidFill>
              </a:rPr>
              <a:t> </a:t>
            </a:r>
            <a:r>
              <a:rPr lang="en-US" altLang="sl-SI" dirty="0" err="1">
                <a:solidFill>
                  <a:srgbClr val="00B050"/>
                </a:solidFill>
              </a:rPr>
              <a:t>okusa</a:t>
            </a:r>
            <a:r>
              <a:rPr lang="en-US" altLang="sl-SI" dirty="0"/>
              <a:t>.</a:t>
            </a:r>
          </a:p>
          <a:p>
            <a:pPr>
              <a:lnSpc>
                <a:spcPct val="90000"/>
              </a:lnSpc>
            </a:pPr>
            <a:r>
              <a:rPr lang="sl-SI" altLang="sl-SI" dirty="0"/>
              <a:t>Povečana </a:t>
            </a:r>
            <a:r>
              <a:rPr lang="sl-SI" altLang="sl-SI" dirty="0">
                <a:solidFill>
                  <a:srgbClr val="7030A0"/>
                </a:solidFill>
              </a:rPr>
              <a:t>utrujenost</a:t>
            </a:r>
            <a:r>
              <a:rPr lang="en-US" altLang="sl-SI" dirty="0"/>
              <a:t>, </a:t>
            </a:r>
            <a:r>
              <a:rPr lang="en-US" altLang="sl-SI" dirty="0" err="1"/>
              <a:t>pogosto</a:t>
            </a:r>
            <a:r>
              <a:rPr lang="sl-SI" altLang="sl-SI" dirty="0"/>
              <a:t> </a:t>
            </a:r>
            <a:r>
              <a:rPr lang="en-US" altLang="sl-SI" dirty="0" err="1"/>
              <a:t>zehanje</a:t>
            </a:r>
            <a:r>
              <a:rPr lang="en-US" altLang="sl-SI" dirty="0"/>
              <a:t> </a:t>
            </a:r>
            <a:r>
              <a:rPr lang="en-US" altLang="sl-SI" dirty="0" err="1"/>
              <a:t>ali</a:t>
            </a:r>
            <a:r>
              <a:rPr lang="en-US" altLang="sl-SI" dirty="0"/>
              <a:t> </a:t>
            </a:r>
            <a:r>
              <a:rPr lang="sl-SI" altLang="sl-SI" dirty="0"/>
              <a:t>občutek </a:t>
            </a:r>
            <a:r>
              <a:rPr lang="en-US" altLang="sl-SI" dirty="0" err="1"/>
              <a:t>napetost</a:t>
            </a:r>
            <a:r>
              <a:rPr lang="sl-SI" altLang="sl-SI" dirty="0"/>
              <a:t>i</a:t>
            </a:r>
            <a:r>
              <a:rPr lang="en-US" altLang="sl-SI" dirty="0"/>
              <a:t> </a:t>
            </a:r>
            <a:r>
              <a:rPr lang="en-US" altLang="sl-SI" dirty="0" err="1"/>
              <a:t>mišic</a:t>
            </a:r>
            <a:r>
              <a:rPr lang="en-US" altLang="sl-SI" dirty="0"/>
              <a:t>.</a:t>
            </a:r>
          </a:p>
          <a:p>
            <a:pPr>
              <a:lnSpc>
                <a:spcPct val="90000"/>
              </a:lnSpc>
            </a:pPr>
            <a:r>
              <a:rPr lang="sl-SI" altLang="sl-SI" dirty="0"/>
              <a:t>Ti znaki se lahko p</a:t>
            </a:r>
            <a:r>
              <a:rPr lang="en-US" altLang="sl-SI" dirty="0" err="1"/>
              <a:t>ojavijo</a:t>
            </a:r>
            <a:r>
              <a:rPr lang="en-US" altLang="sl-SI" dirty="0"/>
              <a:t> </a:t>
            </a:r>
            <a:r>
              <a:rPr lang="en-US" altLang="sl-SI" dirty="0" err="1"/>
              <a:t>že</a:t>
            </a:r>
            <a:r>
              <a:rPr lang="en-US" altLang="sl-SI" dirty="0"/>
              <a:t> 24 ur </a:t>
            </a:r>
            <a:r>
              <a:rPr lang="en-US" altLang="sl-SI" dirty="0" err="1"/>
              <a:t>pred</a:t>
            </a:r>
            <a:r>
              <a:rPr lang="en-US" altLang="sl-SI" dirty="0"/>
              <a:t> </a:t>
            </a:r>
            <a:r>
              <a:rPr lang="sl-SI" altLang="sl-SI" dirty="0"/>
              <a:t>nastopom </a:t>
            </a:r>
            <a:r>
              <a:rPr lang="en-US" altLang="sl-SI" dirty="0" err="1"/>
              <a:t>bolečine</a:t>
            </a:r>
            <a:r>
              <a:rPr lang="en-US" altLang="sl-SI" dirty="0"/>
              <a:t> </a:t>
            </a:r>
            <a:r>
              <a:rPr lang="sl-SI" altLang="sl-SI" dirty="0"/>
              <a:t>v </a:t>
            </a:r>
            <a:r>
              <a:rPr lang="en-US" altLang="sl-SI" dirty="0" err="1"/>
              <a:t>glav</a:t>
            </a:r>
            <a:r>
              <a:rPr lang="sl-SI" altLang="sl-SI" dirty="0"/>
              <a:t>i</a:t>
            </a:r>
            <a:r>
              <a:rPr lang="en-US" altLang="sl-SI" dirty="0"/>
              <a:t>.</a:t>
            </a:r>
          </a:p>
          <a:p>
            <a:pPr>
              <a:lnSpc>
                <a:spcPct val="90000"/>
              </a:lnSpc>
            </a:pPr>
            <a:endParaRPr lang="en-US" altLang="sl-SI" dirty="0"/>
          </a:p>
        </p:txBody>
      </p:sp>
      <p:pic>
        <p:nvPicPr>
          <p:cNvPr id="6148" name="slide_image4" descr="Woman Yawning"/>
          <p:cNvPicPr>
            <a:picLocks noGrp="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5562600" y="1447800"/>
            <a:ext cx="3429000" cy="2590800"/>
          </a:xfrm>
        </p:spPr>
      </p:pic>
      <p:sp>
        <p:nvSpPr>
          <p:cNvPr id="4" name="Rectangle 3"/>
          <p:cNvSpPr/>
          <p:nvPr/>
        </p:nvSpPr>
        <p:spPr>
          <a:xfrm>
            <a:off x="5334000" y="4191000"/>
            <a:ext cx="3806042" cy="2246769"/>
          </a:xfrm>
          <a:prstGeom prst="rect">
            <a:avLst/>
          </a:prstGeom>
        </p:spPr>
        <p:txBody>
          <a:bodyPr wrap="square">
            <a:spAutoFit/>
          </a:bodyPr>
          <a:lstStyle/>
          <a:p>
            <a:r>
              <a:rPr lang="sl-SI" sz="2800" dirty="0"/>
              <a:t>Preventivni ukrep: </a:t>
            </a:r>
            <a:r>
              <a:rPr lang="sl-SI" sz="2800" u="sng" dirty="0"/>
              <a:t>Pitje vode ves dan, da bi preprečili dehidracijo</a:t>
            </a:r>
            <a:r>
              <a:rPr lang="sl-SI" sz="2800" dirty="0"/>
              <a:t>; spanje vsaj šest do osem ur na noč.</a:t>
            </a:r>
          </a:p>
        </p:txBody>
      </p:sp>
    </p:spTree>
    <p:extLst>
      <p:ext uri="{BB962C8B-B14F-4D97-AF65-F5344CB8AC3E}">
        <p14:creationId xmlns:p14="http://schemas.microsoft.com/office/powerpoint/2010/main" val="42258099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sl-SI" sz="2800" dirty="0" err="1"/>
              <a:t>Migr</a:t>
            </a:r>
            <a:r>
              <a:rPr lang="sl-SI" altLang="sl-SI" sz="2800" dirty="0"/>
              <a:t>ena z</a:t>
            </a:r>
            <a:r>
              <a:rPr lang="en-US" altLang="sl-SI" sz="2800" dirty="0"/>
              <a:t> </a:t>
            </a:r>
            <a:r>
              <a:rPr lang="sl-SI" altLang="sl-SI" sz="2800" dirty="0"/>
              <a:t>a</a:t>
            </a:r>
            <a:r>
              <a:rPr lang="en-US" altLang="sl-SI" sz="2800" dirty="0"/>
              <a:t>ur</a:t>
            </a:r>
            <a:r>
              <a:rPr lang="sl-SI" altLang="sl-SI" sz="2800" dirty="0"/>
              <a:t>o</a:t>
            </a:r>
            <a:endParaRPr lang="en-US" altLang="sl-SI" sz="2800" dirty="0"/>
          </a:p>
        </p:txBody>
      </p:sp>
      <p:sp>
        <p:nvSpPr>
          <p:cNvPr id="5123" name="Content Placeholder 2"/>
          <p:cNvSpPr>
            <a:spLocks noGrp="1"/>
          </p:cNvSpPr>
          <p:nvPr>
            <p:ph sz="half" idx="1"/>
          </p:nvPr>
        </p:nvSpPr>
        <p:spPr>
          <a:xfrm>
            <a:off x="76200" y="838201"/>
            <a:ext cx="5410200" cy="2819399"/>
          </a:xfrm>
        </p:spPr>
        <p:txBody>
          <a:bodyPr/>
          <a:lstStyle/>
          <a:p>
            <a:r>
              <a:rPr lang="sl-SI" altLang="sl-SI" sz="2400" dirty="0">
                <a:solidFill>
                  <a:schemeClr val="accent2">
                    <a:lumMod val="75000"/>
                  </a:schemeClr>
                </a:solidFill>
              </a:rPr>
              <a:t>Avra</a:t>
            </a:r>
            <a:r>
              <a:rPr lang="sl-SI" altLang="sl-SI" sz="2400" dirty="0"/>
              <a:t> </a:t>
            </a:r>
            <a:r>
              <a:rPr lang="en-US" altLang="sl-SI" sz="2400" dirty="0"/>
              <a:t>20 min </a:t>
            </a:r>
            <a:r>
              <a:rPr lang="sl-SI" altLang="sl-SI" sz="2400" dirty="0"/>
              <a:t>do 1 ure </a:t>
            </a:r>
            <a:r>
              <a:rPr lang="sl-SI" altLang="sl-SI" sz="2400" dirty="0">
                <a:solidFill>
                  <a:schemeClr val="accent2">
                    <a:lumMod val="75000"/>
                  </a:schemeClr>
                </a:solidFill>
              </a:rPr>
              <a:t>pred nastopom </a:t>
            </a:r>
            <a:r>
              <a:rPr lang="sl-SI" altLang="sl-SI" sz="2400" dirty="0"/>
              <a:t>bolečine</a:t>
            </a:r>
            <a:r>
              <a:rPr lang="en-US" altLang="sl-SI" sz="2400" dirty="0"/>
              <a:t>. </a:t>
            </a:r>
          </a:p>
          <a:p>
            <a:r>
              <a:rPr lang="sl-SI" altLang="sl-SI" sz="2400" dirty="0"/>
              <a:t>Zaznava</a:t>
            </a:r>
            <a:r>
              <a:rPr lang="en-US" altLang="sl-SI" sz="2400" dirty="0"/>
              <a:t> </a:t>
            </a:r>
            <a:r>
              <a:rPr lang="sl-SI" altLang="sl-SI" sz="2400" u="sng" dirty="0"/>
              <a:t>utripajočih</a:t>
            </a:r>
            <a:r>
              <a:rPr lang="sl-SI" altLang="sl-SI" sz="2400" dirty="0"/>
              <a:t> luči, valovitih črt ali pik ali zamegljen vid ali slepe pege.</a:t>
            </a:r>
            <a:r>
              <a:rPr lang="en-US" altLang="sl-SI" sz="2400" dirty="0"/>
              <a:t> </a:t>
            </a:r>
          </a:p>
          <a:p>
            <a:r>
              <a:rPr lang="sl-SI" altLang="sl-SI" sz="2400" dirty="0"/>
              <a:t>Tipična migrena vključuje fazo avre.</a:t>
            </a:r>
            <a:endParaRPr lang="en-US" altLang="sl-SI" sz="2400" dirty="0"/>
          </a:p>
          <a:p>
            <a:endParaRPr lang="en-US" altLang="sl-SI" sz="2400" dirty="0"/>
          </a:p>
        </p:txBody>
      </p:sp>
      <p:pic>
        <p:nvPicPr>
          <p:cNvPr id="6" name="Picture 3"/>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0200" y="838200"/>
            <a:ext cx="35814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3"/>
          <p:cNvSpPr txBox="1">
            <a:spLocks noChangeArrowheads="1"/>
          </p:cNvSpPr>
          <p:nvPr/>
        </p:nvSpPr>
        <p:spPr bwMode="auto">
          <a:xfrm>
            <a:off x="228600" y="3819525"/>
            <a:ext cx="8455025" cy="280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marL="233363" indent="-233363" algn="l" rtl="0" eaLnBrk="0" fontAlgn="base" hangingPunct="0">
              <a:spcBef>
                <a:spcPct val="60000"/>
              </a:spcBef>
              <a:spcAft>
                <a:spcPct val="0"/>
              </a:spcAft>
              <a:buClr>
                <a:schemeClr val="bg2"/>
              </a:buClr>
              <a:buFont typeface="Arial" pitchFamily="34" charset="0"/>
              <a:buChar char="•"/>
              <a:defRPr sz="3200">
                <a:solidFill>
                  <a:schemeClr val="bg2"/>
                </a:solidFill>
                <a:latin typeface="+mn-lt"/>
                <a:ea typeface="Geneva" charset="0"/>
                <a:cs typeface="+mn-cs"/>
              </a:defRPr>
            </a:lvl1pPr>
            <a:lvl2pPr marL="681038" indent="-227013" algn="l" rtl="0" eaLnBrk="0" fontAlgn="base" hangingPunct="0">
              <a:spcBef>
                <a:spcPct val="20000"/>
              </a:spcBef>
              <a:spcAft>
                <a:spcPct val="0"/>
              </a:spcAft>
              <a:buClr>
                <a:schemeClr val="bg2"/>
              </a:buClr>
              <a:buSzPct val="75000"/>
              <a:buFont typeface="Wingdings" pitchFamily="2" charset="2"/>
              <a:buChar char="§"/>
              <a:defRPr sz="3200">
                <a:solidFill>
                  <a:schemeClr val="bg2"/>
                </a:solidFill>
                <a:latin typeface="+mn-lt"/>
                <a:ea typeface="Geneva" charset="0"/>
              </a:defRPr>
            </a:lvl2pPr>
            <a:lvl3pPr marL="1143000" indent="-228600" algn="l" rtl="0" eaLnBrk="0" fontAlgn="base" hangingPunct="0">
              <a:spcBef>
                <a:spcPct val="20000"/>
              </a:spcBef>
              <a:spcAft>
                <a:spcPct val="0"/>
              </a:spcAft>
              <a:buClr>
                <a:schemeClr val="bg2"/>
              </a:buClr>
              <a:buSzPct val="100000"/>
              <a:buFont typeface="Arial" pitchFamily="34" charset="0"/>
              <a:buChar char="•"/>
              <a:defRPr sz="3200">
                <a:solidFill>
                  <a:schemeClr val="bg2"/>
                </a:solidFill>
                <a:latin typeface="+mn-lt"/>
                <a:ea typeface="Geneva" charset="0"/>
              </a:defRPr>
            </a:lvl3pPr>
            <a:lvl4pPr marL="1600200" indent="-228600" algn="l" rtl="0" eaLnBrk="0" fontAlgn="base" hangingPunct="0">
              <a:spcBef>
                <a:spcPct val="20000"/>
              </a:spcBef>
              <a:spcAft>
                <a:spcPct val="0"/>
              </a:spcAft>
              <a:buClr>
                <a:schemeClr val="bg2"/>
              </a:buClr>
              <a:buSzPct val="75000"/>
              <a:buFont typeface="Wingdings" pitchFamily="2" charset="2"/>
              <a:buChar char="§"/>
              <a:defRPr sz="3200">
                <a:solidFill>
                  <a:schemeClr val="bg2"/>
                </a:solidFill>
                <a:latin typeface="+mn-lt"/>
                <a:ea typeface="Geneva" charset="0"/>
              </a:defRPr>
            </a:lvl4pPr>
            <a:lvl5pPr marL="2057400" indent="-228600" algn="l" rtl="0" eaLnBrk="0" fontAlgn="base" hangingPunct="0">
              <a:spcBef>
                <a:spcPct val="20000"/>
              </a:spcBef>
              <a:spcAft>
                <a:spcPct val="0"/>
              </a:spcAft>
              <a:buClr>
                <a:schemeClr val="bg2"/>
              </a:buClr>
              <a:buSzPct val="100000"/>
              <a:buFont typeface="Arial" pitchFamily="34" charset="0"/>
              <a:buChar char="•"/>
              <a:defRPr sz="3200">
                <a:solidFill>
                  <a:schemeClr val="bg2"/>
                </a:solidFill>
                <a:latin typeface="+mn-lt"/>
                <a:ea typeface="Geneva" charset="0"/>
              </a:defRPr>
            </a:lvl5pPr>
            <a:lvl6pPr marL="2514600" indent="-228600" algn="l" rtl="0" fontAlgn="base">
              <a:spcBef>
                <a:spcPct val="20000"/>
              </a:spcBef>
              <a:spcAft>
                <a:spcPct val="0"/>
              </a:spcAft>
              <a:buClr>
                <a:schemeClr val="bg2"/>
              </a:buClr>
              <a:buSzPct val="60000"/>
              <a:buFont typeface="Wingdings" pitchFamily="2" charset="2"/>
              <a:buChar char="v"/>
              <a:defRPr sz="3200">
                <a:solidFill>
                  <a:schemeClr val="bg2"/>
                </a:solidFill>
                <a:latin typeface="+mn-lt"/>
              </a:defRPr>
            </a:lvl6pPr>
            <a:lvl7pPr marL="2971800" indent="-228600" algn="l" rtl="0" fontAlgn="base">
              <a:spcBef>
                <a:spcPct val="20000"/>
              </a:spcBef>
              <a:spcAft>
                <a:spcPct val="0"/>
              </a:spcAft>
              <a:buClr>
                <a:schemeClr val="bg2"/>
              </a:buClr>
              <a:buSzPct val="60000"/>
              <a:buFont typeface="Wingdings" pitchFamily="2" charset="2"/>
              <a:buChar char="v"/>
              <a:defRPr sz="3200">
                <a:solidFill>
                  <a:schemeClr val="bg2"/>
                </a:solidFill>
                <a:latin typeface="+mn-lt"/>
              </a:defRPr>
            </a:lvl7pPr>
            <a:lvl8pPr marL="3429000" indent="-228600" algn="l" rtl="0" fontAlgn="base">
              <a:spcBef>
                <a:spcPct val="20000"/>
              </a:spcBef>
              <a:spcAft>
                <a:spcPct val="0"/>
              </a:spcAft>
              <a:buClr>
                <a:schemeClr val="bg2"/>
              </a:buClr>
              <a:buSzPct val="60000"/>
              <a:buFont typeface="Wingdings" pitchFamily="2" charset="2"/>
              <a:buChar char="v"/>
              <a:defRPr sz="3200">
                <a:solidFill>
                  <a:schemeClr val="bg2"/>
                </a:solidFill>
                <a:latin typeface="+mn-lt"/>
              </a:defRPr>
            </a:lvl8pPr>
            <a:lvl9pPr marL="3886200" indent="-228600" algn="l" rtl="0" fontAlgn="base">
              <a:spcBef>
                <a:spcPct val="20000"/>
              </a:spcBef>
              <a:spcAft>
                <a:spcPct val="0"/>
              </a:spcAft>
              <a:buClr>
                <a:schemeClr val="bg2"/>
              </a:buClr>
              <a:buSzPct val="60000"/>
              <a:buFont typeface="Wingdings" pitchFamily="2" charset="2"/>
              <a:buChar char="v"/>
              <a:defRPr sz="3200">
                <a:solidFill>
                  <a:schemeClr val="bg2"/>
                </a:solidFill>
                <a:latin typeface="+mn-lt"/>
              </a:defRPr>
            </a:lvl9pPr>
          </a:lstStyle>
          <a:p>
            <a:pPr eaLnBrk="1" hangingPunct="1"/>
            <a:r>
              <a:rPr lang="en-US" altLang="sl-SI" sz="2400" kern="0" dirty="0" err="1"/>
              <a:t>skotom</a:t>
            </a:r>
            <a:r>
              <a:rPr lang="en-US" altLang="sl-SI" sz="2400" kern="0" dirty="0"/>
              <a:t> (</a:t>
            </a:r>
            <a:r>
              <a:rPr lang="en-US" altLang="sl-SI" sz="2400" kern="0" dirty="0" err="1"/>
              <a:t>slepe</a:t>
            </a:r>
            <a:r>
              <a:rPr lang="en-US" altLang="sl-SI" sz="2400" kern="0" dirty="0"/>
              <a:t> </a:t>
            </a:r>
            <a:r>
              <a:rPr lang="en-US" altLang="sl-SI" sz="2400" kern="0" dirty="0" err="1"/>
              <a:t>pege</a:t>
            </a:r>
            <a:r>
              <a:rPr lang="en-US" altLang="sl-SI" sz="2400" kern="0" dirty="0"/>
              <a:t>)</a:t>
            </a:r>
          </a:p>
          <a:p>
            <a:pPr eaLnBrk="1" hangingPunct="1"/>
            <a:r>
              <a:rPr lang="en-US" altLang="sl-SI" sz="2400" kern="0" dirty="0" err="1"/>
              <a:t>cik-cak</a:t>
            </a:r>
            <a:r>
              <a:rPr lang="en-US" altLang="sl-SI" sz="2400" kern="0" dirty="0"/>
              <a:t> </a:t>
            </a:r>
            <a:r>
              <a:rPr lang="en-US" altLang="sl-SI" sz="2400" kern="0" dirty="0" err="1"/>
              <a:t>vzorc</a:t>
            </a:r>
            <a:r>
              <a:rPr lang="sl-SI" altLang="sl-SI" sz="2400" kern="0" dirty="0"/>
              <a:t>i, t</a:t>
            </a:r>
            <a:r>
              <a:rPr lang="en-US" altLang="sl-SI" sz="2400" kern="0" dirty="0" err="1"/>
              <a:t>rohice</a:t>
            </a:r>
            <a:r>
              <a:rPr lang="en-US" altLang="sl-SI" sz="2400" kern="0" dirty="0"/>
              <a:t> (</a:t>
            </a:r>
            <a:r>
              <a:rPr lang="en-US" altLang="sl-SI" sz="2400" kern="0" dirty="0" err="1"/>
              <a:t>utripajoče</a:t>
            </a:r>
            <a:r>
              <a:rPr lang="en-US" altLang="sl-SI" sz="2400" kern="0" dirty="0"/>
              <a:t> </a:t>
            </a:r>
            <a:r>
              <a:rPr lang="en-US" altLang="sl-SI" sz="2400" kern="0" dirty="0" err="1"/>
              <a:t>luči</a:t>
            </a:r>
            <a:r>
              <a:rPr lang="en-US" altLang="sl-SI" sz="2400" kern="0" dirty="0"/>
              <a:t>)</a:t>
            </a:r>
          </a:p>
          <a:p>
            <a:pPr eaLnBrk="1" hangingPunct="1"/>
            <a:r>
              <a:rPr lang="sl-SI" altLang="sl-SI" sz="2400" kern="0" dirty="0" err="1"/>
              <a:t>e</a:t>
            </a:r>
            <a:r>
              <a:rPr lang="en-US" altLang="sl-SI" sz="2400" kern="0" dirty="0" err="1"/>
              <a:t>nostranska</a:t>
            </a:r>
            <a:r>
              <a:rPr lang="en-US" altLang="sl-SI" sz="2400" kern="0" dirty="0"/>
              <a:t> </a:t>
            </a:r>
            <a:r>
              <a:rPr lang="en-US" altLang="sl-SI" sz="2400" kern="0" dirty="0" err="1"/>
              <a:t>parestezija</a:t>
            </a:r>
            <a:r>
              <a:rPr lang="en-US" altLang="sl-SI" sz="2400" kern="0" dirty="0"/>
              <a:t> / </a:t>
            </a:r>
            <a:r>
              <a:rPr lang="en-US" altLang="sl-SI" sz="2400" kern="0" dirty="0" err="1"/>
              <a:t>šibkost</a:t>
            </a:r>
            <a:endParaRPr lang="en-US" altLang="sl-SI" sz="2400" kern="0" dirty="0"/>
          </a:p>
          <a:p>
            <a:pPr eaLnBrk="1" hangingPunct="1"/>
            <a:r>
              <a:rPr lang="en-US" altLang="sl-SI" sz="2400" kern="0" dirty="0" err="1"/>
              <a:t>halucinacije</a:t>
            </a:r>
            <a:endParaRPr lang="en-US" altLang="sl-SI" sz="2400" kern="0" dirty="0"/>
          </a:p>
          <a:p>
            <a:pPr eaLnBrk="1" hangingPunct="1"/>
            <a:r>
              <a:rPr lang="sl-SI" altLang="sl-SI" sz="2400" kern="0" dirty="0" err="1"/>
              <a:t>h</a:t>
            </a:r>
            <a:r>
              <a:rPr lang="en-US" altLang="sl-SI" sz="2400" kern="0" dirty="0" err="1"/>
              <a:t>emianopsija</a:t>
            </a:r>
            <a:r>
              <a:rPr lang="en-US" altLang="sl-SI" sz="2400" kern="0" dirty="0"/>
              <a:t> (</a:t>
            </a:r>
            <a:r>
              <a:rPr lang="en-US" altLang="sl-SI" sz="2400" kern="0" dirty="0" err="1"/>
              <a:t>slepota</a:t>
            </a:r>
            <a:r>
              <a:rPr lang="en-US" altLang="sl-SI" sz="2400" kern="0" dirty="0"/>
              <a:t> </a:t>
            </a:r>
            <a:r>
              <a:rPr lang="en-US" altLang="sl-SI" sz="2400" kern="0" dirty="0" err="1"/>
              <a:t>pri</a:t>
            </a:r>
            <a:r>
              <a:rPr lang="en-US" altLang="sl-SI" sz="2400" kern="0" dirty="0"/>
              <a:t> </a:t>
            </a:r>
            <a:r>
              <a:rPr lang="en-US" altLang="sl-SI" sz="2400" kern="0" dirty="0" err="1"/>
              <a:t>polovici</a:t>
            </a:r>
            <a:r>
              <a:rPr lang="en-US" altLang="sl-SI" sz="2400" kern="0" dirty="0"/>
              <a:t> </a:t>
            </a:r>
            <a:r>
              <a:rPr lang="en-US" altLang="sl-SI" sz="2400" kern="0" dirty="0" err="1"/>
              <a:t>vidnega</a:t>
            </a:r>
            <a:r>
              <a:rPr lang="en-US" altLang="sl-SI" sz="2400" kern="0" dirty="0"/>
              <a:t> </a:t>
            </a:r>
            <a:r>
              <a:rPr lang="en-US" altLang="sl-SI" sz="2400" kern="0" dirty="0" err="1"/>
              <a:t>polja</a:t>
            </a:r>
            <a:r>
              <a:rPr lang="en-US" altLang="sl-SI" sz="2400" kern="0" dirty="0"/>
              <a:t>)</a:t>
            </a:r>
          </a:p>
        </p:txBody>
      </p:sp>
    </p:spTree>
    <p:extLst>
      <p:ext uri="{BB962C8B-B14F-4D97-AF65-F5344CB8AC3E}">
        <p14:creationId xmlns:p14="http://schemas.microsoft.com/office/powerpoint/2010/main" val="40603262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AutoShape 2"/>
          <p:cNvSpPr>
            <a:spLocks noGrp="1" noChangeArrowheads="1"/>
          </p:cNvSpPr>
          <p:nvPr>
            <p:ph type="title"/>
          </p:nvPr>
        </p:nvSpPr>
        <p:spPr/>
        <p:txBody>
          <a:bodyPr/>
          <a:lstStyle/>
          <a:p>
            <a:pPr eaLnBrk="1" hangingPunct="1"/>
            <a:r>
              <a:rPr lang="sl-SI" altLang="sl-SI" dirty="0"/>
              <a:t>Vzroki za pojav migrene</a:t>
            </a:r>
            <a:endParaRPr lang="en-US" altLang="sl-SI" dirty="0"/>
          </a:p>
        </p:txBody>
      </p:sp>
      <p:sp>
        <p:nvSpPr>
          <p:cNvPr id="8195" name="Rectangle 3"/>
          <p:cNvSpPr>
            <a:spLocks noGrp="1" noChangeArrowheads="1"/>
          </p:cNvSpPr>
          <p:nvPr>
            <p:ph type="body" idx="4294967295"/>
          </p:nvPr>
        </p:nvSpPr>
        <p:spPr>
          <a:xfrm>
            <a:off x="76200" y="914400"/>
            <a:ext cx="5638800" cy="3724275"/>
          </a:xfrm>
          <a:prstGeom prst="rect">
            <a:avLst/>
          </a:prstGeom>
        </p:spPr>
        <p:txBody>
          <a:bodyPr/>
          <a:lstStyle/>
          <a:p>
            <a:pPr eaLnBrk="1" hangingPunct="1"/>
            <a:r>
              <a:rPr lang="en-US" altLang="sl-SI" sz="2800" dirty="0" err="1"/>
              <a:t>Družinska</a:t>
            </a:r>
            <a:r>
              <a:rPr lang="en-US" altLang="sl-SI" sz="2800" dirty="0"/>
              <a:t> </a:t>
            </a:r>
            <a:r>
              <a:rPr lang="en-US" altLang="sl-SI" sz="2800" dirty="0" err="1"/>
              <a:t>anamneza</a:t>
            </a:r>
            <a:r>
              <a:rPr lang="en-US" altLang="sl-SI" sz="2800" dirty="0"/>
              <a:t> </a:t>
            </a:r>
            <a:r>
              <a:rPr lang="en-US" altLang="sl-SI" sz="2800" dirty="0" err="1"/>
              <a:t>migrenskih</a:t>
            </a:r>
            <a:r>
              <a:rPr lang="en-US" altLang="sl-SI" sz="2800" dirty="0"/>
              <a:t> </a:t>
            </a:r>
            <a:r>
              <a:rPr lang="en-US" altLang="sl-SI" sz="2800" dirty="0" err="1"/>
              <a:t>glavobolov</a:t>
            </a:r>
            <a:r>
              <a:rPr lang="en-US" altLang="sl-SI" sz="2800" dirty="0"/>
              <a:t> (70-80%)</a:t>
            </a:r>
          </a:p>
          <a:p>
            <a:pPr eaLnBrk="1" hangingPunct="1"/>
            <a:r>
              <a:rPr lang="en-US" altLang="sl-SI" sz="2800" dirty="0" err="1"/>
              <a:t>Zdravila</a:t>
            </a:r>
            <a:r>
              <a:rPr lang="en-US" altLang="sl-SI" sz="2800" dirty="0"/>
              <a:t> (</a:t>
            </a:r>
            <a:r>
              <a:rPr lang="en-US" altLang="sl-SI" sz="2800" dirty="0" err="1"/>
              <a:t>kontracepcijske</a:t>
            </a:r>
            <a:r>
              <a:rPr lang="en-US" altLang="sl-SI" sz="2800" dirty="0"/>
              <a:t> </a:t>
            </a:r>
            <a:r>
              <a:rPr lang="en-US" altLang="sl-SI" sz="2800" dirty="0" err="1"/>
              <a:t>tablete</a:t>
            </a:r>
            <a:r>
              <a:rPr lang="en-US" altLang="sl-SI" sz="2800" dirty="0"/>
              <a:t>, </a:t>
            </a:r>
            <a:r>
              <a:rPr lang="en-US" altLang="sl-SI" sz="2800" dirty="0" err="1"/>
              <a:t>vazodilatorji</a:t>
            </a:r>
            <a:r>
              <a:rPr lang="sl-SI" altLang="sl-SI" sz="2800" dirty="0"/>
              <a:t>, ...</a:t>
            </a:r>
            <a:r>
              <a:rPr lang="en-US" altLang="sl-SI" sz="2800" dirty="0"/>
              <a:t>)</a:t>
            </a:r>
          </a:p>
          <a:p>
            <a:pPr eaLnBrk="1" hangingPunct="1"/>
            <a:r>
              <a:rPr lang="en-US" altLang="sl-SI" sz="2800" dirty="0" err="1"/>
              <a:t>Utrujenost</a:t>
            </a:r>
            <a:r>
              <a:rPr lang="en-US" altLang="sl-SI" sz="2800" dirty="0"/>
              <a:t> </a:t>
            </a:r>
            <a:r>
              <a:rPr lang="en-US" altLang="sl-SI" sz="2800" dirty="0" err="1"/>
              <a:t>ali</a:t>
            </a:r>
            <a:r>
              <a:rPr lang="en-US" altLang="sl-SI" sz="2800" dirty="0"/>
              <a:t> </a:t>
            </a:r>
            <a:r>
              <a:rPr lang="en-US" altLang="sl-SI" sz="2800" b="1" dirty="0" err="1"/>
              <a:t>čustveni</a:t>
            </a:r>
            <a:r>
              <a:rPr lang="en-US" altLang="sl-SI" sz="2800" b="1" dirty="0"/>
              <a:t> </a:t>
            </a:r>
            <a:r>
              <a:rPr lang="en-US" altLang="sl-SI" sz="2800" b="1" dirty="0" err="1"/>
              <a:t>stres</a:t>
            </a:r>
            <a:endParaRPr lang="sl-SI" altLang="sl-SI" sz="2800" b="1" dirty="0"/>
          </a:p>
          <a:p>
            <a:pPr eaLnBrk="1" hangingPunct="1"/>
            <a:r>
              <a:rPr lang="en-US" altLang="sl-SI" sz="2800" dirty="0"/>
              <a:t>Estrogen </a:t>
            </a:r>
            <a:r>
              <a:rPr lang="sl-SI" altLang="sl-SI" sz="2800" dirty="0"/>
              <a:t>in p</a:t>
            </a:r>
            <a:r>
              <a:rPr lang="en-US" altLang="sl-SI" sz="2800" dirty="0" err="1"/>
              <a:t>rogesteron</a:t>
            </a:r>
            <a:endParaRPr lang="en-US" altLang="sl-SI" sz="2800" b="1" dirty="0"/>
          </a:p>
          <a:p>
            <a:pPr eaLnBrk="1" hangingPunct="1"/>
            <a:r>
              <a:rPr lang="sl-SI" altLang="sl-SI" sz="2800" dirty="0"/>
              <a:t>Nekatera </a:t>
            </a:r>
            <a:r>
              <a:rPr lang="en-US" altLang="sl-SI" sz="2800" dirty="0" err="1"/>
              <a:t>hrana</a:t>
            </a:r>
            <a:r>
              <a:rPr lang="en-US" altLang="sl-SI" sz="2800" dirty="0"/>
              <a:t> </a:t>
            </a:r>
            <a:r>
              <a:rPr lang="sl-SI" altLang="sl-SI" sz="2800" dirty="0"/>
              <a:t>(tudi aditivi) </a:t>
            </a:r>
            <a:r>
              <a:rPr lang="en-US" altLang="sl-SI" sz="2800" dirty="0" err="1"/>
              <a:t>ali</a:t>
            </a:r>
            <a:r>
              <a:rPr lang="en-US" altLang="sl-SI" sz="2800" dirty="0"/>
              <a:t> </a:t>
            </a:r>
            <a:r>
              <a:rPr lang="en-US" altLang="sl-SI" sz="2800" dirty="0" err="1"/>
              <a:t>alkohol</a:t>
            </a:r>
            <a:r>
              <a:rPr lang="sl-SI" altLang="sl-SI" sz="2800" dirty="0"/>
              <a:t>,</a:t>
            </a:r>
            <a:r>
              <a:rPr lang="en-US" altLang="sl-SI" sz="2800" dirty="0"/>
              <a:t> (</a:t>
            </a:r>
            <a:r>
              <a:rPr lang="en-US" altLang="sl-SI" sz="2800" dirty="0" err="1"/>
              <a:t>kofein</a:t>
            </a:r>
            <a:r>
              <a:rPr lang="en-US" altLang="sl-SI" sz="2800" dirty="0"/>
              <a:t>)</a:t>
            </a:r>
          </a:p>
          <a:p>
            <a:pPr eaLnBrk="1" hangingPunct="1"/>
            <a:r>
              <a:rPr lang="sl-SI" altLang="sl-SI" sz="2800" dirty="0"/>
              <a:t>N</a:t>
            </a:r>
            <a:r>
              <a:rPr lang="en-US" altLang="sl-SI" sz="2800" dirty="0" err="1"/>
              <a:t>apor</a:t>
            </a:r>
            <a:endParaRPr lang="sl-SI" altLang="sl-SI" sz="2800" dirty="0"/>
          </a:p>
          <a:p>
            <a:pPr eaLnBrk="1" hangingPunct="1"/>
            <a:r>
              <a:rPr lang="sl-SI" altLang="sl-SI" sz="2800" dirty="0"/>
              <a:t>Nevrološki vzroki</a:t>
            </a:r>
            <a:endParaRPr lang="en-US" altLang="sl-SI" sz="2800" dirty="0"/>
          </a:p>
        </p:txBody>
      </p:sp>
      <p:pic>
        <p:nvPicPr>
          <p:cNvPr id="4" name="slide_image5" descr="Blood vessels and nerves in the brain"/>
          <p:cNvPicPr>
            <a:picLocks noGrp="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a:xfrm>
            <a:off x="5867400" y="890650"/>
            <a:ext cx="3124200" cy="2005013"/>
          </a:xfrm>
          <a:prstGeom prst="rect">
            <a:avLst/>
          </a:prstGeom>
        </p:spPr>
      </p:pic>
      <p:pic>
        <p:nvPicPr>
          <p:cNvPr id="5" name="Picture 4" descr="brain image of migra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3046434"/>
            <a:ext cx="3124200" cy="3659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61240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z="3200" dirty="0"/>
              <a:t>Vzroki za nastanek migrene?</a:t>
            </a:r>
          </a:p>
        </p:txBody>
      </p:sp>
      <p:pic>
        <p:nvPicPr>
          <p:cNvPr id="4" name="Slika 3"/>
          <p:cNvPicPr>
            <a:picLocks noChangeAspect="1"/>
          </p:cNvPicPr>
          <p:nvPr/>
        </p:nvPicPr>
        <p:blipFill>
          <a:blip r:embed="rId2"/>
          <a:stretch>
            <a:fillRect/>
          </a:stretch>
        </p:blipFill>
        <p:spPr>
          <a:xfrm>
            <a:off x="773351" y="740864"/>
            <a:ext cx="7761049" cy="6084209"/>
          </a:xfrm>
          <a:prstGeom prst="rect">
            <a:avLst/>
          </a:prstGeom>
        </p:spPr>
      </p:pic>
    </p:spTree>
    <p:extLst>
      <p:ext uri="{BB962C8B-B14F-4D97-AF65-F5344CB8AC3E}">
        <p14:creationId xmlns:p14="http://schemas.microsoft.com/office/powerpoint/2010/main" val="3827745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sl-SI" altLang="sl-SI" sz="3200" dirty="0"/>
              <a:t>Kako poteka nastop migrene</a:t>
            </a:r>
            <a:r>
              <a:rPr lang="en-US" altLang="sl-SI" sz="3200" dirty="0"/>
              <a:t>?</a:t>
            </a:r>
          </a:p>
        </p:txBody>
      </p:sp>
      <p:sp>
        <p:nvSpPr>
          <p:cNvPr id="13315" name="Text Box 3"/>
          <p:cNvSpPr txBox="1">
            <a:spLocks noChangeArrowheads="1"/>
          </p:cNvSpPr>
          <p:nvPr/>
        </p:nvSpPr>
        <p:spPr bwMode="auto">
          <a:xfrm>
            <a:off x="3962400" y="5578475"/>
            <a:ext cx="2594769"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altLang="sl-SI" sz="4000" b="1" dirty="0">
                <a:solidFill>
                  <a:schemeClr val="tx2"/>
                </a:solidFill>
              </a:rPr>
              <a:t>1</a:t>
            </a:r>
            <a:r>
              <a:rPr lang="sl-SI" altLang="sl-SI" sz="2000" dirty="0"/>
              <a:t>Migrena nastaja v osrednjem delu možganov</a:t>
            </a:r>
            <a:endParaRPr lang="en-US" altLang="sl-SI" sz="2000" dirty="0"/>
          </a:p>
        </p:txBody>
      </p:sp>
      <p:pic>
        <p:nvPicPr>
          <p:cNvPr id="13316" name="Picture 4" descr="brai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0275" y="1088643"/>
            <a:ext cx="4222130" cy="4432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AutoShape 5"/>
          <p:cNvSpPr>
            <a:spLocks noChangeArrowheads="1"/>
          </p:cNvSpPr>
          <p:nvPr/>
        </p:nvSpPr>
        <p:spPr bwMode="auto">
          <a:xfrm rot="-5555353">
            <a:off x="2886075" y="4724400"/>
            <a:ext cx="2133600" cy="609600"/>
          </a:xfrm>
          <a:custGeom>
            <a:avLst/>
            <a:gdLst>
              <a:gd name="T0" fmla="*/ 1139303 w 21600"/>
              <a:gd name="T1" fmla="*/ 706 h 21600"/>
              <a:gd name="T2" fmla="*/ 274010 w 21600"/>
              <a:gd name="T3" fmla="*/ 273756 h 21600"/>
              <a:gd name="T4" fmla="*/ 1103051 w 21600"/>
              <a:gd name="T5" fmla="*/ 152739 h 21600"/>
              <a:gd name="T6" fmla="*/ 2400300 w 21600"/>
              <a:gd name="T7" fmla="*/ 304800 h 21600"/>
              <a:gd name="T8" fmla="*/ 1866900 w 21600"/>
              <a:gd name="T9" fmla="*/ 457200 h 21600"/>
              <a:gd name="T10" fmla="*/ 1333500 w 21600"/>
              <a:gd name="T11" fmla="*/ 304800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8100" y="5399"/>
                  <a:pt x="5816" y="7392"/>
                  <a:pt x="5449" y="10067"/>
                </a:cubicBezTo>
                <a:lnTo>
                  <a:pt x="99" y="9334"/>
                </a:lnTo>
                <a:cubicBezTo>
                  <a:pt x="832" y="3985"/>
                  <a:pt x="5401"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800080"/>
          </a:solidFill>
          <a:ln w="1270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p>
        </p:txBody>
      </p:sp>
      <p:sp>
        <p:nvSpPr>
          <p:cNvPr id="13318" name="Text Box 6"/>
          <p:cNvSpPr txBox="1">
            <a:spLocks noChangeArrowheads="1"/>
          </p:cNvSpPr>
          <p:nvPr/>
        </p:nvSpPr>
        <p:spPr bwMode="auto">
          <a:xfrm>
            <a:off x="0" y="4623137"/>
            <a:ext cx="243840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sl-SI" altLang="sl-SI" sz="2000" dirty="0"/>
              <a:t>Električni impulzi se iz globine možganov razširijo v druge dele možganov</a:t>
            </a:r>
            <a:endParaRPr lang="en-US" altLang="sl-SI" sz="2000" dirty="0"/>
          </a:p>
        </p:txBody>
      </p:sp>
      <p:sp>
        <p:nvSpPr>
          <p:cNvPr id="13319" name="Text Box 7"/>
          <p:cNvSpPr txBox="1">
            <a:spLocks noChangeArrowheads="1"/>
          </p:cNvSpPr>
          <p:nvPr/>
        </p:nvSpPr>
        <p:spPr bwMode="auto">
          <a:xfrm>
            <a:off x="76200" y="1501676"/>
            <a:ext cx="24384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sl-SI" sz="1800" dirty="0" err="1"/>
              <a:t>Spremembe</a:t>
            </a:r>
            <a:r>
              <a:rPr lang="en-US" altLang="sl-SI" sz="1800" dirty="0"/>
              <a:t> </a:t>
            </a:r>
            <a:r>
              <a:rPr lang="en-US" altLang="sl-SI" sz="1800" dirty="0" err="1"/>
              <a:t>aktivnosti</a:t>
            </a:r>
            <a:r>
              <a:rPr lang="en-US" altLang="sl-SI" sz="1800" dirty="0"/>
              <a:t> </a:t>
            </a:r>
            <a:r>
              <a:rPr lang="en-US" altLang="sl-SI" sz="1800" dirty="0" err="1"/>
              <a:t>živčnih</a:t>
            </a:r>
            <a:r>
              <a:rPr lang="en-US" altLang="sl-SI" sz="1800" dirty="0"/>
              <a:t> </a:t>
            </a:r>
            <a:r>
              <a:rPr lang="en-US" altLang="sl-SI" sz="1800" dirty="0" err="1"/>
              <a:t>celic</a:t>
            </a:r>
            <a:r>
              <a:rPr lang="en-US" altLang="sl-SI" sz="1800" dirty="0"/>
              <a:t> in </a:t>
            </a:r>
            <a:r>
              <a:rPr lang="en-US" altLang="sl-SI" sz="1800" dirty="0" err="1"/>
              <a:t>pretoka</a:t>
            </a:r>
            <a:r>
              <a:rPr lang="en-US" altLang="sl-SI" sz="1800" dirty="0"/>
              <a:t> </a:t>
            </a:r>
            <a:r>
              <a:rPr lang="en-US" altLang="sl-SI" sz="1800" dirty="0" err="1"/>
              <a:t>krvi</a:t>
            </a:r>
            <a:endParaRPr lang="en-US" altLang="sl-SI" sz="1800" dirty="0"/>
          </a:p>
          <a:p>
            <a:r>
              <a:rPr lang="en-US" altLang="sl-SI" sz="1800" dirty="0" err="1"/>
              <a:t>lahko</a:t>
            </a:r>
            <a:r>
              <a:rPr lang="en-US" altLang="sl-SI" sz="1800" dirty="0"/>
              <a:t> </a:t>
            </a:r>
            <a:r>
              <a:rPr lang="en-US" altLang="sl-SI" sz="1800" dirty="0" err="1"/>
              <a:t>povzroči</a:t>
            </a:r>
            <a:r>
              <a:rPr lang="sl-SI" altLang="sl-SI" sz="1800" dirty="0"/>
              <a:t>ta</a:t>
            </a:r>
            <a:r>
              <a:rPr lang="en-US" altLang="sl-SI" sz="1800" dirty="0"/>
              <a:t> </a:t>
            </a:r>
            <a:r>
              <a:rPr lang="en-US" altLang="sl-SI" sz="1800" dirty="0" err="1">
                <a:solidFill>
                  <a:schemeClr val="accent2">
                    <a:lumMod val="75000"/>
                  </a:schemeClr>
                </a:solidFill>
              </a:rPr>
              <a:t>motnje</a:t>
            </a:r>
            <a:r>
              <a:rPr lang="en-US" altLang="sl-SI" sz="1800" dirty="0">
                <a:solidFill>
                  <a:schemeClr val="accent2">
                    <a:lumMod val="75000"/>
                  </a:schemeClr>
                </a:solidFill>
              </a:rPr>
              <a:t> </a:t>
            </a:r>
            <a:r>
              <a:rPr lang="en-US" altLang="sl-SI" sz="1800" dirty="0" err="1">
                <a:solidFill>
                  <a:schemeClr val="accent2">
                    <a:lumMod val="75000"/>
                  </a:schemeClr>
                </a:solidFill>
              </a:rPr>
              <a:t>vida</a:t>
            </a:r>
            <a:r>
              <a:rPr lang="en-US" altLang="sl-SI" sz="1800" dirty="0"/>
              <a:t>, </a:t>
            </a:r>
            <a:r>
              <a:rPr lang="en-US" altLang="sl-SI" sz="1800" dirty="0" err="1"/>
              <a:t>odrevenelost</a:t>
            </a:r>
            <a:r>
              <a:rPr lang="en-US" altLang="sl-SI" sz="1800" dirty="0"/>
              <a:t> </a:t>
            </a:r>
            <a:r>
              <a:rPr lang="en-US" altLang="sl-SI" sz="1800" dirty="0" err="1"/>
              <a:t>ali</a:t>
            </a:r>
            <a:r>
              <a:rPr lang="en-US" altLang="sl-SI" sz="1800" dirty="0"/>
              <a:t> </a:t>
            </a:r>
            <a:r>
              <a:rPr lang="en-US" altLang="sl-SI" sz="1800" dirty="0" err="1">
                <a:solidFill>
                  <a:schemeClr val="accent2">
                    <a:lumMod val="75000"/>
                  </a:schemeClr>
                </a:solidFill>
              </a:rPr>
              <a:t>mravljinčenje</a:t>
            </a:r>
            <a:r>
              <a:rPr lang="en-US" altLang="sl-SI" sz="1800" dirty="0"/>
              <a:t> in </a:t>
            </a:r>
            <a:r>
              <a:rPr lang="en-US" altLang="sl-SI" sz="1800" dirty="0" err="1"/>
              <a:t>vrtoglavic</a:t>
            </a:r>
            <a:r>
              <a:rPr lang="sl-SI" altLang="sl-SI" sz="1800" dirty="0"/>
              <a:t>o</a:t>
            </a:r>
            <a:endParaRPr lang="en-US" altLang="sl-SI" sz="1800" dirty="0"/>
          </a:p>
        </p:txBody>
      </p:sp>
      <p:sp>
        <p:nvSpPr>
          <p:cNvPr id="13320" name="Text Box 8"/>
          <p:cNvSpPr txBox="1">
            <a:spLocks noChangeArrowheads="1"/>
          </p:cNvSpPr>
          <p:nvPr/>
        </p:nvSpPr>
        <p:spPr bwMode="auto">
          <a:xfrm>
            <a:off x="6781800" y="1905000"/>
            <a:ext cx="2362200"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pPr>
            <a:r>
              <a:rPr lang="en-US" altLang="sl-SI" sz="4000" b="1" dirty="0">
                <a:solidFill>
                  <a:schemeClr val="tx2"/>
                </a:solidFill>
              </a:rPr>
              <a:t>4</a:t>
            </a:r>
            <a:endParaRPr lang="en-US" altLang="sl-SI" sz="3600" dirty="0"/>
          </a:p>
          <a:p>
            <a:pPr>
              <a:spcBef>
                <a:spcPct val="50000"/>
              </a:spcBef>
            </a:pPr>
            <a:r>
              <a:rPr lang="sl-SI" altLang="sl-SI" sz="2000" dirty="0"/>
              <a:t>Nevrotransmiterji</a:t>
            </a:r>
            <a:r>
              <a:rPr lang="en-US" altLang="sl-SI" sz="2000" b="1" i="1" dirty="0">
                <a:solidFill>
                  <a:schemeClr val="tx2"/>
                </a:solidFill>
              </a:rPr>
              <a:t>vessel dilation and inflammation</a:t>
            </a:r>
            <a:endParaRPr lang="en-US" altLang="sl-SI" sz="2000" dirty="0"/>
          </a:p>
        </p:txBody>
      </p:sp>
      <p:sp>
        <p:nvSpPr>
          <p:cNvPr id="13321" name="AutoShape 9"/>
          <p:cNvSpPr>
            <a:spLocks noChangeArrowheads="1"/>
          </p:cNvSpPr>
          <p:nvPr/>
        </p:nvSpPr>
        <p:spPr bwMode="auto">
          <a:xfrm rot="-2344447">
            <a:off x="1874838" y="3786188"/>
            <a:ext cx="1676400" cy="533400"/>
          </a:xfrm>
          <a:custGeom>
            <a:avLst/>
            <a:gdLst>
              <a:gd name="T0" fmla="*/ 838122 w 21600"/>
              <a:gd name="T1" fmla="*/ 0 h 21600"/>
              <a:gd name="T2" fmla="*/ 124178 w 21600"/>
              <a:gd name="T3" fmla="*/ 266700 h 21600"/>
              <a:gd name="T4" fmla="*/ 838122 w 21600"/>
              <a:gd name="T5" fmla="*/ 79022 h 21600"/>
              <a:gd name="T6" fmla="*/ 1885950 w 21600"/>
              <a:gd name="T7" fmla="*/ 266700 h 21600"/>
              <a:gd name="T8" fmla="*/ 1552222 w 21600"/>
              <a:gd name="T9" fmla="*/ 372886 h 21600"/>
              <a:gd name="T10" fmla="*/ 1218494 w 21600"/>
              <a:gd name="T11" fmla="*/ 266700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400" y="10800"/>
                </a:moveTo>
                <a:cubicBezTo>
                  <a:pt x="18400" y="6602"/>
                  <a:pt x="14997" y="3200"/>
                  <a:pt x="10800" y="3200"/>
                </a:cubicBezTo>
                <a:cubicBezTo>
                  <a:pt x="6602" y="3200"/>
                  <a:pt x="3200" y="6602"/>
                  <a:pt x="3200" y="10800"/>
                </a:cubicBezTo>
                <a:lnTo>
                  <a:pt x="0" y="10800"/>
                </a:lnTo>
                <a:cubicBezTo>
                  <a:pt x="0" y="4835"/>
                  <a:pt x="4835" y="0"/>
                  <a:pt x="10800" y="0"/>
                </a:cubicBezTo>
                <a:cubicBezTo>
                  <a:pt x="16764" y="0"/>
                  <a:pt x="21599" y="4835"/>
                  <a:pt x="21600" y="10799"/>
                </a:cubicBezTo>
                <a:lnTo>
                  <a:pt x="21600" y="10800"/>
                </a:lnTo>
                <a:lnTo>
                  <a:pt x="24300" y="10800"/>
                </a:lnTo>
                <a:lnTo>
                  <a:pt x="20000" y="15100"/>
                </a:lnTo>
                <a:lnTo>
                  <a:pt x="15700" y="10800"/>
                </a:lnTo>
                <a:lnTo>
                  <a:pt x="18400" y="10800"/>
                </a:lnTo>
                <a:close/>
              </a:path>
            </a:pathLst>
          </a:custGeom>
          <a:solidFill>
            <a:srgbClr val="800080"/>
          </a:solidFill>
          <a:ln w="1270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p>
        </p:txBody>
      </p:sp>
      <p:sp>
        <p:nvSpPr>
          <p:cNvPr id="13322" name="Text Box 10"/>
          <p:cNvSpPr txBox="1">
            <a:spLocks noChangeArrowheads="1"/>
          </p:cNvSpPr>
          <p:nvPr/>
        </p:nvSpPr>
        <p:spPr bwMode="auto">
          <a:xfrm>
            <a:off x="6629400" y="4038600"/>
            <a:ext cx="251460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sl-SI" altLang="sl-SI" sz="2000" dirty="0"/>
              <a:t>Vzdraženja povzročijo </a:t>
            </a:r>
            <a:r>
              <a:rPr lang="sl-SI" altLang="sl-SI" sz="2000" b="1" i="1" dirty="0"/>
              <a:t>močno </a:t>
            </a:r>
            <a:r>
              <a:rPr lang="sl-SI" altLang="sl-SI" sz="2000" dirty="0"/>
              <a:t>ali utripajočo bolečino, ki vzdražijo </a:t>
            </a:r>
            <a:r>
              <a:rPr lang="sl-SI" altLang="sl-SI" sz="2000" dirty="0" err="1"/>
              <a:t>okolna</a:t>
            </a:r>
            <a:r>
              <a:rPr lang="sl-SI" altLang="sl-SI" sz="2000" dirty="0"/>
              <a:t> tkiva in </a:t>
            </a:r>
            <a:r>
              <a:rPr lang="sl-SI" altLang="sl-SI" sz="2000" dirty="0">
                <a:solidFill>
                  <a:schemeClr val="accent2">
                    <a:lumMod val="75000"/>
                  </a:schemeClr>
                </a:solidFill>
              </a:rPr>
              <a:t>N. </a:t>
            </a:r>
            <a:r>
              <a:rPr lang="sl-SI" altLang="sl-SI" sz="2000" dirty="0" err="1">
                <a:solidFill>
                  <a:schemeClr val="accent2">
                    <a:lumMod val="75000"/>
                  </a:schemeClr>
                </a:solidFill>
              </a:rPr>
              <a:t>trigeminus</a:t>
            </a:r>
            <a:r>
              <a:rPr lang="sl-SI" altLang="sl-SI" sz="2000" dirty="0">
                <a:solidFill>
                  <a:schemeClr val="accent2">
                    <a:lumMod val="75000"/>
                  </a:schemeClr>
                </a:solidFill>
              </a:rPr>
              <a:t> </a:t>
            </a:r>
            <a:r>
              <a:rPr lang="sl-SI" altLang="sl-SI" sz="2000" dirty="0">
                <a:sym typeface="Wingdings" panose="05000000000000000000" pitchFamily="2" charset="2"/>
              </a:rPr>
              <a:t> pulzirajoča bolečina</a:t>
            </a:r>
            <a:r>
              <a:rPr lang="sl-SI" altLang="sl-SI" sz="2000" dirty="0"/>
              <a:t>.</a:t>
            </a:r>
            <a:endParaRPr lang="en-US" altLang="sl-SI" sz="2000" dirty="0"/>
          </a:p>
        </p:txBody>
      </p:sp>
      <p:sp>
        <p:nvSpPr>
          <p:cNvPr id="13323" name="AutoShape 11"/>
          <p:cNvSpPr>
            <a:spLocks noChangeArrowheads="1"/>
          </p:cNvSpPr>
          <p:nvPr/>
        </p:nvSpPr>
        <p:spPr bwMode="auto">
          <a:xfrm rot="895342">
            <a:off x="1828800" y="1828800"/>
            <a:ext cx="2595563" cy="609600"/>
          </a:xfrm>
          <a:custGeom>
            <a:avLst/>
            <a:gdLst>
              <a:gd name="T0" fmla="*/ 1936819 w 21600"/>
              <a:gd name="T1" fmla="*/ 39511 h 21600"/>
              <a:gd name="T2" fmla="*/ 256072 w 21600"/>
              <a:gd name="T3" fmla="*/ 201478 h 21600"/>
              <a:gd name="T4" fmla="*/ 1772193 w 21600"/>
              <a:gd name="T5" fmla="*/ 107809 h 21600"/>
              <a:gd name="T6" fmla="*/ 2608300 w 21600"/>
              <a:gd name="T7" fmla="*/ 529308 h 21600"/>
              <a:gd name="T8" fmla="*/ 1921558 w 21600"/>
              <a:gd name="T9" fmla="*/ 554567 h 21600"/>
              <a:gd name="T10" fmla="*/ 1814130 w 21600"/>
              <a:gd name="T11" fmla="*/ 393248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278" y="15525"/>
                </a:moveTo>
                <a:cubicBezTo>
                  <a:pt x="18279" y="14153"/>
                  <a:pt x="18819" y="12498"/>
                  <a:pt x="18819" y="10800"/>
                </a:cubicBezTo>
                <a:cubicBezTo>
                  <a:pt x="18819" y="6371"/>
                  <a:pt x="15228" y="2781"/>
                  <a:pt x="10800" y="2781"/>
                </a:cubicBezTo>
                <a:cubicBezTo>
                  <a:pt x="7576" y="2780"/>
                  <a:pt x="4666" y="4711"/>
                  <a:pt x="3412" y="7680"/>
                </a:cubicBezTo>
                <a:lnTo>
                  <a:pt x="850" y="6599"/>
                </a:lnTo>
                <a:cubicBezTo>
                  <a:pt x="2539" y="2599"/>
                  <a:pt x="6458" y="-1"/>
                  <a:pt x="10800" y="0"/>
                </a:cubicBezTo>
                <a:cubicBezTo>
                  <a:pt x="16764" y="0"/>
                  <a:pt x="21600" y="4835"/>
                  <a:pt x="21600" y="10800"/>
                </a:cubicBezTo>
                <a:cubicBezTo>
                  <a:pt x="21600" y="13087"/>
                  <a:pt x="20873" y="15316"/>
                  <a:pt x="19525" y="17164"/>
                </a:cubicBezTo>
                <a:lnTo>
                  <a:pt x="21706" y="18755"/>
                </a:lnTo>
                <a:lnTo>
                  <a:pt x="15991" y="19650"/>
                </a:lnTo>
                <a:lnTo>
                  <a:pt x="15097" y="13934"/>
                </a:lnTo>
                <a:lnTo>
                  <a:pt x="17278" y="15525"/>
                </a:lnTo>
                <a:close/>
              </a:path>
            </a:pathLst>
          </a:custGeom>
          <a:solidFill>
            <a:srgbClr val="800080"/>
          </a:solidFill>
          <a:ln w="1270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p>
        </p:txBody>
      </p:sp>
      <p:sp>
        <p:nvSpPr>
          <p:cNvPr id="13324" name="AutoShape 12"/>
          <p:cNvSpPr>
            <a:spLocks noChangeArrowheads="1"/>
          </p:cNvSpPr>
          <p:nvPr/>
        </p:nvSpPr>
        <p:spPr bwMode="auto">
          <a:xfrm rot="20246422" flipH="1">
            <a:off x="4884738" y="2217738"/>
            <a:ext cx="1820862" cy="525462"/>
          </a:xfrm>
          <a:custGeom>
            <a:avLst/>
            <a:gdLst>
              <a:gd name="T0" fmla="*/ 693276 w 21600"/>
              <a:gd name="T1" fmla="*/ 7566 h 21600"/>
              <a:gd name="T2" fmla="*/ 333403 w 21600"/>
              <a:gd name="T3" fmla="*/ 373467 h 21600"/>
              <a:gd name="T4" fmla="*/ 797049 w 21600"/>
              <a:gd name="T5" fmla="*/ 129492 h 21600"/>
              <a:gd name="T6" fmla="*/ 2042147 w 21600"/>
              <a:gd name="T7" fmla="*/ 297251 h 21600"/>
              <a:gd name="T8" fmla="*/ 1552706 w 21600"/>
              <a:gd name="T9" fmla="*/ 411515 h 21600"/>
              <a:gd name="T10" fmla="*/ 1156753 w 21600"/>
              <a:gd name="T11" fmla="*/ 270248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407" y="11392"/>
                </a:moveTo>
                <a:cubicBezTo>
                  <a:pt x="16428" y="11196"/>
                  <a:pt x="16439" y="10998"/>
                  <a:pt x="16439" y="10800"/>
                </a:cubicBezTo>
                <a:cubicBezTo>
                  <a:pt x="16439" y="7685"/>
                  <a:pt x="13914" y="5161"/>
                  <a:pt x="10800" y="5161"/>
                </a:cubicBezTo>
                <a:cubicBezTo>
                  <a:pt x="7685" y="5161"/>
                  <a:pt x="5161" y="7685"/>
                  <a:pt x="5161" y="10800"/>
                </a:cubicBezTo>
                <a:cubicBezTo>
                  <a:pt x="5160" y="11911"/>
                  <a:pt x="5489" y="12997"/>
                  <a:pt x="6104" y="13923"/>
                </a:cubicBezTo>
                <a:lnTo>
                  <a:pt x="1807" y="16781"/>
                </a:lnTo>
                <a:cubicBezTo>
                  <a:pt x="628" y="15009"/>
                  <a:pt x="0" y="12928"/>
                  <a:pt x="0" y="10800"/>
                </a:cubicBezTo>
                <a:cubicBezTo>
                  <a:pt x="0" y="4835"/>
                  <a:pt x="4835" y="0"/>
                  <a:pt x="10800" y="0"/>
                </a:cubicBezTo>
                <a:cubicBezTo>
                  <a:pt x="16764" y="0"/>
                  <a:pt x="21600" y="4835"/>
                  <a:pt x="21600" y="10800"/>
                </a:cubicBezTo>
                <a:cubicBezTo>
                  <a:pt x="21600" y="11179"/>
                  <a:pt x="21580" y="11558"/>
                  <a:pt x="21540" y="11935"/>
                </a:cubicBezTo>
                <a:lnTo>
                  <a:pt x="24225" y="12219"/>
                </a:lnTo>
                <a:lnTo>
                  <a:pt x="18419" y="16916"/>
                </a:lnTo>
                <a:lnTo>
                  <a:pt x="13722" y="11109"/>
                </a:lnTo>
                <a:lnTo>
                  <a:pt x="16407" y="11392"/>
                </a:lnTo>
                <a:close/>
              </a:path>
            </a:pathLst>
          </a:custGeom>
          <a:solidFill>
            <a:srgbClr val="800080"/>
          </a:solidFill>
          <a:ln w="1270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l-SI"/>
          </a:p>
        </p:txBody>
      </p:sp>
      <p:sp>
        <p:nvSpPr>
          <p:cNvPr id="13325" name="AutoShape 13"/>
          <p:cNvSpPr>
            <a:spLocks noChangeArrowheads="1"/>
          </p:cNvSpPr>
          <p:nvPr/>
        </p:nvSpPr>
        <p:spPr bwMode="auto">
          <a:xfrm rot="6223575">
            <a:off x="5067300" y="4733925"/>
            <a:ext cx="457200" cy="1447800"/>
          </a:xfrm>
          <a:prstGeom prst="curvedLeftArrow">
            <a:avLst>
              <a:gd name="adj1" fmla="val 63333"/>
              <a:gd name="adj2" fmla="val 126667"/>
              <a:gd name="adj3" fmla="val 33333"/>
            </a:avLst>
          </a:prstGeom>
          <a:solidFill>
            <a:srgbClr val="800080"/>
          </a:solidFill>
          <a:ln w="1270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sl-SI" altLang="sl-SI"/>
          </a:p>
        </p:txBody>
      </p:sp>
    </p:spTree>
    <p:extLst>
      <p:ext uri="{BB962C8B-B14F-4D97-AF65-F5344CB8AC3E}">
        <p14:creationId xmlns:p14="http://schemas.microsoft.com/office/powerpoint/2010/main" val="19545459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z="3200" dirty="0"/>
              <a:t>Patofiziologija migrene</a:t>
            </a:r>
          </a:p>
        </p:txBody>
      </p:sp>
      <p:pic>
        <p:nvPicPr>
          <p:cNvPr id="3" name="Slika 2"/>
          <p:cNvPicPr>
            <a:picLocks noChangeAspect="1"/>
          </p:cNvPicPr>
          <p:nvPr/>
        </p:nvPicPr>
        <p:blipFill>
          <a:blip r:embed="rId2"/>
          <a:stretch>
            <a:fillRect/>
          </a:stretch>
        </p:blipFill>
        <p:spPr>
          <a:xfrm>
            <a:off x="0" y="914400"/>
            <a:ext cx="6350000" cy="4953000"/>
          </a:xfrm>
          <a:prstGeom prst="rect">
            <a:avLst/>
          </a:prstGeom>
        </p:spPr>
      </p:pic>
      <p:sp>
        <p:nvSpPr>
          <p:cNvPr id="4" name="Pravokotnik 3"/>
          <p:cNvSpPr/>
          <p:nvPr/>
        </p:nvSpPr>
        <p:spPr>
          <a:xfrm>
            <a:off x="76200" y="6269843"/>
            <a:ext cx="4953000" cy="338554"/>
          </a:xfrm>
          <a:prstGeom prst="rect">
            <a:avLst/>
          </a:prstGeom>
        </p:spPr>
        <p:txBody>
          <a:bodyPr wrap="square">
            <a:spAutoFit/>
          </a:bodyPr>
          <a:lstStyle/>
          <a:p>
            <a:r>
              <a:rPr lang="sl-SI" sz="1600" dirty="0"/>
              <a:t>08 FEB 2017https://doi.org/10.1152/physrev.00034.2015</a:t>
            </a:r>
          </a:p>
        </p:txBody>
      </p:sp>
      <p:sp>
        <p:nvSpPr>
          <p:cNvPr id="5" name="Pravokotnik 4"/>
          <p:cNvSpPr/>
          <p:nvPr/>
        </p:nvSpPr>
        <p:spPr>
          <a:xfrm>
            <a:off x="4334691" y="838200"/>
            <a:ext cx="4800600" cy="3785652"/>
          </a:xfrm>
          <a:prstGeom prst="rect">
            <a:avLst/>
          </a:prstGeom>
        </p:spPr>
        <p:txBody>
          <a:bodyPr wrap="square">
            <a:spAutoFit/>
          </a:bodyPr>
          <a:lstStyle/>
          <a:p>
            <a:pPr algn="r"/>
            <a:r>
              <a:rPr lang="sl-SI" sz="1600" dirty="0"/>
              <a:t>Trigeminus (TG) </a:t>
            </a:r>
          </a:p>
          <a:p>
            <a:pPr algn="r"/>
            <a:r>
              <a:rPr lang="sl-SI" sz="1600" dirty="0" err="1"/>
              <a:t>spinal</a:t>
            </a:r>
            <a:r>
              <a:rPr lang="sl-SI" sz="1600" dirty="0"/>
              <a:t> </a:t>
            </a:r>
            <a:r>
              <a:rPr lang="sl-SI" sz="1600" dirty="0" err="1"/>
              <a:t>cord</a:t>
            </a:r>
            <a:r>
              <a:rPr lang="sl-SI" sz="1600" dirty="0"/>
              <a:t> </a:t>
            </a:r>
            <a:r>
              <a:rPr lang="sl-SI" sz="1600" dirty="0" err="1"/>
              <a:t>trigeminocervical</a:t>
            </a:r>
            <a:r>
              <a:rPr lang="sl-SI" sz="1600" dirty="0"/>
              <a:t> </a:t>
            </a:r>
            <a:r>
              <a:rPr lang="sl-SI" sz="1600" dirty="0" err="1"/>
              <a:t>complex</a:t>
            </a:r>
            <a:r>
              <a:rPr lang="sl-SI" sz="1600" dirty="0"/>
              <a:t> (TCC) </a:t>
            </a:r>
          </a:p>
          <a:p>
            <a:pPr algn="r"/>
            <a:r>
              <a:rPr lang="sl-SI" sz="1600" dirty="0" err="1"/>
              <a:t>locus</a:t>
            </a:r>
            <a:r>
              <a:rPr lang="sl-SI" sz="1600" dirty="0"/>
              <a:t> </a:t>
            </a:r>
            <a:r>
              <a:rPr lang="sl-SI" sz="1600" dirty="0" err="1"/>
              <a:t>coeruleus</a:t>
            </a:r>
            <a:r>
              <a:rPr lang="sl-SI" sz="1600" dirty="0"/>
              <a:t> (LC)</a:t>
            </a:r>
          </a:p>
          <a:p>
            <a:pPr algn="r"/>
            <a:r>
              <a:rPr lang="sl-SI" sz="1600" dirty="0" err="1"/>
              <a:t>periaqueductal</a:t>
            </a:r>
            <a:r>
              <a:rPr lang="sl-SI" sz="1600" dirty="0"/>
              <a:t> </a:t>
            </a:r>
            <a:r>
              <a:rPr lang="sl-SI" sz="1600" dirty="0" err="1"/>
              <a:t>grey</a:t>
            </a:r>
            <a:r>
              <a:rPr lang="sl-SI" sz="1600" dirty="0"/>
              <a:t> (PAG) </a:t>
            </a:r>
          </a:p>
          <a:p>
            <a:pPr algn="r"/>
            <a:r>
              <a:rPr lang="sl-SI" sz="1600" dirty="0" err="1"/>
              <a:t>primary</a:t>
            </a:r>
            <a:r>
              <a:rPr lang="sl-SI" sz="1600" dirty="0"/>
              <a:t> </a:t>
            </a:r>
            <a:r>
              <a:rPr lang="sl-SI" sz="1600" dirty="0" err="1"/>
              <a:t>and</a:t>
            </a:r>
            <a:r>
              <a:rPr lang="sl-SI" sz="1600" dirty="0"/>
              <a:t> </a:t>
            </a:r>
            <a:r>
              <a:rPr lang="sl-SI" sz="1600" dirty="0" err="1"/>
              <a:t>secondary</a:t>
            </a:r>
            <a:r>
              <a:rPr lang="sl-SI" sz="1600" dirty="0"/>
              <a:t> motor (M1/M2)</a:t>
            </a:r>
          </a:p>
          <a:p>
            <a:pPr algn="r"/>
            <a:r>
              <a:rPr lang="sl-SI" sz="1600" dirty="0"/>
              <a:t> </a:t>
            </a:r>
            <a:r>
              <a:rPr lang="sl-SI" sz="1600" dirty="0" err="1"/>
              <a:t>somatosensory</a:t>
            </a:r>
            <a:r>
              <a:rPr lang="sl-SI" sz="1600" dirty="0"/>
              <a:t> (S1/S2)</a:t>
            </a:r>
          </a:p>
          <a:p>
            <a:pPr algn="r"/>
            <a:r>
              <a:rPr lang="sl-SI" sz="1600" dirty="0" err="1"/>
              <a:t>visual</a:t>
            </a:r>
            <a:r>
              <a:rPr lang="sl-SI" sz="1600" dirty="0"/>
              <a:t> (V1/V2) </a:t>
            </a:r>
          </a:p>
          <a:p>
            <a:pPr algn="r"/>
            <a:r>
              <a:rPr lang="sl-SI" sz="1600" dirty="0"/>
              <a:t>superior </a:t>
            </a:r>
            <a:r>
              <a:rPr lang="sl-SI" sz="1600" dirty="0" err="1"/>
              <a:t>salivatory</a:t>
            </a:r>
            <a:r>
              <a:rPr lang="sl-SI" sz="1600" dirty="0"/>
              <a:t> </a:t>
            </a:r>
            <a:r>
              <a:rPr lang="sl-SI" sz="1600" dirty="0" err="1"/>
              <a:t>nucleus</a:t>
            </a:r>
            <a:r>
              <a:rPr lang="sl-SI" sz="1600" dirty="0"/>
              <a:t> (</a:t>
            </a:r>
            <a:r>
              <a:rPr lang="sl-SI" sz="1600" dirty="0" err="1"/>
              <a:t>SuS</a:t>
            </a:r>
            <a:r>
              <a:rPr lang="sl-SI" sz="1600" dirty="0"/>
              <a:t>)</a:t>
            </a:r>
          </a:p>
          <a:p>
            <a:pPr algn="r"/>
            <a:r>
              <a:rPr lang="sl-SI" sz="1600" dirty="0" err="1"/>
              <a:t>sphenopalantine</a:t>
            </a:r>
            <a:r>
              <a:rPr lang="sl-SI" sz="1600" dirty="0"/>
              <a:t> </a:t>
            </a:r>
            <a:r>
              <a:rPr lang="sl-SI" sz="1600" dirty="0" err="1"/>
              <a:t>ganglion</a:t>
            </a:r>
            <a:r>
              <a:rPr lang="sl-SI" sz="1600" dirty="0"/>
              <a:t> (SPG) </a:t>
            </a:r>
          </a:p>
          <a:p>
            <a:pPr algn="r"/>
            <a:r>
              <a:rPr lang="sl-SI" sz="1600" dirty="0" err="1"/>
              <a:t>Ins</a:t>
            </a:r>
            <a:r>
              <a:rPr lang="sl-SI" sz="1600" dirty="0"/>
              <a:t>, insula </a:t>
            </a:r>
          </a:p>
          <a:p>
            <a:pPr algn="r"/>
            <a:r>
              <a:rPr lang="sl-SI" sz="1600" dirty="0" err="1"/>
              <a:t>PtA</a:t>
            </a:r>
            <a:r>
              <a:rPr lang="sl-SI" sz="1600" dirty="0"/>
              <a:t>, </a:t>
            </a:r>
            <a:r>
              <a:rPr lang="sl-SI" sz="1600" dirty="0" err="1"/>
              <a:t>parietal</a:t>
            </a:r>
            <a:r>
              <a:rPr lang="sl-SI" sz="1600" dirty="0"/>
              <a:t> </a:t>
            </a:r>
            <a:r>
              <a:rPr lang="sl-SI" sz="1600" dirty="0" err="1"/>
              <a:t>association</a:t>
            </a:r>
            <a:r>
              <a:rPr lang="sl-SI" sz="1600" dirty="0"/>
              <a:t> </a:t>
            </a:r>
          </a:p>
          <a:p>
            <a:pPr algn="r"/>
            <a:r>
              <a:rPr lang="sl-SI" sz="1600" dirty="0"/>
              <a:t>RS, </a:t>
            </a:r>
            <a:r>
              <a:rPr lang="sl-SI" sz="1600" dirty="0" err="1"/>
              <a:t>retrosplenial</a:t>
            </a:r>
            <a:endParaRPr lang="sl-SI" sz="1600" dirty="0"/>
          </a:p>
          <a:p>
            <a:pPr algn="r"/>
            <a:r>
              <a:rPr lang="sl-SI" sz="1600" dirty="0"/>
              <a:t> Au, </a:t>
            </a:r>
            <a:r>
              <a:rPr lang="sl-SI" sz="1600" dirty="0" err="1"/>
              <a:t>auditory</a:t>
            </a:r>
            <a:endParaRPr lang="sl-SI" sz="1600" dirty="0"/>
          </a:p>
          <a:p>
            <a:pPr algn="r"/>
            <a:r>
              <a:rPr lang="sl-SI" sz="1600" dirty="0"/>
              <a:t> </a:t>
            </a:r>
            <a:r>
              <a:rPr lang="sl-SI" sz="1600" dirty="0" err="1"/>
              <a:t>Ect</a:t>
            </a:r>
            <a:r>
              <a:rPr lang="sl-SI" sz="1600" dirty="0"/>
              <a:t>, </a:t>
            </a:r>
            <a:r>
              <a:rPr lang="sl-SI" sz="1600" dirty="0" err="1"/>
              <a:t>ectorhinal</a:t>
            </a:r>
            <a:endParaRPr lang="sl-SI" sz="1600" dirty="0"/>
          </a:p>
          <a:p>
            <a:pPr algn="r"/>
            <a:r>
              <a:rPr lang="sl-SI" sz="1600" dirty="0"/>
              <a:t> RVM, </a:t>
            </a:r>
            <a:r>
              <a:rPr lang="sl-SI" sz="1600" dirty="0" err="1"/>
              <a:t>rostral</a:t>
            </a:r>
            <a:r>
              <a:rPr lang="sl-SI" sz="1600" dirty="0"/>
              <a:t> </a:t>
            </a:r>
            <a:r>
              <a:rPr lang="sl-SI" sz="1600" dirty="0" err="1"/>
              <a:t>ventromedial</a:t>
            </a:r>
            <a:r>
              <a:rPr lang="sl-SI" sz="1600" dirty="0"/>
              <a:t> </a:t>
            </a:r>
            <a:r>
              <a:rPr lang="sl-SI" sz="1600" dirty="0" err="1"/>
              <a:t>medulla</a:t>
            </a:r>
            <a:endParaRPr lang="sl-SI" sz="1600" dirty="0"/>
          </a:p>
        </p:txBody>
      </p:sp>
    </p:spTree>
    <p:extLst>
      <p:ext uri="{BB962C8B-B14F-4D97-AF65-F5344CB8AC3E}">
        <p14:creationId xmlns:p14="http://schemas.microsoft.com/office/powerpoint/2010/main" val="11120947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idx="4294967295"/>
          </p:nvPr>
        </p:nvSpPr>
        <p:spPr>
          <a:xfrm>
            <a:off x="76200" y="914400"/>
            <a:ext cx="4572000" cy="5029200"/>
          </a:xfrm>
          <a:prstGeom prst="rect">
            <a:avLst/>
          </a:prstGeom>
        </p:spPr>
        <p:txBody>
          <a:bodyPr>
            <a:noAutofit/>
          </a:bodyPr>
          <a:lstStyle/>
          <a:p>
            <a:pPr marL="274320" indent="-274320" eaLnBrk="1" fontAlgn="auto" hangingPunct="1">
              <a:lnSpc>
                <a:spcPct val="80000"/>
              </a:lnSpc>
              <a:spcAft>
                <a:spcPts val="0"/>
              </a:spcAft>
              <a:buFont typeface="Wingdings 2"/>
              <a:buChar char=""/>
              <a:defRPr/>
            </a:pPr>
            <a:r>
              <a:rPr lang="en-US" sz="2400" dirty="0" err="1"/>
              <a:t>Prodrom</a:t>
            </a:r>
            <a:endParaRPr lang="en-US" sz="2400" dirty="0"/>
          </a:p>
          <a:p>
            <a:pPr marL="640080" lvl="1" indent="-274320" eaLnBrk="1" fontAlgn="auto" hangingPunct="1">
              <a:lnSpc>
                <a:spcPct val="80000"/>
              </a:lnSpc>
              <a:spcAft>
                <a:spcPts val="0"/>
              </a:spcAft>
              <a:buClr>
                <a:schemeClr val="accent2">
                  <a:shade val="75000"/>
                </a:schemeClr>
              </a:buClr>
              <a:buFont typeface="Wingdings 2"/>
              <a:buChar char=""/>
              <a:defRPr/>
            </a:pPr>
            <a:r>
              <a:rPr lang="sl-SI" sz="2400" dirty="0"/>
              <a:t>Se pojavi nekaj ur ali dni pred pojavom migrene, brez glavobola</a:t>
            </a:r>
            <a:endParaRPr lang="en-US" sz="2400" dirty="0"/>
          </a:p>
          <a:p>
            <a:pPr marL="274320" indent="-274320" eaLnBrk="1" fontAlgn="auto" hangingPunct="1">
              <a:lnSpc>
                <a:spcPct val="80000"/>
              </a:lnSpc>
              <a:spcAft>
                <a:spcPts val="0"/>
              </a:spcAft>
              <a:buFont typeface="Wingdings 2"/>
              <a:buChar char=""/>
              <a:defRPr/>
            </a:pPr>
            <a:r>
              <a:rPr lang="en-US" sz="2400" dirty="0"/>
              <a:t>Aura</a:t>
            </a:r>
          </a:p>
          <a:p>
            <a:pPr marL="640080" lvl="1" indent="-274320" eaLnBrk="1" fontAlgn="auto" hangingPunct="1">
              <a:lnSpc>
                <a:spcPct val="80000"/>
              </a:lnSpc>
              <a:spcAft>
                <a:spcPts val="0"/>
              </a:spcAft>
              <a:buClr>
                <a:schemeClr val="accent2">
                  <a:shade val="75000"/>
                </a:schemeClr>
              </a:buClr>
              <a:buFont typeface="Wingdings 2"/>
              <a:buChar char=""/>
              <a:defRPr/>
            </a:pPr>
            <a:r>
              <a:rPr lang="sl-SI" sz="2400" dirty="0"/>
              <a:t>Nevrološki fenomen kot motnja vida, nastopi pred glavobolom</a:t>
            </a:r>
            <a:endParaRPr lang="en-US" sz="2400" dirty="0"/>
          </a:p>
          <a:p>
            <a:pPr marL="274320" indent="-274320" eaLnBrk="1" fontAlgn="auto" hangingPunct="1">
              <a:lnSpc>
                <a:spcPct val="80000"/>
              </a:lnSpc>
              <a:spcAft>
                <a:spcPts val="0"/>
              </a:spcAft>
              <a:buFont typeface="Wingdings 2"/>
              <a:buChar char=""/>
              <a:defRPr/>
            </a:pPr>
            <a:r>
              <a:rPr lang="sl-SI" sz="2400" dirty="0"/>
              <a:t>Bolečinska faza</a:t>
            </a:r>
            <a:endParaRPr lang="en-US" sz="2400" dirty="0"/>
          </a:p>
          <a:p>
            <a:pPr marL="640080" lvl="1" indent="-274320" eaLnBrk="1" fontAlgn="auto" hangingPunct="1">
              <a:lnSpc>
                <a:spcPct val="80000"/>
              </a:lnSpc>
              <a:spcAft>
                <a:spcPts val="0"/>
              </a:spcAft>
              <a:buClr>
                <a:schemeClr val="accent2">
                  <a:shade val="75000"/>
                </a:schemeClr>
              </a:buClr>
              <a:buFont typeface="Wingdings 2"/>
              <a:buChar char=""/>
              <a:defRPr/>
            </a:pPr>
            <a:r>
              <a:rPr lang="sl-SI" sz="2400" dirty="0"/>
              <a:t>Glavobol na eni strani glave skupaj s slabostjo, fotofobijo in drugimi simptomi migrene</a:t>
            </a:r>
            <a:endParaRPr lang="en-US" sz="2400" dirty="0"/>
          </a:p>
          <a:p>
            <a:pPr marL="274320" indent="-274320" eaLnBrk="1" fontAlgn="auto" hangingPunct="1">
              <a:lnSpc>
                <a:spcPct val="80000"/>
              </a:lnSpc>
              <a:spcAft>
                <a:spcPts val="0"/>
              </a:spcAft>
              <a:buFont typeface="Wingdings 2"/>
              <a:buChar char=""/>
              <a:defRPr/>
            </a:pPr>
            <a:r>
              <a:rPr lang="en-US" sz="2400" dirty="0" err="1"/>
              <a:t>Postdrom</a:t>
            </a:r>
            <a:endParaRPr lang="en-US" sz="2400" dirty="0"/>
          </a:p>
          <a:p>
            <a:pPr marL="640080" lvl="1" indent="-274320" eaLnBrk="1" fontAlgn="auto" hangingPunct="1">
              <a:lnSpc>
                <a:spcPct val="80000"/>
              </a:lnSpc>
              <a:spcAft>
                <a:spcPts val="0"/>
              </a:spcAft>
              <a:buClr>
                <a:schemeClr val="accent2">
                  <a:shade val="75000"/>
                </a:schemeClr>
              </a:buClr>
              <a:buFont typeface="Wingdings 2"/>
              <a:buChar char=""/>
              <a:defRPr/>
            </a:pPr>
            <a:r>
              <a:rPr lang="sl-SI" sz="2400" dirty="0"/>
              <a:t>Izčrpanost</a:t>
            </a:r>
            <a:r>
              <a:rPr lang="en-US" sz="2400" dirty="0"/>
              <a:t>, </a:t>
            </a:r>
            <a:r>
              <a:rPr lang="sl-SI" sz="2400" dirty="0"/>
              <a:t>razdražljivost</a:t>
            </a:r>
            <a:r>
              <a:rPr lang="en-US" sz="2400" dirty="0"/>
              <a:t>, </a:t>
            </a:r>
            <a:r>
              <a:rPr lang="sl-SI" sz="2400" dirty="0"/>
              <a:t>depresija</a:t>
            </a:r>
            <a:endParaRPr lang="en-US" sz="2400" dirty="0"/>
          </a:p>
        </p:txBody>
      </p:sp>
      <p:sp>
        <p:nvSpPr>
          <p:cNvPr id="23554" name="Rectangle 2"/>
          <p:cNvSpPr>
            <a:spLocks noGrp="1" noChangeArrowheads="1"/>
          </p:cNvSpPr>
          <p:nvPr>
            <p:ph type="title"/>
          </p:nvPr>
        </p:nvSpPr>
        <p:spPr/>
        <p:txBody>
          <a:bodyPr/>
          <a:lstStyle/>
          <a:p>
            <a:pPr eaLnBrk="1" fontAlgn="auto" hangingPunct="1">
              <a:spcAft>
                <a:spcPts val="0"/>
              </a:spcAft>
              <a:defRPr/>
            </a:pPr>
            <a:r>
              <a:rPr lang="sl-SI" dirty="0"/>
              <a:t>4 faze migrene</a:t>
            </a:r>
            <a:endParaRPr dirty="0"/>
          </a:p>
        </p:txBody>
      </p:sp>
      <p:pic>
        <p:nvPicPr>
          <p:cNvPr id="8196" name="Picture 2" descr="http://pharmamotion.com.ar/wp-content/uploads/2009/06/migraine_clinical_features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1866648"/>
            <a:ext cx="4572000" cy="339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69361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z="3200" dirty="0"/>
              <a:t>Kako se kažejo znaki?</a:t>
            </a:r>
          </a:p>
        </p:txBody>
      </p:sp>
      <p:pic>
        <p:nvPicPr>
          <p:cNvPr id="3" name="Slika 2"/>
          <p:cNvPicPr>
            <a:picLocks noChangeAspect="1"/>
          </p:cNvPicPr>
          <p:nvPr/>
        </p:nvPicPr>
        <p:blipFill>
          <a:blip r:embed="rId2"/>
          <a:stretch>
            <a:fillRect/>
          </a:stretch>
        </p:blipFill>
        <p:spPr>
          <a:xfrm>
            <a:off x="152400" y="720725"/>
            <a:ext cx="3027893" cy="3394075"/>
          </a:xfrm>
          <a:prstGeom prst="rect">
            <a:avLst/>
          </a:prstGeom>
        </p:spPr>
      </p:pic>
      <p:pic>
        <p:nvPicPr>
          <p:cNvPr id="4" name="Slika 3"/>
          <p:cNvPicPr>
            <a:picLocks noChangeAspect="1"/>
          </p:cNvPicPr>
          <p:nvPr/>
        </p:nvPicPr>
        <p:blipFill>
          <a:blip r:embed="rId3"/>
          <a:stretch>
            <a:fillRect/>
          </a:stretch>
        </p:blipFill>
        <p:spPr>
          <a:xfrm>
            <a:off x="2922298" y="2209800"/>
            <a:ext cx="6221701" cy="4639962"/>
          </a:xfrm>
          <a:prstGeom prst="rect">
            <a:avLst/>
          </a:prstGeom>
        </p:spPr>
      </p:pic>
      <p:sp>
        <p:nvSpPr>
          <p:cNvPr id="5" name="Pravokotnik 4"/>
          <p:cNvSpPr/>
          <p:nvPr/>
        </p:nvSpPr>
        <p:spPr>
          <a:xfrm>
            <a:off x="4572000" y="1219200"/>
            <a:ext cx="4572000" cy="646331"/>
          </a:xfrm>
          <a:prstGeom prst="rect">
            <a:avLst/>
          </a:prstGeom>
        </p:spPr>
        <p:txBody>
          <a:bodyPr>
            <a:spAutoFit/>
          </a:bodyPr>
          <a:lstStyle/>
          <a:p>
            <a:r>
              <a:rPr lang="sl-SI" sz="1800" dirty="0"/>
              <a:t>27 November 2019 https://doi.org/10.1111/ncn3.12356</a:t>
            </a:r>
          </a:p>
        </p:txBody>
      </p:sp>
    </p:spTree>
    <p:extLst>
      <p:ext uri="{BB962C8B-B14F-4D97-AF65-F5344CB8AC3E}">
        <p14:creationId xmlns:p14="http://schemas.microsoft.com/office/powerpoint/2010/main" val="1296114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z="3200" dirty="0"/>
              <a:t>Centri migrenskih napadov</a:t>
            </a:r>
          </a:p>
        </p:txBody>
      </p:sp>
      <p:pic>
        <p:nvPicPr>
          <p:cNvPr id="3" name="Slika 2"/>
          <p:cNvPicPr>
            <a:picLocks noChangeAspect="1"/>
          </p:cNvPicPr>
          <p:nvPr/>
        </p:nvPicPr>
        <p:blipFill>
          <a:blip r:embed="rId2"/>
          <a:stretch>
            <a:fillRect/>
          </a:stretch>
        </p:blipFill>
        <p:spPr>
          <a:xfrm>
            <a:off x="392525" y="752474"/>
            <a:ext cx="7441788" cy="6105525"/>
          </a:xfrm>
          <a:prstGeom prst="rect">
            <a:avLst/>
          </a:prstGeom>
        </p:spPr>
      </p:pic>
    </p:spTree>
    <p:extLst>
      <p:ext uri="{BB962C8B-B14F-4D97-AF65-F5344CB8AC3E}">
        <p14:creationId xmlns:p14="http://schemas.microsoft.com/office/powerpoint/2010/main" val="10374548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z="3200" dirty="0"/>
              <a:t>Molekularne osnove migrenskih napadov</a:t>
            </a:r>
          </a:p>
        </p:txBody>
      </p:sp>
      <p:pic>
        <p:nvPicPr>
          <p:cNvPr id="3" name="Slika 2"/>
          <p:cNvPicPr>
            <a:picLocks noChangeAspect="1"/>
          </p:cNvPicPr>
          <p:nvPr/>
        </p:nvPicPr>
        <p:blipFill>
          <a:blip r:embed="rId2"/>
          <a:stretch>
            <a:fillRect/>
          </a:stretch>
        </p:blipFill>
        <p:spPr>
          <a:xfrm>
            <a:off x="24714" y="738384"/>
            <a:ext cx="9079463" cy="5433816"/>
          </a:xfrm>
          <a:prstGeom prst="rect">
            <a:avLst/>
          </a:prstGeom>
        </p:spPr>
      </p:pic>
      <p:sp>
        <p:nvSpPr>
          <p:cNvPr id="4" name="Pravokotnik 3"/>
          <p:cNvSpPr/>
          <p:nvPr/>
        </p:nvSpPr>
        <p:spPr>
          <a:xfrm>
            <a:off x="24715" y="6396335"/>
            <a:ext cx="9079462" cy="400110"/>
          </a:xfrm>
          <a:prstGeom prst="rect">
            <a:avLst/>
          </a:prstGeom>
        </p:spPr>
        <p:txBody>
          <a:bodyPr wrap="square">
            <a:spAutoFit/>
          </a:bodyPr>
          <a:lstStyle/>
          <a:p>
            <a:r>
              <a:rPr lang="en-US" sz="2000" dirty="0"/>
              <a:t> </a:t>
            </a:r>
            <a:r>
              <a:rPr lang="sl-SI" sz="2000" dirty="0"/>
              <a:t>THE LANCET, </a:t>
            </a:r>
            <a:r>
              <a:rPr lang="en-US" sz="2000" dirty="0"/>
              <a:t>VOLUME 397, ISSUE 10283, P1496-1504, APRIL 17, 2021</a:t>
            </a:r>
            <a:endParaRPr lang="sl-SI" sz="2000" dirty="0"/>
          </a:p>
        </p:txBody>
      </p:sp>
    </p:spTree>
    <p:extLst>
      <p:ext uri="{BB962C8B-B14F-4D97-AF65-F5344CB8AC3E}">
        <p14:creationId xmlns:p14="http://schemas.microsoft.com/office/powerpoint/2010/main" val="1609793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z="3200" dirty="0"/>
              <a:t>Metabolizem</a:t>
            </a:r>
          </a:p>
        </p:txBody>
      </p:sp>
      <p:pic>
        <p:nvPicPr>
          <p:cNvPr id="5" name="Slika 4"/>
          <p:cNvPicPr>
            <a:picLocks noChangeAspect="1"/>
          </p:cNvPicPr>
          <p:nvPr/>
        </p:nvPicPr>
        <p:blipFill>
          <a:blip r:embed="rId2"/>
          <a:stretch>
            <a:fillRect/>
          </a:stretch>
        </p:blipFill>
        <p:spPr>
          <a:xfrm>
            <a:off x="2545746" y="-1"/>
            <a:ext cx="6217254" cy="6858001"/>
          </a:xfrm>
          <a:prstGeom prst="rect">
            <a:avLst/>
          </a:prstGeom>
        </p:spPr>
      </p:pic>
    </p:spTree>
    <p:extLst>
      <p:ext uri="{BB962C8B-B14F-4D97-AF65-F5344CB8AC3E}">
        <p14:creationId xmlns:p14="http://schemas.microsoft.com/office/powerpoint/2010/main" val="4850130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z="3200" dirty="0"/>
              <a:t>Genski markerji, povezani z migreno</a:t>
            </a:r>
          </a:p>
        </p:txBody>
      </p:sp>
      <p:sp>
        <p:nvSpPr>
          <p:cNvPr id="3" name="Označba mesta vsebine 2"/>
          <p:cNvSpPr>
            <a:spLocks noGrp="1"/>
          </p:cNvSpPr>
          <p:nvPr>
            <p:ph sz="half" idx="1"/>
          </p:nvPr>
        </p:nvSpPr>
        <p:spPr>
          <a:xfrm>
            <a:off x="98854" y="838200"/>
            <a:ext cx="4854146" cy="4876800"/>
          </a:xfrm>
        </p:spPr>
        <p:txBody>
          <a:bodyPr/>
          <a:lstStyle/>
          <a:p>
            <a:r>
              <a:rPr lang="sl-SI" dirty="0"/>
              <a:t>Družinska </a:t>
            </a:r>
            <a:r>
              <a:rPr lang="sl-SI" dirty="0" err="1"/>
              <a:t>hemiplegična</a:t>
            </a:r>
            <a:r>
              <a:rPr lang="sl-SI" dirty="0"/>
              <a:t> migrena </a:t>
            </a:r>
            <a:r>
              <a:rPr lang="sl-SI" sz="2000" dirty="0"/>
              <a:t>(delna paraliza)</a:t>
            </a:r>
          </a:p>
          <a:p>
            <a:r>
              <a:rPr lang="sl-SI" dirty="0"/>
              <a:t>Tip 1 (gen </a:t>
            </a:r>
            <a:r>
              <a:rPr lang="sl-SI" dirty="0">
                <a:solidFill>
                  <a:schemeClr val="accent2">
                    <a:lumMod val="75000"/>
                  </a:schemeClr>
                </a:solidFill>
              </a:rPr>
              <a:t>CACNA1A</a:t>
            </a:r>
            <a:r>
              <a:rPr lang="sl-SI" dirty="0"/>
              <a:t>)</a:t>
            </a:r>
          </a:p>
          <a:p>
            <a:pPr marL="0" indent="0">
              <a:buNone/>
            </a:pPr>
            <a:r>
              <a:rPr lang="sl-SI" sz="2000" dirty="0">
                <a:solidFill>
                  <a:srgbClr val="FF0000"/>
                </a:solidFill>
              </a:rPr>
              <a:t>napetostno odvisni Ca</a:t>
            </a:r>
            <a:r>
              <a:rPr lang="sl-SI" sz="2000" baseline="30000" dirty="0">
                <a:solidFill>
                  <a:srgbClr val="FF0000"/>
                </a:solidFill>
              </a:rPr>
              <a:t>2+</a:t>
            </a:r>
            <a:r>
              <a:rPr lang="sl-SI" sz="2000" dirty="0">
                <a:solidFill>
                  <a:srgbClr val="FF0000"/>
                </a:solidFill>
              </a:rPr>
              <a:t> kanali</a:t>
            </a:r>
          </a:p>
          <a:p>
            <a:r>
              <a:rPr lang="sl-SI" dirty="0"/>
              <a:t>Tip 2 (gen </a:t>
            </a:r>
            <a:r>
              <a:rPr lang="sl-SI" dirty="0">
                <a:solidFill>
                  <a:schemeClr val="accent2">
                    <a:lumMod val="75000"/>
                  </a:schemeClr>
                </a:solidFill>
              </a:rPr>
              <a:t>ATP1A2</a:t>
            </a:r>
            <a:r>
              <a:rPr lang="sl-SI" dirty="0"/>
              <a:t>)</a:t>
            </a:r>
          </a:p>
          <a:p>
            <a:pPr marL="0" indent="0">
              <a:buNone/>
            </a:pPr>
            <a:r>
              <a:rPr lang="sl-SI" sz="2000" dirty="0">
                <a:solidFill>
                  <a:srgbClr val="FF0000"/>
                </a:solidFill>
              </a:rPr>
              <a:t>ATP Na</a:t>
            </a:r>
            <a:r>
              <a:rPr lang="sl-SI" sz="2000" baseline="30000" dirty="0">
                <a:solidFill>
                  <a:srgbClr val="FF0000"/>
                </a:solidFill>
              </a:rPr>
              <a:t>+</a:t>
            </a:r>
            <a:r>
              <a:rPr lang="sl-SI" sz="2000" dirty="0">
                <a:solidFill>
                  <a:srgbClr val="FF0000"/>
                </a:solidFill>
              </a:rPr>
              <a:t>/K</a:t>
            </a:r>
            <a:r>
              <a:rPr lang="sl-SI" sz="2000" baseline="30000" dirty="0">
                <a:solidFill>
                  <a:srgbClr val="FF0000"/>
                </a:solidFill>
              </a:rPr>
              <a:t>+</a:t>
            </a:r>
            <a:r>
              <a:rPr lang="sl-SI" sz="2000" dirty="0">
                <a:solidFill>
                  <a:srgbClr val="FF0000"/>
                </a:solidFill>
              </a:rPr>
              <a:t> transporter</a:t>
            </a:r>
          </a:p>
          <a:p>
            <a:r>
              <a:rPr lang="sl-SI" dirty="0"/>
              <a:t>Tip 3 (gen </a:t>
            </a:r>
            <a:r>
              <a:rPr lang="sl-SI" dirty="0">
                <a:solidFill>
                  <a:schemeClr val="accent2">
                    <a:lumMod val="75000"/>
                  </a:schemeClr>
                </a:solidFill>
              </a:rPr>
              <a:t>SCN1A</a:t>
            </a:r>
            <a:r>
              <a:rPr lang="sl-SI" dirty="0"/>
              <a:t>) – </a:t>
            </a:r>
            <a:r>
              <a:rPr lang="sl-SI" sz="2000" dirty="0">
                <a:solidFill>
                  <a:srgbClr val="FF0000"/>
                </a:solidFill>
              </a:rPr>
              <a:t>napetostno odvisen Na</a:t>
            </a:r>
            <a:r>
              <a:rPr lang="sl-SI" sz="2000" baseline="30000" dirty="0">
                <a:solidFill>
                  <a:srgbClr val="FF0000"/>
                </a:solidFill>
              </a:rPr>
              <a:t>+</a:t>
            </a:r>
            <a:r>
              <a:rPr lang="sl-SI" sz="2000" dirty="0">
                <a:solidFill>
                  <a:srgbClr val="FF0000"/>
                </a:solidFill>
              </a:rPr>
              <a:t> kanal</a:t>
            </a:r>
          </a:p>
          <a:p>
            <a:pPr lvl="0">
              <a:buClr>
                <a:srgbClr val="000000"/>
              </a:buClr>
            </a:pPr>
            <a:r>
              <a:rPr lang="sl-SI" dirty="0">
                <a:solidFill>
                  <a:srgbClr val="000000"/>
                </a:solidFill>
              </a:rPr>
              <a:t>Družinski sindrom napredne faze spanja (gen </a:t>
            </a:r>
            <a:r>
              <a:rPr lang="sl-SI" dirty="0">
                <a:solidFill>
                  <a:srgbClr val="6666FF">
                    <a:lumMod val="75000"/>
                  </a:srgbClr>
                </a:solidFill>
              </a:rPr>
              <a:t>CSNK1D</a:t>
            </a:r>
            <a:r>
              <a:rPr lang="sl-SI" dirty="0">
                <a:solidFill>
                  <a:srgbClr val="000000"/>
                </a:solidFill>
              </a:rPr>
              <a:t>) – </a:t>
            </a:r>
            <a:r>
              <a:rPr lang="sl-SI" sz="2000" dirty="0">
                <a:solidFill>
                  <a:srgbClr val="FF0000"/>
                </a:solidFill>
              </a:rPr>
              <a:t>proteinske </a:t>
            </a:r>
            <a:r>
              <a:rPr lang="sl-SI" sz="2000" dirty="0" err="1">
                <a:solidFill>
                  <a:srgbClr val="FF0000"/>
                </a:solidFill>
              </a:rPr>
              <a:t>kinaze</a:t>
            </a:r>
            <a:endParaRPr lang="sl-SI" dirty="0">
              <a:solidFill>
                <a:srgbClr val="FF0000"/>
              </a:solidFill>
            </a:endParaRPr>
          </a:p>
          <a:p>
            <a:endParaRPr lang="sl-SI" sz="2000" dirty="0"/>
          </a:p>
        </p:txBody>
      </p:sp>
      <p:sp>
        <p:nvSpPr>
          <p:cNvPr id="4" name="Označba mesta vsebine 3"/>
          <p:cNvSpPr>
            <a:spLocks noGrp="1"/>
          </p:cNvSpPr>
          <p:nvPr>
            <p:ph sz="half" idx="2"/>
          </p:nvPr>
        </p:nvSpPr>
        <p:spPr>
          <a:xfrm>
            <a:off x="4648200" y="838200"/>
            <a:ext cx="4495800" cy="5943600"/>
          </a:xfrm>
        </p:spPr>
        <p:txBody>
          <a:bodyPr/>
          <a:lstStyle/>
          <a:p>
            <a:r>
              <a:rPr lang="sl-SI" dirty="0"/>
              <a:t>Cerebralna </a:t>
            </a:r>
            <a:r>
              <a:rPr lang="sl-SI" dirty="0" err="1"/>
              <a:t>avtosomno</a:t>
            </a:r>
            <a:r>
              <a:rPr lang="sl-SI" dirty="0"/>
              <a:t> dominantna </a:t>
            </a:r>
            <a:r>
              <a:rPr lang="sl-SI" dirty="0" err="1"/>
              <a:t>arteriopatija</a:t>
            </a:r>
            <a:r>
              <a:rPr lang="sl-SI" dirty="0"/>
              <a:t> s </a:t>
            </a:r>
            <a:r>
              <a:rPr lang="sl-SI" dirty="0" err="1"/>
              <a:t>subkortikalnimi</a:t>
            </a:r>
            <a:r>
              <a:rPr lang="sl-SI" dirty="0"/>
              <a:t> infarkti in </a:t>
            </a:r>
            <a:r>
              <a:rPr lang="sl-SI" dirty="0" err="1"/>
              <a:t>levkoencefalopatijo</a:t>
            </a:r>
            <a:r>
              <a:rPr lang="sl-SI" dirty="0"/>
              <a:t> (gen </a:t>
            </a:r>
            <a:r>
              <a:rPr lang="sl-SI" dirty="0">
                <a:solidFill>
                  <a:schemeClr val="accent2">
                    <a:lumMod val="75000"/>
                  </a:schemeClr>
                </a:solidFill>
              </a:rPr>
              <a:t>NOTCH3</a:t>
            </a:r>
            <a:r>
              <a:rPr lang="sl-SI" dirty="0"/>
              <a:t>) – </a:t>
            </a:r>
            <a:r>
              <a:rPr lang="sl-SI" sz="2000" dirty="0">
                <a:solidFill>
                  <a:srgbClr val="FF0000"/>
                </a:solidFill>
              </a:rPr>
              <a:t>nevralni razvoj</a:t>
            </a:r>
            <a:endParaRPr lang="sl-SI" dirty="0">
              <a:solidFill>
                <a:srgbClr val="FF0000"/>
              </a:solidFill>
            </a:endParaRPr>
          </a:p>
          <a:p>
            <a:r>
              <a:rPr lang="sl-SI" dirty="0" err="1"/>
              <a:t>Vaskulopatija</a:t>
            </a:r>
            <a:r>
              <a:rPr lang="sl-SI" dirty="0"/>
              <a:t> mrežnice s cerebralno </a:t>
            </a:r>
            <a:r>
              <a:rPr lang="sl-SI" dirty="0" err="1"/>
              <a:t>levkoencefalopatijo</a:t>
            </a:r>
            <a:r>
              <a:rPr lang="sl-SI" dirty="0"/>
              <a:t> in sistemskimi manifestacijami (gen </a:t>
            </a:r>
            <a:r>
              <a:rPr lang="sl-SI" dirty="0">
                <a:solidFill>
                  <a:schemeClr val="accent2">
                    <a:lumMod val="75000"/>
                  </a:schemeClr>
                </a:solidFill>
              </a:rPr>
              <a:t>TREX1</a:t>
            </a:r>
            <a:r>
              <a:rPr lang="sl-SI" dirty="0"/>
              <a:t>) </a:t>
            </a:r>
          </a:p>
          <a:p>
            <a:pPr marL="0" indent="0">
              <a:buNone/>
            </a:pPr>
            <a:r>
              <a:rPr lang="sl-SI" sz="2000" dirty="0"/>
              <a:t>	</a:t>
            </a:r>
            <a:r>
              <a:rPr lang="sl-SI" sz="2000" dirty="0">
                <a:solidFill>
                  <a:srgbClr val="FF0000"/>
                </a:solidFill>
              </a:rPr>
              <a:t>3‘</a:t>
            </a:r>
            <a:r>
              <a:rPr lang="sl-SI" sz="2000" dirty="0">
                <a:solidFill>
                  <a:srgbClr val="FF0000"/>
                </a:solidFill>
                <a:sym typeface="Wingdings" panose="05000000000000000000" pitchFamily="2" charset="2"/>
              </a:rPr>
              <a:t></a:t>
            </a:r>
            <a:r>
              <a:rPr lang="sl-SI" sz="2000" dirty="0">
                <a:solidFill>
                  <a:srgbClr val="FF0000"/>
                </a:solidFill>
              </a:rPr>
              <a:t>5' DNA </a:t>
            </a:r>
            <a:r>
              <a:rPr lang="sl-SI" sz="2000" dirty="0" err="1">
                <a:solidFill>
                  <a:srgbClr val="FF0000"/>
                </a:solidFill>
              </a:rPr>
              <a:t>eksonukleaza</a:t>
            </a:r>
            <a:r>
              <a:rPr lang="sl-SI" sz="2000" dirty="0"/>
              <a:t> </a:t>
            </a:r>
          </a:p>
          <a:p>
            <a:endParaRPr lang="sl-SI" dirty="0"/>
          </a:p>
        </p:txBody>
      </p:sp>
    </p:spTree>
    <p:extLst>
      <p:ext uri="{BB962C8B-B14F-4D97-AF65-F5344CB8AC3E}">
        <p14:creationId xmlns:p14="http://schemas.microsoft.com/office/powerpoint/2010/main" val="4008925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5"/>
          <p:cNvSpPr>
            <a:spLocks noGrp="1" noChangeArrowheads="1"/>
          </p:cNvSpPr>
          <p:nvPr>
            <p:ph type="title"/>
          </p:nvPr>
        </p:nvSpPr>
        <p:spPr/>
        <p:txBody>
          <a:bodyPr/>
          <a:lstStyle/>
          <a:p>
            <a:pPr eaLnBrk="1" hangingPunct="1">
              <a:defRPr/>
            </a:pPr>
            <a:r>
              <a:rPr lang="sl-SI" sz="3200" dirty="0"/>
              <a:t>Dražljaji za migrenski napad</a:t>
            </a:r>
            <a:endParaRPr lang="en-US" sz="3200" dirty="0"/>
          </a:p>
        </p:txBody>
      </p:sp>
      <p:sp>
        <p:nvSpPr>
          <p:cNvPr id="27651" name="Rectangle 6"/>
          <p:cNvSpPr>
            <a:spLocks noGrp="1" noChangeArrowheads="1"/>
          </p:cNvSpPr>
          <p:nvPr>
            <p:ph type="body" sz="half" idx="1"/>
          </p:nvPr>
        </p:nvSpPr>
        <p:spPr>
          <a:xfrm>
            <a:off x="0" y="762000"/>
            <a:ext cx="4038600" cy="4525963"/>
          </a:xfrm>
        </p:spPr>
        <p:txBody>
          <a:bodyPr/>
          <a:lstStyle/>
          <a:p>
            <a:pPr marL="233363" lvl="1" indent="-233363" eaLnBrk="1" hangingPunct="1">
              <a:spcBef>
                <a:spcPct val="60000"/>
              </a:spcBef>
              <a:buSzTx/>
              <a:buFont typeface="Arial" pitchFamily="34" charset="0"/>
              <a:buChar char="•"/>
              <a:defRPr/>
            </a:pPr>
            <a:r>
              <a:rPr lang="en-US" sz="2200" dirty="0" err="1"/>
              <a:t>Živila</a:t>
            </a:r>
            <a:r>
              <a:rPr lang="en-US" sz="2200" dirty="0"/>
              <a:t> in </a:t>
            </a:r>
            <a:r>
              <a:rPr lang="en-US" sz="2200" dirty="0" err="1"/>
              <a:t>dodatk</a:t>
            </a:r>
            <a:r>
              <a:rPr lang="sl-SI" sz="2200" dirty="0"/>
              <a:t>i</a:t>
            </a:r>
            <a:r>
              <a:rPr lang="en-US" sz="2200" dirty="0"/>
              <a:t> </a:t>
            </a:r>
            <a:r>
              <a:rPr lang="en-US" sz="2200" dirty="0" err="1"/>
              <a:t>živilom</a:t>
            </a:r>
            <a:r>
              <a:rPr lang="sl-SI" sz="2200" dirty="0"/>
              <a:t> -</a:t>
            </a:r>
            <a:r>
              <a:rPr lang="sl-SI" sz="2200" b="1" dirty="0">
                <a:solidFill>
                  <a:srgbClr val="0070C0"/>
                </a:solidFill>
              </a:rPr>
              <a:t>tiramin</a:t>
            </a:r>
          </a:p>
          <a:p>
            <a:pPr marL="695325" lvl="2" indent="-233363" eaLnBrk="1" hangingPunct="1">
              <a:spcBef>
                <a:spcPct val="60000"/>
              </a:spcBef>
              <a:buSzTx/>
              <a:defRPr/>
            </a:pPr>
            <a:r>
              <a:rPr lang="it-IT" dirty="0"/>
              <a:t>čokolada, star</a:t>
            </a:r>
            <a:r>
              <a:rPr lang="sl-SI" dirty="0"/>
              <a:t>ani</a:t>
            </a:r>
            <a:r>
              <a:rPr lang="it-IT" dirty="0"/>
              <a:t> siri in </a:t>
            </a:r>
            <a:r>
              <a:rPr lang="sl-SI" dirty="0"/>
              <a:t>sušeno </a:t>
            </a:r>
            <a:r>
              <a:rPr lang="it-IT" dirty="0"/>
              <a:t>meso, </a:t>
            </a:r>
            <a:r>
              <a:rPr lang="sl-SI" dirty="0"/>
              <a:t>sojina omaka, </a:t>
            </a:r>
            <a:r>
              <a:rPr lang="it-IT" dirty="0"/>
              <a:t>vino in pivo (sulfiti),</a:t>
            </a:r>
            <a:r>
              <a:rPr lang="sl-SI" dirty="0"/>
              <a:t> feferoni</a:t>
            </a:r>
            <a:r>
              <a:rPr lang="it-IT" dirty="0"/>
              <a:t> in agrumi.</a:t>
            </a:r>
            <a:endParaRPr lang="en-US" dirty="0"/>
          </a:p>
          <a:p>
            <a:pPr eaLnBrk="1" hangingPunct="1">
              <a:defRPr/>
            </a:pPr>
            <a:r>
              <a:rPr lang="en-US" sz="2200" dirty="0" err="1"/>
              <a:t>Svetl</a:t>
            </a:r>
            <a:r>
              <a:rPr lang="sl-SI" sz="2200" dirty="0"/>
              <a:t>e ali bleščeče</a:t>
            </a:r>
            <a:r>
              <a:rPr lang="en-US" sz="2200" dirty="0"/>
              <a:t> </a:t>
            </a:r>
            <a:r>
              <a:rPr lang="en-US" sz="2200" dirty="0" err="1"/>
              <a:t>luči</a:t>
            </a:r>
            <a:endParaRPr lang="en-US" sz="2200" dirty="0"/>
          </a:p>
          <a:p>
            <a:pPr eaLnBrk="1" hangingPunct="1">
              <a:defRPr/>
            </a:pPr>
            <a:r>
              <a:rPr lang="sl-SI" sz="2200" dirty="0"/>
              <a:t>Voh </a:t>
            </a:r>
            <a:r>
              <a:rPr lang="en-US" sz="2200" dirty="0"/>
              <a:t>/ </a:t>
            </a:r>
            <a:r>
              <a:rPr lang="en-US" sz="2200" dirty="0" err="1"/>
              <a:t>vonjave</a:t>
            </a:r>
            <a:endParaRPr lang="en-US" sz="2200" dirty="0"/>
          </a:p>
          <a:p>
            <a:pPr eaLnBrk="1" hangingPunct="1">
              <a:defRPr/>
            </a:pPr>
            <a:r>
              <a:rPr lang="en-US" sz="2200" dirty="0"/>
              <a:t>Diet</a:t>
            </a:r>
            <a:r>
              <a:rPr lang="sl-SI" sz="2200" dirty="0"/>
              <a:t>a</a:t>
            </a:r>
            <a:r>
              <a:rPr lang="en-US" sz="2200" dirty="0"/>
              <a:t> / </a:t>
            </a:r>
            <a:r>
              <a:rPr lang="en-US" sz="2200" dirty="0" err="1"/>
              <a:t>lakota</a:t>
            </a:r>
            <a:r>
              <a:rPr lang="sl-SI" sz="2200" dirty="0"/>
              <a:t> /</a:t>
            </a:r>
          </a:p>
          <a:p>
            <a:pPr eaLnBrk="1" hangingPunct="1">
              <a:defRPr/>
            </a:pPr>
            <a:r>
              <a:rPr lang="en-US" sz="2200" dirty="0" err="1"/>
              <a:t>Glasn</a:t>
            </a:r>
            <a:r>
              <a:rPr lang="sl-SI" sz="2200" dirty="0"/>
              <a:t>i</a:t>
            </a:r>
            <a:r>
              <a:rPr lang="en-US" sz="2200" dirty="0"/>
              <a:t> </a:t>
            </a:r>
            <a:r>
              <a:rPr lang="sl-SI" sz="2200" dirty="0"/>
              <a:t>hrup </a:t>
            </a:r>
            <a:r>
              <a:rPr lang="en-US" sz="2200" dirty="0"/>
              <a:t>/ </a:t>
            </a:r>
            <a:r>
              <a:rPr lang="en-US" sz="2200" dirty="0" err="1"/>
              <a:t>zvoki</a:t>
            </a:r>
            <a:endParaRPr lang="en-US" sz="2200" dirty="0"/>
          </a:p>
          <a:p>
            <a:pPr eaLnBrk="1" hangingPunct="1">
              <a:defRPr/>
            </a:pPr>
            <a:r>
              <a:rPr lang="en-US" sz="2200" dirty="0" err="1"/>
              <a:t>Spremembe</a:t>
            </a:r>
            <a:r>
              <a:rPr lang="en-US" sz="2200" dirty="0"/>
              <a:t> v </a:t>
            </a:r>
            <a:r>
              <a:rPr lang="en-US" sz="2200" dirty="0" err="1"/>
              <a:t>višin</a:t>
            </a:r>
            <a:r>
              <a:rPr lang="sl-SI" sz="2200" dirty="0"/>
              <a:t>i</a:t>
            </a:r>
            <a:r>
              <a:rPr lang="en-US" sz="2200" dirty="0"/>
              <a:t> / </a:t>
            </a:r>
            <a:r>
              <a:rPr lang="sl-SI" sz="2200" dirty="0"/>
              <a:t>l</a:t>
            </a:r>
            <a:r>
              <a:rPr lang="en-US" sz="2200" dirty="0" err="1"/>
              <a:t>etalsk</a:t>
            </a:r>
            <a:r>
              <a:rPr lang="sl-SI" sz="2200" dirty="0"/>
              <a:t>i polet</a:t>
            </a:r>
            <a:endParaRPr lang="en-US" sz="2200" dirty="0"/>
          </a:p>
        </p:txBody>
      </p:sp>
      <p:sp>
        <p:nvSpPr>
          <p:cNvPr id="27652" name="Rectangle 7"/>
          <p:cNvSpPr>
            <a:spLocks noGrp="1" noChangeArrowheads="1"/>
          </p:cNvSpPr>
          <p:nvPr>
            <p:ph type="body" sz="half" idx="2"/>
          </p:nvPr>
        </p:nvSpPr>
        <p:spPr>
          <a:xfrm>
            <a:off x="4648200" y="685800"/>
            <a:ext cx="4038600" cy="4525963"/>
          </a:xfrm>
        </p:spPr>
        <p:txBody>
          <a:bodyPr/>
          <a:lstStyle/>
          <a:p>
            <a:pPr eaLnBrk="1" hangingPunct="1">
              <a:defRPr/>
            </a:pPr>
            <a:r>
              <a:rPr lang="en-US" sz="2200" dirty="0" err="1"/>
              <a:t>stres</a:t>
            </a:r>
            <a:endParaRPr lang="en-US" sz="2200" dirty="0"/>
          </a:p>
          <a:p>
            <a:pPr eaLnBrk="1" hangingPunct="1">
              <a:defRPr/>
            </a:pPr>
            <a:r>
              <a:rPr lang="en-US" sz="2200" dirty="0" err="1"/>
              <a:t>vremenske</a:t>
            </a:r>
            <a:r>
              <a:rPr lang="en-US" sz="2200" dirty="0"/>
              <a:t> </a:t>
            </a:r>
            <a:r>
              <a:rPr lang="en-US" sz="2200" dirty="0" err="1"/>
              <a:t>spremembe</a:t>
            </a:r>
            <a:endParaRPr lang="en-US" sz="2200" dirty="0"/>
          </a:p>
          <a:p>
            <a:pPr eaLnBrk="1" hangingPunct="1">
              <a:defRPr/>
            </a:pPr>
            <a:r>
              <a:rPr lang="en-US" sz="2200" dirty="0" err="1"/>
              <a:t>Kofein</a:t>
            </a:r>
            <a:r>
              <a:rPr lang="sl-SI" sz="2200" dirty="0"/>
              <a:t> (lahko tudi pomaga!)</a:t>
            </a:r>
            <a:endParaRPr lang="en-US" sz="2200" dirty="0"/>
          </a:p>
          <a:p>
            <a:pPr eaLnBrk="1" hangingPunct="1">
              <a:defRPr/>
            </a:pPr>
            <a:r>
              <a:rPr lang="en-US" sz="2200" dirty="0" err="1"/>
              <a:t>alkoholne</a:t>
            </a:r>
            <a:r>
              <a:rPr lang="en-US" sz="2200" dirty="0"/>
              <a:t> </a:t>
            </a:r>
            <a:r>
              <a:rPr lang="en-US" sz="2200" dirty="0" err="1"/>
              <a:t>pijače</a:t>
            </a:r>
            <a:endParaRPr lang="sl-SI" sz="2200" dirty="0"/>
          </a:p>
          <a:p>
            <a:pPr eaLnBrk="1" hangingPunct="1">
              <a:defRPr/>
            </a:pPr>
            <a:r>
              <a:rPr lang="sl-SI" sz="2200" dirty="0"/>
              <a:t>Izpuščen obrok</a:t>
            </a:r>
            <a:endParaRPr lang="en-US" sz="2200" dirty="0"/>
          </a:p>
          <a:p>
            <a:pPr eaLnBrk="1" hangingPunct="1">
              <a:defRPr/>
            </a:pPr>
            <a:r>
              <a:rPr lang="en-US" sz="2200" dirty="0" err="1"/>
              <a:t>Spremembe</a:t>
            </a:r>
            <a:r>
              <a:rPr lang="en-US" sz="2200" dirty="0"/>
              <a:t> </a:t>
            </a:r>
            <a:r>
              <a:rPr lang="en-US" sz="2200" dirty="0" err="1"/>
              <a:t>spalnih</a:t>
            </a:r>
            <a:r>
              <a:rPr lang="en-US" sz="2200" dirty="0"/>
              <a:t> </a:t>
            </a:r>
            <a:r>
              <a:rPr lang="en-US" sz="2200" dirty="0" err="1"/>
              <a:t>navad</a:t>
            </a:r>
            <a:endParaRPr lang="sl-SI" sz="2200" dirty="0"/>
          </a:p>
          <a:p>
            <a:pPr eaLnBrk="1" hangingPunct="1">
              <a:defRPr/>
            </a:pPr>
            <a:r>
              <a:rPr lang="sl-SI" sz="2200" dirty="0"/>
              <a:t>Pomanjkanje spanja</a:t>
            </a:r>
            <a:endParaRPr lang="en-US" sz="2200" dirty="0"/>
          </a:p>
          <a:p>
            <a:pPr eaLnBrk="1" hangingPunct="1">
              <a:defRPr/>
            </a:pPr>
            <a:r>
              <a:rPr lang="en-US" sz="2200" dirty="0" err="1"/>
              <a:t>Hormonska</a:t>
            </a:r>
            <a:r>
              <a:rPr lang="en-US" sz="2200" dirty="0"/>
              <a:t> </a:t>
            </a:r>
            <a:r>
              <a:rPr lang="en-US" sz="2200" dirty="0" err="1"/>
              <a:t>nihanja</a:t>
            </a:r>
            <a:r>
              <a:rPr lang="en-US" sz="2200" dirty="0"/>
              <a:t> / </a:t>
            </a:r>
            <a:r>
              <a:rPr lang="en-US" sz="2200" dirty="0" err="1"/>
              <a:t>menstrualni</a:t>
            </a:r>
            <a:r>
              <a:rPr lang="en-US" sz="2200" dirty="0"/>
              <a:t> </a:t>
            </a:r>
            <a:r>
              <a:rPr lang="en-US" sz="2200" dirty="0" err="1"/>
              <a:t>ciklus</a:t>
            </a:r>
            <a:endParaRPr lang="en-US" sz="2200" dirty="0"/>
          </a:p>
        </p:txBody>
      </p:sp>
      <p:sp>
        <p:nvSpPr>
          <p:cNvPr id="16389" name="TextBox 4"/>
          <p:cNvSpPr txBox="1">
            <a:spLocks noChangeArrowheads="1"/>
          </p:cNvSpPr>
          <p:nvPr/>
        </p:nvSpPr>
        <p:spPr bwMode="auto">
          <a:xfrm>
            <a:off x="0" y="6088062"/>
            <a:ext cx="40290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itchFamily="2" charset="2"/>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hlink"/>
              </a:buClr>
              <a:buFont typeface="Wingdings" pitchFamily="2" charset="2"/>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hlink"/>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9pPr>
          </a:lstStyle>
          <a:p>
            <a:pPr>
              <a:spcBef>
                <a:spcPct val="0"/>
              </a:spcBef>
              <a:buClrTx/>
              <a:buFontTx/>
              <a:buNone/>
            </a:pPr>
            <a:endParaRPr lang="en-US" altLang="sl-SI" sz="1200" dirty="0"/>
          </a:p>
          <a:p>
            <a:pPr>
              <a:spcBef>
                <a:spcPct val="0"/>
              </a:spcBef>
              <a:buClrTx/>
              <a:buFontTx/>
              <a:buNone/>
            </a:pPr>
            <a:r>
              <a:rPr lang="en-US" altLang="sl-SI" sz="1000" dirty="0" err="1"/>
              <a:t>Wober</a:t>
            </a:r>
            <a:r>
              <a:rPr lang="en-US" altLang="sl-SI" sz="1000" dirty="0"/>
              <a:t> C et al. </a:t>
            </a:r>
            <a:r>
              <a:rPr lang="en-US" altLang="sl-SI" sz="1000" i="1" dirty="0"/>
              <a:t>J Headache Pain</a:t>
            </a:r>
            <a:r>
              <a:rPr lang="en-US" altLang="sl-SI" sz="1000" dirty="0"/>
              <a:t>.</a:t>
            </a:r>
            <a:r>
              <a:rPr lang="en-US" altLang="sl-SI" sz="1000" i="1" dirty="0"/>
              <a:t> </a:t>
            </a:r>
            <a:r>
              <a:rPr lang="en-US" altLang="sl-SI" sz="1000" dirty="0"/>
              <a:t>2006;7(4):188-195.</a:t>
            </a:r>
          </a:p>
          <a:p>
            <a:pPr>
              <a:spcBef>
                <a:spcPct val="0"/>
              </a:spcBef>
              <a:buClrTx/>
              <a:buFontTx/>
              <a:buNone/>
            </a:pPr>
            <a:r>
              <a:rPr lang="en-US" altLang="sl-SI" sz="1000" dirty="0"/>
              <a:t>Friedman DI and De </a:t>
            </a:r>
            <a:r>
              <a:rPr lang="en-US" altLang="sl-SI" sz="1000" dirty="0" err="1"/>
              <a:t>Ver</a:t>
            </a:r>
            <a:r>
              <a:rPr lang="en-US" altLang="sl-SI" sz="1000" dirty="0"/>
              <a:t> Dye T. </a:t>
            </a:r>
            <a:r>
              <a:rPr lang="en-US" altLang="sl-SI" sz="1000" i="1" dirty="0"/>
              <a:t>Headache</a:t>
            </a:r>
            <a:r>
              <a:rPr lang="en-US" altLang="sl-SI" sz="1000" dirty="0"/>
              <a:t>. 2009;49(6):941-952. </a:t>
            </a:r>
          </a:p>
          <a:p>
            <a:pPr>
              <a:spcBef>
                <a:spcPct val="0"/>
              </a:spcBef>
              <a:buClrTx/>
              <a:buFontTx/>
              <a:buNone/>
            </a:pPr>
            <a:endParaRPr lang="en-US" altLang="sl-SI" sz="1200" dirty="0"/>
          </a:p>
        </p:txBody>
      </p:sp>
      <p:pic>
        <p:nvPicPr>
          <p:cNvPr id="6" name="slide_image10" descr="Chinese takeaway with soy sauce"/>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5181600"/>
            <a:ext cx="28956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pic>
      <p:pic>
        <p:nvPicPr>
          <p:cNvPr id="7" name="slide_image11" descr="Aged cheese and red wine"/>
          <p:cNvPicPr>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98075" y="5181601"/>
            <a:ext cx="2347850" cy="166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pic>
    </p:spTree>
    <p:extLst>
      <p:ext uri="{BB962C8B-B14F-4D97-AF65-F5344CB8AC3E}">
        <p14:creationId xmlns:p14="http://schemas.microsoft.com/office/powerpoint/2010/main" val="57065195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798513" y="1536700"/>
            <a:ext cx="7735887" cy="4237038"/>
          </a:xfrm>
          <a:prstGeom prst="rect">
            <a:avLst/>
          </a:prstGeom>
          <a:gradFill>
            <a:gsLst>
              <a:gs pos="0">
                <a:srgbClr val="FFCB25"/>
              </a:gs>
              <a:gs pos="45000">
                <a:srgbClr val="C32F01"/>
              </a:gs>
              <a:gs pos="85000">
                <a:srgbClr val="FF81AB"/>
              </a:gs>
              <a:gs pos="100000">
                <a:srgbClr val="FFABC7"/>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5363" name="Freeform 25"/>
          <p:cNvSpPr>
            <a:spLocks/>
          </p:cNvSpPr>
          <p:nvPr/>
        </p:nvSpPr>
        <p:spPr bwMode="auto">
          <a:xfrm>
            <a:off x="838200" y="1985963"/>
            <a:ext cx="7662863" cy="2590800"/>
          </a:xfrm>
          <a:custGeom>
            <a:avLst/>
            <a:gdLst>
              <a:gd name="T0" fmla="*/ 0 w 3916"/>
              <a:gd name="T1" fmla="*/ 2147483647 h 931"/>
              <a:gd name="T2" fmla="*/ 2147483647 w 3916"/>
              <a:gd name="T3" fmla="*/ 2147483647 h 931"/>
              <a:gd name="T4" fmla="*/ 2147483647 w 3916"/>
              <a:gd name="T5" fmla="*/ 2147483647 h 931"/>
              <a:gd name="T6" fmla="*/ 2147483647 w 3916"/>
              <a:gd name="T7" fmla="*/ 2147483647 h 931"/>
              <a:gd name="T8" fmla="*/ 2147483647 w 3916"/>
              <a:gd name="T9" fmla="*/ 2147483647 h 931"/>
              <a:gd name="T10" fmla="*/ 2147483647 w 3916"/>
              <a:gd name="T11" fmla="*/ 2147483647 h 931"/>
              <a:gd name="T12" fmla="*/ 2147483647 w 3916"/>
              <a:gd name="T13" fmla="*/ 2147483647 h 931"/>
              <a:gd name="T14" fmla="*/ 2147483647 w 3916"/>
              <a:gd name="T15" fmla="*/ 2147483647 h 931"/>
              <a:gd name="T16" fmla="*/ 2147483647 w 3916"/>
              <a:gd name="T17" fmla="*/ 2147483647 h 931"/>
              <a:gd name="T18" fmla="*/ 2147483647 w 3916"/>
              <a:gd name="T19" fmla="*/ 2147483647 h 931"/>
              <a:gd name="T20" fmla="*/ 2147483647 w 3916"/>
              <a:gd name="T21" fmla="*/ 2147483647 h 931"/>
              <a:gd name="T22" fmla="*/ 2147483647 w 3916"/>
              <a:gd name="T23" fmla="*/ 2147483647 h 9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916"/>
              <a:gd name="T37" fmla="*/ 0 h 931"/>
              <a:gd name="T38" fmla="*/ 3916 w 3916"/>
              <a:gd name="T39" fmla="*/ 931 h 9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916" h="931">
                <a:moveTo>
                  <a:pt x="0" y="931"/>
                </a:moveTo>
                <a:cubicBezTo>
                  <a:pt x="131" y="909"/>
                  <a:pt x="591" y="850"/>
                  <a:pt x="788" y="799"/>
                </a:cubicBezTo>
                <a:cubicBezTo>
                  <a:pt x="916" y="767"/>
                  <a:pt x="1132" y="647"/>
                  <a:pt x="1180" y="623"/>
                </a:cubicBezTo>
                <a:cubicBezTo>
                  <a:pt x="1228" y="599"/>
                  <a:pt x="1445" y="479"/>
                  <a:pt x="1556" y="411"/>
                </a:cubicBezTo>
                <a:cubicBezTo>
                  <a:pt x="1666" y="344"/>
                  <a:pt x="1740" y="283"/>
                  <a:pt x="1840" y="223"/>
                </a:cubicBezTo>
                <a:cubicBezTo>
                  <a:pt x="1940" y="163"/>
                  <a:pt x="2055" y="86"/>
                  <a:pt x="2156" y="51"/>
                </a:cubicBezTo>
                <a:cubicBezTo>
                  <a:pt x="2257" y="16"/>
                  <a:pt x="2343" y="0"/>
                  <a:pt x="2448" y="15"/>
                </a:cubicBezTo>
                <a:cubicBezTo>
                  <a:pt x="2553" y="30"/>
                  <a:pt x="2683" y="75"/>
                  <a:pt x="2784" y="139"/>
                </a:cubicBezTo>
                <a:cubicBezTo>
                  <a:pt x="2904" y="223"/>
                  <a:pt x="2968" y="327"/>
                  <a:pt x="3052" y="399"/>
                </a:cubicBezTo>
                <a:cubicBezTo>
                  <a:pt x="3136" y="471"/>
                  <a:pt x="3193" y="509"/>
                  <a:pt x="3300" y="567"/>
                </a:cubicBezTo>
                <a:cubicBezTo>
                  <a:pt x="3407" y="625"/>
                  <a:pt x="3589" y="703"/>
                  <a:pt x="3692" y="747"/>
                </a:cubicBezTo>
                <a:cubicBezTo>
                  <a:pt x="3795" y="791"/>
                  <a:pt x="3855" y="811"/>
                  <a:pt x="3916" y="831"/>
                </a:cubicBezTo>
              </a:path>
            </a:pathLst>
          </a:custGeom>
          <a:noFill/>
          <a:ln w="7620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sl-SI"/>
          </a:p>
        </p:txBody>
      </p:sp>
      <p:sp>
        <p:nvSpPr>
          <p:cNvPr id="18465" name="Line 26"/>
          <p:cNvSpPr>
            <a:spLocks noChangeShapeType="1"/>
          </p:cNvSpPr>
          <p:nvPr/>
        </p:nvSpPr>
        <p:spPr bwMode="auto">
          <a:xfrm flipH="1" flipV="1">
            <a:off x="2057400" y="4348163"/>
            <a:ext cx="0" cy="1425575"/>
          </a:xfrm>
          <a:prstGeom prst="line">
            <a:avLst/>
          </a:prstGeom>
          <a:noFill/>
          <a:ln w="28575">
            <a:solidFill>
              <a:schemeClr val="bg1">
                <a:lumMod val="85000"/>
              </a:schemeClr>
            </a:solidFill>
            <a:prstDash val="dash"/>
            <a:round/>
            <a:headEnd/>
            <a:tailEnd type="oval" w="lg" len="lg"/>
          </a:ln>
        </p:spPr>
        <p:txBody>
          <a:bodyPr/>
          <a:lstStyle/>
          <a:p>
            <a:pPr>
              <a:defRPr/>
            </a:pPr>
            <a:endParaRPr lang="en-US" dirty="0">
              <a:solidFill>
                <a:srgbClr val="000000"/>
              </a:solidFill>
              <a:latin typeface="Arial" pitchFamily="34" charset="0"/>
            </a:endParaRPr>
          </a:p>
        </p:txBody>
      </p:sp>
      <p:sp>
        <p:nvSpPr>
          <p:cNvPr id="18466" name="Line 27"/>
          <p:cNvSpPr>
            <a:spLocks noChangeShapeType="1"/>
          </p:cNvSpPr>
          <p:nvPr/>
        </p:nvSpPr>
        <p:spPr bwMode="auto">
          <a:xfrm flipV="1">
            <a:off x="874713" y="4652963"/>
            <a:ext cx="7937" cy="1131887"/>
          </a:xfrm>
          <a:prstGeom prst="line">
            <a:avLst/>
          </a:prstGeom>
          <a:noFill/>
          <a:ln w="28575">
            <a:solidFill>
              <a:schemeClr val="bg1">
                <a:lumMod val="85000"/>
              </a:schemeClr>
            </a:solidFill>
            <a:prstDash val="dash"/>
            <a:round/>
            <a:headEnd/>
            <a:tailEnd type="oval" w="lg" len="lg"/>
          </a:ln>
        </p:spPr>
        <p:txBody>
          <a:bodyPr/>
          <a:lstStyle/>
          <a:p>
            <a:pPr>
              <a:defRPr/>
            </a:pPr>
            <a:endParaRPr lang="en-US" dirty="0">
              <a:solidFill>
                <a:srgbClr val="000000"/>
              </a:solidFill>
              <a:latin typeface="Arial" pitchFamily="34" charset="0"/>
            </a:endParaRPr>
          </a:p>
        </p:txBody>
      </p:sp>
      <p:sp>
        <p:nvSpPr>
          <p:cNvPr id="18468" name="Line 30"/>
          <p:cNvSpPr>
            <a:spLocks noChangeShapeType="1"/>
          </p:cNvSpPr>
          <p:nvPr/>
        </p:nvSpPr>
        <p:spPr bwMode="auto">
          <a:xfrm flipV="1">
            <a:off x="8528050" y="4348163"/>
            <a:ext cx="6350" cy="1436687"/>
          </a:xfrm>
          <a:prstGeom prst="line">
            <a:avLst/>
          </a:prstGeom>
          <a:noFill/>
          <a:ln w="28575">
            <a:solidFill>
              <a:schemeClr val="bg1">
                <a:lumMod val="85000"/>
              </a:schemeClr>
            </a:solidFill>
            <a:prstDash val="dash"/>
            <a:round/>
            <a:headEnd/>
            <a:tailEnd type="oval" w="lg" len="lg"/>
          </a:ln>
        </p:spPr>
        <p:txBody>
          <a:bodyPr/>
          <a:lstStyle/>
          <a:p>
            <a:pPr>
              <a:defRPr/>
            </a:pPr>
            <a:endParaRPr lang="en-US" dirty="0">
              <a:solidFill>
                <a:srgbClr val="000000"/>
              </a:solidFill>
              <a:latin typeface="Arial" pitchFamily="34" charset="0"/>
            </a:endParaRPr>
          </a:p>
        </p:txBody>
      </p:sp>
      <p:sp>
        <p:nvSpPr>
          <p:cNvPr id="337923" name="Text Box 3"/>
          <p:cNvSpPr txBox="1">
            <a:spLocks noChangeArrowheads="1"/>
          </p:cNvSpPr>
          <p:nvPr/>
        </p:nvSpPr>
        <p:spPr bwMode="auto">
          <a:xfrm>
            <a:off x="257175" y="6019800"/>
            <a:ext cx="4419600" cy="685800"/>
          </a:xfrm>
          <a:prstGeom prst="rect">
            <a:avLst/>
          </a:prstGeom>
          <a:noFill/>
          <a:ln w="9525">
            <a:noFill/>
            <a:miter lim="800000"/>
            <a:headEnd/>
            <a:tailEnd/>
          </a:ln>
          <a:effectLst/>
        </p:spPr>
        <p:txBody>
          <a:bodyPr/>
          <a:lstStyle/>
          <a:p>
            <a:pPr>
              <a:lnSpc>
                <a:spcPct val="90000"/>
              </a:lnSpc>
              <a:defRPr/>
            </a:pPr>
            <a:r>
              <a:rPr lang="en-US" sz="1000" dirty="0">
                <a:solidFill>
                  <a:srgbClr val="000000"/>
                </a:solidFill>
                <a:latin typeface="GillSans" pitchFamily="34" charset="0"/>
              </a:rPr>
              <a:t>Adapted from Cady RK.</a:t>
            </a:r>
            <a:r>
              <a:rPr lang="en-US" sz="1000" b="1" dirty="0">
                <a:solidFill>
                  <a:srgbClr val="000000"/>
                </a:solidFill>
                <a:latin typeface="GillSans" pitchFamily="34" charset="0"/>
              </a:rPr>
              <a:t> </a:t>
            </a:r>
            <a:r>
              <a:rPr lang="en-US" sz="1000" i="1" dirty="0">
                <a:solidFill>
                  <a:srgbClr val="000000"/>
                </a:solidFill>
                <a:latin typeface="GillSans" pitchFamily="34" charset="0"/>
              </a:rPr>
              <a:t>Headache. </a:t>
            </a:r>
            <a:r>
              <a:rPr lang="en-US" sz="1000" dirty="0">
                <a:solidFill>
                  <a:srgbClr val="000000"/>
                </a:solidFill>
                <a:latin typeface="GillSans" pitchFamily="34" charset="0"/>
              </a:rPr>
              <a:t>2008;48(9):1415-1416.</a:t>
            </a:r>
          </a:p>
          <a:p>
            <a:pPr>
              <a:lnSpc>
                <a:spcPct val="90000"/>
              </a:lnSpc>
              <a:defRPr/>
            </a:pPr>
            <a:r>
              <a:rPr lang="en-US" sz="1000" dirty="0">
                <a:solidFill>
                  <a:srgbClr val="000000"/>
                </a:solidFill>
                <a:latin typeface="Arial" pitchFamily="34" charset="0"/>
              </a:rPr>
              <a:t>Headache Classification Subcommittee of the International Headache Society. </a:t>
            </a:r>
            <a:r>
              <a:rPr lang="en-US" sz="1000" i="1" dirty="0">
                <a:solidFill>
                  <a:srgbClr val="000000"/>
                </a:solidFill>
                <a:latin typeface="Arial" pitchFamily="34" charset="0"/>
              </a:rPr>
              <a:t>Cephalalgia.</a:t>
            </a:r>
            <a:r>
              <a:rPr lang="en-US" sz="1000" dirty="0">
                <a:solidFill>
                  <a:srgbClr val="000000"/>
                </a:solidFill>
                <a:latin typeface="Arial" pitchFamily="34" charset="0"/>
              </a:rPr>
              <a:t> 2004;24(suppl 1):117-118. </a:t>
            </a:r>
          </a:p>
          <a:p>
            <a:pPr>
              <a:lnSpc>
                <a:spcPct val="90000"/>
              </a:lnSpc>
              <a:defRPr/>
            </a:pPr>
            <a:r>
              <a:rPr lang="en-US" sz="1000" dirty="0">
                <a:solidFill>
                  <a:srgbClr val="000000"/>
                </a:solidFill>
                <a:latin typeface="Arial" pitchFamily="34" charset="0"/>
              </a:rPr>
              <a:t>Cady RK. Diagnosis and treatment of migraine. </a:t>
            </a:r>
            <a:r>
              <a:rPr lang="en-US" sz="1000" i="1" dirty="0">
                <a:solidFill>
                  <a:srgbClr val="000000"/>
                </a:solidFill>
                <a:latin typeface="Arial" pitchFamily="34" charset="0"/>
              </a:rPr>
              <a:t>Clinical Cornerstone. </a:t>
            </a:r>
            <a:r>
              <a:rPr lang="en-US" sz="1000" dirty="0">
                <a:solidFill>
                  <a:srgbClr val="000000"/>
                </a:solidFill>
                <a:latin typeface="Arial" pitchFamily="34" charset="0"/>
              </a:rPr>
              <a:t>1999;1(6):21-32.</a:t>
            </a:r>
          </a:p>
          <a:p>
            <a:pPr>
              <a:lnSpc>
                <a:spcPct val="90000"/>
              </a:lnSpc>
              <a:defRPr/>
            </a:pPr>
            <a:endParaRPr lang="en-US" sz="1000" dirty="0">
              <a:solidFill>
                <a:srgbClr val="000000"/>
              </a:solidFill>
              <a:latin typeface="Arial" pitchFamily="34" charset="0"/>
            </a:endParaRPr>
          </a:p>
          <a:p>
            <a:pPr>
              <a:lnSpc>
                <a:spcPct val="90000"/>
              </a:lnSpc>
              <a:defRPr/>
            </a:pPr>
            <a:endParaRPr lang="en-US" sz="1000" dirty="0">
              <a:solidFill>
                <a:srgbClr val="000000"/>
              </a:solidFill>
              <a:latin typeface="Arial" pitchFamily="34" charset="0"/>
            </a:endParaRPr>
          </a:p>
          <a:p>
            <a:pPr>
              <a:lnSpc>
                <a:spcPct val="90000"/>
              </a:lnSpc>
              <a:defRPr/>
            </a:pPr>
            <a:endParaRPr lang="en-US" sz="1000" dirty="0">
              <a:solidFill>
                <a:srgbClr val="000000"/>
              </a:solidFill>
              <a:effectLst>
                <a:outerShdw blurRad="38100" dist="38100" dir="2700000" algn="tl">
                  <a:srgbClr val="FFFFFF"/>
                </a:outerShdw>
              </a:effectLst>
              <a:latin typeface="GillSans" pitchFamily="34" charset="0"/>
            </a:endParaRPr>
          </a:p>
        </p:txBody>
      </p:sp>
      <p:sp>
        <p:nvSpPr>
          <p:cNvPr id="15368" name="Text Box 5"/>
          <p:cNvSpPr txBox="1">
            <a:spLocks noChangeArrowheads="1"/>
          </p:cNvSpPr>
          <p:nvPr/>
        </p:nvSpPr>
        <p:spPr bwMode="auto">
          <a:xfrm>
            <a:off x="838200" y="2214563"/>
            <a:ext cx="1211263"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itchFamily="2" charset="2"/>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hlink"/>
              </a:buClr>
              <a:buFont typeface="Wingdings" pitchFamily="2" charset="2"/>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hlink"/>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9pPr>
          </a:lstStyle>
          <a:p>
            <a:pPr algn="ctr">
              <a:lnSpc>
                <a:spcPct val="70000"/>
              </a:lnSpc>
              <a:spcBef>
                <a:spcPct val="50000"/>
              </a:spcBef>
              <a:buClrTx/>
              <a:buFontTx/>
              <a:buNone/>
            </a:pPr>
            <a:r>
              <a:rPr lang="en-US" altLang="sl-SI" sz="1300" b="1">
                <a:solidFill>
                  <a:srgbClr val="000000"/>
                </a:solidFill>
                <a:latin typeface="GillSans" pitchFamily="34" charset="0"/>
              </a:rPr>
              <a:t>Premonitory/</a:t>
            </a:r>
          </a:p>
          <a:p>
            <a:pPr algn="ctr">
              <a:lnSpc>
                <a:spcPct val="20000"/>
              </a:lnSpc>
              <a:spcBef>
                <a:spcPct val="50000"/>
              </a:spcBef>
              <a:buClrTx/>
              <a:buFontTx/>
              <a:buNone/>
            </a:pPr>
            <a:r>
              <a:rPr lang="en-US" altLang="sl-SI" sz="1300" b="1">
                <a:solidFill>
                  <a:srgbClr val="000000"/>
                </a:solidFill>
                <a:latin typeface="GillSans" pitchFamily="34" charset="0"/>
              </a:rPr>
              <a:t>Prodrome</a:t>
            </a:r>
          </a:p>
        </p:txBody>
      </p:sp>
      <p:sp>
        <p:nvSpPr>
          <p:cNvPr id="15369" name="Text Box 6"/>
          <p:cNvSpPr txBox="1">
            <a:spLocks noChangeArrowheads="1"/>
          </p:cNvSpPr>
          <p:nvPr/>
        </p:nvSpPr>
        <p:spPr bwMode="auto">
          <a:xfrm>
            <a:off x="2325688" y="2214563"/>
            <a:ext cx="6858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itchFamily="2" charset="2"/>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hlink"/>
              </a:buClr>
              <a:buFont typeface="Wingdings" pitchFamily="2" charset="2"/>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hlink"/>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9pPr>
          </a:lstStyle>
          <a:p>
            <a:pPr algn="ctr">
              <a:lnSpc>
                <a:spcPct val="70000"/>
              </a:lnSpc>
              <a:spcBef>
                <a:spcPct val="50000"/>
              </a:spcBef>
              <a:buClrTx/>
              <a:buFontTx/>
              <a:buNone/>
            </a:pPr>
            <a:r>
              <a:rPr lang="en-US" altLang="sl-SI" sz="1300" b="1" dirty="0">
                <a:solidFill>
                  <a:srgbClr val="000000"/>
                </a:solidFill>
                <a:latin typeface="GillSans" pitchFamily="34" charset="0"/>
              </a:rPr>
              <a:t>Aura</a:t>
            </a:r>
          </a:p>
        </p:txBody>
      </p:sp>
      <p:sp>
        <p:nvSpPr>
          <p:cNvPr id="15370" name="Text Box 7"/>
          <p:cNvSpPr txBox="1">
            <a:spLocks noChangeArrowheads="1"/>
          </p:cNvSpPr>
          <p:nvPr/>
        </p:nvSpPr>
        <p:spPr bwMode="auto">
          <a:xfrm>
            <a:off x="3581400" y="2595563"/>
            <a:ext cx="6858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itchFamily="2" charset="2"/>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hlink"/>
              </a:buClr>
              <a:buFont typeface="Wingdings" pitchFamily="2" charset="2"/>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hlink"/>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9pPr>
          </a:lstStyle>
          <a:p>
            <a:pPr algn="ctr">
              <a:lnSpc>
                <a:spcPct val="70000"/>
              </a:lnSpc>
              <a:spcBef>
                <a:spcPct val="50000"/>
              </a:spcBef>
              <a:buClrTx/>
              <a:buFontTx/>
              <a:buNone/>
            </a:pPr>
            <a:r>
              <a:rPr lang="en-US" altLang="sl-SI" sz="1300" b="1">
                <a:solidFill>
                  <a:srgbClr val="000000"/>
                </a:solidFill>
                <a:latin typeface="GillSans" pitchFamily="34" charset="0"/>
              </a:rPr>
              <a:t>Mild</a:t>
            </a:r>
          </a:p>
        </p:txBody>
      </p:sp>
      <p:sp>
        <p:nvSpPr>
          <p:cNvPr id="15371" name="Text Box 8"/>
          <p:cNvSpPr txBox="1">
            <a:spLocks noChangeArrowheads="1"/>
          </p:cNvSpPr>
          <p:nvPr/>
        </p:nvSpPr>
        <p:spPr bwMode="auto">
          <a:xfrm>
            <a:off x="5322888" y="2519363"/>
            <a:ext cx="12954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itchFamily="2" charset="2"/>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hlink"/>
              </a:buClr>
              <a:buFont typeface="Wingdings" pitchFamily="2" charset="2"/>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hlink"/>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9pPr>
          </a:lstStyle>
          <a:p>
            <a:pPr algn="ctr">
              <a:lnSpc>
                <a:spcPct val="70000"/>
              </a:lnSpc>
              <a:spcBef>
                <a:spcPct val="50000"/>
              </a:spcBef>
              <a:buClrTx/>
              <a:buFontTx/>
              <a:buNone/>
            </a:pPr>
            <a:r>
              <a:rPr lang="en-US" altLang="sl-SI" sz="1300" b="1">
                <a:solidFill>
                  <a:srgbClr val="000000"/>
                </a:solidFill>
                <a:latin typeface="GillSans" pitchFamily="34" charset="0"/>
              </a:rPr>
              <a:t>Moderate</a:t>
            </a:r>
            <a:br>
              <a:rPr lang="en-US" altLang="sl-SI" sz="1300" b="1">
                <a:solidFill>
                  <a:srgbClr val="000000"/>
                </a:solidFill>
                <a:latin typeface="GillSans" pitchFamily="34" charset="0"/>
              </a:rPr>
            </a:br>
            <a:r>
              <a:rPr lang="en-US" altLang="sl-SI" sz="1300" b="1">
                <a:solidFill>
                  <a:srgbClr val="000000"/>
                </a:solidFill>
                <a:latin typeface="GillSans" pitchFamily="34" charset="0"/>
              </a:rPr>
              <a:t> to Severe </a:t>
            </a:r>
          </a:p>
        </p:txBody>
      </p:sp>
      <p:sp>
        <p:nvSpPr>
          <p:cNvPr id="15372" name="Text Box 9"/>
          <p:cNvSpPr txBox="1">
            <a:spLocks noChangeArrowheads="1"/>
          </p:cNvSpPr>
          <p:nvPr/>
        </p:nvSpPr>
        <p:spPr bwMode="auto">
          <a:xfrm>
            <a:off x="7162800" y="2290763"/>
            <a:ext cx="1143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itchFamily="2" charset="2"/>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hlink"/>
              </a:buClr>
              <a:buFont typeface="Wingdings" pitchFamily="2" charset="2"/>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hlink"/>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9pPr>
          </a:lstStyle>
          <a:p>
            <a:pPr algn="ctr">
              <a:lnSpc>
                <a:spcPct val="70000"/>
              </a:lnSpc>
              <a:spcBef>
                <a:spcPct val="50000"/>
              </a:spcBef>
              <a:buClrTx/>
              <a:buFontTx/>
              <a:buNone/>
            </a:pPr>
            <a:r>
              <a:rPr lang="en-US" altLang="sl-SI" sz="1300" b="1">
                <a:solidFill>
                  <a:srgbClr val="000000"/>
                </a:solidFill>
                <a:latin typeface="GillSans" pitchFamily="34" charset="0"/>
              </a:rPr>
              <a:t>Postdrome</a:t>
            </a:r>
          </a:p>
        </p:txBody>
      </p:sp>
      <p:sp>
        <p:nvSpPr>
          <p:cNvPr id="15373" name="Text Box 15"/>
          <p:cNvSpPr txBox="1">
            <a:spLocks noChangeArrowheads="1"/>
          </p:cNvSpPr>
          <p:nvPr/>
        </p:nvSpPr>
        <p:spPr bwMode="auto">
          <a:xfrm>
            <a:off x="4191000" y="5783263"/>
            <a:ext cx="914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itchFamily="2" charset="2"/>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hlink"/>
              </a:buClr>
              <a:buFont typeface="Wingdings" pitchFamily="2" charset="2"/>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hlink"/>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9pPr>
          </a:lstStyle>
          <a:p>
            <a:pPr>
              <a:spcBef>
                <a:spcPct val="50000"/>
              </a:spcBef>
              <a:buClrTx/>
              <a:buFontTx/>
              <a:buNone/>
            </a:pPr>
            <a:r>
              <a:rPr lang="en-US" altLang="sl-SI" sz="1600" b="1">
                <a:solidFill>
                  <a:srgbClr val="002060"/>
                </a:solidFill>
              </a:rPr>
              <a:t>Time</a:t>
            </a:r>
          </a:p>
        </p:txBody>
      </p:sp>
      <p:sp>
        <p:nvSpPr>
          <p:cNvPr id="15374" name="Text Box 16"/>
          <p:cNvSpPr txBox="1">
            <a:spLocks noChangeArrowheads="1"/>
          </p:cNvSpPr>
          <p:nvPr/>
        </p:nvSpPr>
        <p:spPr bwMode="auto">
          <a:xfrm rot="-5400000">
            <a:off x="-696118" y="3512344"/>
            <a:ext cx="24765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itchFamily="2" charset="2"/>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hlink"/>
              </a:buClr>
              <a:buFont typeface="Wingdings" pitchFamily="2" charset="2"/>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hlink"/>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9pPr>
          </a:lstStyle>
          <a:p>
            <a:pPr>
              <a:spcBef>
                <a:spcPct val="50000"/>
              </a:spcBef>
              <a:buClrTx/>
              <a:buFontTx/>
              <a:buNone/>
            </a:pPr>
            <a:r>
              <a:rPr lang="en-US" altLang="sl-SI" sz="1600" b="1">
                <a:solidFill>
                  <a:srgbClr val="002060"/>
                </a:solidFill>
              </a:rPr>
              <a:t>Migraine Intensity</a:t>
            </a:r>
          </a:p>
        </p:txBody>
      </p:sp>
      <p:sp>
        <p:nvSpPr>
          <p:cNvPr id="26639" name="Rectangle 18"/>
          <p:cNvSpPr>
            <a:spLocks noGrp="1" noChangeArrowheads="1"/>
          </p:cNvSpPr>
          <p:nvPr>
            <p:ph type="title"/>
          </p:nvPr>
        </p:nvSpPr>
        <p:spPr/>
        <p:txBody>
          <a:bodyPr/>
          <a:lstStyle/>
          <a:p>
            <a:pPr eaLnBrk="1" hangingPunct="1">
              <a:defRPr/>
            </a:pPr>
            <a:r>
              <a:rPr lang="sl-SI" sz="2600" dirty="0"/>
              <a:t>Faze migrenskega napada</a:t>
            </a:r>
            <a:endParaRPr lang="en-US" sz="2600" dirty="0"/>
          </a:p>
        </p:txBody>
      </p:sp>
      <p:sp>
        <p:nvSpPr>
          <p:cNvPr id="15376" name="TextBox 27"/>
          <p:cNvSpPr txBox="1">
            <a:spLocks noChangeArrowheads="1"/>
          </p:cNvSpPr>
          <p:nvPr/>
        </p:nvSpPr>
        <p:spPr bwMode="auto">
          <a:xfrm>
            <a:off x="762000" y="2900363"/>
            <a:ext cx="142875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itchFamily="2" charset="2"/>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hlink"/>
              </a:buClr>
              <a:buFont typeface="Wingdings" pitchFamily="2" charset="2"/>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hlink"/>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9pPr>
          </a:lstStyle>
          <a:p>
            <a:pPr algn="ctr">
              <a:spcBef>
                <a:spcPct val="0"/>
              </a:spcBef>
              <a:buClrTx/>
              <a:buFontTx/>
              <a:buNone/>
            </a:pPr>
            <a:r>
              <a:rPr lang="en-US" altLang="sl-SI" sz="1100" b="1">
                <a:solidFill>
                  <a:srgbClr val="000000"/>
                </a:solidFill>
              </a:rPr>
              <a:t>Migraine symptoms </a:t>
            </a:r>
          </a:p>
          <a:p>
            <a:pPr algn="ctr">
              <a:spcBef>
                <a:spcPct val="0"/>
              </a:spcBef>
              <a:buClrTx/>
              <a:buFontTx/>
              <a:buNone/>
            </a:pPr>
            <a:r>
              <a:rPr lang="en-US" altLang="sl-SI" sz="1100" b="1">
                <a:solidFill>
                  <a:srgbClr val="000000"/>
                </a:solidFill>
              </a:rPr>
              <a:t>occurring hours/days prior</a:t>
            </a:r>
          </a:p>
          <a:p>
            <a:pPr algn="ctr">
              <a:spcBef>
                <a:spcPct val="0"/>
              </a:spcBef>
              <a:buClrTx/>
              <a:buFontTx/>
              <a:buNone/>
            </a:pPr>
            <a:r>
              <a:rPr lang="en-US" altLang="sl-SI" sz="1100" b="1">
                <a:solidFill>
                  <a:srgbClr val="000000"/>
                </a:solidFill>
              </a:rPr>
              <a:t> to headache</a:t>
            </a:r>
          </a:p>
        </p:txBody>
      </p:sp>
      <p:sp>
        <p:nvSpPr>
          <p:cNvPr id="15377" name="TextBox 28"/>
          <p:cNvSpPr txBox="1">
            <a:spLocks noChangeArrowheads="1"/>
          </p:cNvSpPr>
          <p:nvPr/>
        </p:nvSpPr>
        <p:spPr bwMode="auto">
          <a:xfrm>
            <a:off x="3581400" y="3303588"/>
            <a:ext cx="13239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itchFamily="2" charset="2"/>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hlink"/>
              </a:buClr>
              <a:buFont typeface="Wingdings" pitchFamily="2" charset="2"/>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hlink"/>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9pPr>
          </a:lstStyle>
          <a:p>
            <a:pPr algn="ctr">
              <a:spcBef>
                <a:spcPct val="0"/>
              </a:spcBef>
              <a:buClrTx/>
              <a:buFontTx/>
              <a:buNone/>
            </a:pPr>
            <a:r>
              <a:rPr lang="en-US" altLang="sl-SI" sz="1100" b="1">
                <a:solidFill>
                  <a:srgbClr val="000000"/>
                </a:solidFill>
              </a:rPr>
              <a:t>Migraine when headache is mild</a:t>
            </a:r>
          </a:p>
        </p:txBody>
      </p:sp>
      <p:sp>
        <p:nvSpPr>
          <p:cNvPr id="15378" name="TextBox 29"/>
          <p:cNvSpPr txBox="1">
            <a:spLocks noChangeArrowheads="1"/>
          </p:cNvSpPr>
          <p:nvPr/>
        </p:nvSpPr>
        <p:spPr bwMode="auto">
          <a:xfrm>
            <a:off x="5132388" y="3227388"/>
            <a:ext cx="16764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itchFamily="2" charset="2"/>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hlink"/>
              </a:buClr>
              <a:buFont typeface="Wingdings" pitchFamily="2" charset="2"/>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hlink"/>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9pPr>
          </a:lstStyle>
          <a:p>
            <a:pPr algn="ctr">
              <a:spcBef>
                <a:spcPct val="0"/>
              </a:spcBef>
              <a:buClrTx/>
              <a:buFontTx/>
              <a:buNone/>
            </a:pPr>
            <a:r>
              <a:rPr lang="en-US" altLang="sl-SI" sz="1100" b="1" dirty="0">
                <a:solidFill>
                  <a:srgbClr val="000000"/>
                </a:solidFill>
              </a:rPr>
              <a:t>Migraine when headache is moderate to  severe</a:t>
            </a:r>
          </a:p>
        </p:txBody>
      </p:sp>
      <p:sp>
        <p:nvSpPr>
          <p:cNvPr id="15379" name="TextBox 30"/>
          <p:cNvSpPr txBox="1">
            <a:spLocks noChangeArrowheads="1"/>
          </p:cNvSpPr>
          <p:nvPr/>
        </p:nvSpPr>
        <p:spPr bwMode="auto">
          <a:xfrm>
            <a:off x="7239000" y="2595563"/>
            <a:ext cx="12192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itchFamily="2" charset="2"/>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hlink"/>
              </a:buClr>
              <a:buFont typeface="Wingdings" pitchFamily="2" charset="2"/>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hlink"/>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9pPr>
          </a:lstStyle>
          <a:p>
            <a:pPr algn="ctr">
              <a:spcBef>
                <a:spcPct val="0"/>
              </a:spcBef>
              <a:buClrTx/>
              <a:buFontTx/>
              <a:buNone/>
            </a:pPr>
            <a:r>
              <a:rPr lang="en-US" altLang="sl-SI" sz="1100" b="1">
                <a:solidFill>
                  <a:srgbClr val="000000"/>
                </a:solidFill>
              </a:rPr>
              <a:t>Migraine symptoms </a:t>
            </a:r>
          </a:p>
          <a:p>
            <a:pPr algn="ctr">
              <a:spcBef>
                <a:spcPct val="0"/>
              </a:spcBef>
              <a:buClrTx/>
              <a:buFontTx/>
              <a:buNone/>
            </a:pPr>
            <a:r>
              <a:rPr lang="en-US" altLang="sl-SI" sz="1100" b="1">
                <a:solidFill>
                  <a:srgbClr val="000000"/>
                </a:solidFill>
              </a:rPr>
              <a:t>occurring hours/days after headache resolution</a:t>
            </a:r>
          </a:p>
        </p:txBody>
      </p:sp>
      <p:sp>
        <p:nvSpPr>
          <p:cNvPr id="15380" name="TextBox 31"/>
          <p:cNvSpPr txBox="1">
            <a:spLocks noChangeArrowheads="1"/>
          </p:cNvSpPr>
          <p:nvPr/>
        </p:nvSpPr>
        <p:spPr bwMode="auto">
          <a:xfrm>
            <a:off x="2057400" y="2747963"/>
            <a:ext cx="11430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itchFamily="2" charset="2"/>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hlink"/>
              </a:buClr>
              <a:buFont typeface="Wingdings" pitchFamily="2" charset="2"/>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hlink"/>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9pPr>
          </a:lstStyle>
          <a:p>
            <a:pPr algn="ctr">
              <a:spcBef>
                <a:spcPct val="0"/>
              </a:spcBef>
              <a:buClrTx/>
              <a:buFontTx/>
              <a:buNone/>
            </a:pPr>
            <a:r>
              <a:rPr lang="en-US" altLang="sl-SI" sz="1100" b="1" dirty="0">
                <a:solidFill>
                  <a:srgbClr val="000000"/>
                </a:solidFill>
              </a:rPr>
              <a:t>Focal neurological symptoms preceding headache </a:t>
            </a:r>
          </a:p>
          <a:p>
            <a:pPr algn="ctr">
              <a:spcBef>
                <a:spcPct val="0"/>
              </a:spcBef>
              <a:buClrTx/>
              <a:buFontTx/>
              <a:buNone/>
            </a:pPr>
            <a:r>
              <a:rPr lang="en-US" altLang="sl-SI" sz="1100" b="1" dirty="0">
                <a:solidFill>
                  <a:srgbClr val="000000"/>
                </a:solidFill>
              </a:rPr>
              <a:t>(&lt;1 hour)</a:t>
            </a:r>
          </a:p>
        </p:txBody>
      </p:sp>
      <p:sp>
        <p:nvSpPr>
          <p:cNvPr id="15381" name="TextBox 32"/>
          <p:cNvSpPr txBox="1">
            <a:spLocks noChangeArrowheads="1"/>
          </p:cNvSpPr>
          <p:nvPr/>
        </p:nvSpPr>
        <p:spPr bwMode="auto">
          <a:xfrm>
            <a:off x="855663" y="4705350"/>
            <a:ext cx="1357312"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itchFamily="2" charset="2"/>
              <a:buChar char="§"/>
              <a:tabLst>
                <a:tab pos="112713" algn="l"/>
              </a:tabLst>
              <a:defRPr sz="3200">
                <a:solidFill>
                  <a:schemeClr val="tx1"/>
                </a:solidFill>
                <a:latin typeface="Arial" charset="0"/>
              </a:defRPr>
            </a:lvl1pPr>
            <a:lvl2pPr marL="742950" indent="-285750">
              <a:spcBef>
                <a:spcPct val="20000"/>
              </a:spcBef>
              <a:buChar char="–"/>
              <a:tabLst>
                <a:tab pos="112713" algn="l"/>
              </a:tabLst>
              <a:defRPr sz="2800">
                <a:solidFill>
                  <a:schemeClr val="tx1"/>
                </a:solidFill>
                <a:latin typeface="Arial" charset="0"/>
              </a:defRPr>
            </a:lvl2pPr>
            <a:lvl3pPr marL="1143000" indent="-228600">
              <a:spcBef>
                <a:spcPct val="20000"/>
              </a:spcBef>
              <a:buClr>
                <a:schemeClr val="hlink"/>
              </a:buClr>
              <a:buFont typeface="Wingdings" pitchFamily="2" charset="2"/>
              <a:buChar char="§"/>
              <a:tabLst>
                <a:tab pos="112713" algn="l"/>
              </a:tabLst>
              <a:defRPr sz="2400">
                <a:solidFill>
                  <a:schemeClr val="tx1"/>
                </a:solidFill>
                <a:latin typeface="Arial" charset="0"/>
              </a:defRPr>
            </a:lvl3pPr>
            <a:lvl4pPr marL="1600200" indent="-228600">
              <a:spcBef>
                <a:spcPct val="20000"/>
              </a:spcBef>
              <a:buChar char="–"/>
              <a:tabLst>
                <a:tab pos="112713" algn="l"/>
              </a:tabLst>
              <a:defRPr sz="2000">
                <a:solidFill>
                  <a:schemeClr val="tx1"/>
                </a:solidFill>
                <a:latin typeface="Arial" charset="0"/>
              </a:defRPr>
            </a:lvl4pPr>
            <a:lvl5pPr marL="2057400" indent="-228600">
              <a:spcBef>
                <a:spcPct val="20000"/>
              </a:spcBef>
              <a:buClr>
                <a:schemeClr val="hlink"/>
              </a:buClr>
              <a:buFont typeface="Wingdings" pitchFamily="2" charset="2"/>
              <a:buChar char="§"/>
              <a:tabLst>
                <a:tab pos="112713" algn="l"/>
              </a:tabLst>
              <a:defRPr sz="2000">
                <a:solidFill>
                  <a:schemeClr val="tx1"/>
                </a:solidFill>
                <a:latin typeface="Arial" charset="0"/>
              </a:defRPr>
            </a:lvl5pPr>
            <a:lvl6pPr marL="2514600" indent="-228600" eaLnBrk="0" fontAlgn="base" hangingPunct="0">
              <a:spcBef>
                <a:spcPct val="20000"/>
              </a:spcBef>
              <a:spcAft>
                <a:spcPct val="0"/>
              </a:spcAft>
              <a:buClr>
                <a:schemeClr val="hlink"/>
              </a:buClr>
              <a:buFont typeface="Wingdings" pitchFamily="2" charset="2"/>
              <a:buChar char="§"/>
              <a:tabLst>
                <a:tab pos="112713" algn="l"/>
              </a:tabLst>
              <a:defRPr sz="2000">
                <a:solidFill>
                  <a:schemeClr val="tx1"/>
                </a:solidFill>
                <a:latin typeface="Arial" charset="0"/>
              </a:defRPr>
            </a:lvl6pPr>
            <a:lvl7pPr marL="2971800" indent="-228600" eaLnBrk="0" fontAlgn="base" hangingPunct="0">
              <a:spcBef>
                <a:spcPct val="20000"/>
              </a:spcBef>
              <a:spcAft>
                <a:spcPct val="0"/>
              </a:spcAft>
              <a:buClr>
                <a:schemeClr val="hlink"/>
              </a:buClr>
              <a:buFont typeface="Wingdings" pitchFamily="2" charset="2"/>
              <a:buChar char="§"/>
              <a:tabLst>
                <a:tab pos="112713" algn="l"/>
              </a:tabLst>
              <a:defRPr sz="2000">
                <a:solidFill>
                  <a:schemeClr val="tx1"/>
                </a:solidFill>
                <a:latin typeface="Arial" charset="0"/>
              </a:defRPr>
            </a:lvl7pPr>
            <a:lvl8pPr marL="3429000" indent="-228600" eaLnBrk="0" fontAlgn="base" hangingPunct="0">
              <a:spcBef>
                <a:spcPct val="20000"/>
              </a:spcBef>
              <a:spcAft>
                <a:spcPct val="0"/>
              </a:spcAft>
              <a:buClr>
                <a:schemeClr val="hlink"/>
              </a:buClr>
              <a:buFont typeface="Wingdings" pitchFamily="2" charset="2"/>
              <a:buChar char="§"/>
              <a:tabLst>
                <a:tab pos="112713" algn="l"/>
              </a:tabLst>
              <a:defRPr sz="2000">
                <a:solidFill>
                  <a:schemeClr val="tx1"/>
                </a:solidFill>
                <a:latin typeface="Arial" charset="0"/>
              </a:defRPr>
            </a:lvl8pPr>
            <a:lvl9pPr marL="3886200" indent="-228600" eaLnBrk="0" fontAlgn="base" hangingPunct="0">
              <a:spcBef>
                <a:spcPct val="20000"/>
              </a:spcBef>
              <a:spcAft>
                <a:spcPct val="0"/>
              </a:spcAft>
              <a:buClr>
                <a:schemeClr val="hlink"/>
              </a:buClr>
              <a:buFont typeface="Wingdings" pitchFamily="2" charset="2"/>
              <a:buChar char="§"/>
              <a:tabLst>
                <a:tab pos="112713" algn="l"/>
              </a:tabLst>
              <a:defRPr sz="2000">
                <a:solidFill>
                  <a:schemeClr val="tx1"/>
                </a:solidFill>
                <a:latin typeface="Arial" charset="0"/>
              </a:defRPr>
            </a:lvl9pPr>
          </a:lstStyle>
          <a:p>
            <a:pPr>
              <a:spcBef>
                <a:spcPct val="0"/>
              </a:spcBef>
              <a:buClr>
                <a:srgbClr val="FFFFFF"/>
              </a:buClr>
              <a:buFontTx/>
              <a:buNone/>
            </a:pPr>
            <a:r>
              <a:rPr lang="en-US" altLang="sl-SI" sz="1100" b="1" i="1">
                <a:solidFill>
                  <a:srgbClr val="FFFFFF"/>
                </a:solidFill>
              </a:rPr>
              <a:t>Symptoms :</a:t>
            </a:r>
          </a:p>
          <a:p>
            <a:pPr>
              <a:spcBef>
                <a:spcPct val="0"/>
              </a:spcBef>
              <a:buClr>
                <a:srgbClr val="FFFFFF"/>
              </a:buClr>
              <a:buFont typeface="Arial" charset="0"/>
              <a:buChar char="•"/>
            </a:pPr>
            <a:r>
              <a:rPr lang="en-US" altLang="sl-SI" sz="1100" b="1">
                <a:solidFill>
                  <a:srgbClr val="FFFFFF"/>
                </a:solidFill>
              </a:rPr>
              <a:t> Food cravings</a:t>
            </a:r>
          </a:p>
          <a:p>
            <a:pPr>
              <a:spcBef>
                <a:spcPct val="0"/>
              </a:spcBef>
              <a:buClr>
                <a:srgbClr val="FFFFFF"/>
              </a:buClr>
              <a:buFont typeface="Arial" charset="0"/>
              <a:buChar char="•"/>
            </a:pPr>
            <a:r>
              <a:rPr lang="en-US" altLang="sl-SI" sz="1100" b="1">
                <a:solidFill>
                  <a:srgbClr val="FFFFFF"/>
                </a:solidFill>
              </a:rPr>
              <a:t> Mood changes</a:t>
            </a:r>
          </a:p>
          <a:p>
            <a:pPr>
              <a:spcBef>
                <a:spcPct val="0"/>
              </a:spcBef>
              <a:buClr>
                <a:srgbClr val="FFFFFF"/>
              </a:buClr>
              <a:buFont typeface="Arial" charset="0"/>
              <a:buChar char="•"/>
            </a:pPr>
            <a:r>
              <a:rPr lang="en-US" altLang="sl-SI" sz="1100" b="1">
                <a:solidFill>
                  <a:srgbClr val="FFFFFF"/>
                </a:solidFill>
              </a:rPr>
              <a:t> Yawning</a:t>
            </a:r>
          </a:p>
          <a:p>
            <a:pPr>
              <a:spcBef>
                <a:spcPct val="0"/>
              </a:spcBef>
              <a:buClr>
                <a:srgbClr val="FFFFFF"/>
              </a:buClr>
              <a:buFont typeface="Arial" charset="0"/>
              <a:buChar char="•"/>
            </a:pPr>
            <a:r>
              <a:rPr lang="en-US" altLang="sl-SI" sz="1100" b="1">
                <a:solidFill>
                  <a:srgbClr val="FFFFFF"/>
                </a:solidFill>
              </a:rPr>
              <a:t> Fatigue</a:t>
            </a:r>
            <a:endParaRPr lang="en-US" altLang="sl-SI" sz="1800">
              <a:solidFill>
                <a:srgbClr val="FFFFFF"/>
              </a:solidFill>
            </a:endParaRPr>
          </a:p>
        </p:txBody>
      </p:sp>
      <p:sp>
        <p:nvSpPr>
          <p:cNvPr id="15382" name="TextBox 33"/>
          <p:cNvSpPr txBox="1">
            <a:spLocks noChangeArrowheads="1"/>
          </p:cNvSpPr>
          <p:nvPr/>
        </p:nvSpPr>
        <p:spPr bwMode="auto">
          <a:xfrm>
            <a:off x="7126288" y="4462463"/>
            <a:ext cx="143033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itchFamily="2" charset="2"/>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hlink"/>
              </a:buClr>
              <a:buFont typeface="Wingdings" pitchFamily="2" charset="2"/>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hlink"/>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9pPr>
          </a:lstStyle>
          <a:p>
            <a:pPr>
              <a:spcBef>
                <a:spcPct val="0"/>
              </a:spcBef>
              <a:buClr>
                <a:srgbClr val="FFFFFF"/>
              </a:buClr>
              <a:buFontTx/>
              <a:buNone/>
            </a:pPr>
            <a:r>
              <a:rPr lang="en-US" altLang="sl-SI" sz="1100" b="1" i="1">
                <a:solidFill>
                  <a:srgbClr val="FFFFFF"/>
                </a:solidFill>
              </a:rPr>
              <a:t>Symptoms:</a:t>
            </a:r>
          </a:p>
          <a:p>
            <a:pPr>
              <a:spcBef>
                <a:spcPct val="0"/>
              </a:spcBef>
              <a:buClr>
                <a:srgbClr val="FFFFFF"/>
              </a:buClr>
              <a:buFont typeface="Arial" charset="0"/>
              <a:buChar char="•"/>
            </a:pPr>
            <a:r>
              <a:rPr lang="en-US" altLang="sl-SI" sz="1100" b="1">
                <a:solidFill>
                  <a:srgbClr val="FFFFFF"/>
                </a:solidFill>
              </a:rPr>
              <a:t> Tiredness</a:t>
            </a:r>
          </a:p>
          <a:p>
            <a:pPr>
              <a:spcBef>
                <a:spcPct val="0"/>
              </a:spcBef>
              <a:buClr>
                <a:srgbClr val="FFFFFF"/>
              </a:buClr>
              <a:buFont typeface="Arial" charset="0"/>
              <a:buChar char="•"/>
            </a:pPr>
            <a:r>
              <a:rPr lang="en-US" altLang="sl-SI" sz="1100" b="1">
                <a:solidFill>
                  <a:srgbClr val="FFFFFF"/>
                </a:solidFill>
              </a:rPr>
              <a:t> Confusion</a:t>
            </a:r>
          </a:p>
          <a:p>
            <a:pPr>
              <a:spcBef>
                <a:spcPct val="0"/>
              </a:spcBef>
              <a:buClr>
                <a:srgbClr val="FFFFFF"/>
              </a:buClr>
              <a:buFont typeface="Arial" charset="0"/>
              <a:buChar char="•"/>
            </a:pPr>
            <a:r>
              <a:rPr lang="en-US" altLang="sl-SI" sz="1100" b="1">
                <a:solidFill>
                  <a:srgbClr val="FFFFFF"/>
                </a:solidFill>
              </a:rPr>
              <a:t> Lowered appetite</a:t>
            </a:r>
          </a:p>
          <a:p>
            <a:pPr>
              <a:spcBef>
                <a:spcPct val="0"/>
              </a:spcBef>
              <a:buClr>
                <a:srgbClr val="FFFFFF"/>
              </a:buClr>
              <a:buFont typeface="Arial" charset="0"/>
              <a:buChar char="•"/>
            </a:pPr>
            <a:r>
              <a:rPr lang="en-US" altLang="sl-SI" sz="1100" b="1">
                <a:solidFill>
                  <a:srgbClr val="FFFFFF"/>
                </a:solidFill>
              </a:rPr>
              <a:t> Stiff or sore </a:t>
            </a:r>
            <a:br>
              <a:rPr lang="en-US" altLang="sl-SI" sz="1100" b="1">
                <a:solidFill>
                  <a:srgbClr val="FFFFFF"/>
                </a:solidFill>
              </a:rPr>
            </a:br>
            <a:r>
              <a:rPr lang="en-US" altLang="sl-SI" sz="1100" b="1">
                <a:solidFill>
                  <a:srgbClr val="FFFFFF"/>
                </a:solidFill>
              </a:rPr>
              <a:t>   muscles</a:t>
            </a:r>
            <a:endParaRPr lang="en-US" altLang="sl-SI" sz="1800">
              <a:solidFill>
                <a:srgbClr val="FFFFFF"/>
              </a:solidFill>
            </a:endParaRPr>
          </a:p>
        </p:txBody>
      </p:sp>
      <p:sp>
        <p:nvSpPr>
          <p:cNvPr id="15383" name="TextBox 34"/>
          <p:cNvSpPr txBox="1">
            <a:spLocks noChangeArrowheads="1"/>
          </p:cNvSpPr>
          <p:nvPr/>
        </p:nvSpPr>
        <p:spPr bwMode="auto">
          <a:xfrm>
            <a:off x="5132388" y="4310063"/>
            <a:ext cx="16764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itchFamily="2" charset="2"/>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hlink"/>
              </a:buClr>
              <a:buFont typeface="Wingdings" pitchFamily="2" charset="2"/>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hlink"/>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9pPr>
          </a:lstStyle>
          <a:p>
            <a:pPr>
              <a:spcBef>
                <a:spcPct val="0"/>
              </a:spcBef>
              <a:buClr>
                <a:srgbClr val="FFFFFF"/>
              </a:buClr>
              <a:buFontTx/>
              <a:buNone/>
            </a:pPr>
            <a:r>
              <a:rPr lang="en-US" altLang="sl-SI" sz="1100" b="1" i="1">
                <a:solidFill>
                  <a:srgbClr val="FFFFFF"/>
                </a:solidFill>
              </a:rPr>
              <a:t>Symptoms:</a:t>
            </a:r>
          </a:p>
          <a:p>
            <a:pPr>
              <a:spcBef>
                <a:spcPct val="0"/>
              </a:spcBef>
              <a:buClr>
                <a:srgbClr val="FFFFFF"/>
              </a:buClr>
              <a:buFont typeface="Arial" charset="0"/>
              <a:buChar char="•"/>
            </a:pPr>
            <a:r>
              <a:rPr lang="en-US" altLang="sl-SI" sz="1100" b="1">
                <a:solidFill>
                  <a:srgbClr val="FFFFFF"/>
                </a:solidFill>
              </a:rPr>
              <a:t> Same as mild but </a:t>
            </a:r>
            <a:br>
              <a:rPr lang="en-US" altLang="sl-SI" sz="1100" b="1">
                <a:solidFill>
                  <a:srgbClr val="FFFFFF"/>
                </a:solidFill>
              </a:rPr>
            </a:br>
            <a:r>
              <a:rPr lang="en-US" altLang="sl-SI" sz="1100" b="1">
                <a:solidFill>
                  <a:srgbClr val="FFFFFF"/>
                </a:solidFill>
              </a:rPr>
              <a:t>   more intense</a:t>
            </a:r>
          </a:p>
          <a:p>
            <a:pPr>
              <a:spcBef>
                <a:spcPct val="0"/>
              </a:spcBef>
              <a:buClr>
                <a:srgbClr val="FFFFFF"/>
              </a:buClr>
              <a:buFontTx/>
              <a:buNone/>
            </a:pPr>
            <a:endParaRPr lang="en-US" altLang="sl-SI" sz="1800">
              <a:solidFill>
                <a:srgbClr val="FFFFFF"/>
              </a:solidFill>
            </a:endParaRPr>
          </a:p>
        </p:txBody>
      </p:sp>
      <p:sp>
        <p:nvSpPr>
          <p:cNvPr id="15384" name="TextBox 35"/>
          <p:cNvSpPr txBox="1">
            <a:spLocks noChangeArrowheads="1"/>
          </p:cNvSpPr>
          <p:nvPr/>
        </p:nvSpPr>
        <p:spPr bwMode="auto">
          <a:xfrm>
            <a:off x="2020888" y="4400550"/>
            <a:ext cx="1389062"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itchFamily="2" charset="2"/>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hlink"/>
              </a:buClr>
              <a:buFont typeface="Wingdings" pitchFamily="2" charset="2"/>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hlink"/>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9pPr>
          </a:lstStyle>
          <a:p>
            <a:pPr>
              <a:spcBef>
                <a:spcPct val="0"/>
              </a:spcBef>
              <a:buClr>
                <a:srgbClr val="FFFFFF"/>
              </a:buClr>
              <a:buFontTx/>
              <a:buNone/>
            </a:pPr>
            <a:r>
              <a:rPr lang="en-US" altLang="sl-SI" sz="1100" b="1" i="1">
                <a:solidFill>
                  <a:srgbClr val="FFFFFF"/>
                </a:solidFill>
              </a:rPr>
              <a:t>Symptoms:</a:t>
            </a:r>
          </a:p>
          <a:p>
            <a:pPr>
              <a:spcBef>
                <a:spcPct val="0"/>
              </a:spcBef>
              <a:buClr>
                <a:srgbClr val="FFFFFF"/>
              </a:buClr>
              <a:buFont typeface="Arial" charset="0"/>
              <a:buChar char="•"/>
            </a:pPr>
            <a:r>
              <a:rPr lang="en-US" altLang="sl-SI" sz="1100" b="1">
                <a:solidFill>
                  <a:srgbClr val="FFFFFF"/>
                </a:solidFill>
              </a:rPr>
              <a:t> Flashing lights </a:t>
            </a:r>
            <a:br>
              <a:rPr lang="en-US" altLang="sl-SI" sz="1100" b="1">
                <a:solidFill>
                  <a:srgbClr val="FFFFFF"/>
                </a:solidFill>
              </a:rPr>
            </a:br>
            <a:r>
              <a:rPr lang="en-US" altLang="sl-SI" sz="1100" b="1">
                <a:solidFill>
                  <a:srgbClr val="FFFFFF"/>
                </a:solidFill>
              </a:rPr>
              <a:t>  or wavy lines</a:t>
            </a:r>
          </a:p>
          <a:p>
            <a:pPr>
              <a:spcBef>
                <a:spcPct val="0"/>
              </a:spcBef>
              <a:buClr>
                <a:srgbClr val="FFFFFF"/>
              </a:buClr>
              <a:buFont typeface="Arial" charset="0"/>
              <a:buChar char="•"/>
            </a:pPr>
            <a:r>
              <a:rPr lang="en-US" altLang="sl-SI" sz="1100" b="1">
                <a:solidFill>
                  <a:srgbClr val="FFFFFF"/>
                </a:solidFill>
              </a:rPr>
              <a:t> Numbness</a:t>
            </a:r>
          </a:p>
          <a:p>
            <a:pPr>
              <a:spcBef>
                <a:spcPct val="0"/>
              </a:spcBef>
              <a:buClr>
                <a:srgbClr val="FFFFFF"/>
              </a:buClr>
              <a:buFont typeface="Arial" charset="0"/>
              <a:buChar char="•"/>
            </a:pPr>
            <a:r>
              <a:rPr lang="en-US" altLang="sl-SI" sz="1100" b="1">
                <a:solidFill>
                  <a:srgbClr val="FFFFFF"/>
                </a:solidFill>
              </a:rPr>
              <a:t> Tingling in face</a:t>
            </a:r>
          </a:p>
          <a:p>
            <a:pPr>
              <a:spcBef>
                <a:spcPct val="0"/>
              </a:spcBef>
              <a:buClr>
                <a:srgbClr val="FFFFFF"/>
              </a:buClr>
              <a:buFont typeface="Arial" charset="0"/>
              <a:buChar char="•"/>
            </a:pPr>
            <a:r>
              <a:rPr lang="en-US" altLang="sl-SI" sz="1100" b="1">
                <a:solidFill>
                  <a:srgbClr val="FFFFFF"/>
                </a:solidFill>
              </a:rPr>
              <a:t> Disturbed </a:t>
            </a:r>
            <a:br>
              <a:rPr lang="en-US" altLang="sl-SI" sz="1100" b="1">
                <a:solidFill>
                  <a:srgbClr val="FFFFFF"/>
                </a:solidFill>
              </a:rPr>
            </a:br>
            <a:r>
              <a:rPr lang="en-US" altLang="sl-SI" sz="1100" b="1">
                <a:solidFill>
                  <a:srgbClr val="FFFFFF"/>
                </a:solidFill>
              </a:rPr>
              <a:t>  senses</a:t>
            </a:r>
          </a:p>
        </p:txBody>
      </p:sp>
      <p:sp>
        <p:nvSpPr>
          <p:cNvPr id="15385" name="TextBox 36"/>
          <p:cNvSpPr txBox="1">
            <a:spLocks noChangeArrowheads="1"/>
          </p:cNvSpPr>
          <p:nvPr/>
        </p:nvSpPr>
        <p:spPr bwMode="auto">
          <a:xfrm>
            <a:off x="3311525" y="4157663"/>
            <a:ext cx="17526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itchFamily="2" charset="2"/>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hlink"/>
              </a:buClr>
              <a:buFont typeface="Wingdings" pitchFamily="2" charset="2"/>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hlink"/>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9pPr>
          </a:lstStyle>
          <a:p>
            <a:pPr>
              <a:spcBef>
                <a:spcPct val="0"/>
              </a:spcBef>
              <a:buClr>
                <a:srgbClr val="FFFFFF"/>
              </a:buClr>
              <a:buFontTx/>
              <a:buNone/>
            </a:pPr>
            <a:r>
              <a:rPr lang="en-US" altLang="sl-SI" sz="1100" b="1" i="1" dirty="0">
                <a:solidFill>
                  <a:srgbClr val="FFFFFF"/>
                </a:solidFill>
              </a:rPr>
              <a:t>Symptoms:</a:t>
            </a:r>
            <a:endParaRPr lang="en-US" altLang="sl-SI" sz="1100" b="1" dirty="0">
              <a:solidFill>
                <a:srgbClr val="FFFFFF"/>
              </a:solidFill>
            </a:endParaRPr>
          </a:p>
          <a:p>
            <a:pPr>
              <a:spcBef>
                <a:spcPct val="0"/>
              </a:spcBef>
              <a:buClr>
                <a:srgbClr val="FFFFFF"/>
              </a:buClr>
              <a:buFont typeface="Arial" charset="0"/>
              <a:buChar char="•"/>
            </a:pPr>
            <a:r>
              <a:rPr lang="en-US" altLang="sl-SI" sz="1100" b="1" dirty="0">
                <a:solidFill>
                  <a:srgbClr val="FFFFFF"/>
                </a:solidFill>
              </a:rPr>
              <a:t> Sensitivity to light</a:t>
            </a:r>
          </a:p>
          <a:p>
            <a:pPr>
              <a:spcBef>
                <a:spcPct val="0"/>
              </a:spcBef>
              <a:buClr>
                <a:srgbClr val="FFFFFF"/>
              </a:buClr>
              <a:buFont typeface="Arial" charset="0"/>
              <a:buChar char="•"/>
            </a:pPr>
            <a:r>
              <a:rPr lang="en-US" altLang="sl-SI" sz="1100" b="1" dirty="0">
                <a:solidFill>
                  <a:srgbClr val="FFFFFF"/>
                </a:solidFill>
              </a:rPr>
              <a:t> Sensitivity to sound</a:t>
            </a:r>
          </a:p>
          <a:p>
            <a:pPr>
              <a:spcBef>
                <a:spcPct val="0"/>
              </a:spcBef>
              <a:buClr>
                <a:srgbClr val="FFFFFF"/>
              </a:buClr>
              <a:buFont typeface="Arial" charset="0"/>
              <a:buChar char="•"/>
            </a:pPr>
            <a:r>
              <a:rPr lang="en-US" altLang="sl-SI" sz="1100" b="1" dirty="0">
                <a:solidFill>
                  <a:srgbClr val="FFFFFF"/>
                </a:solidFill>
              </a:rPr>
              <a:t> Nausea</a:t>
            </a:r>
          </a:p>
          <a:p>
            <a:pPr>
              <a:spcBef>
                <a:spcPct val="0"/>
              </a:spcBef>
              <a:buClr>
                <a:srgbClr val="FFFFFF"/>
              </a:buClr>
              <a:buFont typeface="Arial" charset="0"/>
              <a:buChar char="•"/>
            </a:pPr>
            <a:r>
              <a:rPr lang="en-US" altLang="sl-SI" sz="1100" b="1" dirty="0">
                <a:solidFill>
                  <a:srgbClr val="FFFFFF"/>
                </a:solidFill>
              </a:rPr>
              <a:t> Pain in the back of </a:t>
            </a:r>
            <a:br>
              <a:rPr lang="en-US" altLang="sl-SI" sz="1100" b="1" dirty="0">
                <a:solidFill>
                  <a:srgbClr val="FFFFFF"/>
                </a:solidFill>
              </a:rPr>
            </a:br>
            <a:r>
              <a:rPr lang="en-US" altLang="sl-SI" sz="1100" b="1" dirty="0">
                <a:solidFill>
                  <a:srgbClr val="FFFFFF"/>
                </a:solidFill>
              </a:rPr>
              <a:t>  the head and neck</a:t>
            </a:r>
          </a:p>
        </p:txBody>
      </p:sp>
      <p:sp>
        <p:nvSpPr>
          <p:cNvPr id="15386" name="Rectangle 37"/>
          <p:cNvSpPr>
            <a:spLocks noChangeArrowheads="1"/>
          </p:cNvSpPr>
          <p:nvPr/>
        </p:nvSpPr>
        <p:spPr bwMode="auto">
          <a:xfrm>
            <a:off x="4711700" y="6019800"/>
            <a:ext cx="4038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itchFamily="2" charset="2"/>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hlink"/>
              </a:buClr>
              <a:buFont typeface="Wingdings" pitchFamily="2" charset="2"/>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hlink"/>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9pPr>
          </a:lstStyle>
          <a:p>
            <a:pPr>
              <a:spcBef>
                <a:spcPct val="0"/>
              </a:spcBef>
              <a:buClrTx/>
              <a:buFontTx/>
              <a:buNone/>
            </a:pPr>
            <a:r>
              <a:rPr lang="en-US" altLang="sl-SI" sz="1000" dirty="0">
                <a:solidFill>
                  <a:srgbClr val="000000"/>
                </a:solidFill>
              </a:rPr>
              <a:t>National Institutes of Health. National Institute of Neurological Disorders and Stroke. http://www.ninds.nih.gov/disorders/headache/detail_headache.htm.</a:t>
            </a:r>
          </a:p>
          <a:p>
            <a:pPr>
              <a:spcBef>
                <a:spcPct val="0"/>
              </a:spcBef>
              <a:buClrTx/>
              <a:buFontTx/>
              <a:buNone/>
            </a:pPr>
            <a:r>
              <a:rPr lang="en-US" altLang="sl-SI" sz="1000" dirty="0">
                <a:solidFill>
                  <a:srgbClr val="000000"/>
                </a:solidFill>
              </a:rPr>
              <a:t>Accessed December 7, 2009. </a:t>
            </a:r>
          </a:p>
        </p:txBody>
      </p:sp>
      <p:sp>
        <p:nvSpPr>
          <p:cNvPr id="40" name="Rectangle 39"/>
          <p:cNvSpPr/>
          <p:nvPr/>
        </p:nvSpPr>
        <p:spPr>
          <a:xfrm>
            <a:off x="3268663" y="1557338"/>
            <a:ext cx="3825875" cy="4162425"/>
          </a:xfrm>
          <a:prstGeom prst="rect">
            <a:avLst/>
          </a:prstGeom>
          <a:noFill/>
          <a:ln w="57150">
            <a:solidFill>
              <a:srgbClr val="8E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8467" name="Line 28"/>
          <p:cNvSpPr>
            <a:spLocks noChangeShapeType="1"/>
          </p:cNvSpPr>
          <p:nvPr/>
        </p:nvSpPr>
        <p:spPr bwMode="auto">
          <a:xfrm flipV="1">
            <a:off x="3276600" y="3629025"/>
            <a:ext cx="0" cy="2144713"/>
          </a:xfrm>
          <a:prstGeom prst="line">
            <a:avLst/>
          </a:prstGeom>
          <a:noFill/>
          <a:ln w="28575">
            <a:solidFill>
              <a:schemeClr val="bg1">
                <a:lumMod val="85000"/>
              </a:schemeClr>
            </a:solidFill>
            <a:prstDash val="dash"/>
            <a:round/>
            <a:headEnd/>
            <a:tailEnd type="oval" w="lg" len="lg"/>
          </a:ln>
        </p:spPr>
        <p:txBody>
          <a:bodyPr/>
          <a:lstStyle/>
          <a:p>
            <a:pPr>
              <a:defRPr/>
            </a:pPr>
            <a:endParaRPr lang="en-US" dirty="0">
              <a:solidFill>
                <a:srgbClr val="000000"/>
              </a:solidFill>
              <a:latin typeface="Arial" pitchFamily="34" charset="0"/>
            </a:endParaRPr>
          </a:p>
        </p:txBody>
      </p:sp>
      <p:sp>
        <p:nvSpPr>
          <p:cNvPr id="18469" name="Line 31"/>
          <p:cNvSpPr>
            <a:spLocks noChangeShapeType="1"/>
          </p:cNvSpPr>
          <p:nvPr/>
        </p:nvSpPr>
        <p:spPr bwMode="auto">
          <a:xfrm flipH="1" flipV="1">
            <a:off x="7088188" y="3435350"/>
            <a:ext cx="0" cy="2338388"/>
          </a:xfrm>
          <a:prstGeom prst="line">
            <a:avLst/>
          </a:prstGeom>
          <a:noFill/>
          <a:ln w="28575">
            <a:solidFill>
              <a:schemeClr val="bg1">
                <a:lumMod val="85000"/>
              </a:schemeClr>
            </a:solidFill>
            <a:prstDash val="dash"/>
            <a:round/>
            <a:headEnd/>
            <a:tailEnd type="oval" w="lg" len="lg"/>
          </a:ln>
        </p:spPr>
        <p:txBody>
          <a:bodyPr/>
          <a:lstStyle/>
          <a:p>
            <a:pPr>
              <a:defRPr/>
            </a:pPr>
            <a:endParaRPr lang="en-US" dirty="0">
              <a:solidFill>
                <a:srgbClr val="000000"/>
              </a:solidFill>
              <a:latin typeface="Arial" pitchFamily="34" charset="0"/>
            </a:endParaRPr>
          </a:p>
        </p:txBody>
      </p:sp>
      <p:sp>
        <p:nvSpPr>
          <p:cNvPr id="15390" name="Text Box 10"/>
          <p:cNvSpPr txBox="1">
            <a:spLocks noChangeArrowheads="1"/>
          </p:cNvSpPr>
          <p:nvPr/>
        </p:nvSpPr>
        <p:spPr bwMode="auto">
          <a:xfrm>
            <a:off x="1600200" y="1785938"/>
            <a:ext cx="9906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itchFamily="2" charset="2"/>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hlink"/>
              </a:buClr>
              <a:buFont typeface="Wingdings" pitchFamily="2" charset="2"/>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hlink"/>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9pPr>
          </a:lstStyle>
          <a:p>
            <a:pPr>
              <a:lnSpc>
                <a:spcPct val="70000"/>
              </a:lnSpc>
              <a:spcBef>
                <a:spcPct val="50000"/>
              </a:spcBef>
              <a:buClrTx/>
              <a:buFontTx/>
              <a:buNone/>
            </a:pPr>
            <a:r>
              <a:rPr lang="en-US" altLang="sl-SI" sz="1500" b="1">
                <a:solidFill>
                  <a:srgbClr val="002060"/>
                </a:solidFill>
                <a:latin typeface="GillSans" pitchFamily="34" charset="0"/>
              </a:rPr>
              <a:t>Pre-HA</a:t>
            </a:r>
          </a:p>
        </p:txBody>
      </p:sp>
      <p:sp>
        <p:nvSpPr>
          <p:cNvPr id="15391" name="Text Box 11"/>
          <p:cNvSpPr txBox="1">
            <a:spLocks noChangeArrowheads="1"/>
          </p:cNvSpPr>
          <p:nvPr/>
        </p:nvSpPr>
        <p:spPr bwMode="auto">
          <a:xfrm rot="10800000" flipV="1">
            <a:off x="6597650" y="1785938"/>
            <a:ext cx="9906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itchFamily="2" charset="2"/>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hlink"/>
              </a:buClr>
              <a:buFont typeface="Wingdings" pitchFamily="2" charset="2"/>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hlink"/>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9pPr>
          </a:lstStyle>
          <a:p>
            <a:pPr>
              <a:lnSpc>
                <a:spcPct val="70000"/>
              </a:lnSpc>
              <a:spcBef>
                <a:spcPct val="50000"/>
              </a:spcBef>
              <a:buClrTx/>
              <a:buFontTx/>
              <a:buNone/>
            </a:pPr>
            <a:r>
              <a:rPr lang="en-US" altLang="sl-SI" sz="1500" b="1">
                <a:solidFill>
                  <a:srgbClr val="002060"/>
                </a:solidFill>
                <a:latin typeface="GillSans" pitchFamily="34" charset="0"/>
              </a:rPr>
              <a:t>Post-HA</a:t>
            </a:r>
          </a:p>
        </p:txBody>
      </p:sp>
      <p:sp>
        <p:nvSpPr>
          <p:cNvPr id="15392" name="Text Box 12"/>
          <p:cNvSpPr txBox="1">
            <a:spLocks noChangeArrowheads="1"/>
          </p:cNvSpPr>
          <p:nvPr/>
        </p:nvSpPr>
        <p:spPr bwMode="auto">
          <a:xfrm>
            <a:off x="4419600" y="1785938"/>
            <a:ext cx="12192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itchFamily="2" charset="2"/>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hlink"/>
              </a:buClr>
              <a:buFont typeface="Wingdings" pitchFamily="2" charset="2"/>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hlink"/>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9pPr>
          </a:lstStyle>
          <a:p>
            <a:pPr>
              <a:lnSpc>
                <a:spcPct val="70000"/>
              </a:lnSpc>
              <a:spcBef>
                <a:spcPct val="50000"/>
              </a:spcBef>
              <a:buClrTx/>
              <a:buFontTx/>
              <a:buNone/>
            </a:pPr>
            <a:r>
              <a:rPr lang="en-US" altLang="sl-SI" sz="1500" b="1">
                <a:solidFill>
                  <a:srgbClr val="002060"/>
                </a:solidFill>
                <a:latin typeface="GillSans" pitchFamily="34" charset="0"/>
              </a:rPr>
              <a:t>Headache</a:t>
            </a:r>
          </a:p>
        </p:txBody>
      </p:sp>
      <p:sp>
        <p:nvSpPr>
          <p:cNvPr id="15393" name="Line 13"/>
          <p:cNvSpPr>
            <a:spLocks noChangeShapeType="1"/>
          </p:cNvSpPr>
          <p:nvPr/>
        </p:nvSpPr>
        <p:spPr bwMode="auto">
          <a:xfrm flipV="1">
            <a:off x="762000" y="5770563"/>
            <a:ext cx="7772400" cy="0"/>
          </a:xfrm>
          <a:prstGeom prst="line">
            <a:avLst/>
          </a:prstGeom>
          <a:noFill/>
          <a:ln w="76200">
            <a:solidFill>
              <a:srgbClr val="002060"/>
            </a:solidFill>
            <a:round/>
            <a:headEnd/>
            <a:tailEnd type="triangle" w="med" len="med"/>
          </a:ln>
          <a:extLst>
            <a:ext uri="{909E8E84-426E-40DD-AFC4-6F175D3DCCD1}">
              <a14:hiddenFill xmlns:a14="http://schemas.microsoft.com/office/drawing/2010/main">
                <a:noFill/>
              </a14:hiddenFill>
            </a:ext>
          </a:extLst>
        </p:spPr>
        <p:txBody>
          <a:bodyPr/>
          <a:lstStyle/>
          <a:p>
            <a:endParaRPr lang="sl-SI"/>
          </a:p>
        </p:txBody>
      </p:sp>
      <p:sp>
        <p:nvSpPr>
          <p:cNvPr id="15394" name="Line 14"/>
          <p:cNvSpPr>
            <a:spLocks noChangeShapeType="1"/>
          </p:cNvSpPr>
          <p:nvPr/>
        </p:nvSpPr>
        <p:spPr bwMode="auto">
          <a:xfrm flipV="1">
            <a:off x="795338" y="1452563"/>
            <a:ext cx="0" cy="4352925"/>
          </a:xfrm>
          <a:prstGeom prst="line">
            <a:avLst/>
          </a:prstGeom>
          <a:noFill/>
          <a:ln w="76200">
            <a:solidFill>
              <a:srgbClr val="002060"/>
            </a:solidFill>
            <a:round/>
            <a:headEnd/>
            <a:tailEnd type="triangle" w="med" len="med"/>
          </a:ln>
          <a:extLst>
            <a:ext uri="{909E8E84-426E-40DD-AFC4-6F175D3DCCD1}">
              <a14:hiddenFill xmlns:a14="http://schemas.microsoft.com/office/drawing/2010/main">
                <a:noFill/>
              </a14:hiddenFill>
            </a:ext>
          </a:extLst>
        </p:spPr>
        <p:txBody>
          <a:bodyPr/>
          <a:lstStyle/>
          <a:p>
            <a:endParaRPr lang="sl-SI"/>
          </a:p>
        </p:txBody>
      </p:sp>
      <p:sp>
        <p:nvSpPr>
          <p:cNvPr id="15395" name="Text Box 12"/>
          <p:cNvSpPr txBox="1">
            <a:spLocks noChangeArrowheads="1"/>
          </p:cNvSpPr>
          <p:nvPr/>
        </p:nvSpPr>
        <p:spPr bwMode="auto">
          <a:xfrm>
            <a:off x="4240213" y="1555750"/>
            <a:ext cx="1782762" cy="176213"/>
          </a:xfrm>
          <a:prstGeom prst="rect">
            <a:avLst/>
          </a:prstGeom>
          <a:solidFill>
            <a:srgbClr val="8E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288" tIns="18288" rIns="18288" bIns="18288" anchor="ctr">
            <a:spAutoFit/>
          </a:bodyPr>
          <a:lstStyle>
            <a:lvl1pPr>
              <a:spcBef>
                <a:spcPct val="20000"/>
              </a:spcBef>
              <a:buClr>
                <a:schemeClr val="hlink"/>
              </a:buClr>
              <a:buFont typeface="Wingdings" pitchFamily="2" charset="2"/>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hlink"/>
              </a:buClr>
              <a:buFont typeface="Wingdings" pitchFamily="2" charset="2"/>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hlink"/>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9pPr>
          </a:lstStyle>
          <a:p>
            <a:pPr algn="ctr">
              <a:lnSpc>
                <a:spcPct val="70000"/>
              </a:lnSpc>
              <a:spcBef>
                <a:spcPct val="50000"/>
              </a:spcBef>
              <a:buClrTx/>
              <a:buFontTx/>
              <a:buNone/>
            </a:pPr>
            <a:r>
              <a:rPr lang="en-US" altLang="sl-SI" sz="1300" b="1">
                <a:solidFill>
                  <a:srgbClr val="FFFFFF"/>
                </a:solidFill>
                <a:latin typeface="GillSans" pitchFamily="34" charset="0"/>
              </a:rPr>
              <a:t>Treatment Phase</a:t>
            </a:r>
          </a:p>
        </p:txBody>
      </p:sp>
    </p:spTree>
    <p:extLst>
      <p:ext uri="{BB962C8B-B14F-4D97-AF65-F5344CB8AC3E}">
        <p14:creationId xmlns:p14="http://schemas.microsoft.com/office/powerpoint/2010/main" val="140377599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descr="Slide079.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04931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3"/>
          <p:cNvGraphicFramePr>
            <a:graphicFrameLocks noGrp="1" noChangeAspect="1"/>
          </p:cNvGraphicFramePr>
          <p:nvPr>
            <p:ph idx="4294967295"/>
            <p:extLst>
              <p:ext uri="{D42A27DB-BD31-4B8C-83A1-F6EECF244321}">
                <p14:modId xmlns:p14="http://schemas.microsoft.com/office/powerpoint/2010/main" val="3258290249"/>
              </p:ext>
            </p:extLst>
          </p:nvPr>
        </p:nvGraphicFramePr>
        <p:xfrm>
          <a:off x="762000" y="808401"/>
          <a:ext cx="7467600" cy="5916291"/>
        </p:xfrm>
        <a:graphic>
          <a:graphicData uri="http://schemas.openxmlformats.org/presentationml/2006/ole">
            <mc:AlternateContent xmlns:mc="http://schemas.openxmlformats.org/markup-compatibility/2006">
              <mc:Choice xmlns:v="urn:schemas-microsoft-com:vml" Requires="v">
                <p:oleObj spid="_x0000_s2080" name="Photo Editor Photo" r:id="rId3" imgW="6733333" imgH="5334745" progId="">
                  <p:embed/>
                </p:oleObj>
              </mc:Choice>
              <mc:Fallback>
                <p:oleObj name="Photo Editor Photo" r:id="rId3" imgW="6733333" imgH="5334745" progId="">
                  <p:embed/>
                  <p:pic>
                    <p:nvPicPr>
                      <p:cNvPr id="0" name="Picture 18"/>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808401"/>
                        <a:ext cx="7467600" cy="59162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itle 1"/>
          <p:cNvSpPr txBox="1">
            <a:spLocks/>
          </p:cNvSpPr>
          <p:nvPr/>
        </p:nvSpPr>
        <p:spPr>
          <a:xfrm>
            <a:off x="0" y="76200"/>
            <a:ext cx="9144000" cy="644525"/>
          </a:xfrm>
          <a:prstGeom prst="rect">
            <a:avLst/>
          </a:prstGeom>
        </p:spPr>
        <p:txBody>
          <a:bodyPr/>
          <a:lstStyle>
            <a:lvl1pPr algn="l" rtl="0" eaLnBrk="0" fontAlgn="base" hangingPunct="0">
              <a:spcBef>
                <a:spcPct val="0"/>
              </a:spcBef>
              <a:spcAft>
                <a:spcPct val="0"/>
              </a:spcAft>
              <a:defRPr sz="2400">
                <a:solidFill>
                  <a:schemeClr val="bg1"/>
                </a:solidFill>
                <a:latin typeface="+mj-lt"/>
                <a:ea typeface="Geneva" charset="0"/>
                <a:cs typeface="+mj-cs"/>
              </a:defRPr>
            </a:lvl1pPr>
            <a:lvl2pPr algn="l" rtl="0" eaLnBrk="0" fontAlgn="base" hangingPunct="0">
              <a:spcBef>
                <a:spcPct val="0"/>
              </a:spcBef>
              <a:spcAft>
                <a:spcPct val="0"/>
              </a:spcAft>
              <a:defRPr sz="2400">
                <a:solidFill>
                  <a:schemeClr val="bg1"/>
                </a:solidFill>
                <a:latin typeface="Arial" charset="0"/>
                <a:ea typeface="Geneva" charset="0"/>
              </a:defRPr>
            </a:lvl2pPr>
            <a:lvl3pPr algn="l" rtl="0" eaLnBrk="0" fontAlgn="base" hangingPunct="0">
              <a:spcBef>
                <a:spcPct val="0"/>
              </a:spcBef>
              <a:spcAft>
                <a:spcPct val="0"/>
              </a:spcAft>
              <a:defRPr sz="2400">
                <a:solidFill>
                  <a:schemeClr val="bg1"/>
                </a:solidFill>
                <a:latin typeface="Arial" charset="0"/>
                <a:ea typeface="Geneva" charset="0"/>
              </a:defRPr>
            </a:lvl3pPr>
            <a:lvl4pPr algn="l" rtl="0" eaLnBrk="0" fontAlgn="base" hangingPunct="0">
              <a:spcBef>
                <a:spcPct val="0"/>
              </a:spcBef>
              <a:spcAft>
                <a:spcPct val="0"/>
              </a:spcAft>
              <a:defRPr sz="2400">
                <a:solidFill>
                  <a:schemeClr val="bg1"/>
                </a:solidFill>
                <a:latin typeface="Arial" charset="0"/>
                <a:ea typeface="Geneva" charset="0"/>
              </a:defRPr>
            </a:lvl4pPr>
            <a:lvl5pPr algn="l" rtl="0" eaLnBrk="0" fontAlgn="base" hangingPunct="0">
              <a:spcBef>
                <a:spcPct val="0"/>
              </a:spcBef>
              <a:spcAft>
                <a:spcPct val="0"/>
              </a:spcAft>
              <a:defRPr sz="2400">
                <a:solidFill>
                  <a:schemeClr val="bg1"/>
                </a:solidFill>
                <a:latin typeface="Arial" charset="0"/>
                <a:ea typeface="Geneva" charset="0"/>
              </a:defRPr>
            </a:lvl5pPr>
            <a:lvl6pPr marL="457200" algn="l" rtl="0" fontAlgn="base">
              <a:spcBef>
                <a:spcPct val="0"/>
              </a:spcBef>
              <a:spcAft>
                <a:spcPct val="0"/>
              </a:spcAft>
              <a:defRPr sz="2400">
                <a:solidFill>
                  <a:schemeClr val="bg1"/>
                </a:solidFill>
                <a:latin typeface="Arial" charset="0"/>
              </a:defRPr>
            </a:lvl6pPr>
            <a:lvl7pPr marL="914400" algn="l" rtl="0" fontAlgn="base">
              <a:spcBef>
                <a:spcPct val="0"/>
              </a:spcBef>
              <a:spcAft>
                <a:spcPct val="0"/>
              </a:spcAft>
              <a:defRPr sz="2400">
                <a:solidFill>
                  <a:schemeClr val="bg1"/>
                </a:solidFill>
                <a:latin typeface="Arial" charset="0"/>
              </a:defRPr>
            </a:lvl7pPr>
            <a:lvl8pPr marL="1371600" algn="l" rtl="0" fontAlgn="base">
              <a:spcBef>
                <a:spcPct val="0"/>
              </a:spcBef>
              <a:spcAft>
                <a:spcPct val="0"/>
              </a:spcAft>
              <a:defRPr sz="2400">
                <a:solidFill>
                  <a:schemeClr val="bg1"/>
                </a:solidFill>
                <a:latin typeface="Arial" charset="0"/>
              </a:defRPr>
            </a:lvl8pPr>
            <a:lvl9pPr marL="1828800" algn="l" rtl="0" fontAlgn="base">
              <a:spcBef>
                <a:spcPct val="0"/>
              </a:spcBef>
              <a:spcAft>
                <a:spcPct val="0"/>
              </a:spcAft>
              <a:defRPr sz="2400">
                <a:solidFill>
                  <a:schemeClr val="bg1"/>
                </a:solidFill>
                <a:latin typeface="Arial" charset="0"/>
              </a:defRPr>
            </a:lvl9pPr>
          </a:lstStyle>
          <a:p>
            <a:r>
              <a:rPr lang="sl-SI" kern="0" dirty="0"/>
              <a:t>Nevrobiologija migrene</a:t>
            </a:r>
          </a:p>
        </p:txBody>
      </p:sp>
    </p:spTree>
    <p:extLst>
      <p:ext uri="{BB962C8B-B14F-4D97-AF65-F5344CB8AC3E}">
        <p14:creationId xmlns:p14="http://schemas.microsoft.com/office/powerpoint/2010/main" val="282927917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50" name="Object 3"/>
          <p:cNvGraphicFramePr>
            <a:graphicFrameLocks noGrp="1" noChangeAspect="1"/>
          </p:cNvGraphicFramePr>
          <p:nvPr>
            <p:ph idx="4294967295"/>
            <p:extLst>
              <p:ext uri="{D42A27DB-BD31-4B8C-83A1-F6EECF244321}">
                <p14:modId xmlns:p14="http://schemas.microsoft.com/office/powerpoint/2010/main" val="321175978"/>
              </p:ext>
            </p:extLst>
          </p:nvPr>
        </p:nvGraphicFramePr>
        <p:xfrm>
          <a:off x="685800" y="752752"/>
          <a:ext cx="7772400" cy="6065154"/>
        </p:xfrm>
        <a:graphic>
          <a:graphicData uri="http://schemas.openxmlformats.org/presentationml/2006/ole">
            <mc:AlternateContent xmlns:mc="http://schemas.openxmlformats.org/markup-compatibility/2006">
              <mc:Choice xmlns:v="urn:schemas-microsoft-com:vml" Requires="v">
                <p:oleObj spid="_x0000_s3105" name="Photo Editor Photo" r:id="rId3" imgW="6687483" imgH="5219048" progId="">
                  <p:embed/>
                </p:oleObj>
              </mc:Choice>
              <mc:Fallback>
                <p:oleObj name="Photo Editor Photo" r:id="rId3" imgW="6687483" imgH="5219048" progId="">
                  <p:embed/>
                  <p:pic>
                    <p:nvPicPr>
                      <p:cNvPr id="0" name="Picture 18"/>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752752"/>
                        <a:ext cx="7772400" cy="606515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itle 1"/>
          <p:cNvSpPr txBox="1">
            <a:spLocks/>
          </p:cNvSpPr>
          <p:nvPr/>
        </p:nvSpPr>
        <p:spPr>
          <a:xfrm>
            <a:off x="0" y="76200"/>
            <a:ext cx="9144000" cy="644525"/>
          </a:xfrm>
          <a:prstGeom prst="rect">
            <a:avLst/>
          </a:prstGeom>
        </p:spPr>
        <p:txBody>
          <a:bodyPr/>
          <a:lstStyle>
            <a:lvl1pPr algn="l" rtl="0" eaLnBrk="0" fontAlgn="base" hangingPunct="0">
              <a:spcBef>
                <a:spcPct val="0"/>
              </a:spcBef>
              <a:spcAft>
                <a:spcPct val="0"/>
              </a:spcAft>
              <a:defRPr sz="2400">
                <a:solidFill>
                  <a:schemeClr val="bg1"/>
                </a:solidFill>
                <a:latin typeface="+mj-lt"/>
                <a:ea typeface="Geneva" charset="0"/>
                <a:cs typeface="+mj-cs"/>
              </a:defRPr>
            </a:lvl1pPr>
            <a:lvl2pPr algn="l" rtl="0" eaLnBrk="0" fontAlgn="base" hangingPunct="0">
              <a:spcBef>
                <a:spcPct val="0"/>
              </a:spcBef>
              <a:spcAft>
                <a:spcPct val="0"/>
              </a:spcAft>
              <a:defRPr sz="2400">
                <a:solidFill>
                  <a:schemeClr val="bg1"/>
                </a:solidFill>
                <a:latin typeface="Arial" charset="0"/>
                <a:ea typeface="Geneva" charset="0"/>
              </a:defRPr>
            </a:lvl2pPr>
            <a:lvl3pPr algn="l" rtl="0" eaLnBrk="0" fontAlgn="base" hangingPunct="0">
              <a:spcBef>
                <a:spcPct val="0"/>
              </a:spcBef>
              <a:spcAft>
                <a:spcPct val="0"/>
              </a:spcAft>
              <a:defRPr sz="2400">
                <a:solidFill>
                  <a:schemeClr val="bg1"/>
                </a:solidFill>
                <a:latin typeface="Arial" charset="0"/>
                <a:ea typeface="Geneva" charset="0"/>
              </a:defRPr>
            </a:lvl3pPr>
            <a:lvl4pPr algn="l" rtl="0" eaLnBrk="0" fontAlgn="base" hangingPunct="0">
              <a:spcBef>
                <a:spcPct val="0"/>
              </a:spcBef>
              <a:spcAft>
                <a:spcPct val="0"/>
              </a:spcAft>
              <a:defRPr sz="2400">
                <a:solidFill>
                  <a:schemeClr val="bg1"/>
                </a:solidFill>
                <a:latin typeface="Arial" charset="0"/>
                <a:ea typeface="Geneva" charset="0"/>
              </a:defRPr>
            </a:lvl4pPr>
            <a:lvl5pPr algn="l" rtl="0" eaLnBrk="0" fontAlgn="base" hangingPunct="0">
              <a:spcBef>
                <a:spcPct val="0"/>
              </a:spcBef>
              <a:spcAft>
                <a:spcPct val="0"/>
              </a:spcAft>
              <a:defRPr sz="2400">
                <a:solidFill>
                  <a:schemeClr val="bg1"/>
                </a:solidFill>
                <a:latin typeface="Arial" charset="0"/>
                <a:ea typeface="Geneva" charset="0"/>
              </a:defRPr>
            </a:lvl5pPr>
            <a:lvl6pPr marL="457200" algn="l" rtl="0" fontAlgn="base">
              <a:spcBef>
                <a:spcPct val="0"/>
              </a:spcBef>
              <a:spcAft>
                <a:spcPct val="0"/>
              </a:spcAft>
              <a:defRPr sz="2400">
                <a:solidFill>
                  <a:schemeClr val="bg1"/>
                </a:solidFill>
                <a:latin typeface="Arial" charset="0"/>
              </a:defRPr>
            </a:lvl6pPr>
            <a:lvl7pPr marL="914400" algn="l" rtl="0" fontAlgn="base">
              <a:spcBef>
                <a:spcPct val="0"/>
              </a:spcBef>
              <a:spcAft>
                <a:spcPct val="0"/>
              </a:spcAft>
              <a:defRPr sz="2400">
                <a:solidFill>
                  <a:schemeClr val="bg1"/>
                </a:solidFill>
                <a:latin typeface="Arial" charset="0"/>
              </a:defRPr>
            </a:lvl7pPr>
            <a:lvl8pPr marL="1371600" algn="l" rtl="0" fontAlgn="base">
              <a:spcBef>
                <a:spcPct val="0"/>
              </a:spcBef>
              <a:spcAft>
                <a:spcPct val="0"/>
              </a:spcAft>
              <a:defRPr sz="2400">
                <a:solidFill>
                  <a:schemeClr val="bg1"/>
                </a:solidFill>
                <a:latin typeface="Arial" charset="0"/>
              </a:defRPr>
            </a:lvl8pPr>
            <a:lvl9pPr marL="1828800" algn="l" rtl="0" fontAlgn="base">
              <a:spcBef>
                <a:spcPct val="0"/>
              </a:spcBef>
              <a:spcAft>
                <a:spcPct val="0"/>
              </a:spcAft>
              <a:defRPr sz="2400">
                <a:solidFill>
                  <a:schemeClr val="bg1"/>
                </a:solidFill>
                <a:latin typeface="Arial" charset="0"/>
              </a:defRPr>
            </a:lvl9pPr>
          </a:lstStyle>
          <a:p>
            <a:r>
              <a:rPr lang="sl-SI" kern="0" dirty="0"/>
              <a:t>Nevrobiologija migrene - 2</a:t>
            </a:r>
          </a:p>
        </p:txBody>
      </p:sp>
    </p:spTree>
    <p:extLst>
      <p:ext uri="{BB962C8B-B14F-4D97-AF65-F5344CB8AC3E}">
        <p14:creationId xmlns:p14="http://schemas.microsoft.com/office/powerpoint/2010/main" val="1284193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ZNAČILNOSTI MIGRENE</a:t>
            </a:r>
          </a:p>
        </p:txBody>
      </p:sp>
      <p:sp>
        <p:nvSpPr>
          <p:cNvPr id="3" name="Označba mesta vsebine 2"/>
          <p:cNvSpPr>
            <a:spLocks noGrp="1"/>
          </p:cNvSpPr>
          <p:nvPr>
            <p:ph sz="quarter" idx="10"/>
          </p:nvPr>
        </p:nvSpPr>
        <p:spPr/>
        <p:txBody>
          <a:bodyPr/>
          <a:lstStyle/>
          <a:p>
            <a:endParaRPr lang="sl-SI"/>
          </a:p>
        </p:txBody>
      </p:sp>
      <p:pic>
        <p:nvPicPr>
          <p:cNvPr id="4" name="Slika 3"/>
          <p:cNvPicPr>
            <a:picLocks noChangeAspect="1"/>
          </p:cNvPicPr>
          <p:nvPr/>
        </p:nvPicPr>
        <p:blipFill>
          <a:blip r:embed="rId2"/>
          <a:stretch>
            <a:fillRect/>
          </a:stretch>
        </p:blipFill>
        <p:spPr>
          <a:xfrm>
            <a:off x="17124" y="873125"/>
            <a:ext cx="9163918" cy="5908675"/>
          </a:xfrm>
          <a:prstGeom prst="rect">
            <a:avLst/>
          </a:prstGeom>
        </p:spPr>
      </p:pic>
    </p:spTree>
    <p:extLst>
      <p:ext uri="{BB962C8B-B14F-4D97-AF65-F5344CB8AC3E}">
        <p14:creationId xmlns:p14="http://schemas.microsoft.com/office/powerpoint/2010/main" val="20104615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descr="Slide075.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89807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descr="Slide076.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27056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idx="4294967295"/>
          </p:nvPr>
        </p:nvSpPr>
        <p:spPr>
          <a:xfrm>
            <a:off x="0" y="990600"/>
            <a:ext cx="5334000" cy="4572000"/>
          </a:xfrm>
          <a:prstGeom prst="rect">
            <a:avLst/>
          </a:prstGeom>
        </p:spPr>
        <p:txBody>
          <a:bodyPr/>
          <a:lstStyle/>
          <a:p>
            <a:pPr eaLnBrk="1" hangingPunct="1">
              <a:spcBef>
                <a:spcPct val="30000"/>
              </a:spcBef>
            </a:pPr>
            <a:r>
              <a:rPr lang="en-US" altLang="sl-SI" sz="2800" dirty="0" err="1"/>
              <a:t>Zeliščni</a:t>
            </a:r>
            <a:r>
              <a:rPr lang="en-US" altLang="sl-SI" sz="2800" dirty="0"/>
              <a:t> </a:t>
            </a:r>
            <a:r>
              <a:rPr lang="sl-SI" altLang="sl-SI" sz="2800" dirty="0"/>
              <a:t>pripravki </a:t>
            </a:r>
            <a:r>
              <a:rPr lang="en-US" altLang="sl-SI" sz="2800" dirty="0"/>
              <a:t>in </a:t>
            </a:r>
            <a:r>
              <a:rPr lang="sl-SI" altLang="sl-SI" sz="2800" dirty="0"/>
              <a:t>ljudske </a:t>
            </a:r>
            <a:r>
              <a:rPr lang="en-US" altLang="sl-SI" sz="2800" dirty="0" err="1"/>
              <a:t>prakse</a:t>
            </a:r>
            <a:endParaRPr lang="en-US" altLang="sl-SI" sz="2800" dirty="0"/>
          </a:p>
          <a:p>
            <a:pPr eaLnBrk="1" hangingPunct="1">
              <a:spcBef>
                <a:spcPct val="30000"/>
              </a:spcBef>
            </a:pPr>
            <a:r>
              <a:rPr lang="en-US" altLang="sl-SI" sz="2800" dirty="0"/>
              <a:t>1200 </a:t>
            </a:r>
            <a:r>
              <a:rPr lang="sl-SI" altLang="sl-SI" sz="2800" dirty="0"/>
              <a:t>pr. n. š.</a:t>
            </a:r>
            <a:r>
              <a:rPr lang="en-US" altLang="sl-SI" sz="2800" dirty="0"/>
              <a:t>: </a:t>
            </a:r>
            <a:r>
              <a:rPr lang="en-US" altLang="sl-SI" sz="2800" dirty="0" err="1"/>
              <a:t>Egipčani</a:t>
            </a:r>
            <a:r>
              <a:rPr lang="en-US" altLang="sl-SI" sz="2800" dirty="0"/>
              <a:t> </a:t>
            </a:r>
            <a:r>
              <a:rPr lang="sl-SI" altLang="sl-SI" sz="2800" dirty="0"/>
              <a:t>so</a:t>
            </a:r>
            <a:r>
              <a:rPr lang="en-US" altLang="sl-SI" sz="2800" dirty="0"/>
              <a:t> </a:t>
            </a:r>
            <a:r>
              <a:rPr lang="sl-SI" altLang="sl-SI" sz="2800" dirty="0"/>
              <a:t>polagali </a:t>
            </a:r>
            <a:r>
              <a:rPr lang="en-US" altLang="sl-SI" sz="2800" dirty="0" err="1"/>
              <a:t>glina</a:t>
            </a:r>
            <a:r>
              <a:rPr lang="sl-SI" altLang="sl-SI" sz="2800" dirty="0"/>
              <a:t>ste</a:t>
            </a:r>
            <a:r>
              <a:rPr lang="en-US" altLang="sl-SI" sz="2800" dirty="0"/>
              <a:t> </a:t>
            </a:r>
            <a:r>
              <a:rPr lang="en-US" altLang="sl-SI" sz="2800" dirty="0" err="1"/>
              <a:t>krokodil</a:t>
            </a:r>
            <a:r>
              <a:rPr lang="sl-SI" altLang="sl-SI" sz="2800" dirty="0"/>
              <a:t>e</a:t>
            </a:r>
            <a:r>
              <a:rPr lang="en-US" altLang="sl-SI" sz="2800" dirty="0"/>
              <a:t> &amp; magi</a:t>
            </a:r>
            <a:r>
              <a:rPr lang="sl-SI" altLang="sl-SI" sz="2800" dirty="0"/>
              <a:t>čna</a:t>
            </a:r>
            <a:r>
              <a:rPr lang="en-US" altLang="sl-SI" sz="2800" dirty="0"/>
              <a:t> </a:t>
            </a:r>
            <a:r>
              <a:rPr lang="en-US" altLang="sl-SI" sz="2800" dirty="0" err="1"/>
              <a:t>zelišča</a:t>
            </a:r>
            <a:endParaRPr lang="en-US" altLang="sl-SI" sz="2800" dirty="0"/>
          </a:p>
          <a:p>
            <a:pPr eaLnBrk="1" hangingPunct="1">
              <a:spcBef>
                <a:spcPct val="30000"/>
              </a:spcBef>
            </a:pPr>
            <a:r>
              <a:rPr lang="en-US" altLang="sl-SI" sz="2800" dirty="0"/>
              <a:t>10. </a:t>
            </a:r>
            <a:r>
              <a:rPr lang="en-US" altLang="sl-SI" sz="2800" dirty="0" err="1"/>
              <a:t>stoletje</a:t>
            </a:r>
            <a:r>
              <a:rPr lang="en-US" altLang="sl-SI" sz="2800" dirty="0"/>
              <a:t>: Arab</a:t>
            </a:r>
            <a:r>
              <a:rPr lang="sl-SI" altLang="sl-SI" sz="2800" dirty="0"/>
              <a:t>ski </a:t>
            </a:r>
            <a:r>
              <a:rPr lang="en-US" altLang="sl-SI" sz="2800" dirty="0" err="1"/>
              <a:t>zdravniki</a:t>
            </a:r>
            <a:r>
              <a:rPr lang="en-US" altLang="sl-SI" sz="2800" dirty="0"/>
              <a:t> - </a:t>
            </a:r>
            <a:r>
              <a:rPr lang="en-US" altLang="sl-SI" sz="2800" dirty="0" err="1"/>
              <a:t>česen</a:t>
            </a:r>
            <a:r>
              <a:rPr lang="en-US" altLang="sl-SI" sz="2800" dirty="0"/>
              <a:t> </a:t>
            </a:r>
            <a:r>
              <a:rPr lang="en-US" altLang="sl-SI" sz="2800" dirty="0" err="1"/>
              <a:t>ali</a:t>
            </a:r>
            <a:r>
              <a:rPr lang="en-US" altLang="sl-SI" sz="2800" dirty="0"/>
              <a:t> </a:t>
            </a:r>
            <a:r>
              <a:rPr lang="en-US" altLang="sl-SI" sz="2800" dirty="0" err="1"/>
              <a:t>vroče</a:t>
            </a:r>
            <a:r>
              <a:rPr lang="en-US" altLang="sl-SI" sz="2800" dirty="0"/>
              <a:t> </a:t>
            </a:r>
            <a:r>
              <a:rPr lang="en-US" altLang="sl-SI" sz="2800" dirty="0" err="1"/>
              <a:t>železo</a:t>
            </a:r>
            <a:endParaRPr lang="en-US" altLang="sl-SI" sz="2800" dirty="0"/>
          </a:p>
          <a:p>
            <a:pPr eaLnBrk="1" hangingPunct="1">
              <a:spcBef>
                <a:spcPct val="30000"/>
              </a:spcBef>
            </a:pPr>
            <a:r>
              <a:rPr lang="en-US" altLang="sl-SI" sz="2800" dirty="0" err="1"/>
              <a:t>Sredi</a:t>
            </a:r>
            <a:r>
              <a:rPr lang="en-US" altLang="sl-SI" sz="2800" dirty="0"/>
              <a:t> 1</a:t>
            </a:r>
            <a:r>
              <a:rPr lang="sl-SI" altLang="sl-SI" sz="2800" dirty="0"/>
              <a:t>7 st.</a:t>
            </a:r>
            <a:r>
              <a:rPr lang="en-US" altLang="sl-SI" sz="2800" dirty="0"/>
              <a:t> </a:t>
            </a:r>
            <a:r>
              <a:rPr lang="sl-SI" altLang="sl-SI" sz="2800" dirty="0"/>
              <a:t>d</a:t>
            </a:r>
            <a:r>
              <a:rPr lang="en-US" altLang="sl-SI" sz="2800" dirty="0"/>
              <a:t>r. Thomas Willis - </a:t>
            </a:r>
            <a:r>
              <a:rPr lang="en-US" altLang="sl-SI" sz="2800" dirty="0" err="1"/>
              <a:t>klistir</a:t>
            </a:r>
            <a:r>
              <a:rPr lang="en-US" altLang="sl-SI" sz="2800" dirty="0"/>
              <a:t>, </a:t>
            </a:r>
            <a:r>
              <a:rPr lang="sl-SI" altLang="sl-SI" sz="2800" dirty="0"/>
              <a:t>puščanje </a:t>
            </a:r>
            <a:r>
              <a:rPr lang="en-US" altLang="sl-SI" sz="2800" dirty="0" err="1"/>
              <a:t>krvi</a:t>
            </a:r>
            <a:r>
              <a:rPr lang="en-US" altLang="sl-SI" sz="2800" dirty="0"/>
              <a:t>, </a:t>
            </a:r>
            <a:r>
              <a:rPr lang="en-US" altLang="sl-SI" sz="2800" dirty="0" err="1"/>
              <a:t>pijavke</a:t>
            </a:r>
            <a:r>
              <a:rPr lang="en-US" altLang="sl-SI" sz="2800" dirty="0"/>
              <a:t> in </a:t>
            </a:r>
            <a:r>
              <a:rPr lang="en-US" altLang="sl-SI" sz="2800" dirty="0" err="1"/>
              <a:t>naravni</a:t>
            </a:r>
            <a:r>
              <a:rPr lang="en-US" altLang="sl-SI" sz="2800" dirty="0"/>
              <a:t> </a:t>
            </a:r>
            <a:r>
              <a:rPr lang="sl-SI" altLang="sl-SI" sz="2800" dirty="0"/>
              <a:t>pripravki</a:t>
            </a:r>
            <a:endParaRPr lang="en-US" altLang="sl-SI" sz="2800" dirty="0"/>
          </a:p>
          <a:p>
            <a:pPr eaLnBrk="1" hangingPunct="1">
              <a:spcBef>
                <a:spcPct val="30000"/>
              </a:spcBef>
            </a:pPr>
            <a:r>
              <a:rPr lang="en-US" altLang="sl-SI" sz="2800" dirty="0"/>
              <a:t>1870: </a:t>
            </a:r>
            <a:r>
              <a:rPr lang="en-US" altLang="sl-SI" sz="2800" dirty="0" err="1"/>
              <a:t>hladn</a:t>
            </a:r>
            <a:r>
              <a:rPr lang="sl-SI" altLang="sl-SI" sz="2800" dirty="0"/>
              <a:t>i</a:t>
            </a:r>
            <a:r>
              <a:rPr lang="en-US" altLang="sl-SI" sz="2800" dirty="0"/>
              <a:t> </a:t>
            </a:r>
            <a:r>
              <a:rPr lang="en-US" altLang="sl-SI" sz="2800" dirty="0" err="1"/>
              <a:t>povoj</a:t>
            </a:r>
            <a:r>
              <a:rPr lang="en-US" altLang="sl-SI" sz="2800" dirty="0"/>
              <a:t> </a:t>
            </a:r>
            <a:r>
              <a:rPr lang="en-US" altLang="sl-SI" sz="2800" dirty="0" err="1"/>
              <a:t>na</a:t>
            </a:r>
            <a:r>
              <a:rPr lang="en-US" altLang="sl-SI" sz="2800" dirty="0"/>
              <a:t> </a:t>
            </a:r>
            <a:r>
              <a:rPr lang="en-US" altLang="sl-SI" sz="2800" dirty="0" err="1"/>
              <a:t>glav</a:t>
            </a:r>
            <a:r>
              <a:rPr lang="sl-SI" altLang="sl-SI" sz="2800" dirty="0"/>
              <a:t>i</a:t>
            </a:r>
            <a:r>
              <a:rPr lang="en-US" altLang="sl-SI" sz="2800" dirty="0"/>
              <a:t>, </a:t>
            </a:r>
            <a:r>
              <a:rPr lang="en-US" altLang="sl-SI" sz="2800" dirty="0" err="1"/>
              <a:t>tih</a:t>
            </a:r>
            <a:r>
              <a:rPr lang="sl-SI" altLang="sl-SI" sz="2800" dirty="0"/>
              <a:t>a</a:t>
            </a:r>
            <a:r>
              <a:rPr lang="en-US" altLang="sl-SI" sz="2800" dirty="0"/>
              <a:t> sob</a:t>
            </a:r>
            <a:r>
              <a:rPr lang="sl-SI" altLang="sl-SI" sz="2800" dirty="0"/>
              <a:t>a</a:t>
            </a:r>
            <a:r>
              <a:rPr lang="en-US" altLang="sl-SI" sz="2800" dirty="0"/>
              <a:t>, </a:t>
            </a:r>
            <a:r>
              <a:rPr lang="en-US" altLang="sl-SI" sz="2800" dirty="0" err="1"/>
              <a:t>spanj</a:t>
            </a:r>
            <a:r>
              <a:rPr lang="sl-SI" altLang="sl-SI" sz="2800" dirty="0"/>
              <a:t>e</a:t>
            </a:r>
            <a:endParaRPr lang="en-US" altLang="sl-SI" sz="2800" dirty="0"/>
          </a:p>
        </p:txBody>
      </p:sp>
      <p:sp>
        <p:nvSpPr>
          <p:cNvPr id="22530" name="Rectangle 2"/>
          <p:cNvSpPr>
            <a:spLocks noGrp="1" noChangeArrowheads="1"/>
          </p:cNvSpPr>
          <p:nvPr>
            <p:ph type="title"/>
          </p:nvPr>
        </p:nvSpPr>
        <p:spPr/>
        <p:txBody>
          <a:bodyPr/>
          <a:lstStyle/>
          <a:p>
            <a:pPr eaLnBrk="1" fontAlgn="auto" hangingPunct="1">
              <a:spcAft>
                <a:spcPts val="0"/>
              </a:spcAft>
              <a:defRPr/>
            </a:pPr>
            <a:r>
              <a:rPr lang="sl-SI" sz="3200" dirty="0">
                <a:latin typeface="+mn-lt"/>
              </a:rPr>
              <a:t>Zgodovina zdravljenja migrene</a:t>
            </a:r>
            <a:endParaRPr sz="3200" dirty="0">
              <a:latin typeface="+mn-lt"/>
            </a:endParaRPr>
          </a:p>
        </p:txBody>
      </p:sp>
      <p:pic>
        <p:nvPicPr>
          <p:cNvPr id="7170" name="Picture 2" descr="http://oaks.nvg.org/h/haudtera.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7900" y="709550"/>
            <a:ext cx="28575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www.leechtherapyuk.co.uk/download/images/uk_medicinal_leech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5999" y="4573732"/>
            <a:ext cx="3036125" cy="2277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28003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idx="4294967295"/>
          </p:nvPr>
        </p:nvSpPr>
        <p:spPr>
          <a:xfrm>
            <a:off x="152400" y="914400"/>
            <a:ext cx="8763000" cy="4297363"/>
          </a:xfrm>
          <a:prstGeom prst="rect">
            <a:avLst/>
          </a:prstGeom>
        </p:spPr>
        <p:txBody>
          <a:bodyPr/>
          <a:lstStyle/>
          <a:p>
            <a:pPr eaLnBrk="1" hangingPunct="1">
              <a:lnSpc>
                <a:spcPct val="105000"/>
              </a:lnSpc>
              <a:spcBef>
                <a:spcPct val="40000"/>
              </a:spcBef>
            </a:pPr>
            <a:r>
              <a:rPr lang="en-US" altLang="sl-SI" sz="2800" b="1" dirty="0"/>
              <a:t>1868</a:t>
            </a:r>
            <a:r>
              <a:rPr lang="en-US" altLang="sl-SI" sz="2800" dirty="0"/>
              <a:t>: </a:t>
            </a:r>
            <a:r>
              <a:rPr lang="sl-SI" altLang="sl-SI" sz="2800" dirty="0"/>
              <a:t>uporaba </a:t>
            </a:r>
            <a:r>
              <a:rPr lang="en-US" altLang="sl-SI" sz="2800" dirty="0"/>
              <a:t>ergot </a:t>
            </a:r>
            <a:r>
              <a:rPr lang="sl-SI" altLang="sl-SI" sz="2800" dirty="0"/>
              <a:t>alkaloidov za zdravljenje bolečine ene strani glave,</a:t>
            </a:r>
          </a:p>
          <a:p>
            <a:pPr eaLnBrk="1" hangingPunct="1">
              <a:lnSpc>
                <a:spcPct val="105000"/>
              </a:lnSpc>
              <a:spcBef>
                <a:spcPct val="40000"/>
              </a:spcBef>
            </a:pPr>
            <a:r>
              <a:rPr lang="en-US" altLang="sl-SI" sz="2800" u="sng" dirty="0"/>
              <a:t>Ergot:</a:t>
            </a:r>
            <a:r>
              <a:rPr lang="en-US" altLang="sl-SI" sz="2800" dirty="0"/>
              <a:t> </a:t>
            </a:r>
            <a:r>
              <a:rPr lang="sl-SI" altLang="sl-SI" sz="2800" dirty="0"/>
              <a:t>močen </a:t>
            </a:r>
            <a:r>
              <a:rPr lang="sl-SI" altLang="sl-SI" sz="2800" dirty="0" err="1"/>
              <a:t>nevrotoksin</a:t>
            </a:r>
            <a:r>
              <a:rPr lang="sl-SI" altLang="sl-SI" sz="2800" dirty="0"/>
              <a:t> in </a:t>
            </a:r>
            <a:r>
              <a:rPr lang="sl-SI" altLang="sl-SI" sz="2800" u="sng" dirty="0" err="1">
                <a:solidFill>
                  <a:srgbClr val="FF0000"/>
                </a:solidFill>
              </a:rPr>
              <a:t>vazokonstriktor</a:t>
            </a:r>
            <a:r>
              <a:rPr lang="sl-SI" altLang="sl-SI" sz="2800" dirty="0"/>
              <a:t>;</a:t>
            </a:r>
            <a:r>
              <a:rPr lang="en-US" altLang="sl-SI" sz="2800" dirty="0"/>
              <a:t> </a:t>
            </a:r>
            <a:r>
              <a:rPr lang="sl-SI" altLang="sl-SI" sz="2800" dirty="0"/>
              <a:t>nastane v glivah, ki rastejo na rži (</a:t>
            </a:r>
            <a:r>
              <a:rPr lang="sl-SI" altLang="sl-SI" sz="2800" i="1" dirty="0"/>
              <a:t>C. </a:t>
            </a:r>
            <a:r>
              <a:rPr lang="sl-SI" altLang="sl-SI" sz="2800" i="1" dirty="0" err="1"/>
              <a:t>purpurea</a:t>
            </a:r>
            <a:r>
              <a:rPr lang="sl-SI" altLang="sl-SI" sz="2800" dirty="0"/>
              <a:t>),</a:t>
            </a:r>
            <a:endParaRPr lang="en-US" altLang="sl-SI" sz="2800" dirty="0"/>
          </a:p>
          <a:p>
            <a:pPr eaLnBrk="1" hangingPunct="1">
              <a:lnSpc>
                <a:spcPct val="105000"/>
              </a:lnSpc>
              <a:spcBef>
                <a:spcPct val="40000"/>
              </a:spcBef>
            </a:pPr>
            <a:r>
              <a:rPr lang="en-US" altLang="sl-SI" sz="2800" b="1" dirty="0"/>
              <a:t>1925</a:t>
            </a:r>
            <a:r>
              <a:rPr lang="en-US" altLang="sl-SI" sz="2800" dirty="0"/>
              <a:t>: </a:t>
            </a:r>
            <a:r>
              <a:rPr lang="sl-SI" altLang="sl-SI" sz="2800" dirty="0"/>
              <a:t>kemično določena aktivna kemijska spojina </a:t>
            </a:r>
            <a:r>
              <a:rPr lang="en-US" altLang="sl-SI" sz="2800" dirty="0"/>
              <a:t>ergot</a:t>
            </a:r>
            <a:r>
              <a:rPr lang="sl-SI" altLang="sl-SI" sz="2800" dirty="0"/>
              <a:t>a</a:t>
            </a:r>
            <a:r>
              <a:rPr lang="en-US" altLang="sl-SI" sz="2800" dirty="0"/>
              <a:t> (</a:t>
            </a:r>
            <a:r>
              <a:rPr lang="en-US" altLang="sl-SI" sz="2800" dirty="0" err="1"/>
              <a:t>ergotamin</a:t>
            </a:r>
            <a:r>
              <a:rPr lang="en-US" altLang="sl-SI" sz="2800" dirty="0"/>
              <a:t>)</a:t>
            </a:r>
          </a:p>
          <a:p>
            <a:pPr eaLnBrk="1" hangingPunct="1">
              <a:lnSpc>
                <a:spcPct val="105000"/>
              </a:lnSpc>
              <a:spcBef>
                <a:spcPct val="40000"/>
              </a:spcBef>
            </a:pPr>
            <a:r>
              <a:rPr lang="en-US" altLang="sl-SI" sz="2800" b="1" dirty="0"/>
              <a:t>1940</a:t>
            </a:r>
            <a:r>
              <a:rPr lang="en-US" altLang="sl-SI" sz="2800" dirty="0"/>
              <a:t>: </a:t>
            </a:r>
            <a:r>
              <a:rPr lang="en-US" altLang="sl-SI" sz="2800" dirty="0" err="1"/>
              <a:t>ergotamin</a:t>
            </a:r>
            <a:r>
              <a:rPr lang="en-US" altLang="sl-SI" sz="2800" dirty="0"/>
              <a:t> </a:t>
            </a:r>
            <a:r>
              <a:rPr lang="en-US" altLang="sl-SI" sz="2800" dirty="0" err="1"/>
              <a:t>tartrat</a:t>
            </a:r>
            <a:r>
              <a:rPr lang="sl-SI" altLang="sl-SI" sz="2800" dirty="0"/>
              <a:t> kot zdravilo prve izbire za akutno migreno</a:t>
            </a:r>
          </a:p>
          <a:p>
            <a:pPr eaLnBrk="1" hangingPunct="1">
              <a:lnSpc>
                <a:spcPct val="105000"/>
              </a:lnSpc>
              <a:spcBef>
                <a:spcPct val="40000"/>
              </a:spcBef>
            </a:pPr>
            <a:r>
              <a:rPr lang="sl-SI" altLang="sl-SI" sz="2800" i="1" dirty="0" err="1"/>
              <a:t>Claviceps</a:t>
            </a:r>
            <a:r>
              <a:rPr lang="sl-SI" altLang="sl-SI" sz="2800" i="1" dirty="0"/>
              <a:t> </a:t>
            </a:r>
            <a:r>
              <a:rPr lang="sl-SI" altLang="sl-SI" sz="2800" i="1" dirty="0" err="1"/>
              <a:t>purpurea</a:t>
            </a:r>
            <a:r>
              <a:rPr lang="sl-SI" altLang="sl-SI" sz="2800" dirty="0"/>
              <a:t>:</a:t>
            </a:r>
            <a:endParaRPr lang="en-US" altLang="sl-SI" sz="2800" dirty="0"/>
          </a:p>
        </p:txBody>
      </p:sp>
      <p:sp>
        <p:nvSpPr>
          <p:cNvPr id="23554" name="Rectangle 2"/>
          <p:cNvSpPr>
            <a:spLocks noGrp="1" noChangeArrowheads="1"/>
          </p:cNvSpPr>
          <p:nvPr>
            <p:ph type="title"/>
          </p:nvPr>
        </p:nvSpPr>
        <p:spPr/>
        <p:txBody>
          <a:bodyPr/>
          <a:lstStyle/>
          <a:p>
            <a:pPr eaLnBrk="1" fontAlgn="auto" hangingPunct="1">
              <a:spcAft>
                <a:spcPts val="0"/>
              </a:spcAft>
              <a:defRPr/>
            </a:pPr>
            <a:r>
              <a:rPr dirty="0">
                <a:latin typeface="+mn-lt"/>
              </a:rPr>
              <a:t>Ergot</a:t>
            </a:r>
            <a:r>
              <a:rPr lang="sl-SI" dirty="0">
                <a:latin typeface="+mn-lt"/>
              </a:rPr>
              <a:t> alkaloidi</a:t>
            </a:r>
            <a:endParaRPr dirty="0">
              <a:latin typeface="+mn-lt"/>
            </a:endParaRPr>
          </a:p>
        </p:txBody>
      </p:sp>
      <p:pic>
        <p:nvPicPr>
          <p:cNvPr id="8194" name="Picture 2" descr="http://t1.gstatic.com/images?q=tbn:ANd9GcRllBZJE1Ei_uhOZ1y5kyzZvOj7NIdso8wfuEXgvIUXBU7K0GXhj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8600" y="4555314"/>
            <a:ext cx="3429000" cy="2302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2307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6"/>
          <p:cNvSpPr>
            <a:spLocks noGrp="1" noChangeArrowheads="1"/>
          </p:cNvSpPr>
          <p:nvPr>
            <p:ph type="title"/>
          </p:nvPr>
        </p:nvSpPr>
        <p:spPr/>
        <p:txBody>
          <a:bodyPr/>
          <a:lstStyle/>
          <a:p>
            <a:pPr eaLnBrk="1" hangingPunct="1">
              <a:defRPr/>
            </a:pPr>
            <a:r>
              <a:rPr lang="sl-SI" dirty="0"/>
              <a:t>Zdravljenje migrene</a:t>
            </a:r>
            <a:endParaRPr lang="en-US" dirty="0"/>
          </a:p>
        </p:txBody>
      </p:sp>
      <p:sp>
        <p:nvSpPr>
          <p:cNvPr id="28675" name="Rectangle 18"/>
          <p:cNvSpPr>
            <a:spLocks noGrp="1" noChangeArrowheads="1"/>
          </p:cNvSpPr>
          <p:nvPr>
            <p:ph type="body" sz="half" idx="2"/>
          </p:nvPr>
        </p:nvSpPr>
        <p:spPr>
          <a:xfrm>
            <a:off x="4790281" y="762000"/>
            <a:ext cx="4353719" cy="4525962"/>
          </a:xfrm>
        </p:spPr>
        <p:txBody>
          <a:bodyPr/>
          <a:lstStyle/>
          <a:p>
            <a:pPr eaLnBrk="1" hangingPunct="1">
              <a:buFontTx/>
              <a:buNone/>
              <a:defRPr/>
            </a:pPr>
            <a:r>
              <a:rPr lang="sl-SI" sz="2400" b="1" dirty="0">
                <a:solidFill>
                  <a:srgbClr val="6699FF"/>
                </a:solidFill>
              </a:rPr>
              <a:t>Preventivni ukrepi</a:t>
            </a:r>
          </a:p>
          <a:p>
            <a:pPr eaLnBrk="1" hangingPunct="1">
              <a:buFontTx/>
              <a:buNone/>
              <a:defRPr/>
            </a:pPr>
            <a:r>
              <a:rPr lang="en-US" sz="2000" b="1" dirty="0" err="1">
                <a:solidFill>
                  <a:srgbClr val="6699FF"/>
                </a:solidFill>
              </a:rPr>
              <a:t>zmanjša</a:t>
            </a:r>
            <a:r>
              <a:rPr lang="sl-SI" sz="2000" b="1" dirty="0">
                <a:solidFill>
                  <a:srgbClr val="6699FF"/>
                </a:solidFill>
              </a:rPr>
              <a:t>nje</a:t>
            </a:r>
            <a:r>
              <a:rPr lang="en-US" sz="2000" b="1" dirty="0">
                <a:solidFill>
                  <a:srgbClr val="6699FF"/>
                </a:solidFill>
              </a:rPr>
              <a:t> </a:t>
            </a:r>
            <a:r>
              <a:rPr lang="en-US" sz="2000" b="1" dirty="0" err="1">
                <a:solidFill>
                  <a:srgbClr val="6699FF"/>
                </a:solidFill>
              </a:rPr>
              <a:t>pogostost</a:t>
            </a:r>
            <a:r>
              <a:rPr lang="sl-SI" sz="2000" b="1" dirty="0">
                <a:solidFill>
                  <a:srgbClr val="6699FF"/>
                </a:solidFill>
              </a:rPr>
              <a:t>i</a:t>
            </a:r>
            <a:r>
              <a:rPr lang="en-US" sz="2000" b="1" dirty="0">
                <a:solidFill>
                  <a:srgbClr val="6699FF"/>
                </a:solidFill>
              </a:rPr>
              <a:t> in </a:t>
            </a:r>
            <a:r>
              <a:rPr lang="en-US" sz="2000" b="1" dirty="0" err="1">
                <a:solidFill>
                  <a:srgbClr val="6699FF"/>
                </a:solidFill>
              </a:rPr>
              <a:t>resnost</a:t>
            </a:r>
            <a:r>
              <a:rPr lang="sl-SI" sz="2000" b="1" dirty="0">
                <a:solidFill>
                  <a:srgbClr val="6699FF"/>
                </a:solidFill>
              </a:rPr>
              <a:t>i</a:t>
            </a:r>
            <a:r>
              <a:rPr lang="en-US" sz="2000" b="1" dirty="0">
                <a:solidFill>
                  <a:srgbClr val="6699FF"/>
                </a:solidFill>
              </a:rPr>
              <a:t> </a:t>
            </a:r>
            <a:r>
              <a:rPr lang="en-US" sz="2000" b="1" dirty="0" err="1">
                <a:solidFill>
                  <a:srgbClr val="6699FF"/>
                </a:solidFill>
              </a:rPr>
              <a:t>migrenskega</a:t>
            </a:r>
            <a:r>
              <a:rPr lang="en-US" sz="2000" b="1" dirty="0">
                <a:solidFill>
                  <a:srgbClr val="6699FF"/>
                </a:solidFill>
              </a:rPr>
              <a:t> </a:t>
            </a:r>
            <a:r>
              <a:rPr lang="en-US" sz="2000" b="1" dirty="0" err="1">
                <a:solidFill>
                  <a:srgbClr val="6699FF"/>
                </a:solidFill>
              </a:rPr>
              <a:t>napada</a:t>
            </a:r>
            <a:endParaRPr lang="en-US" sz="2000" b="1" dirty="0">
              <a:solidFill>
                <a:srgbClr val="6699FF"/>
              </a:solidFill>
            </a:endParaRPr>
          </a:p>
          <a:p>
            <a:pPr eaLnBrk="1" hangingPunct="1">
              <a:defRPr/>
            </a:pPr>
            <a:r>
              <a:rPr lang="en-US" sz="2400" dirty="0" err="1"/>
              <a:t>Lahko</a:t>
            </a:r>
            <a:r>
              <a:rPr lang="en-US" sz="2400" dirty="0"/>
              <a:t> </a:t>
            </a:r>
            <a:r>
              <a:rPr lang="en-US" sz="2400" dirty="0" err="1"/>
              <a:t>prepreči</a:t>
            </a:r>
            <a:r>
              <a:rPr lang="en-US" sz="2400" dirty="0"/>
              <a:t> </a:t>
            </a:r>
            <a:r>
              <a:rPr lang="en-US" sz="2400" dirty="0" err="1"/>
              <a:t>ali</a:t>
            </a:r>
            <a:r>
              <a:rPr lang="en-US" sz="2400" dirty="0"/>
              <a:t> </a:t>
            </a:r>
            <a:r>
              <a:rPr lang="en-US" sz="2400" dirty="0" err="1"/>
              <a:t>zmanjša</a:t>
            </a:r>
            <a:r>
              <a:rPr lang="en-US" sz="2400" dirty="0"/>
              <a:t> </a:t>
            </a:r>
            <a:r>
              <a:rPr lang="en-US" sz="2400" dirty="0" err="1"/>
              <a:t>število</a:t>
            </a:r>
            <a:r>
              <a:rPr lang="en-US" sz="2400" dirty="0"/>
              <a:t> </a:t>
            </a:r>
            <a:r>
              <a:rPr lang="en-US" sz="2400" dirty="0" err="1"/>
              <a:t>migrenskih</a:t>
            </a:r>
            <a:r>
              <a:rPr lang="en-US" sz="2400" dirty="0"/>
              <a:t> </a:t>
            </a:r>
            <a:r>
              <a:rPr lang="en-US" sz="2400" dirty="0" err="1"/>
              <a:t>napadov</a:t>
            </a:r>
            <a:endParaRPr lang="en-US" sz="2400" dirty="0"/>
          </a:p>
          <a:p>
            <a:pPr eaLnBrk="1" hangingPunct="1">
              <a:defRPr/>
            </a:pPr>
            <a:r>
              <a:rPr lang="sl-SI" sz="2400" dirty="0"/>
              <a:t>Običajno jemljemo dnevno</a:t>
            </a:r>
            <a:endParaRPr lang="en-US" sz="2400" dirty="0"/>
          </a:p>
          <a:p>
            <a:pPr lvl="1" eaLnBrk="1" hangingPunct="1">
              <a:spcBef>
                <a:spcPct val="25000"/>
              </a:spcBef>
              <a:defRPr/>
            </a:pPr>
            <a:r>
              <a:rPr lang="en-US" b="1" dirty="0" err="1"/>
              <a:t>antiepileptiki</a:t>
            </a:r>
            <a:endParaRPr lang="en-US" b="1" dirty="0"/>
          </a:p>
          <a:p>
            <a:pPr lvl="1" eaLnBrk="1" hangingPunct="1">
              <a:spcBef>
                <a:spcPct val="25000"/>
              </a:spcBef>
              <a:defRPr/>
            </a:pPr>
            <a:r>
              <a:rPr lang="en-US" b="1" dirty="0" err="1"/>
              <a:t>antidepresivi</a:t>
            </a:r>
            <a:endParaRPr lang="en-US" b="1" dirty="0"/>
          </a:p>
          <a:p>
            <a:pPr lvl="1" eaLnBrk="1" hangingPunct="1">
              <a:spcBef>
                <a:spcPct val="25000"/>
              </a:spcBef>
              <a:defRPr/>
            </a:pPr>
            <a:r>
              <a:rPr lang="sl-SI" b="1" dirty="0"/>
              <a:t>zaviralci </a:t>
            </a:r>
            <a:r>
              <a:rPr lang="sl-SI" b="1" dirty="0" err="1"/>
              <a:t>adrenergičnih</a:t>
            </a:r>
            <a:r>
              <a:rPr lang="sl-SI" b="1" dirty="0"/>
              <a:t> receptorjev </a:t>
            </a:r>
            <a:r>
              <a:rPr lang="en-US" b="1" dirty="0"/>
              <a:t>beta</a:t>
            </a:r>
          </a:p>
          <a:p>
            <a:pPr lvl="1" eaLnBrk="1" hangingPunct="1">
              <a:spcBef>
                <a:spcPct val="25000"/>
              </a:spcBef>
              <a:defRPr/>
            </a:pPr>
            <a:r>
              <a:rPr lang="sl-SI" b="1" dirty="0" err="1"/>
              <a:t>z</a:t>
            </a:r>
            <a:r>
              <a:rPr lang="en-US" b="1" dirty="0" err="1"/>
              <a:t>aviralci</a:t>
            </a:r>
            <a:r>
              <a:rPr lang="en-US" b="1" dirty="0"/>
              <a:t> </a:t>
            </a:r>
            <a:r>
              <a:rPr lang="en-US" b="1" dirty="0" err="1"/>
              <a:t>kalcijevih</a:t>
            </a:r>
            <a:r>
              <a:rPr lang="en-US" b="1" dirty="0"/>
              <a:t> </a:t>
            </a:r>
            <a:r>
              <a:rPr lang="en-US" b="1" dirty="0" err="1"/>
              <a:t>kanalov</a:t>
            </a:r>
            <a:endParaRPr lang="en-US" b="1" dirty="0"/>
          </a:p>
          <a:p>
            <a:pPr lvl="1" eaLnBrk="1" hangingPunct="1">
              <a:spcBef>
                <a:spcPct val="25000"/>
              </a:spcBef>
              <a:defRPr/>
            </a:pPr>
            <a:endParaRPr lang="en-US" dirty="0"/>
          </a:p>
          <a:p>
            <a:pPr lvl="1" eaLnBrk="1" hangingPunct="1">
              <a:defRPr/>
            </a:pPr>
            <a:endParaRPr lang="en-US" dirty="0"/>
          </a:p>
          <a:p>
            <a:pPr lvl="1" eaLnBrk="1" hangingPunct="1">
              <a:defRPr/>
            </a:pPr>
            <a:endParaRPr lang="en-US" dirty="0"/>
          </a:p>
          <a:p>
            <a:pPr lvl="1" eaLnBrk="1" hangingPunct="1">
              <a:defRPr/>
            </a:pPr>
            <a:endParaRPr lang="en-US" dirty="0"/>
          </a:p>
          <a:p>
            <a:pPr eaLnBrk="1" hangingPunct="1">
              <a:defRPr/>
            </a:pPr>
            <a:endParaRPr lang="en-US" sz="2400" dirty="0"/>
          </a:p>
          <a:p>
            <a:pPr eaLnBrk="1" hangingPunct="1">
              <a:defRPr/>
            </a:pPr>
            <a:endParaRPr lang="en-US" sz="2400" dirty="0"/>
          </a:p>
          <a:p>
            <a:pPr eaLnBrk="1" hangingPunct="1">
              <a:defRPr/>
            </a:pPr>
            <a:endParaRPr lang="en-US" sz="2400" dirty="0"/>
          </a:p>
        </p:txBody>
      </p:sp>
      <p:sp>
        <p:nvSpPr>
          <p:cNvPr id="28677" name="Rectangle 23"/>
          <p:cNvSpPr>
            <a:spLocks noGrp="1" noChangeArrowheads="1"/>
          </p:cNvSpPr>
          <p:nvPr>
            <p:ph type="body" sz="half" idx="1"/>
          </p:nvPr>
        </p:nvSpPr>
        <p:spPr>
          <a:xfrm>
            <a:off x="29688" y="762000"/>
            <a:ext cx="4847112" cy="4525962"/>
          </a:xfrm>
        </p:spPr>
        <p:txBody>
          <a:bodyPr/>
          <a:lstStyle/>
          <a:p>
            <a:pPr eaLnBrk="1" hangingPunct="1">
              <a:buFontTx/>
              <a:buNone/>
              <a:defRPr/>
            </a:pPr>
            <a:r>
              <a:rPr lang="sl-SI" sz="2400" b="1" dirty="0">
                <a:solidFill>
                  <a:srgbClr val="6699FF"/>
                </a:solidFill>
              </a:rPr>
              <a:t>Akutno zdravljenje</a:t>
            </a:r>
          </a:p>
          <a:p>
            <a:pPr eaLnBrk="1" hangingPunct="1">
              <a:buFontTx/>
              <a:buNone/>
              <a:defRPr/>
            </a:pPr>
            <a:r>
              <a:rPr lang="en-US" sz="1800" b="1" dirty="0" err="1">
                <a:solidFill>
                  <a:srgbClr val="6699FF"/>
                </a:solidFill>
              </a:rPr>
              <a:t>ustavi</a:t>
            </a:r>
            <a:r>
              <a:rPr lang="sl-SI" sz="1800" b="1" dirty="0">
                <a:solidFill>
                  <a:srgbClr val="6699FF"/>
                </a:solidFill>
              </a:rPr>
              <a:t>jo</a:t>
            </a:r>
            <a:r>
              <a:rPr lang="en-US" sz="1800" b="1" dirty="0">
                <a:solidFill>
                  <a:srgbClr val="6699FF"/>
                </a:solidFill>
              </a:rPr>
              <a:t> </a:t>
            </a:r>
            <a:r>
              <a:rPr lang="en-US" sz="1800" b="1" dirty="0" err="1">
                <a:solidFill>
                  <a:srgbClr val="6699FF"/>
                </a:solidFill>
              </a:rPr>
              <a:t>ali</a:t>
            </a:r>
            <a:r>
              <a:rPr lang="en-US" sz="1800" b="1" dirty="0">
                <a:solidFill>
                  <a:srgbClr val="6699FF"/>
                </a:solidFill>
              </a:rPr>
              <a:t> </a:t>
            </a:r>
            <a:r>
              <a:rPr lang="en-US" sz="1800" b="1" dirty="0" err="1">
                <a:solidFill>
                  <a:srgbClr val="6699FF"/>
                </a:solidFill>
              </a:rPr>
              <a:t>prepreči</a:t>
            </a:r>
            <a:r>
              <a:rPr lang="sl-SI" sz="1800" b="1" dirty="0">
                <a:solidFill>
                  <a:srgbClr val="6699FF"/>
                </a:solidFill>
              </a:rPr>
              <a:t>jo</a:t>
            </a:r>
            <a:r>
              <a:rPr lang="en-US" sz="1800" b="1" dirty="0">
                <a:solidFill>
                  <a:srgbClr val="6699FF"/>
                </a:solidFill>
              </a:rPr>
              <a:t> </a:t>
            </a:r>
            <a:r>
              <a:rPr lang="en-US" sz="1800" b="1" dirty="0" err="1">
                <a:solidFill>
                  <a:srgbClr val="6699FF"/>
                </a:solidFill>
              </a:rPr>
              <a:t>napredovanje</a:t>
            </a:r>
            <a:r>
              <a:rPr lang="en-US" sz="1800" b="1" dirty="0">
                <a:solidFill>
                  <a:srgbClr val="6699FF"/>
                </a:solidFill>
              </a:rPr>
              <a:t> </a:t>
            </a:r>
            <a:r>
              <a:rPr lang="en-US" sz="1800" b="1" dirty="0" err="1">
                <a:solidFill>
                  <a:srgbClr val="6699FF"/>
                </a:solidFill>
              </a:rPr>
              <a:t>glavobol</a:t>
            </a:r>
            <a:r>
              <a:rPr lang="sl-SI" sz="1800" b="1" dirty="0">
                <a:solidFill>
                  <a:srgbClr val="6699FF"/>
                </a:solidFill>
              </a:rPr>
              <a:t>a</a:t>
            </a:r>
            <a:endParaRPr lang="en-US" sz="1800" b="1" dirty="0">
              <a:solidFill>
                <a:srgbClr val="6699FF"/>
              </a:solidFill>
            </a:endParaRPr>
          </a:p>
          <a:p>
            <a:pPr eaLnBrk="1" hangingPunct="1">
              <a:defRPr/>
            </a:pPr>
            <a:r>
              <a:rPr lang="en-US" sz="2000" dirty="0" err="1"/>
              <a:t>Lahko</a:t>
            </a:r>
            <a:r>
              <a:rPr lang="en-US" sz="2000" dirty="0"/>
              <a:t> del</a:t>
            </a:r>
            <a:r>
              <a:rPr lang="sl-SI" sz="2000" dirty="0"/>
              <a:t>ujejo</a:t>
            </a:r>
            <a:r>
              <a:rPr lang="en-US" sz="2000" dirty="0"/>
              <a:t> </a:t>
            </a:r>
            <a:r>
              <a:rPr lang="en-US" sz="2000" dirty="0" err="1"/>
              <a:t>hitro</a:t>
            </a:r>
            <a:r>
              <a:rPr lang="sl-SI" sz="2000" dirty="0"/>
              <a:t>,</a:t>
            </a:r>
            <a:r>
              <a:rPr lang="en-US" sz="2000" dirty="0"/>
              <a:t> </a:t>
            </a:r>
            <a:r>
              <a:rPr lang="en-US" sz="2000" dirty="0" err="1"/>
              <a:t>za</a:t>
            </a:r>
            <a:r>
              <a:rPr lang="en-US" sz="2000" dirty="0"/>
              <a:t> </a:t>
            </a:r>
            <a:r>
              <a:rPr lang="en-US" sz="2000" dirty="0" err="1"/>
              <a:t>lajšanje</a:t>
            </a:r>
            <a:r>
              <a:rPr lang="en-US" sz="2000" dirty="0"/>
              <a:t> </a:t>
            </a:r>
            <a:r>
              <a:rPr lang="en-US" sz="2000" dirty="0" err="1"/>
              <a:t>migren</a:t>
            </a:r>
            <a:r>
              <a:rPr lang="sl-SI" sz="2000" dirty="0"/>
              <a:t>sk</a:t>
            </a:r>
            <a:r>
              <a:rPr lang="en-US" sz="2000" dirty="0"/>
              <a:t>e </a:t>
            </a:r>
            <a:r>
              <a:rPr lang="en-US" sz="2000" dirty="0" err="1"/>
              <a:t>bolečine</a:t>
            </a:r>
            <a:r>
              <a:rPr lang="en-US" sz="2000" dirty="0"/>
              <a:t> in </a:t>
            </a:r>
            <a:r>
              <a:rPr lang="en-US" sz="2000" dirty="0" err="1"/>
              <a:t>drugih</a:t>
            </a:r>
            <a:r>
              <a:rPr lang="en-US" sz="2000" dirty="0"/>
              <a:t> </a:t>
            </a:r>
            <a:r>
              <a:rPr lang="en-US" sz="2000" dirty="0" err="1"/>
              <a:t>simptomov</a:t>
            </a:r>
            <a:endParaRPr lang="en-US" sz="2000" dirty="0"/>
          </a:p>
          <a:p>
            <a:pPr eaLnBrk="1" hangingPunct="1">
              <a:defRPr/>
            </a:pPr>
            <a:r>
              <a:rPr lang="en-US" sz="2000" dirty="0" err="1"/>
              <a:t>Običajno</a:t>
            </a:r>
            <a:r>
              <a:rPr lang="en-US" sz="2000" dirty="0"/>
              <a:t> </a:t>
            </a:r>
            <a:r>
              <a:rPr lang="sl-SI" sz="2000" dirty="0"/>
              <a:t>jemljemo </a:t>
            </a:r>
            <a:r>
              <a:rPr lang="en-US" sz="2000" dirty="0"/>
              <a:t>med </a:t>
            </a:r>
            <a:r>
              <a:rPr lang="en-US" sz="2000" dirty="0" err="1"/>
              <a:t>migrenskim</a:t>
            </a:r>
            <a:r>
              <a:rPr lang="en-US" sz="2000" dirty="0"/>
              <a:t> </a:t>
            </a:r>
            <a:r>
              <a:rPr lang="en-US" sz="2000" dirty="0" err="1"/>
              <a:t>napadom</a:t>
            </a:r>
            <a:r>
              <a:rPr lang="sl-SI" sz="2000" dirty="0"/>
              <a:t>:</a:t>
            </a:r>
            <a:endParaRPr lang="en-US" sz="2000" dirty="0"/>
          </a:p>
          <a:p>
            <a:pPr lvl="1" eaLnBrk="1" hangingPunct="1">
              <a:defRPr/>
            </a:pPr>
            <a:r>
              <a:rPr lang="en-US" sz="2000" b="1" dirty="0" err="1"/>
              <a:t>triptani</a:t>
            </a:r>
            <a:endParaRPr lang="en-US" sz="2000" b="1" dirty="0"/>
          </a:p>
          <a:p>
            <a:pPr lvl="1" eaLnBrk="1" hangingPunct="1">
              <a:defRPr/>
            </a:pPr>
            <a:r>
              <a:rPr lang="en-US" sz="2000" b="1" dirty="0" err="1"/>
              <a:t>nesteroidna</a:t>
            </a:r>
            <a:r>
              <a:rPr lang="en-US" sz="2000" b="1" dirty="0"/>
              <a:t> </a:t>
            </a:r>
            <a:r>
              <a:rPr lang="en-US" sz="2000" b="1" dirty="0" err="1"/>
              <a:t>protivnetna</a:t>
            </a:r>
            <a:r>
              <a:rPr lang="en-US" sz="2000" b="1" dirty="0"/>
              <a:t> </a:t>
            </a:r>
            <a:r>
              <a:rPr lang="en-US" sz="2000" b="1" dirty="0" err="1"/>
              <a:t>zdravila</a:t>
            </a:r>
            <a:endParaRPr lang="en-US" sz="2000" b="1" dirty="0"/>
          </a:p>
          <a:p>
            <a:pPr lvl="1" eaLnBrk="1" hangingPunct="1">
              <a:defRPr/>
            </a:pPr>
            <a:r>
              <a:rPr lang="en-US" sz="2000" b="1" dirty="0" err="1"/>
              <a:t>opioidi</a:t>
            </a:r>
            <a:endParaRPr lang="en-US" sz="2000" b="1" dirty="0"/>
          </a:p>
          <a:p>
            <a:pPr lvl="1" eaLnBrk="1" hangingPunct="1">
              <a:defRPr/>
            </a:pPr>
            <a:r>
              <a:rPr lang="sl-SI" sz="2000" b="1" dirty="0" err="1"/>
              <a:t>a</a:t>
            </a:r>
            <a:r>
              <a:rPr lang="en-US" sz="2000" b="1" dirty="0" err="1"/>
              <a:t>nalgetiki</a:t>
            </a:r>
            <a:r>
              <a:rPr lang="en-US" sz="2000" b="1" dirty="0"/>
              <a:t> (Rx in OTC)</a:t>
            </a:r>
          </a:p>
          <a:p>
            <a:pPr lvl="1" eaLnBrk="1" hangingPunct="1">
              <a:defRPr/>
            </a:pPr>
            <a:r>
              <a:rPr lang="sl-SI" sz="2000" b="1" dirty="0" err="1"/>
              <a:t>e</a:t>
            </a:r>
            <a:r>
              <a:rPr lang="en-US" sz="2000" b="1" dirty="0" err="1"/>
              <a:t>rgotamin</a:t>
            </a:r>
            <a:r>
              <a:rPr lang="en-US" sz="2000" b="1" dirty="0"/>
              <a:t> / DHE</a:t>
            </a:r>
          </a:p>
          <a:p>
            <a:pPr lvl="1" eaLnBrk="1" hangingPunct="1">
              <a:defRPr/>
            </a:pPr>
            <a:r>
              <a:rPr lang="en-US" sz="2000" b="1" dirty="0" err="1"/>
              <a:t>antiemetiki</a:t>
            </a:r>
            <a:endParaRPr lang="en-US" sz="2000" b="1" dirty="0"/>
          </a:p>
          <a:p>
            <a:pPr lvl="1" eaLnBrk="1" hangingPunct="1">
              <a:defRPr/>
            </a:pPr>
            <a:r>
              <a:rPr lang="en-US" sz="2000" b="1" dirty="0" err="1"/>
              <a:t>nevroleptiki</a:t>
            </a:r>
            <a:endParaRPr lang="en-US" sz="2000" b="1" dirty="0"/>
          </a:p>
          <a:p>
            <a:pPr lvl="1" eaLnBrk="1" hangingPunct="1">
              <a:defRPr/>
            </a:pPr>
            <a:r>
              <a:rPr lang="en-US" sz="2000" b="1" dirty="0" err="1"/>
              <a:t>kortikosteroidi</a:t>
            </a:r>
            <a:endParaRPr lang="en-US" sz="2000" b="1" dirty="0"/>
          </a:p>
          <a:p>
            <a:pPr lvl="1" eaLnBrk="1" hangingPunct="1">
              <a:defRPr/>
            </a:pPr>
            <a:endParaRPr lang="en-US" sz="2000" dirty="0"/>
          </a:p>
          <a:p>
            <a:pPr lvl="1" eaLnBrk="1" hangingPunct="1">
              <a:defRPr/>
            </a:pPr>
            <a:endParaRPr lang="en-US" sz="2000" dirty="0"/>
          </a:p>
          <a:p>
            <a:pPr lvl="1" eaLnBrk="1" hangingPunct="1">
              <a:defRPr/>
            </a:pPr>
            <a:endParaRPr lang="en-US" sz="2000" dirty="0"/>
          </a:p>
          <a:p>
            <a:pPr eaLnBrk="1" hangingPunct="1">
              <a:defRPr/>
            </a:pPr>
            <a:endParaRPr lang="en-US" sz="2000" dirty="0"/>
          </a:p>
        </p:txBody>
      </p:sp>
      <p:sp>
        <p:nvSpPr>
          <p:cNvPr id="17414" name="TextBox 5"/>
          <p:cNvSpPr txBox="1">
            <a:spLocks noChangeArrowheads="1"/>
          </p:cNvSpPr>
          <p:nvPr/>
        </p:nvSpPr>
        <p:spPr bwMode="auto">
          <a:xfrm>
            <a:off x="2951162" y="6381750"/>
            <a:ext cx="36782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itchFamily="2" charset="2"/>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hlink"/>
              </a:buClr>
              <a:buFont typeface="Wingdings" pitchFamily="2" charset="2"/>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hlink"/>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9pPr>
          </a:lstStyle>
          <a:p>
            <a:pPr>
              <a:spcBef>
                <a:spcPct val="0"/>
              </a:spcBef>
              <a:buClrTx/>
              <a:buFontTx/>
              <a:buNone/>
            </a:pPr>
            <a:r>
              <a:rPr lang="en-US" altLang="sl-SI" sz="1000" dirty="0" err="1"/>
              <a:t>Tepper</a:t>
            </a:r>
            <a:r>
              <a:rPr lang="en-US" altLang="sl-SI" sz="1000" dirty="0"/>
              <a:t> SJ and Spears RC. </a:t>
            </a:r>
            <a:r>
              <a:rPr lang="en-US" altLang="sl-SI" sz="1000" i="1" dirty="0" err="1"/>
              <a:t>Neurol</a:t>
            </a:r>
            <a:r>
              <a:rPr lang="en-US" altLang="sl-SI" sz="1000" i="1" dirty="0"/>
              <a:t> </a:t>
            </a:r>
            <a:r>
              <a:rPr lang="en-US" altLang="sl-SI" sz="1000" i="1" dirty="0" err="1"/>
              <a:t>Clin</a:t>
            </a:r>
            <a:r>
              <a:rPr lang="en-US" altLang="sl-SI" sz="1000" dirty="0"/>
              <a:t>. 2009;27(2):417-427.</a:t>
            </a:r>
          </a:p>
          <a:p>
            <a:pPr>
              <a:spcBef>
                <a:spcPct val="0"/>
              </a:spcBef>
              <a:buClrTx/>
              <a:buFontTx/>
              <a:buNone/>
            </a:pPr>
            <a:r>
              <a:rPr lang="en-US" altLang="sl-SI" sz="1000" dirty="0"/>
              <a:t>Silberstein SD. </a:t>
            </a:r>
            <a:r>
              <a:rPr lang="en-US" altLang="sl-SI" sz="1000" i="1" dirty="0" err="1"/>
              <a:t>Neurol</a:t>
            </a:r>
            <a:r>
              <a:rPr lang="en-US" altLang="sl-SI" sz="1000" i="1" dirty="0"/>
              <a:t> </a:t>
            </a:r>
            <a:r>
              <a:rPr lang="en-US" altLang="sl-SI" sz="1000" i="1" dirty="0" err="1"/>
              <a:t>Clin</a:t>
            </a:r>
            <a:r>
              <a:rPr lang="en-US" altLang="sl-SI" sz="1000" i="1" dirty="0"/>
              <a:t>. 2009;</a:t>
            </a:r>
            <a:r>
              <a:rPr lang="en-US" altLang="sl-SI" sz="1000" dirty="0"/>
              <a:t>27(2):429-443.</a:t>
            </a:r>
          </a:p>
        </p:txBody>
      </p:sp>
    </p:spTree>
    <p:extLst>
      <p:ext uri="{BB962C8B-B14F-4D97-AF65-F5344CB8AC3E}">
        <p14:creationId xmlns:p14="http://schemas.microsoft.com/office/powerpoint/2010/main" val="54904073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sl-SI" altLang="sl-SI" dirty="0"/>
              <a:t>Akutno zdravljenje migrene</a:t>
            </a:r>
            <a:endParaRPr lang="en-US" altLang="sl-SI" dirty="0"/>
          </a:p>
        </p:txBody>
      </p:sp>
      <p:sp>
        <p:nvSpPr>
          <p:cNvPr id="25603" name="Rectangle 3"/>
          <p:cNvSpPr>
            <a:spLocks noGrp="1" noChangeArrowheads="1"/>
          </p:cNvSpPr>
          <p:nvPr>
            <p:ph type="body" idx="4294967295"/>
          </p:nvPr>
        </p:nvSpPr>
        <p:spPr>
          <a:xfrm>
            <a:off x="152400" y="914400"/>
            <a:ext cx="8839200" cy="4411662"/>
          </a:xfrm>
          <a:prstGeom prst="rect">
            <a:avLst/>
          </a:prstGeom>
          <a:noFill/>
        </p:spPr>
        <p:txBody>
          <a:bodyPr/>
          <a:lstStyle/>
          <a:p>
            <a:pPr eaLnBrk="1" hangingPunct="1">
              <a:lnSpc>
                <a:spcPct val="90000"/>
              </a:lnSpc>
              <a:tabLst>
                <a:tab pos="4114800" algn="l"/>
                <a:tab pos="4521200" algn="l"/>
              </a:tabLst>
            </a:pPr>
            <a:r>
              <a:rPr lang="en-US" altLang="sl-SI" sz="2800" b="1" dirty="0" err="1">
                <a:solidFill>
                  <a:schemeClr val="accent2">
                    <a:lumMod val="75000"/>
                  </a:schemeClr>
                </a:solidFill>
              </a:rPr>
              <a:t>Triptan</a:t>
            </a:r>
            <a:r>
              <a:rPr lang="sl-SI" altLang="sl-SI" sz="2800" b="1" dirty="0">
                <a:solidFill>
                  <a:schemeClr val="accent2">
                    <a:lumMod val="75000"/>
                  </a:schemeClr>
                </a:solidFill>
              </a:rPr>
              <a:t>i </a:t>
            </a:r>
            <a:r>
              <a:rPr lang="sl-SI" altLang="sl-SI" sz="2800" b="1" dirty="0"/>
              <a:t>(ATC: N02CC01 – 07)</a:t>
            </a:r>
            <a:endParaRPr lang="en-US" altLang="sl-SI" sz="2800" b="1" dirty="0"/>
          </a:p>
          <a:p>
            <a:pPr lvl="1" eaLnBrk="1" hangingPunct="1">
              <a:spcBef>
                <a:spcPct val="0"/>
              </a:spcBef>
              <a:tabLst>
                <a:tab pos="4114800" algn="l"/>
                <a:tab pos="4521200" algn="l"/>
              </a:tabLst>
            </a:pPr>
            <a:r>
              <a:rPr lang="en-US" altLang="sl-SI" sz="2800" dirty="0" err="1"/>
              <a:t>Almotriptan</a:t>
            </a:r>
            <a:r>
              <a:rPr lang="en-US" altLang="sl-SI" sz="2800" dirty="0"/>
              <a:t> (</a:t>
            </a:r>
            <a:r>
              <a:rPr lang="en-US" altLang="sl-SI" sz="2800" dirty="0" err="1"/>
              <a:t>Axert</a:t>
            </a:r>
            <a:r>
              <a:rPr lang="en-US" altLang="sl-SI" sz="2800" dirty="0"/>
              <a:t>)	</a:t>
            </a:r>
            <a:r>
              <a:rPr lang="en-US" altLang="sl-SI" sz="2400" dirty="0">
                <a:solidFill>
                  <a:schemeClr val="accent2"/>
                </a:solidFill>
              </a:rPr>
              <a:t>•</a:t>
            </a:r>
            <a:r>
              <a:rPr lang="en-US" altLang="sl-SI" sz="2800" dirty="0"/>
              <a:t>	</a:t>
            </a:r>
            <a:r>
              <a:rPr lang="en-US" altLang="sl-SI" sz="2800" dirty="0" err="1"/>
              <a:t>Rizatriptan</a:t>
            </a:r>
            <a:r>
              <a:rPr lang="en-US" altLang="sl-SI" sz="2800" dirty="0"/>
              <a:t> (</a:t>
            </a:r>
            <a:r>
              <a:rPr lang="en-US" altLang="sl-SI" sz="2800" dirty="0" err="1"/>
              <a:t>Maxalt</a:t>
            </a:r>
            <a:r>
              <a:rPr lang="en-US" altLang="sl-SI" sz="2800" dirty="0"/>
              <a:t>)</a:t>
            </a:r>
          </a:p>
          <a:p>
            <a:pPr lvl="1" eaLnBrk="1" hangingPunct="1">
              <a:spcBef>
                <a:spcPct val="0"/>
              </a:spcBef>
              <a:tabLst>
                <a:tab pos="4114800" algn="l"/>
                <a:tab pos="4521200" algn="l"/>
              </a:tabLst>
            </a:pPr>
            <a:r>
              <a:rPr lang="en-US" altLang="sl-SI" sz="2800" dirty="0" err="1"/>
              <a:t>Eletriptan</a:t>
            </a:r>
            <a:r>
              <a:rPr lang="en-US" altLang="sl-SI" sz="2800" dirty="0"/>
              <a:t> (</a:t>
            </a:r>
            <a:r>
              <a:rPr lang="en-US" altLang="sl-SI" sz="2800" dirty="0" err="1"/>
              <a:t>Relpax</a:t>
            </a:r>
            <a:r>
              <a:rPr lang="en-US" altLang="sl-SI" sz="2800" dirty="0"/>
              <a:t>)	</a:t>
            </a:r>
            <a:r>
              <a:rPr lang="en-US" altLang="sl-SI" sz="2400" dirty="0">
                <a:solidFill>
                  <a:schemeClr val="accent2"/>
                </a:solidFill>
              </a:rPr>
              <a:t>•</a:t>
            </a:r>
            <a:r>
              <a:rPr lang="en-US" altLang="sl-SI" sz="2800" dirty="0"/>
              <a:t> 	</a:t>
            </a:r>
            <a:r>
              <a:rPr lang="en-US" altLang="sl-SI" sz="2800" dirty="0" err="1"/>
              <a:t>Sumatriptan</a:t>
            </a:r>
            <a:r>
              <a:rPr lang="en-US" altLang="sl-SI" sz="2800" dirty="0"/>
              <a:t> (</a:t>
            </a:r>
            <a:r>
              <a:rPr lang="en-US" altLang="sl-SI" sz="2800" dirty="0" err="1"/>
              <a:t>Imi</a:t>
            </a:r>
            <a:r>
              <a:rPr lang="sl-SI" altLang="sl-SI" sz="2800" dirty="0"/>
              <a:t>gran</a:t>
            </a:r>
            <a:r>
              <a:rPr lang="en-US" altLang="sl-SI" sz="2800" dirty="0"/>
              <a:t>)</a:t>
            </a:r>
          </a:p>
          <a:p>
            <a:pPr lvl="1" eaLnBrk="1" hangingPunct="1">
              <a:spcBef>
                <a:spcPct val="0"/>
              </a:spcBef>
              <a:tabLst>
                <a:tab pos="4114800" algn="l"/>
                <a:tab pos="4521200" algn="l"/>
              </a:tabLst>
            </a:pPr>
            <a:r>
              <a:rPr lang="en-US" altLang="sl-SI" sz="2800" dirty="0" err="1"/>
              <a:t>Frovatriptan</a:t>
            </a:r>
            <a:r>
              <a:rPr lang="en-US" altLang="sl-SI" sz="2800" dirty="0"/>
              <a:t> (Fro</a:t>
            </a:r>
            <a:r>
              <a:rPr lang="sl-SI" altLang="sl-SI" sz="2800" dirty="0"/>
              <a:t>t</a:t>
            </a:r>
            <a:r>
              <a:rPr lang="en-US" altLang="sl-SI" sz="2800" dirty="0"/>
              <a:t>a</a:t>
            </a:r>
            <a:r>
              <a:rPr lang="sl-SI" altLang="sl-SI" sz="2800" dirty="0"/>
              <a:t>n</a:t>
            </a:r>
            <a:r>
              <a:rPr lang="en-US" altLang="sl-SI" sz="2800" dirty="0"/>
              <a:t>)	</a:t>
            </a:r>
            <a:r>
              <a:rPr lang="en-US" altLang="sl-SI" sz="2400" dirty="0">
                <a:solidFill>
                  <a:schemeClr val="accent2"/>
                </a:solidFill>
              </a:rPr>
              <a:t>•</a:t>
            </a:r>
            <a:r>
              <a:rPr lang="en-US" altLang="sl-SI" sz="2400" dirty="0"/>
              <a:t> </a:t>
            </a:r>
            <a:r>
              <a:rPr lang="en-US" altLang="sl-SI" sz="2800" dirty="0"/>
              <a:t>	</a:t>
            </a:r>
            <a:r>
              <a:rPr lang="en-US" altLang="sl-SI" sz="2800" dirty="0" err="1"/>
              <a:t>Zolmitriptan</a:t>
            </a:r>
            <a:endParaRPr lang="en-US" altLang="sl-SI" sz="2800" dirty="0"/>
          </a:p>
          <a:p>
            <a:pPr lvl="1" eaLnBrk="1" hangingPunct="1">
              <a:tabLst>
                <a:tab pos="4114800" algn="l"/>
                <a:tab pos="4521200" algn="l"/>
              </a:tabLst>
            </a:pPr>
            <a:r>
              <a:rPr lang="en-US" altLang="sl-SI" sz="2800" dirty="0" err="1"/>
              <a:t>Naratriptan</a:t>
            </a:r>
            <a:r>
              <a:rPr lang="en-US" altLang="sl-SI" sz="2800" dirty="0"/>
              <a:t> (</a:t>
            </a:r>
            <a:r>
              <a:rPr lang="sl-SI" altLang="sl-SI" sz="2800" dirty="0" err="1"/>
              <a:t>Naramig</a:t>
            </a:r>
            <a:r>
              <a:rPr lang="en-US" altLang="sl-SI" sz="2800" dirty="0"/>
              <a:t>)			</a:t>
            </a:r>
          </a:p>
          <a:p>
            <a:pPr eaLnBrk="1" hangingPunct="1">
              <a:lnSpc>
                <a:spcPct val="125000"/>
              </a:lnSpc>
              <a:tabLst>
                <a:tab pos="4114800" algn="l"/>
                <a:tab pos="4521200" algn="l"/>
              </a:tabLst>
            </a:pPr>
            <a:r>
              <a:rPr lang="en-US" altLang="sl-SI" sz="2800" b="1" dirty="0" err="1"/>
              <a:t>Ergotamin</a:t>
            </a:r>
            <a:r>
              <a:rPr lang="sl-SI" altLang="sl-SI" sz="2800" b="1" dirty="0"/>
              <a:t>ski</a:t>
            </a:r>
            <a:r>
              <a:rPr lang="en-US" altLang="sl-SI" sz="2800" dirty="0"/>
              <a:t> </a:t>
            </a:r>
            <a:r>
              <a:rPr lang="sl-SI" altLang="sl-SI" sz="2800" dirty="0"/>
              <a:t>pripravki </a:t>
            </a:r>
            <a:r>
              <a:rPr lang="en-US" altLang="sl-SI" sz="2800" dirty="0"/>
              <a:t>(DHE</a:t>
            </a:r>
            <a:r>
              <a:rPr lang="sl-SI" altLang="sl-SI" sz="2800" dirty="0"/>
              <a:t>-dihidroergotamin</a:t>
            </a:r>
            <a:r>
              <a:rPr lang="en-US" altLang="sl-SI" sz="2800" dirty="0"/>
              <a:t>)</a:t>
            </a:r>
          </a:p>
          <a:p>
            <a:pPr eaLnBrk="1" hangingPunct="1">
              <a:lnSpc>
                <a:spcPct val="125000"/>
              </a:lnSpc>
              <a:tabLst>
                <a:tab pos="4114800" algn="l"/>
                <a:tab pos="4521200" algn="l"/>
              </a:tabLst>
            </a:pPr>
            <a:r>
              <a:rPr lang="sl-SI" altLang="sl-SI" sz="2800" b="1" dirty="0">
                <a:solidFill>
                  <a:srgbClr val="FF0000"/>
                </a:solidFill>
              </a:rPr>
              <a:t>Analgetiki</a:t>
            </a:r>
            <a:r>
              <a:rPr lang="sl-SI" altLang="sl-SI" sz="2800" dirty="0"/>
              <a:t> </a:t>
            </a:r>
            <a:r>
              <a:rPr lang="en-US" altLang="sl-SI" sz="2800" dirty="0"/>
              <a:t>(</a:t>
            </a:r>
            <a:r>
              <a:rPr lang="en-US" altLang="sl-SI" sz="2800" dirty="0" err="1"/>
              <a:t>acetamino</a:t>
            </a:r>
            <a:r>
              <a:rPr lang="sl-SI" altLang="sl-SI" sz="2800" dirty="0"/>
              <a:t>f</a:t>
            </a:r>
            <a:r>
              <a:rPr lang="en-US" altLang="sl-SI" sz="2800" dirty="0" err="1"/>
              <a:t>en</a:t>
            </a:r>
            <a:r>
              <a:rPr lang="en-US" altLang="sl-SI" sz="2800" dirty="0"/>
              <a:t>,</a:t>
            </a:r>
            <a:r>
              <a:rPr lang="sl-SI" altLang="sl-SI" sz="2800" dirty="0"/>
              <a:t> </a:t>
            </a:r>
            <a:r>
              <a:rPr lang="en-US" altLang="sl-SI" sz="2800" dirty="0"/>
              <a:t>ibuprofen, </a:t>
            </a:r>
            <a:r>
              <a:rPr lang="en-US" altLang="sl-SI" sz="2800" dirty="0" err="1"/>
              <a:t>napro</a:t>
            </a:r>
            <a:r>
              <a:rPr lang="sl-SI" altLang="sl-SI" sz="2800" dirty="0"/>
              <a:t>ks</a:t>
            </a:r>
            <a:r>
              <a:rPr lang="en-US" altLang="sl-SI" sz="2800" dirty="0" err="1"/>
              <a:t>en</a:t>
            </a:r>
            <a:r>
              <a:rPr lang="en-US" altLang="sl-SI" sz="2800" dirty="0"/>
              <a:t>, </a:t>
            </a:r>
            <a:r>
              <a:rPr lang="sl-SI" altLang="sl-SI" sz="2800" dirty="0"/>
              <a:t>ketoprofen, kombinacija </a:t>
            </a:r>
            <a:r>
              <a:rPr lang="en-US" altLang="sl-SI" sz="2800" dirty="0"/>
              <a:t>aspirin/</a:t>
            </a:r>
            <a:r>
              <a:rPr lang="en-US" altLang="sl-SI" sz="2800" dirty="0" err="1"/>
              <a:t>acetamino</a:t>
            </a:r>
            <a:r>
              <a:rPr lang="sl-SI" altLang="sl-SI" sz="2800" dirty="0"/>
              <a:t>f</a:t>
            </a:r>
            <a:r>
              <a:rPr lang="en-US" altLang="sl-SI" sz="2800" dirty="0" err="1"/>
              <a:t>en</a:t>
            </a:r>
            <a:r>
              <a:rPr lang="en-US" altLang="sl-SI" sz="2800" dirty="0"/>
              <a:t>/</a:t>
            </a:r>
            <a:r>
              <a:rPr lang="sl-SI" altLang="sl-SI" sz="2800" dirty="0"/>
              <a:t>kafein</a:t>
            </a:r>
            <a:r>
              <a:rPr lang="en-US" altLang="sl-SI" sz="2800" dirty="0"/>
              <a:t>)</a:t>
            </a:r>
          </a:p>
          <a:p>
            <a:pPr eaLnBrk="1" hangingPunct="1">
              <a:lnSpc>
                <a:spcPct val="125000"/>
              </a:lnSpc>
              <a:tabLst>
                <a:tab pos="4114800" algn="l"/>
                <a:tab pos="4521200" algn="l"/>
              </a:tabLst>
            </a:pPr>
            <a:r>
              <a:rPr lang="sl-SI" altLang="sl-SI" sz="2800" dirty="0"/>
              <a:t>Analgetiki na </a:t>
            </a:r>
            <a:r>
              <a:rPr lang="sl-SI" altLang="sl-SI" sz="2800" b="1" dirty="0"/>
              <a:t>recept</a:t>
            </a:r>
            <a:r>
              <a:rPr lang="sl-SI" altLang="sl-SI" sz="2800" dirty="0"/>
              <a:t> (barbiturati, kodein, oksikodon - redko)</a:t>
            </a:r>
            <a:endParaRPr lang="en-US" altLang="sl-SI" sz="2800" dirty="0"/>
          </a:p>
        </p:txBody>
      </p:sp>
    </p:spTree>
    <p:extLst>
      <p:ext uri="{BB962C8B-B14F-4D97-AF65-F5344CB8AC3E}">
        <p14:creationId xmlns:p14="http://schemas.microsoft.com/office/powerpoint/2010/main" val="40117566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3154" name="Rectangle 2"/>
          <p:cNvSpPr>
            <a:spLocks noGrp="1" noRot="1" noChangeArrowheads="1"/>
          </p:cNvSpPr>
          <p:nvPr>
            <p:ph type="title"/>
          </p:nvPr>
        </p:nvSpPr>
        <p:spPr>
          <a:xfrm>
            <a:off x="152400" y="266700"/>
            <a:ext cx="8532812" cy="419100"/>
          </a:xfrm>
        </p:spPr>
        <p:txBody>
          <a:bodyPr/>
          <a:lstStyle/>
          <a:p>
            <a:pPr eaLnBrk="1" hangingPunct="1">
              <a:defRPr/>
            </a:pPr>
            <a:r>
              <a:rPr lang="en-US" dirty="0"/>
              <a:t>    </a:t>
            </a:r>
            <a:r>
              <a:rPr lang="en-US" dirty="0" err="1"/>
              <a:t>Preventi</a:t>
            </a:r>
            <a:r>
              <a:rPr lang="sl-SI" dirty="0"/>
              <a:t>vna zdravila pri migreni</a:t>
            </a:r>
            <a:endParaRPr lang="en-US" dirty="0"/>
          </a:p>
        </p:txBody>
      </p:sp>
      <p:sp>
        <p:nvSpPr>
          <p:cNvPr id="1713155" name="Rectangle 3"/>
          <p:cNvSpPr>
            <a:spLocks noGrp="1" noRot="1" noChangeArrowheads="1"/>
          </p:cNvSpPr>
          <p:nvPr>
            <p:ph type="body" sz="half" idx="1"/>
          </p:nvPr>
        </p:nvSpPr>
        <p:spPr>
          <a:xfrm>
            <a:off x="228600" y="984250"/>
            <a:ext cx="4189412" cy="4502150"/>
          </a:xfrm>
        </p:spPr>
        <p:txBody>
          <a:bodyPr/>
          <a:lstStyle/>
          <a:p>
            <a:pPr eaLnBrk="1" hangingPunct="1">
              <a:defRPr/>
            </a:pPr>
            <a:r>
              <a:rPr lang="sl-SI" dirty="0">
                <a:solidFill>
                  <a:schemeClr val="accent2">
                    <a:lumMod val="75000"/>
                  </a:schemeClr>
                </a:solidFill>
              </a:rPr>
              <a:t>Antikonvulzivi</a:t>
            </a:r>
            <a:endParaRPr lang="en-US" dirty="0">
              <a:solidFill>
                <a:schemeClr val="accent2">
                  <a:lumMod val="75000"/>
                </a:schemeClr>
              </a:solidFill>
            </a:endParaRPr>
          </a:p>
          <a:p>
            <a:pPr lvl="1" eaLnBrk="1" hangingPunct="1">
              <a:defRPr/>
            </a:pPr>
            <a:r>
              <a:rPr lang="en-US" dirty="0" err="1"/>
              <a:t>valproat</a:t>
            </a:r>
            <a:endParaRPr lang="en-US" dirty="0"/>
          </a:p>
          <a:p>
            <a:pPr lvl="1" eaLnBrk="1" hangingPunct="1">
              <a:defRPr/>
            </a:pPr>
            <a:r>
              <a:rPr lang="en-US" dirty="0" err="1"/>
              <a:t>topiramat</a:t>
            </a:r>
            <a:endParaRPr lang="en-US" dirty="0"/>
          </a:p>
          <a:p>
            <a:pPr eaLnBrk="1" hangingPunct="1">
              <a:defRPr/>
            </a:pPr>
            <a:r>
              <a:rPr lang="sl-SI" dirty="0">
                <a:solidFill>
                  <a:schemeClr val="accent2">
                    <a:lumMod val="75000"/>
                  </a:schemeClr>
                </a:solidFill>
              </a:rPr>
              <a:t>Antidepresivi</a:t>
            </a:r>
            <a:endParaRPr lang="en-US" dirty="0">
              <a:solidFill>
                <a:schemeClr val="accent2">
                  <a:lumMod val="75000"/>
                </a:schemeClr>
              </a:solidFill>
            </a:endParaRPr>
          </a:p>
          <a:p>
            <a:pPr lvl="1" eaLnBrk="1" hangingPunct="1">
              <a:defRPr/>
            </a:pPr>
            <a:r>
              <a:rPr lang="en-US" dirty="0"/>
              <a:t>TCA</a:t>
            </a:r>
          </a:p>
          <a:p>
            <a:pPr lvl="1" eaLnBrk="1" hangingPunct="1">
              <a:defRPr/>
            </a:pPr>
            <a:r>
              <a:rPr lang="en-US" dirty="0"/>
              <a:t>SSRI</a:t>
            </a:r>
          </a:p>
          <a:p>
            <a:pPr eaLnBrk="1" hangingPunct="1">
              <a:defRPr/>
            </a:pPr>
            <a:r>
              <a:rPr lang="sl-SI" dirty="0">
                <a:cs typeface="Arial" charset="0"/>
              </a:rPr>
              <a:t>zaviralci </a:t>
            </a:r>
            <a:r>
              <a:rPr lang="en-US" dirty="0" err="1">
                <a:solidFill>
                  <a:schemeClr val="accent2">
                    <a:lumMod val="75000"/>
                  </a:schemeClr>
                </a:solidFill>
                <a:cs typeface="Arial" charset="0"/>
              </a:rPr>
              <a:t>adrenergi</a:t>
            </a:r>
            <a:r>
              <a:rPr lang="sl-SI" dirty="0" err="1">
                <a:solidFill>
                  <a:schemeClr val="accent2">
                    <a:lumMod val="75000"/>
                  </a:schemeClr>
                </a:solidFill>
                <a:cs typeface="Arial" charset="0"/>
              </a:rPr>
              <a:t>čnih</a:t>
            </a:r>
            <a:r>
              <a:rPr lang="en-US" dirty="0">
                <a:solidFill>
                  <a:schemeClr val="accent2">
                    <a:lumMod val="75000"/>
                  </a:schemeClr>
                </a:solidFill>
                <a:cs typeface="Arial" charset="0"/>
              </a:rPr>
              <a:t> </a:t>
            </a:r>
            <a:r>
              <a:rPr lang="sl-SI" dirty="0">
                <a:solidFill>
                  <a:schemeClr val="accent2">
                    <a:lumMod val="75000"/>
                  </a:schemeClr>
                </a:solidFill>
                <a:cs typeface="Arial" charset="0"/>
              </a:rPr>
              <a:t>R </a:t>
            </a:r>
            <a:r>
              <a:rPr lang="en-US" dirty="0">
                <a:solidFill>
                  <a:schemeClr val="accent2">
                    <a:lumMod val="75000"/>
                  </a:schemeClr>
                </a:solidFill>
                <a:cs typeface="Arial" charset="0"/>
              </a:rPr>
              <a:t>β</a:t>
            </a:r>
          </a:p>
          <a:p>
            <a:pPr lvl="1" eaLnBrk="1" hangingPunct="1">
              <a:defRPr/>
            </a:pPr>
            <a:r>
              <a:rPr lang="en-US" dirty="0">
                <a:cs typeface="Arial" charset="0"/>
              </a:rPr>
              <a:t>propranolol</a:t>
            </a:r>
          </a:p>
          <a:p>
            <a:pPr lvl="1" eaLnBrk="1" hangingPunct="1">
              <a:defRPr/>
            </a:pPr>
            <a:r>
              <a:rPr lang="en-US" dirty="0" err="1">
                <a:cs typeface="Arial" charset="0"/>
              </a:rPr>
              <a:t>timolol</a:t>
            </a:r>
            <a:endParaRPr lang="en-US" dirty="0">
              <a:cs typeface="Arial" charset="0"/>
            </a:endParaRPr>
          </a:p>
        </p:txBody>
      </p:sp>
      <p:sp>
        <p:nvSpPr>
          <p:cNvPr id="1713156" name="Rectangle 4"/>
          <p:cNvSpPr>
            <a:spLocks noGrp="1" noRot="1" noChangeArrowheads="1"/>
          </p:cNvSpPr>
          <p:nvPr>
            <p:ph type="body" sz="half" idx="2"/>
          </p:nvPr>
        </p:nvSpPr>
        <p:spPr>
          <a:xfrm>
            <a:off x="4025900" y="914400"/>
            <a:ext cx="4965700" cy="4660900"/>
          </a:xfrm>
        </p:spPr>
        <p:txBody>
          <a:bodyPr/>
          <a:lstStyle/>
          <a:p>
            <a:pPr eaLnBrk="1" hangingPunct="1">
              <a:lnSpc>
                <a:spcPct val="90000"/>
              </a:lnSpc>
              <a:defRPr/>
            </a:pPr>
            <a:r>
              <a:rPr lang="sl-SI" dirty="0"/>
              <a:t>Antagonisti </a:t>
            </a:r>
            <a:r>
              <a:rPr lang="sl-SI" dirty="0">
                <a:solidFill>
                  <a:schemeClr val="accent2">
                    <a:lumMod val="75000"/>
                  </a:schemeClr>
                </a:solidFill>
              </a:rPr>
              <a:t>kalcijevih</a:t>
            </a:r>
            <a:r>
              <a:rPr lang="sl-SI" dirty="0"/>
              <a:t> kanalov: </a:t>
            </a:r>
          </a:p>
          <a:p>
            <a:pPr marL="0" indent="0" eaLnBrk="1" hangingPunct="1">
              <a:lnSpc>
                <a:spcPct val="90000"/>
              </a:lnSpc>
              <a:buNone/>
              <a:defRPr/>
            </a:pPr>
            <a:r>
              <a:rPr lang="sl-SI" sz="2000" dirty="0"/>
              <a:t>	diltiazem, nifedipin</a:t>
            </a:r>
            <a:endParaRPr lang="en-US" sz="2000" dirty="0"/>
          </a:p>
          <a:p>
            <a:pPr eaLnBrk="1" hangingPunct="1">
              <a:lnSpc>
                <a:spcPct val="90000"/>
              </a:lnSpc>
              <a:defRPr/>
            </a:pPr>
            <a:r>
              <a:rPr lang="en-US" dirty="0">
                <a:solidFill>
                  <a:schemeClr val="accent2">
                    <a:lumMod val="75000"/>
                  </a:schemeClr>
                </a:solidFill>
              </a:rPr>
              <a:t>Serotonin</a:t>
            </a:r>
            <a:r>
              <a:rPr lang="sl-SI" dirty="0">
                <a:solidFill>
                  <a:schemeClr val="accent2">
                    <a:lumMod val="75000"/>
                  </a:schemeClr>
                </a:solidFill>
              </a:rPr>
              <a:t>ski</a:t>
            </a:r>
            <a:r>
              <a:rPr lang="en-US" dirty="0">
                <a:solidFill>
                  <a:schemeClr val="accent2">
                    <a:lumMod val="75000"/>
                  </a:schemeClr>
                </a:solidFill>
              </a:rPr>
              <a:t> </a:t>
            </a:r>
            <a:r>
              <a:rPr lang="en-US" dirty="0"/>
              <a:t>antagonist</a:t>
            </a:r>
            <a:r>
              <a:rPr lang="sl-SI" dirty="0"/>
              <a:t>i: 	</a:t>
            </a:r>
            <a:r>
              <a:rPr lang="sl-SI" sz="2000" dirty="0"/>
              <a:t>fluoksetin, paroksetin, sertralin</a:t>
            </a:r>
            <a:endParaRPr lang="en-US" sz="2000" dirty="0"/>
          </a:p>
          <a:p>
            <a:pPr eaLnBrk="1" hangingPunct="1">
              <a:lnSpc>
                <a:spcPct val="90000"/>
              </a:lnSpc>
              <a:defRPr/>
            </a:pPr>
            <a:r>
              <a:rPr lang="sl-SI" dirty="0"/>
              <a:t>Drugo</a:t>
            </a:r>
            <a:endParaRPr lang="en-US" dirty="0"/>
          </a:p>
          <a:p>
            <a:pPr lvl="1" eaLnBrk="1" hangingPunct="1">
              <a:lnSpc>
                <a:spcPct val="90000"/>
              </a:lnSpc>
              <a:defRPr/>
            </a:pPr>
            <a:r>
              <a:rPr lang="en-US" dirty="0"/>
              <a:t>Botulinum to</a:t>
            </a:r>
            <a:r>
              <a:rPr lang="sl-SI" dirty="0"/>
              <a:t>ks</a:t>
            </a:r>
            <a:r>
              <a:rPr lang="en-US" dirty="0"/>
              <a:t>in A</a:t>
            </a:r>
          </a:p>
          <a:p>
            <a:pPr lvl="1" eaLnBrk="1" hangingPunct="1">
              <a:lnSpc>
                <a:spcPct val="90000"/>
              </a:lnSpc>
              <a:defRPr/>
            </a:pPr>
            <a:r>
              <a:rPr lang="sl-SI" dirty="0"/>
              <a:t>k</a:t>
            </a:r>
            <a:r>
              <a:rPr lang="en-US" dirty="0" err="1"/>
              <a:t>oen</a:t>
            </a:r>
            <a:r>
              <a:rPr lang="sl-SI" dirty="0"/>
              <a:t>ci</a:t>
            </a:r>
            <a:r>
              <a:rPr lang="en-US" dirty="0"/>
              <a:t>m Q10 </a:t>
            </a:r>
          </a:p>
          <a:p>
            <a:pPr lvl="1" eaLnBrk="1" hangingPunct="1">
              <a:lnSpc>
                <a:spcPct val="90000"/>
              </a:lnSpc>
              <a:defRPr/>
            </a:pPr>
            <a:r>
              <a:rPr lang="en-US" dirty="0"/>
              <a:t>NSAID</a:t>
            </a:r>
          </a:p>
          <a:p>
            <a:pPr lvl="1" eaLnBrk="1" hangingPunct="1">
              <a:lnSpc>
                <a:spcPct val="90000"/>
              </a:lnSpc>
              <a:defRPr/>
            </a:pPr>
            <a:r>
              <a:rPr lang="en-US" dirty="0"/>
              <a:t>Peta</a:t>
            </a:r>
            <a:r>
              <a:rPr lang="sl-SI" dirty="0"/>
              <a:t>z</a:t>
            </a:r>
            <a:r>
              <a:rPr lang="en-US" dirty="0"/>
              <a:t>it</a:t>
            </a:r>
            <a:r>
              <a:rPr lang="sl-SI" dirty="0"/>
              <a:t>i</a:t>
            </a:r>
            <a:r>
              <a:rPr lang="en-US" sz="2200" dirty="0"/>
              <a:t> </a:t>
            </a:r>
          </a:p>
          <a:p>
            <a:pPr lvl="1" eaLnBrk="1" hangingPunct="1">
              <a:lnSpc>
                <a:spcPct val="90000"/>
              </a:lnSpc>
              <a:defRPr/>
            </a:pPr>
            <a:r>
              <a:rPr lang="en-US" dirty="0"/>
              <a:t>Riboflavin</a:t>
            </a:r>
          </a:p>
          <a:p>
            <a:pPr lvl="1" eaLnBrk="1" hangingPunct="1">
              <a:lnSpc>
                <a:spcPct val="90000"/>
              </a:lnSpc>
              <a:defRPr/>
            </a:pPr>
            <a:r>
              <a:rPr lang="en-US" dirty="0" err="1"/>
              <a:t>Magne</a:t>
            </a:r>
            <a:r>
              <a:rPr lang="sl-SI" dirty="0"/>
              <a:t>zij</a:t>
            </a:r>
            <a:endParaRPr lang="en-US" dirty="0"/>
          </a:p>
          <a:p>
            <a:pPr lvl="1" eaLnBrk="1" hangingPunct="1">
              <a:lnSpc>
                <a:spcPct val="90000"/>
              </a:lnSpc>
              <a:buFontTx/>
              <a:buNone/>
              <a:defRPr/>
            </a:pPr>
            <a:endParaRPr lang="en-US" sz="2200" dirty="0"/>
          </a:p>
        </p:txBody>
      </p:sp>
      <p:sp>
        <p:nvSpPr>
          <p:cNvPr id="22533" name="Text Box 5"/>
          <p:cNvSpPr txBox="1">
            <a:spLocks noChangeArrowheads="1"/>
          </p:cNvSpPr>
          <p:nvPr/>
        </p:nvSpPr>
        <p:spPr bwMode="auto">
          <a:xfrm>
            <a:off x="4683125" y="6270625"/>
            <a:ext cx="2555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a:spcBef>
                <a:spcPct val="20000"/>
              </a:spcBef>
              <a:buClr>
                <a:schemeClr val="hlink"/>
              </a:buClr>
              <a:buFont typeface="Wingdings" pitchFamily="2" charset="2"/>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hlink"/>
              </a:buClr>
              <a:buFont typeface="Wingdings" pitchFamily="2" charset="2"/>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hlink"/>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9pPr>
          </a:lstStyle>
          <a:p>
            <a:pPr>
              <a:buClr>
                <a:srgbClr val="91C8FF"/>
              </a:buClr>
              <a:buFontTx/>
              <a:buChar char="•"/>
            </a:pPr>
            <a:endParaRPr lang="sl-SI" altLang="sl-SI" sz="1600"/>
          </a:p>
        </p:txBody>
      </p:sp>
      <p:sp>
        <p:nvSpPr>
          <p:cNvPr id="22534" name="Text Box 6"/>
          <p:cNvSpPr txBox="1">
            <a:spLocks noChangeArrowheads="1"/>
          </p:cNvSpPr>
          <p:nvPr/>
        </p:nvSpPr>
        <p:spPr bwMode="auto">
          <a:xfrm>
            <a:off x="4632325" y="6303963"/>
            <a:ext cx="4168775"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a:spcBef>
                <a:spcPct val="20000"/>
              </a:spcBef>
              <a:buClr>
                <a:schemeClr val="hlink"/>
              </a:buClr>
              <a:buFont typeface="Wingdings" pitchFamily="2" charset="2"/>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hlink"/>
              </a:buClr>
              <a:buFont typeface="Wingdings" pitchFamily="2" charset="2"/>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hlink"/>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hlink"/>
              </a:buClr>
              <a:buFont typeface="Wingdings" pitchFamily="2" charset="2"/>
              <a:buChar char="§"/>
              <a:defRPr sz="2000">
                <a:solidFill>
                  <a:schemeClr val="tx1"/>
                </a:solidFill>
                <a:latin typeface="Arial" charset="0"/>
              </a:defRPr>
            </a:lvl9pPr>
          </a:lstStyle>
          <a:p>
            <a:pPr>
              <a:buClr>
                <a:srgbClr val="91C8FF"/>
              </a:buClr>
              <a:buFontTx/>
              <a:buNone/>
            </a:pPr>
            <a:r>
              <a:rPr lang="en-US" altLang="sl-SI" sz="1600" dirty="0"/>
              <a:t>Silberstein SD. </a:t>
            </a:r>
            <a:r>
              <a:rPr lang="en-US" altLang="sl-SI" sz="1600" i="1" dirty="0"/>
              <a:t>Lancet. </a:t>
            </a:r>
            <a:r>
              <a:rPr lang="en-US" altLang="sl-SI" sz="1600" dirty="0"/>
              <a:t>2004;363:381-391.</a:t>
            </a:r>
            <a:r>
              <a:rPr lang="en-US" altLang="sl-SI" sz="1600" i="1" dirty="0"/>
              <a:t> </a:t>
            </a:r>
          </a:p>
          <a:p>
            <a:pPr>
              <a:buClr>
                <a:srgbClr val="91C8FF"/>
              </a:buClr>
              <a:buFontTx/>
              <a:buChar char="•"/>
            </a:pPr>
            <a:endParaRPr lang="en-US" altLang="sl-SI" sz="1600" dirty="0"/>
          </a:p>
        </p:txBody>
      </p:sp>
    </p:spTree>
    <p:extLst>
      <p:ext uri="{BB962C8B-B14F-4D97-AF65-F5344CB8AC3E}">
        <p14:creationId xmlns:p14="http://schemas.microsoft.com/office/powerpoint/2010/main" val="127908655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fontAlgn="auto" hangingPunct="1">
              <a:spcAft>
                <a:spcPts val="0"/>
              </a:spcAft>
              <a:defRPr/>
            </a:pPr>
            <a:r>
              <a:rPr lang="sl-SI" sz="2800" dirty="0">
                <a:solidFill>
                  <a:srgbClr val="FFFF00"/>
                </a:solidFill>
              </a:rPr>
              <a:t>Triptani</a:t>
            </a:r>
            <a:r>
              <a:rPr lang="sl-SI" sz="2800" dirty="0"/>
              <a:t> - </a:t>
            </a:r>
            <a:r>
              <a:rPr lang="en-GB" sz="2800" dirty="0"/>
              <a:t>5-HT</a:t>
            </a:r>
            <a:r>
              <a:rPr lang="en-GB" sz="1800" dirty="0"/>
              <a:t>1B/1D</a:t>
            </a:r>
            <a:r>
              <a:rPr lang="en-GB" sz="2800" dirty="0"/>
              <a:t> receptor</a:t>
            </a:r>
            <a:r>
              <a:rPr lang="sl-SI" sz="2800" dirty="0"/>
              <a:t>ski</a:t>
            </a:r>
            <a:r>
              <a:rPr lang="en-GB" sz="2800" dirty="0"/>
              <a:t> agonist</a:t>
            </a:r>
            <a:r>
              <a:rPr lang="sl-SI" sz="2800" dirty="0"/>
              <a:t>i</a:t>
            </a:r>
            <a:endParaRPr sz="2800" dirty="0"/>
          </a:p>
        </p:txBody>
      </p:sp>
      <p:sp>
        <p:nvSpPr>
          <p:cNvPr id="15363" name="Rectangle 3"/>
          <p:cNvSpPr>
            <a:spLocks noGrp="1" noChangeArrowheads="1"/>
          </p:cNvSpPr>
          <p:nvPr>
            <p:ph type="body" idx="4294967295"/>
          </p:nvPr>
        </p:nvSpPr>
        <p:spPr>
          <a:xfrm>
            <a:off x="457200" y="914400"/>
            <a:ext cx="8229600" cy="4572000"/>
          </a:xfrm>
          <a:prstGeom prst="rect">
            <a:avLst/>
          </a:prstGeom>
        </p:spPr>
        <p:txBody>
          <a:bodyPr/>
          <a:lstStyle/>
          <a:p>
            <a:pPr eaLnBrk="1" hangingPunct="1"/>
            <a:r>
              <a:rPr lang="sl-SI" altLang="sl-SI" sz="2400" dirty="0"/>
              <a:t>Vežejo se na </a:t>
            </a:r>
            <a:r>
              <a:rPr lang="en-US" altLang="sl-SI" sz="2400" dirty="0"/>
              <a:t>serotonin</a:t>
            </a:r>
            <a:r>
              <a:rPr lang="sl-SI" altLang="sl-SI" sz="2400" dirty="0"/>
              <a:t>ski</a:t>
            </a:r>
            <a:r>
              <a:rPr lang="en-US" altLang="sl-SI" sz="2400" dirty="0"/>
              <a:t> 5-HT</a:t>
            </a:r>
            <a:r>
              <a:rPr lang="en-US" altLang="sl-SI" sz="2400" baseline="-25000" dirty="0"/>
              <a:t>1B </a:t>
            </a:r>
            <a:r>
              <a:rPr lang="en-US" altLang="sl-SI" sz="2400" dirty="0"/>
              <a:t>receptor </a:t>
            </a:r>
            <a:r>
              <a:rPr lang="sl-SI" altLang="sl-SI" sz="2400" dirty="0"/>
              <a:t>v žilah.</a:t>
            </a:r>
            <a:endParaRPr lang="en-US" altLang="sl-SI" sz="2400" dirty="0"/>
          </a:p>
          <a:p>
            <a:pPr>
              <a:defRPr/>
            </a:pPr>
            <a:r>
              <a:rPr lang="sl-SI" altLang="sl-SI" sz="2800" dirty="0"/>
              <a:t>Krčijo arterije</a:t>
            </a:r>
            <a:r>
              <a:rPr lang="en-US" altLang="sl-SI" sz="2800" dirty="0"/>
              <a:t>, </a:t>
            </a:r>
            <a:r>
              <a:rPr lang="sl-SI" altLang="sl-SI" sz="2800" dirty="0"/>
              <a:t>posebej cerebralne in v </a:t>
            </a:r>
            <a:r>
              <a:rPr lang="en-US" altLang="sl-SI" sz="2800" dirty="0" err="1"/>
              <a:t>dur</a:t>
            </a:r>
            <a:r>
              <a:rPr lang="sl-SI" altLang="sl-SI" sz="2800" dirty="0"/>
              <a:t>i</a:t>
            </a:r>
            <a:r>
              <a:rPr lang="en-US" altLang="sl-SI" sz="2800" dirty="0"/>
              <a:t> </a:t>
            </a:r>
            <a:r>
              <a:rPr lang="en-US" altLang="sl-SI" sz="2800" dirty="0">
                <a:solidFill>
                  <a:schemeClr val="tx1"/>
                </a:solidFill>
              </a:rPr>
              <a:t>5-HT</a:t>
            </a:r>
            <a:r>
              <a:rPr lang="en-US" altLang="sl-SI" sz="2800" baseline="-25000" dirty="0">
                <a:solidFill>
                  <a:schemeClr val="tx1"/>
                </a:solidFill>
              </a:rPr>
              <a:t>1B</a:t>
            </a:r>
            <a:r>
              <a:rPr lang="en-US" altLang="sl-SI" sz="2800" dirty="0">
                <a:solidFill>
                  <a:schemeClr val="tx1"/>
                </a:solidFill>
              </a:rPr>
              <a:t>: </a:t>
            </a:r>
            <a:r>
              <a:rPr lang="sl-SI" altLang="sl-SI" sz="2800" dirty="0">
                <a:solidFill>
                  <a:schemeClr val="tx1"/>
                </a:solidFill>
              </a:rPr>
              <a:t>krčenje – nasprotni učinek  </a:t>
            </a:r>
            <a:r>
              <a:rPr lang="en-US" altLang="sl-SI" sz="2800" dirty="0">
                <a:solidFill>
                  <a:schemeClr val="tx1"/>
                </a:solidFill>
              </a:rPr>
              <a:t>NO</a:t>
            </a:r>
          </a:p>
          <a:p>
            <a:pPr>
              <a:defRPr/>
            </a:pPr>
            <a:r>
              <a:rPr lang="en-US" altLang="sl-SI" sz="2800" dirty="0">
                <a:solidFill>
                  <a:schemeClr val="tx1"/>
                </a:solidFill>
              </a:rPr>
              <a:t>5-HT</a:t>
            </a:r>
            <a:r>
              <a:rPr lang="en-US" altLang="sl-SI" sz="2800" baseline="-25000" dirty="0">
                <a:solidFill>
                  <a:schemeClr val="tx1"/>
                </a:solidFill>
              </a:rPr>
              <a:t>1D</a:t>
            </a:r>
            <a:r>
              <a:rPr lang="en-US" altLang="sl-SI" sz="2800" dirty="0">
                <a:solidFill>
                  <a:schemeClr val="tx1"/>
                </a:solidFill>
              </a:rPr>
              <a:t>: </a:t>
            </a:r>
            <a:r>
              <a:rPr lang="sl-SI" altLang="sl-SI" sz="2800" dirty="0">
                <a:solidFill>
                  <a:schemeClr val="tx1"/>
                </a:solidFill>
              </a:rPr>
              <a:t>zavirajo sproščanje </a:t>
            </a:r>
            <a:r>
              <a:rPr lang="en-US" altLang="sl-SI" sz="2800" dirty="0">
                <a:solidFill>
                  <a:schemeClr val="tx1"/>
                </a:solidFill>
              </a:rPr>
              <a:t>CGRP</a:t>
            </a:r>
            <a:r>
              <a:rPr lang="sl-SI" altLang="sl-SI" sz="2800" dirty="0">
                <a:solidFill>
                  <a:schemeClr val="tx1"/>
                </a:solidFill>
              </a:rPr>
              <a:t> </a:t>
            </a:r>
            <a:r>
              <a:rPr lang="sl-SI" altLang="sl-SI" sz="2000" dirty="0">
                <a:solidFill>
                  <a:schemeClr val="tx1"/>
                </a:solidFill>
              </a:rPr>
              <a:t>(Calcitonin gene-related peptide, vazodilator v nevronih, posreduje bolečino).</a:t>
            </a:r>
          </a:p>
          <a:p>
            <a:pPr>
              <a:defRPr/>
            </a:pPr>
            <a:r>
              <a:rPr lang="sl-SI" altLang="sl-SI" sz="2400" dirty="0"/>
              <a:t>Zavirajo aktivacijo perifernih </a:t>
            </a:r>
            <a:r>
              <a:rPr lang="sl-SI" altLang="sl-SI" sz="2400" b="1" dirty="0"/>
              <a:t>nociceptorjev</a:t>
            </a:r>
            <a:r>
              <a:rPr lang="sl-SI" altLang="sl-SI" sz="2400" dirty="0"/>
              <a:t>.</a:t>
            </a:r>
            <a:endParaRPr lang="en-US" altLang="sl-SI" sz="2400" dirty="0"/>
          </a:p>
          <a:p>
            <a:pPr eaLnBrk="1" hangingPunct="1"/>
            <a:r>
              <a:rPr lang="en-US" altLang="sl-SI" sz="2400" dirty="0" err="1"/>
              <a:t>Triptan</a:t>
            </a:r>
            <a:r>
              <a:rPr lang="sl-SI" altLang="sl-SI" sz="2400" dirty="0"/>
              <a:t>i</a:t>
            </a:r>
            <a:r>
              <a:rPr lang="en-US" altLang="sl-SI" sz="2400" dirty="0"/>
              <a:t> </a:t>
            </a:r>
            <a:r>
              <a:rPr lang="sl-SI" altLang="sl-SI" sz="2400" dirty="0"/>
              <a:t>zavirajo vnetje žil </a:t>
            </a:r>
            <a:r>
              <a:rPr lang="en-US" altLang="sl-SI" sz="2400" dirty="0" err="1"/>
              <a:t>dur</a:t>
            </a:r>
            <a:r>
              <a:rPr lang="sl-SI" altLang="sl-SI" sz="2400" dirty="0"/>
              <a:t>e</a:t>
            </a:r>
            <a:r>
              <a:rPr lang="en-US" altLang="sl-SI" sz="2400" dirty="0"/>
              <a:t> mater</a:t>
            </a:r>
            <a:r>
              <a:rPr lang="sl-SI" altLang="sl-SI" sz="2400" dirty="0"/>
              <a:t>, ki jih vzpodbuja </a:t>
            </a:r>
            <a:r>
              <a:rPr lang="en-US" altLang="sl-SI" sz="2400" dirty="0"/>
              <a:t>trigeminal</a:t>
            </a:r>
            <a:r>
              <a:rPr lang="sl-SI" altLang="sl-SI" sz="2400" dirty="0"/>
              <a:t>ni</a:t>
            </a:r>
            <a:r>
              <a:rPr lang="en-US" altLang="sl-SI" sz="2400" dirty="0"/>
              <a:t> </a:t>
            </a:r>
            <a:r>
              <a:rPr lang="en-US" altLang="sl-SI" sz="2400" dirty="0" err="1"/>
              <a:t>gangli</a:t>
            </a:r>
            <a:r>
              <a:rPr lang="sl-SI" altLang="sl-SI" sz="2400" dirty="0"/>
              <a:t>j preko agonizma na </a:t>
            </a:r>
            <a:r>
              <a:rPr lang="en-US" altLang="sl-SI" sz="2800" dirty="0"/>
              <a:t>5-HT</a:t>
            </a:r>
            <a:r>
              <a:rPr lang="en-US" altLang="sl-SI" sz="2800" baseline="-25000" dirty="0"/>
              <a:t>1D</a:t>
            </a:r>
            <a:r>
              <a:rPr lang="en-US" altLang="sl-SI" sz="2800" dirty="0"/>
              <a:t> </a:t>
            </a:r>
            <a:r>
              <a:rPr lang="en-US" altLang="sl-SI" sz="2800" dirty="0" err="1"/>
              <a:t>recepto</a:t>
            </a:r>
            <a:r>
              <a:rPr lang="sl-SI" altLang="sl-SI" sz="2800" dirty="0"/>
              <a:t>rju.</a:t>
            </a:r>
          </a:p>
          <a:p>
            <a:pPr eaLnBrk="1" hangingPunct="1"/>
            <a:r>
              <a:rPr lang="sl-SI" altLang="sl-SI" sz="2800" dirty="0"/>
              <a:t>70-80 % učinkovitost, polovični relaps.</a:t>
            </a:r>
            <a:endParaRPr lang="en-US" altLang="sl-SI" sz="2800" dirty="0"/>
          </a:p>
        </p:txBody>
      </p:sp>
    </p:spTree>
    <p:extLst>
      <p:ext uri="{BB962C8B-B14F-4D97-AF65-F5344CB8AC3E}">
        <p14:creationId xmlns:p14="http://schemas.microsoft.com/office/powerpoint/2010/main" val="12317667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9538" name="Rectangle 2"/>
          <p:cNvSpPr>
            <a:spLocks noGrp="1" noRot="1" noChangeArrowheads="1"/>
          </p:cNvSpPr>
          <p:nvPr>
            <p:ph type="title"/>
          </p:nvPr>
        </p:nvSpPr>
        <p:spPr/>
        <p:txBody>
          <a:bodyPr/>
          <a:lstStyle/>
          <a:p>
            <a:pPr eaLnBrk="1" hangingPunct="1">
              <a:defRPr/>
            </a:pPr>
            <a:r>
              <a:rPr lang="en-US" sz="3600" dirty="0" err="1"/>
              <a:t>Triptan</a:t>
            </a:r>
            <a:r>
              <a:rPr lang="sl-SI" sz="3600" dirty="0"/>
              <a:t>i</a:t>
            </a:r>
            <a:endParaRPr lang="en-US" sz="3600" dirty="0"/>
          </a:p>
        </p:txBody>
      </p:sp>
      <p:sp>
        <p:nvSpPr>
          <p:cNvPr id="1729539" name="Rectangle 3"/>
          <p:cNvSpPr>
            <a:spLocks noGrp="1" noRot="1" noChangeArrowheads="1"/>
          </p:cNvSpPr>
          <p:nvPr>
            <p:ph type="body" idx="4294967295"/>
          </p:nvPr>
        </p:nvSpPr>
        <p:spPr>
          <a:xfrm>
            <a:off x="228600" y="990600"/>
            <a:ext cx="8540750" cy="4422775"/>
          </a:xfrm>
          <a:prstGeom prst="rect">
            <a:avLst/>
          </a:prstGeom>
        </p:spPr>
        <p:txBody>
          <a:bodyPr/>
          <a:lstStyle/>
          <a:p>
            <a:pPr eaLnBrk="1" hangingPunct="1">
              <a:lnSpc>
                <a:spcPct val="90000"/>
              </a:lnSpc>
              <a:defRPr/>
            </a:pPr>
            <a:r>
              <a:rPr lang="en-US" dirty="0" err="1"/>
              <a:t>Sumatriptan</a:t>
            </a:r>
            <a:endParaRPr lang="en-US" dirty="0"/>
          </a:p>
          <a:p>
            <a:pPr eaLnBrk="1" hangingPunct="1">
              <a:lnSpc>
                <a:spcPct val="90000"/>
              </a:lnSpc>
              <a:defRPr/>
            </a:pPr>
            <a:r>
              <a:rPr lang="en-US" dirty="0" err="1"/>
              <a:t>Zolmatriptan</a:t>
            </a:r>
            <a:endParaRPr lang="en-US" dirty="0"/>
          </a:p>
          <a:p>
            <a:pPr eaLnBrk="1" hangingPunct="1">
              <a:lnSpc>
                <a:spcPct val="90000"/>
              </a:lnSpc>
              <a:defRPr/>
            </a:pPr>
            <a:r>
              <a:rPr lang="en-US" dirty="0" err="1"/>
              <a:t>Naratriptan</a:t>
            </a:r>
            <a:endParaRPr lang="en-US" dirty="0"/>
          </a:p>
          <a:p>
            <a:pPr eaLnBrk="1" hangingPunct="1">
              <a:lnSpc>
                <a:spcPct val="90000"/>
              </a:lnSpc>
              <a:defRPr/>
            </a:pPr>
            <a:r>
              <a:rPr lang="en-US" dirty="0" err="1"/>
              <a:t>Rizatriptan</a:t>
            </a:r>
            <a:endParaRPr lang="en-US" dirty="0"/>
          </a:p>
          <a:p>
            <a:pPr eaLnBrk="1" hangingPunct="1">
              <a:lnSpc>
                <a:spcPct val="90000"/>
              </a:lnSpc>
              <a:defRPr/>
            </a:pPr>
            <a:r>
              <a:rPr lang="en-US" dirty="0" err="1"/>
              <a:t>Almotriptan</a:t>
            </a:r>
            <a:endParaRPr lang="en-US" dirty="0"/>
          </a:p>
          <a:p>
            <a:pPr eaLnBrk="1" hangingPunct="1">
              <a:lnSpc>
                <a:spcPct val="90000"/>
              </a:lnSpc>
              <a:defRPr/>
            </a:pPr>
            <a:r>
              <a:rPr lang="en-US" dirty="0" err="1"/>
              <a:t>Frovatriptan</a:t>
            </a:r>
            <a:endParaRPr lang="en-US" dirty="0"/>
          </a:p>
          <a:p>
            <a:pPr eaLnBrk="1" hangingPunct="1">
              <a:lnSpc>
                <a:spcPct val="90000"/>
              </a:lnSpc>
              <a:defRPr/>
            </a:pPr>
            <a:r>
              <a:rPr lang="en-US" dirty="0" err="1"/>
              <a:t>Eletriptan</a:t>
            </a:r>
            <a:endParaRPr lang="en-US" dirty="0"/>
          </a:p>
          <a:p>
            <a:pPr eaLnBrk="1" hangingPunct="1">
              <a:lnSpc>
                <a:spcPct val="90000"/>
              </a:lnSpc>
              <a:defRPr/>
            </a:pPr>
            <a:r>
              <a:rPr lang="en-US" i="1" dirty="0" err="1"/>
              <a:t>Sumatriptan</a:t>
            </a:r>
            <a:r>
              <a:rPr lang="en-US" i="1" dirty="0"/>
              <a:t> </a:t>
            </a:r>
            <a:r>
              <a:rPr lang="sl-SI" i="1" dirty="0"/>
              <a:t>in n</a:t>
            </a:r>
            <a:r>
              <a:rPr lang="en-US" i="1" dirty="0" err="1"/>
              <a:t>apro</a:t>
            </a:r>
            <a:r>
              <a:rPr lang="sl-SI" i="1" dirty="0"/>
              <a:t>ks</a:t>
            </a:r>
            <a:r>
              <a:rPr lang="en-US" i="1" dirty="0"/>
              <a:t>e</a:t>
            </a:r>
            <a:r>
              <a:rPr lang="sl-SI" i="1" dirty="0"/>
              <a:t>n</a:t>
            </a:r>
            <a:endParaRPr lang="en-US" i="1" dirty="0"/>
          </a:p>
          <a:p>
            <a:pPr eaLnBrk="1" hangingPunct="1">
              <a:lnSpc>
                <a:spcPct val="90000"/>
              </a:lnSpc>
              <a:defRPr/>
            </a:pPr>
            <a:endParaRPr lang="en-US" dirty="0"/>
          </a:p>
        </p:txBody>
      </p:sp>
      <p:pic>
        <p:nvPicPr>
          <p:cNvPr id="9218" name="Picture 2" descr="http://www.doctormigraine.com/wp-content/uploads/2009/10/79-four-stages-of-a-migrain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38590" y="1721788"/>
            <a:ext cx="6305410" cy="3383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189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4"/>
          <p:cNvSpPr>
            <a:spLocks noGrp="1"/>
          </p:cNvSpPr>
          <p:nvPr>
            <p:ph idx="4294967295"/>
          </p:nvPr>
        </p:nvSpPr>
        <p:spPr>
          <a:xfrm>
            <a:off x="457200" y="1524000"/>
            <a:ext cx="8229600" cy="4572000"/>
          </a:xfrm>
          <a:prstGeom prst="rect">
            <a:avLst/>
          </a:prstGeom>
        </p:spPr>
        <p:txBody>
          <a:bodyPr/>
          <a:lstStyle/>
          <a:p>
            <a:pPr eaLnBrk="1" hangingPunct="1"/>
            <a:endParaRPr lang="sl-SI" altLang="sl-SI"/>
          </a:p>
        </p:txBody>
      </p:sp>
      <p:sp>
        <p:nvSpPr>
          <p:cNvPr id="2" name="Title 1"/>
          <p:cNvSpPr>
            <a:spLocks noGrp="1"/>
          </p:cNvSpPr>
          <p:nvPr>
            <p:ph type="title"/>
          </p:nvPr>
        </p:nvSpPr>
        <p:spPr/>
        <p:txBody>
          <a:bodyPr/>
          <a:lstStyle/>
          <a:p>
            <a:pPr eaLnBrk="1" fontAlgn="auto" hangingPunct="1">
              <a:spcAft>
                <a:spcPts val="0"/>
              </a:spcAft>
              <a:defRPr/>
            </a:pPr>
            <a:endParaRPr/>
          </a:p>
        </p:txBody>
      </p:sp>
      <p:pic>
        <p:nvPicPr>
          <p:cNvPr id="24580"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555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3962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sl-SI" altLang="sl-SI" sz="2800" dirty="0"/>
              <a:t>Kaj je migrena?</a:t>
            </a:r>
            <a:endParaRPr lang="en-US" altLang="sl-SI" sz="2800" dirty="0"/>
          </a:p>
        </p:txBody>
      </p:sp>
      <p:sp>
        <p:nvSpPr>
          <p:cNvPr id="5123" name="Rectangle 3"/>
          <p:cNvSpPr>
            <a:spLocks noGrp="1" noChangeArrowheads="1"/>
          </p:cNvSpPr>
          <p:nvPr>
            <p:ph type="body" idx="4294967295"/>
          </p:nvPr>
        </p:nvSpPr>
        <p:spPr>
          <a:xfrm>
            <a:off x="228600" y="838200"/>
            <a:ext cx="8674703" cy="4681538"/>
          </a:xfrm>
          <a:prstGeom prst="rect">
            <a:avLst/>
          </a:prstGeom>
          <a:noFill/>
        </p:spPr>
        <p:txBody>
          <a:bodyPr/>
          <a:lstStyle/>
          <a:p>
            <a:pPr eaLnBrk="1" hangingPunct="1"/>
            <a:r>
              <a:rPr lang="en-US" altLang="sl-SI" sz="2400" dirty="0" err="1"/>
              <a:t>Nevrološka</a:t>
            </a:r>
            <a:r>
              <a:rPr lang="en-US" altLang="sl-SI" sz="2400" dirty="0"/>
              <a:t> </a:t>
            </a:r>
            <a:r>
              <a:rPr lang="en-US" altLang="sl-SI" sz="2400" dirty="0" err="1"/>
              <a:t>motnja</a:t>
            </a:r>
            <a:r>
              <a:rPr lang="sl-SI" altLang="sl-SI" sz="2400" dirty="0"/>
              <a:t>, za katero je </a:t>
            </a:r>
            <a:r>
              <a:rPr lang="en-US" altLang="sl-SI" sz="2400" dirty="0" err="1"/>
              <a:t>značilna</a:t>
            </a:r>
            <a:r>
              <a:rPr lang="sl-SI" altLang="sl-SI" sz="2400" dirty="0"/>
              <a:t> </a:t>
            </a:r>
            <a:r>
              <a:rPr lang="sl-SI" altLang="sl-SI" sz="2400" dirty="0">
                <a:solidFill>
                  <a:schemeClr val="accent2">
                    <a:lumMod val="75000"/>
                  </a:schemeClr>
                </a:solidFill>
              </a:rPr>
              <a:t>prekomerna vzdražnost </a:t>
            </a:r>
            <a:r>
              <a:rPr lang="en-US" altLang="sl-SI" sz="2400" dirty="0" err="1">
                <a:solidFill>
                  <a:schemeClr val="accent2">
                    <a:lumMod val="75000"/>
                  </a:schemeClr>
                </a:solidFill>
              </a:rPr>
              <a:t>živčnega</a:t>
            </a:r>
            <a:r>
              <a:rPr lang="en-US" altLang="sl-SI" sz="2400" dirty="0">
                <a:solidFill>
                  <a:schemeClr val="accent2">
                    <a:lumMod val="75000"/>
                  </a:schemeClr>
                </a:solidFill>
              </a:rPr>
              <a:t> </a:t>
            </a:r>
            <a:r>
              <a:rPr lang="en-US" altLang="sl-SI" sz="2400" dirty="0" err="1">
                <a:solidFill>
                  <a:schemeClr val="accent2">
                    <a:lumMod val="75000"/>
                  </a:schemeClr>
                </a:solidFill>
              </a:rPr>
              <a:t>sistema</a:t>
            </a:r>
            <a:endParaRPr lang="en-US" altLang="sl-SI" sz="2400" dirty="0">
              <a:solidFill>
                <a:schemeClr val="accent2">
                  <a:lumMod val="75000"/>
                </a:schemeClr>
              </a:solidFill>
            </a:endParaRPr>
          </a:p>
          <a:p>
            <a:pPr lvl="1" eaLnBrk="1" hangingPunct="1">
              <a:lnSpc>
                <a:spcPct val="125000"/>
              </a:lnSpc>
            </a:pPr>
            <a:r>
              <a:rPr lang="sl-SI" altLang="sl-SI" sz="2400" dirty="0"/>
              <a:t>Oseba </a:t>
            </a:r>
            <a:r>
              <a:rPr lang="en-US" altLang="sl-SI" sz="2400" dirty="0"/>
              <a:t>je </a:t>
            </a:r>
            <a:r>
              <a:rPr lang="en-US" altLang="sl-SI" sz="2400" dirty="0" err="1"/>
              <a:t>bolj</a:t>
            </a:r>
            <a:r>
              <a:rPr lang="en-US" altLang="sl-SI" sz="2400" dirty="0"/>
              <a:t> </a:t>
            </a:r>
            <a:r>
              <a:rPr lang="en-US" altLang="sl-SI" sz="2400" dirty="0" err="1">
                <a:solidFill>
                  <a:srgbClr val="C00000"/>
                </a:solidFill>
              </a:rPr>
              <a:t>občutljiv</a:t>
            </a:r>
            <a:r>
              <a:rPr lang="sl-SI" altLang="sl-SI" sz="2400" dirty="0">
                <a:solidFill>
                  <a:srgbClr val="C00000"/>
                </a:solidFill>
              </a:rPr>
              <a:t>a</a:t>
            </a:r>
            <a:r>
              <a:rPr lang="en-US" altLang="sl-SI" sz="2400" dirty="0">
                <a:solidFill>
                  <a:srgbClr val="C00000"/>
                </a:solidFill>
              </a:rPr>
              <a:t> </a:t>
            </a:r>
            <a:r>
              <a:rPr lang="en-US" altLang="sl-SI" sz="2400" dirty="0" err="1">
                <a:solidFill>
                  <a:srgbClr val="C00000"/>
                </a:solidFill>
              </a:rPr>
              <a:t>na</a:t>
            </a:r>
            <a:r>
              <a:rPr lang="en-US" altLang="sl-SI" sz="2400" dirty="0">
                <a:solidFill>
                  <a:srgbClr val="C00000"/>
                </a:solidFill>
              </a:rPr>
              <a:t> </a:t>
            </a:r>
            <a:r>
              <a:rPr lang="en-US" altLang="sl-SI" sz="2400" dirty="0" err="1">
                <a:solidFill>
                  <a:srgbClr val="C00000"/>
                </a:solidFill>
              </a:rPr>
              <a:t>dražljaje</a:t>
            </a:r>
            <a:r>
              <a:rPr lang="en-US" altLang="sl-SI" sz="2400" dirty="0"/>
              <a:t>, </a:t>
            </a:r>
            <a:r>
              <a:rPr lang="en-US" altLang="sl-SI" sz="2400" dirty="0" err="1"/>
              <a:t>ki</a:t>
            </a:r>
            <a:r>
              <a:rPr lang="en-US" altLang="sl-SI" sz="2400" dirty="0"/>
              <a:t> </a:t>
            </a:r>
            <a:r>
              <a:rPr lang="en-US" altLang="sl-SI" sz="2400" dirty="0" err="1"/>
              <a:t>lahko</a:t>
            </a:r>
            <a:r>
              <a:rPr lang="en-US" altLang="sl-SI" sz="2400" dirty="0"/>
              <a:t> </a:t>
            </a:r>
            <a:r>
              <a:rPr lang="en-US" altLang="sl-SI" sz="2400" dirty="0" err="1"/>
              <a:t>povzročijo</a:t>
            </a:r>
            <a:r>
              <a:rPr lang="sl-SI" altLang="sl-SI" sz="2400" dirty="0"/>
              <a:t> </a:t>
            </a:r>
            <a:r>
              <a:rPr lang="en-US" altLang="sl-SI" sz="2400" dirty="0" err="1"/>
              <a:t>napad</a:t>
            </a:r>
            <a:r>
              <a:rPr lang="sl-SI" altLang="sl-SI" sz="2400" dirty="0"/>
              <a:t> </a:t>
            </a:r>
            <a:r>
              <a:rPr lang="en-US" altLang="sl-SI" sz="2400" dirty="0" err="1"/>
              <a:t>glavobol</a:t>
            </a:r>
            <a:r>
              <a:rPr lang="sl-SI" altLang="sl-SI" sz="2400" dirty="0"/>
              <a:t>a</a:t>
            </a:r>
            <a:endParaRPr lang="en-US" altLang="sl-SI" sz="2400" dirty="0"/>
          </a:p>
          <a:p>
            <a:pPr marL="233363" lvl="1" indent="-233363" eaLnBrk="1" hangingPunct="1">
              <a:spcBef>
                <a:spcPct val="60000"/>
              </a:spcBef>
              <a:buSzTx/>
              <a:buFont typeface="Arial" pitchFamily="34" charset="0"/>
              <a:buChar char="•"/>
            </a:pPr>
            <a:r>
              <a:rPr lang="sl-SI" altLang="sl-SI" sz="2400" dirty="0"/>
              <a:t>Značilnosti, ki opredelijo migreno </a:t>
            </a:r>
            <a:endParaRPr lang="en-US" altLang="sl-SI" sz="2400" dirty="0"/>
          </a:p>
          <a:p>
            <a:pPr lvl="1" eaLnBrk="1" hangingPunct="1">
              <a:lnSpc>
                <a:spcPct val="125000"/>
              </a:lnSpc>
            </a:pPr>
            <a:r>
              <a:rPr lang="en-US" altLang="sl-SI" sz="2400" dirty="0" err="1">
                <a:solidFill>
                  <a:schemeClr val="accent2">
                    <a:lumMod val="75000"/>
                  </a:schemeClr>
                </a:solidFill>
              </a:rPr>
              <a:t>Ponavljajoči</a:t>
            </a:r>
            <a:r>
              <a:rPr lang="en-US" altLang="sl-SI" sz="2400" dirty="0">
                <a:solidFill>
                  <a:schemeClr val="accent2">
                    <a:lumMod val="75000"/>
                  </a:schemeClr>
                </a:solidFill>
              </a:rPr>
              <a:t> se </a:t>
            </a:r>
            <a:r>
              <a:rPr lang="en-US" altLang="sl-SI" sz="2400" dirty="0" err="1">
                <a:solidFill>
                  <a:schemeClr val="accent2">
                    <a:lumMod val="75000"/>
                  </a:schemeClr>
                </a:solidFill>
              </a:rPr>
              <a:t>napadi</a:t>
            </a:r>
            <a:r>
              <a:rPr lang="en-US" altLang="sl-SI" sz="2400" dirty="0">
                <a:solidFill>
                  <a:schemeClr val="accent2">
                    <a:lumMod val="75000"/>
                  </a:schemeClr>
                </a:solidFill>
              </a:rPr>
              <a:t> </a:t>
            </a:r>
            <a:r>
              <a:rPr lang="en-US" altLang="sl-SI" sz="2400" dirty="0" err="1"/>
              <a:t>glavobol</a:t>
            </a:r>
            <a:r>
              <a:rPr lang="sl-SI" altLang="sl-SI" sz="2400" dirty="0"/>
              <a:t>a</a:t>
            </a:r>
            <a:r>
              <a:rPr lang="en-US" altLang="sl-SI" sz="2400" dirty="0"/>
              <a:t> </a:t>
            </a:r>
            <a:r>
              <a:rPr lang="en-US" altLang="sl-SI" sz="2400" dirty="0" err="1"/>
              <a:t>trajajo</a:t>
            </a:r>
            <a:r>
              <a:rPr lang="en-US" altLang="sl-SI" sz="2400" dirty="0"/>
              <a:t> 4-72 ur</a:t>
            </a:r>
          </a:p>
          <a:p>
            <a:pPr lvl="1" eaLnBrk="1" hangingPunct="1">
              <a:lnSpc>
                <a:spcPct val="125000"/>
              </a:lnSpc>
            </a:pPr>
            <a:r>
              <a:rPr lang="en-US" altLang="sl-SI" sz="2400" dirty="0" err="1"/>
              <a:t>Enostransk</a:t>
            </a:r>
            <a:r>
              <a:rPr lang="sl-SI" altLang="sl-SI" sz="2400" dirty="0"/>
              <a:t>e</a:t>
            </a:r>
            <a:r>
              <a:rPr lang="en-US" altLang="sl-SI" sz="2400" dirty="0"/>
              <a:t>, </a:t>
            </a:r>
            <a:r>
              <a:rPr lang="en-US" altLang="sl-SI" sz="2400" dirty="0" err="1"/>
              <a:t>pulzira</a:t>
            </a:r>
            <a:r>
              <a:rPr lang="sl-SI" altLang="sl-SI" sz="2400" dirty="0"/>
              <a:t>joče</a:t>
            </a:r>
            <a:r>
              <a:rPr lang="en-US" altLang="sl-SI" sz="2400" dirty="0"/>
              <a:t>, </a:t>
            </a:r>
            <a:r>
              <a:rPr lang="en-US" altLang="sl-SI" sz="2400" dirty="0" err="1"/>
              <a:t>zmern</a:t>
            </a:r>
            <a:r>
              <a:rPr lang="sl-SI" altLang="sl-SI" sz="2400" dirty="0"/>
              <a:t>e</a:t>
            </a:r>
            <a:r>
              <a:rPr lang="en-US" altLang="sl-SI" sz="2400" dirty="0"/>
              <a:t> do </a:t>
            </a:r>
            <a:r>
              <a:rPr lang="en-US" altLang="sl-SI" sz="2400" dirty="0" err="1">
                <a:solidFill>
                  <a:srgbClr val="FF0000"/>
                </a:solidFill>
              </a:rPr>
              <a:t>hud</a:t>
            </a:r>
            <a:r>
              <a:rPr lang="sl-SI" altLang="sl-SI" sz="2400" dirty="0">
                <a:solidFill>
                  <a:srgbClr val="FF0000"/>
                </a:solidFill>
              </a:rPr>
              <a:t>e</a:t>
            </a:r>
            <a:r>
              <a:rPr lang="en-US" altLang="sl-SI" sz="2400" dirty="0">
                <a:solidFill>
                  <a:srgbClr val="FF0000"/>
                </a:solidFill>
              </a:rPr>
              <a:t> </a:t>
            </a:r>
            <a:r>
              <a:rPr lang="en-US" altLang="sl-SI" sz="2400" dirty="0" err="1">
                <a:solidFill>
                  <a:srgbClr val="FF0000"/>
                </a:solidFill>
              </a:rPr>
              <a:t>bolečin</a:t>
            </a:r>
            <a:r>
              <a:rPr lang="sl-SI" altLang="sl-SI" sz="2400" dirty="0">
                <a:solidFill>
                  <a:srgbClr val="FF0000"/>
                </a:solidFill>
              </a:rPr>
              <a:t>e</a:t>
            </a:r>
          </a:p>
          <a:p>
            <a:pPr lvl="1" eaLnBrk="1" hangingPunct="1">
              <a:lnSpc>
                <a:spcPct val="125000"/>
              </a:lnSpc>
            </a:pPr>
            <a:r>
              <a:rPr lang="en-US" altLang="sl-SI" sz="2400" dirty="0" err="1"/>
              <a:t>Prisotnost</a:t>
            </a:r>
            <a:r>
              <a:rPr lang="en-US" altLang="sl-SI" sz="2400" dirty="0"/>
              <a:t> 2 od 3 </a:t>
            </a:r>
            <a:r>
              <a:rPr lang="en-US" altLang="sl-SI" sz="2400" dirty="0" err="1"/>
              <a:t>ključnih</a:t>
            </a:r>
            <a:r>
              <a:rPr lang="en-US" altLang="sl-SI" sz="2400" dirty="0"/>
              <a:t> </a:t>
            </a:r>
            <a:r>
              <a:rPr lang="en-US" altLang="sl-SI" sz="2400" dirty="0" err="1"/>
              <a:t>značilnosti</a:t>
            </a:r>
            <a:r>
              <a:rPr lang="en-US" altLang="sl-SI" sz="2400" dirty="0"/>
              <a:t>: </a:t>
            </a:r>
            <a:endParaRPr lang="sl-SI" altLang="sl-SI" sz="2400" dirty="0"/>
          </a:p>
          <a:p>
            <a:pPr marL="914400" lvl="2" indent="0" eaLnBrk="1" hangingPunct="1">
              <a:lnSpc>
                <a:spcPct val="125000"/>
              </a:lnSpc>
              <a:buNone/>
            </a:pPr>
            <a:r>
              <a:rPr lang="sl-SI" altLang="sl-SI" sz="2400" dirty="0"/>
              <a:t>	1. </a:t>
            </a:r>
            <a:r>
              <a:rPr lang="en-US" altLang="sl-SI" sz="2400" dirty="0" err="1"/>
              <a:t>Nezmožnost</a:t>
            </a:r>
            <a:r>
              <a:rPr lang="sl-SI" altLang="sl-SI" sz="2400" dirty="0"/>
              <a:t> </a:t>
            </a:r>
            <a:r>
              <a:rPr lang="sl-SI" altLang="sl-SI" sz="2400" dirty="0">
                <a:solidFill>
                  <a:srgbClr val="00B050"/>
                </a:solidFill>
              </a:rPr>
              <a:t>delovanja</a:t>
            </a:r>
            <a:r>
              <a:rPr lang="en-US" altLang="sl-SI" sz="2400" dirty="0"/>
              <a:t>, </a:t>
            </a:r>
            <a:endParaRPr lang="sl-SI" altLang="sl-SI" sz="2400" dirty="0"/>
          </a:p>
          <a:p>
            <a:pPr marL="914400" lvl="2" indent="0" eaLnBrk="1" hangingPunct="1">
              <a:lnSpc>
                <a:spcPct val="125000"/>
              </a:lnSpc>
              <a:buNone/>
            </a:pPr>
            <a:r>
              <a:rPr lang="sl-SI" altLang="sl-SI" sz="2400" dirty="0"/>
              <a:t>	2. </a:t>
            </a:r>
            <a:r>
              <a:rPr lang="en-US" altLang="sl-SI" sz="2400" dirty="0" err="1">
                <a:solidFill>
                  <a:srgbClr val="C00000"/>
                </a:solidFill>
              </a:rPr>
              <a:t>fotofobija</a:t>
            </a:r>
            <a:r>
              <a:rPr lang="en-US" altLang="sl-SI" sz="2400" dirty="0"/>
              <a:t> / </a:t>
            </a:r>
            <a:r>
              <a:rPr lang="sl-SI" altLang="sl-SI" sz="2400" dirty="0">
                <a:solidFill>
                  <a:srgbClr val="FF0000"/>
                </a:solidFill>
              </a:rPr>
              <a:t>f</a:t>
            </a:r>
            <a:r>
              <a:rPr lang="en-US" altLang="sl-SI" sz="2400" dirty="0">
                <a:solidFill>
                  <a:srgbClr val="FF0000"/>
                </a:solidFill>
              </a:rPr>
              <a:t>ono</a:t>
            </a:r>
            <a:r>
              <a:rPr lang="sl-SI" altLang="sl-SI" sz="2400" dirty="0">
                <a:solidFill>
                  <a:srgbClr val="FF0000"/>
                </a:solidFill>
              </a:rPr>
              <a:t>f</a:t>
            </a:r>
            <a:r>
              <a:rPr lang="en-US" altLang="sl-SI" sz="2400" dirty="0">
                <a:solidFill>
                  <a:srgbClr val="FF0000"/>
                </a:solidFill>
              </a:rPr>
              <a:t>obi</a:t>
            </a:r>
            <a:r>
              <a:rPr lang="sl-SI" altLang="sl-SI" sz="2400" dirty="0">
                <a:solidFill>
                  <a:srgbClr val="FF0000"/>
                </a:solidFill>
              </a:rPr>
              <a:t>j</a:t>
            </a:r>
            <a:r>
              <a:rPr lang="en-US" altLang="sl-SI" sz="2400" dirty="0">
                <a:solidFill>
                  <a:srgbClr val="FF0000"/>
                </a:solidFill>
              </a:rPr>
              <a:t>a</a:t>
            </a:r>
            <a:r>
              <a:rPr lang="en-US" altLang="sl-SI" sz="2400" dirty="0"/>
              <a:t>, </a:t>
            </a:r>
            <a:endParaRPr lang="sl-SI" altLang="sl-SI" sz="2400" dirty="0"/>
          </a:p>
          <a:p>
            <a:pPr marL="914400" lvl="2" indent="0" eaLnBrk="1" hangingPunct="1">
              <a:lnSpc>
                <a:spcPct val="125000"/>
              </a:lnSpc>
              <a:buNone/>
            </a:pPr>
            <a:r>
              <a:rPr lang="sl-SI" altLang="sl-SI" sz="2400" dirty="0"/>
              <a:t>	3. </a:t>
            </a:r>
            <a:r>
              <a:rPr lang="en-US" altLang="sl-SI" sz="2400" dirty="0" err="1">
                <a:solidFill>
                  <a:srgbClr val="7030A0"/>
                </a:solidFill>
              </a:rPr>
              <a:t>slabost</a:t>
            </a:r>
            <a:r>
              <a:rPr lang="en-US" altLang="sl-SI" sz="2400" dirty="0"/>
              <a:t> / </a:t>
            </a:r>
            <a:r>
              <a:rPr lang="en-US" altLang="sl-SI" sz="2400" dirty="0" err="1"/>
              <a:t>bruhanje</a:t>
            </a:r>
            <a:endParaRPr lang="en-US" altLang="sl-SI" sz="2400" dirty="0"/>
          </a:p>
        </p:txBody>
      </p:sp>
      <p:sp>
        <p:nvSpPr>
          <p:cNvPr id="5124" name="Text Box 4"/>
          <p:cNvSpPr txBox="1">
            <a:spLocks noChangeArrowheads="1"/>
          </p:cNvSpPr>
          <p:nvPr/>
        </p:nvSpPr>
        <p:spPr bwMode="auto">
          <a:xfrm>
            <a:off x="684213" y="6537325"/>
            <a:ext cx="7924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sl-SI" sz="1000" dirty="0"/>
              <a:t>International Headache Society classification criteria (</a:t>
            </a:r>
            <a:r>
              <a:rPr lang="en-US" altLang="sl-SI" sz="1000" i="1" dirty="0" err="1"/>
              <a:t>Cephalalgia</a:t>
            </a:r>
            <a:r>
              <a:rPr lang="en-US" altLang="sl-SI" sz="1000" dirty="0"/>
              <a:t>. 2004;24, </a:t>
            </a:r>
            <a:r>
              <a:rPr lang="en-US" altLang="sl-SI" sz="1000" dirty="0" err="1"/>
              <a:t>suppl</a:t>
            </a:r>
            <a:r>
              <a:rPr lang="en-US" altLang="sl-SI" sz="1000" dirty="0"/>
              <a:t> 1).</a:t>
            </a:r>
          </a:p>
        </p:txBody>
      </p:sp>
    </p:spTree>
    <p:extLst>
      <p:ext uri="{BB962C8B-B14F-4D97-AF65-F5344CB8AC3E}">
        <p14:creationId xmlns:p14="http://schemas.microsoft.com/office/powerpoint/2010/main" val="27037070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idx="4294967295"/>
          </p:nvPr>
        </p:nvSpPr>
        <p:spPr>
          <a:xfrm>
            <a:off x="533400" y="1066800"/>
            <a:ext cx="8229600" cy="4572000"/>
          </a:xfrm>
          <a:prstGeom prst="rect">
            <a:avLst/>
          </a:prstGeom>
        </p:spPr>
        <p:txBody>
          <a:bodyPr/>
          <a:lstStyle/>
          <a:p>
            <a:pPr eaLnBrk="1" hangingPunct="1"/>
            <a:r>
              <a:rPr lang="en-US" altLang="sl-SI" sz="2400" dirty="0" err="1"/>
              <a:t>Deluje</a:t>
            </a:r>
            <a:r>
              <a:rPr lang="en-US" altLang="sl-SI" sz="2400" dirty="0"/>
              <a:t> </a:t>
            </a:r>
            <a:r>
              <a:rPr lang="en-US" altLang="sl-SI" sz="2400" dirty="0" err="1"/>
              <a:t>na</a:t>
            </a:r>
            <a:r>
              <a:rPr lang="en-US" altLang="sl-SI" sz="2400" dirty="0"/>
              <a:t> </a:t>
            </a:r>
            <a:r>
              <a:rPr lang="en-US" altLang="sl-SI" sz="2400" dirty="0" err="1"/>
              <a:t>receptorje</a:t>
            </a:r>
            <a:r>
              <a:rPr lang="en-US" altLang="sl-SI" sz="2400" dirty="0"/>
              <a:t> </a:t>
            </a:r>
            <a:r>
              <a:rPr lang="en-US" altLang="sl-SI" sz="2400" dirty="0" err="1"/>
              <a:t>gladkih</a:t>
            </a:r>
            <a:r>
              <a:rPr lang="en-US" altLang="sl-SI" sz="2400" dirty="0"/>
              <a:t> </a:t>
            </a:r>
            <a:r>
              <a:rPr lang="en-US" altLang="sl-SI" sz="2400" dirty="0" err="1"/>
              <a:t>mišičnih</a:t>
            </a:r>
            <a:r>
              <a:rPr lang="en-US" altLang="sl-SI" sz="2400" dirty="0"/>
              <a:t> </a:t>
            </a:r>
            <a:r>
              <a:rPr lang="en-US" altLang="sl-SI" sz="2400" dirty="0" err="1"/>
              <a:t>celic</a:t>
            </a:r>
            <a:r>
              <a:rPr lang="en-US" altLang="sl-SI" sz="2400" dirty="0"/>
              <a:t> </a:t>
            </a:r>
            <a:r>
              <a:rPr lang="en-US" altLang="sl-SI" sz="2400" dirty="0" err="1"/>
              <a:t>možganskih</a:t>
            </a:r>
            <a:r>
              <a:rPr lang="en-US" altLang="sl-SI" sz="2400" dirty="0"/>
              <a:t> </a:t>
            </a:r>
            <a:r>
              <a:rPr lang="en-US" altLang="sl-SI" sz="2400" dirty="0" err="1"/>
              <a:t>žil</a:t>
            </a:r>
            <a:r>
              <a:rPr lang="en-US" altLang="sl-SI" sz="2400" dirty="0"/>
              <a:t> (</a:t>
            </a:r>
            <a:r>
              <a:rPr lang="en-US" altLang="sl-SI" sz="2400" dirty="0" err="1"/>
              <a:t>tudi</a:t>
            </a:r>
            <a:r>
              <a:rPr lang="en-US" altLang="sl-SI" sz="2400" dirty="0"/>
              <a:t> </a:t>
            </a:r>
            <a:r>
              <a:rPr lang="en-US" altLang="sl-SI" sz="2400" dirty="0" err="1"/>
              <a:t>perifernih</a:t>
            </a:r>
            <a:r>
              <a:rPr lang="en-US" altLang="sl-SI" sz="2400" dirty="0"/>
              <a:t> </a:t>
            </a:r>
            <a:r>
              <a:rPr lang="en-US" altLang="sl-SI" sz="2400" dirty="0" err="1"/>
              <a:t>žil</a:t>
            </a:r>
            <a:r>
              <a:rPr lang="en-US" altLang="sl-SI" sz="2400" dirty="0"/>
              <a:t>, </a:t>
            </a:r>
            <a:r>
              <a:rPr lang="en-US" altLang="sl-SI" sz="2400" dirty="0" err="1"/>
              <a:t>kot</a:t>
            </a:r>
            <a:r>
              <a:rPr lang="en-US" altLang="sl-SI" sz="2400" dirty="0"/>
              <a:t> </a:t>
            </a:r>
            <a:r>
              <a:rPr lang="sl-SI" altLang="sl-SI" sz="2400" dirty="0"/>
              <a:t>so </a:t>
            </a:r>
            <a:r>
              <a:rPr lang="en-US" altLang="sl-SI" sz="2400" dirty="0" err="1"/>
              <a:t>koronarne</a:t>
            </a:r>
            <a:r>
              <a:rPr lang="en-US" altLang="sl-SI" sz="2400" dirty="0"/>
              <a:t> </a:t>
            </a:r>
            <a:r>
              <a:rPr lang="en-US" altLang="sl-SI" sz="2400" dirty="0" err="1"/>
              <a:t>arterije</a:t>
            </a:r>
            <a:r>
              <a:rPr lang="sl-SI" altLang="sl-SI" sz="2400" dirty="0"/>
              <a:t> v srcu</a:t>
            </a:r>
            <a:r>
              <a:rPr lang="en-US" altLang="sl-SI" sz="2400" dirty="0"/>
              <a:t>)</a:t>
            </a:r>
          </a:p>
          <a:p>
            <a:pPr eaLnBrk="1" hangingPunct="1"/>
            <a:r>
              <a:rPr lang="en-US" altLang="sl-SI" sz="2400" u="sng" dirty="0" err="1"/>
              <a:t>Prvi</a:t>
            </a:r>
            <a:r>
              <a:rPr lang="en-US" altLang="sl-SI" sz="2400" u="sng" dirty="0"/>
              <a:t> </a:t>
            </a:r>
            <a:r>
              <a:rPr lang="en-US" altLang="sl-SI" sz="2400" u="sng" dirty="0" err="1"/>
              <a:t>selektivni</a:t>
            </a:r>
            <a:r>
              <a:rPr lang="en-US" altLang="sl-SI" sz="2400" u="sng" dirty="0"/>
              <a:t> agonist </a:t>
            </a:r>
            <a:r>
              <a:rPr lang="en-US" altLang="sl-SI" sz="2400" u="sng" dirty="0" err="1"/>
              <a:t>za</a:t>
            </a:r>
            <a:r>
              <a:rPr lang="en-US" altLang="sl-SI" sz="2400" u="sng" dirty="0"/>
              <a:t> </a:t>
            </a:r>
            <a:r>
              <a:rPr lang="en-US" altLang="sl-SI" sz="2400" u="sng" dirty="0" err="1"/>
              <a:t>zdravljenje</a:t>
            </a:r>
            <a:r>
              <a:rPr lang="en-US" altLang="sl-SI" sz="2400" u="sng" dirty="0"/>
              <a:t> </a:t>
            </a:r>
            <a:r>
              <a:rPr lang="en-US" altLang="sl-SI" sz="2400" u="sng" dirty="0" err="1"/>
              <a:t>migrene</a:t>
            </a:r>
            <a:endParaRPr lang="en-US" altLang="sl-SI" sz="2400" u="sng" dirty="0"/>
          </a:p>
          <a:p>
            <a:pPr eaLnBrk="1" hangingPunct="1"/>
            <a:r>
              <a:rPr lang="sl-SI" altLang="sl-SI" sz="2400" dirty="0"/>
              <a:t>Hiter učinek</a:t>
            </a:r>
            <a:endParaRPr lang="en-US" altLang="sl-SI" sz="2400" dirty="0"/>
          </a:p>
          <a:p>
            <a:pPr eaLnBrk="1" hangingPunct="1"/>
            <a:r>
              <a:rPr lang="en-US" altLang="sl-SI" sz="2400" dirty="0" err="1"/>
              <a:t>Triptani</a:t>
            </a:r>
            <a:r>
              <a:rPr lang="en-US" altLang="sl-SI" sz="2400" dirty="0"/>
              <a:t> so </a:t>
            </a:r>
            <a:r>
              <a:rPr lang="sl-SI" altLang="sl-SI" sz="2400" dirty="0"/>
              <a:t>prva boljša terapija</a:t>
            </a:r>
            <a:r>
              <a:rPr lang="en-US" altLang="sl-SI" sz="2400" dirty="0"/>
              <a:t> </a:t>
            </a:r>
            <a:r>
              <a:rPr lang="sl-SI" altLang="sl-SI" sz="2400" dirty="0"/>
              <a:t>po ergot alkaloidih</a:t>
            </a:r>
            <a:endParaRPr lang="en-US" altLang="sl-SI" sz="2400" dirty="0"/>
          </a:p>
          <a:p>
            <a:pPr eaLnBrk="1" hangingPunct="1"/>
            <a:r>
              <a:rPr lang="en-US" altLang="sl-SI" sz="2400" dirty="0" err="1"/>
              <a:t>Lajša</a:t>
            </a:r>
            <a:r>
              <a:rPr lang="en-US" altLang="sl-SI" sz="2400" dirty="0"/>
              <a:t> </a:t>
            </a:r>
            <a:r>
              <a:rPr lang="en-US" altLang="sl-SI" sz="2400" dirty="0" err="1"/>
              <a:t>bolečin</a:t>
            </a:r>
            <a:r>
              <a:rPr lang="sl-SI" altLang="sl-SI" sz="2400" dirty="0"/>
              <a:t>e</a:t>
            </a:r>
            <a:r>
              <a:rPr lang="en-US" altLang="sl-SI" sz="2400" dirty="0"/>
              <a:t> </a:t>
            </a:r>
            <a:r>
              <a:rPr lang="en-US" altLang="sl-SI" sz="2400" dirty="0" err="1"/>
              <a:t>migrene</a:t>
            </a:r>
            <a:r>
              <a:rPr lang="en-US" altLang="sl-SI" sz="2400" dirty="0"/>
              <a:t> in </a:t>
            </a:r>
            <a:r>
              <a:rPr lang="en-US" altLang="sl-SI" sz="2400" dirty="0" err="1"/>
              <a:t>povezanih</a:t>
            </a:r>
            <a:r>
              <a:rPr lang="en-US" altLang="sl-SI" sz="2400" dirty="0"/>
              <a:t> </a:t>
            </a:r>
            <a:r>
              <a:rPr lang="en-US" altLang="sl-SI" sz="2400" dirty="0" err="1"/>
              <a:t>simptomov</a:t>
            </a:r>
            <a:endParaRPr lang="en-US" altLang="sl-SI" sz="2400" dirty="0"/>
          </a:p>
          <a:p>
            <a:pPr eaLnBrk="1" hangingPunct="1"/>
            <a:r>
              <a:rPr lang="en-US" altLang="sl-SI" sz="2400" dirty="0"/>
              <a:t>3 </a:t>
            </a:r>
            <a:r>
              <a:rPr lang="en-US" altLang="sl-SI" sz="2400" dirty="0" err="1"/>
              <a:t>oblike</a:t>
            </a:r>
            <a:r>
              <a:rPr lang="en-US" altLang="sl-SI" sz="2400" dirty="0"/>
              <a:t>: </a:t>
            </a:r>
            <a:r>
              <a:rPr lang="en-US" altLang="sl-SI" sz="2400" dirty="0" err="1"/>
              <a:t>oraln</a:t>
            </a:r>
            <a:r>
              <a:rPr lang="sl-SI" altLang="sl-SI" sz="2400" dirty="0"/>
              <a:t>a</a:t>
            </a:r>
            <a:r>
              <a:rPr lang="en-US" altLang="sl-SI" sz="2400" dirty="0"/>
              <a:t>, </a:t>
            </a:r>
            <a:r>
              <a:rPr lang="en-US" altLang="sl-SI" sz="2400" dirty="0" err="1"/>
              <a:t>nazaln</a:t>
            </a:r>
            <a:r>
              <a:rPr lang="sl-SI" altLang="sl-SI" sz="2400" dirty="0"/>
              <a:t>a</a:t>
            </a:r>
            <a:r>
              <a:rPr lang="en-US" altLang="sl-SI" sz="2400" dirty="0"/>
              <a:t>, </a:t>
            </a:r>
            <a:r>
              <a:rPr lang="en-US" altLang="sl-SI" sz="2400" dirty="0" err="1"/>
              <a:t>parenteraln</a:t>
            </a:r>
            <a:r>
              <a:rPr lang="sl-SI" altLang="sl-SI" sz="2400" dirty="0"/>
              <a:t>a</a:t>
            </a:r>
            <a:endParaRPr lang="en-US" altLang="sl-SI" sz="2400" dirty="0"/>
          </a:p>
          <a:p>
            <a:pPr eaLnBrk="1" hangingPunct="1">
              <a:buFont typeface="Wingdings 2" pitchFamily="18" charset="2"/>
              <a:buNone/>
            </a:pPr>
            <a:endParaRPr lang="en-US" altLang="sl-SI" sz="2400" dirty="0"/>
          </a:p>
        </p:txBody>
      </p:sp>
      <p:sp>
        <p:nvSpPr>
          <p:cNvPr id="47106" name="Rectangle 2"/>
          <p:cNvSpPr>
            <a:spLocks noGrp="1" noChangeArrowheads="1"/>
          </p:cNvSpPr>
          <p:nvPr>
            <p:ph type="title"/>
          </p:nvPr>
        </p:nvSpPr>
        <p:spPr>
          <a:xfrm>
            <a:off x="76200" y="228600"/>
            <a:ext cx="8229600" cy="457200"/>
          </a:xfrm>
        </p:spPr>
        <p:txBody>
          <a:bodyPr/>
          <a:lstStyle/>
          <a:p>
            <a:pPr eaLnBrk="1" fontAlgn="auto" hangingPunct="1">
              <a:spcAft>
                <a:spcPts val="0"/>
              </a:spcAft>
              <a:defRPr/>
            </a:pPr>
            <a:r>
              <a:rPr sz="2800" dirty="0" err="1">
                <a:latin typeface="+mn-lt"/>
              </a:rPr>
              <a:t>Sumatriptan</a:t>
            </a:r>
            <a:endParaRPr sz="2800" dirty="0">
              <a:latin typeface="+mn-lt"/>
            </a:endParaRPr>
          </a:p>
        </p:txBody>
      </p:sp>
      <p:pic>
        <p:nvPicPr>
          <p:cNvPr id="16388"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5224462"/>
            <a:ext cx="5181600"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51363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idx="4294967295"/>
          </p:nvPr>
        </p:nvSpPr>
        <p:spPr>
          <a:xfrm>
            <a:off x="381000" y="1295400"/>
            <a:ext cx="8229600" cy="4572000"/>
          </a:xfrm>
          <a:prstGeom prst="rect">
            <a:avLst/>
          </a:prstGeom>
        </p:spPr>
        <p:txBody>
          <a:bodyPr/>
          <a:lstStyle/>
          <a:p>
            <a:pPr eaLnBrk="1" hangingPunct="1">
              <a:spcBef>
                <a:spcPct val="25000"/>
              </a:spcBef>
            </a:pPr>
            <a:r>
              <a:rPr lang="en-US" altLang="sl-SI" dirty="0" err="1"/>
              <a:t>Biološka</a:t>
            </a:r>
            <a:r>
              <a:rPr lang="en-US" altLang="sl-SI" dirty="0"/>
              <a:t> </a:t>
            </a:r>
            <a:r>
              <a:rPr lang="sl-SI" altLang="sl-SI" dirty="0"/>
              <a:t>dostopnost boljša do </a:t>
            </a:r>
            <a:r>
              <a:rPr lang="en-US" altLang="sl-SI" dirty="0"/>
              <a:t>50</a:t>
            </a:r>
            <a:r>
              <a:rPr lang="sl-SI" altLang="sl-SI" dirty="0"/>
              <a:t> </a:t>
            </a:r>
            <a:r>
              <a:rPr lang="en-US" altLang="sl-SI" dirty="0"/>
              <a:t>% </a:t>
            </a:r>
            <a:r>
              <a:rPr lang="en-US" altLang="sl-SI" sz="2400" dirty="0"/>
              <a:t>(</a:t>
            </a:r>
            <a:r>
              <a:rPr lang="en-US" altLang="sl-SI" sz="2400" dirty="0" err="1"/>
              <a:t>sumatriptan</a:t>
            </a:r>
            <a:r>
              <a:rPr lang="en-US" altLang="sl-SI" sz="2400" dirty="0"/>
              <a:t> 14</a:t>
            </a:r>
            <a:r>
              <a:rPr lang="sl-SI" altLang="sl-SI" sz="2400" dirty="0"/>
              <a:t> </a:t>
            </a:r>
            <a:r>
              <a:rPr lang="en-US" altLang="sl-SI" sz="2400" dirty="0"/>
              <a:t>%)</a:t>
            </a:r>
          </a:p>
          <a:p>
            <a:pPr eaLnBrk="1" hangingPunct="1">
              <a:spcBef>
                <a:spcPct val="25000"/>
              </a:spcBef>
            </a:pPr>
            <a:r>
              <a:rPr lang="en-US" altLang="sl-SI" dirty="0" err="1"/>
              <a:t>Razpolovna</a:t>
            </a:r>
            <a:r>
              <a:rPr lang="en-US" altLang="sl-SI" dirty="0"/>
              <a:t> </a:t>
            </a:r>
            <a:r>
              <a:rPr lang="en-US" altLang="sl-SI" dirty="0" err="1"/>
              <a:t>doba</a:t>
            </a:r>
            <a:r>
              <a:rPr lang="en-US" altLang="sl-SI" dirty="0"/>
              <a:t> 3 </a:t>
            </a:r>
            <a:r>
              <a:rPr lang="en-US" altLang="sl-SI" dirty="0" err="1"/>
              <a:t>ure</a:t>
            </a:r>
            <a:endParaRPr lang="en-US" altLang="sl-SI" dirty="0"/>
          </a:p>
          <a:p>
            <a:pPr eaLnBrk="1" hangingPunct="1">
              <a:spcBef>
                <a:spcPct val="25000"/>
              </a:spcBef>
            </a:pPr>
            <a:r>
              <a:rPr lang="sl-SI" altLang="sl-SI" dirty="0"/>
              <a:t>Peroralno jemanje ob pojavu migrenske bolečine</a:t>
            </a:r>
            <a:endParaRPr lang="en-US" altLang="sl-SI" dirty="0"/>
          </a:p>
        </p:txBody>
      </p:sp>
      <p:sp>
        <p:nvSpPr>
          <p:cNvPr id="52226" name="Rectangle 2"/>
          <p:cNvSpPr>
            <a:spLocks noGrp="1" noChangeArrowheads="1"/>
          </p:cNvSpPr>
          <p:nvPr>
            <p:ph type="title"/>
          </p:nvPr>
        </p:nvSpPr>
        <p:spPr/>
        <p:txBody>
          <a:bodyPr/>
          <a:lstStyle/>
          <a:p>
            <a:pPr eaLnBrk="1" fontAlgn="auto" hangingPunct="1">
              <a:spcAft>
                <a:spcPts val="0"/>
              </a:spcAft>
              <a:defRPr/>
            </a:pPr>
            <a:r>
              <a:rPr sz="2800" dirty="0" err="1">
                <a:latin typeface="+mn-lt"/>
              </a:rPr>
              <a:t>Zolmitriptan</a:t>
            </a:r>
            <a:endParaRPr sz="2800" dirty="0">
              <a:latin typeface="+mn-lt"/>
            </a:endParaRPr>
          </a:p>
        </p:txBody>
      </p:sp>
      <p:pic>
        <p:nvPicPr>
          <p:cNvPr id="1843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0" y="4191000"/>
            <a:ext cx="5376863" cy="231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11782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idx="4294967295"/>
          </p:nvPr>
        </p:nvSpPr>
        <p:spPr>
          <a:xfrm>
            <a:off x="457200" y="1524000"/>
            <a:ext cx="8229600" cy="4572000"/>
          </a:xfrm>
          <a:prstGeom prst="rect">
            <a:avLst/>
          </a:prstGeom>
        </p:spPr>
        <p:txBody>
          <a:bodyPr/>
          <a:lstStyle/>
          <a:p>
            <a:pPr eaLnBrk="1" hangingPunct="1"/>
            <a:r>
              <a:rPr lang="en-US" altLang="sl-SI" dirty="0" err="1"/>
              <a:t>Biološka</a:t>
            </a:r>
            <a:r>
              <a:rPr lang="en-US" altLang="sl-SI" dirty="0"/>
              <a:t> </a:t>
            </a:r>
            <a:r>
              <a:rPr lang="sl-SI" altLang="sl-SI" dirty="0"/>
              <a:t>dostopnost do </a:t>
            </a:r>
            <a:r>
              <a:rPr lang="en-US" altLang="sl-SI" dirty="0"/>
              <a:t>~</a:t>
            </a:r>
            <a:r>
              <a:rPr lang="sl-SI" altLang="sl-SI" dirty="0"/>
              <a:t> </a:t>
            </a:r>
            <a:r>
              <a:rPr lang="en-US" altLang="sl-SI" dirty="0"/>
              <a:t>60</a:t>
            </a:r>
            <a:r>
              <a:rPr lang="sl-SI" altLang="sl-SI" dirty="0"/>
              <a:t> </a:t>
            </a:r>
            <a:r>
              <a:rPr lang="en-US" altLang="sl-SI" dirty="0"/>
              <a:t>%</a:t>
            </a:r>
          </a:p>
          <a:p>
            <a:pPr eaLnBrk="1" hangingPunct="1"/>
            <a:r>
              <a:rPr lang="sl-SI" altLang="sl-SI" dirty="0"/>
              <a:t>Razpolovni čas </a:t>
            </a:r>
            <a:r>
              <a:rPr lang="en-US" altLang="sl-SI" dirty="0"/>
              <a:t> 5-6 h </a:t>
            </a:r>
          </a:p>
          <a:p>
            <a:pPr eaLnBrk="1" hangingPunct="1"/>
            <a:r>
              <a:rPr lang="sl-SI" altLang="sl-SI" dirty="0"/>
              <a:t>Jemanje ob nastopu bolečine</a:t>
            </a:r>
            <a:endParaRPr lang="en-US" altLang="sl-SI" dirty="0"/>
          </a:p>
        </p:txBody>
      </p:sp>
      <p:sp>
        <p:nvSpPr>
          <p:cNvPr id="56322" name="Rectangle 2"/>
          <p:cNvSpPr>
            <a:spLocks noGrp="1" noChangeArrowheads="1"/>
          </p:cNvSpPr>
          <p:nvPr>
            <p:ph type="title"/>
          </p:nvPr>
        </p:nvSpPr>
        <p:spPr/>
        <p:txBody>
          <a:bodyPr/>
          <a:lstStyle/>
          <a:p>
            <a:pPr eaLnBrk="1" fontAlgn="auto" hangingPunct="1">
              <a:spcAft>
                <a:spcPts val="0"/>
              </a:spcAft>
              <a:defRPr/>
            </a:pPr>
            <a:r>
              <a:rPr sz="2800" dirty="0" err="1">
                <a:latin typeface="+mn-lt"/>
              </a:rPr>
              <a:t>Naratriptan</a:t>
            </a:r>
            <a:r>
              <a:rPr sz="2800" dirty="0">
                <a:latin typeface="+mn-lt"/>
              </a:rPr>
              <a:t> </a:t>
            </a:r>
          </a:p>
        </p:txBody>
      </p:sp>
      <p:pic>
        <p:nvPicPr>
          <p:cNvPr id="20484"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3581400"/>
            <a:ext cx="4495800" cy="24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519030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idx="4294967295"/>
          </p:nvPr>
        </p:nvSpPr>
        <p:spPr>
          <a:xfrm>
            <a:off x="533400" y="1676400"/>
            <a:ext cx="8229600" cy="4525963"/>
          </a:xfrm>
          <a:prstGeom prst="rect">
            <a:avLst/>
          </a:prstGeom>
        </p:spPr>
        <p:txBody>
          <a:bodyPr/>
          <a:lstStyle/>
          <a:p>
            <a:pPr eaLnBrk="1" hangingPunct="1"/>
            <a:r>
              <a:rPr lang="sl-SI" altLang="sl-SI" dirty="0"/>
              <a:t>Biološka razpoložljivost </a:t>
            </a:r>
            <a:r>
              <a:rPr lang="en-US" altLang="sl-SI" dirty="0"/>
              <a:t>~</a:t>
            </a:r>
            <a:r>
              <a:rPr lang="sl-SI" altLang="sl-SI" dirty="0"/>
              <a:t> </a:t>
            </a:r>
            <a:r>
              <a:rPr lang="en-US" altLang="sl-SI" dirty="0"/>
              <a:t>40</a:t>
            </a:r>
            <a:r>
              <a:rPr lang="sl-SI" altLang="sl-SI" dirty="0"/>
              <a:t> </a:t>
            </a:r>
            <a:r>
              <a:rPr lang="en-US" altLang="sl-SI" dirty="0"/>
              <a:t>%</a:t>
            </a:r>
          </a:p>
          <a:p>
            <a:pPr eaLnBrk="1" hangingPunct="1"/>
            <a:r>
              <a:rPr lang="sl-SI" altLang="sl-SI" dirty="0"/>
              <a:t>Razpolovni čas </a:t>
            </a:r>
            <a:r>
              <a:rPr lang="en-US" altLang="sl-SI" dirty="0"/>
              <a:t>2.5 h </a:t>
            </a:r>
          </a:p>
          <a:p>
            <a:pPr eaLnBrk="1" hangingPunct="1"/>
            <a:r>
              <a:rPr lang="sl-SI" altLang="sl-SI" u="sng" dirty="0"/>
              <a:t>Najhitrejši</a:t>
            </a:r>
            <a:r>
              <a:rPr lang="sl-SI" altLang="sl-SI" dirty="0"/>
              <a:t> nastop učinka</a:t>
            </a:r>
            <a:endParaRPr lang="en-US" altLang="sl-SI" dirty="0"/>
          </a:p>
        </p:txBody>
      </p:sp>
      <p:sp>
        <p:nvSpPr>
          <p:cNvPr id="59394" name="Rectangle 2"/>
          <p:cNvSpPr>
            <a:spLocks noGrp="1" noChangeArrowheads="1"/>
          </p:cNvSpPr>
          <p:nvPr>
            <p:ph type="title"/>
          </p:nvPr>
        </p:nvSpPr>
        <p:spPr/>
        <p:txBody>
          <a:bodyPr/>
          <a:lstStyle/>
          <a:p>
            <a:pPr eaLnBrk="1" fontAlgn="auto" hangingPunct="1">
              <a:spcAft>
                <a:spcPts val="0"/>
              </a:spcAft>
              <a:defRPr/>
            </a:pPr>
            <a:r>
              <a:rPr sz="2800" dirty="0" err="1">
                <a:latin typeface="+mn-lt"/>
              </a:rPr>
              <a:t>Rizatriptan</a:t>
            </a:r>
            <a:endParaRPr sz="2800" dirty="0">
              <a:latin typeface="+mn-lt"/>
            </a:endParaRPr>
          </a:p>
        </p:txBody>
      </p:sp>
      <p:pic>
        <p:nvPicPr>
          <p:cNvPr id="22532"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3600" y="3810000"/>
            <a:ext cx="4800600" cy="225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05684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105400" y="274637"/>
            <a:ext cx="5486400" cy="4525963"/>
          </a:xfrm>
          <a:prstGeom prst="rect">
            <a:avLst/>
          </a:prstGeom>
        </p:spPr>
        <p:txBody>
          <a:bodyPr>
            <a:noAutofit/>
          </a:bodyPr>
          <a:lstStyle/>
          <a:p>
            <a:pPr marL="0" indent="0">
              <a:buNone/>
            </a:pPr>
            <a:r>
              <a:rPr lang="sl-SI" sz="2000" b="1" dirty="0">
                <a:solidFill>
                  <a:srgbClr val="FFFF00"/>
                </a:solidFill>
              </a:rPr>
              <a:t>Registrirani t</a:t>
            </a:r>
            <a:r>
              <a:rPr lang="en-GB" sz="2000" b="1" dirty="0" err="1">
                <a:solidFill>
                  <a:srgbClr val="FFFF00"/>
                </a:solidFill>
              </a:rPr>
              <a:t>riptan</a:t>
            </a:r>
            <a:r>
              <a:rPr lang="sl-SI" sz="2000" b="1" dirty="0">
                <a:solidFill>
                  <a:srgbClr val="FFFF00"/>
                </a:solidFill>
              </a:rPr>
              <a:t>i</a:t>
            </a:r>
            <a:r>
              <a:rPr lang="en-GB" sz="2000" b="1" dirty="0">
                <a:solidFill>
                  <a:srgbClr val="FFFF00"/>
                </a:solidFill>
              </a:rPr>
              <a:t>         </a:t>
            </a:r>
            <a:r>
              <a:rPr lang="sl-SI" sz="2000" b="1" dirty="0">
                <a:solidFill>
                  <a:srgbClr val="FFFF00"/>
                </a:solidFill>
              </a:rPr>
              <a:t>Ime</a:t>
            </a:r>
            <a:r>
              <a:rPr lang="sl-SI" sz="2000" b="1" dirty="0"/>
              <a:t>	</a:t>
            </a:r>
            <a:endParaRPr lang="en-GB" sz="2000" b="1" dirty="0"/>
          </a:p>
          <a:p>
            <a:pPr marL="0" indent="0">
              <a:lnSpc>
                <a:spcPct val="120000"/>
              </a:lnSpc>
              <a:buNone/>
            </a:pPr>
            <a:r>
              <a:rPr lang="en-GB" sz="1400" dirty="0"/>
              <a:t>1992			</a:t>
            </a:r>
            <a:r>
              <a:rPr lang="en-GB" sz="1400" dirty="0" err="1"/>
              <a:t>Sumatriptan</a:t>
            </a:r>
            <a:r>
              <a:rPr lang="en-GB" sz="1400" dirty="0"/>
              <a:t> 		</a:t>
            </a:r>
            <a:r>
              <a:rPr lang="sl-SI" sz="1400" dirty="0"/>
              <a:t>		</a:t>
            </a:r>
            <a:r>
              <a:rPr lang="sl-SI" sz="1400" dirty="0">
                <a:solidFill>
                  <a:schemeClr val="accent2">
                    <a:lumMod val="75000"/>
                  </a:schemeClr>
                </a:solidFill>
              </a:rPr>
              <a:t>injekcije</a:t>
            </a:r>
          </a:p>
          <a:p>
            <a:pPr marL="0" indent="0">
              <a:lnSpc>
                <a:spcPct val="120000"/>
              </a:lnSpc>
              <a:buNone/>
            </a:pPr>
            <a:r>
              <a:rPr lang="en-GB" sz="1400" dirty="0"/>
              <a:t>1995			</a:t>
            </a:r>
            <a:r>
              <a:rPr lang="en-GB" sz="1400" dirty="0" err="1"/>
              <a:t>Sumatriptan</a:t>
            </a:r>
            <a:r>
              <a:rPr lang="en-GB" sz="1400" dirty="0"/>
              <a:t> 		</a:t>
            </a:r>
            <a:r>
              <a:rPr lang="sl-SI" sz="1400" dirty="0"/>
              <a:t>		</a:t>
            </a:r>
            <a:r>
              <a:rPr lang="en-GB" sz="1400" dirty="0">
                <a:solidFill>
                  <a:schemeClr val="accent2">
                    <a:lumMod val="75000"/>
                  </a:schemeClr>
                </a:solidFill>
              </a:rPr>
              <a:t>Tablet</a:t>
            </a:r>
            <a:r>
              <a:rPr lang="sl-SI" sz="1400" dirty="0">
                <a:solidFill>
                  <a:schemeClr val="accent2">
                    <a:lumMod val="75000"/>
                  </a:schemeClr>
                </a:solidFill>
              </a:rPr>
              <a:t>e</a:t>
            </a:r>
            <a:endParaRPr lang="en-GB" sz="1400" dirty="0">
              <a:solidFill>
                <a:schemeClr val="accent2">
                  <a:lumMod val="75000"/>
                </a:schemeClr>
              </a:solidFill>
            </a:endParaRPr>
          </a:p>
          <a:p>
            <a:pPr marL="0" indent="0">
              <a:lnSpc>
                <a:spcPct val="120000"/>
              </a:lnSpc>
              <a:buNone/>
            </a:pPr>
            <a:r>
              <a:rPr lang="en-GB" sz="1400" dirty="0"/>
              <a:t>1997			</a:t>
            </a:r>
            <a:r>
              <a:rPr lang="en-GB" sz="1400" dirty="0" err="1"/>
              <a:t>Sumatriptan</a:t>
            </a:r>
            <a:r>
              <a:rPr lang="en-GB" sz="1400" dirty="0"/>
              <a:t> 		</a:t>
            </a:r>
            <a:r>
              <a:rPr lang="sl-SI" sz="1400" dirty="0"/>
              <a:t>		</a:t>
            </a:r>
            <a:r>
              <a:rPr lang="en-GB" sz="1400" dirty="0">
                <a:solidFill>
                  <a:schemeClr val="accent2">
                    <a:lumMod val="75000"/>
                  </a:schemeClr>
                </a:solidFill>
              </a:rPr>
              <a:t>Na</a:t>
            </a:r>
            <a:r>
              <a:rPr lang="sl-SI" sz="1400" dirty="0">
                <a:solidFill>
                  <a:schemeClr val="accent2">
                    <a:lumMod val="75000"/>
                  </a:schemeClr>
                </a:solidFill>
              </a:rPr>
              <a:t>z</a:t>
            </a:r>
            <a:r>
              <a:rPr lang="en-GB" sz="1400" dirty="0">
                <a:solidFill>
                  <a:schemeClr val="accent2">
                    <a:lumMod val="75000"/>
                  </a:schemeClr>
                </a:solidFill>
              </a:rPr>
              <a:t>al</a:t>
            </a:r>
            <a:r>
              <a:rPr lang="sl-SI" sz="1400" dirty="0">
                <a:solidFill>
                  <a:schemeClr val="accent2">
                    <a:lumMod val="75000"/>
                  </a:schemeClr>
                </a:solidFill>
              </a:rPr>
              <a:t>ni</a:t>
            </a:r>
            <a:r>
              <a:rPr lang="en-GB" sz="1400" dirty="0">
                <a:solidFill>
                  <a:schemeClr val="accent2">
                    <a:lumMod val="75000"/>
                  </a:schemeClr>
                </a:solidFill>
              </a:rPr>
              <a:t> spray</a:t>
            </a:r>
          </a:p>
          <a:p>
            <a:pPr marL="0" indent="0">
              <a:lnSpc>
                <a:spcPct val="120000"/>
              </a:lnSpc>
              <a:buNone/>
            </a:pPr>
            <a:r>
              <a:rPr lang="en-GB" sz="1400" dirty="0"/>
              <a:t>1997			</a:t>
            </a:r>
            <a:r>
              <a:rPr lang="en-GB" sz="1400" dirty="0" err="1"/>
              <a:t>Zolmitriptan</a:t>
            </a:r>
            <a:r>
              <a:rPr lang="en-GB" sz="1400" dirty="0"/>
              <a:t> 			</a:t>
            </a:r>
            <a:r>
              <a:rPr lang="sl-SI" sz="1400" dirty="0"/>
              <a:t>	</a:t>
            </a:r>
            <a:r>
              <a:rPr lang="en-GB" sz="1400" dirty="0"/>
              <a:t>Tablet</a:t>
            </a:r>
            <a:r>
              <a:rPr lang="sl-SI" sz="1400" dirty="0"/>
              <a:t>e</a:t>
            </a:r>
            <a:endParaRPr lang="en-GB" sz="1400" dirty="0"/>
          </a:p>
          <a:p>
            <a:pPr marL="0" indent="0">
              <a:lnSpc>
                <a:spcPct val="120000"/>
              </a:lnSpc>
              <a:buNone/>
            </a:pPr>
            <a:r>
              <a:rPr lang="en-GB" sz="1400" dirty="0"/>
              <a:t>1998			</a:t>
            </a:r>
            <a:r>
              <a:rPr lang="en-GB" sz="1400" dirty="0" err="1"/>
              <a:t>Naratriptan</a:t>
            </a:r>
            <a:r>
              <a:rPr lang="en-GB" sz="1400" dirty="0"/>
              <a:t>		</a:t>
            </a:r>
          </a:p>
          <a:p>
            <a:pPr marL="0" indent="0">
              <a:lnSpc>
                <a:spcPct val="120000"/>
              </a:lnSpc>
              <a:buNone/>
            </a:pPr>
            <a:r>
              <a:rPr lang="en-GB" sz="1400" dirty="0"/>
              <a:t>1998			</a:t>
            </a:r>
            <a:r>
              <a:rPr lang="en-GB" sz="1400" dirty="0" err="1"/>
              <a:t>Rizatriptan</a:t>
            </a:r>
            <a:r>
              <a:rPr lang="en-GB" sz="1400" dirty="0"/>
              <a:t> 	</a:t>
            </a:r>
            <a:endParaRPr lang="sl-SI" sz="1400" dirty="0"/>
          </a:p>
          <a:p>
            <a:pPr marL="0" indent="0">
              <a:lnSpc>
                <a:spcPct val="120000"/>
              </a:lnSpc>
              <a:buNone/>
            </a:pPr>
            <a:r>
              <a:rPr lang="en-GB" sz="1400" dirty="0"/>
              <a:t>2001			</a:t>
            </a:r>
            <a:r>
              <a:rPr lang="en-GB" sz="1400" dirty="0" err="1"/>
              <a:t>Zolmitriptan</a:t>
            </a:r>
            <a:r>
              <a:rPr lang="en-GB" sz="1400" dirty="0"/>
              <a:t> 			</a:t>
            </a:r>
            <a:r>
              <a:rPr lang="sl-SI" sz="1400" dirty="0"/>
              <a:t>	</a:t>
            </a:r>
            <a:r>
              <a:rPr lang="sl-SI" sz="1400" dirty="0">
                <a:solidFill>
                  <a:schemeClr val="accent2">
                    <a:lumMod val="75000"/>
                  </a:schemeClr>
                </a:solidFill>
              </a:rPr>
              <a:t>topne </a:t>
            </a:r>
            <a:r>
              <a:rPr lang="en-GB" sz="1400" dirty="0">
                <a:solidFill>
                  <a:schemeClr val="accent2">
                    <a:lumMod val="75000"/>
                  </a:schemeClr>
                </a:solidFill>
              </a:rPr>
              <a:t>tablet</a:t>
            </a:r>
            <a:r>
              <a:rPr lang="sl-SI" sz="1400" dirty="0">
                <a:solidFill>
                  <a:schemeClr val="accent2">
                    <a:lumMod val="75000"/>
                  </a:schemeClr>
                </a:solidFill>
              </a:rPr>
              <a:t>e</a:t>
            </a:r>
            <a:endParaRPr lang="en-GB" sz="1400" dirty="0">
              <a:solidFill>
                <a:schemeClr val="accent2">
                  <a:lumMod val="75000"/>
                </a:schemeClr>
              </a:solidFill>
            </a:endParaRPr>
          </a:p>
          <a:p>
            <a:pPr marL="0" indent="0">
              <a:lnSpc>
                <a:spcPct val="120000"/>
              </a:lnSpc>
              <a:buNone/>
            </a:pPr>
            <a:r>
              <a:rPr lang="en-GB" sz="1400" dirty="0"/>
              <a:t>2001			</a:t>
            </a:r>
            <a:r>
              <a:rPr lang="en-GB" sz="1400" dirty="0" err="1"/>
              <a:t>Almotriptan</a:t>
            </a:r>
            <a:r>
              <a:rPr lang="en-GB" sz="1400" dirty="0"/>
              <a:t>		</a:t>
            </a:r>
          </a:p>
          <a:p>
            <a:pPr marL="0" indent="0">
              <a:lnSpc>
                <a:spcPct val="120000"/>
              </a:lnSpc>
              <a:buNone/>
            </a:pPr>
            <a:r>
              <a:rPr lang="en-GB" sz="1400" dirty="0"/>
              <a:t>2001			</a:t>
            </a:r>
            <a:r>
              <a:rPr lang="en-GB" sz="1400" dirty="0" err="1"/>
              <a:t>Frovatriptan</a:t>
            </a:r>
            <a:r>
              <a:rPr lang="en-GB" sz="1400" dirty="0"/>
              <a:t> </a:t>
            </a:r>
          </a:p>
          <a:p>
            <a:pPr marL="0" indent="0">
              <a:lnSpc>
                <a:spcPct val="120000"/>
              </a:lnSpc>
              <a:buNone/>
            </a:pPr>
            <a:r>
              <a:rPr lang="en-GB" sz="1400" dirty="0"/>
              <a:t>2002			</a:t>
            </a:r>
            <a:r>
              <a:rPr lang="en-GB" sz="1400" dirty="0" err="1"/>
              <a:t>Eletriptan</a:t>
            </a:r>
            <a:r>
              <a:rPr lang="en-GB" sz="1400" dirty="0"/>
              <a:t> 	</a:t>
            </a:r>
            <a:endParaRPr lang="sl-SI" sz="1400" dirty="0"/>
          </a:p>
          <a:p>
            <a:pPr marL="0" indent="0">
              <a:lnSpc>
                <a:spcPct val="120000"/>
              </a:lnSpc>
              <a:buNone/>
            </a:pPr>
            <a:r>
              <a:rPr lang="en-GB" sz="1400" dirty="0"/>
              <a:t>2003			</a:t>
            </a:r>
            <a:r>
              <a:rPr lang="en-GB" sz="1400" dirty="0" err="1"/>
              <a:t>Zolmitriptan</a:t>
            </a:r>
            <a:r>
              <a:rPr lang="en-GB" sz="1400" dirty="0"/>
              <a:t>		</a:t>
            </a:r>
            <a:r>
              <a:rPr lang="sl-SI" sz="1400" dirty="0"/>
              <a:t>		</a:t>
            </a:r>
            <a:r>
              <a:rPr lang="en-GB" sz="1400" dirty="0">
                <a:solidFill>
                  <a:schemeClr val="accent2">
                    <a:lumMod val="75000"/>
                  </a:schemeClr>
                </a:solidFill>
              </a:rPr>
              <a:t>Na</a:t>
            </a:r>
            <a:r>
              <a:rPr lang="sl-SI" sz="1400" dirty="0">
                <a:solidFill>
                  <a:schemeClr val="accent2">
                    <a:lumMod val="75000"/>
                  </a:schemeClr>
                </a:solidFill>
              </a:rPr>
              <a:t>z</a:t>
            </a:r>
            <a:r>
              <a:rPr lang="en-GB" sz="1400" dirty="0">
                <a:solidFill>
                  <a:schemeClr val="accent2">
                    <a:lumMod val="75000"/>
                  </a:schemeClr>
                </a:solidFill>
              </a:rPr>
              <a:t>al</a:t>
            </a:r>
            <a:r>
              <a:rPr lang="sl-SI" sz="1400" dirty="0">
                <a:solidFill>
                  <a:schemeClr val="accent2">
                    <a:lumMod val="75000"/>
                  </a:schemeClr>
                </a:solidFill>
              </a:rPr>
              <a:t>ni</a:t>
            </a:r>
            <a:r>
              <a:rPr lang="en-GB" sz="1400" dirty="0">
                <a:solidFill>
                  <a:schemeClr val="accent2">
                    <a:lumMod val="75000"/>
                  </a:schemeClr>
                </a:solidFill>
              </a:rPr>
              <a:t> spray</a:t>
            </a:r>
          </a:p>
          <a:p>
            <a:pPr marL="0" indent="0">
              <a:buNone/>
            </a:pPr>
            <a:r>
              <a:rPr lang="en-GB" sz="1400" dirty="0"/>
              <a:t>(</a:t>
            </a:r>
            <a:r>
              <a:rPr lang="en-GB" sz="1400" dirty="0" err="1"/>
              <a:t>Cologno</a:t>
            </a:r>
            <a:r>
              <a:rPr lang="en-GB" sz="1400" dirty="0"/>
              <a:t> et al 2012)</a:t>
            </a:r>
          </a:p>
        </p:txBody>
      </p:sp>
      <p:sp>
        <p:nvSpPr>
          <p:cNvPr id="2" name="Title 1"/>
          <p:cNvSpPr>
            <a:spLocks noGrp="1"/>
          </p:cNvSpPr>
          <p:nvPr>
            <p:ph type="title"/>
          </p:nvPr>
        </p:nvSpPr>
        <p:spPr/>
        <p:txBody>
          <a:bodyPr/>
          <a:lstStyle/>
          <a:p>
            <a:r>
              <a:rPr lang="sl-SI" dirty="0"/>
              <a:t>Triptani - razvoj</a:t>
            </a:r>
            <a:endParaRPr lang="en-GB" dirty="0"/>
          </a:p>
        </p:txBody>
      </p:sp>
      <p:pic>
        <p:nvPicPr>
          <p:cNvPr id="10242" name="Picture 2" descr="http://i32.servimg.com/u/f32/14/62/51/63/migcur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276600"/>
            <a:ext cx="5133597" cy="3497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04360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a:defRPr/>
            </a:pPr>
            <a:r>
              <a:rPr lang="en-US" altLang="sl-SI" sz="2800" dirty="0" err="1"/>
              <a:t>Dopamin</a:t>
            </a:r>
            <a:r>
              <a:rPr lang="sl-SI" altLang="sl-SI" sz="2800" dirty="0"/>
              <a:t>ski</a:t>
            </a:r>
            <a:r>
              <a:rPr lang="en-US" altLang="sl-SI" sz="2800" dirty="0"/>
              <a:t> </a:t>
            </a:r>
            <a:r>
              <a:rPr lang="sl-SI" altLang="sl-SI" sz="2800" dirty="0"/>
              <a:t>a</a:t>
            </a:r>
            <a:r>
              <a:rPr lang="en-US" altLang="sl-SI" sz="2800" dirty="0" err="1"/>
              <a:t>ntagonist</a:t>
            </a:r>
            <a:r>
              <a:rPr lang="sl-SI" altLang="sl-SI" sz="2800" dirty="0"/>
              <a:t>i</a:t>
            </a:r>
            <a:endParaRPr lang="en-US" altLang="sl-SI" sz="2800" dirty="0"/>
          </a:p>
        </p:txBody>
      </p:sp>
      <p:sp>
        <p:nvSpPr>
          <p:cNvPr id="16387" name="Rectangle 3"/>
          <p:cNvSpPr>
            <a:spLocks noGrp="1" noChangeArrowheads="1"/>
          </p:cNvSpPr>
          <p:nvPr>
            <p:ph type="body" idx="4294967295"/>
          </p:nvPr>
        </p:nvSpPr>
        <p:spPr>
          <a:xfrm>
            <a:off x="381000" y="914400"/>
            <a:ext cx="7772400" cy="4114800"/>
          </a:xfrm>
          <a:prstGeom prst="rect">
            <a:avLst/>
          </a:prstGeom>
        </p:spPr>
        <p:txBody>
          <a:bodyPr/>
          <a:lstStyle/>
          <a:p>
            <a:pPr>
              <a:defRPr/>
            </a:pPr>
            <a:r>
              <a:rPr lang="sl-SI" altLang="sl-SI" dirty="0">
                <a:solidFill>
                  <a:schemeClr val="tx1"/>
                </a:solidFill>
              </a:rPr>
              <a:t>F</a:t>
            </a:r>
            <a:r>
              <a:rPr lang="en-US" altLang="sl-SI" dirty="0" err="1">
                <a:solidFill>
                  <a:schemeClr val="tx1"/>
                </a:solidFill>
              </a:rPr>
              <a:t>enotiazin</a:t>
            </a:r>
            <a:r>
              <a:rPr lang="sl-SI" altLang="sl-SI" dirty="0">
                <a:solidFill>
                  <a:schemeClr val="tx1"/>
                </a:solidFill>
              </a:rPr>
              <a:t>i</a:t>
            </a:r>
            <a:endParaRPr lang="en-US" altLang="sl-SI" dirty="0">
              <a:solidFill>
                <a:schemeClr val="tx1"/>
              </a:solidFill>
            </a:endParaRPr>
          </a:p>
          <a:p>
            <a:pPr>
              <a:defRPr/>
            </a:pPr>
            <a:r>
              <a:rPr lang="en-US" altLang="sl-SI" dirty="0">
                <a:solidFill>
                  <a:schemeClr val="tx1"/>
                </a:solidFill>
              </a:rPr>
              <a:t>But</a:t>
            </a:r>
            <a:r>
              <a:rPr lang="sl-SI" altLang="sl-SI" dirty="0">
                <a:solidFill>
                  <a:schemeClr val="tx1"/>
                </a:solidFill>
              </a:rPr>
              <a:t>i</a:t>
            </a:r>
            <a:r>
              <a:rPr lang="en-US" altLang="sl-SI" dirty="0" err="1">
                <a:solidFill>
                  <a:schemeClr val="tx1"/>
                </a:solidFill>
              </a:rPr>
              <a:t>ro</a:t>
            </a:r>
            <a:r>
              <a:rPr lang="sl-SI" altLang="sl-SI" dirty="0">
                <a:solidFill>
                  <a:schemeClr val="tx1"/>
                </a:solidFill>
              </a:rPr>
              <a:t>f</a:t>
            </a:r>
            <a:r>
              <a:rPr lang="en-US" altLang="sl-SI" dirty="0" err="1">
                <a:solidFill>
                  <a:schemeClr val="tx1"/>
                </a:solidFill>
              </a:rPr>
              <a:t>enon</a:t>
            </a:r>
            <a:r>
              <a:rPr lang="sl-SI" altLang="sl-SI" dirty="0">
                <a:solidFill>
                  <a:schemeClr val="tx1"/>
                </a:solidFill>
              </a:rPr>
              <a:t>i</a:t>
            </a:r>
            <a:endParaRPr lang="en-US" altLang="sl-SI" dirty="0">
              <a:solidFill>
                <a:schemeClr val="tx1"/>
              </a:solidFill>
            </a:endParaRPr>
          </a:p>
          <a:p>
            <a:pPr>
              <a:defRPr/>
            </a:pPr>
            <a:r>
              <a:rPr lang="en-US" altLang="sl-SI" dirty="0" err="1">
                <a:solidFill>
                  <a:schemeClr val="tx1"/>
                </a:solidFill>
              </a:rPr>
              <a:t>Meto</a:t>
            </a:r>
            <a:r>
              <a:rPr lang="sl-SI" altLang="sl-SI" dirty="0">
                <a:solidFill>
                  <a:schemeClr val="tx1"/>
                </a:solidFill>
              </a:rPr>
              <a:t>k</a:t>
            </a:r>
            <a:r>
              <a:rPr lang="en-US" altLang="sl-SI" dirty="0" err="1">
                <a:solidFill>
                  <a:schemeClr val="tx1"/>
                </a:solidFill>
              </a:rPr>
              <a:t>lopramid</a:t>
            </a:r>
            <a:endParaRPr lang="sl-SI" altLang="sl-SI" dirty="0">
              <a:solidFill>
                <a:schemeClr val="tx1"/>
              </a:solidFill>
            </a:endParaRPr>
          </a:p>
          <a:p>
            <a:pPr>
              <a:defRPr/>
            </a:pPr>
            <a:r>
              <a:rPr lang="en-US" altLang="sl-SI" sz="2400" u="sng" dirty="0" err="1">
                <a:solidFill>
                  <a:schemeClr val="tx1"/>
                </a:solidFill>
              </a:rPr>
              <a:t>Visoka</a:t>
            </a:r>
            <a:r>
              <a:rPr lang="en-US" altLang="sl-SI" sz="2400" u="sng" dirty="0">
                <a:solidFill>
                  <a:schemeClr val="tx1"/>
                </a:solidFill>
              </a:rPr>
              <a:t> </a:t>
            </a:r>
            <a:r>
              <a:rPr lang="en-US" altLang="sl-SI" sz="2400" u="sng" dirty="0" err="1">
                <a:solidFill>
                  <a:schemeClr val="tx1"/>
                </a:solidFill>
              </a:rPr>
              <a:t>stopnja</a:t>
            </a:r>
            <a:r>
              <a:rPr lang="en-US" altLang="sl-SI" sz="2400" u="sng" dirty="0">
                <a:solidFill>
                  <a:schemeClr val="tx1"/>
                </a:solidFill>
              </a:rPr>
              <a:t> </a:t>
            </a:r>
            <a:r>
              <a:rPr lang="en-US" altLang="sl-SI" sz="2400" u="sng" dirty="0" err="1">
                <a:solidFill>
                  <a:schemeClr val="tx1"/>
                </a:solidFill>
              </a:rPr>
              <a:t>neželen</a:t>
            </a:r>
            <a:r>
              <a:rPr lang="sl-SI" altLang="sl-SI" sz="2400" u="sng" dirty="0">
                <a:solidFill>
                  <a:schemeClr val="tx1"/>
                </a:solidFill>
              </a:rPr>
              <a:t>ih učinkov</a:t>
            </a:r>
            <a:endParaRPr lang="en-US" altLang="sl-SI" sz="2400" u="sng" dirty="0">
              <a:solidFill>
                <a:schemeClr val="tx1"/>
              </a:solidFill>
            </a:endParaRPr>
          </a:p>
          <a:p>
            <a:pPr lvl="1">
              <a:defRPr/>
            </a:pPr>
            <a:r>
              <a:rPr lang="en-US" altLang="sl-SI" sz="2000" dirty="0" err="1">
                <a:solidFill>
                  <a:schemeClr val="tx1"/>
                </a:solidFill>
              </a:rPr>
              <a:t>profilaktično</a:t>
            </a:r>
            <a:r>
              <a:rPr lang="en-US" altLang="sl-SI" sz="2000" dirty="0">
                <a:solidFill>
                  <a:schemeClr val="tx1"/>
                </a:solidFill>
              </a:rPr>
              <a:t> </a:t>
            </a:r>
            <a:r>
              <a:rPr lang="en-US" altLang="sl-SI" sz="2000" dirty="0" err="1">
                <a:solidFill>
                  <a:schemeClr val="tx1"/>
                </a:solidFill>
              </a:rPr>
              <a:t>zdravljenje</a:t>
            </a:r>
            <a:r>
              <a:rPr lang="en-US" altLang="sl-SI" sz="2000" dirty="0">
                <a:solidFill>
                  <a:schemeClr val="tx1"/>
                </a:solidFill>
              </a:rPr>
              <a:t>: </a:t>
            </a:r>
            <a:r>
              <a:rPr lang="en-US" altLang="sl-SI" sz="2000" dirty="0" err="1">
                <a:solidFill>
                  <a:schemeClr val="tx1"/>
                </a:solidFill>
              </a:rPr>
              <a:t>benztropin</a:t>
            </a:r>
            <a:r>
              <a:rPr lang="en-US" altLang="sl-SI" sz="2000" dirty="0">
                <a:solidFill>
                  <a:schemeClr val="tx1"/>
                </a:solidFill>
              </a:rPr>
              <a:t>, lorazepam, </a:t>
            </a:r>
            <a:r>
              <a:rPr lang="en-US" altLang="sl-SI" sz="2000" dirty="0" err="1">
                <a:solidFill>
                  <a:schemeClr val="tx1"/>
                </a:solidFill>
              </a:rPr>
              <a:t>difenhidramin</a:t>
            </a:r>
            <a:endParaRPr lang="en-US" altLang="sl-SI" sz="2000" dirty="0">
              <a:solidFill>
                <a:schemeClr val="tx1"/>
              </a:solidFill>
            </a:endParaRPr>
          </a:p>
          <a:p>
            <a:pPr>
              <a:defRPr/>
            </a:pPr>
            <a:r>
              <a:rPr lang="en-US" altLang="sl-SI" sz="2400" u="sng" dirty="0" err="1">
                <a:solidFill>
                  <a:schemeClr val="tx1"/>
                </a:solidFill>
              </a:rPr>
              <a:t>Nizka</a:t>
            </a:r>
            <a:r>
              <a:rPr lang="en-US" altLang="sl-SI" sz="2400" u="sng" dirty="0">
                <a:solidFill>
                  <a:schemeClr val="tx1"/>
                </a:solidFill>
              </a:rPr>
              <a:t> </a:t>
            </a:r>
            <a:r>
              <a:rPr lang="sl-SI" altLang="sl-SI" sz="2400" u="sng" dirty="0" err="1">
                <a:solidFill>
                  <a:schemeClr val="tx1"/>
                </a:solidFill>
              </a:rPr>
              <a:t>s</a:t>
            </a:r>
            <a:r>
              <a:rPr lang="en-US" altLang="sl-SI" sz="2400" u="sng" dirty="0" err="1">
                <a:solidFill>
                  <a:schemeClr val="tx1"/>
                </a:solidFill>
              </a:rPr>
              <a:t>topnja</a:t>
            </a:r>
            <a:r>
              <a:rPr lang="en-US" altLang="sl-SI" sz="2400" u="sng" dirty="0">
                <a:solidFill>
                  <a:schemeClr val="tx1"/>
                </a:solidFill>
              </a:rPr>
              <a:t> </a:t>
            </a:r>
            <a:r>
              <a:rPr lang="en-US" altLang="sl-SI" sz="2400" u="sng" dirty="0" err="1">
                <a:solidFill>
                  <a:schemeClr val="tx1"/>
                </a:solidFill>
              </a:rPr>
              <a:t>ponovitve</a:t>
            </a:r>
            <a:r>
              <a:rPr lang="sl-SI" altLang="sl-SI" sz="2400" u="sng" dirty="0">
                <a:solidFill>
                  <a:schemeClr val="tx1"/>
                </a:solidFill>
              </a:rPr>
              <a:t> </a:t>
            </a:r>
            <a:r>
              <a:rPr lang="en-US" altLang="sl-SI" sz="2400" u="sng" dirty="0" err="1">
                <a:solidFill>
                  <a:schemeClr val="tx1"/>
                </a:solidFill>
              </a:rPr>
              <a:t>glavobol</a:t>
            </a:r>
            <a:r>
              <a:rPr lang="sl-SI" altLang="sl-SI" sz="2400" u="sng" dirty="0">
                <a:solidFill>
                  <a:schemeClr val="tx1"/>
                </a:solidFill>
              </a:rPr>
              <a:t>a</a:t>
            </a:r>
            <a:endParaRPr lang="en-US" altLang="sl-SI" sz="2400" u="sng" dirty="0">
              <a:solidFill>
                <a:schemeClr val="tx1"/>
              </a:solidFill>
            </a:endParaRPr>
          </a:p>
          <a:p>
            <a:pPr>
              <a:defRPr/>
            </a:pPr>
            <a:r>
              <a:rPr lang="en-US" altLang="sl-SI" sz="2400" dirty="0">
                <a:solidFill>
                  <a:schemeClr val="tx1"/>
                </a:solidFill>
              </a:rPr>
              <a:t>Le </a:t>
            </a:r>
            <a:r>
              <a:rPr lang="en-US" altLang="sl-SI" sz="2400" dirty="0" err="1">
                <a:solidFill>
                  <a:schemeClr val="tx1"/>
                </a:solidFill>
              </a:rPr>
              <a:t>droperidol</a:t>
            </a:r>
            <a:r>
              <a:rPr lang="en-US" altLang="sl-SI" sz="2400" dirty="0">
                <a:solidFill>
                  <a:schemeClr val="tx1"/>
                </a:solidFill>
              </a:rPr>
              <a:t> </a:t>
            </a:r>
            <a:r>
              <a:rPr lang="sl-SI" altLang="sl-SI" sz="2400" dirty="0">
                <a:solidFill>
                  <a:schemeClr val="tx1"/>
                </a:solidFill>
              </a:rPr>
              <a:t>je </a:t>
            </a:r>
            <a:r>
              <a:rPr lang="en-US" altLang="sl-SI" sz="2400" dirty="0" err="1">
                <a:solidFill>
                  <a:schemeClr val="tx1"/>
                </a:solidFill>
              </a:rPr>
              <a:t>učinkovit</a:t>
            </a:r>
            <a:r>
              <a:rPr lang="en-US" altLang="sl-SI" sz="2400" dirty="0">
                <a:solidFill>
                  <a:schemeClr val="tx1"/>
                </a:solidFill>
              </a:rPr>
              <a:t> I</a:t>
            </a:r>
            <a:r>
              <a:rPr lang="sl-SI" altLang="sl-SI" sz="2400" dirty="0">
                <a:solidFill>
                  <a:schemeClr val="tx1"/>
                </a:solidFill>
              </a:rPr>
              <a:t>M in</a:t>
            </a:r>
            <a:r>
              <a:rPr lang="en-US" altLang="sl-SI" sz="2400" dirty="0">
                <a:solidFill>
                  <a:schemeClr val="tx1"/>
                </a:solidFill>
              </a:rPr>
              <a:t> IV</a:t>
            </a:r>
          </a:p>
          <a:p>
            <a:pPr>
              <a:defRPr/>
            </a:pPr>
            <a:r>
              <a:rPr lang="en-US" altLang="sl-SI" sz="2400" dirty="0" err="1">
                <a:solidFill>
                  <a:schemeClr val="tx1"/>
                </a:solidFill>
              </a:rPr>
              <a:t>Disforij</a:t>
            </a:r>
            <a:r>
              <a:rPr lang="sl-SI" altLang="sl-SI" sz="2400" dirty="0">
                <a:solidFill>
                  <a:schemeClr val="tx1"/>
                </a:solidFill>
              </a:rPr>
              <a:t>e</a:t>
            </a:r>
            <a:r>
              <a:rPr lang="en-US" altLang="sl-SI" sz="2400" dirty="0">
                <a:solidFill>
                  <a:schemeClr val="tx1"/>
                </a:solidFill>
              </a:rPr>
              <a:t> </a:t>
            </a:r>
            <a:r>
              <a:rPr lang="en-US" altLang="sl-SI" sz="2400" dirty="0" err="1">
                <a:solidFill>
                  <a:schemeClr val="tx1"/>
                </a:solidFill>
              </a:rPr>
              <a:t>ni</a:t>
            </a:r>
            <a:r>
              <a:rPr lang="en-US" altLang="sl-SI" sz="2400" dirty="0">
                <a:solidFill>
                  <a:schemeClr val="tx1"/>
                </a:solidFill>
              </a:rPr>
              <a:t> </a:t>
            </a:r>
            <a:r>
              <a:rPr lang="en-US" altLang="sl-SI" sz="2400" dirty="0" err="1">
                <a:solidFill>
                  <a:schemeClr val="tx1"/>
                </a:solidFill>
              </a:rPr>
              <a:t>mogoče</a:t>
            </a:r>
            <a:r>
              <a:rPr lang="en-US" altLang="sl-SI" sz="2400" dirty="0">
                <a:solidFill>
                  <a:schemeClr val="tx1"/>
                </a:solidFill>
              </a:rPr>
              <a:t> </a:t>
            </a:r>
            <a:r>
              <a:rPr lang="sl-SI" altLang="sl-SI" sz="2400" dirty="0">
                <a:solidFill>
                  <a:schemeClr val="tx1"/>
                </a:solidFill>
              </a:rPr>
              <a:t>zdraviti</a:t>
            </a:r>
            <a:r>
              <a:rPr lang="en-US" altLang="sl-SI" sz="2400" dirty="0">
                <a:solidFill>
                  <a:schemeClr val="tx1"/>
                </a:solidFill>
              </a:rPr>
              <a:t>, </a:t>
            </a:r>
            <a:r>
              <a:rPr lang="sl-SI" altLang="sl-SI" sz="2400" dirty="0">
                <a:solidFill>
                  <a:schemeClr val="tx1"/>
                </a:solidFill>
              </a:rPr>
              <a:t>pri </a:t>
            </a:r>
            <a:r>
              <a:rPr lang="en-US" altLang="sl-SI" sz="2400" dirty="0" err="1">
                <a:solidFill>
                  <a:schemeClr val="tx1"/>
                </a:solidFill>
              </a:rPr>
              <a:t>nekaterih</a:t>
            </a:r>
            <a:r>
              <a:rPr lang="en-US" altLang="sl-SI" sz="2400" dirty="0">
                <a:solidFill>
                  <a:schemeClr val="tx1"/>
                </a:solidFill>
              </a:rPr>
              <a:t> </a:t>
            </a:r>
            <a:r>
              <a:rPr lang="en-US" altLang="sl-SI" sz="2400" dirty="0" err="1">
                <a:solidFill>
                  <a:schemeClr val="tx1"/>
                </a:solidFill>
              </a:rPr>
              <a:t>bolnikih</a:t>
            </a:r>
            <a:r>
              <a:rPr lang="sl-SI" altLang="sl-SI" sz="2400" dirty="0">
                <a:solidFill>
                  <a:schemeClr val="tx1"/>
                </a:solidFill>
              </a:rPr>
              <a:t> problematična.</a:t>
            </a:r>
            <a:endParaRPr lang="en-US" altLang="sl-SI" sz="2400" dirty="0">
              <a:solidFill>
                <a:schemeClr val="tx1"/>
              </a:solidFill>
            </a:endParaRPr>
          </a:p>
          <a:p>
            <a:pPr>
              <a:buFont typeface="Monotype Sorts" pitchFamily="2" charset="2"/>
              <a:buNone/>
              <a:defRPr/>
            </a:pPr>
            <a:endParaRPr lang="en-US" altLang="sl-SI" dirty="0">
              <a:solidFill>
                <a:schemeClr val="tx1"/>
              </a:solidFill>
            </a:endParaRPr>
          </a:p>
        </p:txBody>
      </p:sp>
    </p:spTree>
    <p:extLst>
      <p:ext uri="{BB962C8B-B14F-4D97-AF65-F5344CB8AC3E}">
        <p14:creationId xmlns:p14="http://schemas.microsoft.com/office/powerpoint/2010/main" val="20918715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a:defRPr/>
            </a:pPr>
            <a:r>
              <a:rPr lang="en-US" altLang="sl-SI" sz="2800" dirty="0"/>
              <a:t>Lido</a:t>
            </a:r>
            <a:r>
              <a:rPr lang="sl-SI" altLang="sl-SI" sz="2800" dirty="0"/>
              <a:t>k</a:t>
            </a:r>
            <a:r>
              <a:rPr lang="en-US" altLang="sl-SI" sz="2800" dirty="0" err="1"/>
              <a:t>ain</a:t>
            </a:r>
            <a:endParaRPr lang="en-US" altLang="sl-SI" sz="2800" dirty="0"/>
          </a:p>
        </p:txBody>
      </p:sp>
      <p:sp>
        <p:nvSpPr>
          <p:cNvPr id="18435" name="Rectangle 3"/>
          <p:cNvSpPr>
            <a:spLocks noGrp="1" noChangeArrowheads="1"/>
          </p:cNvSpPr>
          <p:nvPr>
            <p:ph type="body" idx="4294967295"/>
          </p:nvPr>
        </p:nvSpPr>
        <p:spPr>
          <a:xfrm>
            <a:off x="381000" y="1371600"/>
            <a:ext cx="8305800" cy="4114800"/>
          </a:xfrm>
          <a:prstGeom prst="rect">
            <a:avLst/>
          </a:prstGeom>
        </p:spPr>
        <p:txBody>
          <a:bodyPr/>
          <a:lstStyle/>
          <a:p>
            <a:pPr>
              <a:defRPr/>
            </a:pPr>
            <a:r>
              <a:rPr lang="en-US" altLang="sl-SI" dirty="0" err="1">
                <a:solidFill>
                  <a:schemeClr val="tx1"/>
                </a:solidFill>
              </a:rPr>
              <a:t>Intranazaln</a:t>
            </a:r>
            <a:r>
              <a:rPr lang="sl-SI" altLang="sl-SI" dirty="0">
                <a:solidFill>
                  <a:schemeClr val="tx1"/>
                </a:solidFill>
              </a:rPr>
              <a:t>i</a:t>
            </a:r>
            <a:r>
              <a:rPr lang="en-US" altLang="sl-SI" dirty="0">
                <a:solidFill>
                  <a:schemeClr val="tx1"/>
                </a:solidFill>
              </a:rPr>
              <a:t> </a:t>
            </a:r>
            <a:r>
              <a:rPr lang="en-US" altLang="sl-SI" dirty="0" err="1">
                <a:solidFill>
                  <a:schemeClr val="tx1"/>
                </a:solidFill>
              </a:rPr>
              <a:t>lidokain</a:t>
            </a:r>
            <a:r>
              <a:rPr lang="en-US" altLang="sl-SI" dirty="0">
                <a:solidFill>
                  <a:schemeClr val="tx1"/>
                </a:solidFill>
              </a:rPr>
              <a:t> </a:t>
            </a:r>
            <a:r>
              <a:rPr lang="sl-SI" altLang="sl-SI" dirty="0">
                <a:solidFill>
                  <a:schemeClr val="tx1"/>
                </a:solidFill>
              </a:rPr>
              <a:t>je </a:t>
            </a:r>
            <a:r>
              <a:rPr lang="en-US" altLang="sl-SI" dirty="0" err="1">
                <a:solidFill>
                  <a:schemeClr val="tx1"/>
                </a:solidFill>
              </a:rPr>
              <a:t>učinkovit</a:t>
            </a:r>
            <a:r>
              <a:rPr lang="en-US" altLang="sl-SI" dirty="0">
                <a:solidFill>
                  <a:schemeClr val="tx1"/>
                </a:solidFill>
              </a:rPr>
              <a:t> </a:t>
            </a:r>
            <a:r>
              <a:rPr lang="sl-SI" altLang="sl-SI" dirty="0">
                <a:solidFill>
                  <a:schemeClr val="tx1"/>
                </a:solidFill>
              </a:rPr>
              <a:t>le </a:t>
            </a:r>
            <a:r>
              <a:rPr lang="en-US" altLang="sl-SI" dirty="0" err="1">
                <a:solidFill>
                  <a:schemeClr val="tx1"/>
                </a:solidFill>
              </a:rPr>
              <a:t>zelo</a:t>
            </a:r>
            <a:r>
              <a:rPr lang="en-US" altLang="sl-SI" dirty="0">
                <a:solidFill>
                  <a:schemeClr val="tx1"/>
                </a:solidFill>
              </a:rPr>
              <a:t> </a:t>
            </a:r>
            <a:r>
              <a:rPr lang="en-US" altLang="sl-SI" dirty="0" err="1">
                <a:solidFill>
                  <a:schemeClr val="tx1"/>
                </a:solidFill>
              </a:rPr>
              <a:t>kratek</a:t>
            </a:r>
            <a:r>
              <a:rPr lang="en-US" altLang="sl-SI" dirty="0">
                <a:solidFill>
                  <a:schemeClr val="tx1"/>
                </a:solidFill>
              </a:rPr>
              <a:t> </a:t>
            </a:r>
            <a:r>
              <a:rPr lang="en-US" altLang="sl-SI" dirty="0" err="1">
                <a:solidFill>
                  <a:schemeClr val="tx1"/>
                </a:solidFill>
              </a:rPr>
              <a:t>čas</a:t>
            </a:r>
            <a:r>
              <a:rPr lang="en-US" altLang="sl-SI" dirty="0">
                <a:solidFill>
                  <a:schemeClr val="tx1"/>
                </a:solidFill>
              </a:rPr>
              <a:t>, </a:t>
            </a:r>
            <a:r>
              <a:rPr lang="sl-SI" altLang="sl-SI" dirty="0">
                <a:solidFill>
                  <a:schemeClr val="tx1"/>
                </a:solidFill>
              </a:rPr>
              <a:t>ponovni pojav </a:t>
            </a:r>
            <a:r>
              <a:rPr lang="en-US" altLang="sl-SI" dirty="0" err="1">
                <a:solidFill>
                  <a:schemeClr val="tx1"/>
                </a:solidFill>
              </a:rPr>
              <a:t>glavobol</a:t>
            </a:r>
            <a:r>
              <a:rPr lang="sl-SI" altLang="sl-SI" dirty="0">
                <a:solidFill>
                  <a:schemeClr val="tx1"/>
                </a:solidFill>
              </a:rPr>
              <a:t>a v </a:t>
            </a:r>
            <a:r>
              <a:rPr lang="en-US" altLang="sl-SI" dirty="0">
                <a:solidFill>
                  <a:schemeClr val="tx1"/>
                </a:solidFill>
              </a:rPr>
              <a:t>70</a:t>
            </a:r>
            <a:r>
              <a:rPr lang="sl-SI" altLang="sl-SI" dirty="0">
                <a:solidFill>
                  <a:schemeClr val="tx1"/>
                </a:solidFill>
              </a:rPr>
              <a:t> </a:t>
            </a:r>
            <a:r>
              <a:rPr lang="en-US" altLang="sl-SI" dirty="0">
                <a:solidFill>
                  <a:schemeClr val="tx1"/>
                </a:solidFill>
              </a:rPr>
              <a:t>%</a:t>
            </a:r>
          </a:p>
          <a:p>
            <a:pPr>
              <a:defRPr/>
            </a:pPr>
            <a:r>
              <a:rPr lang="en-US" altLang="sl-SI" dirty="0" err="1">
                <a:solidFill>
                  <a:schemeClr val="tx1"/>
                </a:solidFill>
              </a:rPr>
              <a:t>Mehanizem</a:t>
            </a:r>
            <a:r>
              <a:rPr lang="en-US" altLang="sl-SI" dirty="0">
                <a:solidFill>
                  <a:schemeClr val="tx1"/>
                </a:solidFill>
              </a:rPr>
              <a:t> </a:t>
            </a:r>
            <a:r>
              <a:rPr lang="en-US" altLang="sl-SI" dirty="0" err="1">
                <a:solidFill>
                  <a:schemeClr val="tx1"/>
                </a:solidFill>
              </a:rPr>
              <a:t>delovanja</a:t>
            </a:r>
            <a:r>
              <a:rPr lang="en-US" altLang="sl-SI" dirty="0">
                <a:solidFill>
                  <a:schemeClr val="tx1"/>
                </a:solidFill>
              </a:rPr>
              <a:t> </a:t>
            </a:r>
            <a:r>
              <a:rPr lang="en-US" altLang="sl-SI" dirty="0" err="1">
                <a:solidFill>
                  <a:schemeClr val="tx1"/>
                </a:solidFill>
              </a:rPr>
              <a:t>ni</a:t>
            </a:r>
            <a:r>
              <a:rPr lang="en-US" altLang="sl-SI" dirty="0">
                <a:solidFill>
                  <a:schemeClr val="tx1"/>
                </a:solidFill>
              </a:rPr>
              <a:t> </a:t>
            </a:r>
            <a:r>
              <a:rPr lang="en-US" altLang="sl-SI" dirty="0" err="1">
                <a:solidFill>
                  <a:schemeClr val="tx1"/>
                </a:solidFill>
              </a:rPr>
              <a:t>znan</a:t>
            </a:r>
            <a:r>
              <a:rPr lang="en-US" altLang="sl-SI" dirty="0">
                <a:solidFill>
                  <a:schemeClr val="tx1"/>
                </a:solidFill>
              </a:rPr>
              <a:t> </a:t>
            </a:r>
            <a:r>
              <a:rPr lang="sl-SI" altLang="sl-SI" dirty="0">
                <a:solidFill>
                  <a:schemeClr val="tx1"/>
                </a:solidFill>
              </a:rPr>
              <a:t>– zaviranje </a:t>
            </a:r>
            <a:r>
              <a:rPr lang="en-US" altLang="sl-SI" dirty="0">
                <a:solidFill>
                  <a:schemeClr val="tx1"/>
                </a:solidFill>
              </a:rPr>
              <a:t>Na</a:t>
            </a:r>
            <a:r>
              <a:rPr lang="en-US" altLang="sl-SI" baseline="30000" dirty="0">
                <a:solidFill>
                  <a:schemeClr val="tx1"/>
                </a:solidFill>
              </a:rPr>
              <a:t>+</a:t>
            </a:r>
            <a:r>
              <a:rPr lang="sl-SI" altLang="sl-SI" dirty="0">
                <a:solidFill>
                  <a:schemeClr val="tx1"/>
                </a:solidFill>
              </a:rPr>
              <a:t>, </a:t>
            </a:r>
            <a:r>
              <a:rPr lang="en-US" altLang="sl-SI" dirty="0">
                <a:solidFill>
                  <a:schemeClr val="tx1"/>
                </a:solidFill>
              </a:rPr>
              <a:t>ne Ca</a:t>
            </a:r>
            <a:r>
              <a:rPr lang="sl-SI" altLang="sl-SI" baseline="30000" dirty="0">
                <a:solidFill>
                  <a:schemeClr val="tx1"/>
                </a:solidFill>
              </a:rPr>
              <a:t>2</a:t>
            </a:r>
            <a:r>
              <a:rPr lang="en-US" altLang="sl-SI" baseline="30000" dirty="0">
                <a:solidFill>
                  <a:schemeClr val="tx1"/>
                </a:solidFill>
              </a:rPr>
              <a:t>+</a:t>
            </a:r>
          </a:p>
        </p:txBody>
      </p:sp>
      <p:pic>
        <p:nvPicPr>
          <p:cNvPr id="4100" name="Picture 4" descr="http://www.meritpharm.com/wp-content/uploads/wp-checkout/images/lidocaine-hydrochloride-1-and-epinephrine-in-138497402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4400" y="3499510"/>
            <a:ext cx="333375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45069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a:defRPr/>
            </a:pPr>
            <a:r>
              <a:rPr lang="en-US" altLang="sl-SI" sz="2800" dirty="0"/>
              <a:t>Opioid</a:t>
            </a:r>
            <a:r>
              <a:rPr lang="sl-SI" altLang="sl-SI" sz="2800" dirty="0"/>
              <a:t>i</a:t>
            </a:r>
            <a:endParaRPr lang="en-US" altLang="sl-SI" sz="2800" dirty="0"/>
          </a:p>
        </p:txBody>
      </p:sp>
      <p:sp>
        <p:nvSpPr>
          <p:cNvPr id="19459" name="Rectangle 3"/>
          <p:cNvSpPr>
            <a:spLocks noGrp="1" noChangeArrowheads="1"/>
          </p:cNvSpPr>
          <p:nvPr>
            <p:ph type="body" idx="4294967295"/>
          </p:nvPr>
        </p:nvSpPr>
        <p:spPr>
          <a:xfrm>
            <a:off x="0" y="914400"/>
            <a:ext cx="4724400" cy="5715000"/>
          </a:xfrm>
          <a:prstGeom prst="rect">
            <a:avLst/>
          </a:prstGeom>
        </p:spPr>
        <p:txBody>
          <a:bodyPr/>
          <a:lstStyle/>
          <a:p>
            <a:pPr>
              <a:defRPr/>
            </a:pPr>
            <a:r>
              <a:rPr lang="sl-SI" altLang="sl-SI" sz="2800" dirty="0">
                <a:solidFill>
                  <a:schemeClr val="tx1"/>
                </a:solidFill>
              </a:rPr>
              <a:t>Največ </a:t>
            </a:r>
            <a:r>
              <a:rPr lang="en-US" altLang="sl-SI" sz="2800" dirty="0">
                <a:solidFill>
                  <a:schemeClr val="tx1"/>
                </a:solidFill>
              </a:rPr>
              <a:t>50% </a:t>
            </a:r>
            <a:r>
              <a:rPr lang="sl-SI" altLang="sl-SI" sz="2800" dirty="0">
                <a:solidFill>
                  <a:schemeClr val="tx1"/>
                </a:solidFill>
              </a:rPr>
              <a:t>učinkovitost</a:t>
            </a:r>
            <a:r>
              <a:rPr lang="en-US" altLang="sl-SI" sz="2800" dirty="0">
                <a:solidFill>
                  <a:schemeClr val="tx1"/>
                </a:solidFill>
              </a:rPr>
              <a:t>, </a:t>
            </a:r>
            <a:r>
              <a:rPr lang="sl-SI" altLang="sl-SI" sz="2800" dirty="0">
                <a:solidFill>
                  <a:schemeClr val="tx1"/>
                </a:solidFill>
              </a:rPr>
              <a:t>visoka stopnja ponovitev</a:t>
            </a:r>
            <a:endParaRPr lang="en-US" altLang="sl-SI" sz="2800" dirty="0">
              <a:solidFill>
                <a:schemeClr val="tx1"/>
              </a:solidFill>
            </a:endParaRPr>
          </a:p>
          <a:p>
            <a:pPr>
              <a:defRPr/>
            </a:pPr>
            <a:r>
              <a:rPr lang="sl-SI" altLang="sl-SI" sz="2800" dirty="0">
                <a:solidFill>
                  <a:schemeClr val="tx1"/>
                </a:solidFill>
              </a:rPr>
              <a:t>Uporabljen pri kompleksnejših glavobolih v kombinaciji</a:t>
            </a:r>
            <a:endParaRPr lang="en-US" altLang="sl-SI" sz="2800" dirty="0">
              <a:solidFill>
                <a:schemeClr val="tx1"/>
              </a:solidFill>
            </a:endParaRPr>
          </a:p>
          <a:p>
            <a:pPr>
              <a:defRPr/>
            </a:pPr>
            <a:r>
              <a:rPr lang="sl-SI" altLang="sl-SI" sz="2800" dirty="0">
                <a:solidFill>
                  <a:schemeClr val="tx1"/>
                </a:solidFill>
              </a:rPr>
              <a:t>Najpomembnejši učinek</a:t>
            </a:r>
            <a:r>
              <a:rPr lang="en-US" altLang="sl-SI" sz="2800" dirty="0">
                <a:solidFill>
                  <a:schemeClr val="tx1"/>
                </a:solidFill>
              </a:rPr>
              <a:t>: </a:t>
            </a:r>
            <a:r>
              <a:rPr lang="sl-SI" altLang="sl-SI" sz="2800" dirty="0">
                <a:solidFill>
                  <a:schemeClr val="tx1"/>
                </a:solidFill>
              </a:rPr>
              <a:t>omogoča bolnikom </a:t>
            </a:r>
            <a:r>
              <a:rPr lang="en-US" altLang="sl-SI" sz="2800" dirty="0">
                <a:solidFill>
                  <a:schemeClr val="accent2">
                    <a:lumMod val="75000"/>
                  </a:schemeClr>
                </a:solidFill>
              </a:rPr>
              <a:t>REM </a:t>
            </a:r>
            <a:r>
              <a:rPr lang="sl-SI" altLang="sl-SI" sz="2800" dirty="0">
                <a:solidFill>
                  <a:schemeClr val="accent2">
                    <a:lumMod val="75000"/>
                  </a:schemeClr>
                </a:solidFill>
              </a:rPr>
              <a:t>spanje</a:t>
            </a:r>
            <a:r>
              <a:rPr lang="en-US" altLang="sl-SI" sz="2800" dirty="0">
                <a:solidFill>
                  <a:schemeClr val="tx1"/>
                </a:solidFill>
              </a:rPr>
              <a:t>, </a:t>
            </a:r>
            <a:r>
              <a:rPr lang="sl-SI" altLang="sl-SI" sz="2800" dirty="0">
                <a:solidFill>
                  <a:schemeClr val="tx1"/>
                </a:solidFill>
              </a:rPr>
              <a:t>s čimer ustavi aktivnost dorzalnih jeder </a:t>
            </a:r>
            <a:r>
              <a:rPr lang="en-US" altLang="sl-SI" sz="2800" dirty="0" err="1">
                <a:solidFill>
                  <a:schemeClr val="tx1"/>
                </a:solidFill>
              </a:rPr>
              <a:t>ra</a:t>
            </a:r>
            <a:r>
              <a:rPr lang="sl-SI" altLang="sl-SI" sz="2800" dirty="0">
                <a:solidFill>
                  <a:schemeClr val="tx1"/>
                </a:solidFill>
              </a:rPr>
              <a:t>fe</a:t>
            </a:r>
            <a:endParaRPr lang="en-US" altLang="sl-SI" sz="2800" dirty="0">
              <a:solidFill>
                <a:schemeClr val="tx1"/>
              </a:solidFill>
            </a:endParaRPr>
          </a:p>
        </p:txBody>
      </p:sp>
      <p:pic>
        <p:nvPicPr>
          <p:cNvPr id="5122" name="Picture 2" descr="http://img.medscape.com/fullsize/migrated/editorial/conferences/2008/17497/gordon17497.fig2.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79234" y="1828800"/>
            <a:ext cx="4664765"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8781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fontAlgn="auto" hangingPunct="1">
              <a:spcAft>
                <a:spcPts val="0"/>
              </a:spcAft>
              <a:defRPr/>
            </a:pPr>
            <a:r>
              <a:rPr sz="2800" dirty="0"/>
              <a:t>Aspirin</a:t>
            </a:r>
          </a:p>
        </p:txBody>
      </p:sp>
      <p:sp>
        <p:nvSpPr>
          <p:cNvPr id="13315" name="Rectangle 3"/>
          <p:cNvSpPr>
            <a:spLocks noGrp="1" noChangeArrowheads="1"/>
          </p:cNvSpPr>
          <p:nvPr>
            <p:ph type="body" idx="4294967295"/>
          </p:nvPr>
        </p:nvSpPr>
        <p:spPr>
          <a:xfrm>
            <a:off x="152400" y="3505200"/>
            <a:ext cx="8839200" cy="2971800"/>
          </a:xfrm>
          <a:prstGeom prst="rect">
            <a:avLst/>
          </a:prstGeom>
        </p:spPr>
        <p:txBody>
          <a:bodyPr/>
          <a:lstStyle/>
          <a:p>
            <a:pPr eaLnBrk="1" hangingPunct="1"/>
            <a:r>
              <a:rPr lang="en-US" altLang="sl-SI" sz="2800" dirty="0"/>
              <a:t>Prva </a:t>
            </a:r>
            <a:r>
              <a:rPr lang="en-US" altLang="sl-SI" sz="2800" dirty="0" err="1"/>
              <a:t>izbira</a:t>
            </a:r>
            <a:r>
              <a:rPr lang="en-US" altLang="sl-SI" sz="2800" dirty="0"/>
              <a:t> </a:t>
            </a:r>
            <a:r>
              <a:rPr lang="en-US" altLang="sl-SI" sz="2800" dirty="0" err="1"/>
              <a:t>za</a:t>
            </a:r>
            <a:r>
              <a:rPr lang="en-US" altLang="sl-SI" sz="2800" dirty="0"/>
              <a:t> </a:t>
            </a:r>
            <a:r>
              <a:rPr lang="en-US" altLang="sl-SI" sz="2800" dirty="0" err="1"/>
              <a:t>zdravljenje</a:t>
            </a:r>
            <a:r>
              <a:rPr lang="en-US" altLang="sl-SI" sz="2800" dirty="0"/>
              <a:t> </a:t>
            </a:r>
            <a:r>
              <a:rPr lang="en-US" altLang="sl-SI" sz="2800" dirty="0" err="1"/>
              <a:t>blagih</a:t>
            </a:r>
            <a:r>
              <a:rPr lang="en-US" altLang="sl-SI" sz="2800" dirty="0"/>
              <a:t> do </a:t>
            </a:r>
            <a:r>
              <a:rPr lang="en-US" altLang="sl-SI" sz="2800" dirty="0" err="1"/>
              <a:t>zmernih</a:t>
            </a:r>
            <a:r>
              <a:rPr lang="en-US" altLang="sl-SI" sz="2800" dirty="0"/>
              <a:t> </a:t>
            </a:r>
            <a:r>
              <a:rPr lang="en-US" altLang="sl-SI" sz="2800" dirty="0" err="1"/>
              <a:t>migrenskih</a:t>
            </a:r>
            <a:r>
              <a:rPr lang="en-US" altLang="sl-SI" sz="2800" dirty="0"/>
              <a:t> </a:t>
            </a:r>
            <a:r>
              <a:rPr lang="en-US" altLang="sl-SI" sz="2800" dirty="0" err="1"/>
              <a:t>napadov</a:t>
            </a:r>
            <a:endParaRPr lang="en-US" altLang="sl-SI" sz="2800" dirty="0"/>
          </a:p>
          <a:p>
            <a:pPr lvl="1" eaLnBrk="1" hangingPunct="1"/>
            <a:r>
              <a:rPr lang="en-US" altLang="sl-SI" sz="2800" dirty="0"/>
              <a:t>aspirin </a:t>
            </a:r>
            <a:r>
              <a:rPr lang="en-US" altLang="sl-SI" sz="2800" dirty="0" err="1">
                <a:solidFill>
                  <a:schemeClr val="accent2">
                    <a:lumMod val="75000"/>
                  </a:schemeClr>
                </a:solidFill>
              </a:rPr>
              <a:t>zavira</a:t>
            </a:r>
            <a:r>
              <a:rPr lang="en-US" altLang="sl-SI" sz="2800" dirty="0">
                <a:solidFill>
                  <a:schemeClr val="accent2">
                    <a:lumMod val="75000"/>
                  </a:schemeClr>
                </a:solidFill>
              </a:rPr>
              <a:t> COX-1</a:t>
            </a:r>
            <a:r>
              <a:rPr lang="en-US" altLang="sl-SI" sz="2800" dirty="0"/>
              <a:t>, </a:t>
            </a:r>
            <a:r>
              <a:rPr lang="en-US" altLang="sl-SI" sz="2800" dirty="0" err="1"/>
              <a:t>ki</a:t>
            </a:r>
            <a:r>
              <a:rPr lang="en-US" altLang="sl-SI" sz="2800" dirty="0"/>
              <a:t> </a:t>
            </a:r>
            <a:r>
              <a:rPr lang="en-US" altLang="sl-SI" sz="2800" dirty="0" err="1"/>
              <a:t>ustavi</a:t>
            </a:r>
            <a:r>
              <a:rPr lang="en-US" altLang="sl-SI" sz="2800" dirty="0"/>
              <a:t> </a:t>
            </a:r>
            <a:r>
              <a:rPr lang="en-US" altLang="sl-SI" sz="2800" dirty="0" err="1"/>
              <a:t>sintezo</a:t>
            </a:r>
            <a:r>
              <a:rPr lang="en-US" altLang="sl-SI" sz="2800" dirty="0"/>
              <a:t> </a:t>
            </a:r>
            <a:r>
              <a:rPr lang="en-US" altLang="sl-SI" sz="2800" dirty="0" err="1"/>
              <a:t>prostaglandinov</a:t>
            </a:r>
            <a:r>
              <a:rPr lang="en-US" altLang="sl-SI" sz="2800" dirty="0"/>
              <a:t> </a:t>
            </a:r>
            <a:r>
              <a:rPr lang="en-US" altLang="sl-SI" sz="2800" dirty="0" err="1"/>
              <a:t>iz</a:t>
            </a:r>
            <a:r>
              <a:rPr lang="en-US" altLang="sl-SI" sz="2800" dirty="0"/>
              <a:t> </a:t>
            </a:r>
            <a:r>
              <a:rPr lang="en-US" altLang="sl-SI" sz="2800" dirty="0" err="1"/>
              <a:t>arahidonske</a:t>
            </a:r>
            <a:r>
              <a:rPr lang="en-US" altLang="sl-SI" sz="2800" dirty="0"/>
              <a:t> </a:t>
            </a:r>
            <a:r>
              <a:rPr lang="en-US" altLang="sl-SI" sz="2800" dirty="0" err="1"/>
              <a:t>kisline</a:t>
            </a:r>
            <a:r>
              <a:rPr lang="sl-SI" altLang="sl-SI" sz="2800" dirty="0"/>
              <a:t> (vnetje)</a:t>
            </a:r>
            <a:endParaRPr lang="en-US" altLang="sl-SI" sz="2800" dirty="0"/>
          </a:p>
          <a:p>
            <a:pPr lvl="1" eaLnBrk="1" hangingPunct="1"/>
            <a:r>
              <a:rPr lang="en-US" altLang="sl-SI" sz="2800" dirty="0"/>
              <a:t>aspirin </a:t>
            </a:r>
            <a:r>
              <a:rPr lang="en-US" altLang="sl-SI" sz="2800" dirty="0" err="1"/>
              <a:t>zavira</a:t>
            </a:r>
            <a:r>
              <a:rPr lang="sl-SI" altLang="sl-SI" sz="2800" dirty="0"/>
              <a:t> učike</a:t>
            </a:r>
            <a:r>
              <a:rPr lang="en-US" altLang="sl-SI" sz="2800" dirty="0"/>
              <a:t> </a:t>
            </a:r>
            <a:r>
              <a:rPr lang="sl-SI" altLang="sl-SI" sz="2800" dirty="0"/>
              <a:t>pri procesiranju bolečine </a:t>
            </a:r>
            <a:r>
              <a:rPr lang="en-US" altLang="sl-SI" sz="2800" dirty="0" err="1"/>
              <a:t>trigeminalnega</a:t>
            </a:r>
            <a:r>
              <a:rPr lang="en-US" altLang="sl-SI" sz="2800" dirty="0"/>
              <a:t> </a:t>
            </a:r>
            <a:r>
              <a:rPr lang="en-US" altLang="sl-SI" sz="2800" dirty="0" err="1"/>
              <a:t>živca</a:t>
            </a:r>
            <a:r>
              <a:rPr lang="en-US" altLang="sl-SI" sz="2800" dirty="0"/>
              <a:t> (</a:t>
            </a:r>
            <a:r>
              <a:rPr lang="en-US" altLang="sl-SI" sz="2800" dirty="0" err="1"/>
              <a:t>zmanjšuje</a:t>
            </a:r>
            <a:r>
              <a:rPr lang="en-US" altLang="sl-SI" sz="2800" dirty="0"/>
              <a:t> </a:t>
            </a:r>
            <a:r>
              <a:rPr lang="en-US" altLang="sl-SI" sz="2800" dirty="0" err="1"/>
              <a:t>bolečine</a:t>
            </a:r>
            <a:r>
              <a:rPr lang="en-US" altLang="sl-SI" sz="2800" dirty="0"/>
              <a:t>)</a:t>
            </a:r>
          </a:p>
        </p:txBody>
      </p:sp>
      <p:pic>
        <p:nvPicPr>
          <p:cNvPr id="13316" name="Picture 4" descr="aspiri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9800" y="855662"/>
            <a:ext cx="2133600" cy="211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5" descr="aspirin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5600" y="828675"/>
            <a:ext cx="2667000"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9991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sl-SI" altLang="sl-SI" dirty="0"/>
              <a:t>Nekatera zdravila lahko povzročijo, da migrena postane kronična</a:t>
            </a:r>
            <a:endParaRPr lang="en-US" altLang="sl-SI" dirty="0"/>
          </a:p>
        </p:txBody>
      </p:sp>
      <p:sp>
        <p:nvSpPr>
          <p:cNvPr id="30723" name="Rectangle 3"/>
          <p:cNvSpPr>
            <a:spLocks noGrp="1" noChangeArrowheads="1"/>
          </p:cNvSpPr>
          <p:nvPr>
            <p:ph type="body" idx="4294967295"/>
          </p:nvPr>
        </p:nvSpPr>
        <p:spPr>
          <a:xfrm>
            <a:off x="228600" y="1219200"/>
            <a:ext cx="8763000" cy="4910138"/>
          </a:xfrm>
          <a:prstGeom prst="rect">
            <a:avLst/>
          </a:prstGeom>
          <a:noFill/>
        </p:spPr>
        <p:txBody>
          <a:bodyPr/>
          <a:lstStyle/>
          <a:p>
            <a:pPr eaLnBrk="1" hangingPunct="1"/>
            <a:r>
              <a:rPr lang="sl-SI" altLang="sl-SI" sz="2400" dirty="0"/>
              <a:t>Kronične glavobole lahko povzročijo:</a:t>
            </a:r>
            <a:endParaRPr lang="en-US" altLang="sl-SI" sz="2400" dirty="0"/>
          </a:p>
          <a:p>
            <a:pPr lvl="1" eaLnBrk="1" hangingPunct="1">
              <a:lnSpc>
                <a:spcPct val="105000"/>
              </a:lnSpc>
            </a:pPr>
            <a:r>
              <a:rPr lang="en-US" altLang="sl-SI" sz="2400" dirty="0" err="1"/>
              <a:t>Opiat</a:t>
            </a:r>
            <a:r>
              <a:rPr lang="sl-SI" altLang="sl-SI" sz="2400" dirty="0"/>
              <a:t>i</a:t>
            </a:r>
            <a:endParaRPr lang="en-US" altLang="sl-SI" sz="2400" dirty="0"/>
          </a:p>
          <a:p>
            <a:pPr lvl="1" eaLnBrk="1" hangingPunct="1">
              <a:lnSpc>
                <a:spcPct val="125000"/>
              </a:lnSpc>
            </a:pPr>
            <a:r>
              <a:rPr lang="sl-SI" altLang="sl-SI" sz="2400" dirty="0"/>
              <a:t>Kombinacije </a:t>
            </a:r>
            <a:r>
              <a:rPr lang="en-US" altLang="sl-SI" sz="2400" dirty="0"/>
              <a:t>OTC </a:t>
            </a:r>
            <a:r>
              <a:rPr lang="en-US" altLang="sl-SI" sz="2400" dirty="0" err="1"/>
              <a:t>analge</a:t>
            </a:r>
            <a:r>
              <a:rPr lang="sl-SI" altLang="sl-SI" sz="2400" dirty="0"/>
              <a:t>tikov </a:t>
            </a:r>
            <a:r>
              <a:rPr lang="en-US" altLang="sl-SI" sz="2400" dirty="0"/>
              <a:t>(</a:t>
            </a:r>
            <a:r>
              <a:rPr lang="sl-SI" altLang="sl-SI" sz="2400" dirty="0"/>
              <a:t>kombinacije s kafeinom</a:t>
            </a:r>
            <a:r>
              <a:rPr lang="en-US" altLang="sl-SI" sz="2400" dirty="0"/>
              <a:t>)</a:t>
            </a:r>
          </a:p>
          <a:p>
            <a:pPr lvl="1" eaLnBrk="1" hangingPunct="1">
              <a:lnSpc>
                <a:spcPct val="105000"/>
              </a:lnSpc>
            </a:pPr>
            <a:r>
              <a:rPr lang="sl-SI" altLang="sl-SI" sz="2400" dirty="0"/>
              <a:t>Kofein</a:t>
            </a:r>
            <a:endParaRPr lang="en-US" altLang="sl-SI" sz="2400" dirty="0"/>
          </a:p>
          <a:p>
            <a:pPr lvl="1" eaLnBrk="1" hangingPunct="1">
              <a:lnSpc>
                <a:spcPct val="105000"/>
              </a:lnSpc>
            </a:pPr>
            <a:r>
              <a:rPr lang="en-US" altLang="sl-SI" sz="2400" dirty="0" err="1"/>
              <a:t>Barbiturat</a:t>
            </a:r>
            <a:r>
              <a:rPr lang="sl-SI" altLang="sl-SI" sz="2400" dirty="0"/>
              <a:t>i in pripravki v kombinaciji z njimi</a:t>
            </a:r>
            <a:endParaRPr lang="en-US" altLang="sl-SI" sz="2400" dirty="0"/>
          </a:p>
          <a:p>
            <a:pPr lvl="1" eaLnBrk="1" hangingPunct="1">
              <a:lnSpc>
                <a:spcPct val="105000"/>
              </a:lnSpc>
            </a:pPr>
            <a:r>
              <a:rPr lang="en-US" altLang="sl-SI" sz="2400" dirty="0" err="1"/>
              <a:t>Ergotamin</a:t>
            </a:r>
            <a:r>
              <a:rPr lang="en-US" altLang="sl-SI" sz="2400" dirty="0"/>
              <a:t> </a:t>
            </a:r>
            <a:r>
              <a:rPr lang="en-US" altLang="sl-SI" sz="2400" dirty="0" err="1"/>
              <a:t>tartrat</a:t>
            </a:r>
            <a:r>
              <a:rPr lang="en-US" altLang="sl-SI" sz="2400" dirty="0"/>
              <a:t>, </a:t>
            </a:r>
            <a:r>
              <a:rPr lang="en-US" altLang="sl-SI" sz="2400" dirty="0" err="1"/>
              <a:t>i</a:t>
            </a:r>
            <a:r>
              <a:rPr lang="sl-SI" altLang="sl-SI" sz="2400" dirty="0"/>
              <a:t>z</a:t>
            </a:r>
            <a:r>
              <a:rPr lang="en-US" altLang="sl-SI" sz="2400" dirty="0" err="1"/>
              <a:t>ometepten</a:t>
            </a:r>
            <a:endParaRPr lang="en-US" altLang="sl-SI" sz="2400" dirty="0"/>
          </a:p>
          <a:p>
            <a:pPr lvl="1" eaLnBrk="1" hangingPunct="1">
              <a:lnSpc>
                <a:spcPct val="105000"/>
              </a:lnSpc>
            </a:pPr>
            <a:r>
              <a:rPr lang="en-US" altLang="sl-SI" sz="2400" dirty="0" err="1"/>
              <a:t>Triptan</a:t>
            </a:r>
            <a:r>
              <a:rPr lang="sl-SI" altLang="sl-SI" sz="2400" dirty="0"/>
              <a:t>i</a:t>
            </a:r>
            <a:endParaRPr lang="en-US" altLang="sl-SI" sz="2400" dirty="0"/>
          </a:p>
          <a:p>
            <a:pPr lvl="1" eaLnBrk="1" hangingPunct="1">
              <a:lnSpc>
                <a:spcPct val="105000"/>
              </a:lnSpc>
            </a:pPr>
            <a:r>
              <a:rPr lang="sl-SI" altLang="sl-SI" sz="2400" dirty="0"/>
              <a:t>drugi</a:t>
            </a:r>
            <a:endParaRPr lang="en-US" altLang="sl-SI" sz="2400" dirty="0"/>
          </a:p>
          <a:p>
            <a:pPr eaLnBrk="1" hangingPunct="1"/>
            <a:r>
              <a:rPr lang="sl-SI" altLang="sl-SI" sz="2400" dirty="0"/>
              <a:t>Mogoča povezava z glavobolom </a:t>
            </a:r>
            <a:r>
              <a:rPr lang="en-US" altLang="sl-SI" sz="2400" dirty="0"/>
              <a:t>:</a:t>
            </a:r>
          </a:p>
          <a:p>
            <a:pPr eaLnBrk="1" hangingPunct="1">
              <a:lnSpc>
                <a:spcPct val="75000"/>
              </a:lnSpc>
              <a:buFont typeface="Wingdings" pitchFamily="96" charset="2"/>
              <a:buNone/>
            </a:pPr>
            <a:r>
              <a:rPr lang="en-US" altLang="sl-SI" sz="2400" dirty="0"/>
              <a:t>	</a:t>
            </a:r>
            <a:r>
              <a:rPr lang="en-US" altLang="sl-SI" sz="2400" dirty="0" err="1"/>
              <a:t>acetamino</a:t>
            </a:r>
            <a:r>
              <a:rPr lang="sl-SI" altLang="sl-SI" sz="2400" dirty="0"/>
              <a:t>f</a:t>
            </a:r>
            <a:r>
              <a:rPr lang="en-US" altLang="sl-SI" sz="2400" dirty="0" err="1"/>
              <a:t>en</a:t>
            </a:r>
            <a:r>
              <a:rPr lang="en-US" altLang="sl-SI" sz="2400" dirty="0"/>
              <a:t>, aspirin, DHE</a:t>
            </a:r>
          </a:p>
        </p:txBody>
      </p:sp>
    </p:spTree>
    <p:extLst>
      <p:ext uri="{BB962C8B-B14F-4D97-AF65-F5344CB8AC3E}">
        <p14:creationId xmlns:p14="http://schemas.microsoft.com/office/powerpoint/2010/main" val="4236818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sz="quarter" idx="10"/>
          </p:nvPr>
        </p:nvSpPr>
        <p:spPr/>
        <p:txBody>
          <a:bodyPr/>
          <a:lstStyle/>
          <a:p>
            <a:endParaRPr lang="sl-SI"/>
          </a:p>
        </p:txBody>
      </p:sp>
      <p:pic>
        <p:nvPicPr>
          <p:cNvPr id="4" name="Slika 3"/>
          <p:cNvPicPr>
            <a:picLocks noChangeAspect="1"/>
          </p:cNvPicPr>
          <p:nvPr/>
        </p:nvPicPr>
        <p:blipFill>
          <a:blip r:embed="rId2"/>
          <a:stretch>
            <a:fillRect/>
          </a:stretch>
        </p:blipFill>
        <p:spPr>
          <a:xfrm>
            <a:off x="0" y="-210334"/>
            <a:ext cx="9296400" cy="7186140"/>
          </a:xfrm>
          <a:prstGeom prst="rect">
            <a:avLst/>
          </a:prstGeom>
        </p:spPr>
      </p:pic>
      <p:sp>
        <p:nvSpPr>
          <p:cNvPr id="5" name="Naslov 4"/>
          <p:cNvSpPr>
            <a:spLocks noGrp="1"/>
          </p:cNvSpPr>
          <p:nvPr>
            <p:ph type="title"/>
          </p:nvPr>
        </p:nvSpPr>
        <p:spPr/>
        <p:txBody>
          <a:bodyPr/>
          <a:lstStyle/>
          <a:p>
            <a:endParaRPr lang="sl-SI"/>
          </a:p>
        </p:txBody>
      </p:sp>
    </p:spTree>
    <p:extLst>
      <p:ext uri="{BB962C8B-B14F-4D97-AF65-F5344CB8AC3E}">
        <p14:creationId xmlns:p14="http://schemas.microsoft.com/office/powerpoint/2010/main" val="39416282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8" y="0"/>
            <a:ext cx="9144000" cy="644525"/>
          </a:xfrm>
        </p:spPr>
        <p:txBody>
          <a:bodyPr>
            <a:normAutofit/>
          </a:bodyPr>
          <a:lstStyle/>
          <a:p>
            <a:r>
              <a:rPr lang="sl-SI" altLang="sl-SI" sz="2800" dirty="0"/>
              <a:t>Omejitve uporabe zdravil</a:t>
            </a:r>
            <a:endParaRPr lang="en-US" altLang="sl-SI" sz="2800" dirty="0"/>
          </a:p>
        </p:txBody>
      </p:sp>
      <p:sp>
        <p:nvSpPr>
          <p:cNvPr id="3" name="Content Placeholder 2"/>
          <p:cNvSpPr>
            <a:spLocks noGrp="1"/>
          </p:cNvSpPr>
          <p:nvPr>
            <p:ph sz="half" idx="1"/>
          </p:nvPr>
        </p:nvSpPr>
        <p:spPr>
          <a:xfrm>
            <a:off x="457200" y="1295400"/>
            <a:ext cx="4343400" cy="4830763"/>
          </a:xfrm>
        </p:spPr>
        <p:txBody>
          <a:bodyPr>
            <a:normAutofit lnSpcReduction="10000"/>
          </a:bodyPr>
          <a:lstStyle/>
          <a:p>
            <a:pPr>
              <a:lnSpc>
                <a:spcPct val="90000"/>
              </a:lnSpc>
            </a:pPr>
            <a:r>
              <a:rPr lang="sl-SI" altLang="sl-SI" sz="2600" dirty="0"/>
              <a:t>Prekomerna uporaba </a:t>
            </a:r>
            <a:r>
              <a:rPr lang="en-US" altLang="sl-SI" sz="2600" dirty="0" err="1"/>
              <a:t>zdravil</a:t>
            </a:r>
            <a:r>
              <a:rPr lang="en-US" altLang="sl-SI" sz="2600" dirty="0"/>
              <a:t> </a:t>
            </a:r>
            <a:r>
              <a:rPr lang="en-US" altLang="sl-SI" sz="2600" dirty="0" err="1"/>
              <a:t>lahko</a:t>
            </a:r>
            <a:r>
              <a:rPr lang="en-US" altLang="sl-SI" sz="2600" dirty="0"/>
              <a:t> </a:t>
            </a:r>
            <a:r>
              <a:rPr lang="en-US" altLang="sl-SI" sz="2600" dirty="0" err="1"/>
              <a:t>pripelje</a:t>
            </a:r>
            <a:r>
              <a:rPr lang="en-US" altLang="sl-SI" sz="2600" dirty="0"/>
              <a:t> do </a:t>
            </a:r>
            <a:r>
              <a:rPr lang="en-US" altLang="sl-SI" sz="2600" dirty="0" err="1"/>
              <a:t>kroničnih</a:t>
            </a:r>
            <a:r>
              <a:rPr lang="en-US" altLang="sl-SI" sz="2600" dirty="0"/>
              <a:t> </a:t>
            </a:r>
            <a:r>
              <a:rPr lang="en-US" altLang="sl-SI" sz="2600" dirty="0" err="1"/>
              <a:t>glavobolov</a:t>
            </a:r>
            <a:r>
              <a:rPr lang="en-US" altLang="sl-SI" sz="2600" dirty="0"/>
              <a:t>.</a:t>
            </a:r>
          </a:p>
          <a:p>
            <a:pPr>
              <a:lnSpc>
                <a:spcPct val="90000"/>
              </a:lnSpc>
            </a:pPr>
            <a:r>
              <a:rPr lang="sl-SI" altLang="sl-SI" sz="2600" dirty="0"/>
              <a:t>Jemanje </a:t>
            </a:r>
            <a:r>
              <a:rPr lang="en-US" altLang="sl-SI" sz="2600" dirty="0" err="1"/>
              <a:t>predpisan</a:t>
            </a:r>
            <a:r>
              <a:rPr lang="sl-SI" altLang="sl-SI" sz="2600" dirty="0"/>
              <a:t>ih</a:t>
            </a:r>
            <a:r>
              <a:rPr lang="en-US" altLang="sl-SI" sz="2600" dirty="0"/>
              <a:t> </a:t>
            </a:r>
            <a:r>
              <a:rPr lang="en-US" altLang="sl-SI" sz="2600" dirty="0" err="1"/>
              <a:t>zdravil</a:t>
            </a:r>
            <a:r>
              <a:rPr lang="en-US" altLang="sl-SI" sz="2600" dirty="0"/>
              <a:t> </a:t>
            </a:r>
            <a:r>
              <a:rPr lang="sl-SI" altLang="sl-SI" sz="2600" dirty="0"/>
              <a:t>omejeno (</a:t>
            </a:r>
            <a:r>
              <a:rPr lang="en-US" altLang="sl-SI" sz="2600" dirty="0" err="1"/>
              <a:t>dvakrat</a:t>
            </a:r>
            <a:r>
              <a:rPr lang="en-US" altLang="sl-SI" sz="2600" dirty="0"/>
              <a:t> </a:t>
            </a:r>
            <a:r>
              <a:rPr lang="en-US" altLang="sl-SI" sz="2600" dirty="0" err="1"/>
              <a:t>na</a:t>
            </a:r>
            <a:r>
              <a:rPr lang="en-US" altLang="sl-SI" sz="2600" dirty="0"/>
              <a:t> </a:t>
            </a:r>
            <a:r>
              <a:rPr lang="en-US" altLang="sl-SI" sz="2600" dirty="0" err="1"/>
              <a:t>teden</a:t>
            </a:r>
            <a:r>
              <a:rPr lang="sl-SI" altLang="sl-SI" sz="2600" dirty="0"/>
              <a:t>)</a:t>
            </a:r>
            <a:r>
              <a:rPr lang="en-US" altLang="sl-SI" sz="2600" dirty="0"/>
              <a:t>.</a:t>
            </a:r>
          </a:p>
          <a:p>
            <a:pPr>
              <a:lnSpc>
                <a:spcPct val="90000"/>
              </a:lnSpc>
            </a:pPr>
            <a:r>
              <a:rPr lang="en-US" altLang="sl-SI" sz="2600" dirty="0" err="1"/>
              <a:t>Zdravila</a:t>
            </a:r>
            <a:r>
              <a:rPr lang="sl-SI" altLang="sl-SI" sz="2600" dirty="0"/>
              <a:t> za odpravo</a:t>
            </a:r>
            <a:r>
              <a:rPr lang="en-US" altLang="sl-SI" sz="2600" dirty="0"/>
              <a:t> </a:t>
            </a:r>
            <a:r>
              <a:rPr lang="en-US" altLang="sl-SI" sz="2600" dirty="0" err="1"/>
              <a:t>bolečin</a:t>
            </a:r>
            <a:r>
              <a:rPr lang="sl-SI" altLang="sl-SI" sz="2600" dirty="0"/>
              <a:t>e</a:t>
            </a:r>
            <a:r>
              <a:rPr lang="en-US" altLang="sl-SI" sz="2600" dirty="0"/>
              <a:t>, </a:t>
            </a:r>
            <a:r>
              <a:rPr lang="en-US" altLang="sl-SI" sz="2600" dirty="0" err="1"/>
              <a:t>ki</a:t>
            </a:r>
            <a:r>
              <a:rPr lang="en-US" altLang="sl-SI" sz="2600" dirty="0"/>
              <a:t> </a:t>
            </a:r>
            <a:r>
              <a:rPr lang="en-US" altLang="sl-SI" sz="2600" dirty="0" err="1"/>
              <a:t>vsebujejo</a:t>
            </a:r>
            <a:r>
              <a:rPr lang="en-US" altLang="sl-SI" sz="2600" dirty="0"/>
              <a:t> </a:t>
            </a:r>
            <a:r>
              <a:rPr lang="en-US" altLang="sl-SI" sz="2600" dirty="0" err="1"/>
              <a:t>narkotike</a:t>
            </a:r>
            <a:r>
              <a:rPr lang="sl-SI" altLang="sl-SI" sz="2600" dirty="0"/>
              <a:t>,</a:t>
            </a:r>
            <a:r>
              <a:rPr lang="en-US" altLang="sl-SI" sz="2600" dirty="0"/>
              <a:t> je </a:t>
            </a:r>
            <a:r>
              <a:rPr lang="en-US" altLang="sl-SI" sz="2600" dirty="0" err="1"/>
              <a:t>treba</a:t>
            </a:r>
            <a:r>
              <a:rPr lang="en-US" altLang="sl-SI" sz="2600" dirty="0"/>
              <a:t> </a:t>
            </a:r>
            <a:r>
              <a:rPr lang="sl-SI" altLang="sl-SI" sz="2600" dirty="0"/>
              <a:t>jemati </a:t>
            </a:r>
            <a:r>
              <a:rPr lang="en-US" altLang="sl-SI" sz="2600" dirty="0"/>
              <a:t>le, </a:t>
            </a:r>
            <a:r>
              <a:rPr lang="en-US" altLang="sl-SI" sz="2600" dirty="0" err="1"/>
              <a:t>kadar</a:t>
            </a:r>
            <a:r>
              <a:rPr lang="en-US" altLang="sl-SI" sz="2600" dirty="0"/>
              <a:t> </a:t>
            </a:r>
            <a:r>
              <a:rPr lang="en-US" altLang="sl-SI" sz="2600" dirty="0" err="1"/>
              <a:t>druga</a:t>
            </a:r>
            <a:r>
              <a:rPr lang="en-US" altLang="sl-SI" sz="2600" dirty="0"/>
              <a:t> </a:t>
            </a:r>
            <a:r>
              <a:rPr lang="en-US" altLang="sl-SI" sz="2600" dirty="0" err="1"/>
              <a:t>zdravila</a:t>
            </a:r>
            <a:r>
              <a:rPr lang="en-US" altLang="sl-SI" sz="2600" dirty="0"/>
              <a:t> </a:t>
            </a:r>
            <a:r>
              <a:rPr lang="en-US" altLang="sl-SI" sz="2600" dirty="0" err="1"/>
              <a:t>za</a:t>
            </a:r>
            <a:r>
              <a:rPr lang="en-US" altLang="sl-SI" sz="2600" dirty="0"/>
              <a:t> </a:t>
            </a:r>
            <a:r>
              <a:rPr lang="en-US" altLang="sl-SI" sz="2600" dirty="0" err="1"/>
              <a:t>lajšanje</a:t>
            </a:r>
            <a:r>
              <a:rPr lang="en-US" altLang="sl-SI" sz="2600" dirty="0"/>
              <a:t> </a:t>
            </a:r>
            <a:r>
              <a:rPr lang="en-US" altLang="sl-SI" sz="2600" dirty="0" err="1"/>
              <a:t>bolečin</a:t>
            </a:r>
            <a:r>
              <a:rPr lang="sl-SI" altLang="sl-SI" sz="2600" dirty="0"/>
              <a:t> ne delujejo</a:t>
            </a:r>
            <a:r>
              <a:rPr lang="en-US" altLang="sl-SI" sz="2600" dirty="0"/>
              <a:t>, </a:t>
            </a:r>
            <a:r>
              <a:rPr lang="en-US" altLang="sl-SI" sz="2600" dirty="0" err="1"/>
              <a:t>saj</a:t>
            </a:r>
            <a:r>
              <a:rPr lang="en-US" altLang="sl-SI" sz="2600" dirty="0"/>
              <a:t> </a:t>
            </a:r>
            <a:r>
              <a:rPr lang="sl-SI" altLang="sl-SI" sz="2600" dirty="0"/>
              <a:t>lahko vzpostavijo odvisnost</a:t>
            </a:r>
            <a:r>
              <a:rPr lang="en-US" altLang="sl-SI" sz="2600" dirty="0"/>
              <a:t>.</a:t>
            </a:r>
          </a:p>
          <a:p>
            <a:pPr>
              <a:lnSpc>
                <a:spcPct val="90000"/>
              </a:lnSpc>
            </a:pPr>
            <a:endParaRPr lang="en-US" altLang="sl-SI" sz="2600" dirty="0"/>
          </a:p>
        </p:txBody>
      </p:sp>
      <p:pic>
        <p:nvPicPr>
          <p:cNvPr id="22532" name="slide_image22" descr="Fizzy seltzer headache medicine in glass"/>
          <p:cNvPicPr>
            <a:picLocks noGrp="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4800600" y="2490788"/>
            <a:ext cx="4038600" cy="2744787"/>
          </a:xfrm>
        </p:spPr>
      </p:pic>
    </p:spTree>
    <p:extLst>
      <p:ext uri="{BB962C8B-B14F-4D97-AF65-F5344CB8AC3E}">
        <p14:creationId xmlns:p14="http://schemas.microsoft.com/office/powerpoint/2010/main" val="2101433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z="3200" dirty="0"/>
              <a:t>Potencialne nove terapevtske tarče</a:t>
            </a:r>
          </a:p>
        </p:txBody>
      </p:sp>
      <p:pic>
        <p:nvPicPr>
          <p:cNvPr id="5" name="Slika 4"/>
          <p:cNvPicPr>
            <a:picLocks noChangeAspect="1"/>
          </p:cNvPicPr>
          <p:nvPr/>
        </p:nvPicPr>
        <p:blipFill>
          <a:blip r:embed="rId2"/>
          <a:stretch>
            <a:fillRect/>
          </a:stretch>
        </p:blipFill>
        <p:spPr>
          <a:xfrm>
            <a:off x="1143145" y="748386"/>
            <a:ext cx="7924655" cy="6085209"/>
          </a:xfrm>
          <a:prstGeom prst="rect">
            <a:avLst/>
          </a:prstGeom>
        </p:spPr>
      </p:pic>
      <p:sp>
        <p:nvSpPr>
          <p:cNvPr id="6" name="Pravokotnik 5"/>
          <p:cNvSpPr/>
          <p:nvPr/>
        </p:nvSpPr>
        <p:spPr>
          <a:xfrm>
            <a:off x="0" y="4155939"/>
            <a:ext cx="1143145" cy="2677656"/>
          </a:xfrm>
          <a:prstGeom prst="rect">
            <a:avLst/>
          </a:prstGeom>
        </p:spPr>
        <p:txBody>
          <a:bodyPr wrap="square">
            <a:spAutoFit/>
          </a:bodyPr>
          <a:lstStyle/>
          <a:p>
            <a:r>
              <a:rPr lang="fr-FR" dirty="0"/>
              <a:t>CNS Drugs volume 33, 525–537 (2019)</a:t>
            </a:r>
            <a:endParaRPr lang="sl-SI" dirty="0"/>
          </a:p>
        </p:txBody>
      </p:sp>
    </p:spTree>
    <p:extLst>
      <p:ext uri="{BB962C8B-B14F-4D97-AF65-F5344CB8AC3E}">
        <p14:creationId xmlns:p14="http://schemas.microsoft.com/office/powerpoint/2010/main" val="22214472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sl-SI" altLang="sl-SI" dirty="0"/>
              <a:t>Ženske in migrena</a:t>
            </a:r>
            <a:endParaRPr lang="en-US" altLang="sl-SI" dirty="0"/>
          </a:p>
        </p:txBody>
      </p:sp>
      <p:sp>
        <p:nvSpPr>
          <p:cNvPr id="15363" name="Rectangle 3"/>
          <p:cNvSpPr>
            <a:spLocks noGrp="1" noChangeArrowheads="1"/>
          </p:cNvSpPr>
          <p:nvPr>
            <p:ph type="body" idx="4294967295"/>
          </p:nvPr>
        </p:nvSpPr>
        <p:spPr>
          <a:xfrm>
            <a:off x="28903" y="762000"/>
            <a:ext cx="9115097" cy="5727700"/>
          </a:xfrm>
          <a:prstGeom prst="rect">
            <a:avLst/>
          </a:prstGeom>
          <a:noFill/>
        </p:spPr>
        <p:txBody>
          <a:bodyPr/>
          <a:lstStyle/>
          <a:p>
            <a:pPr eaLnBrk="1" hangingPunct="1"/>
            <a:r>
              <a:rPr lang="en-US" altLang="sl-SI" sz="2800" dirty="0" err="1"/>
              <a:t>Hormonska</a:t>
            </a:r>
            <a:r>
              <a:rPr lang="en-US" altLang="sl-SI" sz="2800" dirty="0"/>
              <a:t> </a:t>
            </a:r>
            <a:r>
              <a:rPr lang="en-US" altLang="sl-SI" sz="2800" dirty="0" err="1"/>
              <a:t>nihanja</a:t>
            </a:r>
            <a:r>
              <a:rPr lang="en-US" altLang="sl-SI" sz="2800" dirty="0"/>
              <a:t> </a:t>
            </a:r>
            <a:r>
              <a:rPr lang="en-US" altLang="sl-SI" sz="2800" dirty="0" err="1"/>
              <a:t>igra</a:t>
            </a:r>
            <a:r>
              <a:rPr lang="sl-SI" altLang="sl-SI" sz="2800" dirty="0"/>
              <a:t>jo</a:t>
            </a:r>
            <a:r>
              <a:rPr lang="en-US" altLang="sl-SI" sz="2800" dirty="0"/>
              <a:t> </a:t>
            </a:r>
            <a:r>
              <a:rPr lang="en-US" altLang="sl-SI" sz="2800" dirty="0" err="1"/>
              <a:t>pomembno</a:t>
            </a:r>
            <a:r>
              <a:rPr lang="en-US" altLang="sl-SI" sz="2800" dirty="0"/>
              <a:t> </a:t>
            </a:r>
            <a:r>
              <a:rPr lang="en-US" altLang="sl-SI" sz="2800" dirty="0" err="1"/>
              <a:t>vlogo</a:t>
            </a:r>
            <a:r>
              <a:rPr lang="en-US" altLang="sl-SI" sz="2800" dirty="0"/>
              <a:t> </a:t>
            </a:r>
            <a:r>
              <a:rPr lang="en-US" altLang="sl-SI" sz="2800" dirty="0" err="1"/>
              <a:t>pri</a:t>
            </a:r>
            <a:r>
              <a:rPr lang="en-US" altLang="sl-SI" sz="2800" dirty="0"/>
              <a:t> </a:t>
            </a:r>
            <a:r>
              <a:rPr lang="en-US" altLang="sl-SI" sz="2800" dirty="0" err="1"/>
              <a:t>migreni</a:t>
            </a:r>
            <a:r>
              <a:rPr lang="en-US" altLang="sl-SI" sz="2800" dirty="0"/>
              <a:t> </a:t>
            </a:r>
            <a:r>
              <a:rPr lang="en-US" altLang="sl-SI" sz="2800" dirty="0" err="1"/>
              <a:t>mnog</a:t>
            </a:r>
            <a:r>
              <a:rPr lang="sl-SI" altLang="sl-SI" sz="2800" dirty="0"/>
              <a:t>ih</a:t>
            </a:r>
            <a:r>
              <a:rPr lang="en-US" altLang="sl-SI" sz="2800" dirty="0"/>
              <a:t> </a:t>
            </a:r>
            <a:r>
              <a:rPr lang="en-US" altLang="sl-SI" sz="2800" dirty="0" err="1"/>
              <a:t>žensk</a:t>
            </a:r>
            <a:r>
              <a:rPr lang="sl-SI" altLang="sl-SI" sz="2800" dirty="0"/>
              <a:t>:</a:t>
            </a:r>
            <a:endParaRPr lang="en-US" altLang="sl-SI" sz="2800" dirty="0"/>
          </a:p>
          <a:p>
            <a:pPr lvl="1" eaLnBrk="1" hangingPunct="1">
              <a:lnSpc>
                <a:spcPct val="75000"/>
              </a:lnSpc>
              <a:buFont typeface="Wingdings" pitchFamily="96" charset="2"/>
              <a:buNone/>
            </a:pPr>
            <a:endParaRPr lang="sl-SI" altLang="sl-SI" sz="2800" dirty="0"/>
          </a:p>
          <a:p>
            <a:pPr lvl="1" eaLnBrk="1" hangingPunct="1">
              <a:buFont typeface="Wingdings" pitchFamily="96" charset="2"/>
              <a:buNone/>
            </a:pPr>
            <a:r>
              <a:rPr lang="sl-SI" altLang="sl-SI" sz="2800" dirty="0"/>
              <a:t>	-60% žensk ima "menstrualne migrene„</a:t>
            </a:r>
          </a:p>
          <a:p>
            <a:pPr lvl="1" eaLnBrk="1" hangingPunct="1">
              <a:buFont typeface="Wingdings" pitchFamily="96" charset="2"/>
              <a:buNone/>
            </a:pPr>
            <a:r>
              <a:rPr lang="sl-SI" altLang="sl-SI" sz="2800" dirty="0"/>
              <a:t>	-Glavoboli so povezani s spremembami ravni </a:t>
            </a:r>
            <a:r>
              <a:rPr lang="sl-SI" altLang="sl-SI" sz="2800" b="1" dirty="0"/>
              <a:t>estrogena</a:t>
            </a:r>
            <a:r>
              <a:rPr lang="sl-SI" altLang="sl-SI" sz="2800" dirty="0"/>
              <a:t> tik pred menstruacijo in se najbolj pogosto pojavljajo do 2 dni pred ali med menstruacijo.</a:t>
            </a:r>
          </a:p>
          <a:p>
            <a:pPr lvl="1" eaLnBrk="1" hangingPunct="1">
              <a:buFont typeface="Wingdings" pitchFamily="96" charset="2"/>
              <a:buNone/>
            </a:pPr>
            <a:r>
              <a:rPr lang="sl-SI" altLang="sl-SI" sz="2800" dirty="0"/>
              <a:t>	-Peroralni kontraceptivi lahko </a:t>
            </a:r>
            <a:r>
              <a:rPr lang="sl-SI" altLang="sl-SI" sz="2800" u="sng" dirty="0"/>
              <a:t>poslabšajo ali ublažijo </a:t>
            </a:r>
            <a:r>
              <a:rPr lang="sl-SI" altLang="sl-SI" sz="2800" dirty="0"/>
              <a:t>pogostnost, resnost in trajanje glavobolov.</a:t>
            </a:r>
          </a:p>
          <a:p>
            <a:pPr eaLnBrk="1" hangingPunct="1">
              <a:lnSpc>
                <a:spcPct val="130000"/>
              </a:lnSpc>
            </a:pPr>
            <a:r>
              <a:rPr lang="en-US" altLang="sl-SI" sz="2800" dirty="0" err="1"/>
              <a:t>Glavoboli</a:t>
            </a:r>
            <a:r>
              <a:rPr lang="en-US" altLang="sl-SI" sz="2800" dirty="0"/>
              <a:t> </a:t>
            </a:r>
            <a:r>
              <a:rPr lang="en-US" altLang="sl-SI" sz="2800" b="1" dirty="0" err="1"/>
              <a:t>niso</a:t>
            </a:r>
            <a:r>
              <a:rPr lang="en-US" altLang="sl-SI" sz="2800" b="1" dirty="0"/>
              <a:t> </a:t>
            </a:r>
            <a:r>
              <a:rPr lang="en-US" altLang="sl-SI" sz="2800" b="1" dirty="0" err="1"/>
              <a:t>normalen</a:t>
            </a:r>
            <a:r>
              <a:rPr lang="en-US" altLang="sl-SI" sz="2800" b="1" dirty="0"/>
              <a:t> </a:t>
            </a:r>
            <a:r>
              <a:rPr lang="en-US" altLang="sl-SI" sz="2800" dirty="0"/>
              <a:t>del </a:t>
            </a:r>
            <a:r>
              <a:rPr lang="en-US" altLang="sl-SI" sz="2800" dirty="0" err="1"/>
              <a:t>menstruacij</a:t>
            </a:r>
            <a:r>
              <a:rPr lang="sl-SI" altLang="sl-SI" sz="2800" dirty="0"/>
              <a:t>e.</a:t>
            </a:r>
            <a:endParaRPr lang="en-US" altLang="sl-SI" sz="2800" dirty="0"/>
          </a:p>
          <a:p>
            <a:pPr marL="0" indent="0" eaLnBrk="1" hangingPunct="1">
              <a:lnSpc>
                <a:spcPct val="130000"/>
              </a:lnSpc>
              <a:buNone/>
            </a:pPr>
            <a:endParaRPr lang="en-US" altLang="sl-SI" sz="2800" dirty="0"/>
          </a:p>
        </p:txBody>
      </p:sp>
      <p:sp>
        <p:nvSpPr>
          <p:cNvPr id="15364" name="Text Box 4"/>
          <p:cNvSpPr txBox="1">
            <a:spLocks noChangeArrowheads="1"/>
          </p:cNvSpPr>
          <p:nvPr/>
        </p:nvSpPr>
        <p:spPr bwMode="auto">
          <a:xfrm>
            <a:off x="684213" y="6308725"/>
            <a:ext cx="60975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sl-SI" sz="1000" dirty="0" err="1"/>
              <a:t>Dzoljic</a:t>
            </a:r>
            <a:r>
              <a:rPr lang="en-US" altLang="sl-SI" sz="1000" dirty="0"/>
              <a:t>. MacGregor EA et al. </a:t>
            </a:r>
            <a:r>
              <a:rPr lang="en-US" altLang="sl-SI" sz="1000" i="1" dirty="0"/>
              <a:t>Neurology</a:t>
            </a:r>
            <a:r>
              <a:rPr lang="en-US" altLang="sl-SI" sz="1000" dirty="0"/>
              <a:t>. 2006;67:2154-2158. MacGregor EA, </a:t>
            </a:r>
            <a:r>
              <a:rPr lang="en-US" altLang="sl-SI" sz="1000" dirty="0" err="1"/>
              <a:t>Hackshaw</a:t>
            </a:r>
            <a:r>
              <a:rPr lang="en-US" altLang="sl-SI" sz="1000" dirty="0"/>
              <a:t> A. </a:t>
            </a:r>
            <a:r>
              <a:rPr lang="en-US" altLang="sl-SI" sz="1000" i="1" dirty="0"/>
              <a:t>Neurology</a:t>
            </a:r>
            <a:r>
              <a:rPr lang="en-US" altLang="sl-SI" sz="1000" dirty="0"/>
              <a:t>. 2004;63:351-353. NHF. </a:t>
            </a:r>
            <a:r>
              <a:rPr lang="en-US" altLang="sl-SI" sz="1000" i="1" dirty="0"/>
              <a:t>Women &amp; Migraine. </a:t>
            </a:r>
            <a:r>
              <a:rPr lang="en-US" altLang="sl-SI" sz="1000" dirty="0"/>
              <a:t>www.headaches.org.</a:t>
            </a:r>
          </a:p>
        </p:txBody>
      </p:sp>
    </p:spTree>
    <p:extLst>
      <p:ext uri="{BB962C8B-B14F-4D97-AF65-F5344CB8AC3E}">
        <p14:creationId xmlns:p14="http://schemas.microsoft.com/office/powerpoint/2010/main" val="12921842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migrainecontrol.files.wordpress.com/2013/11/menstruation-graph.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800" y="1143000"/>
            <a:ext cx="5022581" cy="4745940"/>
          </a:xfrm>
          <a:prstGeom prst="rect">
            <a:avLst/>
          </a:prstGeom>
          <a:noFill/>
          <a:extLst>
            <a:ext uri="{909E8E84-426E-40DD-AFC4-6F175D3DCCD1}">
              <a14:hiddenFill xmlns:a14="http://schemas.microsoft.com/office/drawing/2010/main">
                <a:solidFill>
                  <a:srgbClr val="FFFFFF"/>
                </a:solidFill>
              </a14:hiddenFill>
            </a:ext>
          </a:extLst>
        </p:spPr>
      </p:pic>
      <p:sp>
        <p:nvSpPr>
          <p:cNvPr id="16386" name="Rectangle 2"/>
          <p:cNvSpPr>
            <a:spLocks noGrp="1" noChangeArrowheads="1"/>
          </p:cNvSpPr>
          <p:nvPr>
            <p:ph type="title"/>
          </p:nvPr>
        </p:nvSpPr>
        <p:spPr/>
        <p:txBody>
          <a:bodyPr/>
          <a:lstStyle/>
          <a:p>
            <a:pPr eaLnBrk="1" hangingPunct="1"/>
            <a:r>
              <a:rPr lang="en-US" altLang="sl-SI" dirty="0"/>
              <a:t>Menstrual</a:t>
            </a:r>
            <a:r>
              <a:rPr lang="sl-SI" altLang="sl-SI" dirty="0"/>
              <a:t>na</a:t>
            </a:r>
            <a:r>
              <a:rPr lang="en-US" altLang="sl-SI" dirty="0"/>
              <a:t> </a:t>
            </a:r>
            <a:r>
              <a:rPr lang="sl-SI" altLang="sl-SI" dirty="0"/>
              <a:t>m</a:t>
            </a:r>
            <a:r>
              <a:rPr lang="en-US" altLang="sl-SI" dirty="0" err="1"/>
              <a:t>igr</a:t>
            </a:r>
            <a:r>
              <a:rPr lang="sl-SI" altLang="sl-SI" dirty="0"/>
              <a:t>ena</a:t>
            </a:r>
            <a:endParaRPr lang="en-US" altLang="sl-SI" dirty="0"/>
          </a:p>
        </p:txBody>
      </p:sp>
      <p:sp>
        <p:nvSpPr>
          <p:cNvPr id="16387" name="Rectangle 3"/>
          <p:cNvSpPr>
            <a:spLocks noGrp="1" noChangeArrowheads="1"/>
          </p:cNvSpPr>
          <p:nvPr>
            <p:ph type="body" idx="4294967295"/>
          </p:nvPr>
        </p:nvSpPr>
        <p:spPr>
          <a:xfrm>
            <a:off x="0" y="979606"/>
            <a:ext cx="4632056" cy="4411662"/>
          </a:xfrm>
          <a:prstGeom prst="rect">
            <a:avLst/>
          </a:prstGeom>
        </p:spPr>
        <p:txBody>
          <a:bodyPr/>
          <a:lstStyle/>
          <a:p>
            <a:pPr eaLnBrk="1" hangingPunct="1"/>
            <a:r>
              <a:rPr lang="en-US" altLang="sl-SI" sz="2400" dirty="0" err="1"/>
              <a:t>Menstrualne</a:t>
            </a:r>
            <a:r>
              <a:rPr lang="en-US" altLang="sl-SI" sz="2400" dirty="0"/>
              <a:t> </a:t>
            </a:r>
            <a:r>
              <a:rPr lang="en-US" altLang="sl-SI" sz="2400" dirty="0" err="1"/>
              <a:t>migrene</a:t>
            </a:r>
            <a:r>
              <a:rPr lang="en-US" altLang="sl-SI" sz="2400" dirty="0"/>
              <a:t> </a:t>
            </a:r>
            <a:r>
              <a:rPr lang="sl-SI" altLang="sl-SI" sz="2400" dirty="0"/>
              <a:t>se </a:t>
            </a:r>
            <a:r>
              <a:rPr lang="en-US" altLang="sl-SI" sz="2400" dirty="0" err="1"/>
              <a:t>razlikuje</a:t>
            </a:r>
            <a:r>
              <a:rPr lang="sl-SI" altLang="sl-SI" sz="2400" dirty="0"/>
              <a:t>jo</a:t>
            </a:r>
            <a:r>
              <a:rPr lang="en-US" altLang="sl-SI" sz="2400" dirty="0"/>
              <a:t> od</a:t>
            </a:r>
            <a:r>
              <a:rPr lang="sl-SI" altLang="sl-SI" sz="2400" dirty="0"/>
              <a:t> </a:t>
            </a:r>
            <a:r>
              <a:rPr lang="en-US" altLang="sl-SI" sz="2400" dirty="0"/>
              <a:t>drug</a:t>
            </a:r>
            <a:r>
              <a:rPr lang="sl-SI" altLang="sl-SI" sz="2400" dirty="0"/>
              <a:t>ih</a:t>
            </a:r>
            <a:r>
              <a:rPr lang="en-US" altLang="sl-SI" sz="2400" dirty="0"/>
              <a:t> </a:t>
            </a:r>
            <a:r>
              <a:rPr lang="en-US" altLang="sl-SI" sz="2400" dirty="0" err="1"/>
              <a:t>migren</a:t>
            </a:r>
            <a:r>
              <a:rPr lang="sl-SI" altLang="sl-SI" sz="2400" dirty="0"/>
              <a:t>:</a:t>
            </a:r>
            <a:endParaRPr lang="en-US" altLang="sl-SI" sz="2400" dirty="0"/>
          </a:p>
          <a:p>
            <a:pPr eaLnBrk="1" hangingPunct="1">
              <a:buFont typeface="Wingdings" pitchFamily="96" charset="2"/>
              <a:buNone/>
            </a:pPr>
            <a:r>
              <a:rPr lang="sl-SI" altLang="sl-SI" sz="2400" dirty="0"/>
              <a:t>	</a:t>
            </a:r>
            <a:r>
              <a:rPr lang="sl-SI" altLang="sl-SI" sz="2200" dirty="0"/>
              <a:t>-</a:t>
            </a:r>
            <a:r>
              <a:rPr lang="en-US" altLang="sl-SI" sz="2200" dirty="0"/>
              <a:t>Bolečina </a:t>
            </a:r>
            <a:r>
              <a:rPr lang="en-US" altLang="sl-SI" sz="2200" dirty="0" err="1"/>
              <a:t>lahko</a:t>
            </a:r>
            <a:r>
              <a:rPr lang="en-US" altLang="sl-SI" sz="2200" dirty="0"/>
              <a:t> </a:t>
            </a:r>
            <a:r>
              <a:rPr lang="en-US" altLang="sl-SI" sz="2200" dirty="0" err="1"/>
              <a:t>traja</a:t>
            </a:r>
            <a:r>
              <a:rPr lang="en-US" altLang="sl-SI" sz="2200" dirty="0"/>
              <a:t> </a:t>
            </a:r>
            <a:r>
              <a:rPr lang="en-US" altLang="sl-SI" sz="2200" dirty="0" err="1"/>
              <a:t>dlje</a:t>
            </a:r>
            <a:r>
              <a:rPr lang="en-US" altLang="sl-SI" sz="2200" dirty="0"/>
              <a:t> in je </a:t>
            </a:r>
            <a:r>
              <a:rPr lang="en-US" altLang="sl-SI" sz="2200" dirty="0" err="1"/>
              <a:t>bolj</a:t>
            </a:r>
            <a:r>
              <a:rPr lang="en-US" altLang="sl-SI" sz="2200" dirty="0"/>
              <a:t> </a:t>
            </a:r>
            <a:r>
              <a:rPr lang="en-US" altLang="sl-SI" sz="2200" dirty="0" err="1"/>
              <a:t>huda</a:t>
            </a:r>
            <a:r>
              <a:rPr lang="sl-SI" altLang="sl-SI" sz="2200" dirty="0"/>
              <a:t>.</a:t>
            </a:r>
            <a:endParaRPr lang="en-US" altLang="sl-SI" sz="2200" dirty="0"/>
          </a:p>
          <a:p>
            <a:pPr eaLnBrk="1" hangingPunct="1">
              <a:buFont typeface="Wingdings" pitchFamily="96" charset="2"/>
              <a:buNone/>
            </a:pPr>
            <a:r>
              <a:rPr lang="sl-SI" altLang="sl-SI" sz="2200" dirty="0"/>
              <a:t>	-</a:t>
            </a:r>
            <a:r>
              <a:rPr lang="en-US" altLang="sl-SI" sz="2200" dirty="0" err="1"/>
              <a:t>Glavobol</a:t>
            </a:r>
            <a:r>
              <a:rPr lang="en-US" altLang="sl-SI" sz="2200" dirty="0"/>
              <a:t> </a:t>
            </a:r>
            <a:r>
              <a:rPr lang="sl-SI" altLang="sl-SI" sz="2200" dirty="0"/>
              <a:t>ponavadi </a:t>
            </a:r>
            <a:r>
              <a:rPr lang="en-US" altLang="sl-SI" sz="2200" dirty="0" err="1"/>
              <a:t>spremlja</a:t>
            </a:r>
            <a:r>
              <a:rPr lang="sl-SI" altLang="sl-SI" sz="2200" dirty="0"/>
              <a:t> </a:t>
            </a:r>
            <a:r>
              <a:rPr lang="en-US" altLang="sl-SI" sz="2200" dirty="0" err="1"/>
              <a:t>slabost</a:t>
            </a:r>
            <a:r>
              <a:rPr lang="en-US" altLang="sl-SI" sz="2200" dirty="0"/>
              <a:t> </a:t>
            </a:r>
            <a:r>
              <a:rPr lang="en-US" altLang="sl-SI" sz="2200" dirty="0" err="1"/>
              <a:t>ali</a:t>
            </a:r>
            <a:r>
              <a:rPr lang="en-US" altLang="sl-SI" sz="2200" dirty="0"/>
              <a:t> </a:t>
            </a:r>
            <a:r>
              <a:rPr lang="en-US" altLang="sl-SI" sz="2200" dirty="0" err="1"/>
              <a:t>bruhanje</a:t>
            </a:r>
            <a:r>
              <a:rPr lang="sl-SI" altLang="sl-SI" sz="2200" dirty="0"/>
              <a:t>.</a:t>
            </a:r>
            <a:endParaRPr lang="en-US" altLang="sl-SI" sz="2200" dirty="0"/>
          </a:p>
          <a:p>
            <a:pPr eaLnBrk="1" hangingPunct="1">
              <a:buFont typeface="Wingdings" pitchFamily="96" charset="2"/>
              <a:buNone/>
            </a:pPr>
            <a:r>
              <a:rPr lang="sl-SI" altLang="sl-SI" sz="2200" dirty="0"/>
              <a:t>	-</a:t>
            </a:r>
            <a:r>
              <a:rPr lang="en-US" altLang="sl-SI" sz="2200" dirty="0" err="1"/>
              <a:t>Glavobol</a:t>
            </a:r>
            <a:r>
              <a:rPr lang="en-US" altLang="sl-SI" sz="2200" dirty="0"/>
              <a:t> </a:t>
            </a:r>
            <a:r>
              <a:rPr lang="sl-SI" altLang="sl-SI" sz="2200" dirty="0"/>
              <a:t>se </a:t>
            </a:r>
            <a:r>
              <a:rPr lang="en-US" altLang="sl-SI" sz="2200" dirty="0" err="1"/>
              <a:t>pojavlja</a:t>
            </a:r>
            <a:r>
              <a:rPr lang="en-US" altLang="sl-SI" sz="2200" dirty="0"/>
              <a:t> </a:t>
            </a:r>
            <a:r>
              <a:rPr lang="en-US" altLang="sl-SI" sz="2200" dirty="0" err="1"/>
              <a:t>pogosteje</a:t>
            </a:r>
            <a:r>
              <a:rPr lang="sl-SI" altLang="sl-SI" sz="2200" dirty="0"/>
              <a:t>.</a:t>
            </a:r>
            <a:endParaRPr lang="en-US" altLang="sl-SI" sz="2200" dirty="0"/>
          </a:p>
          <a:p>
            <a:pPr eaLnBrk="1" hangingPunct="1">
              <a:buFont typeface="Wingdings" pitchFamily="96" charset="2"/>
              <a:buNone/>
            </a:pPr>
            <a:r>
              <a:rPr lang="en-US" altLang="sl-SI" sz="2400" dirty="0" err="1"/>
              <a:t>Menstrualne</a:t>
            </a:r>
            <a:r>
              <a:rPr lang="en-US" altLang="sl-SI" sz="2400" dirty="0"/>
              <a:t> </a:t>
            </a:r>
            <a:r>
              <a:rPr lang="en-US" altLang="sl-SI" sz="2400" dirty="0" err="1"/>
              <a:t>migrene</a:t>
            </a:r>
            <a:r>
              <a:rPr lang="en-US" altLang="sl-SI" sz="2400" dirty="0"/>
              <a:t> je </a:t>
            </a:r>
            <a:r>
              <a:rPr lang="en-US" altLang="sl-SI" sz="2400" dirty="0" err="1"/>
              <a:t>težje</a:t>
            </a:r>
            <a:r>
              <a:rPr lang="en-US" altLang="sl-SI" sz="2400" dirty="0"/>
              <a:t> </a:t>
            </a:r>
            <a:r>
              <a:rPr lang="en-US" altLang="sl-SI" sz="2400" dirty="0" err="1"/>
              <a:t>zdraviti</a:t>
            </a:r>
            <a:r>
              <a:rPr lang="sl-SI" altLang="sl-SI" sz="2400" dirty="0"/>
              <a:t>.</a:t>
            </a:r>
          </a:p>
          <a:p>
            <a:pPr lvl="1" eaLnBrk="1" hangingPunct="1">
              <a:lnSpc>
                <a:spcPct val="150000"/>
              </a:lnSpc>
            </a:pPr>
            <a:r>
              <a:rPr lang="sl-SI" altLang="sl-SI" sz="2400" dirty="0"/>
              <a:t>Uporaba frovatriptana.</a:t>
            </a:r>
            <a:endParaRPr lang="en-US" altLang="sl-SI" sz="2400" dirty="0"/>
          </a:p>
        </p:txBody>
      </p:sp>
      <p:sp>
        <p:nvSpPr>
          <p:cNvPr id="16388" name="Text Box 4"/>
          <p:cNvSpPr txBox="1">
            <a:spLocks noChangeArrowheads="1"/>
          </p:cNvSpPr>
          <p:nvPr/>
        </p:nvSpPr>
        <p:spPr bwMode="auto">
          <a:xfrm>
            <a:off x="684213" y="6169025"/>
            <a:ext cx="6324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sl-SI" sz="1000"/>
              <a:t>Granella F et al. </a:t>
            </a:r>
            <a:r>
              <a:rPr lang="en-US" altLang="sl-SI" sz="1000" i="1"/>
              <a:t>Headache</a:t>
            </a:r>
            <a:r>
              <a:rPr lang="en-US" altLang="sl-SI" sz="1000"/>
              <a:t>. 1993;33:385-389. Couturier EGM et al. </a:t>
            </a:r>
            <a:r>
              <a:rPr lang="en-US" altLang="sl-SI" sz="1000" i="1"/>
              <a:t>Cephalalgia</a:t>
            </a:r>
            <a:r>
              <a:rPr lang="en-US" altLang="sl-SI" sz="1000"/>
              <a:t>. 2003;23:302-308. MacGregor EA. </a:t>
            </a:r>
            <a:r>
              <a:rPr lang="en-US" altLang="sl-SI" sz="1000" i="1"/>
              <a:t>J Fam Plan Reprod Health Care</a:t>
            </a:r>
            <a:r>
              <a:rPr lang="en-US" altLang="sl-SI" sz="1000"/>
              <a:t>. 2007;33:36-47.</a:t>
            </a:r>
          </a:p>
        </p:txBody>
      </p:sp>
    </p:spTree>
    <p:extLst>
      <p:ext uri="{BB962C8B-B14F-4D97-AF65-F5344CB8AC3E}">
        <p14:creationId xmlns:p14="http://schemas.microsoft.com/office/powerpoint/2010/main" val="9093542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sl-SI" altLang="sl-SI" dirty="0"/>
              <a:t>Migrena pri moških</a:t>
            </a:r>
            <a:endParaRPr lang="en-US" altLang="sl-SI" dirty="0"/>
          </a:p>
        </p:txBody>
      </p:sp>
      <p:sp>
        <p:nvSpPr>
          <p:cNvPr id="17411" name="Rectangle 3"/>
          <p:cNvSpPr>
            <a:spLocks noGrp="1" noChangeArrowheads="1"/>
          </p:cNvSpPr>
          <p:nvPr>
            <p:ph type="body" idx="4294967295"/>
          </p:nvPr>
        </p:nvSpPr>
        <p:spPr>
          <a:xfrm>
            <a:off x="228600" y="990600"/>
            <a:ext cx="8686800" cy="4411662"/>
          </a:xfrm>
          <a:prstGeom prst="rect">
            <a:avLst/>
          </a:prstGeom>
        </p:spPr>
        <p:txBody>
          <a:bodyPr/>
          <a:lstStyle/>
          <a:p>
            <a:pPr eaLnBrk="1" hangingPunct="1">
              <a:buFont typeface="Wingdings" pitchFamily="96" charset="2"/>
              <a:buNone/>
            </a:pPr>
            <a:r>
              <a:rPr lang="sl-SI" altLang="sl-SI" dirty="0"/>
              <a:t>M</a:t>
            </a:r>
            <a:r>
              <a:rPr lang="en-US" altLang="sl-SI" dirty="0" err="1"/>
              <a:t>igrena</a:t>
            </a:r>
            <a:r>
              <a:rPr lang="en-US" altLang="sl-SI" dirty="0"/>
              <a:t> je </a:t>
            </a:r>
            <a:r>
              <a:rPr lang="en-US" altLang="sl-SI" dirty="0" err="1"/>
              <a:t>najpogostejš</a:t>
            </a:r>
            <a:r>
              <a:rPr lang="sl-SI" altLang="sl-SI" dirty="0"/>
              <a:t>i</a:t>
            </a:r>
            <a:r>
              <a:rPr lang="en-US" altLang="sl-SI" dirty="0"/>
              <a:t> </a:t>
            </a:r>
            <a:r>
              <a:rPr lang="en-US" altLang="sl-SI" dirty="0" err="1"/>
              <a:t>glavobol</a:t>
            </a:r>
            <a:r>
              <a:rPr lang="sl-SI" altLang="sl-SI" dirty="0"/>
              <a:t> </a:t>
            </a:r>
            <a:r>
              <a:rPr lang="en-US" altLang="sl-SI" dirty="0" err="1"/>
              <a:t>pri</a:t>
            </a:r>
            <a:r>
              <a:rPr lang="en-US" altLang="sl-SI" dirty="0"/>
              <a:t> </a:t>
            </a:r>
            <a:r>
              <a:rPr lang="en-US" altLang="sl-SI" dirty="0" err="1"/>
              <a:t>moških</a:t>
            </a:r>
            <a:r>
              <a:rPr lang="en-US" altLang="sl-SI" dirty="0"/>
              <a:t> (36%)</a:t>
            </a:r>
            <a:r>
              <a:rPr lang="sl-SI" altLang="sl-SI" dirty="0"/>
              <a:t>.</a:t>
            </a:r>
            <a:endParaRPr lang="en-US" altLang="sl-SI" dirty="0"/>
          </a:p>
          <a:p>
            <a:pPr eaLnBrk="1" hangingPunct="1">
              <a:buFont typeface="Wingdings" pitchFamily="96" charset="2"/>
              <a:buNone/>
            </a:pPr>
            <a:r>
              <a:rPr lang="sl-SI" altLang="sl-SI" dirty="0"/>
              <a:t>		</a:t>
            </a:r>
            <a:r>
              <a:rPr lang="en-US" altLang="sl-SI" dirty="0"/>
              <a:t>V</a:t>
            </a:r>
            <a:r>
              <a:rPr lang="sl-SI" altLang="sl-SI" dirty="0"/>
              <a:t>ečina </a:t>
            </a:r>
            <a:r>
              <a:rPr lang="en-US" altLang="sl-SI" dirty="0" err="1"/>
              <a:t>moški</a:t>
            </a:r>
            <a:r>
              <a:rPr lang="sl-SI" altLang="sl-SI" dirty="0"/>
              <a:t>h</a:t>
            </a:r>
            <a:r>
              <a:rPr lang="en-US" altLang="sl-SI" dirty="0"/>
              <a:t> </a:t>
            </a:r>
            <a:r>
              <a:rPr lang="sl-SI" altLang="sl-SI" dirty="0"/>
              <a:t>o </a:t>
            </a:r>
            <a:r>
              <a:rPr lang="en-US" altLang="sl-SI" dirty="0" err="1"/>
              <a:t>migren</a:t>
            </a:r>
            <a:r>
              <a:rPr lang="sl-SI" altLang="sl-SI" dirty="0"/>
              <a:t>i ne razmišlja kot o zdravstveni težavi.</a:t>
            </a:r>
            <a:endParaRPr lang="en-US" altLang="sl-SI" dirty="0"/>
          </a:p>
          <a:p>
            <a:pPr eaLnBrk="1" hangingPunct="1">
              <a:buFont typeface="Wingdings" pitchFamily="96" charset="2"/>
              <a:buNone/>
            </a:pPr>
            <a:r>
              <a:rPr lang="en-US" altLang="sl-SI" dirty="0" err="1"/>
              <a:t>Skoraj</a:t>
            </a:r>
            <a:r>
              <a:rPr lang="en-US" altLang="sl-SI" dirty="0"/>
              <a:t> 1/3 </a:t>
            </a:r>
            <a:r>
              <a:rPr lang="sl-SI" altLang="sl-SI" dirty="0"/>
              <a:t>moških</a:t>
            </a:r>
            <a:r>
              <a:rPr lang="en-US" altLang="sl-SI" dirty="0"/>
              <a:t>, </a:t>
            </a:r>
            <a:r>
              <a:rPr lang="en-US" altLang="sl-SI" dirty="0" err="1"/>
              <a:t>ki</a:t>
            </a:r>
            <a:r>
              <a:rPr lang="en-US" altLang="sl-SI" dirty="0"/>
              <a:t> </a:t>
            </a:r>
            <a:r>
              <a:rPr lang="en-US" altLang="sl-SI" dirty="0" err="1"/>
              <a:t>trpijo</a:t>
            </a:r>
            <a:r>
              <a:rPr lang="en-US" altLang="sl-SI" dirty="0"/>
              <a:t> </a:t>
            </a:r>
            <a:r>
              <a:rPr lang="en-US" altLang="sl-SI" dirty="0" err="1"/>
              <a:t>zaradi</a:t>
            </a:r>
            <a:r>
              <a:rPr lang="en-US" altLang="sl-SI" dirty="0"/>
              <a:t> </a:t>
            </a:r>
            <a:r>
              <a:rPr lang="en-US" altLang="sl-SI" dirty="0" err="1"/>
              <a:t>glavobola</a:t>
            </a:r>
            <a:r>
              <a:rPr lang="sl-SI" altLang="sl-SI" dirty="0"/>
              <a:t>,</a:t>
            </a:r>
            <a:r>
              <a:rPr lang="en-US" altLang="sl-SI" dirty="0"/>
              <a:t> </a:t>
            </a:r>
            <a:r>
              <a:rPr lang="sl-SI" altLang="sl-SI" dirty="0"/>
              <a:t>n</a:t>
            </a:r>
            <a:r>
              <a:rPr lang="en-US" altLang="sl-SI" dirty="0" err="1"/>
              <a:t>imajo</a:t>
            </a:r>
            <a:r>
              <a:rPr lang="sl-SI" altLang="sl-SI" dirty="0"/>
              <a:t> d</a:t>
            </a:r>
            <a:r>
              <a:rPr lang="en-US" altLang="sl-SI" dirty="0" err="1"/>
              <a:t>iagnosticiran</a:t>
            </a:r>
            <a:r>
              <a:rPr lang="sl-SI" altLang="sl-SI" dirty="0"/>
              <a:t>ega glavobola.</a:t>
            </a:r>
            <a:endParaRPr lang="en-US" altLang="sl-SI" dirty="0"/>
          </a:p>
          <a:p>
            <a:pPr eaLnBrk="1" hangingPunct="1">
              <a:buFont typeface="Wingdings" pitchFamily="96" charset="2"/>
              <a:buNone/>
            </a:pPr>
            <a:r>
              <a:rPr lang="en-US" altLang="sl-SI" dirty="0" err="1"/>
              <a:t>Skoraj</a:t>
            </a:r>
            <a:r>
              <a:rPr lang="en-US" altLang="sl-SI" dirty="0"/>
              <a:t> 1/4 n</a:t>
            </a:r>
            <a:r>
              <a:rPr lang="sl-SI" altLang="sl-SI" dirty="0"/>
              <a:t>e</a:t>
            </a:r>
            <a:r>
              <a:rPr lang="en-US" altLang="sl-SI" dirty="0"/>
              <a:t> </a:t>
            </a:r>
            <a:r>
              <a:rPr lang="en-US" altLang="sl-SI" dirty="0" err="1"/>
              <a:t>obišče</a:t>
            </a:r>
            <a:r>
              <a:rPr lang="en-US" altLang="sl-SI" dirty="0"/>
              <a:t> </a:t>
            </a:r>
            <a:r>
              <a:rPr lang="en-US" altLang="sl-SI" dirty="0" err="1"/>
              <a:t>svojega</a:t>
            </a:r>
            <a:r>
              <a:rPr lang="en-US" altLang="sl-SI" dirty="0"/>
              <a:t> </a:t>
            </a:r>
            <a:r>
              <a:rPr lang="en-US" altLang="sl-SI" dirty="0" err="1"/>
              <a:t>zdravnika</a:t>
            </a:r>
            <a:r>
              <a:rPr lang="en-US" altLang="sl-SI" dirty="0"/>
              <a:t>, </a:t>
            </a:r>
            <a:r>
              <a:rPr lang="en-US" altLang="sl-SI" dirty="0" err="1"/>
              <a:t>ker</a:t>
            </a:r>
            <a:r>
              <a:rPr lang="sl-SI" altLang="sl-SI" dirty="0"/>
              <a:t> </a:t>
            </a:r>
            <a:r>
              <a:rPr lang="en-US" altLang="sl-SI" dirty="0" err="1"/>
              <a:t>meni</a:t>
            </a:r>
            <a:r>
              <a:rPr lang="sl-SI" altLang="sl-SI" dirty="0"/>
              <a:t>jo</a:t>
            </a:r>
            <a:r>
              <a:rPr lang="en-US" altLang="sl-SI" dirty="0"/>
              <a:t>, da </a:t>
            </a:r>
            <a:r>
              <a:rPr lang="sl-SI" altLang="sl-SI" dirty="0"/>
              <a:t>bo </a:t>
            </a:r>
            <a:r>
              <a:rPr lang="en-US" altLang="sl-SI" dirty="0"/>
              <a:t>„</a:t>
            </a:r>
            <a:r>
              <a:rPr lang="sl-SI" altLang="sl-SI" dirty="0"/>
              <a:t>že minilo</a:t>
            </a:r>
            <a:r>
              <a:rPr lang="en-US" altLang="sl-SI" dirty="0"/>
              <a:t>„</a:t>
            </a:r>
            <a:r>
              <a:rPr lang="sl-SI" altLang="sl-SI" dirty="0"/>
              <a:t>.</a:t>
            </a:r>
            <a:endParaRPr lang="en-US" altLang="sl-SI" dirty="0"/>
          </a:p>
        </p:txBody>
      </p:sp>
      <p:sp>
        <p:nvSpPr>
          <p:cNvPr id="17412" name="Text Box 4"/>
          <p:cNvSpPr txBox="1">
            <a:spLocks noChangeArrowheads="1"/>
          </p:cNvSpPr>
          <p:nvPr/>
        </p:nvSpPr>
        <p:spPr bwMode="auto">
          <a:xfrm>
            <a:off x="685800" y="6172200"/>
            <a:ext cx="7924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sl-SI" sz="1000"/>
              <a:t>NHF. </a:t>
            </a:r>
            <a:r>
              <a:rPr lang="en-US" altLang="sl-SI" sz="1000" i="1"/>
              <a:t>Migraine: Not Just a “Woman’s Disease</a:t>
            </a:r>
            <a:r>
              <a:rPr lang="en-US" altLang="sl-SI" sz="1000"/>
              <a:t>.</a:t>
            </a:r>
            <a:r>
              <a:rPr lang="en-US" altLang="sl-SI" sz="1000" i="1"/>
              <a:t>”</a:t>
            </a:r>
            <a:r>
              <a:rPr lang="en-US" altLang="sl-SI" sz="1000"/>
              <a:t> www.headaches.org.</a:t>
            </a:r>
          </a:p>
        </p:txBody>
      </p:sp>
    </p:spTree>
    <p:extLst>
      <p:ext uri="{BB962C8B-B14F-4D97-AF65-F5344CB8AC3E}">
        <p14:creationId xmlns:p14="http://schemas.microsoft.com/office/powerpoint/2010/main" val="32117738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sl-SI" altLang="sl-SI" sz="2800" dirty="0"/>
              <a:t>Nefarmakološke in komplementarne terapije</a:t>
            </a:r>
            <a:endParaRPr lang="en-US" altLang="sl-SI" sz="2800" dirty="0"/>
          </a:p>
        </p:txBody>
      </p:sp>
      <p:sp>
        <p:nvSpPr>
          <p:cNvPr id="24579" name="Rectangle 3"/>
          <p:cNvSpPr>
            <a:spLocks noGrp="1" noChangeArrowheads="1"/>
          </p:cNvSpPr>
          <p:nvPr>
            <p:ph type="body" idx="4294967295"/>
          </p:nvPr>
        </p:nvSpPr>
        <p:spPr>
          <a:xfrm>
            <a:off x="152400" y="838200"/>
            <a:ext cx="5791200" cy="4411663"/>
          </a:xfrm>
          <a:prstGeom prst="rect">
            <a:avLst/>
          </a:prstGeom>
          <a:noFill/>
        </p:spPr>
        <p:txBody>
          <a:bodyPr/>
          <a:lstStyle/>
          <a:p>
            <a:pPr eaLnBrk="1" hangingPunct="1">
              <a:lnSpc>
                <a:spcPct val="125000"/>
              </a:lnSpc>
            </a:pPr>
            <a:r>
              <a:rPr lang="sl-SI" altLang="sl-SI" sz="2000" dirty="0"/>
              <a:t>Sprostitveni treningi</a:t>
            </a:r>
            <a:endParaRPr lang="en-US" altLang="sl-SI" sz="2000" dirty="0"/>
          </a:p>
          <a:p>
            <a:pPr eaLnBrk="1" hangingPunct="1">
              <a:lnSpc>
                <a:spcPct val="125000"/>
              </a:lnSpc>
            </a:pPr>
            <a:r>
              <a:rPr lang="sl-SI" altLang="sl-SI" sz="2000" dirty="0"/>
              <a:t>Hipnoza</a:t>
            </a:r>
            <a:endParaRPr lang="en-US" altLang="sl-SI" sz="2000" dirty="0"/>
          </a:p>
          <a:p>
            <a:pPr eaLnBrk="1" hangingPunct="1">
              <a:lnSpc>
                <a:spcPct val="125000"/>
              </a:lnSpc>
            </a:pPr>
            <a:r>
              <a:rPr lang="en-US" altLang="sl-SI" sz="2000" dirty="0"/>
              <a:t>Biofeedback</a:t>
            </a:r>
          </a:p>
          <a:p>
            <a:pPr eaLnBrk="1" hangingPunct="1">
              <a:lnSpc>
                <a:spcPct val="125000"/>
              </a:lnSpc>
            </a:pPr>
            <a:r>
              <a:rPr lang="sl-SI" altLang="sl-SI" sz="2000" dirty="0"/>
              <a:t>Kognitivna</a:t>
            </a:r>
            <a:r>
              <a:rPr lang="en-US" altLang="sl-SI" sz="2000" dirty="0"/>
              <a:t>/</a:t>
            </a:r>
            <a:r>
              <a:rPr lang="sl-SI" altLang="sl-SI" sz="2000" dirty="0"/>
              <a:t> vedenjska terapija</a:t>
            </a:r>
          </a:p>
          <a:p>
            <a:pPr eaLnBrk="1" hangingPunct="1">
              <a:lnSpc>
                <a:spcPct val="125000"/>
              </a:lnSpc>
            </a:pPr>
            <a:r>
              <a:rPr lang="sl-SI" altLang="sl-SI" sz="2000" dirty="0"/>
              <a:t>Psihoterapija</a:t>
            </a:r>
          </a:p>
          <a:p>
            <a:pPr eaLnBrk="1" hangingPunct="1">
              <a:lnSpc>
                <a:spcPct val="125000"/>
              </a:lnSpc>
            </a:pPr>
            <a:r>
              <a:rPr lang="sl-SI" altLang="sl-SI" sz="2000" dirty="0"/>
              <a:t>Čuječnost</a:t>
            </a:r>
            <a:endParaRPr lang="en-US" altLang="sl-SI" sz="2000" dirty="0"/>
          </a:p>
          <a:p>
            <a:pPr eaLnBrk="1" hangingPunct="1">
              <a:lnSpc>
                <a:spcPct val="125000"/>
              </a:lnSpc>
            </a:pPr>
            <a:r>
              <a:rPr lang="sl-SI" altLang="sl-SI" sz="2000" dirty="0"/>
              <a:t>Akupunktura</a:t>
            </a:r>
            <a:endParaRPr lang="en-US" altLang="sl-SI" sz="2000" dirty="0"/>
          </a:p>
          <a:p>
            <a:pPr eaLnBrk="1" hangingPunct="1">
              <a:lnSpc>
                <a:spcPct val="125000"/>
              </a:lnSpc>
            </a:pPr>
            <a:r>
              <a:rPr lang="sl-SI" altLang="sl-SI" sz="2000" dirty="0"/>
              <a:t>Prehranski dodatki </a:t>
            </a:r>
            <a:r>
              <a:rPr lang="en-US" altLang="sl-SI" sz="2000" dirty="0"/>
              <a:t>(B</a:t>
            </a:r>
            <a:r>
              <a:rPr lang="en-US" altLang="sl-SI" sz="2000" baseline="-25000" dirty="0"/>
              <a:t>2</a:t>
            </a:r>
            <a:r>
              <a:rPr lang="en-US" altLang="sl-SI" sz="2000" dirty="0"/>
              <a:t> </a:t>
            </a:r>
            <a:r>
              <a:rPr lang="sl-SI" altLang="sl-SI" sz="2000" dirty="0"/>
              <a:t>in dr.</a:t>
            </a:r>
            <a:r>
              <a:rPr lang="en-US" altLang="sl-SI" sz="2000" dirty="0"/>
              <a:t>)</a:t>
            </a:r>
          </a:p>
          <a:p>
            <a:pPr eaLnBrk="1" hangingPunct="1">
              <a:lnSpc>
                <a:spcPct val="125000"/>
              </a:lnSpc>
            </a:pPr>
            <a:r>
              <a:rPr lang="sl-SI" altLang="sl-SI" sz="2000" dirty="0"/>
              <a:t>Fizikalna terapija in</a:t>
            </a:r>
            <a:r>
              <a:rPr lang="en-US" altLang="sl-SI" sz="2000" dirty="0"/>
              <a:t>/</a:t>
            </a:r>
            <a:r>
              <a:rPr lang="sl-SI" altLang="sl-SI" sz="2000" dirty="0"/>
              <a:t>ali masaže</a:t>
            </a:r>
          </a:p>
          <a:p>
            <a:pPr eaLnBrk="1" hangingPunct="1">
              <a:lnSpc>
                <a:spcPct val="125000"/>
              </a:lnSpc>
            </a:pPr>
            <a:r>
              <a:rPr lang="sl-SI" altLang="sl-SI" sz="2000" dirty="0"/>
              <a:t>Kiropraksa</a:t>
            </a:r>
            <a:endParaRPr lang="en-US" altLang="sl-SI" sz="2000" dirty="0"/>
          </a:p>
        </p:txBody>
      </p:sp>
      <p:pic>
        <p:nvPicPr>
          <p:cNvPr id="6146" name="Picture 2" descr="http://www.moondragon.org/health/graphics/acupressureheadachemassa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1700" y="762000"/>
            <a:ext cx="2857500" cy="360997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andiegocountychiropractor.com/wp-content/uploads/2013/02/cervical-subluxatio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4348161"/>
            <a:ext cx="3455718" cy="2833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27976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sl-SI" sz="2800" dirty="0" err="1"/>
              <a:t>Alternativ</a:t>
            </a:r>
            <a:r>
              <a:rPr lang="sl-SI" altLang="sl-SI" sz="2800" dirty="0"/>
              <a:t>na</a:t>
            </a:r>
            <a:r>
              <a:rPr lang="en-US" altLang="sl-SI" sz="2800" dirty="0"/>
              <a:t> </a:t>
            </a:r>
            <a:r>
              <a:rPr lang="sl-SI" altLang="sl-SI" sz="2800" dirty="0"/>
              <a:t>terapija</a:t>
            </a:r>
            <a:r>
              <a:rPr lang="en-US" altLang="sl-SI" sz="2800" dirty="0"/>
              <a:t>: A</a:t>
            </a:r>
            <a:r>
              <a:rPr lang="sl-SI" altLang="sl-SI" sz="2800" dirty="0"/>
              <a:t>k</a:t>
            </a:r>
            <a:r>
              <a:rPr lang="en-US" altLang="sl-SI" sz="2800" dirty="0" err="1"/>
              <a:t>upun</a:t>
            </a:r>
            <a:r>
              <a:rPr lang="sl-SI" altLang="sl-SI" sz="2800" dirty="0"/>
              <a:t>ktura</a:t>
            </a:r>
            <a:endParaRPr lang="en-US" altLang="sl-SI" sz="2800" dirty="0"/>
          </a:p>
        </p:txBody>
      </p:sp>
      <p:sp>
        <p:nvSpPr>
          <p:cNvPr id="21507" name="Content Placeholder 2"/>
          <p:cNvSpPr>
            <a:spLocks noGrp="1"/>
          </p:cNvSpPr>
          <p:nvPr>
            <p:ph sz="half" idx="1"/>
          </p:nvPr>
        </p:nvSpPr>
        <p:spPr>
          <a:xfrm>
            <a:off x="457200" y="1219200"/>
            <a:ext cx="4038600" cy="4525963"/>
          </a:xfrm>
        </p:spPr>
        <p:txBody>
          <a:bodyPr/>
          <a:lstStyle/>
          <a:p>
            <a:r>
              <a:rPr lang="sl-SI" altLang="sl-SI" dirty="0"/>
              <a:t>Akupunktura lahko pomaga sprostiti napetosti v možganih s sproščanje endoanalgetikov</a:t>
            </a:r>
            <a:r>
              <a:rPr lang="en-US" altLang="sl-SI" dirty="0"/>
              <a:t>. </a:t>
            </a:r>
          </a:p>
          <a:p>
            <a:r>
              <a:rPr lang="sl-SI" altLang="sl-SI" dirty="0"/>
              <a:t>Migreno lahko z akupunkturo pozdravite v </a:t>
            </a:r>
            <a:r>
              <a:rPr lang="en-US" altLang="sl-SI" dirty="0"/>
              <a:t>1-3 </a:t>
            </a:r>
            <a:r>
              <a:rPr lang="sl-SI" altLang="sl-SI" dirty="0"/>
              <a:t>tednih</a:t>
            </a:r>
            <a:r>
              <a:rPr lang="en-US" altLang="sl-SI" dirty="0"/>
              <a:t>.</a:t>
            </a:r>
            <a:endParaRPr lang="sl-SI" altLang="sl-SI" dirty="0"/>
          </a:p>
          <a:p>
            <a:r>
              <a:rPr lang="sl-SI" altLang="sl-SI" dirty="0"/>
              <a:t>Če v tem času ne deluje, ne bo delovala.</a:t>
            </a:r>
            <a:r>
              <a:rPr lang="en-US" altLang="sl-SI" dirty="0"/>
              <a:t> </a:t>
            </a:r>
          </a:p>
          <a:p>
            <a:endParaRPr lang="en-US" altLang="sl-SI" dirty="0"/>
          </a:p>
        </p:txBody>
      </p:sp>
      <p:pic>
        <p:nvPicPr>
          <p:cNvPr id="21508" name="slide_image25" descr="man with acupuncture needles in his forehead"/>
          <p:cNvPicPr>
            <a:picLocks noGrp="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4648200" y="2490788"/>
            <a:ext cx="4038600" cy="2744787"/>
          </a:xfrm>
        </p:spPr>
      </p:pic>
    </p:spTree>
    <p:extLst>
      <p:ext uri="{BB962C8B-B14F-4D97-AF65-F5344CB8AC3E}">
        <p14:creationId xmlns:p14="http://schemas.microsoft.com/office/powerpoint/2010/main" val="11597258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sl-SI" altLang="sl-SI" dirty="0"/>
              <a:t>Povzetek - migrena</a:t>
            </a:r>
            <a:endParaRPr lang="en-US" altLang="sl-SI" dirty="0"/>
          </a:p>
        </p:txBody>
      </p:sp>
      <p:sp>
        <p:nvSpPr>
          <p:cNvPr id="31747" name="Rectangle 3"/>
          <p:cNvSpPr>
            <a:spLocks noGrp="1" noChangeArrowheads="1"/>
          </p:cNvSpPr>
          <p:nvPr>
            <p:ph type="body" idx="4294967295"/>
          </p:nvPr>
        </p:nvSpPr>
        <p:spPr>
          <a:xfrm>
            <a:off x="381000" y="838200"/>
            <a:ext cx="8458200" cy="4411663"/>
          </a:xfrm>
          <a:prstGeom prst="rect">
            <a:avLst/>
          </a:prstGeom>
          <a:noFill/>
        </p:spPr>
        <p:txBody>
          <a:bodyPr/>
          <a:lstStyle/>
          <a:p>
            <a:pPr eaLnBrk="1" hangingPunct="1">
              <a:lnSpc>
                <a:spcPct val="125000"/>
              </a:lnSpc>
            </a:pPr>
            <a:endParaRPr lang="sl-SI" altLang="sl-SI" sz="2400" dirty="0"/>
          </a:p>
          <a:p>
            <a:pPr eaLnBrk="1" hangingPunct="1">
              <a:lnSpc>
                <a:spcPct val="125000"/>
              </a:lnSpc>
            </a:pPr>
            <a:r>
              <a:rPr lang="en-US" altLang="sl-SI" sz="2400" dirty="0" err="1"/>
              <a:t>Migrena</a:t>
            </a:r>
            <a:r>
              <a:rPr lang="en-US" altLang="sl-SI" sz="2400" dirty="0"/>
              <a:t> je </a:t>
            </a:r>
            <a:r>
              <a:rPr lang="en-US" altLang="sl-SI" sz="2400" dirty="0" err="1"/>
              <a:t>pogosta</a:t>
            </a:r>
            <a:r>
              <a:rPr lang="en-US" altLang="sl-SI" sz="2400" dirty="0"/>
              <a:t>, </a:t>
            </a:r>
            <a:r>
              <a:rPr lang="en-US" altLang="sl-SI" sz="2400" dirty="0" err="1"/>
              <a:t>kronična</a:t>
            </a:r>
            <a:r>
              <a:rPr lang="en-US" altLang="sl-SI" sz="2400" dirty="0"/>
              <a:t> </a:t>
            </a:r>
            <a:r>
              <a:rPr lang="sl-SI" altLang="sl-SI" sz="2400" dirty="0"/>
              <a:t>motnja </a:t>
            </a:r>
            <a:r>
              <a:rPr lang="en-US" altLang="sl-SI" sz="2400" dirty="0" err="1"/>
              <a:t>živčnega</a:t>
            </a:r>
            <a:r>
              <a:rPr lang="en-US" altLang="sl-SI" sz="2400" dirty="0"/>
              <a:t> </a:t>
            </a:r>
            <a:r>
              <a:rPr lang="en-US" altLang="sl-SI" sz="2400" dirty="0" err="1"/>
              <a:t>sistema</a:t>
            </a:r>
            <a:endParaRPr lang="en-US" altLang="sl-SI" sz="2400" dirty="0"/>
          </a:p>
          <a:p>
            <a:pPr lvl="1" eaLnBrk="1" hangingPunct="1">
              <a:lnSpc>
                <a:spcPct val="125000"/>
              </a:lnSpc>
            </a:pPr>
            <a:r>
              <a:rPr lang="en-US" altLang="sl-SI" sz="2400" dirty="0" err="1"/>
              <a:t>Migrena</a:t>
            </a:r>
            <a:r>
              <a:rPr lang="en-US" altLang="sl-SI" sz="2400" dirty="0"/>
              <a:t> </a:t>
            </a:r>
            <a:r>
              <a:rPr lang="en-US" altLang="sl-SI" sz="2400" dirty="0" err="1"/>
              <a:t>lahko</a:t>
            </a:r>
            <a:r>
              <a:rPr lang="en-US" altLang="sl-SI" sz="2400" dirty="0"/>
              <a:t> </a:t>
            </a:r>
            <a:r>
              <a:rPr lang="en-US" altLang="sl-SI" sz="2400" dirty="0" err="1"/>
              <a:t>povzroči</a:t>
            </a:r>
            <a:r>
              <a:rPr lang="en-US" altLang="sl-SI" sz="2400" dirty="0"/>
              <a:t> </a:t>
            </a:r>
            <a:r>
              <a:rPr lang="sl-SI" altLang="sl-SI" sz="2400" dirty="0"/>
              <a:t>motnje delovanja</a:t>
            </a:r>
            <a:r>
              <a:rPr lang="en-US" altLang="sl-SI" sz="2400" dirty="0"/>
              <a:t>, </a:t>
            </a:r>
            <a:r>
              <a:rPr lang="en-US" altLang="sl-SI" sz="2400" dirty="0" err="1"/>
              <a:t>ki</a:t>
            </a:r>
            <a:r>
              <a:rPr lang="en-US" altLang="sl-SI" sz="2400" dirty="0"/>
              <a:t> </a:t>
            </a:r>
            <a:r>
              <a:rPr lang="en-US" altLang="sl-SI" sz="2400" dirty="0" err="1"/>
              <a:t>vplivajo</a:t>
            </a:r>
            <a:r>
              <a:rPr lang="en-US" altLang="sl-SI" sz="2400" dirty="0"/>
              <a:t> </a:t>
            </a:r>
            <a:r>
              <a:rPr lang="sl-SI" altLang="sl-SI" sz="2400" dirty="0"/>
              <a:t>tako </a:t>
            </a:r>
            <a:r>
              <a:rPr lang="en-US" altLang="sl-SI" sz="2400" dirty="0" err="1"/>
              <a:t>na</a:t>
            </a:r>
            <a:r>
              <a:rPr lang="sl-SI" altLang="sl-SI" sz="2400" dirty="0"/>
              <a:t> </a:t>
            </a:r>
            <a:r>
              <a:rPr lang="en-US" altLang="sl-SI" sz="2400" dirty="0" err="1"/>
              <a:t>bolnik</a:t>
            </a:r>
            <a:r>
              <a:rPr lang="sl-SI" altLang="sl-SI" sz="2400" dirty="0"/>
              <a:t>e</a:t>
            </a:r>
            <a:r>
              <a:rPr lang="en-US" altLang="sl-SI" sz="2400" dirty="0"/>
              <a:t> in </a:t>
            </a:r>
            <a:r>
              <a:rPr lang="en-US" altLang="sl-SI" sz="2400" dirty="0" err="1"/>
              <a:t>njihove</a:t>
            </a:r>
            <a:r>
              <a:rPr lang="en-US" altLang="sl-SI" sz="2400" dirty="0"/>
              <a:t> </a:t>
            </a:r>
            <a:r>
              <a:rPr lang="en-US" altLang="sl-SI" sz="2400" dirty="0" err="1"/>
              <a:t>družine</a:t>
            </a:r>
            <a:r>
              <a:rPr lang="sl-SI" altLang="sl-SI" sz="2400" dirty="0"/>
              <a:t>.</a:t>
            </a:r>
            <a:endParaRPr lang="en-US" altLang="sl-SI" sz="2400" dirty="0"/>
          </a:p>
          <a:p>
            <a:pPr eaLnBrk="1" hangingPunct="1">
              <a:lnSpc>
                <a:spcPct val="125000"/>
              </a:lnSpc>
            </a:pPr>
            <a:r>
              <a:rPr lang="en-US" altLang="sl-SI" sz="2400" dirty="0" err="1"/>
              <a:t>Migrena</a:t>
            </a:r>
            <a:r>
              <a:rPr lang="en-US" altLang="sl-SI" sz="2400" dirty="0"/>
              <a:t> je </a:t>
            </a:r>
            <a:r>
              <a:rPr lang="en-US" altLang="sl-SI" sz="2400" dirty="0" err="1"/>
              <a:t>ozdravljiva</a:t>
            </a:r>
            <a:r>
              <a:rPr lang="sl-SI" altLang="sl-SI" sz="2400" dirty="0"/>
              <a:t>. Zahteva pa:</a:t>
            </a:r>
            <a:endParaRPr lang="en-US" altLang="sl-SI" sz="2400" dirty="0"/>
          </a:p>
          <a:p>
            <a:pPr lvl="1" eaLnBrk="1" hangingPunct="1">
              <a:lnSpc>
                <a:spcPct val="125000"/>
              </a:lnSpc>
            </a:pPr>
            <a:r>
              <a:rPr lang="en-US" altLang="sl-SI" sz="2400" dirty="0" err="1"/>
              <a:t>Sprememb</a:t>
            </a:r>
            <a:r>
              <a:rPr lang="sl-SI" altLang="sl-SI" sz="2400" dirty="0"/>
              <a:t>o življenskega sloga,</a:t>
            </a:r>
          </a:p>
          <a:p>
            <a:pPr lvl="1" eaLnBrk="1" hangingPunct="1">
              <a:lnSpc>
                <a:spcPct val="125000"/>
              </a:lnSpc>
            </a:pPr>
            <a:r>
              <a:rPr lang="sl-SI" altLang="sl-SI" sz="2400" dirty="0"/>
              <a:t>Nefarmakološke pristope,</a:t>
            </a:r>
            <a:endParaRPr lang="en-US" altLang="sl-SI" sz="2400" dirty="0"/>
          </a:p>
          <a:p>
            <a:pPr lvl="1" eaLnBrk="1" hangingPunct="1">
              <a:lnSpc>
                <a:spcPct val="125000"/>
              </a:lnSpc>
            </a:pPr>
            <a:r>
              <a:rPr lang="sl-SI" altLang="sl-SI" sz="2400" dirty="0"/>
              <a:t>Lahko a</a:t>
            </a:r>
            <a:r>
              <a:rPr lang="en-US" altLang="sl-SI" sz="2400" dirty="0" err="1"/>
              <a:t>kutn</a:t>
            </a:r>
            <a:r>
              <a:rPr lang="sl-SI" altLang="sl-SI" sz="2400" dirty="0"/>
              <a:t>e</a:t>
            </a:r>
            <a:r>
              <a:rPr lang="en-US" altLang="sl-SI" sz="2400" dirty="0"/>
              <a:t> in </a:t>
            </a:r>
            <a:r>
              <a:rPr lang="en-US" altLang="sl-SI" sz="2400" dirty="0" err="1"/>
              <a:t>preventivn</a:t>
            </a:r>
            <a:r>
              <a:rPr lang="sl-SI" altLang="sl-SI" sz="2400" dirty="0"/>
              <a:t>e</a:t>
            </a:r>
            <a:r>
              <a:rPr lang="en-US" altLang="sl-SI" sz="2400" dirty="0"/>
              <a:t> </a:t>
            </a:r>
            <a:r>
              <a:rPr lang="sl-SI" altLang="sl-SI" sz="2400" dirty="0"/>
              <a:t>farmakološke pristope.</a:t>
            </a:r>
            <a:endParaRPr lang="en-US" altLang="sl-SI" sz="2400" dirty="0"/>
          </a:p>
          <a:p>
            <a:pPr eaLnBrk="1" hangingPunct="1">
              <a:lnSpc>
                <a:spcPct val="125000"/>
              </a:lnSpc>
            </a:pPr>
            <a:r>
              <a:rPr lang="sl-SI" altLang="sl-SI" sz="2400" dirty="0"/>
              <a:t>Vsak mora najti svoj način za odpravo </a:t>
            </a:r>
            <a:r>
              <a:rPr lang="en-US" altLang="sl-SI" sz="2400" dirty="0" err="1"/>
              <a:t>svoj</a:t>
            </a:r>
            <a:r>
              <a:rPr lang="sl-SI" altLang="sl-SI" sz="2400" dirty="0"/>
              <a:t>e</a:t>
            </a:r>
            <a:r>
              <a:rPr lang="en-US" altLang="sl-SI" sz="2400" dirty="0"/>
              <a:t> </a:t>
            </a:r>
            <a:r>
              <a:rPr lang="en-US" altLang="sl-SI" sz="2400" dirty="0" err="1"/>
              <a:t>migrene</a:t>
            </a:r>
            <a:r>
              <a:rPr lang="sl-SI" altLang="sl-SI" sz="2400" dirty="0"/>
              <a:t>.</a:t>
            </a:r>
          </a:p>
          <a:p>
            <a:pPr lvl="8">
              <a:lnSpc>
                <a:spcPct val="125000"/>
              </a:lnSpc>
            </a:pPr>
            <a:r>
              <a:rPr lang="sl-SI" altLang="sl-SI" sz="2400" dirty="0"/>
              <a:t>X</a:t>
            </a:r>
            <a:endParaRPr lang="en-US" altLang="sl-SI" sz="2400" dirty="0"/>
          </a:p>
        </p:txBody>
      </p:sp>
    </p:spTree>
    <p:extLst>
      <p:ext uri="{BB962C8B-B14F-4D97-AF65-F5344CB8AC3E}">
        <p14:creationId xmlns:p14="http://schemas.microsoft.com/office/powerpoint/2010/main" val="12835227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bla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371600"/>
            <a:ext cx="9514927" cy="4970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itle 3"/>
          <p:cNvSpPr>
            <a:spLocks noGrp="1"/>
          </p:cNvSpPr>
          <p:nvPr>
            <p:ph type="title"/>
          </p:nvPr>
        </p:nvSpPr>
        <p:spPr>
          <a:xfrm>
            <a:off x="179844" y="304800"/>
            <a:ext cx="6897511" cy="381000"/>
          </a:xfrm>
        </p:spPr>
        <p:txBody>
          <a:bodyPr/>
          <a:lstStyle/>
          <a:p>
            <a:r>
              <a:rPr lang="sl-SI" altLang="sl-SI" sz="3200" dirty="0">
                <a:ea typeface="ＭＳ Ｐゴシック" pitchFamily="-112" charset="-128"/>
              </a:rPr>
              <a:t>Faze migrene</a:t>
            </a:r>
            <a:endParaRPr lang="en-US" altLang="sl-SI" sz="3200" dirty="0">
              <a:ea typeface="ＭＳ Ｐゴシック" pitchFamily="-112" charset="-128"/>
            </a:endParaRPr>
          </a:p>
        </p:txBody>
      </p:sp>
    </p:spTree>
    <p:extLst>
      <p:ext uri="{BB962C8B-B14F-4D97-AF65-F5344CB8AC3E}">
        <p14:creationId xmlns:p14="http://schemas.microsoft.com/office/powerpoint/2010/main" val="1933361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noFill/>
        </p:spPr>
        <p:txBody>
          <a:bodyPr/>
          <a:lstStyle/>
          <a:p>
            <a:pPr eaLnBrk="1" hangingPunct="1"/>
            <a:r>
              <a:rPr lang="sl-SI" altLang="sl-SI" sz="3200" dirty="0"/>
              <a:t>Kako pogosta je pojavnost migrene</a:t>
            </a:r>
            <a:r>
              <a:rPr lang="en-US" altLang="sl-SI" sz="3200" dirty="0"/>
              <a:t>?</a:t>
            </a:r>
          </a:p>
        </p:txBody>
      </p:sp>
      <p:sp>
        <p:nvSpPr>
          <p:cNvPr id="9219" name="Rectangle 3"/>
          <p:cNvSpPr>
            <a:spLocks noGrp="1" noChangeArrowheads="1"/>
          </p:cNvSpPr>
          <p:nvPr>
            <p:ph type="body" idx="4294967295"/>
          </p:nvPr>
        </p:nvSpPr>
        <p:spPr>
          <a:xfrm>
            <a:off x="457200" y="1295400"/>
            <a:ext cx="8380413" cy="1709737"/>
          </a:xfrm>
          <a:prstGeom prst="rect">
            <a:avLst/>
          </a:prstGeom>
          <a:noFill/>
        </p:spPr>
        <p:txBody>
          <a:bodyPr/>
          <a:lstStyle/>
          <a:p>
            <a:pPr eaLnBrk="1" hangingPunct="1"/>
            <a:r>
              <a:rPr lang="sl-SI" altLang="sl-SI" sz="2800" dirty="0"/>
              <a:t>do </a:t>
            </a:r>
            <a:r>
              <a:rPr lang="en-US" altLang="sl-SI" sz="2800" dirty="0"/>
              <a:t>12% </a:t>
            </a:r>
            <a:r>
              <a:rPr lang="sl-SI" altLang="sl-SI" sz="2800" dirty="0"/>
              <a:t>odraslih</a:t>
            </a:r>
          </a:p>
          <a:p>
            <a:pPr lvl="1" eaLnBrk="1" hangingPunct="1"/>
            <a:r>
              <a:rPr lang="sl-SI" altLang="sl-SI" sz="2400" dirty="0"/>
              <a:t>Najbolj pogoste med </a:t>
            </a:r>
            <a:r>
              <a:rPr lang="en-US" altLang="sl-SI" sz="2400" dirty="0"/>
              <a:t>15 </a:t>
            </a:r>
            <a:r>
              <a:rPr lang="sl-SI" altLang="sl-SI" sz="2400" dirty="0"/>
              <a:t>in</a:t>
            </a:r>
            <a:r>
              <a:rPr lang="en-US" altLang="sl-SI" sz="2400" dirty="0"/>
              <a:t> 55</a:t>
            </a:r>
            <a:r>
              <a:rPr lang="sl-SI" altLang="sl-SI" sz="2400" dirty="0"/>
              <a:t> letom</a:t>
            </a:r>
            <a:endParaRPr lang="en-US" altLang="sl-SI" sz="2400" dirty="0"/>
          </a:p>
          <a:p>
            <a:pPr lvl="1" eaLnBrk="1" hangingPunct="1">
              <a:lnSpc>
                <a:spcPct val="150000"/>
              </a:lnSpc>
            </a:pPr>
            <a:r>
              <a:rPr lang="sl-SI" altLang="sl-SI" sz="2400" dirty="0"/>
              <a:t>Bolj pogoste pri ženskah </a:t>
            </a:r>
            <a:r>
              <a:rPr lang="en-US" altLang="sl-SI" sz="2400" dirty="0"/>
              <a:t>(17%) </a:t>
            </a:r>
            <a:r>
              <a:rPr lang="sl-SI" altLang="sl-SI" sz="2400" dirty="0"/>
              <a:t> kot pri moških</a:t>
            </a:r>
            <a:r>
              <a:rPr lang="en-US" altLang="sl-SI" sz="2400" dirty="0"/>
              <a:t> (6%)</a:t>
            </a:r>
            <a:endParaRPr lang="en-US" altLang="sl-SI" sz="4000" dirty="0"/>
          </a:p>
        </p:txBody>
      </p:sp>
      <p:graphicFrame>
        <p:nvGraphicFramePr>
          <p:cNvPr id="9220" name="Object 4"/>
          <p:cNvGraphicFramePr>
            <a:graphicFrameLocks noChangeAspect="1"/>
          </p:cNvGraphicFramePr>
          <p:nvPr>
            <p:extLst>
              <p:ext uri="{D42A27DB-BD31-4B8C-83A1-F6EECF244321}">
                <p14:modId xmlns:p14="http://schemas.microsoft.com/office/powerpoint/2010/main" val="463888263"/>
              </p:ext>
            </p:extLst>
          </p:nvPr>
        </p:nvGraphicFramePr>
        <p:xfrm>
          <a:off x="1374775" y="3048000"/>
          <a:ext cx="5864225" cy="3200400"/>
        </p:xfrm>
        <a:graphic>
          <a:graphicData uri="http://schemas.openxmlformats.org/presentationml/2006/ole">
            <mc:AlternateContent xmlns:mc="http://schemas.openxmlformats.org/markup-compatibility/2006">
              <mc:Choice xmlns:v="urn:schemas-microsoft-com:vml" Requires="v">
                <p:oleObj spid="_x0000_s1059" name="Chart" r:id="rId4" imgW="5372100" imgH="4429125" progId="MSGraph.Chart.8">
                  <p:embed followColorScheme="full"/>
                </p:oleObj>
              </mc:Choice>
              <mc:Fallback>
                <p:oleObj name="Chart" r:id="rId4" imgW="5372100" imgH="4429125" progId="MSGraph.Chart.8">
                  <p:embed followColorScheme="full"/>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4775" y="3048000"/>
                        <a:ext cx="5864225"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21" name="Text Box 5"/>
          <p:cNvSpPr txBox="1">
            <a:spLocks noChangeArrowheads="1"/>
          </p:cNvSpPr>
          <p:nvPr/>
        </p:nvSpPr>
        <p:spPr bwMode="auto">
          <a:xfrm>
            <a:off x="684213" y="6172200"/>
            <a:ext cx="60975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sl-SI" sz="1000"/>
              <a:t>Centers for Disease Control and Prevention and American Migraine Prevalence and Prevention study results (Lipton RB et al. </a:t>
            </a:r>
            <a:r>
              <a:rPr lang="en-US" altLang="sl-SI" sz="1000" i="1"/>
              <a:t>Neurology</a:t>
            </a:r>
            <a:r>
              <a:rPr lang="en-US" altLang="sl-SI" sz="1000"/>
              <a:t>. 2007;68:343-349).</a:t>
            </a:r>
          </a:p>
        </p:txBody>
      </p:sp>
    </p:spTree>
    <p:extLst>
      <p:ext uri="{BB962C8B-B14F-4D97-AF65-F5344CB8AC3E}">
        <p14:creationId xmlns:p14="http://schemas.microsoft.com/office/powerpoint/2010/main" val="2423429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l-SI" altLang="sl-SI" sz="3200" dirty="0"/>
              <a:t>Kdo ima migreno</a:t>
            </a:r>
            <a:r>
              <a:rPr lang="en-US" altLang="sl-SI" sz="3200" dirty="0"/>
              <a:t>?</a:t>
            </a:r>
          </a:p>
        </p:txBody>
      </p:sp>
      <p:sp>
        <p:nvSpPr>
          <p:cNvPr id="3" name="Content Placeholder 2"/>
          <p:cNvSpPr>
            <a:spLocks noGrp="1"/>
          </p:cNvSpPr>
          <p:nvPr>
            <p:ph sz="half" idx="1"/>
          </p:nvPr>
        </p:nvSpPr>
        <p:spPr>
          <a:xfrm>
            <a:off x="152400" y="1066800"/>
            <a:ext cx="4495800" cy="4800600"/>
          </a:xfrm>
        </p:spPr>
        <p:txBody>
          <a:bodyPr>
            <a:normAutofit/>
          </a:bodyPr>
          <a:lstStyle/>
          <a:p>
            <a:pPr>
              <a:lnSpc>
                <a:spcPct val="80000"/>
              </a:lnSpc>
            </a:pPr>
            <a:r>
              <a:rPr lang="sl-SI" altLang="sl-SI" sz="2600" dirty="0"/>
              <a:t>Ženske 3 x več kot moški</a:t>
            </a:r>
            <a:r>
              <a:rPr lang="en-US" altLang="sl-SI" sz="2600" dirty="0"/>
              <a:t>.</a:t>
            </a:r>
          </a:p>
          <a:p>
            <a:pPr>
              <a:lnSpc>
                <a:spcPct val="80000"/>
              </a:lnSpc>
            </a:pPr>
            <a:r>
              <a:rPr lang="sl-SI" altLang="sl-SI" sz="2600" dirty="0"/>
              <a:t>Ožji sorodniki tistih, ki jo že imajo</a:t>
            </a:r>
            <a:r>
              <a:rPr lang="en-US" altLang="sl-SI" sz="2600" dirty="0"/>
              <a:t>.</a:t>
            </a:r>
          </a:p>
          <a:p>
            <a:pPr>
              <a:lnSpc>
                <a:spcPct val="80000"/>
              </a:lnSpc>
            </a:pPr>
            <a:r>
              <a:rPr lang="en-US" altLang="sl-SI" sz="2600" dirty="0" err="1"/>
              <a:t>Migr</a:t>
            </a:r>
            <a:r>
              <a:rPr lang="sl-SI" altLang="sl-SI" sz="2600" dirty="0"/>
              <a:t>ena je pogostejša pri osebah z epilepsijo</a:t>
            </a:r>
            <a:r>
              <a:rPr lang="en-US" altLang="sl-SI" sz="2600" dirty="0"/>
              <a:t>, </a:t>
            </a:r>
            <a:r>
              <a:rPr lang="en-US" altLang="sl-SI" sz="2600" dirty="0" err="1"/>
              <a:t>depresi</a:t>
            </a:r>
            <a:r>
              <a:rPr lang="sl-SI" altLang="sl-SI" sz="2600" dirty="0"/>
              <a:t>j</a:t>
            </a:r>
            <a:r>
              <a:rPr lang="en-US" altLang="sl-SI" sz="2600" dirty="0"/>
              <a:t>o, </a:t>
            </a:r>
            <a:r>
              <a:rPr lang="en-US" altLang="sl-SI" sz="2600" dirty="0" err="1"/>
              <a:t>astm</a:t>
            </a:r>
            <a:r>
              <a:rPr lang="sl-SI" altLang="sl-SI" sz="2600" dirty="0"/>
              <a:t>o</a:t>
            </a:r>
            <a:r>
              <a:rPr lang="en-US" altLang="sl-SI" sz="2600" dirty="0"/>
              <a:t>, </a:t>
            </a:r>
            <a:r>
              <a:rPr lang="sl-SI" altLang="sl-SI" sz="2600" dirty="0"/>
              <a:t>tesnobnostjo</a:t>
            </a:r>
            <a:r>
              <a:rPr lang="en-US" altLang="sl-SI" sz="2600" dirty="0"/>
              <a:t>, </a:t>
            </a:r>
            <a:r>
              <a:rPr lang="sl-SI" altLang="sl-SI" sz="2600" dirty="0"/>
              <a:t>kapjo in drugimi nevrološkimi ali dednimi motnjami</a:t>
            </a:r>
            <a:r>
              <a:rPr lang="en-US" altLang="sl-SI" sz="2600" dirty="0"/>
              <a:t>.</a:t>
            </a:r>
          </a:p>
          <a:p>
            <a:pPr>
              <a:lnSpc>
                <a:spcPct val="80000"/>
              </a:lnSpc>
            </a:pPr>
            <a:endParaRPr lang="en-US" altLang="sl-SI" sz="2600" dirty="0"/>
          </a:p>
        </p:txBody>
      </p:sp>
      <p:pic>
        <p:nvPicPr>
          <p:cNvPr id="16388" name="slide_image14" descr="Businessman standing behind three women"/>
          <p:cNvPicPr>
            <a:picLocks noGrp="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4800600" y="1295400"/>
            <a:ext cx="4038600" cy="2744787"/>
          </a:xfrm>
        </p:spPr>
      </p:pic>
      <p:graphicFrame>
        <p:nvGraphicFramePr>
          <p:cNvPr id="5" name="Group 28"/>
          <p:cNvGraphicFramePr>
            <a:graphicFrameLocks/>
          </p:cNvGraphicFramePr>
          <p:nvPr>
            <p:extLst>
              <p:ext uri="{D42A27DB-BD31-4B8C-83A1-F6EECF244321}">
                <p14:modId xmlns:p14="http://schemas.microsoft.com/office/powerpoint/2010/main" val="2807454831"/>
              </p:ext>
            </p:extLst>
          </p:nvPr>
        </p:nvGraphicFramePr>
        <p:xfrm>
          <a:off x="1143000" y="4724400"/>
          <a:ext cx="7545387" cy="1612900"/>
        </p:xfrm>
        <a:graphic>
          <a:graphicData uri="http://schemas.openxmlformats.org/drawingml/2006/table">
            <a:tbl>
              <a:tblPr/>
              <a:tblGrid>
                <a:gridCol w="5259387">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tblGrid>
              <a:tr h="396318">
                <a:tc>
                  <a:txBody>
                    <a:bodyPr/>
                    <a:lstStyle>
                      <a:lvl1pPr>
                        <a:spcBef>
                          <a:spcPct val="20000"/>
                        </a:spcBef>
                        <a:buClr>
                          <a:srgbClr val="FF9900"/>
                        </a:buClr>
                        <a:buSzPct val="70000"/>
                        <a:buFont typeface="Wingdings" pitchFamily="96" charset="2"/>
                        <a:defRPr sz="2000">
                          <a:solidFill>
                            <a:schemeClr val="tx1"/>
                          </a:solidFill>
                          <a:latin typeface="Arial" charset="0"/>
                        </a:defRPr>
                      </a:lvl1pPr>
                      <a:lvl2pPr marL="344488">
                        <a:spcBef>
                          <a:spcPct val="20000"/>
                        </a:spcBef>
                        <a:buClr>
                          <a:schemeClr val="accent2"/>
                        </a:buClr>
                        <a:buSzPct val="70000"/>
                        <a:buFont typeface="Wingdings" pitchFamily="96" charset="2"/>
                        <a:defRPr>
                          <a:solidFill>
                            <a:schemeClr val="tx1"/>
                          </a:solidFill>
                          <a:latin typeface="Arial" charset="0"/>
                        </a:defRPr>
                      </a:lvl2pPr>
                      <a:lvl3pPr marL="693738">
                        <a:spcBef>
                          <a:spcPct val="20000"/>
                        </a:spcBef>
                        <a:buClr>
                          <a:schemeClr val="accent1"/>
                        </a:buClr>
                        <a:buSzPct val="70000"/>
                        <a:buFont typeface="Wingdings" pitchFamily="96" charset="2"/>
                        <a:defRPr sz="2100">
                          <a:solidFill>
                            <a:schemeClr val="tx1"/>
                          </a:solidFill>
                          <a:latin typeface="Arial" charset="0"/>
                        </a:defRPr>
                      </a:lvl3pPr>
                      <a:lvl4pPr marL="989013">
                        <a:spcBef>
                          <a:spcPct val="20000"/>
                        </a:spcBef>
                        <a:buClr>
                          <a:schemeClr val="tx2"/>
                        </a:buClr>
                        <a:buSzPct val="75000"/>
                        <a:buFont typeface="Wingdings" pitchFamily="96" charset="2"/>
                        <a:defRPr>
                          <a:solidFill>
                            <a:schemeClr val="tx1"/>
                          </a:solidFill>
                          <a:latin typeface="Arial" charset="0"/>
                        </a:defRPr>
                      </a:lvl4pPr>
                      <a:lvl5pPr marL="1282700">
                        <a:spcBef>
                          <a:spcPct val="20000"/>
                        </a:spcBef>
                        <a:buClr>
                          <a:schemeClr val="folHlink"/>
                        </a:buClr>
                        <a:buSzPct val="80000"/>
                        <a:buFont typeface="Wingdings" pitchFamily="96" charset="2"/>
                        <a:defRPr>
                          <a:solidFill>
                            <a:schemeClr val="tx1"/>
                          </a:solidFill>
                          <a:latin typeface="Arial" charset="0"/>
                        </a:defRPr>
                      </a:lvl5pPr>
                      <a:lvl6pPr marL="1739900" fontAlgn="base">
                        <a:spcBef>
                          <a:spcPct val="20000"/>
                        </a:spcBef>
                        <a:spcAft>
                          <a:spcPct val="0"/>
                        </a:spcAft>
                        <a:buClr>
                          <a:schemeClr val="folHlink"/>
                        </a:buClr>
                        <a:buSzPct val="80000"/>
                        <a:buFont typeface="Wingdings" pitchFamily="96" charset="2"/>
                        <a:defRPr>
                          <a:solidFill>
                            <a:schemeClr val="tx1"/>
                          </a:solidFill>
                          <a:latin typeface="Arial" charset="0"/>
                        </a:defRPr>
                      </a:lvl6pPr>
                      <a:lvl7pPr marL="2197100" fontAlgn="base">
                        <a:spcBef>
                          <a:spcPct val="20000"/>
                        </a:spcBef>
                        <a:spcAft>
                          <a:spcPct val="0"/>
                        </a:spcAft>
                        <a:buClr>
                          <a:schemeClr val="folHlink"/>
                        </a:buClr>
                        <a:buSzPct val="80000"/>
                        <a:buFont typeface="Wingdings" pitchFamily="96" charset="2"/>
                        <a:defRPr>
                          <a:solidFill>
                            <a:schemeClr val="tx1"/>
                          </a:solidFill>
                          <a:latin typeface="Arial" charset="0"/>
                        </a:defRPr>
                      </a:lvl7pPr>
                      <a:lvl8pPr marL="2654300" fontAlgn="base">
                        <a:spcBef>
                          <a:spcPct val="20000"/>
                        </a:spcBef>
                        <a:spcAft>
                          <a:spcPct val="0"/>
                        </a:spcAft>
                        <a:buClr>
                          <a:schemeClr val="folHlink"/>
                        </a:buClr>
                        <a:buSzPct val="80000"/>
                        <a:buFont typeface="Wingdings" pitchFamily="96" charset="2"/>
                        <a:defRPr>
                          <a:solidFill>
                            <a:schemeClr val="tx1"/>
                          </a:solidFill>
                          <a:latin typeface="Arial" charset="0"/>
                        </a:defRPr>
                      </a:lvl8pPr>
                      <a:lvl9pPr marL="3111500" fontAlgn="base">
                        <a:spcBef>
                          <a:spcPct val="20000"/>
                        </a:spcBef>
                        <a:spcAft>
                          <a:spcPct val="0"/>
                        </a:spcAft>
                        <a:buClr>
                          <a:schemeClr val="folHlink"/>
                        </a:buClr>
                        <a:buSzPct val="80000"/>
                        <a:buFont typeface="Wingdings" pitchFamily="96"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rgbClr val="FF9900"/>
                        </a:buClr>
                        <a:buSzPct val="70000"/>
                        <a:buFont typeface="Wingdings" pitchFamily="96" charset="2"/>
                        <a:buNone/>
                        <a:tabLst/>
                      </a:pPr>
                      <a:r>
                        <a:rPr kumimoji="0" lang="sl-SI" altLang="sl-SI" sz="2000" b="1" i="0" u="none" strike="noStrike" cap="none" normalizeH="0" baseline="0" dirty="0">
                          <a:ln>
                            <a:noFill/>
                          </a:ln>
                          <a:solidFill>
                            <a:schemeClr val="tx1"/>
                          </a:solidFill>
                          <a:effectLst/>
                          <a:latin typeface="Arial" charset="0"/>
                        </a:rPr>
                        <a:t>Vrsta</a:t>
                      </a:r>
                      <a:endParaRPr kumimoji="0" lang="en-US" altLang="sl-SI" sz="2000" b="1" i="0" u="none" strike="noStrike" cap="none" normalizeH="0" baseline="0" dirty="0">
                        <a:ln>
                          <a:noFill/>
                        </a:ln>
                        <a:solidFill>
                          <a:schemeClr val="tx1"/>
                        </a:solidFill>
                        <a:effectLst/>
                        <a:latin typeface="Arial" charset="0"/>
                      </a:endParaRP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FF9900"/>
                        </a:buClr>
                        <a:buSzPct val="70000"/>
                        <a:buFont typeface="Wingdings" pitchFamily="96" charset="2"/>
                        <a:defRPr sz="2000">
                          <a:solidFill>
                            <a:schemeClr val="tx1"/>
                          </a:solidFill>
                          <a:latin typeface="Arial" charset="0"/>
                        </a:defRPr>
                      </a:lvl1pPr>
                      <a:lvl2pPr marL="344488">
                        <a:spcBef>
                          <a:spcPct val="20000"/>
                        </a:spcBef>
                        <a:buClr>
                          <a:schemeClr val="accent2"/>
                        </a:buClr>
                        <a:buSzPct val="70000"/>
                        <a:buFont typeface="Wingdings" pitchFamily="96" charset="2"/>
                        <a:defRPr>
                          <a:solidFill>
                            <a:schemeClr val="tx1"/>
                          </a:solidFill>
                          <a:latin typeface="Arial" charset="0"/>
                        </a:defRPr>
                      </a:lvl2pPr>
                      <a:lvl3pPr marL="693738">
                        <a:spcBef>
                          <a:spcPct val="20000"/>
                        </a:spcBef>
                        <a:buClr>
                          <a:schemeClr val="accent1"/>
                        </a:buClr>
                        <a:buSzPct val="70000"/>
                        <a:buFont typeface="Wingdings" pitchFamily="96" charset="2"/>
                        <a:defRPr sz="2100">
                          <a:solidFill>
                            <a:schemeClr val="tx1"/>
                          </a:solidFill>
                          <a:latin typeface="Arial" charset="0"/>
                        </a:defRPr>
                      </a:lvl3pPr>
                      <a:lvl4pPr marL="989013">
                        <a:spcBef>
                          <a:spcPct val="20000"/>
                        </a:spcBef>
                        <a:buClr>
                          <a:schemeClr val="tx2"/>
                        </a:buClr>
                        <a:buSzPct val="75000"/>
                        <a:buFont typeface="Wingdings" pitchFamily="96" charset="2"/>
                        <a:defRPr>
                          <a:solidFill>
                            <a:schemeClr val="tx1"/>
                          </a:solidFill>
                          <a:latin typeface="Arial" charset="0"/>
                        </a:defRPr>
                      </a:lvl4pPr>
                      <a:lvl5pPr marL="1282700">
                        <a:spcBef>
                          <a:spcPct val="20000"/>
                        </a:spcBef>
                        <a:buClr>
                          <a:schemeClr val="folHlink"/>
                        </a:buClr>
                        <a:buSzPct val="80000"/>
                        <a:buFont typeface="Wingdings" pitchFamily="96" charset="2"/>
                        <a:defRPr>
                          <a:solidFill>
                            <a:schemeClr val="tx1"/>
                          </a:solidFill>
                          <a:latin typeface="Arial" charset="0"/>
                        </a:defRPr>
                      </a:lvl5pPr>
                      <a:lvl6pPr marL="1739900" fontAlgn="base">
                        <a:spcBef>
                          <a:spcPct val="20000"/>
                        </a:spcBef>
                        <a:spcAft>
                          <a:spcPct val="0"/>
                        </a:spcAft>
                        <a:buClr>
                          <a:schemeClr val="folHlink"/>
                        </a:buClr>
                        <a:buSzPct val="80000"/>
                        <a:buFont typeface="Wingdings" pitchFamily="96" charset="2"/>
                        <a:defRPr>
                          <a:solidFill>
                            <a:schemeClr val="tx1"/>
                          </a:solidFill>
                          <a:latin typeface="Arial" charset="0"/>
                        </a:defRPr>
                      </a:lvl6pPr>
                      <a:lvl7pPr marL="2197100" fontAlgn="base">
                        <a:spcBef>
                          <a:spcPct val="20000"/>
                        </a:spcBef>
                        <a:spcAft>
                          <a:spcPct val="0"/>
                        </a:spcAft>
                        <a:buClr>
                          <a:schemeClr val="folHlink"/>
                        </a:buClr>
                        <a:buSzPct val="80000"/>
                        <a:buFont typeface="Wingdings" pitchFamily="96" charset="2"/>
                        <a:defRPr>
                          <a:solidFill>
                            <a:schemeClr val="tx1"/>
                          </a:solidFill>
                          <a:latin typeface="Arial" charset="0"/>
                        </a:defRPr>
                      </a:lvl7pPr>
                      <a:lvl8pPr marL="2654300" fontAlgn="base">
                        <a:spcBef>
                          <a:spcPct val="20000"/>
                        </a:spcBef>
                        <a:spcAft>
                          <a:spcPct val="0"/>
                        </a:spcAft>
                        <a:buClr>
                          <a:schemeClr val="folHlink"/>
                        </a:buClr>
                        <a:buSzPct val="80000"/>
                        <a:buFont typeface="Wingdings" pitchFamily="96" charset="2"/>
                        <a:defRPr>
                          <a:solidFill>
                            <a:schemeClr val="tx1"/>
                          </a:solidFill>
                          <a:latin typeface="Arial" charset="0"/>
                        </a:defRPr>
                      </a:lvl8pPr>
                      <a:lvl9pPr marL="3111500" fontAlgn="base">
                        <a:spcBef>
                          <a:spcPct val="20000"/>
                        </a:spcBef>
                        <a:spcAft>
                          <a:spcPct val="0"/>
                        </a:spcAft>
                        <a:buClr>
                          <a:schemeClr val="folHlink"/>
                        </a:buClr>
                        <a:buSzPct val="80000"/>
                        <a:buFont typeface="Wingdings" pitchFamily="96" charset="2"/>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rgbClr val="FF9900"/>
                        </a:buClr>
                        <a:buSzPct val="70000"/>
                        <a:buFont typeface="Wingdings" pitchFamily="96" charset="2"/>
                        <a:buNone/>
                        <a:tabLst/>
                      </a:pPr>
                      <a:r>
                        <a:rPr kumimoji="0" lang="sl-SI" altLang="sl-SI" sz="2000" b="1" i="0" u="none" strike="noStrike" cap="none" normalizeH="0" baseline="0" dirty="0">
                          <a:ln>
                            <a:noFill/>
                          </a:ln>
                          <a:solidFill>
                            <a:schemeClr val="tx1"/>
                          </a:solidFill>
                          <a:effectLst/>
                          <a:latin typeface="Arial" charset="0"/>
                        </a:rPr>
                        <a:t>Kako pogosto</a:t>
                      </a:r>
                      <a:r>
                        <a:rPr kumimoji="0" lang="en-US" altLang="sl-SI" sz="2000" b="1" i="0" u="none" strike="noStrike" cap="none" normalizeH="0" baseline="0" dirty="0">
                          <a:ln>
                            <a:noFill/>
                          </a:ln>
                          <a:solidFill>
                            <a:schemeClr val="tx1"/>
                          </a:solidFill>
                          <a:effectLst/>
                          <a:latin typeface="Arial" charset="0"/>
                        </a:rPr>
                        <a:t>?</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6318">
                <a:tc>
                  <a:txBody>
                    <a:bodyPr/>
                    <a:lstStyle>
                      <a:lvl1pPr>
                        <a:spcBef>
                          <a:spcPct val="20000"/>
                        </a:spcBef>
                        <a:buClr>
                          <a:srgbClr val="FF9900"/>
                        </a:buClr>
                        <a:buSzPct val="70000"/>
                        <a:buFont typeface="Wingdings" pitchFamily="96" charset="2"/>
                        <a:defRPr sz="2000">
                          <a:solidFill>
                            <a:schemeClr val="tx1"/>
                          </a:solidFill>
                          <a:latin typeface="Arial" charset="0"/>
                        </a:defRPr>
                      </a:lvl1pPr>
                      <a:lvl2pPr marL="344488">
                        <a:spcBef>
                          <a:spcPct val="20000"/>
                        </a:spcBef>
                        <a:buClr>
                          <a:schemeClr val="accent2"/>
                        </a:buClr>
                        <a:buSzPct val="70000"/>
                        <a:buFont typeface="Wingdings" pitchFamily="96" charset="2"/>
                        <a:defRPr>
                          <a:solidFill>
                            <a:schemeClr val="tx1"/>
                          </a:solidFill>
                          <a:latin typeface="Arial" charset="0"/>
                        </a:defRPr>
                      </a:lvl2pPr>
                      <a:lvl3pPr marL="693738">
                        <a:spcBef>
                          <a:spcPct val="20000"/>
                        </a:spcBef>
                        <a:buClr>
                          <a:schemeClr val="accent1"/>
                        </a:buClr>
                        <a:buSzPct val="70000"/>
                        <a:buFont typeface="Wingdings" pitchFamily="96" charset="2"/>
                        <a:defRPr sz="2100">
                          <a:solidFill>
                            <a:schemeClr val="tx1"/>
                          </a:solidFill>
                          <a:latin typeface="Arial" charset="0"/>
                        </a:defRPr>
                      </a:lvl3pPr>
                      <a:lvl4pPr marL="989013">
                        <a:spcBef>
                          <a:spcPct val="20000"/>
                        </a:spcBef>
                        <a:buClr>
                          <a:schemeClr val="tx2"/>
                        </a:buClr>
                        <a:buSzPct val="75000"/>
                        <a:buFont typeface="Wingdings" pitchFamily="96" charset="2"/>
                        <a:defRPr>
                          <a:solidFill>
                            <a:schemeClr val="tx1"/>
                          </a:solidFill>
                          <a:latin typeface="Arial" charset="0"/>
                        </a:defRPr>
                      </a:lvl4pPr>
                      <a:lvl5pPr marL="1282700">
                        <a:spcBef>
                          <a:spcPct val="20000"/>
                        </a:spcBef>
                        <a:buClr>
                          <a:schemeClr val="folHlink"/>
                        </a:buClr>
                        <a:buSzPct val="80000"/>
                        <a:buFont typeface="Wingdings" pitchFamily="96" charset="2"/>
                        <a:defRPr>
                          <a:solidFill>
                            <a:schemeClr val="tx1"/>
                          </a:solidFill>
                          <a:latin typeface="Arial" charset="0"/>
                        </a:defRPr>
                      </a:lvl5pPr>
                      <a:lvl6pPr marL="1739900" fontAlgn="base">
                        <a:spcBef>
                          <a:spcPct val="20000"/>
                        </a:spcBef>
                        <a:spcAft>
                          <a:spcPct val="0"/>
                        </a:spcAft>
                        <a:buClr>
                          <a:schemeClr val="folHlink"/>
                        </a:buClr>
                        <a:buSzPct val="80000"/>
                        <a:buFont typeface="Wingdings" pitchFamily="96" charset="2"/>
                        <a:defRPr>
                          <a:solidFill>
                            <a:schemeClr val="tx1"/>
                          </a:solidFill>
                          <a:latin typeface="Arial" charset="0"/>
                        </a:defRPr>
                      </a:lvl6pPr>
                      <a:lvl7pPr marL="2197100" fontAlgn="base">
                        <a:spcBef>
                          <a:spcPct val="20000"/>
                        </a:spcBef>
                        <a:spcAft>
                          <a:spcPct val="0"/>
                        </a:spcAft>
                        <a:buClr>
                          <a:schemeClr val="folHlink"/>
                        </a:buClr>
                        <a:buSzPct val="80000"/>
                        <a:buFont typeface="Wingdings" pitchFamily="96" charset="2"/>
                        <a:defRPr>
                          <a:solidFill>
                            <a:schemeClr val="tx1"/>
                          </a:solidFill>
                          <a:latin typeface="Arial" charset="0"/>
                        </a:defRPr>
                      </a:lvl7pPr>
                      <a:lvl8pPr marL="2654300" fontAlgn="base">
                        <a:spcBef>
                          <a:spcPct val="20000"/>
                        </a:spcBef>
                        <a:spcAft>
                          <a:spcPct val="0"/>
                        </a:spcAft>
                        <a:buClr>
                          <a:schemeClr val="folHlink"/>
                        </a:buClr>
                        <a:buSzPct val="80000"/>
                        <a:buFont typeface="Wingdings" pitchFamily="96" charset="2"/>
                        <a:defRPr>
                          <a:solidFill>
                            <a:schemeClr val="tx1"/>
                          </a:solidFill>
                          <a:latin typeface="Arial" charset="0"/>
                        </a:defRPr>
                      </a:lvl8pPr>
                      <a:lvl9pPr marL="3111500" fontAlgn="base">
                        <a:spcBef>
                          <a:spcPct val="20000"/>
                        </a:spcBef>
                        <a:spcAft>
                          <a:spcPct val="0"/>
                        </a:spcAft>
                        <a:buClr>
                          <a:schemeClr val="folHlink"/>
                        </a:buClr>
                        <a:buSzPct val="80000"/>
                        <a:buFont typeface="Wingdings" pitchFamily="96"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rgbClr val="FF9900"/>
                        </a:buClr>
                        <a:buSzPct val="70000"/>
                        <a:buFont typeface="Wingdings" pitchFamily="96" charset="2"/>
                        <a:buNone/>
                        <a:tabLst/>
                      </a:pPr>
                      <a:r>
                        <a:rPr kumimoji="0" lang="sl-SI" altLang="sl-SI" sz="2000" b="0" i="0" u="none" strike="noStrike" cap="none" normalizeH="0" baseline="0" dirty="0">
                          <a:ln>
                            <a:noFill/>
                          </a:ln>
                          <a:solidFill>
                            <a:schemeClr val="tx1"/>
                          </a:solidFill>
                          <a:effectLst/>
                          <a:latin typeface="Arial" charset="0"/>
                        </a:rPr>
                        <a:t>Migrena brez avre</a:t>
                      </a:r>
                      <a:endParaRPr kumimoji="0" lang="en-US" altLang="sl-SI" sz="2000" b="0" i="0" u="none" strike="noStrike" cap="none" normalizeH="0" baseline="0" dirty="0">
                        <a:ln>
                          <a:noFill/>
                        </a:ln>
                        <a:solidFill>
                          <a:schemeClr val="tx1"/>
                        </a:solidFill>
                        <a:effectLst/>
                        <a:latin typeface="Arial" charset="0"/>
                      </a:endParaRP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FF9900"/>
                        </a:buClr>
                        <a:buSzPct val="70000"/>
                        <a:buFont typeface="Wingdings" pitchFamily="96" charset="2"/>
                        <a:defRPr sz="2000">
                          <a:solidFill>
                            <a:schemeClr val="tx1"/>
                          </a:solidFill>
                          <a:latin typeface="Arial" charset="0"/>
                        </a:defRPr>
                      </a:lvl1pPr>
                      <a:lvl2pPr marL="344488">
                        <a:spcBef>
                          <a:spcPct val="20000"/>
                        </a:spcBef>
                        <a:buClr>
                          <a:schemeClr val="accent2"/>
                        </a:buClr>
                        <a:buSzPct val="70000"/>
                        <a:buFont typeface="Wingdings" pitchFamily="96" charset="2"/>
                        <a:defRPr>
                          <a:solidFill>
                            <a:schemeClr val="tx1"/>
                          </a:solidFill>
                          <a:latin typeface="Arial" charset="0"/>
                        </a:defRPr>
                      </a:lvl2pPr>
                      <a:lvl3pPr marL="693738">
                        <a:spcBef>
                          <a:spcPct val="20000"/>
                        </a:spcBef>
                        <a:buClr>
                          <a:schemeClr val="accent1"/>
                        </a:buClr>
                        <a:buSzPct val="70000"/>
                        <a:buFont typeface="Wingdings" pitchFamily="96" charset="2"/>
                        <a:defRPr sz="2100">
                          <a:solidFill>
                            <a:schemeClr val="tx1"/>
                          </a:solidFill>
                          <a:latin typeface="Arial" charset="0"/>
                        </a:defRPr>
                      </a:lvl3pPr>
                      <a:lvl4pPr marL="989013">
                        <a:spcBef>
                          <a:spcPct val="20000"/>
                        </a:spcBef>
                        <a:buClr>
                          <a:schemeClr val="tx2"/>
                        </a:buClr>
                        <a:buSzPct val="75000"/>
                        <a:buFont typeface="Wingdings" pitchFamily="96" charset="2"/>
                        <a:defRPr>
                          <a:solidFill>
                            <a:schemeClr val="tx1"/>
                          </a:solidFill>
                          <a:latin typeface="Arial" charset="0"/>
                        </a:defRPr>
                      </a:lvl4pPr>
                      <a:lvl5pPr marL="1282700">
                        <a:spcBef>
                          <a:spcPct val="20000"/>
                        </a:spcBef>
                        <a:buClr>
                          <a:schemeClr val="folHlink"/>
                        </a:buClr>
                        <a:buSzPct val="80000"/>
                        <a:buFont typeface="Wingdings" pitchFamily="96" charset="2"/>
                        <a:defRPr>
                          <a:solidFill>
                            <a:schemeClr val="tx1"/>
                          </a:solidFill>
                          <a:latin typeface="Arial" charset="0"/>
                        </a:defRPr>
                      </a:lvl5pPr>
                      <a:lvl6pPr marL="1739900" fontAlgn="base">
                        <a:spcBef>
                          <a:spcPct val="20000"/>
                        </a:spcBef>
                        <a:spcAft>
                          <a:spcPct val="0"/>
                        </a:spcAft>
                        <a:buClr>
                          <a:schemeClr val="folHlink"/>
                        </a:buClr>
                        <a:buSzPct val="80000"/>
                        <a:buFont typeface="Wingdings" pitchFamily="96" charset="2"/>
                        <a:defRPr>
                          <a:solidFill>
                            <a:schemeClr val="tx1"/>
                          </a:solidFill>
                          <a:latin typeface="Arial" charset="0"/>
                        </a:defRPr>
                      </a:lvl6pPr>
                      <a:lvl7pPr marL="2197100" fontAlgn="base">
                        <a:spcBef>
                          <a:spcPct val="20000"/>
                        </a:spcBef>
                        <a:spcAft>
                          <a:spcPct val="0"/>
                        </a:spcAft>
                        <a:buClr>
                          <a:schemeClr val="folHlink"/>
                        </a:buClr>
                        <a:buSzPct val="80000"/>
                        <a:buFont typeface="Wingdings" pitchFamily="96" charset="2"/>
                        <a:defRPr>
                          <a:solidFill>
                            <a:schemeClr val="tx1"/>
                          </a:solidFill>
                          <a:latin typeface="Arial" charset="0"/>
                        </a:defRPr>
                      </a:lvl7pPr>
                      <a:lvl8pPr marL="2654300" fontAlgn="base">
                        <a:spcBef>
                          <a:spcPct val="20000"/>
                        </a:spcBef>
                        <a:spcAft>
                          <a:spcPct val="0"/>
                        </a:spcAft>
                        <a:buClr>
                          <a:schemeClr val="folHlink"/>
                        </a:buClr>
                        <a:buSzPct val="80000"/>
                        <a:buFont typeface="Wingdings" pitchFamily="96" charset="2"/>
                        <a:defRPr>
                          <a:solidFill>
                            <a:schemeClr val="tx1"/>
                          </a:solidFill>
                          <a:latin typeface="Arial" charset="0"/>
                        </a:defRPr>
                      </a:lvl8pPr>
                      <a:lvl9pPr marL="3111500" fontAlgn="base">
                        <a:spcBef>
                          <a:spcPct val="20000"/>
                        </a:spcBef>
                        <a:spcAft>
                          <a:spcPct val="0"/>
                        </a:spcAft>
                        <a:buClr>
                          <a:schemeClr val="folHlink"/>
                        </a:buClr>
                        <a:buSzPct val="80000"/>
                        <a:buFont typeface="Wingdings" pitchFamily="96" charset="2"/>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rgbClr val="FF9900"/>
                        </a:buClr>
                        <a:buSzPct val="70000"/>
                        <a:buFont typeface="Wingdings" pitchFamily="96" charset="2"/>
                        <a:buNone/>
                        <a:tabLst/>
                      </a:pPr>
                      <a:r>
                        <a:rPr kumimoji="0" lang="en-US" altLang="sl-SI" sz="2000" b="0" i="0" u="none" strike="noStrike" cap="none" normalizeH="0" baseline="0">
                          <a:ln>
                            <a:noFill/>
                          </a:ln>
                          <a:solidFill>
                            <a:schemeClr val="tx1"/>
                          </a:solidFill>
                          <a:effectLst/>
                          <a:latin typeface="Arial" charset="0"/>
                        </a:rPr>
                        <a:t>70%</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96318">
                <a:tc>
                  <a:txBody>
                    <a:bodyPr/>
                    <a:lstStyle>
                      <a:lvl1pPr>
                        <a:spcBef>
                          <a:spcPct val="20000"/>
                        </a:spcBef>
                        <a:buClr>
                          <a:srgbClr val="FF9900"/>
                        </a:buClr>
                        <a:buSzPct val="70000"/>
                        <a:buFont typeface="Wingdings" pitchFamily="96" charset="2"/>
                        <a:defRPr sz="2000">
                          <a:solidFill>
                            <a:schemeClr val="tx1"/>
                          </a:solidFill>
                          <a:latin typeface="Arial" charset="0"/>
                        </a:defRPr>
                      </a:lvl1pPr>
                      <a:lvl2pPr marL="344488">
                        <a:spcBef>
                          <a:spcPct val="20000"/>
                        </a:spcBef>
                        <a:buClr>
                          <a:schemeClr val="accent2"/>
                        </a:buClr>
                        <a:buSzPct val="70000"/>
                        <a:buFont typeface="Wingdings" pitchFamily="96" charset="2"/>
                        <a:defRPr>
                          <a:solidFill>
                            <a:schemeClr val="tx1"/>
                          </a:solidFill>
                          <a:latin typeface="Arial" charset="0"/>
                        </a:defRPr>
                      </a:lvl2pPr>
                      <a:lvl3pPr marL="693738">
                        <a:spcBef>
                          <a:spcPct val="20000"/>
                        </a:spcBef>
                        <a:buClr>
                          <a:schemeClr val="accent1"/>
                        </a:buClr>
                        <a:buSzPct val="70000"/>
                        <a:buFont typeface="Wingdings" pitchFamily="96" charset="2"/>
                        <a:defRPr sz="2100">
                          <a:solidFill>
                            <a:schemeClr val="tx1"/>
                          </a:solidFill>
                          <a:latin typeface="Arial" charset="0"/>
                        </a:defRPr>
                      </a:lvl3pPr>
                      <a:lvl4pPr marL="989013">
                        <a:spcBef>
                          <a:spcPct val="20000"/>
                        </a:spcBef>
                        <a:buClr>
                          <a:schemeClr val="tx2"/>
                        </a:buClr>
                        <a:buSzPct val="75000"/>
                        <a:buFont typeface="Wingdings" pitchFamily="96" charset="2"/>
                        <a:defRPr>
                          <a:solidFill>
                            <a:schemeClr val="tx1"/>
                          </a:solidFill>
                          <a:latin typeface="Arial" charset="0"/>
                        </a:defRPr>
                      </a:lvl4pPr>
                      <a:lvl5pPr marL="1282700">
                        <a:spcBef>
                          <a:spcPct val="20000"/>
                        </a:spcBef>
                        <a:buClr>
                          <a:schemeClr val="folHlink"/>
                        </a:buClr>
                        <a:buSzPct val="80000"/>
                        <a:buFont typeface="Wingdings" pitchFamily="96" charset="2"/>
                        <a:defRPr>
                          <a:solidFill>
                            <a:schemeClr val="tx1"/>
                          </a:solidFill>
                          <a:latin typeface="Arial" charset="0"/>
                        </a:defRPr>
                      </a:lvl5pPr>
                      <a:lvl6pPr marL="1739900" fontAlgn="base">
                        <a:spcBef>
                          <a:spcPct val="20000"/>
                        </a:spcBef>
                        <a:spcAft>
                          <a:spcPct val="0"/>
                        </a:spcAft>
                        <a:buClr>
                          <a:schemeClr val="folHlink"/>
                        </a:buClr>
                        <a:buSzPct val="80000"/>
                        <a:buFont typeface="Wingdings" pitchFamily="96" charset="2"/>
                        <a:defRPr>
                          <a:solidFill>
                            <a:schemeClr val="tx1"/>
                          </a:solidFill>
                          <a:latin typeface="Arial" charset="0"/>
                        </a:defRPr>
                      </a:lvl6pPr>
                      <a:lvl7pPr marL="2197100" fontAlgn="base">
                        <a:spcBef>
                          <a:spcPct val="20000"/>
                        </a:spcBef>
                        <a:spcAft>
                          <a:spcPct val="0"/>
                        </a:spcAft>
                        <a:buClr>
                          <a:schemeClr val="folHlink"/>
                        </a:buClr>
                        <a:buSzPct val="80000"/>
                        <a:buFont typeface="Wingdings" pitchFamily="96" charset="2"/>
                        <a:defRPr>
                          <a:solidFill>
                            <a:schemeClr val="tx1"/>
                          </a:solidFill>
                          <a:latin typeface="Arial" charset="0"/>
                        </a:defRPr>
                      </a:lvl7pPr>
                      <a:lvl8pPr marL="2654300" fontAlgn="base">
                        <a:spcBef>
                          <a:spcPct val="20000"/>
                        </a:spcBef>
                        <a:spcAft>
                          <a:spcPct val="0"/>
                        </a:spcAft>
                        <a:buClr>
                          <a:schemeClr val="folHlink"/>
                        </a:buClr>
                        <a:buSzPct val="80000"/>
                        <a:buFont typeface="Wingdings" pitchFamily="96" charset="2"/>
                        <a:defRPr>
                          <a:solidFill>
                            <a:schemeClr val="tx1"/>
                          </a:solidFill>
                          <a:latin typeface="Arial" charset="0"/>
                        </a:defRPr>
                      </a:lvl8pPr>
                      <a:lvl9pPr marL="3111500" fontAlgn="base">
                        <a:spcBef>
                          <a:spcPct val="20000"/>
                        </a:spcBef>
                        <a:spcAft>
                          <a:spcPct val="0"/>
                        </a:spcAft>
                        <a:buClr>
                          <a:schemeClr val="folHlink"/>
                        </a:buClr>
                        <a:buSzPct val="80000"/>
                        <a:buFont typeface="Wingdings" pitchFamily="96"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rgbClr val="FF9900"/>
                        </a:buClr>
                        <a:buSzPct val="70000"/>
                        <a:buFont typeface="Wingdings" pitchFamily="96" charset="2"/>
                        <a:buNone/>
                        <a:tabLst/>
                      </a:pPr>
                      <a:r>
                        <a:rPr kumimoji="0" lang="sl-SI" altLang="sl-SI" sz="2000" b="0" i="0" u="none" strike="noStrike" cap="none" normalizeH="0" baseline="0" dirty="0">
                          <a:ln>
                            <a:noFill/>
                          </a:ln>
                          <a:solidFill>
                            <a:schemeClr val="tx1"/>
                          </a:solidFill>
                          <a:effectLst/>
                          <a:latin typeface="Arial" charset="0"/>
                        </a:rPr>
                        <a:t>Migrena z avro</a:t>
                      </a:r>
                      <a:endParaRPr kumimoji="0" lang="en-US" altLang="sl-SI" sz="2000" b="0" i="0" u="none" strike="noStrike" cap="none" normalizeH="0" baseline="0" dirty="0">
                        <a:ln>
                          <a:noFill/>
                        </a:ln>
                        <a:solidFill>
                          <a:schemeClr val="tx1"/>
                        </a:solidFill>
                        <a:effectLst/>
                        <a:latin typeface="Arial" charset="0"/>
                      </a:endParaRP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FF9900"/>
                        </a:buClr>
                        <a:buSzPct val="70000"/>
                        <a:buFont typeface="Wingdings" pitchFamily="96" charset="2"/>
                        <a:defRPr sz="2000">
                          <a:solidFill>
                            <a:schemeClr val="tx1"/>
                          </a:solidFill>
                          <a:latin typeface="Arial" charset="0"/>
                        </a:defRPr>
                      </a:lvl1pPr>
                      <a:lvl2pPr marL="344488">
                        <a:spcBef>
                          <a:spcPct val="20000"/>
                        </a:spcBef>
                        <a:buClr>
                          <a:schemeClr val="accent2"/>
                        </a:buClr>
                        <a:buSzPct val="70000"/>
                        <a:buFont typeface="Wingdings" pitchFamily="96" charset="2"/>
                        <a:defRPr>
                          <a:solidFill>
                            <a:schemeClr val="tx1"/>
                          </a:solidFill>
                          <a:latin typeface="Arial" charset="0"/>
                        </a:defRPr>
                      </a:lvl2pPr>
                      <a:lvl3pPr marL="693738">
                        <a:spcBef>
                          <a:spcPct val="20000"/>
                        </a:spcBef>
                        <a:buClr>
                          <a:schemeClr val="accent1"/>
                        </a:buClr>
                        <a:buSzPct val="70000"/>
                        <a:buFont typeface="Wingdings" pitchFamily="96" charset="2"/>
                        <a:defRPr sz="2100">
                          <a:solidFill>
                            <a:schemeClr val="tx1"/>
                          </a:solidFill>
                          <a:latin typeface="Arial" charset="0"/>
                        </a:defRPr>
                      </a:lvl3pPr>
                      <a:lvl4pPr marL="989013">
                        <a:spcBef>
                          <a:spcPct val="20000"/>
                        </a:spcBef>
                        <a:buClr>
                          <a:schemeClr val="tx2"/>
                        </a:buClr>
                        <a:buSzPct val="75000"/>
                        <a:buFont typeface="Wingdings" pitchFamily="96" charset="2"/>
                        <a:defRPr>
                          <a:solidFill>
                            <a:schemeClr val="tx1"/>
                          </a:solidFill>
                          <a:latin typeface="Arial" charset="0"/>
                        </a:defRPr>
                      </a:lvl4pPr>
                      <a:lvl5pPr marL="1282700">
                        <a:spcBef>
                          <a:spcPct val="20000"/>
                        </a:spcBef>
                        <a:buClr>
                          <a:schemeClr val="folHlink"/>
                        </a:buClr>
                        <a:buSzPct val="80000"/>
                        <a:buFont typeface="Wingdings" pitchFamily="96" charset="2"/>
                        <a:defRPr>
                          <a:solidFill>
                            <a:schemeClr val="tx1"/>
                          </a:solidFill>
                          <a:latin typeface="Arial" charset="0"/>
                        </a:defRPr>
                      </a:lvl5pPr>
                      <a:lvl6pPr marL="1739900" fontAlgn="base">
                        <a:spcBef>
                          <a:spcPct val="20000"/>
                        </a:spcBef>
                        <a:spcAft>
                          <a:spcPct val="0"/>
                        </a:spcAft>
                        <a:buClr>
                          <a:schemeClr val="folHlink"/>
                        </a:buClr>
                        <a:buSzPct val="80000"/>
                        <a:buFont typeface="Wingdings" pitchFamily="96" charset="2"/>
                        <a:defRPr>
                          <a:solidFill>
                            <a:schemeClr val="tx1"/>
                          </a:solidFill>
                          <a:latin typeface="Arial" charset="0"/>
                        </a:defRPr>
                      </a:lvl6pPr>
                      <a:lvl7pPr marL="2197100" fontAlgn="base">
                        <a:spcBef>
                          <a:spcPct val="20000"/>
                        </a:spcBef>
                        <a:spcAft>
                          <a:spcPct val="0"/>
                        </a:spcAft>
                        <a:buClr>
                          <a:schemeClr val="folHlink"/>
                        </a:buClr>
                        <a:buSzPct val="80000"/>
                        <a:buFont typeface="Wingdings" pitchFamily="96" charset="2"/>
                        <a:defRPr>
                          <a:solidFill>
                            <a:schemeClr val="tx1"/>
                          </a:solidFill>
                          <a:latin typeface="Arial" charset="0"/>
                        </a:defRPr>
                      </a:lvl7pPr>
                      <a:lvl8pPr marL="2654300" fontAlgn="base">
                        <a:spcBef>
                          <a:spcPct val="20000"/>
                        </a:spcBef>
                        <a:spcAft>
                          <a:spcPct val="0"/>
                        </a:spcAft>
                        <a:buClr>
                          <a:schemeClr val="folHlink"/>
                        </a:buClr>
                        <a:buSzPct val="80000"/>
                        <a:buFont typeface="Wingdings" pitchFamily="96" charset="2"/>
                        <a:defRPr>
                          <a:solidFill>
                            <a:schemeClr val="tx1"/>
                          </a:solidFill>
                          <a:latin typeface="Arial" charset="0"/>
                        </a:defRPr>
                      </a:lvl8pPr>
                      <a:lvl9pPr marL="3111500" fontAlgn="base">
                        <a:spcBef>
                          <a:spcPct val="20000"/>
                        </a:spcBef>
                        <a:spcAft>
                          <a:spcPct val="0"/>
                        </a:spcAft>
                        <a:buClr>
                          <a:schemeClr val="folHlink"/>
                        </a:buClr>
                        <a:buSzPct val="80000"/>
                        <a:buFont typeface="Wingdings" pitchFamily="96" charset="2"/>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rgbClr val="FF9900"/>
                        </a:buClr>
                        <a:buSzPct val="70000"/>
                        <a:buFont typeface="Wingdings" pitchFamily="96" charset="2"/>
                        <a:buNone/>
                        <a:tabLst/>
                      </a:pPr>
                      <a:r>
                        <a:rPr kumimoji="0" lang="en-US" altLang="sl-SI" sz="2000" b="0" i="0" u="none" strike="noStrike" cap="none" normalizeH="0" baseline="0">
                          <a:ln>
                            <a:noFill/>
                          </a:ln>
                          <a:solidFill>
                            <a:schemeClr val="tx1"/>
                          </a:solidFill>
                          <a:effectLst/>
                          <a:latin typeface="Arial" charset="0"/>
                        </a:rPr>
                        <a:t>25%</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23946">
                <a:tc>
                  <a:txBody>
                    <a:bodyPr/>
                    <a:lstStyle>
                      <a:lvl1pPr>
                        <a:spcBef>
                          <a:spcPct val="20000"/>
                        </a:spcBef>
                        <a:buClr>
                          <a:srgbClr val="FF9900"/>
                        </a:buClr>
                        <a:buSzPct val="70000"/>
                        <a:buFont typeface="Wingdings" pitchFamily="96" charset="2"/>
                        <a:defRPr sz="2000">
                          <a:solidFill>
                            <a:schemeClr val="tx1"/>
                          </a:solidFill>
                          <a:latin typeface="Arial" charset="0"/>
                        </a:defRPr>
                      </a:lvl1pPr>
                      <a:lvl2pPr marL="344488">
                        <a:spcBef>
                          <a:spcPct val="20000"/>
                        </a:spcBef>
                        <a:buClr>
                          <a:schemeClr val="accent2"/>
                        </a:buClr>
                        <a:buSzPct val="70000"/>
                        <a:buFont typeface="Wingdings" pitchFamily="96" charset="2"/>
                        <a:defRPr>
                          <a:solidFill>
                            <a:schemeClr val="tx1"/>
                          </a:solidFill>
                          <a:latin typeface="Arial" charset="0"/>
                        </a:defRPr>
                      </a:lvl2pPr>
                      <a:lvl3pPr marL="693738">
                        <a:spcBef>
                          <a:spcPct val="20000"/>
                        </a:spcBef>
                        <a:buClr>
                          <a:schemeClr val="accent1"/>
                        </a:buClr>
                        <a:buSzPct val="70000"/>
                        <a:buFont typeface="Wingdings" pitchFamily="96" charset="2"/>
                        <a:defRPr sz="2100">
                          <a:solidFill>
                            <a:schemeClr val="tx1"/>
                          </a:solidFill>
                          <a:latin typeface="Arial" charset="0"/>
                        </a:defRPr>
                      </a:lvl3pPr>
                      <a:lvl4pPr marL="989013">
                        <a:spcBef>
                          <a:spcPct val="20000"/>
                        </a:spcBef>
                        <a:buClr>
                          <a:schemeClr val="tx2"/>
                        </a:buClr>
                        <a:buSzPct val="75000"/>
                        <a:buFont typeface="Wingdings" pitchFamily="96" charset="2"/>
                        <a:defRPr>
                          <a:solidFill>
                            <a:schemeClr val="tx1"/>
                          </a:solidFill>
                          <a:latin typeface="Arial" charset="0"/>
                        </a:defRPr>
                      </a:lvl4pPr>
                      <a:lvl5pPr marL="1282700">
                        <a:spcBef>
                          <a:spcPct val="20000"/>
                        </a:spcBef>
                        <a:buClr>
                          <a:schemeClr val="folHlink"/>
                        </a:buClr>
                        <a:buSzPct val="80000"/>
                        <a:buFont typeface="Wingdings" pitchFamily="96" charset="2"/>
                        <a:defRPr>
                          <a:solidFill>
                            <a:schemeClr val="tx1"/>
                          </a:solidFill>
                          <a:latin typeface="Arial" charset="0"/>
                        </a:defRPr>
                      </a:lvl5pPr>
                      <a:lvl6pPr marL="1739900" fontAlgn="base">
                        <a:spcBef>
                          <a:spcPct val="20000"/>
                        </a:spcBef>
                        <a:spcAft>
                          <a:spcPct val="0"/>
                        </a:spcAft>
                        <a:buClr>
                          <a:schemeClr val="folHlink"/>
                        </a:buClr>
                        <a:buSzPct val="80000"/>
                        <a:buFont typeface="Wingdings" pitchFamily="96" charset="2"/>
                        <a:defRPr>
                          <a:solidFill>
                            <a:schemeClr val="tx1"/>
                          </a:solidFill>
                          <a:latin typeface="Arial" charset="0"/>
                        </a:defRPr>
                      </a:lvl6pPr>
                      <a:lvl7pPr marL="2197100" fontAlgn="base">
                        <a:spcBef>
                          <a:spcPct val="20000"/>
                        </a:spcBef>
                        <a:spcAft>
                          <a:spcPct val="0"/>
                        </a:spcAft>
                        <a:buClr>
                          <a:schemeClr val="folHlink"/>
                        </a:buClr>
                        <a:buSzPct val="80000"/>
                        <a:buFont typeface="Wingdings" pitchFamily="96" charset="2"/>
                        <a:defRPr>
                          <a:solidFill>
                            <a:schemeClr val="tx1"/>
                          </a:solidFill>
                          <a:latin typeface="Arial" charset="0"/>
                        </a:defRPr>
                      </a:lvl7pPr>
                      <a:lvl8pPr marL="2654300" fontAlgn="base">
                        <a:spcBef>
                          <a:spcPct val="20000"/>
                        </a:spcBef>
                        <a:spcAft>
                          <a:spcPct val="0"/>
                        </a:spcAft>
                        <a:buClr>
                          <a:schemeClr val="folHlink"/>
                        </a:buClr>
                        <a:buSzPct val="80000"/>
                        <a:buFont typeface="Wingdings" pitchFamily="96" charset="2"/>
                        <a:defRPr>
                          <a:solidFill>
                            <a:schemeClr val="tx1"/>
                          </a:solidFill>
                          <a:latin typeface="Arial" charset="0"/>
                        </a:defRPr>
                      </a:lvl8pPr>
                      <a:lvl9pPr marL="3111500" fontAlgn="base">
                        <a:spcBef>
                          <a:spcPct val="20000"/>
                        </a:spcBef>
                        <a:spcAft>
                          <a:spcPct val="0"/>
                        </a:spcAft>
                        <a:buClr>
                          <a:schemeClr val="folHlink"/>
                        </a:buClr>
                        <a:buSzPct val="80000"/>
                        <a:buFont typeface="Wingdings" pitchFamily="96" charset="2"/>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
                          <a:srgbClr val="FF9900"/>
                        </a:buClr>
                        <a:buSzPct val="70000"/>
                        <a:buFont typeface="Wingdings" pitchFamily="96" charset="2"/>
                        <a:buNone/>
                        <a:tabLst/>
                      </a:pPr>
                      <a:r>
                        <a:rPr kumimoji="0" lang="sl-SI" altLang="sl-SI" sz="2000" b="0" i="0" u="none" strike="noStrike" cap="none" normalizeH="0" baseline="0" dirty="0">
                          <a:ln>
                            <a:noFill/>
                          </a:ln>
                          <a:solidFill>
                            <a:schemeClr val="tx1"/>
                          </a:solidFill>
                          <a:effectLst/>
                          <a:latin typeface="Arial" charset="0"/>
                        </a:rPr>
                        <a:t>Težje migrene</a:t>
                      </a:r>
                      <a:endParaRPr kumimoji="0" lang="en-US" altLang="sl-SI" sz="2000" b="0" i="0" u="none" strike="noStrike" cap="none" normalizeH="0" baseline="0" dirty="0">
                        <a:ln>
                          <a:noFill/>
                        </a:ln>
                        <a:solidFill>
                          <a:schemeClr val="tx1"/>
                        </a:solidFill>
                        <a:effectLst/>
                        <a:latin typeface="Arial" charset="0"/>
                      </a:endParaRP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rgbClr val="FF9900"/>
                        </a:buClr>
                        <a:buSzPct val="70000"/>
                        <a:buFont typeface="Wingdings" pitchFamily="96" charset="2"/>
                        <a:defRPr sz="2000">
                          <a:solidFill>
                            <a:schemeClr val="tx1"/>
                          </a:solidFill>
                          <a:latin typeface="Arial" charset="0"/>
                        </a:defRPr>
                      </a:lvl1pPr>
                      <a:lvl2pPr marL="344488">
                        <a:spcBef>
                          <a:spcPct val="20000"/>
                        </a:spcBef>
                        <a:buClr>
                          <a:schemeClr val="accent2"/>
                        </a:buClr>
                        <a:buSzPct val="70000"/>
                        <a:buFont typeface="Wingdings" pitchFamily="96" charset="2"/>
                        <a:defRPr>
                          <a:solidFill>
                            <a:schemeClr val="tx1"/>
                          </a:solidFill>
                          <a:latin typeface="Arial" charset="0"/>
                        </a:defRPr>
                      </a:lvl2pPr>
                      <a:lvl3pPr marL="693738">
                        <a:spcBef>
                          <a:spcPct val="20000"/>
                        </a:spcBef>
                        <a:buClr>
                          <a:schemeClr val="accent1"/>
                        </a:buClr>
                        <a:buSzPct val="70000"/>
                        <a:buFont typeface="Wingdings" pitchFamily="96" charset="2"/>
                        <a:defRPr sz="2100">
                          <a:solidFill>
                            <a:schemeClr val="tx1"/>
                          </a:solidFill>
                          <a:latin typeface="Arial" charset="0"/>
                        </a:defRPr>
                      </a:lvl3pPr>
                      <a:lvl4pPr marL="989013">
                        <a:spcBef>
                          <a:spcPct val="20000"/>
                        </a:spcBef>
                        <a:buClr>
                          <a:schemeClr val="tx2"/>
                        </a:buClr>
                        <a:buSzPct val="75000"/>
                        <a:buFont typeface="Wingdings" pitchFamily="96" charset="2"/>
                        <a:defRPr>
                          <a:solidFill>
                            <a:schemeClr val="tx1"/>
                          </a:solidFill>
                          <a:latin typeface="Arial" charset="0"/>
                        </a:defRPr>
                      </a:lvl4pPr>
                      <a:lvl5pPr marL="1282700">
                        <a:spcBef>
                          <a:spcPct val="20000"/>
                        </a:spcBef>
                        <a:buClr>
                          <a:schemeClr val="folHlink"/>
                        </a:buClr>
                        <a:buSzPct val="80000"/>
                        <a:buFont typeface="Wingdings" pitchFamily="96" charset="2"/>
                        <a:defRPr>
                          <a:solidFill>
                            <a:schemeClr val="tx1"/>
                          </a:solidFill>
                          <a:latin typeface="Arial" charset="0"/>
                        </a:defRPr>
                      </a:lvl5pPr>
                      <a:lvl6pPr marL="1739900" fontAlgn="base">
                        <a:spcBef>
                          <a:spcPct val="20000"/>
                        </a:spcBef>
                        <a:spcAft>
                          <a:spcPct val="0"/>
                        </a:spcAft>
                        <a:buClr>
                          <a:schemeClr val="folHlink"/>
                        </a:buClr>
                        <a:buSzPct val="80000"/>
                        <a:buFont typeface="Wingdings" pitchFamily="96" charset="2"/>
                        <a:defRPr>
                          <a:solidFill>
                            <a:schemeClr val="tx1"/>
                          </a:solidFill>
                          <a:latin typeface="Arial" charset="0"/>
                        </a:defRPr>
                      </a:lvl6pPr>
                      <a:lvl7pPr marL="2197100" fontAlgn="base">
                        <a:spcBef>
                          <a:spcPct val="20000"/>
                        </a:spcBef>
                        <a:spcAft>
                          <a:spcPct val="0"/>
                        </a:spcAft>
                        <a:buClr>
                          <a:schemeClr val="folHlink"/>
                        </a:buClr>
                        <a:buSzPct val="80000"/>
                        <a:buFont typeface="Wingdings" pitchFamily="96" charset="2"/>
                        <a:defRPr>
                          <a:solidFill>
                            <a:schemeClr val="tx1"/>
                          </a:solidFill>
                          <a:latin typeface="Arial" charset="0"/>
                        </a:defRPr>
                      </a:lvl7pPr>
                      <a:lvl8pPr marL="2654300" fontAlgn="base">
                        <a:spcBef>
                          <a:spcPct val="20000"/>
                        </a:spcBef>
                        <a:spcAft>
                          <a:spcPct val="0"/>
                        </a:spcAft>
                        <a:buClr>
                          <a:schemeClr val="folHlink"/>
                        </a:buClr>
                        <a:buSzPct val="80000"/>
                        <a:buFont typeface="Wingdings" pitchFamily="96" charset="2"/>
                        <a:defRPr>
                          <a:solidFill>
                            <a:schemeClr val="tx1"/>
                          </a:solidFill>
                          <a:latin typeface="Arial" charset="0"/>
                        </a:defRPr>
                      </a:lvl8pPr>
                      <a:lvl9pPr marL="3111500" fontAlgn="base">
                        <a:spcBef>
                          <a:spcPct val="20000"/>
                        </a:spcBef>
                        <a:spcAft>
                          <a:spcPct val="0"/>
                        </a:spcAft>
                        <a:buClr>
                          <a:schemeClr val="folHlink"/>
                        </a:buClr>
                        <a:buSzPct val="80000"/>
                        <a:buFont typeface="Wingdings" pitchFamily="96" charset="2"/>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
                          <a:srgbClr val="FF9900"/>
                        </a:buClr>
                        <a:buSzPct val="70000"/>
                        <a:buFont typeface="Wingdings" pitchFamily="96" charset="2"/>
                        <a:buNone/>
                        <a:tabLst/>
                      </a:pPr>
                      <a:r>
                        <a:rPr kumimoji="0" lang="en-US" altLang="sl-SI" sz="2000" b="0" i="0" u="none" strike="noStrike" cap="none" normalizeH="0" baseline="0" dirty="0">
                          <a:ln>
                            <a:noFill/>
                          </a:ln>
                          <a:solidFill>
                            <a:schemeClr val="tx1"/>
                          </a:solidFill>
                          <a:effectLst/>
                          <a:latin typeface="Arial" charset="0"/>
                        </a:rPr>
                        <a:t>5%</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855005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z="3200" dirty="0"/>
              <a:t>Pojavnost migrene</a:t>
            </a:r>
          </a:p>
        </p:txBody>
      </p:sp>
      <p:pic>
        <p:nvPicPr>
          <p:cNvPr id="6" name="Slika 5"/>
          <p:cNvPicPr>
            <a:picLocks noChangeAspect="1"/>
          </p:cNvPicPr>
          <p:nvPr/>
        </p:nvPicPr>
        <p:blipFill>
          <a:blip r:embed="rId2"/>
          <a:stretch>
            <a:fillRect/>
          </a:stretch>
        </p:blipFill>
        <p:spPr>
          <a:xfrm>
            <a:off x="3994512" y="0"/>
            <a:ext cx="5149488" cy="6858000"/>
          </a:xfrm>
          <a:prstGeom prst="rect">
            <a:avLst/>
          </a:prstGeom>
        </p:spPr>
      </p:pic>
      <p:pic>
        <p:nvPicPr>
          <p:cNvPr id="7" name="Slika 6"/>
          <p:cNvPicPr>
            <a:picLocks noChangeAspect="1"/>
          </p:cNvPicPr>
          <p:nvPr/>
        </p:nvPicPr>
        <p:blipFill>
          <a:blip r:embed="rId3"/>
          <a:stretch>
            <a:fillRect/>
          </a:stretch>
        </p:blipFill>
        <p:spPr>
          <a:xfrm>
            <a:off x="-77256" y="2493962"/>
            <a:ext cx="4049114" cy="2590800"/>
          </a:xfrm>
          <a:prstGeom prst="rect">
            <a:avLst/>
          </a:prstGeom>
        </p:spPr>
      </p:pic>
      <p:sp>
        <p:nvSpPr>
          <p:cNvPr id="8" name="Pravokotnik 7"/>
          <p:cNvSpPr/>
          <p:nvPr/>
        </p:nvSpPr>
        <p:spPr>
          <a:xfrm>
            <a:off x="228600" y="1145678"/>
            <a:ext cx="3206327" cy="461665"/>
          </a:xfrm>
          <a:prstGeom prst="rect">
            <a:avLst/>
          </a:prstGeom>
        </p:spPr>
        <p:txBody>
          <a:bodyPr wrap="none">
            <a:spAutoFit/>
          </a:bodyPr>
          <a:lstStyle/>
          <a:p>
            <a:r>
              <a:rPr lang="sl-SI" dirty="0"/>
              <a:t>Prevalenca - razširjenost</a:t>
            </a:r>
          </a:p>
        </p:txBody>
      </p:sp>
    </p:spTree>
    <p:extLst>
      <p:ext uri="{BB962C8B-B14F-4D97-AF65-F5344CB8AC3E}">
        <p14:creationId xmlns:p14="http://schemas.microsoft.com/office/powerpoint/2010/main" val="792559228"/>
      </p:ext>
    </p:extLst>
  </p:cSld>
  <p:clrMapOvr>
    <a:masterClrMapping/>
  </p:clrMapOvr>
</p:sld>
</file>

<file path=ppt/theme/theme1.xml><?xml version="1.0" encoding="utf-8"?>
<a:theme xmlns:a="http://schemas.openxmlformats.org/drawingml/2006/main" name="Azure">
  <a:themeElements>
    <a:clrScheme name="Azure 7">
      <a:dk1>
        <a:srgbClr val="000000"/>
      </a:dk1>
      <a:lt1>
        <a:srgbClr val="FFFFFF"/>
      </a:lt1>
      <a:dk2>
        <a:srgbClr val="FFFFFF"/>
      </a:dk2>
      <a:lt2>
        <a:srgbClr val="000000"/>
      </a:lt2>
      <a:accent1>
        <a:srgbClr val="FFFFFF"/>
      </a:accent1>
      <a:accent2>
        <a:srgbClr val="6666FF"/>
      </a:accent2>
      <a:accent3>
        <a:srgbClr val="FFFFFF"/>
      </a:accent3>
      <a:accent4>
        <a:srgbClr val="000000"/>
      </a:accent4>
      <a:accent5>
        <a:srgbClr val="FFFFFF"/>
      </a:accent5>
      <a:accent6>
        <a:srgbClr val="5C5CE7"/>
      </a:accent6>
      <a:hlink>
        <a:srgbClr val="3333CC"/>
      </a:hlink>
      <a:folHlink>
        <a:srgbClr val="3333CC"/>
      </a:folHlink>
    </a:clrScheme>
    <a:fontScheme name="Azur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Azure 4">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3333CC"/>
        </a:hlink>
        <a:folHlink>
          <a:srgbClr val="3333CC"/>
        </a:folHlink>
      </a:clrScheme>
      <a:clrMap bg1="dk2" tx1="lt1" bg2="dk1" tx2="lt2" accent1="accent1" accent2="accent2" accent3="accent3" accent4="accent4" accent5="accent5" accent6="accent6" hlink="hlink" folHlink="folHlink"/>
    </a:extraClrScheme>
    <a:extraClrScheme>
      <a:clrScheme name="Azure 5">
        <a:dk1>
          <a:srgbClr val="000000"/>
        </a:dk1>
        <a:lt1>
          <a:srgbClr val="FFFFFF"/>
        </a:lt1>
        <a:dk2>
          <a:srgbClr val="000000"/>
        </a:dk2>
        <a:lt2>
          <a:srgbClr val="000000"/>
        </a:lt2>
        <a:accent1>
          <a:srgbClr val="00CCCC"/>
        </a:accent1>
        <a:accent2>
          <a:srgbClr val="6666FF"/>
        </a:accent2>
        <a:accent3>
          <a:srgbClr val="FFFFFF"/>
        </a:accent3>
        <a:accent4>
          <a:srgbClr val="000000"/>
        </a:accent4>
        <a:accent5>
          <a:srgbClr val="AAE2E2"/>
        </a:accent5>
        <a:accent6>
          <a:srgbClr val="5C5CE7"/>
        </a:accent6>
        <a:hlink>
          <a:srgbClr val="3333CC"/>
        </a:hlink>
        <a:folHlink>
          <a:srgbClr val="3333CC"/>
        </a:folHlink>
      </a:clrScheme>
      <a:clrMap bg1="lt1" tx1="dk1" bg2="lt2" tx2="dk2" accent1="accent1" accent2="accent2" accent3="accent3" accent4="accent4" accent5="accent5" accent6="accent6" hlink="hlink" folHlink="folHlink"/>
    </a:extraClrScheme>
    <a:extraClrScheme>
      <a:clrScheme name="Azure 6">
        <a:dk1>
          <a:srgbClr val="000000"/>
        </a:dk1>
        <a:lt1>
          <a:srgbClr val="FFFFFF"/>
        </a:lt1>
        <a:dk2>
          <a:srgbClr val="FFFFFF"/>
        </a:dk2>
        <a:lt2>
          <a:srgbClr val="000000"/>
        </a:lt2>
        <a:accent1>
          <a:srgbClr val="00CCCC"/>
        </a:accent1>
        <a:accent2>
          <a:srgbClr val="6666FF"/>
        </a:accent2>
        <a:accent3>
          <a:srgbClr val="FFFFFF"/>
        </a:accent3>
        <a:accent4>
          <a:srgbClr val="000000"/>
        </a:accent4>
        <a:accent5>
          <a:srgbClr val="AAE2E2"/>
        </a:accent5>
        <a:accent6>
          <a:srgbClr val="5C5CE7"/>
        </a:accent6>
        <a:hlink>
          <a:srgbClr val="3333CC"/>
        </a:hlink>
        <a:folHlink>
          <a:srgbClr val="3333CC"/>
        </a:folHlink>
      </a:clrScheme>
      <a:clrMap bg1="lt1" tx1="dk1" bg2="lt2" tx2="dk2" accent1="accent1" accent2="accent2" accent3="accent3" accent4="accent4" accent5="accent5" accent6="accent6" hlink="hlink" folHlink="folHlink"/>
    </a:extraClrScheme>
    <a:extraClrScheme>
      <a:clrScheme name="Azure 7">
        <a:dk1>
          <a:srgbClr val="000000"/>
        </a:dk1>
        <a:lt1>
          <a:srgbClr val="FFFFFF"/>
        </a:lt1>
        <a:dk2>
          <a:srgbClr val="FFFFFF"/>
        </a:dk2>
        <a:lt2>
          <a:srgbClr val="000000"/>
        </a:lt2>
        <a:accent1>
          <a:srgbClr val="FFFFFF"/>
        </a:accent1>
        <a:accent2>
          <a:srgbClr val="6666FF"/>
        </a:accent2>
        <a:accent3>
          <a:srgbClr val="FFFFFF"/>
        </a:accent3>
        <a:accent4>
          <a:srgbClr val="000000"/>
        </a:accent4>
        <a:accent5>
          <a:srgbClr val="FFFFFF"/>
        </a:accent5>
        <a:accent6>
          <a:srgbClr val="5C5CE7"/>
        </a:accent6>
        <a:hlink>
          <a:srgbClr val="3333CC"/>
        </a:hlink>
        <a:folHlink>
          <a:srgbClr val="3333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11859</TotalTime>
  <Words>3951</Words>
  <Application>Microsoft Office PowerPoint</Application>
  <PresentationFormat>On-screen Show (4:3)</PresentationFormat>
  <Paragraphs>531</Paragraphs>
  <Slides>57</Slides>
  <Notes>19</Notes>
  <HiddenSlides>0</HiddenSlides>
  <MMClips>0</MMClips>
  <ScaleCrop>false</ScaleCrop>
  <HeadingPairs>
    <vt:vector size="8" baseType="variant">
      <vt:variant>
        <vt:lpstr>Fonts Used</vt:lpstr>
      </vt:variant>
      <vt:variant>
        <vt:i4>13</vt:i4>
      </vt:variant>
      <vt:variant>
        <vt:lpstr>Theme</vt:lpstr>
      </vt:variant>
      <vt:variant>
        <vt:i4>2</vt:i4>
      </vt:variant>
      <vt:variant>
        <vt:lpstr>Embedded OLE Servers</vt:lpstr>
      </vt:variant>
      <vt:variant>
        <vt:i4>2</vt:i4>
      </vt:variant>
      <vt:variant>
        <vt:lpstr>Slide Titles</vt:lpstr>
      </vt:variant>
      <vt:variant>
        <vt:i4>57</vt:i4>
      </vt:variant>
    </vt:vector>
  </HeadingPairs>
  <TitlesOfParts>
    <vt:vector size="74" baseType="lpstr">
      <vt:lpstr>ＭＳ Ｐゴシック</vt:lpstr>
      <vt:lpstr>Arial</vt:lpstr>
      <vt:lpstr>Arial Narrow</vt:lpstr>
      <vt:lpstr>Arial Rounded MT Bold</vt:lpstr>
      <vt:lpstr>Calibri</vt:lpstr>
      <vt:lpstr>Garamond</vt:lpstr>
      <vt:lpstr>Geneva</vt:lpstr>
      <vt:lpstr>GillSans</vt:lpstr>
      <vt:lpstr>Monotype Sorts</vt:lpstr>
      <vt:lpstr>Tahoma</vt:lpstr>
      <vt:lpstr>Times New Roman</vt:lpstr>
      <vt:lpstr>Wingdings</vt:lpstr>
      <vt:lpstr>Wingdings 2</vt:lpstr>
      <vt:lpstr>Azure</vt:lpstr>
      <vt:lpstr>Custom Design</vt:lpstr>
      <vt:lpstr>Chart</vt:lpstr>
      <vt:lpstr>Photo Editor Photo</vt:lpstr>
      <vt:lpstr>Psihofarmakologija duševnih motenj Zdravljenje migrenskega glavobola Gorazd Drevenšek 2025/26</vt:lpstr>
      <vt:lpstr>4 faze migrene</vt:lpstr>
      <vt:lpstr>ZNAČILNOSTI MIGRENE</vt:lpstr>
      <vt:lpstr>Kaj je migrena?</vt:lpstr>
      <vt:lpstr>PowerPoint Presentation</vt:lpstr>
      <vt:lpstr>Faze migrene</vt:lpstr>
      <vt:lpstr>Kako pogosta je pojavnost migrene?</vt:lpstr>
      <vt:lpstr>Kdo ima migreno?</vt:lpstr>
      <vt:lpstr>Pojavnost migrene</vt:lpstr>
      <vt:lpstr>Diagnostična merila ICHD-3 za migreno brez avre</vt:lpstr>
      <vt:lpstr>Diagnostična merila ICHD-3 za migreno Z avro</vt:lpstr>
      <vt:lpstr>Diagnostična merila ICHD-3 za kronično migreno</vt:lpstr>
      <vt:lpstr>Pogosti simptomi migrene</vt:lpstr>
      <vt:lpstr>Opozorilni znaki pred nastopom migrene</vt:lpstr>
      <vt:lpstr>Migrena z auro</vt:lpstr>
      <vt:lpstr>Vzroki za pojav migrene</vt:lpstr>
      <vt:lpstr>Vzroki za nastanek migrene?</vt:lpstr>
      <vt:lpstr>Kako poteka nastop migrene?</vt:lpstr>
      <vt:lpstr>Patofiziologija migrene</vt:lpstr>
      <vt:lpstr>Kako se kažejo znaki?</vt:lpstr>
      <vt:lpstr>Centri migrenskih napadov</vt:lpstr>
      <vt:lpstr>Molekularne osnove migrenskih napadov</vt:lpstr>
      <vt:lpstr>Metabolizem</vt:lpstr>
      <vt:lpstr>Genski markerji, povezani z migreno</vt:lpstr>
      <vt:lpstr>Dražljaji za migrenski napad</vt:lpstr>
      <vt:lpstr>Faze migrenskega napada</vt:lpstr>
      <vt:lpstr>PowerPoint Presentation</vt:lpstr>
      <vt:lpstr>PowerPoint Presentation</vt:lpstr>
      <vt:lpstr>PowerPoint Presentation</vt:lpstr>
      <vt:lpstr>PowerPoint Presentation</vt:lpstr>
      <vt:lpstr>PowerPoint Presentation</vt:lpstr>
      <vt:lpstr>Zgodovina zdravljenja migrene</vt:lpstr>
      <vt:lpstr>Ergot alkaloidi</vt:lpstr>
      <vt:lpstr>Zdravljenje migrene</vt:lpstr>
      <vt:lpstr>Akutno zdravljenje migrene</vt:lpstr>
      <vt:lpstr>    Preventivna zdravila pri migreni</vt:lpstr>
      <vt:lpstr>Triptani - 5-HT1B/1D receptorski agonisti</vt:lpstr>
      <vt:lpstr>Triptani</vt:lpstr>
      <vt:lpstr>PowerPoint Presentation</vt:lpstr>
      <vt:lpstr>Sumatriptan</vt:lpstr>
      <vt:lpstr>Zolmitriptan</vt:lpstr>
      <vt:lpstr>Naratriptan </vt:lpstr>
      <vt:lpstr>Rizatriptan</vt:lpstr>
      <vt:lpstr>Triptani - razvoj</vt:lpstr>
      <vt:lpstr>Dopaminski antagonisti</vt:lpstr>
      <vt:lpstr>Lidokain</vt:lpstr>
      <vt:lpstr>Opioidi</vt:lpstr>
      <vt:lpstr>Aspirin</vt:lpstr>
      <vt:lpstr>Nekatera zdravila lahko povzročijo, da migrena postane kronična</vt:lpstr>
      <vt:lpstr>Omejitve uporabe zdravil</vt:lpstr>
      <vt:lpstr>Potencialne nove terapevtske tarče</vt:lpstr>
      <vt:lpstr>Ženske in migrena</vt:lpstr>
      <vt:lpstr>Menstrualna migrena</vt:lpstr>
      <vt:lpstr>Migrena pri moških</vt:lpstr>
      <vt:lpstr>Nefarmakološke in komplementarne terapije</vt:lpstr>
      <vt:lpstr>Alternativna terapija: Akupunktura</vt:lpstr>
      <vt:lpstr>Povzetek - migrena</vt:lpstr>
    </vt:vector>
  </TitlesOfParts>
  <Company>Sinauer Associates,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Psychopharmacology, 2e</dc:title>
  <dc:creator>Sinauer Associates;Inc.</dc:creator>
  <cp:lastModifiedBy>Gorazd Drevenšek</cp:lastModifiedBy>
  <cp:revision>997</cp:revision>
  <cp:lastPrinted>1601-01-01T00:00:00Z</cp:lastPrinted>
  <dcterms:created xsi:type="dcterms:W3CDTF">2000-10-16T19:08:56Z</dcterms:created>
  <dcterms:modified xsi:type="dcterms:W3CDTF">2025-10-13T20:19:18Z</dcterms:modified>
</cp:coreProperties>
</file>