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7" r:id="rId2"/>
  </p:sldMasterIdLst>
  <p:notesMasterIdLst>
    <p:notesMasterId r:id="rId60"/>
  </p:notesMasterIdLst>
  <p:handoutMasterIdLst>
    <p:handoutMasterId r:id="rId61"/>
  </p:handoutMasterIdLst>
  <p:sldIdLst>
    <p:sldId id="260" r:id="rId3"/>
    <p:sldId id="381" r:id="rId4"/>
    <p:sldId id="362" r:id="rId5"/>
    <p:sldId id="376" r:id="rId6"/>
    <p:sldId id="384" r:id="rId7"/>
    <p:sldId id="349" r:id="rId8"/>
    <p:sldId id="350" r:id="rId9"/>
    <p:sldId id="377" r:id="rId10"/>
    <p:sldId id="378" r:id="rId11"/>
    <p:sldId id="379" r:id="rId12"/>
    <p:sldId id="380" r:id="rId13"/>
    <p:sldId id="327" r:id="rId14"/>
    <p:sldId id="364" r:id="rId15"/>
    <p:sldId id="365" r:id="rId16"/>
    <p:sldId id="366" r:id="rId17"/>
    <p:sldId id="351" r:id="rId18"/>
    <p:sldId id="367" r:id="rId19"/>
    <p:sldId id="372" r:id="rId20"/>
    <p:sldId id="374" r:id="rId21"/>
    <p:sldId id="368" r:id="rId22"/>
    <p:sldId id="369" r:id="rId23"/>
    <p:sldId id="370" r:id="rId24"/>
    <p:sldId id="371" r:id="rId25"/>
    <p:sldId id="383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361" r:id="rId36"/>
    <p:sldId id="331" r:id="rId37"/>
    <p:sldId id="328" r:id="rId38"/>
    <p:sldId id="329" r:id="rId39"/>
    <p:sldId id="330" r:id="rId40"/>
    <p:sldId id="332" r:id="rId41"/>
    <p:sldId id="333" r:id="rId42"/>
    <p:sldId id="382" r:id="rId43"/>
    <p:sldId id="334" r:id="rId44"/>
    <p:sldId id="335" r:id="rId45"/>
    <p:sldId id="336" r:id="rId46"/>
    <p:sldId id="342" r:id="rId47"/>
    <p:sldId id="341" r:id="rId48"/>
    <p:sldId id="343" r:id="rId49"/>
    <p:sldId id="344" r:id="rId50"/>
    <p:sldId id="346" r:id="rId51"/>
    <p:sldId id="347" r:id="rId52"/>
    <p:sldId id="363" r:id="rId53"/>
    <p:sldId id="388" r:id="rId54"/>
    <p:sldId id="385" r:id="rId55"/>
    <p:sldId id="386" r:id="rId56"/>
    <p:sldId id="387" r:id="rId57"/>
    <p:sldId id="389" r:id="rId58"/>
    <p:sldId id="373" r:id="rId59"/>
  </p:sldIdLst>
  <p:sldSz cx="1219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12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12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12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12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778D"/>
    <a:srgbClr val="2F1F6B"/>
    <a:srgbClr val="352379"/>
    <a:srgbClr val="BEB722"/>
    <a:srgbClr val="C82E3D"/>
    <a:srgbClr val="7A1C25"/>
    <a:srgbClr val="C0C0C0"/>
    <a:srgbClr val="CED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49" autoAdjust="0"/>
    <p:restoredTop sz="95396" autoAdjust="0"/>
  </p:normalViewPr>
  <p:slideViewPr>
    <p:cSldViewPr>
      <p:cViewPr varScale="1">
        <p:scale>
          <a:sx n="109" d="100"/>
          <a:sy n="109" d="100"/>
        </p:scale>
        <p:origin x="14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836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E40B46E-A9DB-4BF6-9332-470AE859B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43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/>
          </a:extLst>
        </p:spPr>
      </p:sp>
      <p:sp>
        <p:nvSpPr>
          <p:cNvPr id="286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B5B661B-A5D6-4681-AA81-02B1B498A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556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Geneva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Geneva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Geneva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Geneva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Geneva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9pPr>
          </a:lstStyle>
          <a:p>
            <a:pPr eaLnBrk="1" hangingPunct="1">
              <a:defRPr/>
            </a:pPr>
            <a:fld id="{79BE7D9F-7316-4AAE-8848-6B840B0B2ED0}" type="slidenum">
              <a:rPr lang="en-US" sz="1200" smtClean="0"/>
              <a:pPr eaLnBrk="1" hangingPunct="1">
                <a:defRPr/>
              </a:pPr>
              <a:t>1</a:t>
            </a:fld>
            <a:endParaRPr lang="en-US" sz="1200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>
              <a:defRPr sz="2400" b="1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12813">
              <a:defRPr sz="2400" b="1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12813">
              <a:defRPr sz="2400" b="1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12813">
              <a:defRPr sz="2400" b="1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12813">
              <a:defRPr sz="2400" b="1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A5C536AB-7CC1-43A5-ADE9-F1D816D7E610}" type="slidenum">
              <a:rPr lang="en-US" altLang="sl-SI" sz="1200" b="0"/>
              <a:pPr/>
              <a:t>3</a:t>
            </a:fld>
            <a:endParaRPr lang="en-US" altLang="sl-SI" sz="1200" b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8613" y="695325"/>
            <a:ext cx="6202362" cy="34893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911"/>
            <a:ext cx="5029200" cy="4184432"/>
          </a:xfrm>
          <a:noFill/>
        </p:spPr>
        <p:txBody>
          <a:bodyPr/>
          <a:lstStyle/>
          <a:p>
            <a:pPr eaLnBrk="1" hangingPunct="1"/>
            <a:endParaRPr lang="sl-SI" altLang="sl-SI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>
              <a:defRPr sz="2400" b="1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defTabSz="912813">
              <a:defRPr sz="2400" b="1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defTabSz="912813">
              <a:defRPr sz="2400" b="1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defTabSz="912813">
              <a:defRPr sz="2400" b="1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defTabSz="912813">
              <a:defRPr sz="2400" b="1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A5C536AB-7CC1-43A5-ADE9-F1D816D7E610}" type="slidenum">
              <a:rPr lang="en-US" altLang="sl-SI" sz="1200" b="0"/>
              <a:pPr/>
              <a:t>4</a:t>
            </a:fld>
            <a:endParaRPr lang="en-US" altLang="sl-SI" sz="1200" b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8613" y="695325"/>
            <a:ext cx="6202362" cy="34893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911"/>
            <a:ext cx="5029200" cy="4184432"/>
          </a:xfrm>
          <a:noFill/>
        </p:spPr>
        <p:txBody>
          <a:bodyPr/>
          <a:lstStyle/>
          <a:p>
            <a:pPr eaLnBrk="1" hangingPunct="1"/>
            <a:endParaRPr lang="sl-SI" altLang="sl-SI" smtClean="0"/>
          </a:p>
        </p:txBody>
      </p:sp>
    </p:spTree>
    <p:extLst>
      <p:ext uri="{BB962C8B-B14F-4D97-AF65-F5344CB8AC3E}">
        <p14:creationId xmlns:p14="http://schemas.microsoft.com/office/powerpoint/2010/main" val="221375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5DB62BD-AC75-4232-8809-B35BD372FDB4}" type="slidenum">
              <a:rPr lang="en-GB" altLang="sl-SI" sz="1200"/>
              <a:pPr eaLnBrk="1" hangingPunct="1"/>
              <a:t>42</a:t>
            </a:fld>
            <a:endParaRPr lang="en-GB" altLang="sl-SI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sl-SI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5D77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508000" y="3190828"/>
            <a:ext cx="11277600" cy="923972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>
              <a:defRPr sz="5400" i="1">
                <a:latin typeface="Times New Roman" pitchFamily="18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710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219200" y="1143000"/>
            <a:ext cx="9753600" cy="5486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128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58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BAC42-B90B-46CA-9780-1AD11FF2D283}" type="slidenum">
              <a:rPr lang="en-GB" altLang="sl-SI"/>
              <a:pPr>
                <a:defRPr/>
              </a:pPr>
              <a:t>‹#›</a:t>
            </a:fld>
            <a:endParaRPr lang="en-GB" altLang="sl-SI"/>
          </a:p>
        </p:txBody>
      </p:sp>
    </p:spTree>
    <p:extLst>
      <p:ext uri="{BB962C8B-B14F-4D97-AF65-F5344CB8AC3E}">
        <p14:creationId xmlns:p14="http://schemas.microsoft.com/office/powerpoint/2010/main" val="778578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27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95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9"/>
          <p:cNvSpPr>
            <a:spLocks noChangeArrowheads="1"/>
          </p:cNvSpPr>
          <p:nvPr/>
        </p:nvSpPr>
        <p:spPr bwMode="auto">
          <a:xfrm>
            <a:off x="0" y="1"/>
            <a:ext cx="12192000" cy="720725"/>
          </a:xfrm>
          <a:prstGeom prst="rect">
            <a:avLst/>
          </a:prstGeom>
          <a:solidFill>
            <a:srgbClr val="5D77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Geneva" pitchFamily="121" charset="-128"/>
              </a:defRPr>
            </a:lvl9pPr>
          </a:lstStyle>
          <a:p>
            <a:pPr eaLnBrk="1" hangingPunct="1">
              <a:defRPr/>
            </a:pPr>
            <a:endParaRPr lang="sl-SI" altLang="sl-SI" sz="2400" smtClean="0"/>
          </a:p>
        </p:txBody>
      </p: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1"/>
            <a:ext cx="12192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EB72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143000"/>
            <a:ext cx="9753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6" r:id="rId2"/>
    <p:sldLayoutId id="2147483707" r:id="rId3"/>
    <p:sldLayoutId id="2147483713" r:id="rId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Geneva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Genev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Genev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Genev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Genev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33363" indent="-233363" algn="l" rtl="0" eaLnBrk="0" fontAlgn="base" hangingPunct="0">
        <a:spcBef>
          <a:spcPct val="60000"/>
        </a:spcBef>
        <a:spcAft>
          <a:spcPct val="0"/>
        </a:spcAft>
        <a:buClr>
          <a:schemeClr val="bg2"/>
        </a:buClr>
        <a:buFont typeface="Arial" pitchFamily="34" charset="0"/>
        <a:buChar char="•"/>
        <a:defRPr sz="3200">
          <a:solidFill>
            <a:schemeClr val="bg2"/>
          </a:solidFill>
          <a:latin typeface="+mn-lt"/>
          <a:ea typeface="Geneva" charset="0"/>
          <a:cs typeface="+mn-cs"/>
        </a:defRPr>
      </a:lvl1pPr>
      <a:lvl2pPr marL="681038" indent="-2270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§"/>
        <a:defRPr sz="3200">
          <a:solidFill>
            <a:schemeClr val="bg2"/>
          </a:solidFill>
          <a:latin typeface="+mn-lt"/>
          <a:ea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Font typeface="Arial" pitchFamily="34" charset="0"/>
        <a:buChar char="•"/>
        <a:defRPr sz="3200">
          <a:solidFill>
            <a:schemeClr val="bg2"/>
          </a:solidFill>
          <a:latin typeface="+mn-lt"/>
          <a:ea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§"/>
        <a:defRPr sz="3200">
          <a:solidFill>
            <a:schemeClr val="bg2"/>
          </a:solidFill>
          <a:latin typeface="+mn-lt"/>
          <a:ea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0000"/>
        <a:buFont typeface="Arial" pitchFamily="34" charset="0"/>
        <a:buChar char="•"/>
        <a:defRPr sz="3200">
          <a:solidFill>
            <a:schemeClr val="bg2"/>
          </a:solidFill>
          <a:latin typeface="+mn-lt"/>
          <a:ea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pitchFamily="2" charset="2"/>
        <a:buChar char="v"/>
        <a:defRPr sz="32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pitchFamily="2" charset="2"/>
        <a:buChar char="v"/>
        <a:defRPr sz="32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pitchFamily="2" charset="2"/>
        <a:buChar char="v"/>
        <a:defRPr sz="32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pitchFamily="2" charset="2"/>
        <a:buChar char="v"/>
        <a:defRPr sz="32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2192000" cy="338138"/>
          </a:xfrm>
          <a:prstGeom prst="rect">
            <a:avLst/>
          </a:prstGeom>
          <a:solidFill>
            <a:srgbClr val="5D77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sl-SI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 kern="1200">
          <a:solidFill>
            <a:schemeClr val="bg1"/>
          </a:solidFill>
          <a:latin typeface="Arial" pitchFamily="34" charset="0"/>
          <a:ea typeface="Geneva" charset="0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Geneva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Geneva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Geneva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ea typeface="Geneva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mc.ncbi.nlm.nih.gov/articles/PMC9415189/" TargetMode="External"/><Relationship Id="rId2" Type="http://schemas.openxmlformats.org/officeDocument/2006/relationships/hyperlink" Target="http://abcnews.go.com/Business/real-life-limitless-pill-silicon-valley-entrepreneurs-pursue/story?id=46454558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wmf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1016/j.jpsychires.2006.05.004" TargetMode="External"/><Relationship Id="rId13" Type="http://schemas.openxmlformats.org/officeDocument/2006/relationships/hyperlink" Target="https://doi.org/10.1007/978-3-642-46658-8_26" TargetMode="External"/><Relationship Id="rId3" Type="http://schemas.openxmlformats.org/officeDocument/2006/relationships/hyperlink" Target="https://doi.org/10.1089/acm.2011.0367" TargetMode="External"/><Relationship Id="rId7" Type="http://schemas.openxmlformats.org/officeDocument/2006/relationships/hyperlink" Target="https://doi.org/10.1001/jama.1997.03550160047037" TargetMode="External"/><Relationship Id="rId12" Type="http://schemas.openxmlformats.org/officeDocument/2006/relationships/hyperlink" Target="https://doi.org/10.1016/j.neuropharm.2017.07.031" TargetMode="External"/><Relationship Id="rId2" Type="http://schemas.openxmlformats.org/officeDocument/2006/relationships/hyperlink" Target="http://dx.doi.org/10.4103/0253-7176.106022" TargetMode="External"/><Relationship Id="rId16" Type="http://schemas.openxmlformats.org/officeDocument/2006/relationships/hyperlink" Target="https://doi.org/10.1007/s00426-014-0610-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77/0269881114552744" TargetMode="External"/><Relationship Id="rId11" Type="http://schemas.openxmlformats.org/officeDocument/2006/relationships/hyperlink" Target="https://www.ncbi.nlm.nih.gov/pubmed/9368238" TargetMode="External"/><Relationship Id="rId5" Type="http://schemas.openxmlformats.org/officeDocument/2006/relationships/hyperlink" Target="http://journals.lww.com/behaviouralpharm/pages/articleviewer.aspx?year=2009&amp;issue=12000&amp;article=00001&amp;type=abstract" TargetMode="External"/><Relationship Id="rId15" Type="http://schemas.openxmlformats.org/officeDocument/2006/relationships/hyperlink" Target="https://doi.org/10.1002/14651858.CD000448.pub3" TargetMode="External"/><Relationship Id="rId10" Type="http://schemas.openxmlformats.org/officeDocument/2006/relationships/hyperlink" Target="http://dx.doi.org/10.1179/147683008X301513" TargetMode="External"/><Relationship Id="rId4" Type="http://schemas.openxmlformats.org/officeDocument/2006/relationships/hyperlink" Target="http://dx.doi.org/10.1111/j.1467-3010.2007.00665.x" TargetMode="External"/><Relationship Id="rId9" Type="http://schemas.openxmlformats.org/officeDocument/2006/relationships/hyperlink" Target="http://doi.org/10.1002/14651858.CD003383" TargetMode="External"/><Relationship Id="rId14" Type="http://schemas.openxmlformats.org/officeDocument/2006/relationships/hyperlink" Target="http://europepmc.org/abstract/MED/15071842/reload=0;jsessionid=Dx7g0KeNpzfMF03o7fz3.12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524000" y="762000"/>
            <a:ext cx="9144000" cy="5325177"/>
          </a:xfrm>
        </p:spPr>
        <p:txBody>
          <a:bodyPr/>
          <a:lstStyle/>
          <a:p>
            <a:pPr eaLnBrk="1" hangingPunct="1">
              <a:defRPr/>
            </a:pPr>
            <a:r>
              <a:rPr lang="sl-SI" sz="4000" dirty="0">
                <a:latin typeface="Times New Roman" charset="0"/>
              </a:rPr>
              <a:t>Psihofarmakologija duševnih motenj</a:t>
            </a:r>
            <a:br>
              <a:rPr lang="sl-SI" sz="4000" dirty="0">
                <a:latin typeface="Times New Roman" charset="0"/>
              </a:rPr>
            </a:br>
            <a:r>
              <a:rPr lang="sl-SI" sz="4800" dirty="0">
                <a:latin typeface="Times New Roman" charset="0"/>
              </a:rPr>
              <a:t/>
            </a:r>
            <a:br>
              <a:rPr lang="sl-SI" sz="4800" dirty="0">
                <a:latin typeface="Times New Roman" charset="0"/>
              </a:rPr>
            </a:br>
            <a:r>
              <a:rPr lang="sl-SI" dirty="0" err="1" smtClean="0">
                <a:latin typeface="Times New Roman" charset="0"/>
              </a:rPr>
              <a:t>Nootropi</a:t>
            </a:r>
            <a:r>
              <a:rPr lang="sl-SI" dirty="0" smtClean="0">
                <a:latin typeface="Times New Roman" charset="0"/>
              </a:rPr>
              <a:t/>
            </a:r>
            <a:br>
              <a:rPr lang="sl-SI" dirty="0" smtClean="0">
                <a:latin typeface="Times New Roman" charset="0"/>
              </a:rPr>
            </a:br>
            <a:r>
              <a:rPr lang="sl-SI" sz="4000" dirty="0">
                <a:latin typeface="Times New Roman" charset="0"/>
              </a:rPr>
              <a:t>(„Smart drugs“, „</a:t>
            </a:r>
            <a:r>
              <a:rPr lang="sl-SI" sz="4000" dirty="0" err="1">
                <a:latin typeface="Times New Roman" charset="0"/>
              </a:rPr>
              <a:t>Brain</a:t>
            </a:r>
            <a:r>
              <a:rPr lang="sl-SI" sz="4000" dirty="0">
                <a:latin typeface="Times New Roman" charset="0"/>
              </a:rPr>
              <a:t> </a:t>
            </a:r>
            <a:r>
              <a:rPr lang="sl-SI" sz="4000" dirty="0" err="1">
                <a:latin typeface="Times New Roman" charset="0"/>
              </a:rPr>
              <a:t>Boosters</a:t>
            </a:r>
            <a:r>
              <a:rPr lang="sl-SI" sz="4000" dirty="0">
                <a:latin typeface="Times New Roman" charset="0"/>
              </a:rPr>
              <a:t>“, „</a:t>
            </a:r>
            <a:r>
              <a:rPr lang="sl-SI" sz="4000" dirty="0" err="1">
                <a:latin typeface="Times New Roman" charset="0"/>
              </a:rPr>
              <a:t>Cognitive</a:t>
            </a:r>
            <a:r>
              <a:rPr lang="sl-SI" sz="4000" dirty="0">
                <a:latin typeface="Times New Roman" charset="0"/>
              </a:rPr>
              <a:t> </a:t>
            </a:r>
            <a:r>
              <a:rPr lang="sl-SI" sz="4000" dirty="0" err="1">
                <a:latin typeface="Times New Roman" charset="0"/>
              </a:rPr>
              <a:t>enhancers</a:t>
            </a:r>
            <a:r>
              <a:rPr lang="sl-SI" sz="4000" dirty="0">
                <a:latin typeface="Times New Roman" charset="0"/>
              </a:rPr>
              <a:t>“…)</a:t>
            </a:r>
            <a:br>
              <a:rPr lang="sl-SI" sz="4000" dirty="0">
                <a:latin typeface="Times New Roman" charset="0"/>
              </a:rPr>
            </a:br>
            <a:r>
              <a:rPr lang="sl-SI" dirty="0" smtClean="0">
                <a:latin typeface="Times New Roman" charset="0"/>
              </a:rPr>
              <a:t/>
            </a:r>
            <a:br>
              <a:rPr lang="sl-SI" dirty="0" smtClean="0">
                <a:latin typeface="Times New Roman" charset="0"/>
              </a:rPr>
            </a:br>
            <a:r>
              <a:rPr lang="sl-SI" sz="3200" dirty="0">
                <a:latin typeface="Times New Roman" charset="0"/>
              </a:rPr>
              <a:t>Gorazd Drevenšek</a:t>
            </a:r>
            <a:br>
              <a:rPr lang="sl-SI" sz="3200" dirty="0">
                <a:latin typeface="Times New Roman" charset="0"/>
              </a:rPr>
            </a:br>
            <a:r>
              <a:rPr lang="sl-SI" sz="3200" dirty="0" smtClean="0">
                <a:latin typeface="Times New Roman" charset="0"/>
              </a:rPr>
              <a:t>2025/26</a:t>
            </a:r>
            <a:endParaRPr lang="en-US" sz="3200" dirty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					     Kje shranjujemo spomine? 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0"/>
          </p:nvPr>
        </p:nvSpPr>
        <p:spPr>
          <a:xfrm>
            <a:off x="5562600" y="838200"/>
            <a:ext cx="6172200" cy="5791200"/>
          </a:xfrm>
        </p:spPr>
        <p:txBody>
          <a:bodyPr/>
          <a:lstStyle/>
          <a:p>
            <a:r>
              <a:rPr lang="sl-SI" sz="3600" dirty="0" err="1" smtClean="0"/>
              <a:t>Kortikalni</a:t>
            </a:r>
            <a:r>
              <a:rPr lang="sl-SI" sz="3600" dirty="0" smtClean="0"/>
              <a:t> tokokrogi za vizualno prepoznavo pri opicah:</a:t>
            </a:r>
          </a:p>
          <a:p>
            <a:r>
              <a:rPr lang="sl-SI" sz="3600" dirty="0" smtClean="0"/>
              <a:t>Medialni temporalni reženj</a:t>
            </a:r>
          </a:p>
          <a:p>
            <a:r>
              <a:rPr lang="sl-SI" sz="3600" dirty="0" smtClean="0"/>
              <a:t>Priklic vidnega spomina iz teh povezav.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611"/>
            <a:ext cx="4876800" cy="68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5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31376" y="1371600"/>
            <a:ext cx="2012576" cy="2057400"/>
          </a:xfrm>
        </p:spPr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Oblikovanje spomina in njegov priklic (2020)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870" y="0"/>
            <a:ext cx="10022130" cy="6858000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67952" y="5181600"/>
            <a:ext cx="1944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Alzheimer's &amp; </a:t>
            </a:r>
            <a:r>
              <a:rPr lang="en-US" sz="1600" dirty="0" err="1"/>
              <a:t>DementiaVolume</a:t>
            </a:r>
            <a:r>
              <a:rPr lang="en-US" sz="1600" dirty="0"/>
              <a:t> 16, Issue 6 p. 926-937</a:t>
            </a:r>
            <a:endParaRPr lang="sl-SI" sz="1600" dirty="0"/>
          </a:p>
        </p:txBody>
      </p:sp>
    </p:spTree>
    <p:extLst>
      <p:ext uri="{BB962C8B-B14F-4D97-AF65-F5344CB8AC3E}">
        <p14:creationId xmlns:p14="http://schemas.microsoft.com/office/powerpoint/2010/main" val="271583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sz="3200" dirty="0"/>
              <a:t>Kognitivni ojačevalci – strategije razvoja</a:t>
            </a:r>
            <a:endParaRPr lang="en-GB" altLang="sl-SI" sz="3200" dirty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14400"/>
            <a:ext cx="11963400" cy="3810000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Mnoga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zdravila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imajo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potencial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za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accent2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izboljšanje</a:t>
            </a:r>
            <a:r>
              <a:rPr lang="en-US" altLang="sl-SI" sz="2800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accent2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kakovosti</a:t>
            </a:r>
            <a:r>
              <a:rPr lang="en-US" altLang="sl-SI" sz="2800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accent2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življenja</a:t>
            </a:r>
            <a:r>
              <a:rPr lang="en-US" altLang="sl-SI" sz="2800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(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in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za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korist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družbe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?) 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  <a:sym typeface="Wingdings" panose="05000000000000000000" pitchFamily="2" charset="2"/>
              </a:rPr>
              <a:t> razvoj zdravil za te skupine (demence, pozornosti)</a:t>
            </a:r>
            <a:endParaRPr lang="sl-SI" altLang="sl-SI" sz="2800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sl-SI" sz="2800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Razvoj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farmakogenomik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e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je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mogoče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usmeriti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v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podskupine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posameznikov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z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varnimi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in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učinkovitimi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kognitivn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imi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ojač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itvami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.</a:t>
            </a:r>
            <a:endParaRPr lang="sl-SI" altLang="sl-SI" sz="2800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sl-SI" sz="2800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sl-SI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Nujne so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eksperimentalne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psiholo</a:t>
            </a:r>
            <a:r>
              <a:rPr lang="sl-SI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ške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/ </a:t>
            </a:r>
            <a:r>
              <a:rPr lang="sl-SI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biovedenjske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metode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za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preverjanje delovanja takih zdravil;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zagotovi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ti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accent2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čim</a:t>
            </a:r>
            <a:r>
              <a:rPr lang="en-US" altLang="sl-SI" sz="2800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accent2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varnejš</a:t>
            </a:r>
            <a:r>
              <a:rPr lang="sl-SI" altLang="sl-SI" sz="2800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o</a:t>
            </a:r>
            <a:r>
              <a:rPr lang="en-US" altLang="sl-SI" sz="2800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accent2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uporab</a:t>
            </a:r>
            <a:r>
              <a:rPr lang="sl-SI" altLang="sl-SI" sz="2800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o</a:t>
            </a:r>
            <a:r>
              <a:rPr lang="en-US" altLang="sl-SI" sz="2800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psihotropn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o delujočih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n-US" altLang="sl-SI" sz="2800" dirty="0" err="1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zdravil</a:t>
            </a:r>
            <a:r>
              <a:rPr lang="en-US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.</a:t>
            </a:r>
            <a:endParaRPr lang="sl-SI" altLang="sl-SI" sz="2800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sl-SI" altLang="sl-SI" sz="2800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sl-SI" altLang="sl-SI" sz="2800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sl-SI" altLang="sl-SI" sz="280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„Prehranski dodatki“:</a:t>
            </a:r>
            <a:endParaRPr lang="en-US" altLang="sl-SI" sz="2800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sl-SI" sz="3600" dirty="0" smtClean="0">
              <a:solidFill>
                <a:schemeClr val="tx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953" y="4059002"/>
            <a:ext cx="5323247" cy="279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7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Nastajanje spomina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6200" y="990600"/>
            <a:ext cx="6400799" cy="5486400"/>
          </a:xfrm>
        </p:spPr>
        <p:txBody>
          <a:bodyPr/>
          <a:lstStyle/>
          <a:p>
            <a:r>
              <a:rPr lang="sl-SI" sz="2400" dirty="0" smtClean="0"/>
              <a:t>Povezave </a:t>
            </a:r>
            <a:r>
              <a:rPr lang="sl-SI" sz="2400" dirty="0"/>
              <a:t>medialnega temporalnega režnja: nastajanje spominov; a,b: Prefrontalni korteks (PFC) se deli na </a:t>
            </a:r>
            <a:r>
              <a:rPr lang="sl-SI" sz="2400" dirty="0" err="1"/>
              <a:t>dorzolateralni</a:t>
            </a:r>
            <a:r>
              <a:rPr lang="sl-SI" sz="2400" dirty="0"/>
              <a:t> (DLPFC), </a:t>
            </a:r>
            <a:r>
              <a:rPr lang="sl-SI" sz="2400" dirty="0" err="1"/>
              <a:t>anteriorni</a:t>
            </a:r>
            <a:r>
              <a:rPr lang="sl-SI" sz="2400" dirty="0"/>
              <a:t> (APFC), </a:t>
            </a:r>
            <a:r>
              <a:rPr lang="sl-SI" sz="2400" dirty="0" err="1"/>
              <a:t>ventrolateralni</a:t>
            </a:r>
            <a:r>
              <a:rPr lang="sl-SI" sz="2400" dirty="0"/>
              <a:t> (VLPFC) in mediani (MPFC) del. </a:t>
            </a:r>
          </a:p>
          <a:p>
            <a:pPr marL="0" indent="0">
              <a:buNone/>
            </a:pPr>
            <a:r>
              <a:rPr lang="sl-SI" sz="2400" dirty="0"/>
              <a:t>Mediani temporalni reženj (MTL) pa delimo na </a:t>
            </a:r>
            <a:r>
              <a:rPr lang="sl-SI" sz="2400" dirty="0" err="1"/>
              <a:t>hipokampus</a:t>
            </a:r>
            <a:r>
              <a:rPr lang="sl-SI" sz="2400" dirty="0"/>
              <a:t>, </a:t>
            </a:r>
            <a:r>
              <a:rPr lang="sl-SI" sz="2400" dirty="0" err="1"/>
              <a:t>amigdalo</a:t>
            </a:r>
            <a:r>
              <a:rPr lang="sl-SI" sz="2400" dirty="0"/>
              <a:t> ter </a:t>
            </a:r>
            <a:r>
              <a:rPr lang="sl-SI" sz="2400" dirty="0" err="1"/>
              <a:t>parahipokampalna</a:t>
            </a:r>
            <a:r>
              <a:rPr lang="sl-SI" sz="2400" dirty="0"/>
              <a:t>, </a:t>
            </a:r>
            <a:r>
              <a:rPr lang="sl-SI" sz="2400" dirty="0" err="1"/>
              <a:t>peririnalna</a:t>
            </a:r>
            <a:r>
              <a:rPr lang="sl-SI" sz="2400" dirty="0"/>
              <a:t> in </a:t>
            </a:r>
            <a:r>
              <a:rPr lang="sl-SI" sz="2400" dirty="0" err="1"/>
              <a:t>entorinalna</a:t>
            </a:r>
            <a:r>
              <a:rPr lang="sl-SI" sz="2400" dirty="0"/>
              <a:t> </a:t>
            </a:r>
            <a:r>
              <a:rPr lang="sl-SI" sz="2400" dirty="0" err="1"/>
              <a:t>neokortična</a:t>
            </a:r>
            <a:r>
              <a:rPr lang="sl-SI" sz="2400" dirty="0"/>
              <a:t> območja; </a:t>
            </a:r>
          </a:p>
          <a:p>
            <a:r>
              <a:rPr lang="sl-SI" sz="2400" dirty="0"/>
              <a:t>c: Skozi korpus </a:t>
            </a:r>
            <a:r>
              <a:rPr lang="sl-SI" sz="2400" dirty="0" err="1"/>
              <a:t>kalozum</a:t>
            </a:r>
            <a:r>
              <a:rPr lang="sl-SI" sz="2400" dirty="0"/>
              <a:t> poteka veliko število recipročnih povezav med MTL in PFC ter enosmerna povezava med CA1 regijo </a:t>
            </a:r>
            <a:r>
              <a:rPr lang="sl-SI" sz="2400" dirty="0" err="1"/>
              <a:t>hipokampusa</a:t>
            </a:r>
            <a:r>
              <a:rPr lang="sl-SI" sz="2400" dirty="0"/>
              <a:t> in MPFC (</a:t>
            </a:r>
            <a:r>
              <a:rPr lang="sl-SI" sz="2400" dirty="0" err="1"/>
              <a:t>Simmons</a:t>
            </a:r>
            <a:r>
              <a:rPr lang="sl-SI" sz="2400" dirty="0"/>
              <a:t>, 2003).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1133324"/>
            <a:ext cx="5895561" cy="57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016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Dolgoročni in kratkoročni spomin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28600" y="4724400"/>
            <a:ext cx="11734800" cy="2057399"/>
          </a:xfrm>
        </p:spPr>
        <p:txBody>
          <a:bodyPr/>
          <a:lstStyle/>
          <a:p>
            <a:r>
              <a:rPr lang="sl-SI" dirty="0"/>
              <a:t>Mehanizem CREB: nastajanje </a:t>
            </a:r>
            <a:r>
              <a:rPr lang="sl-SI" dirty="0">
                <a:solidFill>
                  <a:schemeClr val="accent2">
                    <a:lumMod val="75000"/>
                  </a:schemeClr>
                </a:solidFill>
              </a:rPr>
              <a:t>dolgoročnih spominov</a:t>
            </a:r>
            <a:r>
              <a:rPr lang="sl-SI" dirty="0"/>
              <a:t>. Vstopni dražljaj prek sekundarnega sporočevalca in </a:t>
            </a:r>
            <a:r>
              <a:rPr lang="sl-SI" dirty="0" err="1"/>
              <a:t>kinaze</a:t>
            </a:r>
            <a:r>
              <a:rPr lang="sl-SI" dirty="0"/>
              <a:t> stimulira CREB, ki sproži izražanje genov. To privede do učenja in hrambe spomina (Benito, </a:t>
            </a:r>
            <a:r>
              <a:rPr lang="sl-SI" dirty="0" smtClean="0"/>
              <a:t>2010). </a:t>
            </a:r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07" y="990600"/>
            <a:ext cx="118955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867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Rekonsolidacija</a:t>
            </a:r>
            <a:r>
              <a:rPr lang="sl-SI" dirty="0" smtClean="0"/>
              <a:t> spomina</a:t>
            </a:r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6985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04800" y="1303899"/>
            <a:ext cx="5620871" cy="4478802"/>
          </a:xfrm>
        </p:spPr>
        <p:txBody>
          <a:bodyPr/>
          <a:lstStyle/>
          <a:p>
            <a:r>
              <a:rPr lang="sl-SI" dirty="0" err="1"/>
              <a:t>Rekonsolidacija</a:t>
            </a:r>
            <a:r>
              <a:rPr lang="sl-SI" dirty="0"/>
              <a:t>: Kratkoročni spomin (STM) se konsolidira v dolgoročni spomin (LTM). Ko obstoječi LTM preide iz neaktivnega stanja (IS) v aktivno (AS), se </a:t>
            </a:r>
            <a:r>
              <a:rPr lang="sl-SI" dirty="0" err="1"/>
              <a:t>rekonsolidira</a:t>
            </a:r>
            <a:r>
              <a:rPr lang="sl-SI" dirty="0"/>
              <a:t>. V tej fazi pa je </a:t>
            </a:r>
            <a:r>
              <a:rPr lang="sl-SI" dirty="0" smtClean="0"/>
              <a:t>nestabilen in </a:t>
            </a:r>
            <a:r>
              <a:rPr lang="sl-SI" dirty="0"/>
              <a:t>občutljiv na </a:t>
            </a:r>
            <a:r>
              <a:rPr lang="sl-SI" dirty="0" err="1"/>
              <a:t>amnestične</a:t>
            </a:r>
            <a:r>
              <a:rPr lang="sl-SI" dirty="0"/>
              <a:t> vplive </a:t>
            </a:r>
            <a:r>
              <a:rPr lang="sl-SI" sz="2400" dirty="0"/>
              <a:t>(Inda, 2011). </a:t>
            </a:r>
          </a:p>
        </p:txBody>
      </p:sp>
    </p:spTree>
    <p:extLst>
      <p:ext uri="{BB962C8B-B14F-4D97-AF65-F5344CB8AC3E}">
        <p14:creationId xmlns:p14="http://schemas.microsoft.com/office/powerpoint/2010/main" val="2249397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altLang="sl-SI" sz="2800" dirty="0"/>
              <a:t>Kaj lahko jača spomin</a:t>
            </a:r>
            <a:endParaRPr lang="en-US" altLang="sl-SI" sz="2800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219200"/>
            <a:ext cx="8229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sl-SI" altLang="sl-SI" dirty="0" smtClean="0"/>
              <a:t>Amfetamini</a:t>
            </a:r>
            <a:endParaRPr lang="en-US" altLang="sl-SI" dirty="0" smtClean="0"/>
          </a:p>
          <a:p>
            <a:pPr eaLnBrk="1" hangingPunct="1">
              <a:defRPr/>
            </a:pPr>
            <a:r>
              <a:rPr lang="sl-SI" altLang="sl-SI" dirty="0"/>
              <a:t>E</a:t>
            </a:r>
            <a:r>
              <a:rPr lang="en-US" altLang="sl-SI" dirty="0" err="1" smtClean="0"/>
              <a:t>strogen</a:t>
            </a:r>
            <a:r>
              <a:rPr lang="sl-SI" altLang="sl-SI" dirty="0" smtClean="0"/>
              <a:t>i</a:t>
            </a:r>
            <a:r>
              <a:rPr lang="en-US" altLang="sl-SI" dirty="0" smtClean="0"/>
              <a:t> </a:t>
            </a:r>
            <a:r>
              <a:rPr lang="sl-SI" altLang="sl-SI" dirty="0" smtClean="0"/>
              <a:t>in t</a:t>
            </a:r>
            <a:r>
              <a:rPr lang="en-US" altLang="sl-SI" dirty="0" err="1" smtClean="0"/>
              <a:t>estosteron</a:t>
            </a:r>
            <a:endParaRPr lang="en-US" altLang="sl-SI" dirty="0" smtClean="0"/>
          </a:p>
          <a:p>
            <a:pPr eaLnBrk="1" hangingPunct="1">
              <a:defRPr/>
            </a:pPr>
            <a:r>
              <a:rPr lang="en-US" altLang="sl-SI" dirty="0" err="1" smtClean="0"/>
              <a:t>Glu</a:t>
            </a:r>
            <a:r>
              <a:rPr lang="sl-SI" altLang="sl-SI" dirty="0"/>
              <a:t>k</a:t>
            </a:r>
            <a:r>
              <a:rPr lang="en-US" altLang="sl-SI" dirty="0" smtClean="0"/>
              <a:t>o</a:t>
            </a:r>
            <a:r>
              <a:rPr lang="sl-SI" altLang="sl-SI" dirty="0" smtClean="0"/>
              <a:t>za</a:t>
            </a:r>
            <a:endParaRPr lang="en-US" altLang="sl-SI" dirty="0" smtClean="0"/>
          </a:p>
          <a:p>
            <a:pPr eaLnBrk="1" hangingPunct="1">
              <a:defRPr/>
            </a:pPr>
            <a:r>
              <a:rPr lang="sl-SI" altLang="sl-SI" dirty="0" smtClean="0"/>
              <a:t>Kofein</a:t>
            </a:r>
            <a:endParaRPr lang="en-US" altLang="sl-SI" dirty="0" smtClean="0"/>
          </a:p>
          <a:p>
            <a:pPr eaLnBrk="1" hangingPunct="1">
              <a:defRPr/>
            </a:pPr>
            <a:r>
              <a:rPr lang="sl-SI" altLang="sl-SI" dirty="0" smtClean="0"/>
              <a:t>Dojenje </a:t>
            </a:r>
          </a:p>
          <a:p>
            <a:pPr eaLnBrk="1" hangingPunct="1">
              <a:defRPr/>
            </a:pPr>
            <a:r>
              <a:rPr lang="sl-SI" altLang="sl-SI" dirty="0" smtClean="0"/>
              <a:t>Farmakološko aktivne snovi</a:t>
            </a:r>
          </a:p>
          <a:p>
            <a:pPr marL="0" indent="0" eaLnBrk="1" hangingPunct="1">
              <a:buNone/>
              <a:defRPr/>
            </a:pPr>
            <a:endParaRPr lang="en-US" altLang="sl-SI" dirty="0" smtClean="0"/>
          </a:p>
          <a:p>
            <a:pPr eaLnBrk="1" hangingPunct="1">
              <a:defRPr/>
            </a:pPr>
            <a:endParaRPr lang="en-US" altLang="sl-SI" dirty="0" smtClean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584325" y="6432551"/>
            <a:ext cx="53443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sl-SI"/>
              <a:t>Gray &amp; Thompson, 2004; White, 1998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945" y="3886199"/>
            <a:ext cx="4547055" cy="254635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886805"/>
            <a:ext cx="4381500" cy="29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9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altLang="sl-SI" sz="2800" dirty="0"/>
              <a:t>Zdravila, ki jačajo spomin</a:t>
            </a:r>
            <a:endParaRPr lang="en-US" altLang="sl-SI" sz="2800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19200"/>
            <a:ext cx="6477000" cy="4495800"/>
          </a:xfrm>
        </p:spPr>
        <p:txBody>
          <a:bodyPr/>
          <a:lstStyle/>
          <a:p>
            <a:pPr eaLnBrk="1" hangingPunct="1">
              <a:defRPr/>
            </a:pPr>
            <a:r>
              <a:rPr lang="sl-SI" altLang="sl-SI" sz="2800" dirty="0"/>
              <a:t>Glukokortikoidi</a:t>
            </a:r>
            <a:endParaRPr lang="en-US" altLang="sl-SI" sz="2800" dirty="0"/>
          </a:p>
          <a:p>
            <a:pPr eaLnBrk="1" hangingPunct="1">
              <a:defRPr/>
            </a:pPr>
            <a:r>
              <a:rPr lang="sl-SI" altLang="sl-SI" sz="2800" dirty="0" err="1"/>
              <a:t>Endokanabinoidi</a:t>
            </a:r>
            <a:endParaRPr lang="en-US" altLang="sl-SI" sz="2800" dirty="0"/>
          </a:p>
          <a:p>
            <a:pPr eaLnBrk="1" hangingPunct="1">
              <a:defRPr/>
            </a:pPr>
            <a:r>
              <a:rPr lang="sl-SI" altLang="sl-SI" sz="2800" dirty="0"/>
              <a:t>Učinkovine, ki delujejo </a:t>
            </a:r>
            <a:r>
              <a:rPr lang="sl-SI" altLang="sl-SI" sz="2800" dirty="0" err="1"/>
              <a:t>nevroplastično</a:t>
            </a:r>
            <a:endParaRPr lang="sl-SI" altLang="sl-SI" sz="2800" dirty="0"/>
          </a:p>
          <a:p>
            <a:pPr eaLnBrk="1" hangingPunct="1">
              <a:defRPr/>
            </a:pPr>
            <a:r>
              <a:rPr lang="sl-SI" altLang="sl-SI" sz="2800" dirty="0"/>
              <a:t>Učinkovine z učinkom na gensko izražanje (</a:t>
            </a:r>
            <a:r>
              <a:rPr lang="sl-SI" altLang="sl-SI" sz="2800" dirty="0" err="1"/>
              <a:t>histonska</a:t>
            </a:r>
            <a:r>
              <a:rPr lang="sl-SI" altLang="sl-SI" sz="2800" dirty="0"/>
              <a:t> </a:t>
            </a:r>
            <a:r>
              <a:rPr lang="sl-SI" altLang="sl-SI" sz="2800" dirty="0" err="1"/>
              <a:t>acetilacija</a:t>
            </a:r>
            <a:r>
              <a:rPr lang="sl-SI" altLang="sl-SI" sz="2800" dirty="0"/>
              <a:t> v </a:t>
            </a:r>
            <a:r>
              <a:rPr lang="sl-SI" altLang="sl-SI" sz="2800" dirty="0" err="1"/>
              <a:t>amigdali</a:t>
            </a:r>
            <a:r>
              <a:rPr lang="sl-SI" altLang="sl-SI" sz="2800" dirty="0"/>
              <a:t>)</a:t>
            </a:r>
            <a:endParaRPr lang="en-US" altLang="sl-SI" sz="2800" dirty="0"/>
          </a:p>
          <a:p>
            <a:pPr eaLnBrk="1" hangingPunct="1">
              <a:defRPr/>
            </a:pPr>
            <a:r>
              <a:rPr lang="sl-SI" altLang="sl-SI" sz="2800" dirty="0" err="1"/>
              <a:t>Nevromodulatorji</a:t>
            </a:r>
            <a:r>
              <a:rPr lang="sl-SI" altLang="sl-SI" sz="2800" dirty="0"/>
              <a:t>, DA, glukokortikoidi, </a:t>
            </a:r>
            <a:r>
              <a:rPr lang="sl-SI" altLang="sl-SI" sz="2800" dirty="0" err="1"/>
              <a:t>adrenergični</a:t>
            </a:r>
            <a:r>
              <a:rPr lang="sl-SI" altLang="sl-SI" sz="2800" dirty="0"/>
              <a:t> antagonisti in </a:t>
            </a:r>
            <a:r>
              <a:rPr lang="sl-SI" altLang="sl-SI" sz="2800" dirty="0" smtClean="0"/>
              <a:t>agonisti…</a:t>
            </a:r>
            <a:endParaRPr lang="sl-SI" altLang="sl-SI" sz="2800" dirty="0"/>
          </a:p>
          <a:p>
            <a:pPr eaLnBrk="1" hangingPunct="1">
              <a:defRPr/>
            </a:pPr>
            <a:r>
              <a:rPr lang="sl-SI" altLang="sl-SI" sz="2800" dirty="0"/>
              <a:t>IGF-1</a:t>
            </a:r>
            <a:endParaRPr lang="en-US" altLang="sl-SI" sz="2800" dirty="0"/>
          </a:p>
          <a:p>
            <a:pPr eaLnBrk="1" hangingPunct="1">
              <a:defRPr/>
            </a:pPr>
            <a:endParaRPr lang="sl-SI" altLang="sl-SI" sz="2800" dirty="0"/>
          </a:p>
          <a:p>
            <a:pPr marL="0" indent="0" eaLnBrk="1" hangingPunct="1">
              <a:buNone/>
              <a:defRPr/>
            </a:pPr>
            <a:endParaRPr lang="en-US" altLang="sl-SI" sz="2800" dirty="0"/>
          </a:p>
          <a:p>
            <a:pPr eaLnBrk="1" hangingPunct="1">
              <a:defRPr/>
            </a:pPr>
            <a:endParaRPr lang="en-US" altLang="sl-SI" sz="28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578" y="1447800"/>
            <a:ext cx="5721351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3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Najbolj pogosto uporabljana zdravila</a:t>
            </a:r>
            <a:endParaRPr lang="sl-SI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28600" y="990600"/>
            <a:ext cx="11811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3363" indent="-233363" algn="l" rtl="0" eaLnBrk="0" fontAlgn="base" hangingPunct="0">
              <a:spcBef>
                <a:spcPct val="6000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•"/>
              <a:defRPr sz="3200">
                <a:solidFill>
                  <a:schemeClr val="bg2"/>
                </a:solidFill>
                <a:latin typeface="+mn-lt"/>
                <a:ea typeface="Geneva" charset="0"/>
                <a:cs typeface="+mn-cs"/>
              </a:defRPr>
            </a:lvl1pPr>
            <a:lvl2pPr marL="6810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bg2"/>
                </a:solidFill>
                <a:latin typeface="+mn-lt"/>
                <a:ea typeface="Genev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3200">
                <a:solidFill>
                  <a:schemeClr val="bg2"/>
                </a:solidFill>
                <a:latin typeface="+mn-lt"/>
                <a:ea typeface="Genev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§"/>
              <a:defRPr sz="3200">
                <a:solidFill>
                  <a:schemeClr val="bg2"/>
                </a:solidFill>
                <a:latin typeface="+mn-lt"/>
                <a:ea typeface="Genev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3200">
                <a:solidFill>
                  <a:schemeClr val="bg2"/>
                </a:solidFill>
                <a:latin typeface="+mn-lt"/>
                <a:ea typeface="Genev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itchFamily="2" charset="2"/>
              <a:buChar char="v"/>
              <a:defRPr sz="3200">
                <a:solidFill>
                  <a:schemeClr val="bg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itchFamily="2" charset="2"/>
              <a:buChar char="v"/>
              <a:defRPr sz="3200">
                <a:solidFill>
                  <a:schemeClr val="bg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itchFamily="2" charset="2"/>
              <a:buChar char="v"/>
              <a:defRPr sz="3200">
                <a:solidFill>
                  <a:schemeClr val="bg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pitchFamily="2" charset="2"/>
              <a:buChar char="v"/>
              <a:defRPr sz="3200">
                <a:solidFill>
                  <a:schemeClr val="bg2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sl-SI" altLang="sl-SI" sz="3600" kern="0" dirty="0"/>
              <a:t>Amfetamin in </a:t>
            </a:r>
            <a:r>
              <a:rPr lang="sl-SI" altLang="sl-SI" sz="3600" kern="0" dirty="0" err="1"/>
              <a:t>dekstroamfetamin</a:t>
            </a:r>
            <a:endParaRPr lang="sl-SI" altLang="sl-SI" sz="3600" kern="0" dirty="0"/>
          </a:p>
          <a:p>
            <a:pPr eaLnBrk="1" hangingPunct="1">
              <a:defRPr/>
            </a:pPr>
            <a:r>
              <a:rPr lang="sl-SI" altLang="sl-SI" sz="3600" kern="0" dirty="0">
                <a:solidFill>
                  <a:schemeClr val="accent2">
                    <a:lumMod val="75000"/>
                  </a:schemeClr>
                </a:solidFill>
              </a:rPr>
              <a:t>Ampakini</a:t>
            </a:r>
            <a:r>
              <a:rPr lang="sl-SI" altLang="sl-SI" sz="3600" kern="0" dirty="0"/>
              <a:t>: </a:t>
            </a:r>
          </a:p>
          <a:p>
            <a:pPr lvl="1" eaLnBrk="1" hangingPunct="1">
              <a:defRPr/>
            </a:pPr>
            <a:r>
              <a:rPr lang="sl-SI" altLang="sl-SI" sz="3600" kern="0" dirty="0"/>
              <a:t>Aniracetam, piracetam, sunifiram, unifiram</a:t>
            </a:r>
          </a:p>
          <a:p>
            <a:pPr eaLnBrk="1" hangingPunct="1">
              <a:defRPr/>
            </a:pPr>
            <a:r>
              <a:rPr lang="sl-SI" sz="3600" dirty="0"/>
              <a:t>Ashwagandha (Withania somnifera), Bacopa monnieri, Panax ginseng, Ginkgo biloba</a:t>
            </a:r>
          </a:p>
          <a:p>
            <a:pPr eaLnBrk="1" hangingPunct="1">
              <a:defRPr/>
            </a:pPr>
            <a:r>
              <a:rPr lang="sl-SI" altLang="sl-SI" sz="3600" kern="0" dirty="0"/>
              <a:t>Karnitin, kreatin, kafein</a:t>
            </a:r>
          </a:p>
          <a:p>
            <a:pPr eaLnBrk="1" hangingPunct="1">
              <a:defRPr/>
            </a:pPr>
            <a:r>
              <a:rPr lang="sl-SI" altLang="sl-SI" sz="3600" kern="0" dirty="0"/>
              <a:t>Donepezil, metilfenidat, modafinil, nimodipin</a:t>
            </a:r>
          </a:p>
          <a:p>
            <a:pPr eaLnBrk="1" hangingPunct="1">
              <a:defRPr/>
            </a:pPr>
            <a:r>
              <a:rPr lang="en-US" altLang="sl-SI" sz="1800" kern="0" dirty="0"/>
              <a:t>https://qz.com/1064224/the-science-behind-the-15-most-common-smart-drugs/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0"/>
            <a:ext cx="5029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20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Epidemija?</a:t>
            </a:r>
            <a:endParaRPr lang="sl-SI" dirty="0"/>
          </a:p>
        </p:txBody>
      </p:sp>
      <p:sp>
        <p:nvSpPr>
          <p:cNvPr id="3" name="Rectangle 2"/>
          <p:cNvSpPr/>
          <p:nvPr/>
        </p:nvSpPr>
        <p:spPr>
          <a:xfrm>
            <a:off x="381000" y="962821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hlinkClick r:id="rId2"/>
              </a:rPr>
              <a:t>http://abcnews.go.com/Business/real-life-limitless-pill-silicon-valley-entrepreneurs-pursue/story?id=46454558</a:t>
            </a:r>
            <a:endParaRPr lang="sl-SI" dirty="0"/>
          </a:p>
          <a:p>
            <a:endParaRPr lang="sl-SI" dirty="0"/>
          </a:p>
          <a:p>
            <a:r>
              <a:rPr lang="sl-SI" dirty="0"/>
              <a:t>(2017)</a:t>
            </a:r>
          </a:p>
        </p:txBody>
      </p:sp>
      <p:sp>
        <p:nvSpPr>
          <p:cNvPr id="5" name="Pravokotnik 4"/>
          <p:cNvSpPr/>
          <p:nvPr/>
        </p:nvSpPr>
        <p:spPr>
          <a:xfrm>
            <a:off x="228600" y="4800600"/>
            <a:ext cx="762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emposHeadline"/>
              </a:rPr>
              <a:t>A real-life 'Limitless' pill? Silicon Valley entrepreneurs pursue brain hacking with nootropics, or 'smart drugs'</a:t>
            </a:r>
          </a:p>
          <a:p>
            <a:r>
              <a:rPr lang="en-US" i="1" dirty="0">
                <a:solidFill>
                  <a:srgbClr val="656565"/>
                </a:solidFill>
                <a:latin typeface="SansSerifFont"/>
              </a:rPr>
              <a:t>Some doctors are cautioning the use of these dietary supplements.</a:t>
            </a:r>
          </a:p>
        </p:txBody>
      </p:sp>
      <p:sp>
        <p:nvSpPr>
          <p:cNvPr id="4" name="Pravokotnik 3"/>
          <p:cNvSpPr/>
          <p:nvPr/>
        </p:nvSpPr>
        <p:spPr>
          <a:xfrm>
            <a:off x="2438400" y="2057400"/>
            <a:ext cx="96224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3A3A3B"/>
                </a:solidFill>
                <a:latin typeface="PT Sans"/>
              </a:rPr>
              <a:t>Top 5 Memory Supplements in </a:t>
            </a:r>
            <a:r>
              <a:rPr lang="en-US" b="1" dirty="0" smtClean="0">
                <a:solidFill>
                  <a:srgbClr val="3A3A3B"/>
                </a:solidFill>
                <a:latin typeface="PT Sans"/>
              </a:rPr>
              <a:t>2025</a:t>
            </a:r>
            <a:endParaRPr lang="sl-SI" b="1" dirty="0" smtClean="0">
              <a:solidFill>
                <a:srgbClr val="3A3A3B"/>
              </a:solidFill>
              <a:latin typeface="PT Sans"/>
            </a:endParaRPr>
          </a:p>
          <a:p>
            <a:pPr algn="ctr"/>
            <a:endParaRPr lang="sl-SI" b="1" i="0" dirty="0">
              <a:solidFill>
                <a:srgbClr val="3A3A3B"/>
              </a:solidFill>
              <a:effectLst/>
              <a:latin typeface="PT Sans"/>
            </a:endParaRPr>
          </a:p>
          <a:p>
            <a:pPr algn="ctr"/>
            <a:r>
              <a:rPr lang="en-US" b="1" dirty="0" smtClean="0">
                <a:solidFill>
                  <a:srgbClr val="3A3A3B"/>
                </a:solidFill>
                <a:latin typeface="PT Sans"/>
                <a:hlinkClick r:id="rId3"/>
              </a:rPr>
              <a:t>https</a:t>
            </a:r>
            <a:r>
              <a:rPr lang="en-US" b="1" dirty="0">
                <a:solidFill>
                  <a:srgbClr val="3A3A3B"/>
                </a:solidFill>
                <a:latin typeface="PT Sans"/>
                <a:hlinkClick r:id="rId3"/>
              </a:rPr>
              <a:t>://pmc.ncbi.nlm.nih.gov/articles/PMC9415189</a:t>
            </a:r>
            <a:r>
              <a:rPr lang="en-US" b="1" dirty="0" smtClean="0">
                <a:solidFill>
                  <a:srgbClr val="3A3A3B"/>
                </a:solidFill>
                <a:latin typeface="PT Sans"/>
                <a:hlinkClick r:id="rId3"/>
              </a:rPr>
              <a:t>/</a:t>
            </a:r>
            <a:endParaRPr lang="sl-SI" b="1" dirty="0" smtClean="0">
              <a:solidFill>
                <a:srgbClr val="3A3A3B"/>
              </a:solidFill>
              <a:latin typeface="PT Sans"/>
            </a:endParaRPr>
          </a:p>
          <a:p>
            <a:pPr algn="ctr"/>
            <a:r>
              <a:rPr lang="en-US" b="1" dirty="0">
                <a:solidFill>
                  <a:srgbClr val="3A3A3B"/>
                </a:solidFill>
                <a:latin typeface="PT Sans"/>
              </a:rPr>
              <a:t>Nutrients. 2022 Aug 17;14(16):3367. </a:t>
            </a:r>
            <a:r>
              <a:rPr lang="en-US" b="1" dirty="0" err="1">
                <a:solidFill>
                  <a:srgbClr val="3A3A3B"/>
                </a:solidFill>
                <a:latin typeface="PT Sans"/>
              </a:rPr>
              <a:t>doi</a:t>
            </a:r>
            <a:r>
              <a:rPr lang="en-US" b="1" dirty="0">
                <a:solidFill>
                  <a:srgbClr val="3A3A3B"/>
                </a:solidFill>
                <a:latin typeface="PT Sans"/>
              </a:rPr>
              <a:t>: 10.3390/nu14163367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PT Sans"/>
              </a:rPr>
              <a:t>Nootropics as Cognitive Enhancers</a:t>
            </a:r>
            <a:r>
              <a:rPr lang="en-US" b="1" dirty="0">
                <a:solidFill>
                  <a:srgbClr val="3A3A3B"/>
                </a:solidFill>
                <a:latin typeface="PT Sans"/>
              </a:rPr>
              <a:t>: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PT Sans"/>
              </a:rPr>
              <a:t>Types, Dosage and Side Effects of Smart Drugs</a:t>
            </a:r>
            <a:endParaRPr lang="sl-SI" b="1" i="0" dirty="0">
              <a:solidFill>
                <a:schemeClr val="accent2">
                  <a:lumMod val="75000"/>
                </a:schemeClr>
              </a:solidFill>
              <a:effectLst/>
              <a:latin typeface="PT Sans"/>
            </a:endParaRPr>
          </a:p>
          <a:p>
            <a:pPr algn="ctr"/>
            <a:endParaRPr lang="en-US" b="1" i="0" dirty="0">
              <a:solidFill>
                <a:srgbClr val="3A3A3B"/>
              </a:solidFill>
              <a:effectLst/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445694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Nootropi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0"/>
          </p:nvPr>
        </p:nvSpPr>
        <p:spPr>
          <a:xfrm>
            <a:off x="304800" y="1143000"/>
            <a:ext cx="8686800" cy="5486400"/>
          </a:xfrm>
        </p:spPr>
        <p:txBody>
          <a:bodyPr/>
          <a:lstStyle/>
          <a:p>
            <a:r>
              <a:rPr lang="sl-SI" dirty="0" smtClean="0"/>
              <a:t>1972, </a:t>
            </a:r>
            <a:r>
              <a:rPr lang="sl-SI" dirty="0" err="1" smtClean="0"/>
              <a:t>Corneliu</a:t>
            </a:r>
            <a:r>
              <a:rPr lang="sl-SI" dirty="0" smtClean="0"/>
              <a:t> </a:t>
            </a:r>
            <a:r>
              <a:rPr lang="sl-SI" dirty="0" err="1" smtClean="0"/>
              <a:t>Giurgea</a:t>
            </a:r>
            <a:endParaRPr lang="sl-SI" dirty="0" smtClean="0"/>
          </a:p>
          <a:p>
            <a:r>
              <a:rPr lang="sl-SI" dirty="0" smtClean="0"/>
              <a:t>Izboljšajo kognicijo, spomin, pozornost, koncentracijo, kreativnost, budnost.</a:t>
            </a:r>
          </a:p>
          <a:p>
            <a:r>
              <a:rPr lang="sl-SI" dirty="0" smtClean="0"/>
              <a:t>Najdemo jih kot </a:t>
            </a:r>
            <a:r>
              <a:rPr lang="sl-SI" dirty="0" err="1" smtClean="0"/>
              <a:t>nutracevtike</a:t>
            </a:r>
            <a:r>
              <a:rPr lang="sl-SI" dirty="0" smtClean="0"/>
              <a:t>, </a:t>
            </a:r>
            <a:r>
              <a:rPr lang="sl-SI" dirty="0" err="1" smtClean="0"/>
              <a:t>nevrocevtike</a:t>
            </a:r>
            <a:r>
              <a:rPr lang="sl-SI" dirty="0" smtClean="0"/>
              <a:t>, </a:t>
            </a:r>
            <a:r>
              <a:rPr lang="sl-SI" dirty="0" err="1" smtClean="0"/>
              <a:t>mikrohranila</a:t>
            </a:r>
            <a:endParaRPr lang="sl-SI" dirty="0" smtClean="0"/>
          </a:p>
          <a:p>
            <a:r>
              <a:rPr lang="sl-SI" dirty="0" smtClean="0"/>
              <a:t>Najbolj pogosti: </a:t>
            </a:r>
            <a:r>
              <a:rPr lang="sl-SI" sz="2000" dirty="0"/>
              <a:t>B kompleks, omega-3, </a:t>
            </a:r>
            <a:r>
              <a:rPr lang="sl-SI" sz="2000" dirty="0" err="1"/>
              <a:t>karnitin</a:t>
            </a:r>
            <a:r>
              <a:rPr lang="sl-SI" sz="2000" dirty="0"/>
              <a:t>, </a:t>
            </a:r>
            <a:r>
              <a:rPr lang="sl-SI" sz="2000" dirty="0" err="1"/>
              <a:t>huperzin</a:t>
            </a:r>
            <a:r>
              <a:rPr lang="sl-SI" sz="2000" dirty="0"/>
              <a:t>-A, </a:t>
            </a:r>
            <a:r>
              <a:rPr lang="sl-SI" sz="2000" dirty="0" err="1"/>
              <a:t>citikolin</a:t>
            </a:r>
            <a:r>
              <a:rPr lang="sl-SI" sz="2000" dirty="0"/>
              <a:t>, </a:t>
            </a:r>
            <a:r>
              <a:rPr lang="sl-SI" sz="2000" dirty="0" err="1"/>
              <a:t>Ginkgo</a:t>
            </a:r>
            <a:r>
              <a:rPr lang="sl-SI" sz="2000" dirty="0"/>
              <a:t>, ginseng, levja griva, kurkuma, </a:t>
            </a:r>
            <a:r>
              <a:rPr lang="sl-SI" sz="2000" dirty="0" err="1"/>
              <a:t>Ehinacea</a:t>
            </a:r>
            <a:r>
              <a:rPr lang="sl-SI" sz="2000" dirty="0"/>
              <a:t>, </a:t>
            </a:r>
            <a:r>
              <a:rPr lang="sl-SI" sz="2000" dirty="0" err="1"/>
              <a:t>Bacopa</a:t>
            </a:r>
            <a:r>
              <a:rPr lang="sl-SI" sz="2000" dirty="0"/>
              <a:t> </a:t>
            </a:r>
            <a:r>
              <a:rPr lang="sl-SI" sz="2000" dirty="0" err="1"/>
              <a:t>monnieri</a:t>
            </a:r>
            <a:r>
              <a:rPr lang="sl-SI" sz="2000" dirty="0"/>
              <a:t>, kofein, tein, </a:t>
            </a:r>
            <a:r>
              <a:rPr lang="sl-SI" sz="2000" dirty="0" err="1"/>
              <a:t>guarana</a:t>
            </a:r>
            <a:r>
              <a:rPr lang="sl-SI" sz="2000" dirty="0"/>
              <a:t>, borovnice,...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1" y="1371600"/>
            <a:ext cx="3058034" cy="48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60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Pregled učinkovin (po Majcen, 2015)</a:t>
            </a:r>
            <a:endParaRPr lang="sl-SI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770593"/>
              </p:ext>
            </p:extLst>
          </p:nvPr>
        </p:nvGraphicFramePr>
        <p:xfrm>
          <a:off x="2057401" y="762000"/>
          <a:ext cx="8229599" cy="6034717"/>
        </p:xfrm>
        <a:graphic>
          <a:graphicData uri="http://schemas.openxmlformats.org/drawingml/2006/table">
            <a:tbl>
              <a:tblPr firstRow="1" firstCol="1" bandRow="1"/>
              <a:tblGrid>
                <a:gridCol w="1108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7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3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11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88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6967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Učinkovina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Mehanizem delovanja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Učinki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Raziskave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referenca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45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Garacinol in c646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Zavira</a:t>
                      </a:r>
                      <a:r>
                        <a:rPr lang="sl-SI" sz="1400" u="sng">
                          <a:solidFill>
                            <a:srgbClr val="008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histonsko acetilacijo v lateralni amigdali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Nižja konsolidacija spomina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Živalski model slušnega pogojevanja strahu.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(Maddox, 2013)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617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SKF38393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Agonist D1 receptorja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povzroči povišano prepoznavo novih objektov, testirano 24 in 72 ur po urjenju.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Živalski model, podgane, injekcija takoj po urjenju.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(Lima, 2011)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5713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Noradrenalin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Aktivacija beta adrenergičnih receptorjev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izboljša spomin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Živalske raziskave, administracija takoj po urjenju 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5713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IGF-II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Vpliva na dolgoročno potenciacijo prek IGF-II receptorjev v hipokampusu.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drastično izboljša pogojevanje strahu.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 živalskih študijah, na podganah 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(Chen, 2011)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5713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Nikotin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Kronični vnos poveča število nikotinskih ach receptorjev.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Izboljša uspešnost na merjenjih spomina in učenja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Živalske študije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(Uzum, 2004)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1426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BDNF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Vezava na receptor trkB in p75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-vpliv na sinaptično plastičnost</a:t>
                      </a:r>
                    </a:p>
                    <a:p>
                      <a:pPr fontAlgn="base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formacija, -vzdrževanje in krepitev sinaptičnih povezav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Intracerebralna vnos</a:t>
                      </a:r>
                      <a:r>
                        <a:rPr lang="sl-SI" sz="1400" u="sng">
                          <a:solidFill>
                            <a:srgbClr val="00808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BDNF v živalskem modelu AD (Alzheimrerjeve bolezni) – izboljšanje prostorskega spomina </a:t>
                      </a:r>
                      <a:r>
                        <a:rPr lang="sl-SI" sz="1400" i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(125)</a:t>
                      </a:r>
                      <a:endParaRPr lang="sl-SI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8783" marR="587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5817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1"/>
            <a:ext cx="9144000" cy="457200"/>
          </a:xfrm>
        </p:spPr>
        <p:txBody>
          <a:bodyPr/>
          <a:lstStyle/>
          <a:p>
            <a:r>
              <a:rPr lang="sl-SI" dirty="0" smtClean="0"/>
              <a:t>Učinkovine, ki delujejo na spomin - 2</a:t>
            </a:r>
            <a:endParaRPr lang="sl-SI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426635"/>
              </p:ext>
            </p:extLst>
          </p:nvPr>
        </p:nvGraphicFramePr>
        <p:xfrm>
          <a:off x="1752601" y="761999"/>
          <a:ext cx="9067799" cy="6148406"/>
        </p:xfrm>
        <a:graphic>
          <a:graphicData uri="http://schemas.openxmlformats.org/drawingml/2006/table">
            <a:tbl>
              <a:tblPr firstRow="1" firstCol="1" bandRow="1"/>
              <a:tblGrid>
                <a:gridCol w="1221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5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1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5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81206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Citotoksični </a:t>
                      </a: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nekrotizantni</a:t>
                      </a: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dejavnik 1 (CNF1)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Aktivacija Rho GTPaz, kar vodi v remodeliranje aktinskega citoskeleta.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-preurejanje cerebralnega </a:t>
                      </a: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aktinskega</a:t>
                      </a: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citoskeleta</a:t>
                      </a:r>
                      <a:endParaRPr lang="sl-SI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-izboljšana </a:t>
                      </a: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nevrotransmisija</a:t>
                      </a: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in sinaptična plastičnost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-izboljšano učenje in spomin </a:t>
                      </a:r>
                      <a:r>
                        <a:rPr lang="sl-SI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(vedenjski testi).</a:t>
                      </a:r>
                      <a:endParaRPr lang="sl-SI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Introcerebroventrikularno</a:t>
                      </a: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injeciranje</a:t>
                      </a: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živalski model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(Diana, 2007)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699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Rolipram</a:t>
                      </a:r>
                      <a:endParaRPr lang="sl-SI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Inhibitor </a:t>
                      </a: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fosforodiestiraze</a:t>
                      </a: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(PDE4 inhibitor), ki katalizira hidrolizo CAMP in s tem povišuje ravni CREB.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-Izboljša spomin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-Izboljša nastanek dolgoročne potenciacije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Živalske študije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(Barad, M. 1998)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7123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Ampakini</a:t>
                      </a:r>
                      <a:endParaRPr lang="sl-SI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Vezava na AMPA receptorje in ekscitatorna modulacija njihovega delovanja.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mediacija</a:t>
                      </a: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nevronske komunikacije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-regulacija produkcije rastnih dejavnikov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-podaljšan efekt glutamata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Pred</a:t>
                      </a:r>
                      <a:r>
                        <a:rPr lang="sl-SI" sz="1400" strike="sngStrike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klinične študije 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(Lynch, G. 2006)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3699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Farampator</a:t>
                      </a: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ampakin</a:t>
                      </a: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Pozitivna alosterična modulacija AMPA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-izboljšan kratkotrajni spomin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-poslabšan </a:t>
                      </a: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epizodični</a:t>
                      </a: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spomin</a:t>
                      </a:r>
                      <a:endParaRPr lang="sl-SI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Dvojno slepa, randomizirana, placebo študija zdravih odraslih.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Testiranje motorike, učenja in spomina.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(Wezenberg, 2006)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0274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Donepezil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Zaviralec acetilholinske esteraze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-lajšanje poslabšanja spomina 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Dvojno slepa študija zdravih posameznikov. Lajšanje deprivacije spanja.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(LY, C., 2007)</a:t>
                      </a: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488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Učinkovine - 3</a:t>
            </a:r>
            <a:endParaRPr lang="sl-SI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192282"/>
              </p:ext>
            </p:extLst>
          </p:nvPr>
        </p:nvGraphicFramePr>
        <p:xfrm>
          <a:off x="1524000" y="914400"/>
          <a:ext cx="9144000" cy="5814849"/>
        </p:xfrm>
        <a:graphic>
          <a:graphicData uri="http://schemas.openxmlformats.org/drawingml/2006/table">
            <a:tbl>
              <a:tblPr firstRow="1" firstCol="1" bandRow="1"/>
              <a:tblGrid>
                <a:gridCol w="1231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3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3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2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31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3350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Galantamin</a:t>
                      </a:r>
                      <a:endParaRPr lang="sl-SI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-Močen </a:t>
                      </a: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ekscitatorni</a:t>
                      </a: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alosterični</a:t>
                      </a: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ligand</a:t>
                      </a: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nikotinskih receptorjev.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-šibak inhibitor acetilholin </a:t>
                      </a: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esteraze</a:t>
                      </a:r>
                      <a:endParaRPr lang="sl-SI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-antidementik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-zaustavlja pozabljivost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-izboljša kognicijo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Živalske in klinične študije.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(Centralna baza zdravil, 2011)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559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Vareniclin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Agonist nikotinskih receptorjev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-izboljša pozornost in delavni spomin pri kadilcih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Placebo, dvojno slepa študija, n=67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(Patterson, 2009)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931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Modafinil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-posreden agonist D</a:t>
                      </a:r>
                      <a:r>
                        <a:rPr lang="sl-SI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D</a:t>
                      </a:r>
                      <a:r>
                        <a:rPr lang="sl-SI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receptorjev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-zaviralec ponovnega </a:t>
                      </a: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privzmea</a:t>
                      </a: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dopamina in </a:t>
                      </a: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noradrenalina</a:t>
                      </a:r>
                      <a:endParaRPr lang="sl-SI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-zvišuje pozornost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-izboljša uspeh na testih kognicije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Placebo, dvojno slepa študija, n=60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(Turner, 2003)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49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Metilfenidat</a:t>
                      </a:r>
                      <a:endParaRPr lang="sl-SI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-domneven zaviralec ponovnega privzmea dopamina in noradrenalina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-majhno izboljšanje delovnega spomnina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-srednje izboljšanje epizodičnega spomina 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-pri podganah ojačal LTP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Meta analiza 48 študij.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Živalske študije.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(Ilieva, 2015)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(Dommett, 2008)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4303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Amfetamin</a:t>
                      </a:r>
                      <a:endParaRPr lang="sl-SI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-Močan agonist TAAR1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-zaviralec ponovnega privzema monoaminov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-zaviralec VMAT2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-majhno izboljšanje delovnega spomnina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-srednje izboljšanje epizodičnega spomina 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Meta analiza 48 študij.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sl-SI" sz="1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Ilieva</a:t>
                      </a: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2015)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6756" marR="567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3978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Učinkovine - 4</a:t>
            </a:r>
            <a:endParaRPr lang="sl-SI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949187"/>
              </p:ext>
            </p:extLst>
          </p:nvPr>
        </p:nvGraphicFramePr>
        <p:xfrm>
          <a:off x="1524001" y="838200"/>
          <a:ext cx="9144001" cy="5937504"/>
        </p:xfrm>
        <a:graphic>
          <a:graphicData uri="http://schemas.openxmlformats.org/drawingml/2006/table">
            <a:tbl>
              <a:tblPr firstRow="1" firstCol="1" bandRow="1"/>
              <a:tblGrid>
                <a:gridCol w="1295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9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3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24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3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Fosfatdilserin</a:t>
                      </a:r>
                      <a:endParaRPr lang="sl-SI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-izboljša spomin pri senilnih starejših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Dvojno slepa, placebo študija.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(Kato-Kataoka, 2010)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Valproat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-Zaviralec histonske deacetilaze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-izboljša prostorski in dolgoročni spomin pri miših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Živalski model Alzheimerjeve demence pri transgenih miših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(Zhi-Gang, 2014)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Piracetam</a:t>
                      </a:r>
                      <a:endParaRPr lang="sl-SI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Izboljša membransko stabilnost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-Ojača spomin in pozornost</a:t>
                      </a:r>
                    </a:p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-Ohranjuje kognitivne funkcije po poškodbah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Živalske in človeške študije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Centralna baza zdravil, 2011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456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Kofein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Propranolol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-antagonist beta adrenergični receptorjev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-ojači upad strahu ob terapiji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Živalske in človeške študije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(Rabnak, 2013)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Sintetični </a:t>
                      </a:r>
                      <a:r>
                        <a:rPr lang="sl-SI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THC</a:t>
                      </a:r>
                      <a:endParaRPr lang="sl-SI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-ojači upad strahu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Živalske in človeške študije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johimbin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Ojači sproščanje noradrenalina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-ojači upad strahu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Živalske in človeške študije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(Rabnak, 2013)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D-cikloserin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-ojači upad strahu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Živalske in človeške študije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sl-SI" sz="16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Rabnak</a:t>
                      </a:r>
                      <a:r>
                        <a:rPr lang="sl-SI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2013)</a:t>
                      </a:r>
                    </a:p>
                  </a:txBody>
                  <a:tcPr marL="65837" marR="65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7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Tarče delovanja kognitivnih ojačevalcev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66" y="772632"/>
            <a:ext cx="12215590" cy="608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6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3254037"/>
            <a:ext cx="6172200" cy="3608803"/>
          </a:xfrm>
          <a:prstGeom prst="rect">
            <a:avLst/>
          </a:prstGeom>
        </p:spPr>
      </p:pic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altLang="sl-SI" dirty="0" smtClean="0"/>
              <a:t>Amfetamini</a:t>
            </a:r>
            <a:endParaRPr lang="en-US" altLang="sl-SI" dirty="0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0500" y="781322"/>
            <a:ext cx="11811000" cy="449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sl-SI" dirty="0" err="1" smtClean="0"/>
              <a:t>Ena</a:t>
            </a:r>
            <a:r>
              <a:rPr lang="en-US" altLang="sl-SI" dirty="0" smtClean="0"/>
              <a:t> </a:t>
            </a:r>
            <a:r>
              <a:rPr lang="en-US" altLang="sl-SI" dirty="0" err="1"/>
              <a:t>izmed</a:t>
            </a:r>
            <a:r>
              <a:rPr lang="en-US" altLang="sl-SI" dirty="0"/>
              <a:t> </a:t>
            </a:r>
            <a:r>
              <a:rPr lang="en-US" altLang="sl-SI" dirty="0" err="1" smtClean="0"/>
              <a:t>najbolj</a:t>
            </a:r>
            <a:r>
              <a:rPr lang="sl-SI" altLang="sl-SI" dirty="0" smtClean="0"/>
              <a:t> učinkovitih in prvih skupin spominskih </a:t>
            </a:r>
            <a:r>
              <a:rPr lang="en-US" altLang="sl-SI" dirty="0" err="1" smtClean="0"/>
              <a:t>ojačevalce</a:t>
            </a:r>
            <a:r>
              <a:rPr lang="sl-SI" altLang="sl-SI" dirty="0" smtClean="0"/>
              <a:t>v</a:t>
            </a:r>
            <a:endParaRPr lang="en-US" altLang="sl-SI" dirty="0"/>
          </a:p>
          <a:p>
            <a:pPr eaLnBrk="1" hangingPunct="1">
              <a:defRPr/>
            </a:pPr>
            <a:r>
              <a:rPr lang="en-US" altLang="sl-SI" sz="2400" dirty="0" err="1"/>
              <a:t>Študija</a:t>
            </a:r>
            <a:r>
              <a:rPr lang="en-US" altLang="sl-SI" sz="2400" dirty="0"/>
              <a:t> </a:t>
            </a:r>
            <a:r>
              <a:rPr lang="sl-SI" altLang="sl-SI" sz="2400" dirty="0"/>
              <a:t>(</a:t>
            </a:r>
            <a:r>
              <a:rPr lang="en-US" altLang="sl-SI" sz="2400" dirty="0" err="1"/>
              <a:t>Soetens</a:t>
            </a:r>
            <a:r>
              <a:rPr lang="en-US" altLang="sl-SI" sz="2400" dirty="0"/>
              <a:t>, </a:t>
            </a:r>
            <a:r>
              <a:rPr lang="en-US" altLang="sl-SI" sz="2400" dirty="0" err="1"/>
              <a:t>D'Hooge</a:t>
            </a:r>
            <a:r>
              <a:rPr lang="en-US" altLang="sl-SI" sz="2400" dirty="0"/>
              <a:t> in </a:t>
            </a:r>
            <a:r>
              <a:rPr lang="en-US" altLang="sl-SI" sz="2400" dirty="0" err="1"/>
              <a:t>Hueting</a:t>
            </a:r>
            <a:r>
              <a:rPr lang="sl-SI" altLang="sl-SI" sz="2400" dirty="0"/>
              <a:t>, </a:t>
            </a:r>
            <a:r>
              <a:rPr lang="en-US" altLang="sl-SI" sz="2400" dirty="0"/>
              <a:t>1993</a:t>
            </a:r>
            <a:r>
              <a:rPr lang="sl-SI" altLang="sl-SI" sz="2400" dirty="0"/>
              <a:t>) na ljudeh</a:t>
            </a:r>
            <a:endParaRPr lang="en-US" altLang="sl-SI" sz="2400" dirty="0"/>
          </a:p>
          <a:p>
            <a:pPr eaLnBrk="1" hangingPunct="1">
              <a:defRPr/>
            </a:pPr>
            <a:r>
              <a:rPr lang="en-US" altLang="sl-SI" sz="2800" dirty="0" err="1"/>
              <a:t>Eksperimentalna</a:t>
            </a:r>
            <a:r>
              <a:rPr lang="en-US" altLang="sl-SI" sz="2800" dirty="0"/>
              <a:t> </a:t>
            </a:r>
            <a:r>
              <a:rPr lang="en-US" altLang="sl-SI" sz="2800" dirty="0" err="1"/>
              <a:t>skupina</a:t>
            </a:r>
            <a:r>
              <a:rPr lang="en-US" altLang="sl-SI" sz="2800" dirty="0"/>
              <a:t> je </a:t>
            </a:r>
            <a:r>
              <a:rPr lang="en-US" altLang="sl-SI" sz="2800" dirty="0" err="1"/>
              <a:t>prejemala</a:t>
            </a:r>
            <a:r>
              <a:rPr lang="en-US" altLang="sl-SI" sz="2800" dirty="0"/>
              <a:t> 10 mg </a:t>
            </a:r>
            <a:r>
              <a:rPr lang="en-US" altLang="sl-SI" sz="2800" dirty="0" err="1"/>
              <a:t>amfetamina</a:t>
            </a:r>
            <a:r>
              <a:rPr lang="en-US" altLang="sl-SI" sz="2800" dirty="0"/>
              <a:t>, </a:t>
            </a:r>
            <a:r>
              <a:rPr lang="en-US" altLang="sl-SI" sz="2800" dirty="0" err="1"/>
              <a:t>kontrolna</a:t>
            </a:r>
            <a:r>
              <a:rPr lang="en-US" altLang="sl-SI" sz="2800" dirty="0"/>
              <a:t> </a:t>
            </a:r>
            <a:r>
              <a:rPr lang="en-US" altLang="sl-SI" sz="2800" dirty="0" err="1"/>
              <a:t>skupina</a:t>
            </a:r>
            <a:r>
              <a:rPr lang="en-US" altLang="sl-SI" sz="2800" dirty="0"/>
              <a:t> </a:t>
            </a:r>
            <a:r>
              <a:rPr lang="en-US" altLang="sl-SI" sz="2800" dirty="0" err="1"/>
              <a:t>prejela</a:t>
            </a:r>
            <a:r>
              <a:rPr lang="en-US" altLang="sl-SI" sz="2800" dirty="0"/>
              <a:t> </a:t>
            </a:r>
            <a:r>
              <a:rPr lang="sl-SI" altLang="sl-SI" sz="2800" dirty="0"/>
              <a:t>fiziološko raztopino.</a:t>
            </a:r>
            <a:endParaRPr lang="en-US" altLang="sl-SI" sz="2800" dirty="0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584326" y="6432551"/>
            <a:ext cx="18315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sl-SI"/>
              <a:t>White, 1998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1600200" y="5090378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Sproščanje kateholaminov / dopamina </a:t>
            </a:r>
            <a:r>
              <a:rPr lang="sl-SI" dirty="0">
                <a:sym typeface="Wingdings" panose="05000000000000000000" pitchFamily="2" charset="2"/>
              </a:rPr>
              <a:t>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2925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399" y="914399"/>
            <a:ext cx="9525001" cy="5791201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sl-SI" altLang="sl-SI" sz="3600" dirty="0" smtClean="0">
                <a:solidFill>
                  <a:schemeClr val="accent2">
                    <a:lumMod val="75000"/>
                  </a:schemeClr>
                </a:solidFill>
              </a:rPr>
              <a:t>Priklic besed v </a:t>
            </a:r>
            <a:r>
              <a:rPr lang="en-US" altLang="sl-SI" sz="3600" dirty="0" smtClean="0">
                <a:solidFill>
                  <a:schemeClr val="accent2">
                    <a:lumMod val="75000"/>
                  </a:schemeClr>
                </a:solidFill>
              </a:rPr>
              <a:t>3 interval</a:t>
            </a:r>
            <a:r>
              <a:rPr lang="sl-SI" altLang="sl-SI" sz="3600" dirty="0" smtClean="0">
                <a:solidFill>
                  <a:schemeClr val="accent2">
                    <a:lumMod val="75000"/>
                  </a:schemeClr>
                </a:solidFill>
              </a:rPr>
              <a:t>ih</a:t>
            </a:r>
            <a:r>
              <a:rPr lang="en-US" altLang="sl-SI" sz="3600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altLang="sl-SI" sz="3600" dirty="0" err="1" smtClean="0">
                <a:solidFill>
                  <a:schemeClr val="accent2">
                    <a:lumMod val="75000"/>
                  </a:schemeClr>
                </a:solidFill>
              </a:rPr>
              <a:t>takojšnja</a:t>
            </a:r>
            <a:r>
              <a:rPr lang="en-US" altLang="sl-SI" sz="3600" dirty="0">
                <a:solidFill>
                  <a:schemeClr val="accent2">
                    <a:lumMod val="75000"/>
                  </a:schemeClr>
                </a:solidFill>
              </a:rPr>
              <a:t>, 20 </a:t>
            </a:r>
            <a:r>
              <a:rPr lang="en-US" altLang="sl-SI" sz="3600" dirty="0" err="1">
                <a:solidFill>
                  <a:schemeClr val="accent2">
                    <a:lumMod val="75000"/>
                  </a:schemeClr>
                </a:solidFill>
              </a:rPr>
              <a:t>minut</a:t>
            </a:r>
            <a:r>
              <a:rPr lang="en-US" altLang="sl-SI" sz="3600" dirty="0">
                <a:solidFill>
                  <a:schemeClr val="accent2">
                    <a:lumMod val="75000"/>
                  </a:schemeClr>
                </a:solidFill>
              </a:rPr>
              <a:t> in 24 ur</a:t>
            </a:r>
          </a:p>
          <a:p>
            <a:pPr eaLnBrk="1" hangingPunct="1">
              <a:defRPr/>
            </a:pPr>
            <a:r>
              <a:rPr lang="en-US" altLang="sl-SI" sz="3600" dirty="0" smtClean="0"/>
              <a:t>Ni </a:t>
            </a:r>
            <a:r>
              <a:rPr lang="en-US" altLang="sl-SI" sz="3600" dirty="0" err="1" smtClean="0"/>
              <a:t>značilnih</a:t>
            </a:r>
            <a:r>
              <a:rPr lang="en-US" altLang="sl-SI" sz="3600" dirty="0" smtClean="0"/>
              <a:t> </a:t>
            </a:r>
            <a:r>
              <a:rPr lang="en-US" altLang="sl-SI" sz="3600" dirty="0" err="1"/>
              <a:t>razlik</a:t>
            </a:r>
            <a:r>
              <a:rPr lang="en-US" altLang="sl-SI" sz="3600" dirty="0"/>
              <a:t> v </a:t>
            </a:r>
            <a:r>
              <a:rPr lang="en-US" altLang="sl-SI" sz="3600" dirty="0" err="1"/>
              <a:t>prvih</a:t>
            </a:r>
            <a:r>
              <a:rPr lang="en-US" altLang="sl-SI" sz="3600" dirty="0"/>
              <a:t> </a:t>
            </a:r>
            <a:r>
              <a:rPr lang="en-US" altLang="sl-SI" sz="3600" dirty="0" err="1"/>
              <a:t>dveh</a:t>
            </a:r>
            <a:r>
              <a:rPr lang="en-US" altLang="sl-SI" sz="3600" dirty="0"/>
              <a:t> </a:t>
            </a:r>
            <a:r>
              <a:rPr lang="en-US" altLang="sl-SI" sz="3600" dirty="0" err="1"/>
              <a:t>časovnih</a:t>
            </a:r>
            <a:r>
              <a:rPr lang="en-US" altLang="sl-SI" sz="3600" dirty="0"/>
              <a:t> </a:t>
            </a:r>
            <a:r>
              <a:rPr lang="en-US" altLang="sl-SI" sz="3600" dirty="0" err="1"/>
              <a:t>presledkih</a:t>
            </a:r>
            <a:r>
              <a:rPr lang="en-US" altLang="sl-SI" sz="3600" dirty="0"/>
              <a:t>; </a:t>
            </a:r>
            <a:r>
              <a:rPr lang="en-US" altLang="sl-SI" sz="3600" dirty="0" err="1"/>
              <a:t>približno</a:t>
            </a:r>
            <a:r>
              <a:rPr lang="en-US" altLang="sl-SI" sz="3600" dirty="0"/>
              <a:t> </a:t>
            </a:r>
            <a:r>
              <a:rPr lang="en-US" altLang="sl-SI" sz="3600" dirty="0" smtClean="0"/>
              <a:t>30</a:t>
            </a:r>
            <a:r>
              <a:rPr lang="sl-SI" altLang="sl-SI" sz="3600" dirty="0" smtClean="0"/>
              <a:t> </a:t>
            </a:r>
            <a:r>
              <a:rPr lang="en-US" altLang="sl-SI" sz="3600" dirty="0" smtClean="0"/>
              <a:t>% </a:t>
            </a:r>
            <a:r>
              <a:rPr lang="en-US" altLang="sl-SI" sz="3600" dirty="0" err="1"/>
              <a:t>na</a:t>
            </a:r>
            <a:r>
              <a:rPr lang="en-US" altLang="sl-SI" sz="3600" dirty="0"/>
              <a:t> </a:t>
            </a:r>
            <a:r>
              <a:rPr lang="en-US" altLang="sl-SI" sz="3600" dirty="0" err="1"/>
              <a:t>takojšnje</a:t>
            </a:r>
            <a:r>
              <a:rPr lang="en-US" altLang="sl-SI" sz="3600" dirty="0"/>
              <a:t> in </a:t>
            </a:r>
            <a:r>
              <a:rPr lang="en-US" altLang="sl-SI" sz="3600" dirty="0" smtClean="0"/>
              <a:t>10</a:t>
            </a:r>
            <a:r>
              <a:rPr lang="sl-SI" altLang="sl-SI" sz="3600" dirty="0" smtClean="0"/>
              <a:t> </a:t>
            </a:r>
            <a:r>
              <a:rPr lang="en-US" altLang="sl-SI" sz="3600" dirty="0" smtClean="0"/>
              <a:t>% </a:t>
            </a:r>
            <a:r>
              <a:rPr lang="en-US" altLang="sl-SI" sz="3600" dirty="0" err="1"/>
              <a:t>na</a:t>
            </a:r>
            <a:r>
              <a:rPr lang="en-US" altLang="sl-SI" sz="3600" dirty="0"/>
              <a:t> 20 </a:t>
            </a:r>
            <a:r>
              <a:rPr lang="en-US" altLang="sl-SI" sz="3600" dirty="0" err="1"/>
              <a:t>minut</a:t>
            </a:r>
            <a:endParaRPr lang="en-US" altLang="sl-SI" sz="3600" dirty="0"/>
          </a:p>
          <a:p>
            <a:pPr eaLnBrk="1" hangingPunct="1">
              <a:defRPr/>
            </a:pPr>
            <a:r>
              <a:rPr lang="sl-SI" altLang="sl-SI" sz="3600" dirty="0" smtClean="0"/>
              <a:t>Pri </a:t>
            </a:r>
            <a:r>
              <a:rPr lang="en-US" altLang="sl-SI" sz="3600" dirty="0" smtClean="0"/>
              <a:t>24-urn</a:t>
            </a:r>
            <a:r>
              <a:rPr lang="sl-SI" altLang="sl-SI" sz="3600" dirty="0" smtClean="0"/>
              <a:t>em</a:t>
            </a:r>
            <a:r>
              <a:rPr lang="en-US" altLang="sl-SI" sz="3600" dirty="0" smtClean="0"/>
              <a:t> interval</a:t>
            </a:r>
            <a:r>
              <a:rPr lang="sl-SI" altLang="sl-SI" sz="3600" dirty="0" smtClean="0"/>
              <a:t>u</a:t>
            </a:r>
            <a:r>
              <a:rPr lang="en-US" altLang="sl-SI" sz="3600" dirty="0" smtClean="0"/>
              <a:t> </a:t>
            </a:r>
            <a:r>
              <a:rPr lang="en-US" altLang="sl-SI" sz="3600" dirty="0" err="1" smtClean="0"/>
              <a:t>skupina</a:t>
            </a:r>
            <a:r>
              <a:rPr lang="en-US" altLang="sl-SI" sz="3600" dirty="0" smtClean="0"/>
              <a:t> </a:t>
            </a:r>
            <a:r>
              <a:rPr lang="sl-SI" altLang="sl-SI" sz="3600" dirty="0" smtClean="0"/>
              <a:t>z amfetamini prikliče </a:t>
            </a:r>
            <a:r>
              <a:rPr lang="en-US" altLang="sl-SI" sz="3600" dirty="0" smtClean="0"/>
              <a:t>8,5</a:t>
            </a:r>
            <a:r>
              <a:rPr lang="sl-SI" altLang="sl-SI" sz="3600" dirty="0" smtClean="0"/>
              <a:t> </a:t>
            </a:r>
            <a:r>
              <a:rPr lang="en-US" altLang="sl-SI" sz="3600" dirty="0" smtClean="0"/>
              <a:t>%, </a:t>
            </a:r>
            <a:r>
              <a:rPr lang="en-US" altLang="sl-SI" sz="3600" dirty="0" err="1"/>
              <a:t>medtem</a:t>
            </a:r>
            <a:r>
              <a:rPr lang="en-US" altLang="sl-SI" sz="3600" dirty="0"/>
              <a:t> </a:t>
            </a:r>
            <a:r>
              <a:rPr lang="en-US" altLang="sl-SI" sz="3600" dirty="0" err="1"/>
              <a:t>ko</a:t>
            </a:r>
            <a:r>
              <a:rPr lang="en-US" altLang="sl-SI" sz="3600" dirty="0"/>
              <a:t> </a:t>
            </a:r>
            <a:r>
              <a:rPr lang="en-US" altLang="sl-SI" sz="3600" dirty="0" err="1"/>
              <a:t>kontrolna</a:t>
            </a:r>
            <a:r>
              <a:rPr lang="en-US" altLang="sl-SI" sz="3600" dirty="0"/>
              <a:t> </a:t>
            </a:r>
            <a:r>
              <a:rPr lang="en-US" altLang="sl-SI" sz="3600" dirty="0" err="1"/>
              <a:t>skupina</a:t>
            </a:r>
            <a:r>
              <a:rPr lang="en-US" altLang="sl-SI" sz="3600" dirty="0"/>
              <a:t> </a:t>
            </a:r>
            <a:r>
              <a:rPr lang="en-US" altLang="sl-SI" sz="3600" dirty="0" smtClean="0"/>
              <a:t>le 6</a:t>
            </a:r>
            <a:r>
              <a:rPr lang="sl-SI" altLang="sl-SI" sz="3600" dirty="0" smtClean="0"/>
              <a:t> </a:t>
            </a:r>
            <a:r>
              <a:rPr lang="en-US" altLang="sl-SI" sz="3600" dirty="0" smtClean="0"/>
              <a:t>%</a:t>
            </a:r>
            <a:r>
              <a:rPr lang="sl-SI" altLang="sl-SI" sz="3600" dirty="0"/>
              <a:t> </a:t>
            </a:r>
            <a:r>
              <a:rPr lang="sl-SI" altLang="sl-SI" sz="3600" dirty="0" smtClean="0"/>
              <a:t>priklica</a:t>
            </a:r>
            <a:endParaRPr lang="en-US" altLang="sl-SI" sz="3600" dirty="0" smtClean="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9210197" y="6396335"/>
            <a:ext cx="18315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sl-SI" dirty="0"/>
              <a:t>White, 1998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676400" y="1"/>
            <a:ext cx="91440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EB72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Geneva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sl-SI" altLang="sl-SI" kern="0"/>
              <a:t>Amfetamini</a:t>
            </a:r>
            <a:endParaRPr lang="en-US" altLang="sl-SI" kern="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1137641"/>
            <a:ext cx="2020437" cy="509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6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altLang="sl-SI" dirty="0" smtClean="0"/>
              <a:t>E</a:t>
            </a:r>
            <a:r>
              <a:rPr lang="en-US" altLang="sl-SI" dirty="0" err="1" smtClean="0"/>
              <a:t>strogen</a:t>
            </a:r>
            <a:r>
              <a:rPr lang="en-US" altLang="sl-SI" dirty="0" smtClean="0"/>
              <a:t> </a:t>
            </a:r>
            <a:r>
              <a:rPr lang="sl-SI" altLang="sl-SI" dirty="0" smtClean="0"/>
              <a:t>in t</a:t>
            </a:r>
            <a:r>
              <a:rPr lang="en-US" altLang="sl-SI" dirty="0" err="1" smtClean="0"/>
              <a:t>estosteron</a:t>
            </a:r>
            <a:endParaRPr lang="en-US" altLang="sl-SI" dirty="0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859" y="838200"/>
            <a:ext cx="7848600" cy="55626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sl-SI" sz="3600" dirty="0"/>
              <a:t>1994 </a:t>
            </a:r>
            <a:r>
              <a:rPr lang="sl-SI" altLang="sl-SI" sz="3600" dirty="0"/>
              <a:t>- </a:t>
            </a:r>
            <a:r>
              <a:rPr lang="en-US" altLang="sl-SI" sz="3600" dirty="0" err="1"/>
              <a:t>Študija</a:t>
            </a:r>
            <a:r>
              <a:rPr lang="en-US" altLang="sl-SI" sz="3600" dirty="0"/>
              <a:t> </a:t>
            </a:r>
            <a:r>
              <a:rPr lang="sl-SI" altLang="sl-SI" sz="3600" dirty="0"/>
              <a:t>pri </a:t>
            </a:r>
            <a:r>
              <a:rPr lang="en-US" altLang="sl-SI" sz="3600" dirty="0" err="1"/>
              <a:t>ženskah</a:t>
            </a:r>
            <a:r>
              <a:rPr lang="en-US" altLang="sl-SI" sz="3600" dirty="0"/>
              <a:t> </a:t>
            </a:r>
            <a:r>
              <a:rPr lang="sl-SI" altLang="sl-SI" sz="3600" dirty="0"/>
              <a:t>(B </a:t>
            </a:r>
            <a:r>
              <a:rPr lang="en-US" altLang="sl-SI" sz="3600" dirty="0"/>
              <a:t>Sherwin</a:t>
            </a:r>
            <a:r>
              <a:rPr lang="sl-SI" altLang="sl-SI" sz="3600" dirty="0"/>
              <a:t>) s </a:t>
            </a:r>
            <a:r>
              <a:rPr lang="en-US" altLang="sl-SI" sz="3600" dirty="0" err="1">
                <a:solidFill>
                  <a:srgbClr val="FF0000"/>
                </a:solidFill>
              </a:rPr>
              <a:t>histerektomijo</a:t>
            </a:r>
            <a:r>
              <a:rPr lang="sl-SI" altLang="sl-SI" sz="3600" dirty="0"/>
              <a:t>,</a:t>
            </a:r>
            <a:endParaRPr lang="en-US" altLang="sl-SI" sz="3600" dirty="0"/>
          </a:p>
          <a:p>
            <a:pPr eaLnBrk="1" hangingPunct="1">
              <a:defRPr/>
            </a:pPr>
            <a:r>
              <a:rPr lang="sl-SI" altLang="sl-SI" sz="3600" dirty="0"/>
              <a:t>T</a:t>
            </a:r>
            <a:r>
              <a:rPr lang="en-US" altLang="sl-SI" sz="3600" dirty="0" err="1"/>
              <a:t>estira</a:t>
            </a:r>
            <a:r>
              <a:rPr lang="sl-SI" altLang="sl-SI" sz="3600" dirty="0"/>
              <a:t>l</a:t>
            </a:r>
            <a:r>
              <a:rPr lang="en-US" altLang="sl-SI" sz="3600" dirty="0" err="1"/>
              <a:t>i</a:t>
            </a:r>
            <a:r>
              <a:rPr lang="en-US" altLang="sl-SI" sz="3600" dirty="0"/>
              <a:t> </a:t>
            </a:r>
            <a:r>
              <a:rPr lang="sl-SI" altLang="sl-SI" sz="3600" dirty="0"/>
              <a:t>so </a:t>
            </a:r>
            <a:r>
              <a:rPr lang="en-US" altLang="sl-SI" sz="3600" dirty="0" err="1"/>
              <a:t>spom</a:t>
            </a:r>
            <a:r>
              <a:rPr lang="sl-SI" altLang="sl-SI" sz="3600" dirty="0"/>
              <a:t>in</a:t>
            </a:r>
            <a:r>
              <a:rPr lang="en-US" altLang="sl-SI" sz="3600" dirty="0"/>
              <a:t> </a:t>
            </a:r>
            <a:r>
              <a:rPr lang="sl-SI" altLang="sl-SI" sz="3600" dirty="0"/>
              <a:t>1</a:t>
            </a:r>
            <a:r>
              <a:rPr lang="en-US" altLang="sl-SI" sz="3600" dirty="0"/>
              <a:t> </a:t>
            </a:r>
            <a:r>
              <a:rPr lang="en-US" altLang="sl-SI" sz="3600" dirty="0" err="1"/>
              <a:t>mesec</a:t>
            </a:r>
            <a:r>
              <a:rPr lang="en-US" altLang="sl-SI" sz="3600" dirty="0"/>
              <a:t> </a:t>
            </a:r>
            <a:r>
              <a:rPr lang="en-US" altLang="sl-SI" sz="3600" dirty="0" err="1"/>
              <a:t>pred</a:t>
            </a:r>
            <a:r>
              <a:rPr lang="en-US" altLang="sl-SI" sz="3600" dirty="0"/>
              <a:t> </a:t>
            </a:r>
            <a:r>
              <a:rPr lang="en-US" altLang="sl-SI" sz="3600" dirty="0" err="1"/>
              <a:t>operacijo</a:t>
            </a:r>
            <a:r>
              <a:rPr lang="sl-SI" altLang="sl-SI" sz="3600" dirty="0"/>
              <a:t>,</a:t>
            </a:r>
            <a:endParaRPr lang="en-US" altLang="sl-SI" sz="3600" dirty="0"/>
          </a:p>
          <a:p>
            <a:pPr eaLnBrk="1" hangingPunct="1">
              <a:defRPr/>
            </a:pPr>
            <a:r>
              <a:rPr lang="en-US" altLang="sl-SI" sz="2800" dirty="0" err="1"/>
              <a:t>Naključno</a:t>
            </a:r>
            <a:r>
              <a:rPr lang="en-US" altLang="sl-SI" sz="2800" dirty="0"/>
              <a:t> </a:t>
            </a:r>
            <a:r>
              <a:rPr lang="en-US" altLang="sl-SI" sz="2800" dirty="0" err="1"/>
              <a:t>razporedili</a:t>
            </a:r>
            <a:r>
              <a:rPr lang="en-US" altLang="sl-SI" sz="2800" dirty="0"/>
              <a:t> v </a:t>
            </a:r>
            <a:r>
              <a:rPr lang="en-US" altLang="sl-SI" sz="2800" dirty="0" err="1"/>
              <a:t>skupine</a:t>
            </a:r>
            <a:r>
              <a:rPr lang="en-US" altLang="sl-SI" sz="2800" dirty="0"/>
              <a:t> </a:t>
            </a:r>
            <a:r>
              <a:rPr lang="en-US" altLang="sl-SI" sz="2800" dirty="0" err="1"/>
              <a:t>za</a:t>
            </a:r>
            <a:r>
              <a:rPr lang="en-US" altLang="sl-SI" sz="2800" dirty="0"/>
              <a:t> </a:t>
            </a:r>
            <a:r>
              <a:rPr lang="en-US" altLang="sl-SI" sz="2800" dirty="0" err="1"/>
              <a:t>prejemanje</a:t>
            </a:r>
            <a:r>
              <a:rPr lang="en-US" altLang="sl-SI" sz="2800" dirty="0"/>
              <a:t> </a:t>
            </a:r>
            <a:r>
              <a:rPr lang="en-US" altLang="sl-SI" sz="2800" dirty="0" err="1"/>
              <a:t>hormonsk</a:t>
            </a:r>
            <a:r>
              <a:rPr lang="sl-SI" altLang="sl-SI" sz="2800" dirty="0"/>
              <a:t>ega</a:t>
            </a:r>
            <a:r>
              <a:rPr lang="en-US" altLang="sl-SI" sz="2800" dirty="0"/>
              <a:t> </a:t>
            </a:r>
            <a:r>
              <a:rPr lang="en-US" altLang="sl-SI" sz="2800" dirty="0" err="1"/>
              <a:t>nadomestn</a:t>
            </a:r>
            <a:r>
              <a:rPr lang="sl-SI" altLang="sl-SI" sz="2800" dirty="0"/>
              <a:t>ega</a:t>
            </a:r>
            <a:r>
              <a:rPr lang="en-US" altLang="sl-SI" sz="2800" dirty="0"/>
              <a:t> </a:t>
            </a:r>
            <a:r>
              <a:rPr lang="en-US" altLang="sl-SI" sz="2800" dirty="0" err="1"/>
              <a:t>zdravljenj</a:t>
            </a:r>
            <a:r>
              <a:rPr lang="sl-SI" altLang="sl-SI" sz="2800" dirty="0"/>
              <a:t>a,</a:t>
            </a:r>
            <a:endParaRPr lang="en-US" altLang="sl-SI" sz="2800" dirty="0"/>
          </a:p>
          <a:p>
            <a:pPr eaLnBrk="1" hangingPunct="1">
              <a:defRPr/>
            </a:pPr>
            <a:r>
              <a:rPr lang="en-US" altLang="sl-SI" sz="3600" dirty="0"/>
              <a:t>4 </a:t>
            </a:r>
            <a:r>
              <a:rPr lang="en-US" altLang="sl-SI" sz="3600" dirty="0" err="1"/>
              <a:t>skupine</a:t>
            </a:r>
            <a:r>
              <a:rPr lang="en-US" altLang="sl-SI" sz="3600" dirty="0"/>
              <a:t>: </a:t>
            </a:r>
            <a:r>
              <a:rPr lang="en-US" altLang="sl-SI" sz="3600" dirty="0" err="1"/>
              <a:t>samo</a:t>
            </a:r>
            <a:r>
              <a:rPr lang="en-US" altLang="sl-SI" sz="3600" dirty="0"/>
              <a:t> </a:t>
            </a:r>
            <a:r>
              <a:rPr lang="en-US" altLang="sl-SI" sz="3600" dirty="0">
                <a:solidFill>
                  <a:schemeClr val="accent2">
                    <a:lumMod val="75000"/>
                  </a:schemeClr>
                </a:solidFill>
              </a:rPr>
              <a:t>estrogen</a:t>
            </a:r>
            <a:r>
              <a:rPr lang="en-US" altLang="sl-SI" sz="3600" dirty="0"/>
              <a:t>, le </a:t>
            </a:r>
            <a:r>
              <a:rPr lang="en-US" altLang="sl-SI" sz="3600" dirty="0">
                <a:solidFill>
                  <a:schemeClr val="accent2">
                    <a:lumMod val="75000"/>
                  </a:schemeClr>
                </a:solidFill>
              </a:rPr>
              <a:t>androgen</a:t>
            </a:r>
            <a:r>
              <a:rPr lang="en-US" altLang="sl-SI" sz="3600" dirty="0"/>
              <a:t>, </a:t>
            </a:r>
            <a:r>
              <a:rPr lang="en-US" altLang="sl-SI" sz="3600" dirty="0" err="1"/>
              <a:t>kombinacija</a:t>
            </a:r>
            <a:r>
              <a:rPr lang="en-US" altLang="sl-SI" sz="3600" dirty="0"/>
              <a:t> </a:t>
            </a:r>
            <a:r>
              <a:rPr lang="en-US" altLang="sl-SI" sz="3600" dirty="0" err="1">
                <a:solidFill>
                  <a:schemeClr val="accent2">
                    <a:lumMod val="75000"/>
                  </a:schemeClr>
                </a:solidFill>
              </a:rPr>
              <a:t>estrogena</a:t>
            </a:r>
            <a:r>
              <a:rPr lang="en-US" altLang="sl-SI" sz="3600" dirty="0">
                <a:solidFill>
                  <a:schemeClr val="accent2">
                    <a:lumMod val="75000"/>
                  </a:schemeClr>
                </a:solidFill>
              </a:rPr>
              <a:t> in </a:t>
            </a:r>
            <a:r>
              <a:rPr lang="en-US" altLang="sl-SI" sz="3600" dirty="0" err="1">
                <a:solidFill>
                  <a:schemeClr val="accent2">
                    <a:lumMod val="75000"/>
                  </a:schemeClr>
                </a:solidFill>
              </a:rPr>
              <a:t>androgena</a:t>
            </a:r>
            <a:r>
              <a:rPr lang="en-US" altLang="sl-SI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sl-SI" sz="3600" dirty="0"/>
              <a:t>in placebo</a:t>
            </a:r>
            <a:r>
              <a:rPr lang="sl-SI" altLang="sl-SI" sz="3600" dirty="0"/>
              <a:t>.</a:t>
            </a:r>
            <a:endParaRPr lang="en-US" altLang="sl-SI" sz="36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2133600"/>
            <a:ext cx="44872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altLang="sl-SI" dirty="0" smtClean="0"/>
              <a:t>E</a:t>
            </a:r>
            <a:r>
              <a:rPr lang="en-US" altLang="sl-SI" dirty="0" err="1" smtClean="0"/>
              <a:t>strogen</a:t>
            </a:r>
            <a:r>
              <a:rPr lang="en-US" altLang="sl-SI" dirty="0" smtClean="0"/>
              <a:t> </a:t>
            </a:r>
            <a:r>
              <a:rPr lang="sl-SI" altLang="sl-SI" dirty="0" smtClean="0"/>
              <a:t>in </a:t>
            </a:r>
            <a:r>
              <a:rPr lang="sl-SI" altLang="sl-SI" dirty="0"/>
              <a:t>t</a:t>
            </a:r>
            <a:r>
              <a:rPr lang="en-US" altLang="sl-SI" dirty="0" err="1" smtClean="0"/>
              <a:t>estosteron</a:t>
            </a:r>
            <a:endParaRPr lang="en-US" altLang="sl-SI" dirty="0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891988"/>
            <a:ext cx="7162800" cy="449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sl-SI" altLang="sl-SI" sz="3600" dirty="0" smtClean="0"/>
              <a:t>Spominski </a:t>
            </a:r>
            <a:r>
              <a:rPr lang="sl-SI" altLang="sl-SI" sz="3600" dirty="0"/>
              <a:t>test </a:t>
            </a:r>
            <a:r>
              <a:rPr lang="sl-SI" altLang="sl-SI" sz="3600" dirty="0" smtClean="0"/>
              <a:t>izveden </a:t>
            </a:r>
            <a:r>
              <a:rPr lang="en-US" altLang="sl-SI" sz="3600" dirty="0" smtClean="0"/>
              <a:t>kasneje in </a:t>
            </a:r>
            <a:r>
              <a:rPr lang="en-US" altLang="sl-SI" sz="3600" dirty="0" err="1" smtClean="0"/>
              <a:t>tiste</a:t>
            </a:r>
            <a:r>
              <a:rPr lang="en-US" altLang="sl-SI" sz="3600" dirty="0" smtClean="0"/>
              <a:t> </a:t>
            </a:r>
            <a:r>
              <a:rPr lang="en-US" altLang="sl-SI" sz="3600" dirty="0" err="1" smtClean="0"/>
              <a:t>ženske</a:t>
            </a:r>
            <a:r>
              <a:rPr lang="en-US" altLang="sl-SI" sz="3600" dirty="0" smtClean="0"/>
              <a:t>, </a:t>
            </a:r>
            <a:r>
              <a:rPr lang="en-US" altLang="sl-SI" sz="3600" dirty="0" err="1" smtClean="0"/>
              <a:t>ki</a:t>
            </a:r>
            <a:r>
              <a:rPr lang="en-US" altLang="sl-SI" sz="3600" dirty="0" smtClean="0"/>
              <a:t> so </a:t>
            </a:r>
            <a:r>
              <a:rPr lang="en-US" altLang="sl-SI" sz="3600" dirty="0" err="1" smtClean="0"/>
              <a:t>prejemal</a:t>
            </a:r>
            <a:r>
              <a:rPr lang="sl-SI" altLang="sl-SI" sz="3600" dirty="0" smtClean="0"/>
              <a:t>e</a:t>
            </a:r>
            <a:r>
              <a:rPr lang="en-US" altLang="sl-SI" sz="3600" dirty="0" smtClean="0"/>
              <a:t> le placebo</a:t>
            </a:r>
            <a:r>
              <a:rPr lang="sl-SI" altLang="sl-SI" sz="3600" dirty="0" smtClean="0"/>
              <a:t>,</a:t>
            </a:r>
            <a:r>
              <a:rPr lang="en-US" altLang="sl-SI" sz="3600" dirty="0" smtClean="0"/>
              <a:t> </a:t>
            </a:r>
            <a:r>
              <a:rPr lang="sl-SI" altLang="sl-SI" sz="3600" dirty="0" smtClean="0"/>
              <a:t>so imele </a:t>
            </a:r>
            <a:r>
              <a:rPr lang="en-US" altLang="sl-SI" sz="3600" dirty="0" err="1" smtClean="0"/>
              <a:t>bistveno</a:t>
            </a:r>
            <a:r>
              <a:rPr lang="en-US" altLang="sl-SI" sz="3600" dirty="0" smtClean="0"/>
              <a:t> </a:t>
            </a:r>
            <a:r>
              <a:rPr lang="sl-SI" altLang="sl-SI" sz="3600" dirty="0" smtClean="0"/>
              <a:t>slabše </a:t>
            </a:r>
            <a:r>
              <a:rPr lang="en-US" altLang="sl-SI" sz="3600" dirty="0" err="1" smtClean="0"/>
              <a:t>rezultate</a:t>
            </a:r>
            <a:r>
              <a:rPr lang="sl-SI" altLang="sl-SI" sz="3600" dirty="0" smtClean="0"/>
              <a:t> </a:t>
            </a:r>
            <a:r>
              <a:rPr lang="en-US" altLang="sl-SI" sz="3600" dirty="0" err="1" smtClean="0"/>
              <a:t>ko</a:t>
            </a:r>
            <a:r>
              <a:rPr lang="sl-SI" altLang="sl-SI" sz="3600" dirty="0" smtClean="0"/>
              <a:t>t</a:t>
            </a:r>
            <a:r>
              <a:rPr lang="en-US" altLang="sl-SI" sz="3600" dirty="0" smtClean="0"/>
              <a:t> </a:t>
            </a:r>
            <a:r>
              <a:rPr lang="en-US" altLang="sl-SI" sz="3600" dirty="0" err="1" smtClean="0"/>
              <a:t>tist</a:t>
            </a:r>
            <a:r>
              <a:rPr lang="sl-SI" altLang="sl-SI" sz="3600" dirty="0" smtClean="0"/>
              <a:t>e</a:t>
            </a:r>
            <a:r>
              <a:rPr lang="en-US" altLang="sl-SI" sz="3600" dirty="0" smtClean="0"/>
              <a:t>, </a:t>
            </a:r>
            <a:r>
              <a:rPr lang="en-US" altLang="sl-SI" sz="3600" dirty="0" err="1" smtClean="0"/>
              <a:t>ki</a:t>
            </a:r>
            <a:r>
              <a:rPr lang="en-US" altLang="sl-SI" sz="3600" dirty="0" smtClean="0"/>
              <a:t> </a:t>
            </a:r>
            <a:r>
              <a:rPr lang="sl-SI" altLang="sl-SI" sz="3600" dirty="0" smtClean="0"/>
              <a:t>so </a:t>
            </a:r>
            <a:r>
              <a:rPr lang="en-US" altLang="sl-SI" sz="3600" dirty="0" err="1" smtClean="0">
                <a:solidFill>
                  <a:schemeClr val="accent2">
                    <a:lumMod val="75000"/>
                  </a:schemeClr>
                </a:solidFill>
              </a:rPr>
              <a:t>prejema</a:t>
            </a:r>
            <a:r>
              <a:rPr lang="sl-SI" altLang="sl-SI" sz="3600" dirty="0" smtClean="0">
                <a:solidFill>
                  <a:schemeClr val="accent2">
                    <a:lumMod val="75000"/>
                  </a:schemeClr>
                </a:solidFill>
              </a:rPr>
              <a:t>le</a:t>
            </a:r>
            <a:r>
              <a:rPr lang="en-US" altLang="sl-SI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sl-SI" sz="3600" dirty="0" err="1" smtClean="0">
                <a:solidFill>
                  <a:schemeClr val="accent2">
                    <a:lumMod val="75000"/>
                  </a:schemeClr>
                </a:solidFill>
              </a:rPr>
              <a:t>hormonsko</a:t>
            </a:r>
            <a:r>
              <a:rPr lang="en-US" altLang="sl-SI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sl-SI" sz="3600" dirty="0" err="1" smtClean="0">
                <a:solidFill>
                  <a:schemeClr val="accent2">
                    <a:lumMod val="75000"/>
                  </a:schemeClr>
                </a:solidFill>
              </a:rPr>
              <a:t>nadomestno</a:t>
            </a:r>
            <a:r>
              <a:rPr lang="en-US" altLang="sl-SI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sl-SI" sz="3600" dirty="0" err="1" smtClean="0">
                <a:solidFill>
                  <a:schemeClr val="accent2">
                    <a:lumMod val="75000"/>
                  </a:schemeClr>
                </a:solidFill>
              </a:rPr>
              <a:t>zdravljenje</a:t>
            </a:r>
            <a:r>
              <a:rPr lang="sl-SI" altLang="sl-SI" sz="3600" dirty="0" smtClean="0"/>
              <a:t>.</a:t>
            </a:r>
            <a:endParaRPr lang="en-US" altLang="sl-SI" sz="3600" dirty="0" smtClean="0"/>
          </a:p>
          <a:p>
            <a:pPr eaLnBrk="1" hangingPunct="1">
              <a:defRPr/>
            </a:pPr>
            <a:r>
              <a:rPr lang="en-US" altLang="sl-SI" sz="3600" dirty="0" err="1" smtClean="0"/>
              <a:t>Pomanjkanje</a:t>
            </a:r>
            <a:r>
              <a:rPr lang="en-US" altLang="sl-SI" sz="3600" dirty="0" smtClean="0"/>
              <a:t> </a:t>
            </a:r>
            <a:r>
              <a:rPr lang="en-US" altLang="sl-SI" sz="3600" dirty="0" err="1"/>
              <a:t>estrogena</a:t>
            </a:r>
            <a:r>
              <a:rPr lang="en-US" altLang="sl-SI" sz="3600" dirty="0"/>
              <a:t> </a:t>
            </a:r>
            <a:r>
              <a:rPr lang="en-US" altLang="sl-SI" sz="3600" dirty="0" err="1" smtClean="0"/>
              <a:t>slabi</a:t>
            </a:r>
            <a:r>
              <a:rPr lang="en-US" altLang="sl-SI" sz="3600" dirty="0" smtClean="0"/>
              <a:t> </a:t>
            </a:r>
            <a:r>
              <a:rPr lang="en-US" altLang="sl-SI" sz="3600" dirty="0" err="1"/>
              <a:t>spomin</a:t>
            </a:r>
            <a:r>
              <a:rPr lang="en-US" altLang="sl-SI" sz="3600" dirty="0"/>
              <a:t>, </a:t>
            </a:r>
            <a:r>
              <a:rPr lang="en-US" altLang="sl-SI" sz="3600" dirty="0" err="1"/>
              <a:t>ampak</a:t>
            </a:r>
            <a:r>
              <a:rPr lang="en-US" altLang="sl-SI" sz="3600" dirty="0"/>
              <a:t> </a:t>
            </a:r>
            <a:r>
              <a:rPr lang="sl-SI" altLang="sl-SI" sz="3600" dirty="0" smtClean="0"/>
              <a:t>ga</a:t>
            </a:r>
            <a:r>
              <a:rPr lang="en-US" altLang="sl-SI" sz="3600" dirty="0" smtClean="0"/>
              <a:t> </a:t>
            </a:r>
            <a:r>
              <a:rPr lang="en-US" altLang="sl-SI" sz="3600" dirty="0"/>
              <a:t>je </a:t>
            </a:r>
            <a:r>
              <a:rPr lang="en-US" altLang="sl-SI" sz="3600" dirty="0" err="1"/>
              <a:t>mogoče</a:t>
            </a:r>
            <a:r>
              <a:rPr lang="en-US" altLang="sl-SI" sz="3600" dirty="0"/>
              <a:t> </a:t>
            </a:r>
            <a:r>
              <a:rPr lang="en-US" altLang="sl-SI" sz="3600" dirty="0" err="1"/>
              <a:t>obnoviti</a:t>
            </a:r>
            <a:r>
              <a:rPr lang="en-US" altLang="sl-SI" sz="3600" dirty="0"/>
              <a:t> s </a:t>
            </a:r>
            <a:r>
              <a:rPr lang="en-US" altLang="sl-SI" sz="3600" dirty="0" err="1"/>
              <a:t>hormonsko</a:t>
            </a:r>
            <a:r>
              <a:rPr lang="en-US" altLang="sl-SI" sz="3600" dirty="0"/>
              <a:t> </a:t>
            </a:r>
            <a:r>
              <a:rPr lang="en-US" altLang="sl-SI" sz="3600" dirty="0" err="1" smtClean="0"/>
              <a:t>terapijo</a:t>
            </a:r>
            <a:r>
              <a:rPr lang="sl-SI" altLang="sl-SI" sz="3600" dirty="0" smtClean="0"/>
              <a:t>.</a:t>
            </a:r>
            <a:endParaRPr lang="en-US" altLang="sl-SI" sz="3600" dirty="0" smtClean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891988"/>
            <a:ext cx="4572000" cy="581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8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1376" y="838200"/>
            <a:ext cx="11963400" cy="3962400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sl-SI" sz="2800" dirty="0" err="1"/>
              <a:t>Učinek</a:t>
            </a:r>
            <a:r>
              <a:rPr lang="en-US" altLang="sl-SI" sz="2800" dirty="0"/>
              <a:t> </a:t>
            </a:r>
            <a:r>
              <a:rPr lang="en-US" altLang="sl-SI" sz="2800" dirty="0" err="1"/>
              <a:t>povečanja</a:t>
            </a:r>
            <a:r>
              <a:rPr lang="en-US" altLang="sl-SI" sz="2800" dirty="0"/>
              <a:t> </a:t>
            </a:r>
            <a:r>
              <a:rPr lang="en-US" altLang="sl-SI" sz="2800" dirty="0" err="1"/>
              <a:t>testosterona</a:t>
            </a:r>
            <a:r>
              <a:rPr lang="en-US" altLang="sl-SI" sz="2800" dirty="0"/>
              <a:t> </a:t>
            </a:r>
            <a:r>
              <a:rPr lang="sl-SI" altLang="sl-SI" sz="2800" dirty="0"/>
              <a:t>pri</a:t>
            </a:r>
            <a:r>
              <a:rPr lang="en-US" altLang="sl-SI" sz="2800" dirty="0"/>
              <a:t> </a:t>
            </a:r>
            <a:r>
              <a:rPr lang="en-US" altLang="sl-SI" sz="2800" dirty="0" err="1"/>
              <a:t>moških</a:t>
            </a:r>
            <a:r>
              <a:rPr lang="sl-SI" altLang="sl-SI" sz="2800" dirty="0"/>
              <a:t>:</a:t>
            </a:r>
            <a:endParaRPr lang="en-US" altLang="sl-SI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l-SI" sz="2800" dirty="0"/>
              <a:t>Po 12 </a:t>
            </a:r>
            <a:r>
              <a:rPr lang="en-US" altLang="sl-SI" sz="2800" dirty="0" err="1"/>
              <a:t>tednih</a:t>
            </a:r>
            <a:r>
              <a:rPr lang="en-US" altLang="sl-SI" sz="2800" dirty="0"/>
              <a:t> </a:t>
            </a:r>
            <a:r>
              <a:rPr lang="en-US" altLang="sl-SI" sz="2800" dirty="0" err="1"/>
              <a:t>prejema</a:t>
            </a:r>
            <a:r>
              <a:rPr lang="sl-SI" altLang="sl-SI" sz="2800" dirty="0"/>
              <a:t>nja</a:t>
            </a:r>
            <a:r>
              <a:rPr lang="en-US" altLang="sl-SI" sz="2800" dirty="0"/>
              <a:t> </a:t>
            </a:r>
            <a:r>
              <a:rPr lang="en-US" altLang="sl-SI" sz="2800" dirty="0" err="1"/>
              <a:t>testosteron</a:t>
            </a:r>
            <a:r>
              <a:rPr lang="sl-SI" altLang="sl-SI" sz="2800" dirty="0"/>
              <a:t>a</a:t>
            </a:r>
            <a:r>
              <a:rPr lang="en-US" altLang="sl-SI" sz="2800" dirty="0"/>
              <a:t> so </a:t>
            </a:r>
            <a:r>
              <a:rPr lang="en-US" altLang="sl-SI" sz="2800" dirty="0" err="1"/>
              <a:t>imeli</a:t>
            </a:r>
            <a:r>
              <a:rPr lang="en-US" altLang="sl-SI" sz="2800" dirty="0"/>
              <a:t> test </a:t>
            </a:r>
            <a:r>
              <a:rPr lang="en-US" altLang="sl-SI" sz="2800" dirty="0" err="1"/>
              <a:t>kognitivne</a:t>
            </a:r>
            <a:r>
              <a:rPr lang="en-US" altLang="sl-SI" sz="2800" dirty="0"/>
              <a:t> </a:t>
            </a:r>
            <a:r>
              <a:rPr lang="en-US" altLang="sl-SI" sz="2800" dirty="0" err="1"/>
              <a:t>funkcije</a:t>
            </a:r>
            <a:endParaRPr lang="en-US" altLang="sl-SI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l-SI" sz="2800" dirty="0" err="1"/>
              <a:t>Preizkusi</a:t>
            </a:r>
            <a:r>
              <a:rPr lang="sl-SI" altLang="sl-SI" sz="2800" dirty="0"/>
              <a:t>li</a:t>
            </a:r>
            <a:r>
              <a:rPr lang="en-US" altLang="sl-SI" sz="2800" dirty="0"/>
              <a:t> </a:t>
            </a:r>
            <a:r>
              <a:rPr lang="sl-SI" altLang="sl-SI" sz="2800" dirty="0"/>
              <a:t>so </a:t>
            </a:r>
            <a:r>
              <a:rPr lang="en-US" altLang="sl-SI" sz="2800" dirty="0" err="1"/>
              <a:t>besedni</a:t>
            </a:r>
            <a:r>
              <a:rPr lang="en-US" altLang="sl-SI" sz="2800" dirty="0"/>
              <a:t> </a:t>
            </a:r>
            <a:r>
              <a:rPr lang="en-US" altLang="sl-SI" sz="2800" dirty="0" err="1"/>
              <a:t>spomin</a:t>
            </a:r>
            <a:r>
              <a:rPr lang="en-US" altLang="sl-SI" sz="2800" dirty="0"/>
              <a:t>, </a:t>
            </a:r>
            <a:r>
              <a:rPr lang="en-US" altLang="sl-SI" sz="2800" dirty="0" err="1"/>
              <a:t>nadzor</a:t>
            </a:r>
            <a:r>
              <a:rPr lang="en-US" altLang="sl-SI" sz="2800" dirty="0"/>
              <a:t> </a:t>
            </a:r>
            <a:r>
              <a:rPr lang="sl-SI" altLang="sl-SI" sz="2800" dirty="0"/>
              <a:t>fine motorike</a:t>
            </a:r>
            <a:r>
              <a:rPr lang="en-US" altLang="sl-SI" sz="2800" dirty="0"/>
              <a:t>, </a:t>
            </a:r>
            <a:r>
              <a:rPr lang="en-US" altLang="sl-SI" sz="2800" dirty="0" err="1"/>
              <a:t>kognitivne</a:t>
            </a:r>
            <a:r>
              <a:rPr lang="en-US" altLang="sl-SI" sz="2800" dirty="0"/>
              <a:t> </a:t>
            </a:r>
            <a:r>
              <a:rPr lang="en-US" altLang="sl-SI" sz="2800" dirty="0" err="1"/>
              <a:t>fleksibilnosti</a:t>
            </a:r>
            <a:r>
              <a:rPr lang="en-US" altLang="sl-SI" sz="2800" dirty="0"/>
              <a:t>, </a:t>
            </a:r>
            <a:r>
              <a:rPr lang="en-US" altLang="sl-SI" sz="2800" dirty="0" err="1"/>
              <a:t>prostorsk</a:t>
            </a:r>
            <a:r>
              <a:rPr lang="sl-SI" altLang="sl-SI" sz="2800" dirty="0"/>
              <a:t>e</a:t>
            </a:r>
            <a:r>
              <a:rPr lang="en-US" altLang="sl-SI" sz="2800" dirty="0"/>
              <a:t> </a:t>
            </a:r>
            <a:r>
              <a:rPr lang="en-US" altLang="sl-SI" sz="2800" dirty="0" err="1"/>
              <a:t>zaznav</a:t>
            </a:r>
            <a:r>
              <a:rPr lang="sl-SI" altLang="sl-SI" sz="2800" dirty="0"/>
              <a:t>e</a:t>
            </a:r>
            <a:r>
              <a:rPr lang="en-US" altLang="sl-SI" sz="2800" dirty="0"/>
              <a:t> in </a:t>
            </a:r>
            <a:r>
              <a:rPr lang="en-US" altLang="sl-SI" sz="2800" dirty="0" err="1"/>
              <a:t>razpoloženj</a:t>
            </a:r>
            <a:r>
              <a:rPr lang="sl-SI" altLang="sl-SI" sz="2800" dirty="0"/>
              <a:t>a.</a:t>
            </a:r>
            <a:endParaRPr lang="en-US" altLang="sl-SI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l-SI" sz="2800" dirty="0" err="1"/>
              <a:t>Eksperimentalna</a:t>
            </a:r>
            <a:r>
              <a:rPr lang="en-US" altLang="sl-SI" sz="2800" dirty="0"/>
              <a:t> </a:t>
            </a:r>
            <a:r>
              <a:rPr lang="en-US" altLang="sl-SI" sz="2800" dirty="0" err="1"/>
              <a:t>skupina</a:t>
            </a:r>
            <a:r>
              <a:rPr lang="en-US" altLang="sl-SI" sz="2800" dirty="0"/>
              <a:t> je </a:t>
            </a:r>
            <a:r>
              <a:rPr lang="sl-SI" altLang="sl-SI" sz="2800" dirty="0"/>
              <a:t>imela boljše </a:t>
            </a:r>
            <a:r>
              <a:rPr lang="en-US" altLang="sl-SI" sz="2800" dirty="0" err="1"/>
              <a:t>rezultate</a:t>
            </a:r>
            <a:r>
              <a:rPr lang="en-US" altLang="sl-SI" sz="2800" dirty="0"/>
              <a:t> </a:t>
            </a:r>
            <a:r>
              <a:rPr lang="sl-SI" altLang="sl-SI" sz="2800" dirty="0"/>
              <a:t>pri </a:t>
            </a:r>
            <a:r>
              <a:rPr lang="en-US" altLang="sl-SI" sz="2800" dirty="0" err="1"/>
              <a:t>prostorsk</a:t>
            </a:r>
            <a:r>
              <a:rPr lang="sl-SI" altLang="sl-SI" sz="2800" dirty="0"/>
              <a:t>i</a:t>
            </a:r>
            <a:r>
              <a:rPr lang="en-US" altLang="sl-SI" sz="2800" dirty="0"/>
              <a:t> </a:t>
            </a:r>
            <a:r>
              <a:rPr lang="en-US" altLang="sl-SI" sz="2800" dirty="0" err="1"/>
              <a:t>kognicij</a:t>
            </a:r>
            <a:r>
              <a:rPr lang="sl-SI" altLang="sl-SI" sz="2800" dirty="0"/>
              <a:t>i</a:t>
            </a:r>
            <a:endParaRPr lang="en-US" altLang="sl-SI" sz="28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6201"/>
            <a:ext cx="9144000" cy="644525"/>
          </a:xfrm>
        </p:spPr>
        <p:txBody>
          <a:bodyPr/>
          <a:lstStyle/>
          <a:p>
            <a:pPr eaLnBrk="1" hangingPunct="1">
              <a:defRPr/>
            </a:pPr>
            <a:r>
              <a:rPr lang="sl-SI" altLang="sl-SI" dirty="0" smtClean="0"/>
              <a:t>E</a:t>
            </a:r>
            <a:r>
              <a:rPr lang="en-US" altLang="sl-SI" dirty="0" err="1" smtClean="0"/>
              <a:t>strogen</a:t>
            </a:r>
            <a:r>
              <a:rPr lang="en-US" altLang="sl-SI" dirty="0" smtClean="0"/>
              <a:t> </a:t>
            </a:r>
            <a:r>
              <a:rPr lang="sl-SI" altLang="sl-SI" dirty="0" smtClean="0"/>
              <a:t>in </a:t>
            </a:r>
            <a:r>
              <a:rPr lang="sl-SI" altLang="sl-SI" dirty="0"/>
              <a:t>t</a:t>
            </a:r>
            <a:r>
              <a:rPr lang="en-US" altLang="sl-SI" dirty="0" err="1" smtClean="0"/>
              <a:t>estosteron</a:t>
            </a:r>
            <a:endParaRPr lang="en-US" altLang="sl-SI" dirty="0" smtClean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3666744"/>
            <a:ext cx="7924800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2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304800" y="1066800"/>
            <a:ext cx="7289175" cy="496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sl-SI" altLang="sl-SI" sz="3600" b="0" dirty="0">
                <a:latin typeface="+mj-lt"/>
              </a:rPr>
              <a:t>1.) </a:t>
            </a:r>
            <a:r>
              <a:rPr lang="en-US" altLang="sl-SI" sz="3600" b="0" dirty="0" err="1">
                <a:latin typeface="+mj-lt"/>
              </a:rPr>
              <a:t>Kognitivne</a:t>
            </a:r>
            <a:r>
              <a:rPr lang="en-US" altLang="sl-SI" sz="3600" b="0" dirty="0">
                <a:latin typeface="+mj-lt"/>
              </a:rPr>
              <a:t> </a:t>
            </a:r>
            <a:r>
              <a:rPr lang="en-US" altLang="sl-SI" sz="3600" b="0" dirty="0" err="1">
                <a:latin typeface="+mj-lt"/>
              </a:rPr>
              <a:t>spretnosti</a:t>
            </a:r>
            <a:r>
              <a:rPr lang="en-US" altLang="sl-SI" sz="3600" b="0" dirty="0">
                <a:latin typeface="+mj-lt"/>
              </a:rPr>
              <a:t> = </a:t>
            </a:r>
            <a:r>
              <a:rPr lang="en-US" altLang="sl-SI" sz="3600" b="0" dirty="0" err="1">
                <a:latin typeface="+mj-lt"/>
              </a:rPr>
              <a:t>Znanje</a:t>
            </a:r>
            <a:r>
              <a:rPr lang="en-US" altLang="sl-SI" sz="3600" b="0" dirty="0">
                <a:latin typeface="+mj-lt"/>
              </a:rPr>
              <a:t>,</a:t>
            </a:r>
          </a:p>
          <a:p>
            <a:pPr>
              <a:lnSpc>
                <a:spcPct val="80000"/>
              </a:lnSpc>
            </a:pPr>
            <a:r>
              <a:rPr lang="en-US" altLang="sl-SI" sz="3600" b="0" dirty="0">
                <a:latin typeface="+mj-lt"/>
              </a:rPr>
              <a:t>                              </a:t>
            </a:r>
            <a:r>
              <a:rPr lang="sl-SI" altLang="sl-SI" sz="3600" b="0" dirty="0">
                <a:latin typeface="+mj-lt"/>
              </a:rPr>
              <a:t>	</a:t>
            </a:r>
            <a:r>
              <a:rPr lang="en-US" altLang="sl-SI" sz="3600" b="0" dirty="0" err="1">
                <a:latin typeface="+mj-lt"/>
              </a:rPr>
              <a:t>sposobnost</a:t>
            </a:r>
            <a:r>
              <a:rPr lang="en-US" altLang="sl-SI" sz="3600" b="0" dirty="0">
                <a:latin typeface="+mj-lt"/>
              </a:rPr>
              <a:t>,</a:t>
            </a:r>
          </a:p>
          <a:p>
            <a:pPr>
              <a:lnSpc>
                <a:spcPct val="80000"/>
              </a:lnSpc>
            </a:pPr>
            <a:r>
              <a:rPr lang="en-US" altLang="sl-SI" sz="3600" b="0" dirty="0">
                <a:latin typeface="+mj-lt"/>
              </a:rPr>
              <a:t>                              </a:t>
            </a:r>
            <a:r>
              <a:rPr lang="sl-SI" altLang="sl-SI" sz="3600" b="0" dirty="0">
                <a:latin typeface="+mj-lt"/>
              </a:rPr>
              <a:t>	</a:t>
            </a:r>
            <a:r>
              <a:rPr lang="en-US" altLang="sl-SI" sz="3600" b="0" dirty="0" err="1">
                <a:latin typeface="+mj-lt"/>
              </a:rPr>
              <a:t>inteligenca</a:t>
            </a:r>
            <a:r>
              <a:rPr lang="en-US" altLang="sl-SI" sz="3600" b="0" dirty="0">
                <a:latin typeface="+mj-lt"/>
              </a:rPr>
              <a:t>,</a:t>
            </a:r>
          </a:p>
          <a:p>
            <a:pPr>
              <a:lnSpc>
                <a:spcPct val="80000"/>
              </a:lnSpc>
            </a:pPr>
            <a:r>
              <a:rPr lang="en-US" altLang="sl-SI" sz="3600" b="0" dirty="0">
                <a:latin typeface="+mj-lt"/>
              </a:rPr>
              <a:t>                              </a:t>
            </a:r>
            <a:r>
              <a:rPr lang="sl-SI" altLang="sl-SI" sz="3600" b="0" dirty="0">
                <a:latin typeface="+mj-lt"/>
              </a:rPr>
              <a:t>	</a:t>
            </a:r>
            <a:r>
              <a:rPr lang="en-US" altLang="sl-SI" sz="3600" b="0" dirty="0">
                <a:latin typeface="+mj-lt"/>
              </a:rPr>
              <a:t>„</a:t>
            </a:r>
            <a:r>
              <a:rPr lang="sl-SI" altLang="sl-SI" sz="3600" b="0" dirty="0">
                <a:latin typeface="+mj-lt"/>
              </a:rPr>
              <a:t>pretkanost</a:t>
            </a:r>
            <a:r>
              <a:rPr lang="en-US" altLang="sl-SI" sz="3600" b="0" dirty="0">
                <a:latin typeface="+mj-lt"/>
              </a:rPr>
              <a:t>„</a:t>
            </a:r>
            <a:endParaRPr lang="sl-SI" altLang="sl-SI" sz="3600" b="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sl-SI" altLang="sl-SI" sz="3600" b="0" dirty="0">
                <a:latin typeface="+mj-lt"/>
              </a:rPr>
              <a:t>2.) mišljenje, spomin</a:t>
            </a:r>
          </a:p>
          <a:p>
            <a:pPr>
              <a:lnSpc>
                <a:spcPct val="80000"/>
              </a:lnSpc>
            </a:pPr>
            <a:endParaRPr lang="sl-SI" altLang="sl-SI" sz="3600" b="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sl-SI" altLang="sl-SI" sz="3600" b="0" dirty="0">
                <a:latin typeface="+mj-lt"/>
              </a:rPr>
              <a:t>3.) eksekutivne funkcije</a:t>
            </a:r>
          </a:p>
          <a:p>
            <a:pPr>
              <a:lnSpc>
                <a:spcPct val="80000"/>
              </a:lnSpc>
            </a:pPr>
            <a:endParaRPr lang="sl-SI" altLang="sl-SI" sz="3600" b="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sl-SI" altLang="sl-SI" sz="3600" b="0" dirty="0">
                <a:latin typeface="+mj-lt"/>
              </a:rPr>
              <a:t>4.) motivacija </a:t>
            </a:r>
          </a:p>
          <a:p>
            <a:pPr>
              <a:lnSpc>
                <a:spcPct val="80000"/>
              </a:lnSpc>
            </a:pPr>
            <a:endParaRPr lang="sl-SI" altLang="sl-SI" sz="3600" b="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sl-SI" altLang="sl-SI" sz="3600" b="0" dirty="0">
                <a:latin typeface="+mj-lt"/>
              </a:rPr>
              <a:t>5.) Eliminacija </a:t>
            </a:r>
            <a:r>
              <a:rPr lang="sl-SI" altLang="sl-SI" sz="3600" b="0" dirty="0" err="1">
                <a:latin typeface="+mj-lt"/>
              </a:rPr>
              <a:t>distrakcij</a:t>
            </a:r>
            <a:endParaRPr lang="en-US" altLang="sl-SI" sz="3600" b="0" dirty="0">
              <a:latin typeface="+mj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0" y="76201"/>
            <a:ext cx="9144000" cy="644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Geneva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sl-SI" altLang="sl-SI" sz="2800" kern="0" dirty="0"/>
              <a:t>Na kaj lahko vplivajo </a:t>
            </a:r>
            <a:r>
              <a:rPr lang="sl-SI" altLang="sl-SI" sz="2800" kern="0" dirty="0" err="1"/>
              <a:t>nootropne</a:t>
            </a:r>
            <a:r>
              <a:rPr lang="sl-SI" altLang="sl-SI" sz="2800" kern="0" dirty="0"/>
              <a:t> učinkovine?</a:t>
            </a:r>
            <a:endParaRPr lang="en-US" altLang="sl-SI" sz="2800" kern="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630" y="1549228"/>
            <a:ext cx="5296370" cy="527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64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altLang="sl-SI" dirty="0" smtClean="0"/>
              <a:t>Glukoza</a:t>
            </a:r>
            <a:endParaRPr lang="en-US" altLang="sl-SI" dirty="0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066800"/>
            <a:ext cx="5638800" cy="449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sl-SI" sz="2800" dirty="0" err="1"/>
              <a:t>Študija</a:t>
            </a:r>
            <a:r>
              <a:rPr lang="en-US" altLang="sl-SI" sz="2800" dirty="0"/>
              <a:t> </a:t>
            </a:r>
            <a:r>
              <a:rPr lang="sl-SI" altLang="sl-SI" sz="2800" dirty="0"/>
              <a:t>(</a:t>
            </a:r>
            <a:r>
              <a:rPr lang="en-US" altLang="sl-SI" sz="2800" dirty="0"/>
              <a:t>1994</a:t>
            </a:r>
            <a:r>
              <a:rPr lang="sl-SI" altLang="sl-SI" sz="2800" dirty="0"/>
              <a:t>)</a:t>
            </a:r>
            <a:r>
              <a:rPr lang="en-US" altLang="sl-SI" sz="2800" dirty="0"/>
              <a:t> Benton, Owens in Parker</a:t>
            </a:r>
            <a:r>
              <a:rPr lang="sl-SI" altLang="sl-SI" sz="2800" dirty="0"/>
              <a:t>.</a:t>
            </a:r>
            <a:r>
              <a:rPr lang="en-US" altLang="sl-SI" sz="2800" dirty="0"/>
              <a:t> </a:t>
            </a:r>
            <a:r>
              <a:rPr lang="sl-SI" altLang="sl-SI" sz="2800" dirty="0"/>
              <a:t>D</a:t>
            </a:r>
            <a:r>
              <a:rPr lang="en-US" altLang="sl-SI" sz="2800" dirty="0" err="1"/>
              <a:t>odiplomsk</a:t>
            </a:r>
            <a:r>
              <a:rPr lang="sl-SI" altLang="sl-SI" sz="2800" dirty="0"/>
              <a:t>e</a:t>
            </a:r>
            <a:r>
              <a:rPr lang="en-US" altLang="sl-SI" sz="2800" dirty="0"/>
              <a:t> </a:t>
            </a:r>
            <a:r>
              <a:rPr lang="en-US" altLang="sl-SI" sz="2800" dirty="0" err="1"/>
              <a:t>študent</a:t>
            </a:r>
            <a:r>
              <a:rPr lang="sl-SI" altLang="sl-SI" sz="2800" dirty="0"/>
              <a:t>ke.</a:t>
            </a:r>
            <a:endParaRPr lang="en-US" altLang="sl-SI" sz="2800" dirty="0"/>
          </a:p>
          <a:p>
            <a:pPr eaLnBrk="1" hangingPunct="1">
              <a:defRPr/>
            </a:pPr>
            <a:r>
              <a:rPr lang="en-US" altLang="sl-SI" sz="2800" dirty="0" err="1"/>
              <a:t>Izmerjena</a:t>
            </a:r>
            <a:r>
              <a:rPr lang="en-US" altLang="sl-SI" sz="2800" dirty="0"/>
              <a:t> raven </a:t>
            </a:r>
            <a:r>
              <a:rPr lang="en-US" altLang="sl-SI" sz="2800" dirty="0" err="1"/>
              <a:t>glukoze</a:t>
            </a:r>
            <a:r>
              <a:rPr lang="en-US" altLang="sl-SI" sz="2800" dirty="0"/>
              <a:t> v </a:t>
            </a:r>
            <a:r>
              <a:rPr lang="en-US" altLang="sl-SI" sz="2800" dirty="0" err="1"/>
              <a:t>krvi</a:t>
            </a:r>
            <a:r>
              <a:rPr lang="en-US" altLang="sl-SI" sz="2800" dirty="0"/>
              <a:t>, </a:t>
            </a:r>
            <a:r>
              <a:rPr lang="en-US" altLang="sl-SI" sz="2800" dirty="0" err="1"/>
              <a:t>potem</a:t>
            </a:r>
            <a:r>
              <a:rPr lang="en-US" altLang="sl-SI" sz="2800" dirty="0"/>
              <a:t> </a:t>
            </a:r>
            <a:r>
              <a:rPr lang="sl-SI" altLang="sl-SI" sz="2800" dirty="0"/>
              <a:t>je </a:t>
            </a:r>
            <a:r>
              <a:rPr lang="en-US" altLang="sl-SI" sz="2800" dirty="0" err="1"/>
              <a:t>eksperimentalna</a:t>
            </a:r>
            <a:r>
              <a:rPr lang="en-US" altLang="sl-SI" sz="2800" dirty="0"/>
              <a:t> </a:t>
            </a:r>
            <a:r>
              <a:rPr lang="en-US" altLang="sl-SI" sz="2800" dirty="0" err="1"/>
              <a:t>skupina</a:t>
            </a:r>
            <a:r>
              <a:rPr lang="en-US" altLang="sl-SI" sz="2800" dirty="0"/>
              <a:t> </a:t>
            </a:r>
            <a:r>
              <a:rPr lang="en-US" altLang="sl-SI" sz="2800" dirty="0" err="1"/>
              <a:t>prejela</a:t>
            </a:r>
            <a:r>
              <a:rPr lang="en-US" altLang="sl-SI" sz="2800" dirty="0"/>
              <a:t> </a:t>
            </a:r>
            <a:r>
              <a:rPr lang="en-US" altLang="sl-SI" sz="2800" dirty="0" err="1"/>
              <a:t>pijačo</a:t>
            </a:r>
            <a:r>
              <a:rPr lang="en-US" altLang="sl-SI" sz="2800" dirty="0"/>
              <a:t>, </a:t>
            </a:r>
            <a:r>
              <a:rPr lang="en-US" altLang="sl-SI" sz="2800" dirty="0" err="1"/>
              <a:t>ki</a:t>
            </a:r>
            <a:r>
              <a:rPr lang="en-US" altLang="sl-SI" sz="2800" dirty="0"/>
              <a:t> </a:t>
            </a:r>
            <a:r>
              <a:rPr lang="sl-SI" altLang="sl-SI" sz="2800" dirty="0"/>
              <a:t>je </a:t>
            </a:r>
            <a:r>
              <a:rPr lang="en-US" altLang="sl-SI" sz="2800" dirty="0" err="1"/>
              <a:t>vseb</a:t>
            </a:r>
            <a:r>
              <a:rPr lang="sl-SI" altLang="sl-SI" sz="2800" dirty="0"/>
              <a:t>ovala</a:t>
            </a:r>
            <a:r>
              <a:rPr lang="en-US" altLang="sl-SI" sz="2800" dirty="0"/>
              <a:t> 50 g </a:t>
            </a:r>
            <a:r>
              <a:rPr lang="en-US" altLang="sl-SI" sz="2800" dirty="0" err="1"/>
              <a:t>sladkorja</a:t>
            </a:r>
            <a:r>
              <a:rPr lang="en-US" altLang="sl-SI" sz="2800" dirty="0"/>
              <a:t>, </a:t>
            </a:r>
            <a:r>
              <a:rPr lang="en-US" altLang="sl-SI" sz="2800" dirty="0" err="1"/>
              <a:t>kontrolna</a:t>
            </a:r>
            <a:r>
              <a:rPr lang="en-US" altLang="sl-SI" sz="2800" dirty="0"/>
              <a:t> </a:t>
            </a:r>
            <a:r>
              <a:rPr lang="en-US" altLang="sl-SI" sz="2800" dirty="0" err="1"/>
              <a:t>skupina</a:t>
            </a:r>
            <a:r>
              <a:rPr lang="en-US" altLang="sl-SI" sz="2800" dirty="0"/>
              <a:t> </a:t>
            </a:r>
            <a:r>
              <a:rPr lang="en-US" altLang="sl-SI" sz="2800" dirty="0" err="1"/>
              <a:t>prejela</a:t>
            </a:r>
            <a:r>
              <a:rPr lang="en-US" altLang="sl-SI" sz="2800" dirty="0"/>
              <a:t> </a:t>
            </a:r>
            <a:r>
              <a:rPr lang="en-US" altLang="sl-SI" sz="2800" dirty="0" err="1"/>
              <a:t>pijačo</a:t>
            </a:r>
            <a:r>
              <a:rPr lang="en-US" altLang="sl-SI" sz="2800" dirty="0"/>
              <a:t>, </a:t>
            </a:r>
            <a:r>
              <a:rPr lang="en-US" altLang="sl-SI" sz="2800" dirty="0" err="1"/>
              <a:t>ki</a:t>
            </a:r>
            <a:r>
              <a:rPr lang="en-US" altLang="sl-SI" sz="2800" dirty="0"/>
              <a:t> </a:t>
            </a:r>
            <a:r>
              <a:rPr lang="sl-SI" altLang="sl-SI" sz="2800" dirty="0"/>
              <a:t>je </a:t>
            </a:r>
            <a:r>
              <a:rPr lang="en-US" altLang="sl-SI" sz="2800" dirty="0" err="1"/>
              <a:t>vseb</a:t>
            </a:r>
            <a:r>
              <a:rPr lang="sl-SI" altLang="sl-SI" sz="2800" dirty="0"/>
              <a:t>ovala</a:t>
            </a:r>
            <a:r>
              <a:rPr lang="en-US" altLang="sl-SI" sz="2800" dirty="0"/>
              <a:t> </a:t>
            </a:r>
            <a:r>
              <a:rPr lang="en-US" altLang="sl-SI" sz="2800" dirty="0" err="1"/>
              <a:t>umetno</a:t>
            </a:r>
            <a:r>
              <a:rPr lang="en-US" altLang="sl-SI" sz="2800" dirty="0"/>
              <a:t> </a:t>
            </a:r>
            <a:r>
              <a:rPr lang="en-US" altLang="sl-SI" sz="2800" dirty="0" err="1"/>
              <a:t>sladilo</a:t>
            </a:r>
            <a:r>
              <a:rPr lang="sl-SI" altLang="sl-SI" sz="2800" dirty="0"/>
              <a:t>.</a:t>
            </a:r>
            <a:endParaRPr lang="en-US" altLang="sl-SI" sz="2800" dirty="0"/>
          </a:p>
          <a:p>
            <a:pPr eaLnBrk="1" hangingPunct="1">
              <a:defRPr/>
            </a:pPr>
            <a:r>
              <a:rPr lang="sl-SI" altLang="sl-SI" sz="2800" dirty="0"/>
              <a:t>Test </a:t>
            </a:r>
            <a:r>
              <a:rPr lang="en-US" altLang="sl-SI" sz="2800" dirty="0" err="1"/>
              <a:t>besed</a:t>
            </a:r>
            <a:r>
              <a:rPr lang="sl-SI" altLang="sl-SI" sz="2800" dirty="0"/>
              <a:t>ne</a:t>
            </a:r>
            <a:r>
              <a:rPr lang="en-US" altLang="sl-SI" sz="2800" dirty="0"/>
              <a:t> </a:t>
            </a:r>
            <a:r>
              <a:rPr lang="en-US" altLang="sl-SI" sz="2800" dirty="0" err="1"/>
              <a:t>manipulacij</a:t>
            </a:r>
            <a:r>
              <a:rPr lang="sl-SI" altLang="sl-SI" sz="2800" dirty="0"/>
              <a:t>e</a:t>
            </a:r>
            <a:r>
              <a:rPr lang="en-US" altLang="sl-SI" sz="2800" dirty="0"/>
              <a:t> 20 </a:t>
            </a:r>
            <a:r>
              <a:rPr lang="en-US" altLang="sl-SI" sz="2800" dirty="0" err="1"/>
              <a:t>minut</a:t>
            </a:r>
            <a:r>
              <a:rPr lang="en-US" altLang="sl-SI" sz="2800" dirty="0"/>
              <a:t>, </a:t>
            </a:r>
            <a:r>
              <a:rPr lang="en-US" altLang="sl-SI" sz="2800" dirty="0" err="1"/>
              <a:t>nato</a:t>
            </a:r>
            <a:r>
              <a:rPr lang="en-US" altLang="sl-SI" sz="2800" dirty="0"/>
              <a:t> </a:t>
            </a:r>
            <a:r>
              <a:rPr lang="sl-SI" altLang="sl-SI" sz="2800" dirty="0"/>
              <a:t>so </a:t>
            </a:r>
            <a:r>
              <a:rPr lang="en-US" altLang="sl-SI" sz="2800" dirty="0" err="1"/>
              <a:t>izmer</a:t>
            </a:r>
            <a:r>
              <a:rPr lang="sl-SI" altLang="sl-SI" sz="2800" dirty="0"/>
              <a:t>ili </a:t>
            </a:r>
            <a:r>
              <a:rPr lang="en-US" altLang="sl-SI" sz="2800" dirty="0"/>
              <a:t>raven </a:t>
            </a:r>
            <a:r>
              <a:rPr lang="en-US" altLang="sl-SI" sz="2800" dirty="0" err="1"/>
              <a:t>glukoze</a:t>
            </a:r>
            <a:r>
              <a:rPr lang="en-US" altLang="sl-SI" sz="2800" dirty="0"/>
              <a:t> v </a:t>
            </a:r>
            <a:r>
              <a:rPr lang="en-US" altLang="sl-SI" sz="2800" dirty="0" err="1"/>
              <a:t>krvi</a:t>
            </a:r>
            <a:r>
              <a:rPr lang="sl-SI" altLang="sl-SI" sz="2800" dirty="0"/>
              <a:t>.</a:t>
            </a:r>
            <a:endParaRPr lang="en-US" altLang="sl-SI" sz="2800" dirty="0"/>
          </a:p>
          <a:p>
            <a:pPr eaLnBrk="1" hangingPunct="1">
              <a:defRPr/>
            </a:pPr>
            <a:endParaRPr lang="en-US" altLang="sl-SI" sz="28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941" y="1166812"/>
            <a:ext cx="6096000" cy="4295775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6594799" y="135104"/>
            <a:ext cx="4874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Cognitive enhancing effects of insulin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00800" y="5576046"/>
            <a:ext cx="56791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A Potential Link Between Visceral Obesity and Risk of Alzheimer’s </a:t>
            </a:r>
            <a:r>
              <a:rPr lang="en-US" sz="1800" dirty="0" smtClean="0"/>
              <a:t>Disease</a:t>
            </a:r>
            <a:r>
              <a:rPr lang="sl-SI" sz="1800" dirty="0" smtClean="0"/>
              <a:t>, Nov. </a:t>
            </a:r>
            <a:r>
              <a:rPr lang="en-US" sz="1800" dirty="0" smtClean="0"/>
              <a:t>2022</a:t>
            </a:r>
            <a:r>
              <a:rPr lang="sl-SI" sz="1800" dirty="0" smtClean="0"/>
              <a:t>, </a:t>
            </a:r>
            <a:r>
              <a:rPr lang="en-US" sz="1800" dirty="0" smtClean="0"/>
              <a:t>Neurochemical </a:t>
            </a:r>
            <a:r>
              <a:rPr lang="en-US" sz="1800" dirty="0"/>
              <a:t>Research </a:t>
            </a:r>
            <a:r>
              <a:rPr lang="en-US" sz="1800" dirty="0" smtClean="0"/>
              <a:t>48(3)</a:t>
            </a:r>
            <a:r>
              <a:rPr lang="sl-SI" sz="1800" dirty="0" smtClean="0"/>
              <a:t>; </a:t>
            </a:r>
            <a:r>
              <a:rPr lang="en-US" sz="1800" dirty="0" smtClean="0"/>
              <a:t>DOI</a:t>
            </a:r>
            <a:r>
              <a:rPr lang="en-US" sz="1800" dirty="0"/>
              <a:t>: 10.1007/s11064-022-03817-4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92454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altLang="sl-SI" dirty="0" smtClean="0"/>
              <a:t>Glukoza</a:t>
            </a:r>
            <a:endParaRPr lang="en-US" altLang="sl-SI" dirty="0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26894" y="720726"/>
            <a:ext cx="12192000" cy="4495800"/>
          </a:xfrm>
          <a:prstGeom prst="rect">
            <a:avLst/>
          </a:prstGeom>
        </p:spPr>
        <p:txBody>
          <a:bodyPr/>
          <a:lstStyle/>
          <a:p>
            <a:pPr lvl="1" eaLnBrk="1" hangingPunct="1">
              <a:defRPr/>
            </a:pPr>
            <a:r>
              <a:rPr lang="sl-SI" altLang="sl-SI" sz="2800" dirty="0" smtClean="0"/>
              <a:t>Spominski t</a:t>
            </a:r>
            <a:r>
              <a:rPr lang="en-US" altLang="sl-SI" sz="2800" dirty="0" err="1" smtClean="0"/>
              <a:t>est</a:t>
            </a:r>
            <a:r>
              <a:rPr lang="en-US" altLang="sl-SI" sz="2800" dirty="0" smtClean="0"/>
              <a:t>: </a:t>
            </a:r>
            <a:r>
              <a:rPr lang="sl-SI" altLang="sl-SI" sz="2800" dirty="0" smtClean="0"/>
              <a:t>prebrali so jim </a:t>
            </a:r>
            <a:r>
              <a:rPr lang="en-US" altLang="sl-SI" sz="2800" dirty="0" smtClean="0"/>
              <a:t>30 </a:t>
            </a:r>
            <a:r>
              <a:rPr lang="en-US" altLang="sl-SI" sz="2800" dirty="0" err="1"/>
              <a:t>samostalnikov</a:t>
            </a:r>
            <a:r>
              <a:rPr lang="en-US" altLang="sl-SI" sz="2800" dirty="0"/>
              <a:t> in </a:t>
            </a:r>
            <a:r>
              <a:rPr lang="sl-SI" altLang="sl-SI" sz="2800" dirty="0" smtClean="0"/>
              <a:t>ponoviti so jih morali v </a:t>
            </a:r>
            <a:r>
              <a:rPr lang="en-US" altLang="sl-SI" sz="2800" dirty="0" smtClean="0"/>
              <a:t>2 </a:t>
            </a:r>
            <a:r>
              <a:rPr lang="en-US" altLang="sl-SI" sz="2800" dirty="0" err="1" smtClean="0"/>
              <a:t>minutah</a:t>
            </a:r>
            <a:r>
              <a:rPr lang="sl-SI" altLang="sl-SI" sz="2800" dirty="0" smtClean="0"/>
              <a:t>.</a:t>
            </a:r>
            <a:endParaRPr lang="en-US" altLang="sl-SI" sz="2800" dirty="0"/>
          </a:p>
          <a:p>
            <a:pPr lvl="1" eaLnBrk="1" hangingPunct="1">
              <a:defRPr/>
            </a:pPr>
            <a:r>
              <a:rPr lang="en-US" altLang="sl-SI" sz="2800" dirty="0"/>
              <a:t>Test </a:t>
            </a:r>
            <a:r>
              <a:rPr lang="sl-SI" altLang="sl-SI" sz="2800" dirty="0" smtClean="0"/>
              <a:t>so </a:t>
            </a:r>
            <a:r>
              <a:rPr lang="en-US" altLang="sl-SI" sz="2800" dirty="0" err="1" smtClean="0"/>
              <a:t>ponovi</a:t>
            </a:r>
            <a:r>
              <a:rPr lang="sl-SI" altLang="sl-SI" sz="2800" dirty="0" smtClean="0"/>
              <a:t>li</a:t>
            </a:r>
            <a:r>
              <a:rPr lang="en-US" altLang="sl-SI" sz="2800" dirty="0" smtClean="0"/>
              <a:t> </a:t>
            </a:r>
            <a:r>
              <a:rPr lang="en-US" altLang="sl-SI" sz="2800" dirty="0" err="1"/>
              <a:t>po</a:t>
            </a:r>
            <a:r>
              <a:rPr lang="en-US" altLang="sl-SI" sz="2800" dirty="0"/>
              <a:t> 20 </a:t>
            </a:r>
            <a:r>
              <a:rPr lang="en-US" altLang="sl-SI" sz="2800" dirty="0" err="1" smtClean="0"/>
              <a:t>minutah</a:t>
            </a:r>
            <a:r>
              <a:rPr lang="sl-SI" altLang="sl-SI" sz="2800" dirty="0" smtClean="0"/>
              <a:t>.</a:t>
            </a:r>
            <a:endParaRPr lang="en-US" altLang="sl-SI" sz="2800" dirty="0"/>
          </a:p>
          <a:p>
            <a:pPr lvl="1" eaLnBrk="1" hangingPunct="1">
              <a:defRPr/>
            </a:pPr>
            <a:r>
              <a:rPr lang="sl-SI" altLang="sl-SI" sz="2800" dirty="0" smtClean="0"/>
              <a:t>Osebe</a:t>
            </a:r>
            <a:r>
              <a:rPr lang="en-US" altLang="sl-SI" sz="2800" dirty="0" smtClean="0"/>
              <a:t>, </a:t>
            </a:r>
            <a:r>
              <a:rPr lang="sl-SI" altLang="sl-SI" sz="2800" dirty="0" smtClean="0"/>
              <a:t>ki so imele višjo </a:t>
            </a:r>
            <a:r>
              <a:rPr lang="en-US" altLang="sl-SI" sz="2800" dirty="0" smtClean="0"/>
              <a:t>raven </a:t>
            </a:r>
            <a:r>
              <a:rPr lang="en-US" altLang="sl-SI" sz="2800" dirty="0" err="1"/>
              <a:t>glukoze</a:t>
            </a:r>
            <a:r>
              <a:rPr lang="en-US" altLang="sl-SI" sz="2800" dirty="0"/>
              <a:t> v </a:t>
            </a:r>
            <a:r>
              <a:rPr lang="en-US" altLang="sl-SI" sz="2800" dirty="0" err="1"/>
              <a:t>krvi</a:t>
            </a:r>
            <a:r>
              <a:rPr lang="en-US" altLang="sl-SI" sz="2800" dirty="0"/>
              <a:t> </a:t>
            </a:r>
            <a:r>
              <a:rPr lang="sl-SI" altLang="sl-SI" sz="2800" dirty="0" smtClean="0"/>
              <a:t>so </a:t>
            </a:r>
            <a:r>
              <a:rPr lang="en-US" altLang="sl-SI" sz="2800" dirty="0" err="1" smtClean="0"/>
              <a:t>pokazal</a:t>
            </a:r>
            <a:r>
              <a:rPr lang="sl-SI" altLang="sl-SI" sz="2800" dirty="0"/>
              <a:t>e</a:t>
            </a:r>
            <a:r>
              <a:rPr lang="en-US" altLang="sl-SI" sz="2800" dirty="0" smtClean="0"/>
              <a:t>:</a:t>
            </a:r>
            <a:endParaRPr lang="en-US" altLang="sl-SI" sz="2800" dirty="0"/>
          </a:p>
          <a:p>
            <a:pPr lvl="2" eaLnBrk="1" hangingPunct="1">
              <a:defRPr/>
            </a:pPr>
            <a:r>
              <a:rPr lang="en-US" altLang="sl-SI" sz="2800" dirty="0" err="1"/>
              <a:t>majhne</a:t>
            </a:r>
            <a:r>
              <a:rPr lang="en-US" altLang="sl-SI" sz="2800" dirty="0"/>
              <a:t> </a:t>
            </a:r>
            <a:r>
              <a:rPr lang="en-US" altLang="sl-SI" sz="2800" dirty="0" err="1"/>
              <a:t>izboljšave</a:t>
            </a:r>
            <a:r>
              <a:rPr lang="en-US" altLang="sl-SI" sz="2800" dirty="0"/>
              <a:t>, </a:t>
            </a:r>
            <a:r>
              <a:rPr lang="en-US" altLang="sl-SI" sz="2800" dirty="0" err="1"/>
              <a:t>če</a:t>
            </a:r>
            <a:r>
              <a:rPr lang="en-US" altLang="sl-SI" sz="2800" dirty="0"/>
              <a:t> je </a:t>
            </a:r>
            <a:r>
              <a:rPr lang="en-US" altLang="sl-SI" sz="2800" dirty="0" err="1"/>
              <a:t>bilo</a:t>
            </a:r>
            <a:r>
              <a:rPr lang="en-US" altLang="sl-SI" sz="2800" dirty="0"/>
              <a:t> </a:t>
            </a:r>
            <a:r>
              <a:rPr lang="en-US" altLang="sl-SI" sz="2800" dirty="0" err="1"/>
              <a:t>povečanje</a:t>
            </a:r>
            <a:r>
              <a:rPr lang="en-US" altLang="sl-SI" sz="2800" dirty="0"/>
              <a:t> </a:t>
            </a:r>
            <a:r>
              <a:rPr lang="en-US" altLang="sl-SI" sz="2800" dirty="0" err="1" smtClean="0"/>
              <a:t>majhno</a:t>
            </a:r>
            <a:r>
              <a:rPr lang="sl-SI" altLang="sl-SI" sz="2800" dirty="0" smtClean="0"/>
              <a:t>.</a:t>
            </a:r>
            <a:endParaRPr lang="en-US" altLang="sl-SI" sz="2800" dirty="0"/>
          </a:p>
          <a:p>
            <a:pPr lvl="2" eaLnBrk="1" hangingPunct="1">
              <a:defRPr/>
            </a:pPr>
            <a:r>
              <a:rPr lang="sl-SI" altLang="sl-SI" sz="2800" dirty="0" smtClean="0"/>
              <a:t>brez</a:t>
            </a:r>
            <a:r>
              <a:rPr lang="en-US" altLang="sl-SI" sz="2800" dirty="0" smtClean="0"/>
              <a:t> </a:t>
            </a:r>
            <a:r>
              <a:rPr lang="en-US" altLang="sl-SI" sz="2800" dirty="0" err="1" smtClean="0"/>
              <a:t>vpliva</a:t>
            </a:r>
            <a:r>
              <a:rPr lang="en-US" altLang="sl-SI" sz="2800" dirty="0" smtClean="0"/>
              <a:t>, </a:t>
            </a:r>
            <a:r>
              <a:rPr lang="en-US" altLang="sl-SI" sz="2800" dirty="0" err="1"/>
              <a:t>če</a:t>
            </a:r>
            <a:r>
              <a:rPr lang="en-US" altLang="sl-SI" sz="2800" dirty="0"/>
              <a:t> je </a:t>
            </a:r>
            <a:r>
              <a:rPr lang="en-US" altLang="sl-SI" sz="2800" dirty="0" err="1"/>
              <a:t>bilo</a:t>
            </a:r>
            <a:r>
              <a:rPr lang="en-US" altLang="sl-SI" sz="2800" dirty="0"/>
              <a:t> to </a:t>
            </a:r>
            <a:r>
              <a:rPr lang="en-US" altLang="sl-SI" sz="2800" dirty="0" err="1"/>
              <a:t>povečanje</a:t>
            </a:r>
            <a:r>
              <a:rPr lang="en-US" altLang="sl-SI" sz="2800" dirty="0"/>
              <a:t> </a:t>
            </a:r>
            <a:r>
              <a:rPr lang="en-US" altLang="sl-SI" sz="2800" dirty="0" err="1" smtClean="0"/>
              <a:t>velik</a:t>
            </a:r>
            <a:r>
              <a:rPr lang="sl-SI" altLang="sl-SI" sz="2800" dirty="0" smtClean="0"/>
              <a:t>o.</a:t>
            </a:r>
            <a:endParaRPr lang="en-US" altLang="sl-SI" sz="2800" dirty="0" smtClean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733800"/>
            <a:ext cx="676002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7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altLang="sl-SI" dirty="0" smtClean="0"/>
              <a:t>Kofein</a:t>
            </a:r>
            <a:endParaRPr lang="en-US" altLang="sl-SI" dirty="0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008625"/>
            <a:ext cx="6781800" cy="449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sl-SI" sz="3600" dirty="0" err="1" smtClean="0"/>
              <a:t>Študija</a:t>
            </a:r>
            <a:r>
              <a:rPr lang="en-US" altLang="sl-SI" sz="3600" dirty="0" smtClean="0"/>
              <a:t> </a:t>
            </a:r>
            <a:r>
              <a:rPr lang="en-US" altLang="sl-SI" sz="3600" dirty="0"/>
              <a:t>v </a:t>
            </a:r>
            <a:r>
              <a:rPr lang="sl-SI" altLang="sl-SI" sz="3600" dirty="0" smtClean="0"/>
              <a:t>GB </a:t>
            </a:r>
            <a:r>
              <a:rPr lang="en-US" altLang="sl-SI" sz="3600" dirty="0" err="1" smtClean="0"/>
              <a:t>kot</a:t>
            </a:r>
            <a:r>
              <a:rPr lang="en-US" altLang="sl-SI" sz="3600" dirty="0" smtClean="0"/>
              <a:t> </a:t>
            </a:r>
            <a:r>
              <a:rPr lang="en-US" altLang="sl-SI" sz="3600" dirty="0"/>
              <a:t>del </a:t>
            </a:r>
            <a:r>
              <a:rPr lang="en-US" altLang="sl-SI" sz="3600" dirty="0" err="1"/>
              <a:t>raziskave</a:t>
            </a:r>
            <a:r>
              <a:rPr lang="en-US" altLang="sl-SI" sz="3600" dirty="0"/>
              <a:t> </a:t>
            </a:r>
            <a:r>
              <a:rPr lang="en-US" altLang="sl-SI" sz="3600" dirty="0" err="1"/>
              <a:t>zdravja</a:t>
            </a:r>
            <a:r>
              <a:rPr lang="en-US" altLang="sl-SI" sz="3600" dirty="0"/>
              <a:t> in </a:t>
            </a:r>
            <a:r>
              <a:rPr lang="en-US" altLang="sl-SI" sz="3600" dirty="0" err="1"/>
              <a:t>življenjskega</a:t>
            </a:r>
            <a:r>
              <a:rPr lang="en-US" altLang="sl-SI" sz="3600" dirty="0"/>
              <a:t> </a:t>
            </a:r>
            <a:r>
              <a:rPr lang="en-US" altLang="sl-SI" sz="3600" dirty="0" err="1" smtClean="0"/>
              <a:t>sloga</a:t>
            </a:r>
            <a:r>
              <a:rPr lang="sl-SI" altLang="sl-SI" sz="3600" dirty="0" smtClean="0"/>
              <a:t>,</a:t>
            </a:r>
            <a:endParaRPr lang="en-US" altLang="sl-SI" sz="3600" dirty="0"/>
          </a:p>
          <a:p>
            <a:pPr eaLnBrk="1" hangingPunct="1">
              <a:defRPr/>
            </a:pPr>
            <a:r>
              <a:rPr lang="sl-SI" altLang="sl-SI" sz="3600" dirty="0" smtClean="0"/>
              <a:t>Osebe so samoporočale o količini uživanja kave in čaja,</a:t>
            </a:r>
            <a:endParaRPr lang="en-US" altLang="sl-SI" sz="3600" dirty="0"/>
          </a:p>
          <a:p>
            <a:pPr eaLnBrk="1" hangingPunct="1">
              <a:defRPr/>
            </a:pPr>
            <a:r>
              <a:rPr lang="en-US" altLang="sl-SI" sz="3600" dirty="0" err="1" smtClean="0"/>
              <a:t>Pomembni</a:t>
            </a:r>
            <a:r>
              <a:rPr lang="en-US" altLang="sl-SI" sz="3600" dirty="0" smtClean="0"/>
              <a:t> </a:t>
            </a:r>
            <a:r>
              <a:rPr lang="en-US" altLang="sl-SI" sz="3600" dirty="0" err="1" smtClean="0"/>
              <a:t>učink</a:t>
            </a:r>
            <a:r>
              <a:rPr lang="sl-SI" altLang="sl-SI" sz="3600" dirty="0" smtClean="0"/>
              <a:t>i</a:t>
            </a:r>
            <a:r>
              <a:rPr lang="en-US" altLang="sl-SI" sz="3600" dirty="0" smtClean="0"/>
              <a:t> </a:t>
            </a:r>
            <a:r>
              <a:rPr lang="en-US" altLang="sl-SI" sz="3600" dirty="0" err="1"/>
              <a:t>na</a:t>
            </a:r>
            <a:r>
              <a:rPr lang="en-US" altLang="sl-SI" sz="3600" dirty="0"/>
              <a:t> </a:t>
            </a:r>
            <a:r>
              <a:rPr lang="en-US" altLang="sl-SI" sz="3600" dirty="0" err="1"/>
              <a:t>kognitivno</a:t>
            </a:r>
            <a:r>
              <a:rPr lang="en-US" altLang="sl-SI" sz="3600" dirty="0"/>
              <a:t> </a:t>
            </a:r>
            <a:r>
              <a:rPr lang="en-US" altLang="sl-SI" sz="3600" dirty="0" err="1"/>
              <a:t>funkcijo</a:t>
            </a:r>
            <a:r>
              <a:rPr lang="en-US" altLang="sl-SI" sz="3600" dirty="0"/>
              <a:t> </a:t>
            </a:r>
            <a:r>
              <a:rPr lang="sl-SI" altLang="sl-SI" sz="3600" dirty="0" smtClean="0"/>
              <a:t>so </a:t>
            </a:r>
            <a:r>
              <a:rPr lang="en-US" altLang="sl-SI" sz="3600" dirty="0" err="1" smtClean="0"/>
              <a:t>videti</a:t>
            </a:r>
            <a:r>
              <a:rPr lang="en-US" altLang="sl-SI" sz="3600" dirty="0" smtClean="0"/>
              <a:t> </a:t>
            </a:r>
            <a:r>
              <a:rPr lang="en-US" altLang="sl-SI" sz="3600" dirty="0" err="1"/>
              <a:t>kot</a:t>
            </a:r>
            <a:r>
              <a:rPr lang="en-US" altLang="sl-SI" sz="3600" dirty="0"/>
              <a:t> </a:t>
            </a:r>
            <a:r>
              <a:rPr lang="en-US" altLang="sl-SI" sz="3600" dirty="0" err="1"/>
              <a:t>posledica</a:t>
            </a:r>
            <a:r>
              <a:rPr lang="en-US" altLang="sl-SI" sz="3600" dirty="0"/>
              <a:t> </a:t>
            </a:r>
            <a:r>
              <a:rPr lang="en-US" altLang="sl-SI" sz="3600" dirty="0" err="1"/>
              <a:t>uživanja</a:t>
            </a:r>
            <a:r>
              <a:rPr lang="en-US" altLang="sl-SI" sz="3600" dirty="0"/>
              <a:t> </a:t>
            </a:r>
            <a:r>
              <a:rPr lang="en-US" altLang="sl-SI" sz="3600" dirty="0" err="1"/>
              <a:t>kofeina</a:t>
            </a:r>
            <a:endParaRPr lang="en-US" altLang="sl-SI" sz="3600" dirty="0" smtClean="0"/>
          </a:p>
        </p:txBody>
      </p:sp>
      <p:sp>
        <p:nvSpPr>
          <p:cNvPr id="2" name="AutoShape 2" descr="Rezultat iskanja slik za caffein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43000"/>
            <a:ext cx="4648200" cy="260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581" y="3842529"/>
            <a:ext cx="3695019" cy="290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5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altLang="sl-SI" dirty="0" smtClean="0"/>
              <a:t>Kofein</a:t>
            </a:r>
            <a:endParaRPr lang="en-US" altLang="sl-SI" dirty="0" smtClean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8200"/>
            <a:ext cx="12192000" cy="1905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sl-SI" sz="2800" dirty="0" err="1" smtClean="0"/>
              <a:t>Okrepljen</a:t>
            </a:r>
            <a:r>
              <a:rPr lang="en-US" altLang="sl-SI" sz="2800" dirty="0" smtClean="0"/>
              <a:t> </a:t>
            </a:r>
            <a:r>
              <a:rPr lang="en-US" altLang="sl-SI" sz="2800" dirty="0" err="1"/>
              <a:t>reakcijski</a:t>
            </a:r>
            <a:r>
              <a:rPr lang="en-US" altLang="sl-SI" sz="2800" dirty="0"/>
              <a:t> </a:t>
            </a:r>
            <a:r>
              <a:rPr lang="en-US" altLang="sl-SI" sz="2800" dirty="0" err="1"/>
              <a:t>čas</a:t>
            </a:r>
            <a:r>
              <a:rPr lang="en-US" altLang="sl-SI" sz="2800" dirty="0"/>
              <a:t>, </a:t>
            </a:r>
            <a:r>
              <a:rPr lang="en-US" altLang="sl-SI" sz="2800" dirty="0" err="1"/>
              <a:t>verbalni</a:t>
            </a:r>
            <a:r>
              <a:rPr lang="en-US" altLang="sl-SI" sz="2800" dirty="0"/>
              <a:t> </a:t>
            </a:r>
            <a:r>
              <a:rPr lang="en-US" altLang="sl-SI" sz="2800" dirty="0" err="1" smtClean="0"/>
              <a:t>spomin</a:t>
            </a:r>
            <a:r>
              <a:rPr lang="sl-SI" altLang="sl-SI" sz="2800" dirty="0" smtClean="0"/>
              <a:t>,</a:t>
            </a:r>
            <a:r>
              <a:rPr lang="en-US" altLang="sl-SI" sz="2800" dirty="0" smtClean="0"/>
              <a:t> </a:t>
            </a:r>
            <a:r>
              <a:rPr lang="sl-SI" altLang="sl-SI" sz="2800" dirty="0" smtClean="0"/>
              <a:t>vidno-prostorski </a:t>
            </a:r>
            <a:r>
              <a:rPr lang="en-US" altLang="sl-SI" sz="2800" dirty="0" err="1" smtClean="0"/>
              <a:t>spomin</a:t>
            </a:r>
            <a:r>
              <a:rPr lang="sl-SI" altLang="sl-SI" sz="2800" dirty="0" smtClean="0"/>
              <a:t>,</a:t>
            </a:r>
            <a:endParaRPr lang="en-US" altLang="sl-SI" sz="2800" dirty="0"/>
          </a:p>
          <a:p>
            <a:pPr eaLnBrk="1" hangingPunct="1">
              <a:defRPr/>
            </a:pPr>
            <a:r>
              <a:rPr lang="en-US" altLang="sl-SI" sz="2800" dirty="0" err="1"/>
              <a:t>Večji</a:t>
            </a:r>
            <a:r>
              <a:rPr lang="en-US" altLang="sl-SI" sz="2800" dirty="0"/>
              <a:t> </a:t>
            </a:r>
            <a:r>
              <a:rPr lang="en-US" altLang="sl-SI" sz="2800" dirty="0" err="1"/>
              <a:t>učinki</a:t>
            </a:r>
            <a:r>
              <a:rPr lang="en-US" altLang="sl-SI" sz="2800" dirty="0"/>
              <a:t> </a:t>
            </a:r>
            <a:r>
              <a:rPr lang="en-US" altLang="sl-SI" sz="2800" dirty="0" err="1"/>
              <a:t>pri</a:t>
            </a:r>
            <a:r>
              <a:rPr lang="en-US" altLang="sl-SI" sz="2800" dirty="0"/>
              <a:t> </a:t>
            </a:r>
            <a:r>
              <a:rPr lang="en-US" altLang="sl-SI" sz="2800" dirty="0" err="1"/>
              <a:t>večjih</a:t>
            </a:r>
            <a:r>
              <a:rPr lang="en-US" altLang="sl-SI" sz="2800" dirty="0"/>
              <a:t> </a:t>
            </a:r>
            <a:r>
              <a:rPr lang="en-US" altLang="sl-SI" sz="2800" dirty="0" err="1" smtClean="0"/>
              <a:t>odmerkih</a:t>
            </a:r>
            <a:r>
              <a:rPr lang="sl-SI" altLang="sl-SI" sz="2800" dirty="0" smtClean="0"/>
              <a:t>,</a:t>
            </a:r>
            <a:endParaRPr lang="en-US" altLang="sl-SI" sz="2800" dirty="0"/>
          </a:p>
          <a:p>
            <a:pPr eaLnBrk="1" hangingPunct="1">
              <a:defRPr/>
            </a:pPr>
            <a:r>
              <a:rPr lang="en-US" altLang="sl-SI" sz="2800" dirty="0" err="1"/>
              <a:t>Učinki</a:t>
            </a:r>
            <a:r>
              <a:rPr lang="en-US" altLang="sl-SI" sz="2800" dirty="0"/>
              <a:t> </a:t>
            </a:r>
            <a:r>
              <a:rPr lang="en-US" altLang="sl-SI" sz="2800" dirty="0" err="1"/>
              <a:t>izrazitejši</a:t>
            </a:r>
            <a:r>
              <a:rPr lang="en-US" altLang="sl-SI" sz="2800" dirty="0"/>
              <a:t> </a:t>
            </a:r>
            <a:r>
              <a:rPr lang="en-US" altLang="sl-SI" sz="2800" dirty="0" err="1"/>
              <a:t>pri</a:t>
            </a:r>
            <a:r>
              <a:rPr lang="en-US" altLang="sl-SI" sz="2800" dirty="0"/>
              <a:t> </a:t>
            </a:r>
            <a:r>
              <a:rPr lang="en-US" altLang="sl-SI" sz="2800" dirty="0" err="1"/>
              <a:t>starejših</a:t>
            </a:r>
            <a:r>
              <a:rPr lang="en-US" altLang="sl-SI" sz="2800" dirty="0"/>
              <a:t> </a:t>
            </a:r>
            <a:r>
              <a:rPr lang="en-US" altLang="sl-SI" sz="2800" dirty="0" err="1" smtClean="0"/>
              <a:t>osebah</a:t>
            </a:r>
            <a:r>
              <a:rPr lang="sl-SI" altLang="sl-SI" sz="2800" dirty="0" smtClean="0"/>
              <a:t>.</a:t>
            </a:r>
            <a:endParaRPr lang="en-US" altLang="sl-SI" sz="2800" dirty="0" smtClean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36727"/>
            <a:ext cx="7677150" cy="422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436" y="1600200"/>
            <a:ext cx="3505200" cy="3505200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9448800" y="5181600"/>
            <a:ext cx="1685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do 300 mg</a:t>
            </a:r>
          </a:p>
        </p:txBody>
      </p:sp>
    </p:spTree>
    <p:extLst>
      <p:ext uri="{BB962C8B-B14F-4D97-AF65-F5344CB8AC3E}">
        <p14:creationId xmlns:p14="http://schemas.microsoft.com/office/powerpoint/2010/main" val="355760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altLang="sl-SI" dirty="0" smtClean="0"/>
              <a:t>Dojenje</a:t>
            </a:r>
            <a:endParaRPr lang="en-US" altLang="sl-SI" dirty="0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838200"/>
            <a:ext cx="4343400" cy="51054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sl-SI" dirty="0" err="1" smtClean="0"/>
              <a:t>Študija</a:t>
            </a:r>
            <a:r>
              <a:rPr lang="en-US" altLang="sl-SI" dirty="0" smtClean="0"/>
              <a:t> </a:t>
            </a:r>
            <a:r>
              <a:rPr lang="en-US" altLang="sl-SI" dirty="0" err="1"/>
              <a:t>več</a:t>
            </a:r>
            <a:r>
              <a:rPr lang="en-US" altLang="sl-SI" dirty="0"/>
              <a:t> </a:t>
            </a:r>
            <a:r>
              <a:rPr lang="en-US" altLang="sl-SI" dirty="0" err="1"/>
              <a:t>kot</a:t>
            </a:r>
            <a:r>
              <a:rPr lang="en-US" altLang="sl-SI" dirty="0"/>
              <a:t> 2.000 </a:t>
            </a:r>
            <a:r>
              <a:rPr lang="en-US" altLang="sl-SI" dirty="0" err="1" smtClean="0"/>
              <a:t>šestletnikov</a:t>
            </a:r>
            <a:r>
              <a:rPr lang="sl-SI" altLang="sl-SI" dirty="0" smtClean="0"/>
              <a:t>,</a:t>
            </a:r>
            <a:endParaRPr lang="en-US" altLang="sl-SI" dirty="0"/>
          </a:p>
          <a:p>
            <a:pPr eaLnBrk="1" hangingPunct="1">
              <a:defRPr/>
            </a:pPr>
            <a:r>
              <a:rPr lang="en-US" altLang="sl-SI" dirty="0"/>
              <a:t>2 do 5 </a:t>
            </a:r>
            <a:r>
              <a:rPr lang="en-US" altLang="sl-SI" dirty="0" err="1"/>
              <a:t>točk</a:t>
            </a:r>
            <a:r>
              <a:rPr lang="en-US" altLang="sl-SI" dirty="0"/>
              <a:t> </a:t>
            </a:r>
            <a:r>
              <a:rPr lang="sl-SI" altLang="sl-SI" dirty="0" smtClean="0"/>
              <a:t>plusa pri </a:t>
            </a:r>
            <a:r>
              <a:rPr lang="en-US" altLang="sl-SI" dirty="0" smtClean="0"/>
              <a:t>IQ </a:t>
            </a:r>
            <a:r>
              <a:rPr lang="en-US" altLang="sl-SI" dirty="0" err="1"/>
              <a:t>za</a:t>
            </a:r>
            <a:r>
              <a:rPr lang="en-US" altLang="sl-SI" dirty="0"/>
              <a:t> </a:t>
            </a:r>
            <a:r>
              <a:rPr lang="sl-SI" altLang="sl-SI" dirty="0" smtClean="0"/>
              <a:t>polno </a:t>
            </a:r>
            <a:r>
              <a:rPr lang="en-US" altLang="sl-SI" dirty="0" err="1" smtClean="0"/>
              <a:t>donošen</a:t>
            </a:r>
            <a:r>
              <a:rPr lang="sl-SI" altLang="sl-SI" dirty="0" smtClean="0"/>
              <a:t>e</a:t>
            </a:r>
            <a:r>
              <a:rPr lang="en-US" altLang="sl-SI" dirty="0" smtClean="0"/>
              <a:t> </a:t>
            </a:r>
            <a:r>
              <a:rPr lang="en-US" altLang="sl-SI" dirty="0" err="1" smtClean="0"/>
              <a:t>dojenčk</a:t>
            </a:r>
            <a:r>
              <a:rPr lang="sl-SI" altLang="sl-SI" dirty="0" smtClean="0"/>
              <a:t>e,</a:t>
            </a:r>
            <a:endParaRPr lang="en-US" altLang="sl-SI" dirty="0"/>
          </a:p>
          <a:p>
            <a:pPr eaLnBrk="1" hangingPunct="1">
              <a:defRPr/>
            </a:pPr>
            <a:r>
              <a:rPr lang="en-US" altLang="sl-SI" dirty="0"/>
              <a:t>8. </a:t>
            </a:r>
            <a:r>
              <a:rPr lang="en-US" altLang="sl-SI" dirty="0" err="1" smtClean="0"/>
              <a:t>točk</a:t>
            </a:r>
            <a:r>
              <a:rPr lang="en-US" altLang="sl-SI" dirty="0" smtClean="0"/>
              <a:t> </a:t>
            </a:r>
            <a:r>
              <a:rPr lang="sl-SI" altLang="sl-SI" dirty="0" smtClean="0"/>
              <a:t>plusa pri </a:t>
            </a:r>
            <a:r>
              <a:rPr lang="en-US" altLang="sl-SI" dirty="0" smtClean="0"/>
              <a:t>IQ </a:t>
            </a:r>
            <a:r>
              <a:rPr lang="en-US" altLang="sl-SI" dirty="0" err="1"/>
              <a:t>za</a:t>
            </a:r>
            <a:r>
              <a:rPr lang="en-US" altLang="sl-SI" dirty="0"/>
              <a:t> </a:t>
            </a:r>
            <a:r>
              <a:rPr lang="sl-SI" altLang="sl-SI" dirty="0" smtClean="0"/>
              <a:t>dojenčke z </a:t>
            </a:r>
            <a:r>
              <a:rPr lang="en-US" altLang="sl-SI" dirty="0" err="1" smtClean="0"/>
              <a:t>nizko</a:t>
            </a:r>
            <a:r>
              <a:rPr lang="en-US" altLang="sl-SI" dirty="0" smtClean="0"/>
              <a:t> </a:t>
            </a:r>
            <a:r>
              <a:rPr lang="en-US" altLang="sl-SI" dirty="0" err="1"/>
              <a:t>porodno</a:t>
            </a:r>
            <a:r>
              <a:rPr lang="en-US" altLang="sl-SI" dirty="0"/>
              <a:t> </a:t>
            </a:r>
            <a:r>
              <a:rPr lang="en-US" altLang="sl-SI" dirty="0" err="1" smtClean="0"/>
              <a:t>težo</a:t>
            </a:r>
            <a:r>
              <a:rPr lang="sl-SI" altLang="sl-SI" dirty="0" smtClean="0"/>
              <a:t>.</a:t>
            </a:r>
          </a:p>
          <a:p>
            <a:pPr eaLnBrk="1" hangingPunct="1">
              <a:defRPr/>
            </a:pPr>
            <a:r>
              <a:rPr lang="sl-SI" altLang="sl-SI" sz="2400" dirty="0"/>
              <a:t>(manj </a:t>
            </a:r>
            <a:r>
              <a:rPr lang="sl-SI" altLang="sl-SI" sz="2400" dirty="0" err="1"/>
              <a:t>zdr</a:t>
            </a:r>
            <a:r>
              <a:rPr lang="sl-SI" altLang="sl-SI" sz="2400" dirty="0"/>
              <a:t>. težav v starosti)</a:t>
            </a:r>
            <a:endParaRPr lang="sl-SI" altLang="sl-SI" dirty="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870922" y="6172200"/>
            <a:ext cx="34923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sl-SI" dirty="0"/>
              <a:t>Gray &amp; Thompson, 2004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"/>
            <a:ext cx="528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265" y="2466975"/>
            <a:ext cx="33147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6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stahl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612" y="2908043"/>
            <a:ext cx="8605388" cy="394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7315201" y="6248400"/>
            <a:ext cx="26146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l-SI" sz="1200" b="1" i="1">
                <a:solidFill>
                  <a:srgbClr val="000000"/>
                </a:solidFill>
                <a:latin typeface="Arial" charset="0"/>
              </a:rPr>
              <a:t>Stahl SM (2002) J Clin Psychiatry</a:t>
            </a:r>
            <a:r>
              <a:rPr lang="en-GB" altLang="sl-SI" sz="1000" b="1" i="1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7162800" y="259080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l-SI" sz="1400" b="1">
                <a:latin typeface="Arial" charset="0"/>
              </a:rPr>
              <a:t>Calm wakefulness</a:t>
            </a:r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1371600" y="49838"/>
            <a:ext cx="899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sl-SI" altLang="sl-SI" sz="2800" b="1" dirty="0">
                <a:solidFill>
                  <a:schemeClr val="bg1"/>
                </a:solidFill>
                <a:latin typeface="Arial" charset="0"/>
              </a:rPr>
              <a:t>Delovanje </a:t>
            </a:r>
            <a:r>
              <a:rPr lang="en-GB" altLang="sl-SI" sz="2800" b="1" dirty="0">
                <a:solidFill>
                  <a:schemeClr val="bg1"/>
                </a:solidFill>
                <a:latin typeface="Arial" charset="0"/>
              </a:rPr>
              <a:t>met</a:t>
            </a:r>
            <a:r>
              <a:rPr lang="sl-SI" altLang="sl-SI" sz="2800" b="1" dirty="0">
                <a:solidFill>
                  <a:schemeClr val="bg1"/>
                </a:solidFill>
                <a:latin typeface="Arial" charset="0"/>
              </a:rPr>
              <a:t>i</a:t>
            </a:r>
            <a:r>
              <a:rPr lang="en-GB" altLang="sl-SI" sz="2800" b="1" dirty="0">
                <a:solidFill>
                  <a:schemeClr val="bg1"/>
                </a:solidFill>
                <a:latin typeface="Arial" charset="0"/>
              </a:rPr>
              <a:t>l</a:t>
            </a:r>
            <a:r>
              <a:rPr lang="sl-SI" altLang="sl-SI" sz="2800" b="1" dirty="0">
                <a:solidFill>
                  <a:schemeClr val="bg1"/>
                </a:solidFill>
                <a:latin typeface="Arial" charset="0"/>
              </a:rPr>
              <a:t>f</a:t>
            </a:r>
            <a:r>
              <a:rPr lang="en-GB" altLang="sl-SI" sz="2800" b="1" dirty="0" err="1">
                <a:solidFill>
                  <a:schemeClr val="bg1"/>
                </a:solidFill>
                <a:latin typeface="Arial" charset="0"/>
              </a:rPr>
              <a:t>enidat</a:t>
            </a:r>
            <a:r>
              <a:rPr lang="sl-SI" altLang="sl-SI" sz="2800" b="1" dirty="0">
                <a:solidFill>
                  <a:schemeClr val="bg1"/>
                </a:solidFill>
                <a:latin typeface="Arial" charset="0"/>
              </a:rPr>
              <a:t>a</a:t>
            </a:r>
            <a:r>
              <a:rPr lang="en-GB" altLang="sl-SI" sz="2800" b="1" dirty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GB" altLang="sl-SI" sz="2800" b="1" dirty="0" err="1">
                <a:solidFill>
                  <a:schemeClr val="bg1"/>
                </a:solidFill>
                <a:latin typeface="Arial" charset="0"/>
              </a:rPr>
              <a:t>modafinil</a:t>
            </a:r>
            <a:r>
              <a:rPr lang="sl-SI" altLang="sl-SI" sz="2800" b="1" dirty="0">
                <a:solidFill>
                  <a:schemeClr val="bg1"/>
                </a:solidFill>
                <a:latin typeface="Arial" charset="0"/>
              </a:rPr>
              <a:t>a</a:t>
            </a:r>
            <a:r>
              <a:rPr lang="en-GB" altLang="sl-SI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sl-SI" altLang="sl-SI" sz="2800" b="1" dirty="0">
                <a:solidFill>
                  <a:schemeClr val="bg1"/>
                </a:solidFill>
                <a:latin typeface="Arial" charset="0"/>
              </a:rPr>
              <a:t>in</a:t>
            </a:r>
            <a:r>
              <a:rPr lang="en-GB" altLang="sl-SI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GB" altLang="sl-SI" sz="2800" b="1" dirty="0" err="1">
                <a:solidFill>
                  <a:schemeClr val="bg1"/>
                </a:solidFill>
                <a:latin typeface="Arial" charset="0"/>
              </a:rPr>
              <a:t>atomo</a:t>
            </a:r>
            <a:r>
              <a:rPr lang="sl-SI" altLang="sl-SI" sz="2800" b="1" dirty="0">
                <a:solidFill>
                  <a:schemeClr val="bg1"/>
                </a:solidFill>
                <a:latin typeface="Arial" charset="0"/>
              </a:rPr>
              <a:t>ks</a:t>
            </a:r>
            <a:r>
              <a:rPr lang="en-GB" altLang="sl-SI" sz="2800" b="1" dirty="0" err="1">
                <a:solidFill>
                  <a:schemeClr val="bg1"/>
                </a:solidFill>
                <a:latin typeface="Arial" charset="0"/>
              </a:rPr>
              <a:t>etin</a:t>
            </a:r>
            <a:r>
              <a:rPr lang="sl-SI" altLang="sl-SI" sz="2800" b="1" dirty="0">
                <a:solidFill>
                  <a:schemeClr val="bg1"/>
                </a:solidFill>
                <a:latin typeface="Arial" charset="0"/>
              </a:rPr>
              <a:t>a</a:t>
            </a:r>
            <a:endParaRPr lang="en-US" altLang="sl-SI" sz="2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0" y="676870"/>
            <a:ext cx="6019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sl-SI" u="sng" dirty="0"/>
              <a:t>Met</a:t>
            </a:r>
            <a:r>
              <a:rPr lang="sl-SI" altLang="sl-SI" u="sng" dirty="0"/>
              <a:t>i</a:t>
            </a:r>
            <a:r>
              <a:rPr lang="en-GB" altLang="sl-SI" u="sng" dirty="0"/>
              <a:t>l</a:t>
            </a:r>
            <a:r>
              <a:rPr lang="sl-SI" altLang="sl-SI" u="sng" dirty="0"/>
              <a:t>f</a:t>
            </a:r>
            <a:r>
              <a:rPr lang="en-GB" altLang="sl-SI" u="sng" dirty="0" err="1"/>
              <a:t>enidat</a:t>
            </a:r>
            <a:r>
              <a:rPr lang="en-GB" altLang="sl-SI" u="sng" dirty="0"/>
              <a:t> </a:t>
            </a:r>
            <a:r>
              <a:rPr lang="en-GB" altLang="sl-SI" dirty="0"/>
              <a:t>(Ritalin) </a:t>
            </a:r>
            <a:r>
              <a:rPr lang="sl-SI" altLang="sl-SI" dirty="0"/>
              <a:t>poveča sinaptično konc. </a:t>
            </a:r>
            <a:r>
              <a:rPr lang="sl-SI" altLang="sl-SI" b="1" dirty="0"/>
              <a:t>DA</a:t>
            </a:r>
            <a:r>
              <a:rPr lang="sl-SI" altLang="sl-SI" dirty="0"/>
              <a:t> in </a:t>
            </a:r>
            <a:r>
              <a:rPr lang="sl-SI" altLang="sl-SI" b="1" dirty="0"/>
              <a:t>NA</a:t>
            </a:r>
            <a:r>
              <a:rPr lang="sl-SI" altLang="sl-SI" dirty="0"/>
              <a:t> z zaviranjem ponovnega privzema</a:t>
            </a:r>
            <a:r>
              <a:rPr lang="en-GB" altLang="sl-SI" dirty="0"/>
              <a:t>.</a:t>
            </a:r>
            <a:endParaRPr lang="en-US" altLang="sl-SI" dirty="0"/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4973639" y="1233488"/>
            <a:ext cx="2924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sl-SI" altLang="sl-SI" sz="1800" b="1">
              <a:solidFill>
                <a:schemeClr val="bg1"/>
              </a:solidFill>
            </a:endParaRPr>
          </a:p>
        </p:txBody>
      </p:sp>
      <p:sp>
        <p:nvSpPr>
          <p:cNvPr id="8200" name="Text Box 10"/>
          <p:cNvSpPr txBox="1">
            <a:spLocks noChangeArrowheads="1"/>
          </p:cNvSpPr>
          <p:nvPr/>
        </p:nvSpPr>
        <p:spPr bwMode="auto">
          <a:xfrm>
            <a:off x="6019800" y="774174"/>
            <a:ext cx="61722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l-SI" u="sng" dirty="0" err="1"/>
              <a:t>Modafinil</a:t>
            </a:r>
            <a:r>
              <a:rPr lang="en-GB" altLang="sl-SI" dirty="0"/>
              <a:t> </a:t>
            </a:r>
            <a:r>
              <a:rPr lang="sl-SI" altLang="sl-SI" dirty="0"/>
              <a:t>– delovanje ni jasno</a:t>
            </a:r>
            <a:r>
              <a:rPr lang="en-GB" altLang="sl-SI" dirty="0"/>
              <a:t>; </a:t>
            </a:r>
            <a:r>
              <a:rPr lang="sl-SI" altLang="sl-SI" dirty="0"/>
              <a:t>posredna aktivacija </a:t>
            </a:r>
            <a:r>
              <a:rPr lang="en-GB" altLang="sl-SI" dirty="0" err="1"/>
              <a:t>ACh</a:t>
            </a:r>
            <a:r>
              <a:rPr lang="en-GB" altLang="sl-SI" dirty="0"/>
              <a:t> </a:t>
            </a:r>
            <a:r>
              <a:rPr lang="sl-SI" altLang="sl-SI" dirty="0"/>
              <a:t>in/ali adrenergičnih </a:t>
            </a:r>
            <a:r>
              <a:rPr lang="en-GB" altLang="sl-SI" dirty="0"/>
              <a:t>al</a:t>
            </a:r>
            <a:r>
              <a:rPr lang="sl-SI" altLang="sl-SI" dirty="0"/>
              <a:t>f</a:t>
            </a:r>
            <a:r>
              <a:rPr lang="en-GB" altLang="sl-SI" dirty="0"/>
              <a:t>a –1 </a:t>
            </a:r>
            <a:r>
              <a:rPr lang="en-GB" altLang="sl-SI" dirty="0" err="1"/>
              <a:t>recepto</a:t>
            </a:r>
            <a:r>
              <a:rPr lang="sl-SI" altLang="sl-SI" dirty="0"/>
              <a:t>rjev</a:t>
            </a:r>
            <a:r>
              <a:rPr lang="en-GB" altLang="sl-SI" dirty="0"/>
              <a:t>. </a:t>
            </a:r>
            <a:r>
              <a:rPr lang="sl-SI" altLang="sl-SI" dirty="0"/>
              <a:t>Učinkuje na hipotalamičen </a:t>
            </a:r>
            <a:r>
              <a:rPr lang="en-GB" altLang="sl-SI" b="1" dirty="0"/>
              <a:t>ore</a:t>
            </a:r>
            <a:r>
              <a:rPr lang="sl-SI" altLang="sl-SI" b="1" dirty="0"/>
              <a:t>ks</a:t>
            </a:r>
            <a:r>
              <a:rPr lang="en-GB" altLang="sl-SI" b="1" dirty="0"/>
              <a:t>in </a:t>
            </a:r>
            <a:r>
              <a:rPr lang="sl-SI" altLang="sl-SI" dirty="0"/>
              <a:t>in </a:t>
            </a:r>
            <a:r>
              <a:rPr lang="en-GB" altLang="sl-SI" b="1" dirty="0" err="1"/>
              <a:t>histamin</a:t>
            </a:r>
            <a:r>
              <a:rPr lang="en-GB" altLang="sl-SI" dirty="0"/>
              <a:t>, </a:t>
            </a:r>
            <a:r>
              <a:rPr lang="sl-SI" altLang="sl-SI" dirty="0"/>
              <a:t>malo učinkov na DA transporterje</a:t>
            </a:r>
            <a:r>
              <a:rPr lang="en-GB" altLang="sl-SI" dirty="0"/>
              <a:t>.    </a:t>
            </a:r>
          </a:p>
          <a:p>
            <a:pPr>
              <a:spcBef>
                <a:spcPct val="50000"/>
              </a:spcBef>
            </a:pPr>
            <a:endParaRPr lang="en-US" altLang="sl-SI" b="1" dirty="0">
              <a:latin typeface="Arial" charset="0"/>
            </a:endParaRPr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3049589" y="2590800"/>
            <a:ext cx="2268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l-SI" sz="1400" b="1" dirty="0">
                <a:latin typeface="Arial" charset="0"/>
              </a:rPr>
              <a:t>Stimulated vigilance</a:t>
            </a:r>
          </a:p>
        </p:txBody>
      </p:sp>
      <p:sp>
        <p:nvSpPr>
          <p:cNvPr id="8202" name="Text Box 12"/>
          <p:cNvSpPr txBox="1">
            <a:spLocks noChangeArrowheads="1"/>
          </p:cNvSpPr>
          <p:nvPr/>
        </p:nvSpPr>
        <p:spPr bwMode="auto">
          <a:xfrm>
            <a:off x="0" y="1674814"/>
            <a:ext cx="60325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sl-SI" u="sng" dirty="0" err="1"/>
              <a:t>Atomo</a:t>
            </a:r>
            <a:r>
              <a:rPr lang="sl-SI" altLang="sl-SI" u="sng" dirty="0"/>
              <a:t>ks</a:t>
            </a:r>
            <a:r>
              <a:rPr lang="en-GB" altLang="sl-SI" u="sng" dirty="0" err="1"/>
              <a:t>etin</a:t>
            </a:r>
            <a:r>
              <a:rPr lang="en-GB" altLang="sl-SI" u="sng" dirty="0"/>
              <a:t> </a:t>
            </a:r>
            <a:r>
              <a:rPr lang="sl-SI" altLang="sl-SI" dirty="0"/>
              <a:t>je </a:t>
            </a:r>
            <a:r>
              <a:rPr lang="en-GB" altLang="sl-SI" dirty="0" err="1"/>
              <a:t>sele</a:t>
            </a:r>
            <a:r>
              <a:rPr lang="sl-SI" altLang="sl-SI" dirty="0"/>
              <a:t>ktivni zaviralec </a:t>
            </a:r>
            <a:r>
              <a:rPr lang="sl-SI" altLang="sl-SI" b="1" dirty="0"/>
              <a:t>NA</a:t>
            </a:r>
            <a:r>
              <a:rPr lang="sl-SI" altLang="sl-SI" dirty="0"/>
              <a:t> </a:t>
            </a:r>
            <a:r>
              <a:rPr lang="en-GB" altLang="sl-SI" dirty="0"/>
              <a:t>(SNRI).</a:t>
            </a:r>
            <a:endParaRPr lang="en-US" altLang="sl-SI" dirty="0"/>
          </a:p>
        </p:txBody>
      </p:sp>
    </p:spTree>
    <p:extLst>
      <p:ext uri="{BB962C8B-B14F-4D97-AF65-F5344CB8AC3E}">
        <p14:creationId xmlns:p14="http://schemas.microsoft.com/office/powerpoint/2010/main" val="138187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533400" y="0"/>
            <a:ext cx="5889625" cy="7086600"/>
            <a:chOff x="3010" y="48"/>
            <a:chExt cx="3710" cy="4464"/>
          </a:xfrm>
        </p:grpSpPr>
        <p:grpSp>
          <p:nvGrpSpPr>
            <p:cNvPr id="5127" name="Group 3"/>
            <p:cNvGrpSpPr>
              <a:grpSpLocks/>
            </p:cNvGrpSpPr>
            <p:nvPr/>
          </p:nvGrpSpPr>
          <p:grpSpPr bwMode="auto">
            <a:xfrm>
              <a:off x="3274" y="104"/>
              <a:ext cx="3446" cy="4408"/>
              <a:chOff x="1104" y="0"/>
              <a:chExt cx="3446" cy="4408"/>
            </a:xfrm>
          </p:grpSpPr>
          <p:sp>
            <p:nvSpPr>
              <p:cNvPr id="5129" name="Rectangle 4"/>
              <p:cNvSpPr>
                <a:spLocks noChangeArrowheads="1"/>
              </p:cNvSpPr>
              <p:nvPr/>
            </p:nvSpPr>
            <p:spPr bwMode="auto">
              <a:xfrm>
                <a:off x="1104" y="0"/>
                <a:ext cx="2304" cy="432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pic>
            <p:nvPicPr>
              <p:cNvPr id="5130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0" y="0"/>
                <a:ext cx="3340" cy="44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5128" name="Picture 6" descr="cn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" y="48"/>
              <a:ext cx="1214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3" name="Picture 7" descr="1"/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947" y="1234414"/>
            <a:ext cx="6736853" cy="553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6357392" y="774499"/>
            <a:ext cx="4779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sl-SI" b="1" dirty="0"/>
              <a:t>Increasing prescriptions for Ritalin</a:t>
            </a:r>
          </a:p>
        </p:txBody>
      </p:sp>
      <p:sp>
        <p:nvSpPr>
          <p:cNvPr id="5125" name="Text Box 9"/>
          <p:cNvSpPr txBox="1">
            <a:spLocks noChangeArrowheads="1"/>
          </p:cNvSpPr>
          <p:nvPr/>
        </p:nvSpPr>
        <p:spPr bwMode="auto">
          <a:xfrm>
            <a:off x="9123364" y="6019800"/>
            <a:ext cx="1544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sl-SI" sz="1400">
                <a:solidFill>
                  <a:schemeClr val="bg1"/>
                </a:solidFill>
                <a:latin typeface="Helvetica" pitchFamily="34" charset="0"/>
              </a:rPr>
              <a:t>Farah 2005 TICS</a:t>
            </a: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6893585" y="186151"/>
            <a:ext cx="26645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l-SI" altLang="sl-SI" b="1" u="sng" dirty="0">
                <a:solidFill>
                  <a:srgbClr val="FF6600"/>
                </a:solidFill>
                <a:latin typeface="Arial" charset="0"/>
              </a:rPr>
              <a:t>Metilfenidat 2001</a:t>
            </a:r>
            <a:endParaRPr lang="en-GB" altLang="sl-SI" b="1" u="sng" dirty="0">
              <a:solidFill>
                <a:srgbClr val="FF66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77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2678" r="55176" b="25391"/>
          <a:stretch>
            <a:fillRect/>
          </a:stretch>
        </p:blipFill>
        <p:spPr bwMode="auto">
          <a:xfrm>
            <a:off x="3006" y="18260"/>
            <a:ext cx="4708882" cy="439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2" descr="Guardian"/>
          <p:cNvPicPr>
            <a:picLocks noChangeAspect="1" noChangeArrowheads="1"/>
          </p:cNvPicPr>
          <p:nvPr/>
        </p:nvPicPr>
        <p:blipFill>
          <a:blip r:embed="rId3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094" y="914400"/>
            <a:ext cx="5060279" cy="198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 descr="National news"/>
          <p:cNvPicPr>
            <a:picLocks noChangeAspect="1" noChangeArrowheads="1"/>
          </p:cNvPicPr>
          <p:nvPr/>
        </p:nvPicPr>
        <p:blipFill>
          <a:blip r:embed="rId4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887" y="0"/>
            <a:ext cx="5849025" cy="105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DANIELLE TURN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6" y="2984066"/>
            <a:ext cx="4925286" cy="381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Article"/>
          <p:cNvPicPr>
            <a:picLocks noChangeAspect="1" noChangeArrowheads="1"/>
          </p:cNvPicPr>
          <p:nvPr/>
        </p:nvPicPr>
        <p:blipFill>
          <a:blip r:embed="rId6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912" y="0"/>
            <a:ext cx="1326287" cy="682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4195" y="5895687"/>
            <a:ext cx="1519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l-SI" b="1" u="sng" dirty="0" err="1">
                <a:solidFill>
                  <a:srgbClr val="FFC000"/>
                </a:solidFill>
                <a:latin typeface="Arial" charset="0"/>
              </a:rPr>
              <a:t>Modafinil</a:t>
            </a:r>
            <a:endParaRPr lang="en-GB" altLang="sl-SI" b="1" u="sng" dirty="0">
              <a:solidFill>
                <a:srgbClr val="FFC000"/>
              </a:solidFill>
              <a:latin typeface="Arial" charset="0"/>
            </a:endParaRPr>
          </a:p>
        </p:txBody>
      </p:sp>
      <p:pic>
        <p:nvPicPr>
          <p:cNvPr id="6152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4343401"/>
            <a:ext cx="3092450" cy="248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4860926" y="5943600"/>
            <a:ext cx="41306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l-SI" sz="1800" b="1">
                <a:solidFill>
                  <a:schemeClr val="bg1"/>
                </a:solidFill>
                <a:latin typeface="Arial" charset="0"/>
              </a:rPr>
              <a:t>Modafinil improves planning in healthy volunteers</a:t>
            </a:r>
          </a:p>
        </p:txBody>
      </p:sp>
      <p:sp>
        <p:nvSpPr>
          <p:cNvPr id="6154" name="Text Box 13"/>
          <p:cNvSpPr txBox="1">
            <a:spLocks noChangeArrowheads="1"/>
          </p:cNvSpPr>
          <p:nvPr/>
        </p:nvSpPr>
        <p:spPr bwMode="auto">
          <a:xfrm rot="-5400000">
            <a:off x="1050925" y="5438775"/>
            <a:ext cx="1282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l-SI" sz="1600">
                <a:solidFill>
                  <a:schemeClr val="bg1"/>
                </a:solidFill>
              </a:rPr>
              <a:t>Improvement</a:t>
            </a:r>
          </a:p>
        </p:txBody>
      </p:sp>
      <p:sp>
        <p:nvSpPr>
          <p:cNvPr id="6155" name="Line 14"/>
          <p:cNvSpPr>
            <a:spLocks noChangeShapeType="1"/>
          </p:cNvSpPr>
          <p:nvPr/>
        </p:nvSpPr>
        <p:spPr bwMode="auto">
          <a:xfrm>
            <a:off x="1905000" y="4800600"/>
            <a:ext cx="0" cy="137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193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6815418" y="2819400"/>
            <a:ext cx="6900582" cy="3962400"/>
            <a:chOff x="432" y="1104"/>
            <a:chExt cx="4032" cy="2185"/>
          </a:xfrm>
        </p:grpSpPr>
        <p:sp>
          <p:nvSpPr>
            <p:cNvPr id="7183" name="Rectangle 4"/>
            <p:cNvSpPr>
              <a:spLocks noChangeArrowheads="1"/>
            </p:cNvSpPr>
            <p:nvPr/>
          </p:nvSpPr>
          <p:spPr bwMode="auto">
            <a:xfrm>
              <a:off x="432" y="1104"/>
              <a:ext cx="2064" cy="216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pic>
          <p:nvPicPr>
            <p:cNvPr id="718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248"/>
              <a:ext cx="3888" cy="2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70" name="Picture 2" descr="Kelly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10318"/>
            <a:ext cx="3543300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oh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20562"/>
            <a:ext cx="2133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3" name="Group 7"/>
          <p:cNvGrpSpPr>
            <a:grpSpLocks/>
          </p:cNvGrpSpPr>
          <p:nvPr/>
        </p:nvGrpSpPr>
        <p:grpSpPr bwMode="auto">
          <a:xfrm>
            <a:off x="262218" y="2317222"/>
            <a:ext cx="6553200" cy="4512204"/>
            <a:chOff x="0" y="1152"/>
            <a:chExt cx="3504" cy="2718"/>
          </a:xfrm>
        </p:grpSpPr>
        <p:grpSp>
          <p:nvGrpSpPr>
            <p:cNvPr id="7179" name="Group 8"/>
            <p:cNvGrpSpPr>
              <a:grpSpLocks/>
            </p:cNvGrpSpPr>
            <p:nvPr/>
          </p:nvGrpSpPr>
          <p:grpSpPr bwMode="auto">
            <a:xfrm>
              <a:off x="0" y="1152"/>
              <a:ext cx="3504" cy="2718"/>
              <a:chOff x="1104" y="624"/>
              <a:chExt cx="3504" cy="3020"/>
            </a:xfrm>
          </p:grpSpPr>
          <p:sp>
            <p:nvSpPr>
              <p:cNvPr id="7181" name="Rectangle 9"/>
              <p:cNvSpPr>
                <a:spLocks noChangeArrowheads="1"/>
              </p:cNvSpPr>
              <p:nvPr/>
            </p:nvSpPr>
            <p:spPr bwMode="auto">
              <a:xfrm>
                <a:off x="1104" y="624"/>
                <a:ext cx="3504" cy="297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sl-SI" altLang="sl-SI"/>
              </a:p>
            </p:txBody>
          </p:sp>
          <p:pic>
            <p:nvPicPr>
              <p:cNvPr id="7182" name="Picture 10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2" y="676"/>
                <a:ext cx="3376" cy="2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180" name="Text Box 11"/>
            <p:cNvSpPr txBox="1">
              <a:spLocks noChangeArrowheads="1"/>
            </p:cNvSpPr>
            <p:nvPr/>
          </p:nvSpPr>
          <p:spPr bwMode="auto">
            <a:xfrm>
              <a:off x="615" y="3417"/>
              <a:ext cx="277" cy="106"/>
            </a:xfrm>
            <a:prstGeom prst="rect">
              <a:avLst/>
            </a:prstGeom>
            <a:solidFill>
              <a:srgbClr val="EFF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GB" altLang="sl-SI" sz="1000">
                  <a:solidFill>
                    <a:srgbClr val="4D4D4D"/>
                  </a:solidFill>
                  <a:latin typeface="Arial" charset="0"/>
                </a:rPr>
                <a:t>100mg</a:t>
              </a:r>
              <a:endParaRPr lang="en-US" altLang="sl-SI" sz="1000">
                <a:solidFill>
                  <a:srgbClr val="4D4D4D"/>
                </a:solidFill>
                <a:latin typeface="Arial" charset="0"/>
              </a:endParaRPr>
            </a:p>
          </p:txBody>
        </p:sp>
      </p:grpSp>
      <p:grpSp>
        <p:nvGrpSpPr>
          <p:cNvPr id="7174" name="Group 12"/>
          <p:cNvGrpSpPr>
            <a:grpSpLocks/>
          </p:cNvGrpSpPr>
          <p:nvPr/>
        </p:nvGrpSpPr>
        <p:grpSpPr bwMode="auto">
          <a:xfrm>
            <a:off x="1588" y="0"/>
            <a:ext cx="4997450" cy="2317222"/>
            <a:chOff x="249" y="151"/>
            <a:chExt cx="3336" cy="1465"/>
          </a:xfrm>
        </p:grpSpPr>
        <p:pic>
          <p:nvPicPr>
            <p:cNvPr id="7176" name="Picture 13" descr="pharmac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" y="151"/>
              <a:ext cx="2354" cy="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64"/>
              <a:ext cx="984" cy="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8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818"/>
              <a:ext cx="774" cy="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175" name="Text Box 16"/>
          <p:cNvSpPr txBox="1">
            <a:spLocks noChangeArrowheads="1"/>
          </p:cNvSpPr>
          <p:nvPr/>
        </p:nvSpPr>
        <p:spPr bwMode="auto">
          <a:xfrm>
            <a:off x="1867693" y="1360395"/>
            <a:ext cx="1519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l-SI" b="1" u="sng" dirty="0" err="1">
                <a:solidFill>
                  <a:srgbClr val="FFC000"/>
                </a:solidFill>
                <a:latin typeface="Arial" charset="0"/>
              </a:rPr>
              <a:t>Modafinil</a:t>
            </a:r>
            <a:endParaRPr lang="en-GB" altLang="sl-SI" b="1" u="sng" dirty="0">
              <a:solidFill>
                <a:srgbClr val="FFC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55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8" descr="2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1"/>
          <a:stretch>
            <a:fillRect/>
          </a:stretch>
        </p:blipFill>
        <p:spPr bwMode="auto">
          <a:xfrm>
            <a:off x="1219200" y="3974228"/>
            <a:ext cx="3581400" cy="288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6477000" cy="757239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sl-SI" sz="1800" b="1" dirty="0">
                <a:solidFill>
                  <a:schemeClr val="tx1"/>
                </a:solidFill>
                <a:latin typeface="Arial" charset="0"/>
              </a:rPr>
              <a:t>	</a:t>
            </a:r>
            <a:r>
              <a:rPr lang="sl-SI" altLang="sl-SI" sz="1800" b="1" dirty="0">
                <a:solidFill>
                  <a:schemeClr val="tx1"/>
                </a:solidFill>
                <a:latin typeface="Arial" charset="0"/>
              </a:rPr>
              <a:t>Desetine</a:t>
            </a:r>
            <a:r>
              <a:rPr lang="en-GB" altLang="sl-SI" sz="18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sz="1800" b="1" dirty="0" err="1">
                <a:solidFill>
                  <a:schemeClr val="tx1"/>
                </a:solidFill>
                <a:latin typeface="Arial" charset="0"/>
              </a:rPr>
              <a:t>poten</a:t>
            </a:r>
            <a:r>
              <a:rPr lang="sl-SI" altLang="sl-SI" sz="1800" b="1" dirty="0">
                <a:solidFill>
                  <a:schemeClr val="tx1"/>
                </a:solidFill>
                <a:latin typeface="Arial" charset="0"/>
              </a:rPr>
              <a:t>cialnih kognitivnih ojačevalcev v fazi kliničnega preskušanja</a:t>
            </a:r>
            <a:endParaRPr lang="en-GB" altLang="sl-SI" sz="18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14320" r="47928" b="40114"/>
          <a:stretch>
            <a:fillRect/>
          </a:stretch>
        </p:blipFill>
        <p:spPr bwMode="auto">
          <a:xfrm>
            <a:off x="2895600" y="1140619"/>
            <a:ext cx="4251669" cy="303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0" r="41679" b="28397"/>
          <a:stretch>
            <a:fillRect/>
          </a:stretch>
        </p:blipFill>
        <p:spPr bwMode="auto">
          <a:xfrm>
            <a:off x="7232434" y="2961482"/>
            <a:ext cx="4959566" cy="389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5" r="42038" b="42264"/>
          <a:stretch>
            <a:fillRect/>
          </a:stretch>
        </p:blipFill>
        <p:spPr bwMode="auto">
          <a:xfrm>
            <a:off x="7315200" y="0"/>
            <a:ext cx="4876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1524000" y="1"/>
            <a:ext cx="39437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l-SI" altLang="sl-SI" b="1" u="sng" dirty="0">
                <a:solidFill>
                  <a:srgbClr val="FFC000"/>
                </a:solidFill>
                <a:latin typeface="Arial" charset="0"/>
              </a:rPr>
              <a:t>Novi kognitivni ojačevalci</a:t>
            </a:r>
            <a:endParaRPr lang="en-GB" altLang="sl-SI" b="1" u="sng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9224" name="Text Box 9"/>
          <p:cNvSpPr txBox="1">
            <a:spLocks noChangeArrowheads="1"/>
          </p:cNvSpPr>
          <p:nvPr/>
        </p:nvSpPr>
        <p:spPr bwMode="auto">
          <a:xfrm>
            <a:off x="4876800" y="5181601"/>
            <a:ext cx="1371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l-SI" sz="1600" b="1" dirty="0" err="1" smtClean="0"/>
              <a:t>Ampakin</a:t>
            </a:r>
            <a:r>
              <a:rPr lang="sl-SI" altLang="sl-SI" sz="1600" b="1" dirty="0" smtClean="0"/>
              <a:t>i</a:t>
            </a:r>
            <a:r>
              <a:rPr lang="en-GB" altLang="sl-SI" sz="1600" b="1" dirty="0" smtClean="0"/>
              <a:t> </a:t>
            </a:r>
            <a:r>
              <a:rPr lang="en-GB" altLang="sl-SI" sz="1600" b="1" dirty="0">
                <a:solidFill>
                  <a:schemeClr val="bg1"/>
                </a:solidFill>
              </a:rPr>
              <a:t>improve cognition in healthy aged volunteers</a:t>
            </a:r>
          </a:p>
        </p:txBody>
      </p:sp>
    </p:spTree>
    <p:extLst>
      <p:ext uri="{BB962C8B-B14F-4D97-AF65-F5344CB8AC3E}">
        <p14:creationId xmlns:p14="http://schemas.microsoft.com/office/powerpoint/2010/main" val="346439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304800" y="914400"/>
            <a:ext cx="7162800" cy="541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sl-SI" altLang="sl-SI" sz="3600" b="0" dirty="0">
                <a:latin typeface="+mj-lt"/>
              </a:rPr>
              <a:t>Ne-kognitivne </a:t>
            </a:r>
            <a:r>
              <a:rPr lang="en-US" altLang="sl-SI" sz="3600" b="0" dirty="0" err="1">
                <a:latin typeface="+mj-lt"/>
              </a:rPr>
              <a:t>spretnosti</a:t>
            </a:r>
            <a:r>
              <a:rPr lang="en-US" altLang="sl-SI" sz="3600" b="0" dirty="0">
                <a:latin typeface="+mj-lt"/>
              </a:rPr>
              <a:t> </a:t>
            </a:r>
            <a:endParaRPr lang="sl-SI" altLang="sl-SI" sz="3600" b="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sl-SI" altLang="sl-SI" sz="3600" b="0" dirty="0">
                <a:latin typeface="+mj-lt"/>
              </a:rPr>
              <a:t>						</a:t>
            </a:r>
            <a:endParaRPr lang="en-US" altLang="sl-SI" sz="3600" b="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US" altLang="sl-SI" sz="3600" b="0" dirty="0">
                <a:latin typeface="+mj-lt"/>
              </a:rPr>
              <a:t>"</a:t>
            </a:r>
            <a:r>
              <a:rPr lang="en-US" altLang="sl-SI" sz="3600" b="0" dirty="0" err="1">
                <a:latin typeface="+mj-lt"/>
              </a:rPr>
              <a:t>Mehke</a:t>
            </a:r>
            <a:r>
              <a:rPr lang="en-US" altLang="sl-SI" sz="3600" b="0" dirty="0">
                <a:latin typeface="+mj-lt"/>
              </a:rPr>
              <a:t> </a:t>
            </a:r>
            <a:r>
              <a:rPr lang="en-US" altLang="sl-SI" sz="3600" b="0" dirty="0" err="1">
                <a:latin typeface="+mj-lt"/>
              </a:rPr>
              <a:t>veščine</a:t>
            </a:r>
            <a:r>
              <a:rPr lang="en-US" altLang="sl-SI" sz="3600" b="0" dirty="0">
                <a:latin typeface="+mj-lt"/>
              </a:rPr>
              <a:t>" </a:t>
            </a:r>
            <a:r>
              <a:rPr lang="sl-SI" altLang="sl-SI" sz="3600" b="0" dirty="0">
                <a:latin typeface="+mj-lt"/>
              </a:rPr>
              <a:t>			</a:t>
            </a:r>
            <a:endParaRPr lang="en-US" altLang="sl-SI" sz="3600" b="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US" altLang="sl-SI" sz="3600" b="0" dirty="0">
                <a:latin typeface="+mj-lt"/>
              </a:rPr>
              <a:t>"</a:t>
            </a:r>
            <a:r>
              <a:rPr lang="en-US" altLang="sl-SI" sz="3600" b="0" dirty="0" err="1">
                <a:latin typeface="+mj-lt"/>
              </a:rPr>
              <a:t>Osebne</a:t>
            </a:r>
            <a:r>
              <a:rPr lang="en-US" altLang="sl-SI" sz="3600" b="0" dirty="0">
                <a:latin typeface="+mj-lt"/>
              </a:rPr>
              <a:t> </a:t>
            </a:r>
            <a:r>
              <a:rPr lang="en-US" altLang="sl-SI" sz="3600" b="0" dirty="0" err="1">
                <a:latin typeface="+mj-lt"/>
              </a:rPr>
              <a:t>spretnosti</a:t>
            </a:r>
            <a:r>
              <a:rPr lang="en-US" altLang="sl-SI" sz="3600" b="0" dirty="0">
                <a:latin typeface="+mj-lt"/>
              </a:rPr>
              <a:t>" </a:t>
            </a:r>
            <a:r>
              <a:rPr lang="sl-SI" altLang="sl-SI" sz="3600" b="0" dirty="0">
                <a:latin typeface="+mj-lt"/>
              </a:rPr>
              <a:t>		</a:t>
            </a:r>
            <a:endParaRPr lang="en-US" altLang="sl-SI" sz="3600" b="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US" altLang="sl-SI" sz="3600" b="0" dirty="0">
                <a:latin typeface="+mj-lt"/>
              </a:rPr>
              <a:t>                                     </a:t>
            </a:r>
            <a:r>
              <a:rPr lang="sl-SI" altLang="sl-SI" sz="3600" b="0" dirty="0">
                <a:latin typeface="+mj-lt"/>
              </a:rPr>
              <a:t>	</a:t>
            </a:r>
          </a:p>
          <a:p>
            <a:pPr>
              <a:lnSpc>
                <a:spcPct val="80000"/>
              </a:lnSpc>
            </a:pPr>
            <a:endParaRPr lang="sl-SI" altLang="sl-SI" sz="3600" b="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sl-SI" altLang="sl-SI" sz="3600" b="0" dirty="0">
                <a:latin typeface="+mj-lt"/>
              </a:rPr>
              <a:t>KREATIVNOST?</a:t>
            </a:r>
          </a:p>
          <a:p>
            <a:pPr>
              <a:lnSpc>
                <a:spcPct val="80000"/>
              </a:lnSpc>
            </a:pPr>
            <a:endParaRPr lang="sl-SI" altLang="sl-SI" sz="3600" b="0" dirty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sl-SI" altLang="sl-SI" sz="3600" b="0" dirty="0">
                <a:latin typeface="+mj-lt"/>
              </a:rPr>
              <a:t>Inteligenca?</a:t>
            </a:r>
          </a:p>
          <a:p>
            <a:pPr>
              <a:lnSpc>
                <a:spcPct val="80000"/>
              </a:lnSpc>
            </a:pPr>
            <a:r>
              <a:rPr lang="en-US" altLang="sl-SI" sz="3600" b="0" dirty="0" err="1">
                <a:solidFill>
                  <a:schemeClr val="accent2">
                    <a:lumMod val="75000"/>
                  </a:schemeClr>
                </a:solidFill>
              </a:rPr>
              <a:t>Osebnost</a:t>
            </a:r>
            <a:endParaRPr lang="sl-SI" altLang="sl-SI" sz="3600" b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sl-SI" sz="3600" b="0" dirty="0" err="1"/>
              <a:t>Odnos</a:t>
            </a:r>
            <a:endParaRPr lang="sl-SI" altLang="sl-SI" sz="3600" b="0" dirty="0"/>
          </a:p>
          <a:p>
            <a:pPr>
              <a:lnSpc>
                <a:spcPct val="80000"/>
              </a:lnSpc>
            </a:pPr>
            <a:r>
              <a:rPr lang="en-US" altLang="sl-SI" sz="3600" b="0" dirty="0" err="1"/>
              <a:t>Vrednote</a:t>
            </a:r>
            <a:endParaRPr lang="en-US" altLang="sl-SI" sz="3600" b="0" dirty="0">
              <a:latin typeface="+mj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0" y="76201"/>
            <a:ext cx="9144000" cy="644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Geneva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sl-SI" altLang="sl-SI" kern="0" dirty="0"/>
              <a:t>Na kaj lahko vplivajo </a:t>
            </a:r>
            <a:r>
              <a:rPr lang="sl-SI" altLang="sl-SI" kern="0" dirty="0" err="1"/>
              <a:t>nootropne</a:t>
            </a:r>
            <a:r>
              <a:rPr lang="sl-SI" altLang="sl-SI" kern="0" dirty="0"/>
              <a:t> učinkovine?</a:t>
            </a:r>
            <a:endParaRPr lang="en-US" altLang="sl-SI" kern="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524512"/>
            <a:ext cx="641417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5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07225"/>
            <a:ext cx="7696200" cy="617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1774826" y="199394"/>
            <a:ext cx="88931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sl-SI" dirty="0" err="1">
                <a:solidFill>
                  <a:schemeClr val="bg1"/>
                </a:solidFill>
                <a:latin typeface="+mn-lt"/>
              </a:rPr>
              <a:t>Ampakin</a:t>
            </a:r>
            <a:r>
              <a:rPr lang="sl-SI" altLang="sl-SI" dirty="0">
                <a:solidFill>
                  <a:schemeClr val="bg1"/>
                </a:solidFill>
                <a:latin typeface="+mn-lt"/>
              </a:rPr>
              <a:t>i</a:t>
            </a:r>
            <a:r>
              <a:rPr lang="en-GB" altLang="sl-SI" dirty="0">
                <a:solidFill>
                  <a:schemeClr val="bg1"/>
                </a:solidFill>
                <a:latin typeface="+mn-lt"/>
              </a:rPr>
              <a:t> </a:t>
            </a:r>
            <a:r>
              <a:rPr lang="sl-SI" altLang="sl-SI" dirty="0" err="1">
                <a:solidFill>
                  <a:schemeClr val="bg1"/>
                </a:solidFill>
                <a:latin typeface="+mn-lt"/>
              </a:rPr>
              <a:t>ojačajo</a:t>
            </a:r>
            <a:r>
              <a:rPr lang="sl-SI" altLang="sl-SI" dirty="0">
                <a:solidFill>
                  <a:schemeClr val="bg1"/>
                </a:solidFill>
                <a:latin typeface="+mn-lt"/>
              </a:rPr>
              <a:t> odgovor </a:t>
            </a:r>
            <a:r>
              <a:rPr lang="en-GB" altLang="sl-SI" dirty="0">
                <a:solidFill>
                  <a:schemeClr val="bg1"/>
                </a:solidFill>
                <a:latin typeface="+mn-lt"/>
              </a:rPr>
              <a:t>AMPA receptor</a:t>
            </a:r>
            <a:r>
              <a:rPr lang="sl-SI" altLang="sl-SI" dirty="0">
                <a:solidFill>
                  <a:schemeClr val="bg1"/>
                </a:solidFill>
                <a:latin typeface="+mn-lt"/>
              </a:rPr>
              <a:t>jev</a:t>
            </a:r>
            <a:r>
              <a:rPr lang="en-GB" altLang="sl-SI" dirty="0">
                <a:solidFill>
                  <a:schemeClr val="bg1"/>
                </a:solidFill>
                <a:latin typeface="+mn-lt"/>
              </a:rPr>
              <a:t> </a:t>
            </a:r>
            <a:r>
              <a:rPr lang="sl-SI" altLang="sl-SI" dirty="0">
                <a:solidFill>
                  <a:schemeClr val="bg1"/>
                </a:solidFill>
                <a:latin typeface="+mn-lt"/>
              </a:rPr>
              <a:t>na </a:t>
            </a:r>
            <a:r>
              <a:rPr lang="en-GB" altLang="sl-SI" dirty="0" err="1">
                <a:solidFill>
                  <a:schemeClr val="bg1"/>
                </a:solidFill>
                <a:latin typeface="+mn-lt"/>
              </a:rPr>
              <a:t>glutamat</a:t>
            </a:r>
            <a:endParaRPr lang="en-GB" altLang="sl-SI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en-GB" altLang="sl-SI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708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2000" dirty="0" smtClean="0"/>
              <a:t>AMPA ojačitev naloge ob pomanjkanju spanja</a:t>
            </a:r>
            <a:endParaRPr lang="sl-SI" sz="20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0"/>
          </p:nvPr>
        </p:nvSpPr>
        <p:spPr>
          <a:xfrm>
            <a:off x="228600" y="5105400"/>
            <a:ext cx="4908614" cy="1582990"/>
          </a:xfrm>
        </p:spPr>
        <p:txBody>
          <a:bodyPr/>
          <a:lstStyle/>
          <a:p>
            <a:r>
              <a:rPr lang="sl-SI" dirty="0" smtClean="0"/>
              <a:t>Ojačitev izvajane naloge pri pomanjkanju spanja pod vplivom </a:t>
            </a:r>
            <a:r>
              <a:rPr lang="sl-SI" dirty="0" err="1" smtClean="0"/>
              <a:t>ampakinov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71600"/>
            <a:ext cx="5298004" cy="351434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554" y="0"/>
            <a:ext cx="6577964" cy="684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4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352800"/>
            <a:ext cx="8291513" cy="1981199"/>
          </a:xfrm>
          <a:prstGeom prst="rect">
            <a:avLst/>
          </a:prstGeom>
        </p:spPr>
        <p:txBody>
          <a:bodyPr/>
          <a:lstStyle/>
          <a:p>
            <a:pPr lvl="1" eaLnBrk="1" hangingPunct="1"/>
            <a:r>
              <a:rPr lang="sl-SI" altLang="sl-SI" dirty="0" smtClean="0">
                <a:solidFill>
                  <a:schemeClr val="tx1"/>
                </a:solidFill>
                <a:latin typeface="Arial" charset="0"/>
              </a:rPr>
              <a:t>Izmenski </a:t>
            </a:r>
            <a:r>
              <a:rPr lang="en-GB" altLang="sl-SI" dirty="0" err="1" smtClean="0">
                <a:solidFill>
                  <a:schemeClr val="tx1"/>
                </a:solidFill>
                <a:latin typeface="Arial" charset="0"/>
              </a:rPr>
              <a:t>delavci</a:t>
            </a:r>
            <a:r>
              <a:rPr lang="en-GB" altLang="sl-SI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GB" altLang="sl-SI" dirty="0" err="1">
                <a:solidFill>
                  <a:schemeClr val="tx1"/>
                </a:solidFill>
                <a:latin typeface="Arial" charset="0"/>
              </a:rPr>
              <a:t>kontrola</a:t>
            </a:r>
            <a:r>
              <a:rPr lang="en-GB" altLang="sl-SI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dirty="0" err="1">
                <a:solidFill>
                  <a:schemeClr val="tx1"/>
                </a:solidFill>
                <a:latin typeface="Arial" charset="0"/>
              </a:rPr>
              <a:t>zračnega</a:t>
            </a:r>
            <a:r>
              <a:rPr lang="en-GB" altLang="sl-SI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dirty="0" err="1" smtClean="0">
                <a:solidFill>
                  <a:schemeClr val="tx1"/>
                </a:solidFill>
                <a:latin typeface="Arial" charset="0"/>
              </a:rPr>
              <a:t>prometa</a:t>
            </a:r>
            <a:r>
              <a:rPr lang="sl-SI" altLang="sl-SI" dirty="0" smtClean="0">
                <a:solidFill>
                  <a:schemeClr val="tx1"/>
                </a:solidFill>
                <a:latin typeface="Arial" charset="0"/>
              </a:rPr>
              <a:t>, kirurgi</a:t>
            </a:r>
            <a:r>
              <a:rPr lang="en-GB" altLang="sl-SI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dirty="0">
                <a:solidFill>
                  <a:schemeClr val="tx1"/>
                </a:solidFill>
                <a:latin typeface="Arial" charset="0"/>
              </a:rPr>
              <a:t>...</a:t>
            </a:r>
          </a:p>
          <a:p>
            <a:pPr lvl="1" eaLnBrk="1" hangingPunct="1"/>
            <a:r>
              <a:rPr lang="sl-SI" altLang="sl-SI" dirty="0" smtClean="0">
                <a:solidFill>
                  <a:schemeClr val="tx1"/>
                </a:solidFill>
                <a:latin typeface="Arial" charset="0"/>
              </a:rPr>
              <a:t>Učenci ? </a:t>
            </a:r>
            <a:endParaRPr lang="en-GB" altLang="sl-SI" sz="2000" dirty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sl-SI" altLang="sl-SI" sz="2400" dirty="0">
                <a:solidFill>
                  <a:schemeClr val="tx1"/>
                </a:solidFill>
                <a:latin typeface="Arial" charset="0"/>
              </a:rPr>
              <a:t>Etična dilema: </a:t>
            </a:r>
            <a:r>
              <a:rPr lang="en-GB" altLang="sl-SI" sz="2400" dirty="0" err="1">
                <a:solidFill>
                  <a:schemeClr val="tx1"/>
                </a:solidFill>
                <a:latin typeface="Arial" charset="0"/>
              </a:rPr>
              <a:t>Normalizacija</a:t>
            </a:r>
            <a:r>
              <a:rPr lang="en-GB" altLang="sl-SI" sz="2400" dirty="0">
                <a:solidFill>
                  <a:schemeClr val="tx1"/>
                </a:solidFill>
                <a:latin typeface="Arial" charset="0"/>
              </a:rPr>
              <a:t> - </a:t>
            </a:r>
            <a:r>
              <a:rPr lang="en-GB" altLang="sl-SI" sz="2400" dirty="0" err="1">
                <a:solidFill>
                  <a:schemeClr val="tx1"/>
                </a:solidFill>
                <a:latin typeface="Arial" charset="0"/>
              </a:rPr>
              <a:t>odprava</a:t>
            </a:r>
            <a:r>
              <a:rPr lang="en-GB" altLang="sl-SI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sz="2400" dirty="0" err="1">
                <a:solidFill>
                  <a:schemeClr val="tx1"/>
                </a:solidFill>
                <a:latin typeface="Arial" charset="0"/>
              </a:rPr>
              <a:t>nelojalne</a:t>
            </a:r>
            <a:r>
              <a:rPr lang="en-GB" altLang="sl-SI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sz="2400" dirty="0" err="1">
                <a:solidFill>
                  <a:schemeClr val="tx1"/>
                </a:solidFill>
                <a:latin typeface="Arial" charset="0"/>
              </a:rPr>
              <a:t>neenakosti</a:t>
            </a:r>
            <a:r>
              <a:rPr lang="en-GB" altLang="sl-SI" sz="2400" dirty="0">
                <a:solidFill>
                  <a:schemeClr val="tx1"/>
                </a:solidFill>
                <a:latin typeface="Arial" charset="0"/>
              </a:rPr>
              <a:t> v </a:t>
            </a:r>
            <a:r>
              <a:rPr lang="en-GB" altLang="sl-SI" sz="2400" dirty="0" err="1">
                <a:solidFill>
                  <a:schemeClr val="tx1"/>
                </a:solidFill>
                <a:latin typeface="Arial" charset="0"/>
              </a:rPr>
              <a:t>družbi</a:t>
            </a:r>
            <a:r>
              <a:rPr lang="en-GB" altLang="sl-SI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altLang="sl-SI" sz="2400" dirty="0">
                <a:solidFill>
                  <a:schemeClr val="tx1"/>
                </a:solidFill>
                <a:latin typeface="Arial" charset="0"/>
              </a:rPr>
              <a:t>? </a:t>
            </a:r>
            <a:r>
              <a:rPr lang="en-GB" altLang="sl-SI" sz="24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GB" altLang="sl-SI" sz="2400" dirty="0" err="1">
                <a:solidFill>
                  <a:schemeClr val="tx1"/>
                </a:solidFill>
                <a:latin typeface="Arial" charset="0"/>
              </a:rPr>
              <a:t>če</a:t>
            </a:r>
            <a:r>
              <a:rPr lang="en-GB" altLang="sl-SI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altLang="sl-SI" sz="2400" dirty="0">
                <a:solidFill>
                  <a:schemeClr val="tx1"/>
                </a:solidFill>
                <a:latin typeface="Arial" charset="0"/>
              </a:rPr>
              <a:t>bi </a:t>
            </a:r>
            <a:r>
              <a:rPr lang="en-GB" altLang="sl-SI" sz="2400" dirty="0" err="1">
                <a:solidFill>
                  <a:schemeClr val="tx1"/>
                </a:solidFill>
                <a:latin typeface="Arial" charset="0"/>
              </a:rPr>
              <a:t>ljudje</a:t>
            </a:r>
            <a:r>
              <a:rPr lang="en-GB" altLang="sl-SI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altLang="sl-SI" sz="2400" dirty="0">
                <a:solidFill>
                  <a:schemeClr val="tx1"/>
                </a:solidFill>
                <a:latin typeface="Arial" charset="0"/>
              </a:rPr>
              <a:t>potrebovali pomoč, </a:t>
            </a:r>
            <a:r>
              <a:rPr lang="en-GB" altLang="sl-SI" sz="2400" dirty="0">
                <a:solidFill>
                  <a:schemeClr val="tx1"/>
                </a:solidFill>
                <a:latin typeface="Arial" charset="0"/>
              </a:rPr>
              <a:t>bi </a:t>
            </a:r>
            <a:r>
              <a:rPr lang="sl-SI" altLang="sl-SI" sz="2400" dirty="0">
                <a:solidFill>
                  <a:schemeClr val="tx1"/>
                </a:solidFill>
                <a:latin typeface="Arial" charset="0"/>
              </a:rPr>
              <a:t>jo </a:t>
            </a:r>
            <a:r>
              <a:rPr lang="en-GB" altLang="sl-SI" sz="2400" dirty="0" err="1">
                <a:solidFill>
                  <a:schemeClr val="tx1"/>
                </a:solidFill>
                <a:latin typeface="Arial" charset="0"/>
              </a:rPr>
              <a:t>morali</a:t>
            </a:r>
            <a:r>
              <a:rPr lang="en-GB" altLang="sl-SI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altLang="sl-SI" sz="2400" dirty="0">
                <a:solidFill>
                  <a:schemeClr val="tx1"/>
                </a:solidFill>
                <a:latin typeface="Arial" charset="0"/>
              </a:rPr>
              <a:t>do</a:t>
            </a:r>
            <a:r>
              <a:rPr lang="en-GB" altLang="sl-SI" sz="2400" dirty="0" err="1">
                <a:solidFill>
                  <a:schemeClr val="tx1"/>
                </a:solidFill>
                <a:latin typeface="Arial" charset="0"/>
              </a:rPr>
              <a:t>biti</a:t>
            </a:r>
            <a:r>
              <a:rPr lang="sl-SI" altLang="sl-SI" sz="2400" dirty="0">
                <a:solidFill>
                  <a:schemeClr val="tx1"/>
                </a:solidFill>
                <a:latin typeface="Arial" charset="0"/>
              </a:rPr>
              <a:t>?</a:t>
            </a:r>
            <a:r>
              <a:rPr lang="en-GB" altLang="sl-SI" sz="2400" dirty="0">
                <a:solidFill>
                  <a:schemeClr val="tx1"/>
                </a:solidFill>
                <a:latin typeface="Arial" charset="0"/>
              </a:rPr>
              <a:t>)</a:t>
            </a:r>
            <a:r>
              <a:rPr lang="sl-SI" altLang="sl-SI" sz="2400" dirty="0">
                <a:solidFill>
                  <a:schemeClr val="tx1"/>
                </a:solidFill>
                <a:latin typeface="Arial" charset="0"/>
              </a:rPr>
              <a:t>.</a:t>
            </a:r>
            <a:endParaRPr lang="en-GB" altLang="sl-SI" sz="2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761999" y="1083770"/>
            <a:ext cx="9906001" cy="155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eaLnBrk="1" hangingPunct="1">
              <a:spcBef>
                <a:spcPct val="20000"/>
              </a:spcBef>
              <a:buFontTx/>
              <a:buChar char="•"/>
            </a:pPr>
            <a:r>
              <a:rPr lang="en-GB" altLang="sl-SI" sz="2800" dirty="0" err="1">
                <a:latin typeface="Arial" charset="0"/>
              </a:rPr>
              <a:t>Povečanje</a:t>
            </a:r>
            <a:r>
              <a:rPr lang="en-GB" altLang="sl-SI" sz="2800" dirty="0">
                <a:latin typeface="Arial" charset="0"/>
              </a:rPr>
              <a:t> </a:t>
            </a:r>
            <a:r>
              <a:rPr lang="en-GB" altLang="sl-SI" sz="2800" dirty="0" err="1">
                <a:latin typeface="Arial" charset="0"/>
              </a:rPr>
              <a:t>učinkovitosti</a:t>
            </a:r>
            <a:r>
              <a:rPr lang="en-GB" altLang="sl-SI" sz="2800" dirty="0">
                <a:latin typeface="Arial" charset="0"/>
              </a:rPr>
              <a:t> (</a:t>
            </a:r>
            <a:r>
              <a:rPr lang="en-GB" altLang="sl-SI" sz="2800" dirty="0" err="1">
                <a:latin typeface="Arial" charset="0"/>
              </a:rPr>
              <a:t>prijetn</a:t>
            </a:r>
            <a:r>
              <a:rPr lang="sl-SI" altLang="sl-SI" sz="2800" dirty="0">
                <a:latin typeface="Arial" charset="0"/>
              </a:rPr>
              <a:t>ih</a:t>
            </a:r>
            <a:r>
              <a:rPr lang="en-GB" altLang="sl-SI" sz="2800" dirty="0">
                <a:latin typeface="Arial" charset="0"/>
              </a:rPr>
              <a:t> in </a:t>
            </a:r>
            <a:r>
              <a:rPr lang="sl-SI" altLang="sl-SI" sz="2800" dirty="0">
                <a:latin typeface="Arial" charset="0"/>
              </a:rPr>
              <a:t>kompetitivnih aktivnosti</a:t>
            </a:r>
            <a:r>
              <a:rPr lang="en-GB" altLang="sl-SI" sz="2800" dirty="0">
                <a:latin typeface="Arial" charset="0"/>
              </a:rPr>
              <a:t>)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GB" altLang="sl-SI" sz="2800" dirty="0">
                <a:latin typeface="Arial" charset="0"/>
              </a:rPr>
              <a:t> </a:t>
            </a:r>
            <a:r>
              <a:rPr lang="en-GB" altLang="sl-SI" sz="2800" dirty="0" err="1">
                <a:latin typeface="Arial" charset="0"/>
              </a:rPr>
              <a:t>vojaški</a:t>
            </a:r>
            <a:r>
              <a:rPr lang="sl-SI" altLang="sl-SI" sz="2800" dirty="0">
                <a:latin typeface="Arial" charset="0"/>
              </a:rPr>
              <a:t> </a:t>
            </a:r>
            <a:r>
              <a:rPr lang="sl-SI" altLang="sl-SI" sz="2800" dirty="0" smtClean="0">
                <a:latin typeface="Arial" charset="0"/>
              </a:rPr>
              <a:t>nameni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sl-SI" altLang="sl-SI" sz="2800" dirty="0" smtClean="0">
                <a:latin typeface="Arial" charset="0"/>
              </a:rPr>
              <a:t> posebne službe</a:t>
            </a:r>
            <a:endParaRPr lang="en-GB" altLang="sl-SI" sz="2800" dirty="0">
              <a:latin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74826" y="199394"/>
            <a:ext cx="88931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sl-SI" dirty="0">
                <a:solidFill>
                  <a:schemeClr val="bg1"/>
                </a:solidFill>
                <a:latin typeface="+mn-lt"/>
              </a:rPr>
              <a:t>Uporaba kognitivnih ojačevalcev – pozitivni učinki</a:t>
            </a:r>
            <a:endParaRPr lang="en-GB" altLang="sl-SI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en-GB" altLang="sl-SI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799" y="1676400"/>
            <a:ext cx="4490357" cy="25146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4343399"/>
            <a:ext cx="3478088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2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597081"/>
              </p:ext>
            </p:extLst>
          </p:nvPr>
        </p:nvGraphicFramePr>
        <p:xfrm>
          <a:off x="1524000" y="26894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Slide" r:id="rId3" imgW="4552950" imgH="3419475" progId="PowerPoint.Slide.8">
                  <p:embed/>
                </p:oleObj>
              </mc:Choice>
              <mc:Fallback>
                <p:oleObj name="Slide" r:id="rId3" imgW="4552950" imgH="3419475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6894"/>
                        <a:ext cx="9144000" cy="685800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981200" y="152401"/>
            <a:ext cx="69397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l-SI" altLang="sl-SI" sz="3200" dirty="0">
                <a:solidFill>
                  <a:schemeClr val="bg1"/>
                </a:solidFill>
              </a:rPr>
              <a:t>Vojaška uporaba kognitivnih ojačevalcev</a:t>
            </a:r>
            <a:endParaRPr lang="en-GB" altLang="sl-SI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9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233326"/>
            <a:ext cx="7696200" cy="4343400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Potencialni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dolgoročni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stranski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učinki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predvsem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v </a:t>
            </a:r>
            <a:r>
              <a:rPr lang="sl-SI" altLang="sl-SI" sz="2800" u="sng" dirty="0">
                <a:solidFill>
                  <a:schemeClr val="tx1"/>
                </a:solidFill>
                <a:latin typeface="Arial" charset="0"/>
              </a:rPr>
              <a:t>razvijajočih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možganih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Potencialna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večja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neenakost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odvisn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ost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od 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dostopa do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bogastva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 (</a:t>
            </a:r>
            <a:r>
              <a:rPr lang="sl-SI" altLang="sl-SI" sz="2400" i="1" dirty="0">
                <a:solidFill>
                  <a:schemeClr val="tx1"/>
                </a:solidFill>
                <a:latin typeface="Arial" charset="0"/>
              </a:rPr>
              <a:t>business </a:t>
            </a:r>
            <a:r>
              <a:rPr lang="sl-SI" altLang="sl-SI" sz="2400" i="1" dirty="0" err="1">
                <a:solidFill>
                  <a:schemeClr val="tx1"/>
                </a:solidFill>
                <a:latin typeface="Arial" charset="0"/>
              </a:rPr>
              <a:t>abuse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) </a:t>
            </a:r>
            <a:endParaRPr lang="en-GB" altLang="sl-SI" sz="28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Naše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dojemanje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sebe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se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lahko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spremeni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sz="24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GB" altLang="sl-SI" sz="2400" dirty="0" err="1">
                <a:solidFill>
                  <a:schemeClr val="tx1"/>
                </a:solidFill>
                <a:latin typeface="Arial" charset="0"/>
              </a:rPr>
              <a:t>mehanističn</a:t>
            </a:r>
            <a:r>
              <a:rPr lang="sl-SI" altLang="sl-SI" sz="2400" dirty="0">
                <a:solidFill>
                  <a:schemeClr val="tx1"/>
                </a:solidFill>
                <a:latin typeface="Arial" charset="0"/>
              </a:rPr>
              <a:t>a</a:t>
            </a:r>
            <a:r>
              <a:rPr lang="en-GB" altLang="sl-SI" sz="2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sz="2400" dirty="0" err="1">
                <a:solidFill>
                  <a:schemeClr val="tx1"/>
                </a:solidFill>
                <a:latin typeface="Arial" charset="0"/>
              </a:rPr>
              <a:t>bitja</a:t>
            </a:r>
            <a:r>
              <a:rPr lang="en-GB" altLang="sl-SI" sz="2400" dirty="0">
                <a:solidFill>
                  <a:schemeClr val="tx1"/>
                </a:solidFill>
                <a:latin typeface="Arial" charset="0"/>
              </a:rPr>
              <a:t>) </a:t>
            </a:r>
            <a:endParaRPr lang="sl-SI" altLang="sl-SI" sz="24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Vrline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kot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so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motivacija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in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trdo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delo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posta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j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a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jo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zastarela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sz="24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sl-SI" altLang="sl-SI" sz="2400" dirty="0">
                <a:solidFill>
                  <a:schemeClr val="tx1"/>
                </a:solidFill>
                <a:latin typeface="Arial" charset="0"/>
              </a:rPr>
              <a:t>„</a:t>
            </a:r>
            <a:r>
              <a:rPr lang="en-GB" altLang="sl-SI" sz="2400" i="1" dirty="0" err="1">
                <a:solidFill>
                  <a:schemeClr val="tx1"/>
                </a:solidFill>
                <a:latin typeface="Arial" charset="0"/>
              </a:rPr>
              <a:t>študenti</a:t>
            </a:r>
            <a:r>
              <a:rPr lang="sl-SI" altLang="sl-SI" sz="2400" i="1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GB" altLang="sl-SI" sz="2400" i="1" dirty="0" err="1" smtClean="0">
                <a:solidFill>
                  <a:schemeClr val="tx1"/>
                </a:solidFill>
                <a:latin typeface="Arial" charset="0"/>
              </a:rPr>
              <a:t>vzemite</a:t>
            </a:r>
            <a:r>
              <a:rPr lang="en-GB" altLang="sl-SI" sz="2400" i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sz="2400" i="1" dirty="0" err="1">
                <a:solidFill>
                  <a:schemeClr val="tx1"/>
                </a:solidFill>
                <a:latin typeface="Arial" charset="0"/>
              </a:rPr>
              <a:t>zdravilo</a:t>
            </a:r>
            <a:r>
              <a:rPr lang="sl-SI" altLang="sl-SI" sz="2400" dirty="0">
                <a:solidFill>
                  <a:schemeClr val="tx1"/>
                </a:solidFill>
                <a:latin typeface="Arial" charset="0"/>
              </a:rPr>
              <a:t>“</a:t>
            </a:r>
            <a:r>
              <a:rPr lang="en-GB" altLang="sl-SI" sz="2400" dirty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Lahko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bi 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dobili „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nad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-osebe“, z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neželeni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mi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spomin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i</a:t>
            </a:r>
            <a:endParaRPr lang="en-GB" altLang="sl-SI" sz="28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Ljudje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s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o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lahko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posredno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prisiljen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i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v 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uživanje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kognitivn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ih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ojačevalcev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– subtilna </a:t>
            </a:r>
            <a:r>
              <a:rPr lang="en-GB" altLang="sl-SI" sz="2800" dirty="0" err="1">
                <a:solidFill>
                  <a:schemeClr val="tx1"/>
                </a:solidFill>
                <a:latin typeface="Arial" charset="0"/>
              </a:rPr>
              <a:t>prisil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a</a:t>
            </a:r>
            <a:r>
              <a:rPr lang="en-GB" altLang="sl-SI" sz="2800" dirty="0">
                <a:solidFill>
                  <a:schemeClr val="tx1"/>
                </a:solidFill>
                <a:latin typeface="Arial" charset="0"/>
              </a:rPr>
              <a:t>...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 (</a:t>
            </a:r>
            <a:r>
              <a:rPr lang="sl-SI" altLang="sl-SI" sz="2800" i="1" dirty="0">
                <a:solidFill>
                  <a:schemeClr val="tx1"/>
                </a:solidFill>
                <a:latin typeface="Arial" charset="0"/>
              </a:rPr>
              <a:t>posredna analogija s cepivi</a:t>
            </a:r>
            <a:r>
              <a:rPr lang="sl-SI" altLang="sl-SI" sz="2800" dirty="0">
                <a:solidFill>
                  <a:schemeClr val="tx1"/>
                </a:solidFill>
                <a:latin typeface="Arial" charset="0"/>
              </a:rPr>
              <a:t>)</a:t>
            </a:r>
            <a:endParaRPr lang="en-GB" altLang="sl-SI" sz="28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sl-SI" sz="2800" dirty="0">
              <a:solidFill>
                <a:schemeClr val="tx1"/>
              </a:solidFill>
              <a:latin typeface="Arial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sl-SI" sz="28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sl-SI" sz="2800" dirty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sl-SI" sz="2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774826" y="199394"/>
            <a:ext cx="88931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l-SI" altLang="sl-SI" dirty="0">
                <a:solidFill>
                  <a:schemeClr val="bg1"/>
                </a:solidFill>
                <a:latin typeface="+mn-lt"/>
              </a:rPr>
              <a:t>Uporaba kognitivnih ojačevalcev – negativni učinki</a:t>
            </a:r>
            <a:endParaRPr lang="en-GB" altLang="sl-SI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en-GB" altLang="sl-SI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908" y="720672"/>
            <a:ext cx="4291092" cy="286072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37" y="4102678"/>
            <a:ext cx="2671763" cy="26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0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685800"/>
          </a:xfrm>
        </p:spPr>
        <p:txBody>
          <a:bodyPr/>
          <a:lstStyle/>
          <a:p>
            <a:pPr eaLnBrk="1" hangingPunct="1"/>
            <a:r>
              <a:rPr lang="sl-SI" altLang="sl-SI" dirty="0" smtClean="0"/>
              <a:t>Nevrološko koreliranje z moralnostjo</a:t>
            </a:r>
            <a:endParaRPr lang="en-GB" altLang="sl-SI" dirty="0" smtClean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9" r="10112" b="8704"/>
          <a:stretch>
            <a:fillRect/>
          </a:stretch>
        </p:blipFill>
        <p:spPr bwMode="auto">
          <a:xfrm>
            <a:off x="381000" y="861909"/>
            <a:ext cx="6400800" cy="524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7848600" y="1058252"/>
            <a:ext cx="4038600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l-SI" sz="2800" dirty="0" err="1"/>
              <a:t>Območja</a:t>
            </a:r>
            <a:r>
              <a:rPr lang="en-GB" altLang="sl-SI" sz="2800" dirty="0"/>
              <a:t> </a:t>
            </a:r>
            <a:r>
              <a:rPr lang="sl-SI" altLang="sl-SI" sz="2800" dirty="0"/>
              <a:t>kažejo </a:t>
            </a:r>
            <a:r>
              <a:rPr lang="en-GB" altLang="sl-SI" sz="2800" dirty="0" err="1"/>
              <a:t>aktiv</a:t>
            </a:r>
            <a:r>
              <a:rPr lang="sl-SI" altLang="sl-SI" sz="2800" dirty="0"/>
              <a:t>acijo</a:t>
            </a:r>
            <a:r>
              <a:rPr lang="en-GB" altLang="sl-SI" sz="2800" dirty="0"/>
              <a:t> </a:t>
            </a:r>
            <a:r>
              <a:rPr lang="sl-SI" altLang="sl-SI" sz="2800" dirty="0"/>
              <a:t>z </a:t>
            </a:r>
            <a:r>
              <a:rPr lang="en-GB" altLang="sl-SI" sz="2800" dirty="0" err="1"/>
              <a:t>moraln</a:t>
            </a:r>
            <a:r>
              <a:rPr lang="sl-SI" altLang="sl-SI" sz="2800" dirty="0"/>
              <a:t>imi</a:t>
            </a:r>
            <a:r>
              <a:rPr lang="en-GB" altLang="sl-SI" sz="2800" dirty="0"/>
              <a:t> </a:t>
            </a:r>
            <a:r>
              <a:rPr lang="sl-SI" altLang="sl-SI" sz="2800" dirty="0"/>
              <a:t>in </a:t>
            </a:r>
            <a:r>
              <a:rPr lang="en-GB" altLang="sl-SI" sz="2800" dirty="0"/>
              <a:t>ne-</a:t>
            </a:r>
            <a:r>
              <a:rPr lang="en-GB" altLang="sl-SI" sz="2800" dirty="0" err="1"/>
              <a:t>moralni</a:t>
            </a:r>
            <a:r>
              <a:rPr lang="sl-SI" altLang="sl-SI" sz="2800" dirty="0"/>
              <a:t>mi</a:t>
            </a:r>
            <a:r>
              <a:rPr lang="en-GB" altLang="sl-SI" sz="2800" dirty="0"/>
              <a:t> </a:t>
            </a:r>
            <a:r>
              <a:rPr lang="en-GB" altLang="sl-SI" sz="2800" dirty="0" err="1"/>
              <a:t>neprijetn</a:t>
            </a:r>
            <a:r>
              <a:rPr lang="sl-SI" altLang="sl-SI" sz="2800" dirty="0"/>
              <a:t>imi</a:t>
            </a:r>
            <a:r>
              <a:rPr lang="en-GB" altLang="sl-SI" sz="2800" dirty="0"/>
              <a:t> </a:t>
            </a:r>
            <a:r>
              <a:rPr lang="en-GB" altLang="sl-SI" sz="2800" dirty="0" err="1"/>
              <a:t>vizualni</a:t>
            </a:r>
            <a:r>
              <a:rPr lang="sl-SI" altLang="sl-SI" sz="2800" dirty="0"/>
              <a:t>mi</a:t>
            </a:r>
            <a:r>
              <a:rPr lang="en-GB" altLang="sl-SI" sz="2800" dirty="0"/>
              <a:t> </a:t>
            </a:r>
            <a:r>
              <a:rPr lang="en-GB" altLang="sl-SI" sz="2800" dirty="0" err="1"/>
              <a:t>dražljaj</a:t>
            </a:r>
            <a:r>
              <a:rPr lang="sl-SI" altLang="sl-SI" sz="2800" dirty="0"/>
              <a:t>i</a:t>
            </a:r>
            <a:r>
              <a:rPr lang="en-GB" altLang="sl-SI" sz="2800" dirty="0"/>
              <a:t>. </a:t>
            </a:r>
            <a:r>
              <a:rPr lang="en-GB" altLang="sl-SI" sz="2800" dirty="0" err="1"/>
              <a:t>Razli</a:t>
            </a:r>
            <a:r>
              <a:rPr lang="sl-SI" altLang="sl-SI" sz="2800" dirty="0"/>
              <a:t>čna</a:t>
            </a:r>
            <a:r>
              <a:rPr lang="en-GB" altLang="sl-SI" sz="2800" dirty="0"/>
              <a:t> </a:t>
            </a:r>
            <a:r>
              <a:rPr lang="en-GB" altLang="sl-SI" sz="2800" dirty="0" err="1"/>
              <a:t>aktivacija</a:t>
            </a:r>
            <a:r>
              <a:rPr lang="en-GB" altLang="sl-SI" sz="2800" dirty="0"/>
              <a:t> je </a:t>
            </a:r>
            <a:r>
              <a:rPr lang="en-GB" altLang="sl-SI" sz="2800" dirty="0" err="1"/>
              <a:t>razvidn</a:t>
            </a:r>
            <a:r>
              <a:rPr lang="sl-SI" altLang="sl-SI" sz="2800" dirty="0"/>
              <a:t>a</a:t>
            </a:r>
            <a:r>
              <a:rPr lang="en-GB" altLang="sl-SI" sz="2800" dirty="0"/>
              <a:t> </a:t>
            </a:r>
            <a:r>
              <a:rPr lang="sl-SI" altLang="sl-SI" sz="2800" dirty="0"/>
              <a:t>pri </a:t>
            </a:r>
            <a:r>
              <a:rPr lang="en-GB" altLang="sl-SI" sz="2800" dirty="0" err="1"/>
              <a:t>moralnih</a:t>
            </a:r>
            <a:r>
              <a:rPr lang="en-GB" altLang="sl-SI" sz="2800" dirty="0"/>
              <a:t> vs </a:t>
            </a:r>
            <a:r>
              <a:rPr lang="en-GB" altLang="sl-SI" sz="2800" dirty="0" err="1"/>
              <a:t>nevtralni</a:t>
            </a:r>
            <a:r>
              <a:rPr lang="sl-SI" altLang="sl-SI" sz="2800" dirty="0"/>
              <a:t>m</a:t>
            </a:r>
            <a:r>
              <a:rPr lang="en-GB" altLang="sl-SI" sz="2800" dirty="0"/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sl-SI" sz="2800" dirty="0"/>
              <a:t>(Moll et al J </a:t>
            </a:r>
            <a:r>
              <a:rPr lang="en-GB" altLang="sl-SI" sz="2800" dirty="0" err="1"/>
              <a:t>Neurosci</a:t>
            </a:r>
            <a:r>
              <a:rPr lang="en-GB" altLang="sl-SI" sz="2800" dirty="0"/>
              <a:t> 2002)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33400" y="6013556"/>
            <a:ext cx="7924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l-SI" dirty="0" err="1">
                <a:solidFill>
                  <a:srgbClr val="FF9900"/>
                </a:solidFill>
              </a:rPr>
              <a:t>Kako</a:t>
            </a:r>
            <a:r>
              <a:rPr lang="en-GB" altLang="sl-SI" dirty="0">
                <a:solidFill>
                  <a:srgbClr val="FF9900"/>
                </a:solidFill>
              </a:rPr>
              <a:t> bi </a:t>
            </a:r>
            <a:r>
              <a:rPr lang="en-GB" altLang="sl-SI" dirty="0" err="1">
                <a:solidFill>
                  <a:srgbClr val="FF9900"/>
                </a:solidFill>
              </a:rPr>
              <a:t>si</a:t>
            </a:r>
            <a:r>
              <a:rPr lang="en-GB" altLang="sl-SI" dirty="0">
                <a:solidFill>
                  <a:srgbClr val="FF9900"/>
                </a:solidFill>
              </a:rPr>
              <a:t> </a:t>
            </a:r>
            <a:r>
              <a:rPr lang="en-GB" altLang="sl-SI" dirty="0" err="1">
                <a:solidFill>
                  <a:srgbClr val="FF9900"/>
                </a:solidFill>
              </a:rPr>
              <a:t>razlagali</a:t>
            </a:r>
            <a:r>
              <a:rPr lang="en-GB" altLang="sl-SI" dirty="0">
                <a:solidFill>
                  <a:srgbClr val="FF9900"/>
                </a:solidFill>
              </a:rPr>
              <a:t> </a:t>
            </a:r>
            <a:r>
              <a:rPr lang="sl-SI" altLang="sl-SI" dirty="0">
                <a:solidFill>
                  <a:srgbClr val="FF9900"/>
                </a:solidFill>
              </a:rPr>
              <a:t>slikanje </a:t>
            </a:r>
            <a:r>
              <a:rPr lang="en-GB" altLang="sl-SI" dirty="0" err="1">
                <a:solidFill>
                  <a:srgbClr val="FF9900"/>
                </a:solidFill>
              </a:rPr>
              <a:t>nekoga</a:t>
            </a:r>
            <a:r>
              <a:rPr lang="en-GB" altLang="sl-SI" dirty="0">
                <a:solidFill>
                  <a:srgbClr val="FF9900"/>
                </a:solidFill>
              </a:rPr>
              <a:t>, </a:t>
            </a:r>
            <a:r>
              <a:rPr lang="en-GB" altLang="sl-SI" dirty="0" err="1">
                <a:solidFill>
                  <a:srgbClr val="FF9900"/>
                </a:solidFill>
              </a:rPr>
              <a:t>ki</a:t>
            </a:r>
            <a:r>
              <a:rPr lang="en-GB" altLang="sl-SI" dirty="0">
                <a:solidFill>
                  <a:srgbClr val="FF9900"/>
                </a:solidFill>
              </a:rPr>
              <a:t> ne </a:t>
            </a:r>
            <a:r>
              <a:rPr lang="en-GB" altLang="sl-SI" dirty="0" err="1">
                <a:solidFill>
                  <a:srgbClr val="FF9900"/>
                </a:solidFill>
              </a:rPr>
              <a:t>kaže</a:t>
            </a:r>
            <a:r>
              <a:rPr lang="en-GB" altLang="sl-SI" dirty="0">
                <a:solidFill>
                  <a:srgbClr val="FF9900"/>
                </a:solidFill>
              </a:rPr>
              <a:t> t</a:t>
            </a:r>
            <a:r>
              <a:rPr lang="sl-SI" altLang="sl-SI" dirty="0">
                <a:solidFill>
                  <a:srgbClr val="FF9900"/>
                </a:solidFill>
              </a:rPr>
              <a:t>eg</a:t>
            </a:r>
            <a:r>
              <a:rPr lang="en-GB" altLang="sl-SI" dirty="0">
                <a:solidFill>
                  <a:srgbClr val="FF9900"/>
                </a:solidFill>
              </a:rPr>
              <a:t>a </a:t>
            </a:r>
            <a:r>
              <a:rPr lang="en-GB" altLang="sl-SI" dirty="0" err="1">
                <a:solidFill>
                  <a:srgbClr val="FF9900"/>
                </a:solidFill>
              </a:rPr>
              <a:t>vzorc</a:t>
            </a:r>
            <a:r>
              <a:rPr lang="sl-SI" altLang="sl-SI" dirty="0">
                <a:solidFill>
                  <a:srgbClr val="FF9900"/>
                </a:solidFill>
              </a:rPr>
              <a:t>a</a:t>
            </a:r>
            <a:r>
              <a:rPr lang="en-GB" altLang="sl-SI" dirty="0">
                <a:solidFill>
                  <a:srgbClr val="FF9900"/>
                </a:solidFill>
              </a:rPr>
              <a:t> </a:t>
            </a:r>
            <a:r>
              <a:rPr lang="en-GB" altLang="sl-SI" dirty="0" err="1">
                <a:solidFill>
                  <a:srgbClr val="FF9900"/>
                </a:solidFill>
              </a:rPr>
              <a:t>aktivacije</a:t>
            </a:r>
            <a:r>
              <a:rPr lang="en-GB" altLang="sl-SI" dirty="0">
                <a:solidFill>
                  <a:srgbClr val="FF9900"/>
                </a:solidFill>
              </a:rPr>
              <a:t>. So </a:t>
            </a:r>
            <a:r>
              <a:rPr lang="en-GB" altLang="sl-SI" dirty="0" err="1">
                <a:solidFill>
                  <a:srgbClr val="FF9900"/>
                </a:solidFill>
              </a:rPr>
              <a:t>nemoraln</a:t>
            </a:r>
            <a:r>
              <a:rPr lang="sl-SI" altLang="sl-SI" dirty="0">
                <a:solidFill>
                  <a:srgbClr val="FF9900"/>
                </a:solidFill>
              </a:rPr>
              <a:t>i</a:t>
            </a:r>
            <a:r>
              <a:rPr lang="en-GB" altLang="sl-SI" dirty="0">
                <a:solidFill>
                  <a:srgbClr val="FF9900"/>
                </a:solidFill>
              </a:rPr>
              <a:t>? </a:t>
            </a:r>
            <a:r>
              <a:rPr lang="sl-SI" altLang="sl-SI" dirty="0">
                <a:solidFill>
                  <a:srgbClr val="FF9900"/>
                </a:solidFill>
              </a:rPr>
              <a:t>Nen</a:t>
            </a:r>
            <a:r>
              <a:rPr lang="en-GB" altLang="sl-SI" dirty="0">
                <a:solidFill>
                  <a:srgbClr val="FF9900"/>
                </a:solidFill>
              </a:rPr>
              <a:t>or</a:t>
            </a:r>
            <a:r>
              <a:rPr lang="sl-SI" altLang="sl-SI" dirty="0">
                <a:solidFill>
                  <a:srgbClr val="FF9900"/>
                </a:solidFill>
              </a:rPr>
              <a:t>m</a:t>
            </a:r>
            <a:r>
              <a:rPr lang="en-GB" altLang="sl-SI" dirty="0" err="1">
                <a:solidFill>
                  <a:srgbClr val="FF9900"/>
                </a:solidFill>
              </a:rPr>
              <a:t>aln</a:t>
            </a:r>
            <a:r>
              <a:rPr lang="sl-SI" altLang="sl-SI" dirty="0">
                <a:solidFill>
                  <a:srgbClr val="FF9900"/>
                </a:solidFill>
              </a:rPr>
              <a:t>i</a:t>
            </a:r>
            <a:r>
              <a:rPr lang="en-GB" altLang="sl-SI" dirty="0">
                <a:solidFill>
                  <a:srgbClr val="FF99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1541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685800"/>
          </a:xfrm>
        </p:spPr>
        <p:txBody>
          <a:bodyPr/>
          <a:lstStyle/>
          <a:p>
            <a:pPr eaLnBrk="1" hangingPunct="1"/>
            <a:r>
              <a:rPr lang="sl-SI" altLang="sl-SI" dirty="0" smtClean="0">
                <a:solidFill>
                  <a:srgbClr val="FFFF00"/>
                </a:solidFill>
              </a:rPr>
              <a:t>Podzavestni rasizem</a:t>
            </a:r>
            <a:endParaRPr lang="en-GB" altLang="sl-SI" dirty="0" smtClean="0">
              <a:solidFill>
                <a:srgbClr val="FFFF00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4" t="5305" r="36372" b="17757"/>
          <a:stretch>
            <a:fillRect/>
          </a:stretch>
        </p:blipFill>
        <p:spPr bwMode="auto">
          <a:xfrm>
            <a:off x="228599" y="876300"/>
            <a:ext cx="3831021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" t="2249" r="1723" b="23544"/>
          <a:stretch>
            <a:fillRect/>
          </a:stretch>
        </p:blipFill>
        <p:spPr bwMode="auto">
          <a:xfrm>
            <a:off x="228599" y="4073168"/>
            <a:ext cx="8432967" cy="265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867400" y="815995"/>
            <a:ext cx="59436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l-SI" dirty="0" err="1"/>
              <a:t>Pri</a:t>
            </a:r>
            <a:r>
              <a:rPr lang="en-GB" altLang="sl-SI" dirty="0"/>
              <a:t> </a:t>
            </a:r>
            <a:r>
              <a:rPr lang="en-GB" altLang="sl-SI" dirty="0" err="1"/>
              <a:t>belcih</a:t>
            </a:r>
            <a:r>
              <a:rPr lang="en-GB" altLang="sl-SI" dirty="0"/>
              <a:t>, </a:t>
            </a:r>
            <a:r>
              <a:rPr lang="en-GB" altLang="sl-SI" dirty="0" err="1"/>
              <a:t>aktivacija</a:t>
            </a:r>
            <a:r>
              <a:rPr lang="en-GB" altLang="sl-SI" dirty="0"/>
              <a:t> </a:t>
            </a:r>
            <a:r>
              <a:rPr lang="en-GB" altLang="sl-SI" dirty="0" err="1"/>
              <a:t>amigdal</a:t>
            </a:r>
            <a:r>
              <a:rPr lang="sl-SI" altLang="sl-SI" dirty="0"/>
              <a:t>e</a:t>
            </a:r>
            <a:r>
              <a:rPr lang="en-GB" altLang="sl-SI" dirty="0"/>
              <a:t> </a:t>
            </a:r>
            <a:r>
              <a:rPr lang="sl-SI" altLang="sl-SI" dirty="0"/>
              <a:t>pri zaznavi </a:t>
            </a:r>
            <a:r>
              <a:rPr lang="en-GB" altLang="sl-SI" dirty="0" err="1"/>
              <a:t>črnih</a:t>
            </a:r>
            <a:r>
              <a:rPr lang="en-GB" altLang="sl-SI" dirty="0"/>
              <a:t> </a:t>
            </a:r>
            <a:r>
              <a:rPr lang="en-GB" altLang="sl-SI" dirty="0" err="1"/>
              <a:t>obrazov</a:t>
            </a:r>
            <a:r>
              <a:rPr lang="en-GB" altLang="sl-SI" dirty="0"/>
              <a:t> </a:t>
            </a:r>
            <a:r>
              <a:rPr lang="en-GB" altLang="sl-SI" dirty="0" err="1"/>
              <a:t>korelira</a:t>
            </a:r>
            <a:r>
              <a:rPr lang="en-GB" altLang="sl-SI" dirty="0"/>
              <a:t> z </a:t>
            </a:r>
            <a:r>
              <a:rPr lang="en-GB" altLang="sl-SI" dirty="0" err="1"/>
              <a:t>nezavedni</a:t>
            </a:r>
            <a:r>
              <a:rPr lang="sl-SI" altLang="sl-SI" dirty="0"/>
              <a:t>mi</a:t>
            </a:r>
            <a:r>
              <a:rPr lang="en-GB" altLang="sl-SI" dirty="0"/>
              <a:t> </a:t>
            </a:r>
            <a:r>
              <a:rPr lang="sl-SI" altLang="sl-SI" dirty="0"/>
              <a:t>odzivi </a:t>
            </a:r>
            <a:r>
              <a:rPr lang="en-GB" altLang="sl-SI" dirty="0" err="1"/>
              <a:t>pristranskosti</a:t>
            </a:r>
            <a:r>
              <a:rPr lang="sl-SI" altLang="sl-SI" dirty="0"/>
              <a:t>.</a:t>
            </a:r>
            <a:endParaRPr lang="en-GB" altLang="sl-SI" dirty="0"/>
          </a:p>
          <a:p>
            <a:pPr eaLnBrk="1" hangingPunct="1">
              <a:spcBef>
                <a:spcPct val="50000"/>
              </a:spcBef>
            </a:pPr>
            <a:r>
              <a:rPr lang="en-GB" altLang="sl-SI" dirty="0"/>
              <a:t>... .Toda Ne z </a:t>
            </a:r>
            <a:r>
              <a:rPr lang="en-GB" altLang="sl-SI" dirty="0" err="1"/>
              <a:t>rezultatom</a:t>
            </a:r>
            <a:r>
              <a:rPr lang="en-GB" altLang="sl-SI" dirty="0"/>
              <a:t> </a:t>
            </a:r>
            <a:r>
              <a:rPr lang="en-GB" altLang="sl-SI" dirty="0" err="1"/>
              <a:t>na</a:t>
            </a:r>
            <a:r>
              <a:rPr lang="en-GB" altLang="sl-SI" dirty="0"/>
              <a:t> </a:t>
            </a:r>
            <a:r>
              <a:rPr lang="en-GB" altLang="sl-SI" dirty="0" err="1"/>
              <a:t>Rasi</a:t>
            </a:r>
            <a:r>
              <a:rPr lang="sl-SI" altLang="sl-SI" dirty="0"/>
              <a:t>stični </a:t>
            </a:r>
            <a:r>
              <a:rPr lang="en-GB" altLang="sl-SI" dirty="0" err="1"/>
              <a:t>lestvici</a:t>
            </a:r>
            <a:r>
              <a:rPr lang="en-GB" altLang="sl-SI" dirty="0"/>
              <a:t>, </a:t>
            </a:r>
            <a:r>
              <a:rPr lang="en-GB" altLang="sl-SI" dirty="0" err="1"/>
              <a:t>ki</a:t>
            </a:r>
            <a:r>
              <a:rPr lang="en-GB" altLang="sl-SI" dirty="0"/>
              <a:t> </a:t>
            </a:r>
            <a:r>
              <a:rPr lang="en-GB" altLang="sl-SI" dirty="0" err="1"/>
              <a:t>meri</a:t>
            </a:r>
            <a:r>
              <a:rPr lang="en-GB" altLang="sl-SI" dirty="0"/>
              <a:t>, </a:t>
            </a:r>
            <a:r>
              <a:rPr lang="en-GB" altLang="sl-SI" dirty="0" err="1"/>
              <a:t>kako</a:t>
            </a:r>
            <a:r>
              <a:rPr lang="en-GB" altLang="sl-SI" dirty="0"/>
              <a:t> "</a:t>
            </a:r>
            <a:r>
              <a:rPr lang="en-GB" altLang="sl-SI" dirty="0" err="1"/>
              <a:t>rasist</a:t>
            </a:r>
            <a:r>
              <a:rPr lang="sl-SI" altLang="sl-SI" dirty="0"/>
              <a:t>e</a:t>
            </a:r>
            <a:r>
              <a:rPr lang="en-GB" altLang="sl-SI" dirty="0"/>
              <a:t>" </a:t>
            </a:r>
            <a:r>
              <a:rPr lang="en-GB" altLang="sl-SI" dirty="0" err="1"/>
              <a:t>oni</a:t>
            </a:r>
            <a:r>
              <a:rPr lang="en-GB" altLang="sl-SI" dirty="0"/>
              <a:t> </a:t>
            </a:r>
            <a:r>
              <a:rPr lang="en-GB" altLang="sl-SI" dirty="0" err="1"/>
              <a:t>dojemajo</a:t>
            </a:r>
            <a:r>
              <a:rPr lang="en-GB" altLang="sl-SI" dirty="0"/>
              <a:t> </a:t>
            </a:r>
            <a:r>
              <a:rPr lang="en-GB" altLang="sl-SI" dirty="0" err="1"/>
              <a:t>sami</a:t>
            </a:r>
            <a:r>
              <a:rPr lang="en-GB" altLang="sl-SI" dirty="0"/>
              <a:t>.</a:t>
            </a:r>
            <a:endParaRPr lang="sl-SI" altLang="sl-SI" dirty="0"/>
          </a:p>
          <a:p>
            <a:pPr eaLnBrk="1" hangingPunct="1">
              <a:spcBef>
                <a:spcPct val="50000"/>
              </a:spcBef>
            </a:pPr>
            <a:r>
              <a:rPr lang="en-GB" altLang="sl-SI" dirty="0"/>
              <a:t>(Phelps et al J </a:t>
            </a:r>
            <a:r>
              <a:rPr lang="en-GB" altLang="sl-SI" dirty="0" err="1"/>
              <a:t>Cogn</a:t>
            </a:r>
            <a:r>
              <a:rPr lang="en-GB" altLang="sl-SI" dirty="0"/>
              <a:t> </a:t>
            </a:r>
            <a:r>
              <a:rPr lang="en-GB" altLang="sl-SI" dirty="0" err="1"/>
              <a:t>Neurosci</a:t>
            </a:r>
            <a:r>
              <a:rPr lang="en-GB" altLang="sl-SI" dirty="0"/>
              <a:t> 2000)</a:t>
            </a:r>
          </a:p>
          <a:p>
            <a:pPr eaLnBrk="1" hangingPunct="1">
              <a:spcBef>
                <a:spcPct val="50000"/>
              </a:spcBef>
            </a:pPr>
            <a:endParaRPr lang="en-GB" altLang="sl-SI" dirty="0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8992992" y="3594847"/>
            <a:ext cx="2667000" cy="3124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sl-SI" altLang="sl-SI" b="1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H="1">
            <a:off x="2803016" y="3048000"/>
            <a:ext cx="3064384" cy="1593373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7936702" y="3415844"/>
            <a:ext cx="304800" cy="7620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9351580" y="3594847"/>
            <a:ext cx="2286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l-SI" sz="2000" dirty="0">
                <a:solidFill>
                  <a:schemeClr val="bg1"/>
                </a:solidFill>
              </a:rPr>
              <a:t>Bi </a:t>
            </a:r>
            <a:r>
              <a:rPr lang="en-GB" altLang="sl-SI" sz="2000" dirty="0" err="1">
                <a:solidFill>
                  <a:schemeClr val="bg1"/>
                </a:solidFill>
              </a:rPr>
              <a:t>bilo</a:t>
            </a:r>
            <a:r>
              <a:rPr lang="en-GB" altLang="sl-SI" sz="2000" dirty="0">
                <a:solidFill>
                  <a:schemeClr val="bg1"/>
                </a:solidFill>
              </a:rPr>
              <a:t> </a:t>
            </a:r>
            <a:r>
              <a:rPr lang="en-GB" altLang="sl-SI" sz="2000" dirty="0" err="1">
                <a:solidFill>
                  <a:schemeClr val="bg1"/>
                </a:solidFill>
              </a:rPr>
              <a:t>etično</a:t>
            </a:r>
            <a:r>
              <a:rPr lang="en-GB" altLang="sl-SI" sz="2000" dirty="0">
                <a:solidFill>
                  <a:schemeClr val="bg1"/>
                </a:solidFill>
              </a:rPr>
              <a:t>, da </a:t>
            </a:r>
            <a:r>
              <a:rPr lang="sl-SI" altLang="sl-SI" sz="2000" dirty="0">
                <a:solidFill>
                  <a:schemeClr val="bg1"/>
                </a:solidFill>
              </a:rPr>
              <a:t>preverimo odzive </a:t>
            </a:r>
            <a:r>
              <a:rPr lang="en-GB" altLang="sl-SI" sz="2000" dirty="0" err="1">
                <a:solidFill>
                  <a:schemeClr val="bg1"/>
                </a:solidFill>
              </a:rPr>
              <a:t>prosilce</a:t>
            </a:r>
            <a:r>
              <a:rPr lang="sl-SI" altLang="sl-SI" sz="2000" dirty="0">
                <a:solidFill>
                  <a:schemeClr val="bg1"/>
                </a:solidFill>
              </a:rPr>
              <a:t>v za delo </a:t>
            </a:r>
            <a:r>
              <a:rPr lang="en-GB" altLang="sl-SI" sz="2000" dirty="0" err="1">
                <a:solidFill>
                  <a:schemeClr val="bg1"/>
                </a:solidFill>
              </a:rPr>
              <a:t>sodnik</a:t>
            </a:r>
            <a:r>
              <a:rPr lang="sl-SI" altLang="sl-SI" sz="2000" dirty="0">
                <a:solidFill>
                  <a:schemeClr val="bg1"/>
                </a:solidFill>
              </a:rPr>
              <a:t>ov</a:t>
            </a:r>
            <a:r>
              <a:rPr lang="en-GB" altLang="sl-SI" sz="2000" dirty="0">
                <a:solidFill>
                  <a:schemeClr val="bg1"/>
                </a:solidFill>
              </a:rPr>
              <a:t>, </a:t>
            </a:r>
            <a:r>
              <a:rPr lang="en-GB" altLang="sl-SI" sz="2000" dirty="0" err="1">
                <a:solidFill>
                  <a:schemeClr val="bg1"/>
                </a:solidFill>
              </a:rPr>
              <a:t>odvetnik</a:t>
            </a:r>
            <a:r>
              <a:rPr lang="sl-SI" altLang="sl-SI" sz="2000" dirty="0">
                <a:solidFill>
                  <a:schemeClr val="bg1"/>
                </a:solidFill>
              </a:rPr>
              <a:t>ov</a:t>
            </a:r>
            <a:r>
              <a:rPr lang="en-GB" altLang="sl-SI" sz="2000" dirty="0">
                <a:solidFill>
                  <a:schemeClr val="bg1"/>
                </a:solidFill>
              </a:rPr>
              <a:t>, </a:t>
            </a:r>
            <a:r>
              <a:rPr lang="en-GB" altLang="sl-SI" sz="2000" dirty="0" err="1">
                <a:solidFill>
                  <a:schemeClr val="bg1"/>
                </a:solidFill>
              </a:rPr>
              <a:t>učitelj</a:t>
            </a:r>
            <a:r>
              <a:rPr lang="sl-SI" altLang="sl-SI" sz="2000" dirty="0">
                <a:solidFill>
                  <a:schemeClr val="bg1"/>
                </a:solidFill>
              </a:rPr>
              <a:t>ev</a:t>
            </a:r>
            <a:r>
              <a:rPr lang="en-GB" altLang="sl-SI" sz="2000" dirty="0">
                <a:solidFill>
                  <a:schemeClr val="bg1"/>
                </a:solidFill>
              </a:rPr>
              <a:t>, </a:t>
            </a:r>
            <a:r>
              <a:rPr lang="en-GB" altLang="sl-SI" sz="2000" dirty="0" err="1">
                <a:solidFill>
                  <a:schemeClr val="bg1"/>
                </a:solidFill>
              </a:rPr>
              <a:t>zdravnik</a:t>
            </a:r>
            <a:r>
              <a:rPr lang="sl-SI" altLang="sl-SI" sz="2000" dirty="0">
                <a:solidFill>
                  <a:schemeClr val="bg1"/>
                </a:solidFill>
              </a:rPr>
              <a:t>ov</a:t>
            </a:r>
            <a:r>
              <a:rPr lang="en-GB" altLang="sl-SI" sz="2000" dirty="0">
                <a:solidFill>
                  <a:schemeClr val="bg1"/>
                </a:solidFill>
              </a:rPr>
              <a:t> ... </a:t>
            </a:r>
            <a:r>
              <a:rPr lang="en-GB" altLang="sl-SI" sz="2000" dirty="0" err="1">
                <a:solidFill>
                  <a:schemeClr val="bg1"/>
                </a:solidFill>
              </a:rPr>
              <a:t>za</a:t>
            </a:r>
            <a:r>
              <a:rPr lang="en-GB" altLang="sl-SI" sz="2000" dirty="0">
                <a:solidFill>
                  <a:schemeClr val="bg1"/>
                </a:solidFill>
              </a:rPr>
              <a:t> </a:t>
            </a:r>
            <a:r>
              <a:rPr lang="en-GB" altLang="sl-SI" sz="2000" dirty="0" err="1">
                <a:solidFill>
                  <a:schemeClr val="bg1"/>
                </a:solidFill>
              </a:rPr>
              <a:t>diskriminatorne</a:t>
            </a:r>
            <a:r>
              <a:rPr lang="en-GB" altLang="sl-SI" sz="2000" dirty="0">
                <a:solidFill>
                  <a:schemeClr val="bg1"/>
                </a:solidFill>
              </a:rPr>
              <a:t> </a:t>
            </a:r>
            <a:r>
              <a:rPr lang="en-GB" altLang="sl-SI" sz="2000" dirty="0" err="1">
                <a:solidFill>
                  <a:schemeClr val="bg1"/>
                </a:solidFill>
              </a:rPr>
              <a:t>predsodke</a:t>
            </a:r>
            <a:r>
              <a:rPr lang="en-GB" altLang="sl-SI" sz="20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441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76200"/>
            <a:ext cx="9144000" cy="762000"/>
          </a:xfrm>
        </p:spPr>
        <p:txBody>
          <a:bodyPr/>
          <a:lstStyle/>
          <a:p>
            <a:pPr eaLnBrk="1" hangingPunct="1"/>
            <a:r>
              <a:rPr lang="en-GB" altLang="sl-SI" sz="2800" dirty="0" err="1">
                <a:latin typeface="+mn-lt"/>
              </a:rPr>
              <a:t>Foren</a:t>
            </a:r>
            <a:r>
              <a:rPr lang="sl-SI" altLang="sl-SI" sz="2800" dirty="0" err="1">
                <a:latin typeface="+mn-lt"/>
              </a:rPr>
              <a:t>zično</a:t>
            </a:r>
            <a:r>
              <a:rPr lang="en-GB" altLang="sl-SI" sz="2800" dirty="0">
                <a:latin typeface="+mn-lt"/>
              </a:rPr>
              <a:t> </a:t>
            </a:r>
            <a:r>
              <a:rPr lang="sl-SI" altLang="sl-SI" sz="2800" dirty="0">
                <a:latin typeface="+mn-lt"/>
              </a:rPr>
              <a:t>slikanje možganov</a:t>
            </a:r>
            <a:r>
              <a:rPr lang="en-GB" altLang="sl-SI" sz="2800" dirty="0">
                <a:latin typeface="+mn-lt"/>
              </a:rPr>
              <a:t>: </a:t>
            </a:r>
            <a:r>
              <a:rPr lang="sl-SI" altLang="sl-SI" sz="2800" dirty="0">
                <a:latin typeface="+mn-lt"/>
              </a:rPr>
              <a:t>nasilni prestopniki</a:t>
            </a:r>
            <a:endParaRPr lang="en-GB" altLang="sl-SI" sz="2800" dirty="0">
              <a:latin typeface="+mn-lt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46"/>
          <a:stretch>
            <a:fillRect/>
          </a:stretch>
        </p:blipFill>
        <p:spPr bwMode="auto">
          <a:xfrm>
            <a:off x="152400" y="752195"/>
            <a:ext cx="5821364" cy="588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010400" y="1219200"/>
            <a:ext cx="44958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altLang="sl-SI" sz="2800" dirty="0" smtClean="0"/>
              <a:t>Kriminalci-</a:t>
            </a:r>
            <a:r>
              <a:rPr lang="en-GB" altLang="sl-SI" sz="2800" dirty="0" err="1"/>
              <a:t>psihopati</a:t>
            </a:r>
            <a:r>
              <a:rPr lang="en-GB" altLang="sl-SI" sz="2800" dirty="0"/>
              <a:t> </a:t>
            </a:r>
            <a:r>
              <a:rPr lang="en-GB" altLang="sl-SI" sz="2800" dirty="0" err="1"/>
              <a:t>kažejo</a:t>
            </a:r>
            <a:r>
              <a:rPr lang="en-GB" altLang="sl-SI" sz="2800" dirty="0"/>
              <a:t> </a:t>
            </a:r>
            <a:r>
              <a:rPr lang="en-GB" altLang="sl-SI" sz="2800" dirty="0" err="1"/>
              <a:t>različne</a:t>
            </a:r>
            <a:r>
              <a:rPr lang="en-GB" altLang="sl-SI" sz="2800" dirty="0"/>
              <a:t> </a:t>
            </a:r>
            <a:r>
              <a:rPr lang="en-GB" altLang="sl-SI" sz="2800" dirty="0" err="1"/>
              <a:t>vzorce</a:t>
            </a:r>
            <a:r>
              <a:rPr lang="en-GB" altLang="sl-SI" sz="2800" dirty="0"/>
              <a:t>, </a:t>
            </a:r>
            <a:r>
              <a:rPr lang="en-GB" altLang="sl-SI" sz="2800" dirty="0" err="1"/>
              <a:t>povezane</a:t>
            </a:r>
            <a:r>
              <a:rPr lang="en-GB" altLang="sl-SI" sz="2800" dirty="0"/>
              <a:t> s </a:t>
            </a:r>
            <a:r>
              <a:rPr lang="en-GB" altLang="sl-SI" sz="2800" dirty="0" err="1"/>
              <a:t>čustveno</a:t>
            </a:r>
            <a:r>
              <a:rPr lang="en-GB" altLang="sl-SI" sz="2800" dirty="0"/>
              <a:t> </a:t>
            </a:r>
            <a:r>
              <a:rPr lang="en-GB" altLang="sl-SI" sz="2800" dirty="0" err="1"/>
              <a:t>aktivnost</a:t>
            </a:r>
            <a:r>
              <a:rPr lang="sl-SI" altLang="sl-SI" sz="2800" dirty="0"/>
              <a:t>jo</a:t>
            </a:r>
            <a:r>
              <a:rPr lang="en-GB" altLang="sl-SI" sz="2800" dirty="0"/>
              <a:t> v </a:t>
            </a:r>
            <a:r>
              <a:rPr lang="en-GB" altLang="sl-SI" sz="2800" dirty="0" err="1"/>
              <a:t>primerjavi</a:t>
            </a:r>
            <a:r>
              <a:rPr lang="en-GB" altLang="sl-SI" sz="2800" dirty="0"/>
              <a:t> z ne-</a:t>
            </a:r>
            <a:r>
              <a:rPr lang="en-GB" altLang="sl-SI" sz="2800" dirty="0" err="1"/>
              <a:t>kazensk</a:t>
            </a:r>
            <a:r>
              <a:rPr lang="sl-SI" altLang="sl-SI" sz="2800" dirty="0"/>
              <a:t>imi</a:t>
            </a:r>
            <a:r>
              <a:rPr lang="en-GB" altLang="sl-SI" sz="2800" dirty="0"/>
              <a:t> </a:t>
            </a:r>
            <a:r>
              <a:rPr lang="en-GB" altLang="sl-SI" sz="2800" dirty="0" err="1"/>
              <a:t>preiskovanci</a:t>
            </a:r>
            <a:r>
              <a:rPr lang="en-GB" altLang="sl-SI" sz="2800" dirty="0"/>
              <a:t> </a:t>
            </a:r>
            <a:r>
              <a:rPr lang="en-GB" altLang="sl-SI" sz="2800" dirty="0" err="1"/>
              <a:t>iz</a:t>
            </a:r>
            <a:r>
              <a:rPr lang="en-GB" altLang="sl-SI" sz="2800" dirty="0"/>
              <a:t> </a:t>
            </a:r>
            <a:r>
              <a:rPr lang="en-GB" altLang="sl-SI" sz="2800" dirty="0" err="1"/>
              <a:t>kontrolne</a:t>
            </a:r>
            <a:r>
              <a:rPr lang="en-GB" altLang="sl-SI" sz="2800" dirty="0"/>
              <a:t> </a:t>
            </a:r>
            <a:r>
              <a:rPr lang="en-GB" altLang="sl-SI" sz="2800" dirty="0" err="1"/>
              <a:t>skupine</a:t>
            </a:r>
            <a:r>
              <a:rPr lang="en-GB" altLang="sl-SI" sz="2800" dirty="0"/>
              <a:t> (KIEHL, </a:t>
            </a:r>
            <a:r>
              <a:rPr lang="en-GB" altLang="sl-SI" sz="2800" dirty="0" err="1"/>
              <a:t>Biol</a:t>
            </a:r>
            <a:r>
              <a:rPr lang="en-GB" altLang="sl-SI" sz="2800" dirty="0"/>
              <a:t> </a:t>
            </a:r>
            <a:r>
              <a:rPr lang="sl-SI" altLang="sl-SI" sz="2800" dirty="0"/>
              <a:t>P</a:t>
            </a:r>
            <a:r>
              <a:rPr lang="en-GB" altLang="sl-SI" sz="2800" dirty="0"/>
              <a:t>s</a:t>
            </a:r>
            <a:r>
              <a:rPr lang="sl-SI" altLang="sl-SI" sz="2800" dirty="0"/>
              <a:t>yc</a:t>
            </a:r>
            <a:r>
              <a:rPr lang="en-GB" altLang="sl-SI" sz="2800" dirty="0" err="1"/>
              <a:t>hiatr</a:t>
            </a:r>
            <a:r>
              <a:rPr lang="sl-SI" altLang="sl-SI" sz="2800" dirty="0"/>
              <a:t>y</a:t>
            </a:r>
            <a:r>
              <a:rPr lang="en-GB" altLang="sl-SI" sz="2800" dirty="0"/>
              <a:t> 2001)</a:t>
            </a: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6477000" y="5181600"/>
            <a:ext cx="3200400" cy="838200"/>
            <a:chOff x="3552" y="3264"/>
            <a:chExt cx="2016" cy="528"/>
          </a:xfrm>
        </p:grpSpPr>
        <p:sp>
          <p:nvSpPr>
            <p:cNvPr id="22535" name="Rectangle 6"/>
            <p:cNvSpPr>
              <a:spLocks noChangeArrowheads="1"/>
            </p:cNvSpPr>
            <p:nvPr/>
          </p:nvSpPr>
          <p:spPr bwMode="auto">
            <a:xfrm>
              <a:off x="3552" y="3264"/>
              <a:ext cx="336" cy="192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sp>
          <p:nvSpPr>
            <p:cNvPr id="22536" name="Rectangle 7"/>
            <p:cNvSpPr>
              <a:spLocks noChangeArrowheads="1"/>
            </p:cNvSpPr>
            <p:nvPr/>
          </p:nvSpPr>
          <p:spPr bwMode="auto">
            <a:xfrm>
              <a:off x="3552" y="3600"/>
              <a:ext cx="336" cy="192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sp>
          <p:nvSpPr>
            <p:cNvPr id="22537" name="Text Box 8"/>
            <p:cNvSpPr txBox="1">
              <a:spLocks noChangeArrowheads="1"/>
            </p:cNvSpPr>
            <p:nvPr/>
          </p:nvSpPr>
          <p:spPr bwMode="auto">
            <a:xfrm>
              <a:off x="3888" y="3264"/>
              <a:ext cx="16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sl-SI" sz="1800" b="1" dirty="0"/>
                <a:t>Areas of less activation</a:t>
              </a:r>
            </a:p>
          </p:txBody>
        </p:sp>
        <p:sp>
          <p:nvSpPr>
            <p:cNvPr id="22538" name="Text Box 9"/>
            <p:cNvSpPr txBox="1">
              <a:spLocks noChangeArrowheads="1"/>
            </p:cNvSpPr>
            <p:nvPr/>
          </p:nvSpPr>
          <p:spPr bwMode="auto">
            <a:xfrm>
              <a:off x="3888" y="3552"/>
              <a:ext cx="16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sl-SI" sz="1800" b="1"/>
                <a:t>Areas of more activation</a:t>
              </a:r>
            </a:p>
          </p:txBody>
        </p:sp>
      </p:grp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2834482" y="6477962"/>
            <a:ext cx="792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l-SI" sz="2000" dirty="0">
                <a:solidFill>
                  <a:srgbClr val="FF9900"/>
                </a:solidFill>
              </a:rPr>
              <a:t>Bi </a:t>
            </a:r>
            <a:r>
              <a:rPr lang="sl-SI" altLang="sl-SI" sz="2000" dirty="0">
                <a:solidFill>
                  <a:srgbClr val="FF9900"/>
                </a:solidFill>
              </a:rPr>
              <a:t>lahko obsodili človeka na podlagi slikanja še preden zagreši zločin</a:t>
            </a:r>
            <a:r>
              <a:rPr lang="en-GB" altLang="sl-SI" sz="2000" dirty="0">
                <a:solidFill>
                  <a:srgbClr val="FF99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697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-397823"/>
            <a:ext cx="8305800" cy="1143000"/>
          </a:xfrm>
        </p:spPr>
        <p:txBody>
          <a:bodyPr/>
          <a:lstStyle/>
          <a:p>
            <a:pPr eaLnBrk="1" hangingPunct="1"/>
            <a:r>
              <a:rPr lang="sl-SI" altLang="sl-SI" sz="3200" dirty="0"/>
              <a:t>Vedenjsko napovedovanje</a:t>
            </a:r>
            <a:endParaRPr lang="en-GB" altLang="sl-SI" sz="3200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1"/>
            <a:ext cx="6298870" cy="53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162800" y="762001"/>
            <a:ext cx="32004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l-SI" sz="2000" b="1">
                <a:solidFill>
                  <a:schemeClr val="bg1"/>
                </a:solidFill>
              </a:rPr>
              <a:t>In noncriminal male subjects, sexual arousal in response to erotic films produced activation in limbic and paralimbic regions (compared to viewing neutral films), 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3690"/>
          <a:stretch>
            <a:fillRect/>
          </a:stretch>
        </p:blipFill>
        <p:spPr bwMode="auto">
          <a:xfrm>
            <a:off x="6531952" y="3144034"/>
            <a:ext cx="5436319" cy="289613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7086600" y="1141662"/>
            <a:ext cx="4419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l-SI" altLang="sl-SI" b="1" dirty="0"/>
              <a:t>Poskus zaviranja omejen na aktivacijo desnega zgornjega frontalnega girusa in prednjega cingulata</a:t>
            </a:r>
            <a:r>
              <a:rPr lang="en-GB" altLang="sl-SI" b="1" dirty="0"/>
              <a:t>.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6858000" y="5029201"/>
            <a:ext cx="3657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GB" altLang="sl-SI" sz="1800" b="1">
                <a:solidFill>
                  <a:schemeClr val="bg1"/>
                </a:solidFill>
              </a:rPr>
              <a:t>Beauregard et al, J Neurosci 2001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31260" y="6040169"/>
            <a:ext cx="101167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l-SI" sz="1800" dirty="0" err="1"/>
              <a:t>Če</a:t>
            </a:r>
            <a:r>
              <a:rPr lang="en-GB" altLang="sl-SI" sz="1800" dirty="0"/>
              <a:t> </a:t>
            </a:r>
            <a:r>
              <a:rPr lang="en-GB" altLang="sl-SI" sz="1800" dirty="0" err="1"/>
              <a:t>skeniranje</a:t>
            </a:r>
            <a:r>
              <a:rPr lang="en-GB" altLang="sl-SI" sz="1800" dirty="0"/>
              <a:t> </a:t>
            </a:r>
            <a:r>
              <a:rPr lang="en-GB" altLang="sl-SI" sz="1800" dirty="0" err="1"/>
              <a:t>kaže</a:t>
            </a:r>
            <a:r>
              <a:rPr lang="en-GB" altLang="sl-SI" sz="1800" dirty="0"/>
              <a:t> </a:t>
            </a:r>
            <a:r>
              <a:rPr lang="en-GB" altLang="sl-SI" sz="1800" dirty="0" err="1"/>
              <a:t>na</a:t>
            </a:r>
            <a:r>
              <a:rPr lang="en-GB" altLang="sl-SI" sz="1800" dirty="0"/>
              <a:t> </a:t>
            </a:r>
            <a:r>
              <a:rPr lang="en-GB" altLang="sl-SI" sz="1800" dirty="0" err="1"/>
              <a:t>pomanjkanje</a:t>
            </a:r>
            <a:r>
              <a:rPr lang="en-GB" altLang="sl-SI" sz="1800" dirty="0"/>
              <a:t> </a:t>
            </a:r>
            <a:r>
              <a:rPr lang="en-GB" altLang="sl-SI" sz="1800" dirty="0" err="1"/>
              <a:t>inhibitorne</a:t>
            </a:r>
            <a:r>
              <a:rPr lang="en-GB" altLang="sl-SI" sz="1800" dirty="0"/>
              <a:t> </a:t>
            </a:r>
            <a:r>
              <a:rPr lang="en-GB" altLang="sl-SI" sz="1800" dirty="0" err="1"/>
              <a:t>sposobnosti</a:t>
            </a:r>
            <a:r>
              <a:rPr lang="en-GB" altLang="sl-SI" sz="1800" dirty="0"/>
              <a:t>, </a:t>
            </a:r>
            <a:r>
              <a:rPr lang="sl-SI" altLang="sl-SI" sz="1800" dirty="0"/>
              <a:t>ali je </a:t>
            </a:r>
            <a:r>
              <a:rPr lang="en-GB" altLang="sl-SI" sz="1800" dirty="0" err="1"/>
              <a:t>verjetno</a:t>
            </a:r>
            <a:r>
              <a:rPr lang="en-GB" altLang="sl-SI" sz="1800" dirty="0"/>
              <a:t>, da </a:t>
            </a:r>
            <a:r>
              <a:rPr lang="sl-SI" altLang="sl-SI" sz="1800" dirty="0"/>
              <a:t>bi zagrešili </a:t>
            </a:r>
            <a:r>
              <a:rPr lang="en-GB" altLang="sl-SI" sz="1800" dirty="0" err="1"/>
              <a:t>spolni</a:t>
            </a:r>
            <a:r>
              <a:rPr lang="en-GB" altLang="sl-SI" sz="1800" dirty="0"/>
              <a:t> </a:t>
            </a:r>
            <a:r>
              <a:rPr lang="en-GB" altLang="sl-SI" sz="1800" dirty="0" err="1"/>
              <a:t>zločin</a:t>
            </a:r>
            <a:r>
              <a:rPr lang="en-GB" altLang="sl-SI" sz="1800" dirty="0"/>
              <a:t>? </a:t>
            </a:r>
            <a:r>
              <a:rPr lang="en-GB" altLang="sl-SI" sz="1800" dirty="0" err="1"/>
              <a:t>Če</a:t>
            </a:r>
            <a:r>
              <a:rPr lang="en-GB" altLang="sl-SI" sz="1800" dirty="0"/>
              <a:t> en</a:t>
            </a:r>
            <a:r>
              <a:rPr lang="sl-SI" altLang="sl-SI" sz="1800" dirty="0"/>
              <a:t>i</a:t>
            </a:r>
            <a:r>
              <a:rPr lang="en-GB" altLang="sl-SI" sz="1800" dirty="0"/>
              <a:t> </a:t>
            </a:r>
            <a:r>
              <a:rPr lang="en-GB" altLang="sl-SI" sz="1800" dirty="0" err="1"/>
              <a:t>možgani</a:t>
            </a:r>
            <a:r>
              <a:rPr lang="en-GB" altLang="sl-SI" sz="1800" dirty="0"/>
              <a:t> ne </a:t>
            </a:r>
            <a:r>
              <a:rPr lang="en-GB" altLang="sl-SI" sz="1800" dirty="0" err="1"/>
              <a:t>morejo</a:t>
            </a:r>
            <a:r>
              <a:rPr lang="en-GB" altLang="sl-SI" sz="1800" dirty="0"/>
              <a:t> </a:t>
            </a:r>
            <a:r>
              <a:rPr lang="en-GB" altLang="sl-SI" sz="1800" dirty="0" err="1"/>
              <a:t>zavira</a:t>
            </a:r>
            <a:r>
              <a:rPr lang="sl-SI" altLang="sl-SI" sz="1800" dirty="0"/>
              <a:t>ti</a:t>
            </a:r>
            <a:r>
              <a:rPr lang="en-GB" altLang="sl-SI" sz="1800" dirty="0"/>
              <a:t> </a:t>
            </a:r>
            <a:r>
              <a:rPr lang="en-GB" altLang="sl-SI" sz="1800" dirty="0" err="1"/>
              <a:t>vzburjenj</a:t>
            </a:r>
            <a:r>
              <a:rPr lang="sl-SI" altLang="sl-SI" sz="1800" dirty="0"/>
              <a:t>a</a:t>
            </a:r>
            <a:r>
              <a:rPr lang="en-GB" altLang="sl-SI" sz="1800" dirty="0"/>
              <a:t>, </a:t>
            </a:r>
            <a:r>
              <a:rPr lang="sl-SI" altLang="sl-SI" sz="1800" dirty="0"/>
              <a:t>ali </a:t>
            </a:r>
            <a:r>
              <a:rPr lang="en-GB" altLang="sl-SI" sz="1800" dirty="0"/>
              <a:t>je </a:t>
            </a:r>
            <a:r>
              <a:rPr lang="sl-SI" altLang="sl-SI" sz="1800" dirty="0"/>
              <a:t>ta oseba </a:t>
            </a:r>
            <a:r>
              <a:rPr lang="en-GB" altLang="sl-SI" sz="1800" dirty="0" err="1"/>
              <a:t>odgovorna</a:t>
            </a:r>
            <a:r>
              <a:rPr lang="en-GB" altLang="sl-SI" sz="1800" dirty="0"/>
              <a:t> </a:t>
            </a:r>
            <a:r>
              <a:rPr lang="en-GB" altLang="sl-SI" sz="1800" dirty="0" err="1"/>
              <a:t>za</a:t>
            </a:r>
            <a:r>
              <a:rPr lang="en-GB" altLang="sl-SI" sz="1800" dirty="0"/>
              <a:t> </a:t>
            </a:r>
            <a:r>
              <a:rPr lang="en-GB" altLang="sl-SI" sz="1800" dirty="0" err="1"/>
              <a:t>impulzivn</a:t>
            </a:r>
            <a:r>
              <a:rPr lang="sl-SI" altLang="sl-SI" sz="1800" dirty="0"/>
              <a:t>a</a:t>
            </a:r>
            <a:r>
              <a:rPr lang="en-GB" altLang="sl-SI" sz="1800" dirty="0"/>
              <a:t> </a:t>
            </a:r>
            <a:r>
              <a:rPr lang="en-GB" altLang="sl-SI" sz="1800" dirty="0" err="1"/>
              <a:t>dejanj</a:t>
            </a:r>
            <a:r>
              <a:rPr lang="sl-SI" altLang="sl-SI" sz="1800" dirty="0"/>
              <a:t>a</a:t>
            </a:r>
            <a:r>
              <a:rPr lang="en-GB" altLang="sl-SI" sz="18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23383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7772400" cy="457200"/>
          </a:xfrm>
        </p:spPr>
        <p:txBody>
          <a:bodyPr/>
          <a:lstStyle/>
          <a:p>
            <a:pPr eaLnBrk="1" hangingPunct="1"/>
            <a:r>
              <a:rPr lang="sl-SI" altLang="sl-SI" dirty="0" smtClean="0">
                <a:latin typeface="Arial" charset="0"/>
              </a:rPr>
              <a:t>Farmakogenomika</a:t>
            </a:r>
            <a:endParaRPr lang="en-GB" altLang="sl-SI" dirty="0" smtClean="0">
              <a:latin typeface="Arial" charset="0"/>
            </a:endParaRPr>
          </a:p>
        </p:txBody>
      </p:sp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1981201" y="767510"/>
            <a:ext cx="7848599" cy="5938090"/>
            <a:chOff x="1584" y="1008"/>
            <a:chExt cx="2592" cy="2256"/>
          </a:xfrm>
        </p:grpSpPr>
        <p:sp>
          <p:nvSpPr>
            <p:cNvPr id="25607" name="Rectangle 4"/>
            <p:cNvSpPr>
              <a:spLocks noChangeArrowheads="1"/>
            </p:cNvSpPr>
            <p:nvPr/>
          </p:nvSpPr>
          <p:spPr bwMode="auto">
            <a:xfrm>
              <a:off x="1584" y="1008"/>
              <a:ext cx="2592" cy="2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sl-SI" altLang="sl-SI"/>
            </a:p>
          </p:txBody>
        </p:sp>
        <p:pic>
          <p:nvPicPr>
            <p:cNvPr id="25608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104"/>
              <a:ext cx="2448" cy="2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606" name="Picture 8" descr="BB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6890"/>
            <a:ext cx="636587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8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961024"/>
            <a:ext cx="7239000" cy="3953174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4000" y="76201"/>
            <a:ext cx="9144000" cy="6445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Geneva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Genev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sl-SI" altLang="sl-SI" kern="0" dirty="0"/>
              <a:t>Zakaj jih jemljemo?</a:t>
            </a:r>
            <a:endParaRPr lang="en-US" altLang="sl-SI" kern="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76200" y="831814"/>
            <a:ext cx="6248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latin typeface="+mn-lt"/>
              </a:rPr>
              <a:t>Študenti / intelektualni poklici: </a:t>
            </a:r>
          </a:p>
          <a:p>
            <a:r>
              <a:rPr lang="sl-SI" sz="3600" dirty="0">
                <a:latin typeface="+mn-lt"/>
              </a:rPr>
              <a:t>-izboljšanje </a:t>
            </a:r>
            <a:r>
              <a:rPr lang="sl-SI" sz="3600" u="sng" dirty="0">
                <a:latin typeface="+mn-lt"/>
              </a:rPr>
              <a:t>koncentracije</a:t>
            </a:r>
            <a:r>
              <a:rPr lang="sl-SI" sz="3600" dirty="0">
                <a:latin typeface="+mn-lt"/>
              </a:rPr>
              <a:t>, </a:t>
            </a:r>
          </a:p>
          <a:p>
            <a:r>
              <a:rPr lang="sl-SI" sz="3600" dirty="0">
                <a:latin typeface="+mn-lt"/>
              </a:rPr>
              <a:t>-izboljšanje </a:t>
            </a:r>
            <a:r>
              <a:rPr lang="sl-SI" sz="3600" u="sng" dirty="0" err="1">
                <a:latin typeface="+mn-lt"/>
              </a:rPr>
              <a:t>pomnenja</a:t>
            </a:r>
            <a:r>
              <a:rPr lang="sl-SI" sz="3600" dirty="0">
                <a:latin typeface="+mn-lt"/>
              </a:rPr>
              <a:t>, </a:t>
            </a:r>
          </a:p>
          <a:p>
            <a:r>
              <a:rPr lang="sl-SI" sz="3600" dirty="0">
                <a:latin typeface="+mn-lt"/>
              </a:rPr>
              <a:t>-boljši </a:t>
            </a:r>
            <a:r>
              <a:rPr lang="sl-SI" sz="3600" u="sng" dirty="0">
                <a:latin typeface="+mn-lt"/>
              </a:rPr>
              <a:t>spominski priklic </a:t>
            </a:r>
            <a:r>
              <a:rPr lang="sl-SI" sz="3600" dirty="0">
                <a:latin typeface="+mn-lt"/>
              </a:rPr>
              <a:t>(na izpitih, predstavitvah), </a:t>
            </a:r>
          </a:p>
          <a:p>
            <a:r>
              <a:rPr lang="sl-SI" sz="3600" dirty="0">
                <a:latin typeface="+mn-lt"/>
              </a:rPr>
              <a:t>-zmanjšanje </a:t>
            </a:r>
            <a:r>
              <a:rPr lang="sl-SI" sz="3600" u="sng" dirty="0">
                <a:latin typeface="+mn-lt"/>
              </a:rPr>
              <a:t>tesnobnosti</a:t>
            </a:r>
            <a:r>
              <a:rPr lang="sl-SI" sz="3600" dirty="0">
                <a:latin typeface="+mn-lt"/>
              </a:rPr>
              <a:t> in stresa, </a:t>
            </a:r>
          </a:p>
          <a:p>
            <a:r>
              <a:rPr lang="sl-SI" sz="3200" dirty="0">
                <a:latin typeface="+mn-lt"/>
              </a:rPr>
              <a:t>-optimizacija časa za delo,</a:t>
            </a:r>
          </a:p>
          <a:p>
            <a:r>
              <a:rPr lang="sl-SI" sz="3200" dirty="0">
                <a:latin typeface="+mn-lt"/>
              </a:rPr>
              <a:t>-daljša budnost in dalj časa trajajoče delo, </a:t>
            </a:r>
          </a:p>
          <a:p>
            <a:r>
              <a:rPr lang="sl-SI" sz="3200" dirty="0">
                <a:latin typeface="+mn-lt"/>
              </a:rPr>
              <a:t>-</a:t>
            </a:r>
            <a:r>
              <a:rPr lang="sl-SI" sz="3200" dirty="0" smtClean="0">
                <a:latin typeface="+mn-lt"/>
              </a:rPr>
              <a:t>radovednost.</a:t>
            </a:r>
            <a:endParaRPr lang="sl-SI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12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-30910"/>
            <a:ext cx="8261350" cy="684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Rectangle 10"/>
          <p:cNvSpPr>
            <a:spLocks noChangeArrowheads="1"/>
          </p:cNvSpPr>
          <p:nvPr/>
        </p:nvSpPr>
        <p:spPr bwMode="auto">
          <a:xfrm>
            <a:off x="44450" y="0"/>
            <a:ext cx="38862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l-SI" sz="3200" dirty="0" err="1" smtClean="0">
                <a:solidFill>
                  <a:schemeClr val="bg1"/>
                </a:solidFill>
                <a:latin typeface="Arial" charset="0"/>
              </a:rPr>
              <a:t>Neuroethics</a:t>
            </a:r>
            <a:endParaRPr lang="en-GB" altLang="sl-SI" sz="32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7652" name="Text Box 11"/>
          <p:cNvSpPr txBox="1">
            <a:spLocks noChangeArrowheads="1"/>
          </p:cNvSpPr>
          <p:nvPr/>
        </p:nvSpPr>
        <p:spPr bwMode="auto">
          <a:xfrm>
            <a:off x="22038" y="581773"/>
            <a:ext cx="4535488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sl-SI" dirty="0"/>
              <a:t>http://www.neuroethicssociety.org/</a:t>
            </a:r>
          </a:p>
        </p:txBody>
      </p:sp>
    </p:spTree>
    <p:extLst>
      <p:ext uri="{BB962C8B-B14F-4D97-AF65-F5344CB8AC3E}">
        <p14:creationId xmlns:p14="http://schemas.microsoft.com/office/powerpoint/2010/main" val="34811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altLang="sl-SI" dirty="0" smtClean="0"/>
              <a:t>Analogija DOPING - ojačevalci telesnih zmogljivosti</a:t>
            </a:r>
            <a:endParaRPr lang="en-US" altLang="sl-SI" dirty="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838200"/>
            <a:ext cx="12039600" cy="4525963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it-IT" altLang="sl-SI" sz="2800" dirty="0"/>
              <a:t>Steroidi (Anabolični androgenih in THG)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sl-SI" sz="2800" i="1" dirty="0" smtClean="0"/>
              <a:t>Blood </a:t>
            </a:r>
            <a:r>
              <a:rPr lang="en-US" altLang="sl-SI" sz="2800" i="1" dirty="0"/>
              <a:t>Boosting </a:t>
            </a:r>
            <a:r>
              <a:rPr lang="en-US" altLang="sl-SI" sz="2800" i="1" dirty="0" smtClean="0"/>
              <a:t>Enhancers</a:t>
            </a:r>
            <a:r>
              <a:rPr lang="sl-SI" altLang="sl-SI" sz="2800" dirty="0" smtClean="0"/>
              <a:t>-povečevanje </a:t>
            </a:r>
            <a:r>
              <a:rPr lang="sl-SI" altLang="sl-SI" sz="2800" dirty="0"/>
              <a:t>zmogljivosti prenosa kisika v krvi</a:t>
            </a:r>
            <a:endParaRPr lang="en-US" altLang="sl-SI" sz="28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sl-SI" sz="2400" b="1" dirty="0" err="1"/>
              <a:t>Er</a:t>
            </a:r>
            <a:r>
              <a:rPr lang="sl-SI" altLang="sl-SI" sz="2400" b="1" dirty="0"/>
              <a:t>i</a:t>
            </a:r>
            <a:r>
              <a:rPr lang="en-US" altLang="sl-SI" sz="2400" b="1" dirty="0" err="1"/>
              <a:t>tropoetin</a:t>
            </a:r>
            <a:r>
              <a:rPr lang="en-US" altLang="sl-SI" sz="2400" dirty="0"/>
              <a:t> (EPO)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sl-SI" sz="2400" dirty="0" err="1"/>
              <a:t>Transfu</a:t>
            </a:r>
            <a:r>
              <a:rPr lang="sl-SI" altLang="sl-SI" sz="2400" dirty="0"/>
              <a:t>zije</a:t>
            </a:r>
            <a:endParaRPr lang="en-US" altLang="sl-SI" sz="2400" dirty="0"/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altLang="sl-SI" sz="2000" dirty="0"/>
              <a:t>A</a:t>
            </a:r>
            <a:r>
              <a:rPr lang="sl-SI" altLang="sl-SI" sz="2000" dirty="0"/>
              <a:t>v</a:t>
            </a:r>
            <a:r>
              <a:rPr lang="en-US" altLang="sl-SI" sz="2000" dirty="0" err="1"/>
              <a:t>tolog</a:t>
            </a:r>
            <a:r>
              <a:rPr lang="sl-SI" altLang="sl-SI" sz="2000" dirty="0"/>
              <a:t>ne </a:t>
            </a:r>
            <a:endParaRPr lang="en-US" altLang="sl-SI" sz="2000" dirty="0"/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altLang="sl-SI" sz="2000" dirty="0"/>
              <a:t>Homolog</a:t>
            </a:r>
            <a:r>
              <a:rPr lang="sl-SI" altLang="sl-SI" sz="2000" dirty="0"/>
              <a:t>ne</a:t>
            </a:r>
            <a:endParaRPr lang="en-US" altLang="sl-SI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sl-SI" altLang="sl-SI" sz="2800" dirty="0"/>
              <a:t>Dodatki</a:t>
            </a:r>
            <a:endParaRPr lang="en-US" altLang="sl-SI" sz="28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sl-SI" sz="2400" dirty="0" err="1"/>
              <a:t>Androstenedion</a:t>
            </a:r>
            <a:endParaRPr lang="en-US" altLang="sl-SI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sl-SI" altLang="sl-SI" sz="2400" dirty="0"/>
              <a:t>K</a:t>
            </a:r>
            <a:r>
              <a:rPr lang="en-US" altLang="sl-SI" sz="2400" dirty="0" err="1"/>
              <a:t>reatin</a:t>
            </a:r>
            <a:endParaRPr lang="en-US" altLang="sl-SI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sl-SI" altLang="sl-SI" sz="2800" dirty="0"/>
              <a:t>Rastni</a:t>
            </a:r>
            <a:r>
              <a:rPr lang="en-US" altLang="sl-SI" sz="2800" dirty="0"/>
              <a:t> </a:t>
            </a:r>
            <a:r>
              <a:rPr lang="sl-SI" altLang="sl-SI" sz="2800" dirty="0"/>
              <a:t>h</a:t>
            </a:r>
            <a:r>
              <a:rPr lang="en-US" altLang="sl-SI" sz="2800" dirty="0" err="1"/>
              <a:t>ormon</a:t>
            </a:r>
            <a:r>
              <a:rPr lang="en-US" altLang="sl-SI" sz="2800" dirty="0"/>
              <a:t> (</a:t>
            </a:r>
            <a:r>
              <a:rPr lang="en-US" altLang="sl-SI" sz="2800" dirty="0" err="1"/>
              <a:t>hGH</a:t>
            </a:r>
            <a:r>
              <a:rPr lang="en-US" altLang="sl-SI" sz="28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sl-SI" sz="2800" dirty="0"/>
              <a:t>Stimulant</a:t>
            </a:r>
            <a:r>
              <a:rPr lang="sl-SI" altLang="sl-SI" sz="2800" dirty="0"/>
              <a:t>i</a:t>
            </a:r>
            <a:endParaRPr lang="en-US" altLang="sl-SI" sz="28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sl-SI" sz="2400" dirty="0"/>
              <a:t>Am</a:t>
            </a:r>
            <a:r>
              <a:rPr lang="sl-SI" altLang="sl-SI" sz="2400" dirty="0"/>
              <a:t>f</a:t>
            </a:r>
            <a:r>
              <a:rPr lang="en-US" altLang="sl-SI" sz="2400" dirty="0" err="1"/>
              <a:t>etamin</a:t>
            </a:r>
            <a:r>
              <a:rPr lang="sl-SI" altLang="sl-SI" sz="2400" dirty="0"/>
              <a:t>i</a:t>
            </a:r>
            <a:endParaRPr lang="en-US" altLang="sl-SI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sl-SI" sz="2400" dirty="0"/>
              <a:t>E</a:t>
            </a:r>
            <a:r>
              <a:rPr lang="sl-SI" altLang="sl-SI" sz="2400" dirty="0"/>
              <a:t>f</a:t>
            </a:r>
            <a:r>
              <a:rPr lang="en-US" altLang="sl-SI" sz="2400" dirty="0" err="1"/>
              <a:t>edra</a:t>
            </a:r>
            <a:r>
              <a:rPr lang="sl-SI" altLang="sl-SI" sz="2400" dirty="0" smtClean="0"/>
              <a:t>/efedrin</a:t>
            </a:r>
            <a:endParaRPr lang="sl-SI" altLang="sl-SI" sz="24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2057400"/>
            <a:ext cx="3357120" cy="25146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4187952"/>
            <a:ext cx="4495800" cy="251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4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AIDS – strategija farmakoterapije – delovanje na več korakih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0"/>
          </p:nvPr>
        </p:nvSpPr>
        <p:spPr>
          <a:xfrm>
            <a:off x="228600" y="914400"/>
            <a:ext cx="8458200" cy="5486400"/>
          </a:xfrm>
        </p:spPr>
        <p:txBody>
          <a:bodyPr/>
          <a:lstStyle/>
          <a:p>
            <a:pPr marL="0" indent="0">
              <a:buNone/>
            </a:pPr>
            <a:r>
              <a:rPr lang="sl-SI" sz="2800" dirty="0"/>
              <a:t>Terapija ne ozdravi bolnika – preprečuje izbruhe:</a:t>
            </a:r>
          </a:p>
          <a:p>
            <a:r>
              <a:rPr lang="sl-SI" sz="2800" dirty="0"/>
              <a:t>Zaviralci vstopa virusa</a:t>
            </a:r>
          </a:p>
          <a:p>
            <a:r>
              <a:rPr lang="sl-SI" sz="2800" dirty="0"/>
              <a:t>Zaviralci </a:t>
            </a:r>
            <a:r>
              <a:rPr lang="sl-SI" sz="2800" dirty="0" err="1"/>
              <a:t>reverzne</a:t>
            </a:r>
            <a:r>
              <a:rPr lang="sl-SI" sz="2800" dirty="0"/>
              <a:t> </a:t>
            </a:r>
            <a:r>
              <a:rPr lang="sl-SI" sz="2800" dirty="0" err="1"/>
              <a:t>transkriptaze</a:t>
            </a:r>
            <a:endParaRPr lang="sl-SI" sz="2800" dirty="0"/>
          </a:p>
          <a:p>
            <a:r>
              <a:rPr lang="sl-SI" sz="2800" dirty="0"/>
              <a:t>Zaviralci </a:t>
            </a:r>
            <a:r>
              <a:rPr lang="sl-SI" sz="2800" dirty="0" err="1"/>
              <a:t>integraze</a:t>
            </a:r>
            <a:endParaRPr lang="sl-SI" sz="2800" dirty="0"/>
          </a:p>
          <a:p>
            <a:r>
              <a:rPr lang="sl-SI" sz="2800" dirty="0" err="1"/>
              <a:t>Proteazni</a:t>
            </a:r>
            <a:r>
              <a:rPr lang="sl-SI" sz="2800" dirty="0"/>
              <a:t> zaviralci</a:t>
            </a:r>
          </a:p>
          <a:p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895600"/>
            <a:ext cx="7924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90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AIDS „cocktail“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59064"/>
            <a:ext cx="8229600" cy="679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415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„</a:t>
            </a:r>
            <a:r>
              <a:rPr lang="sl-SI" dirty="0" err="1" smtClean="0"/>
              <a:t>Brain</a:t>
            </a:r>
            <a:r>
              <a:rPr lang="sl-SI" dirty="0" smtClean="0"/>
              <a:t> cocktail“?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0"/>
          </p:nvPr>
        </p:nvSpPr>
        <p:spPr>
          <a:xfrm>
            <a:off x="304800" y="1143000"/>
            <a:ext cx="9601200" cy="5486400"/>
          </a:xfrm>
        </p:spPr>
        <p:txBody>
          <a:bodyPr/>
          <a:lstStyle/>
          <a:p>
            <a:r>
              <a:rPr lang="sl-SI" dirty="0" smtClean="0"/>
              <a:t>Ojačitev sinaptičnega prenosa</a:t>
            </a:r>
          </a:p>
          <a:p>
            <a:r>
              <a:rPr lang="sl-SI" dirty="0" smtClean="0"/>
              <a:t>Sinaptična </a:t>
            </a:r>
            <a:r>
              <a:rPr lang="sl-SI" dirty="0" err="1" smtClean="0"/>
              <a:t>nevroplastičnost</a:t>
            </a:r>
            <a:r>
              <a:rPr lang="sl-SI" dirty="0" smtClean="0"/>
              <a:t> </a:t>
            </a:r>
          </a:p>
          <a:p>
            <a:r>
              <a:rPr lang="sl-SI" dirty="0" smtClean="0"/>
              <a:t>Možganska povezljivost</a:t>
            </a:r>
          </a:p>
          <a:p>
            <a:r>
              <a:rPr lang="sl-SI" dirty="0" smtClean="0"/>
              <a:t>Ojačitev posamičnih možganskih centrov / omrežij</a:t>
            </a:r>
          </a:p>
          <a:p>
            <a:r>
              <a:rPr lang="sl-SI" dirty="0" smtClean="0"/>
              <a:t>Eliminacija </a:t>
            </a:r>
            <a:r>
              <a:rPr lang="sl-SI" dirty="0" err="1" smtClean="0"/>
              <a:t>distrakcij</a:t>
            </a:r>
            <a:r>
              <a:rPr lang="sl-SI" dirty="0" smtClean="0"/>
              <a:t>, tesnobnosti, drugih „motenj“</a:t>
            </a:r>
          </a:p>
          <a:p>
            <a:r>
              <a:rPr lang="sl-SI" dirty="0" smtClean="0"/>
              <a:t>Možnost regeneracije in krepitve („možganska telovadba“)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720726"/>
            <a:ext cx="5405438" cy="267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9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MoCA</a:t>
            </a:r>
            <a:r>
              <a:rPr lang="sl-SI" dirty="0" smtClean="0"/>
              <a:t> test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384" y="0"/>
            <a:ext cx="10262616" cy="68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6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Potencialne formulacije za kognitivno </a:t>
            </a:r>
            <a:r>
              <a:rPr lang="sl-SI" dirty="0" err="1" smtClean="0"/>
              <a:t>ojačanje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0"/>
          </p:nvPr>
        </p:nvSpPr>
        <p:spPr>
          <a:xfrm>
            <a:off x="190500" y="838200"/>
            <a:ext cx="11811000" cy="5486400"/>
          </a:xfrm>
        </p:spPr>
        <p:txBody>
          <a:bodyPr/>
          <a:lstStyle/>
          <a:p>
            <a:r>
              <a:rPr lang="sl-SI" dirty="0">
                <a:solidFill>
                  <a:schemeClr val="accent2">
                    <a:lumMod val="75000"/>
                  </a:schemeClr>
                </a:solidFill>
              </a:rPr>
              <a:t>Gradbeni</a:t>
            </a:r>
            <a:r>
              <a:rPr lang="sl-SI" dirty="0"/>
              <a:t> elementi sinaps: </a:t>
            </a:r>
          </a:p>
          <a:p>
            <a:pPr lvl="2"/>
            <a:r>
              <a:rPr lang="sl-SI" sz="2400" dirty="0" err="1"/>
              <a:t>Kratkoverižne</a:t>
            </a:r>
            <a:r>
              <a:rPr lang="sl-SI" sz="2400" dirty="0"/>
              <a:t> maščobne kisline, molekule holinov (</a:t>
            </a:r>
            <a:r>
              <a:rPr lang="sl-SI" sz="2400" dirty="0" err="1"/>
              <a:t>fosfatidil</a:t>
            </a:r>
            <a:r>
              <a:rPr lang="sl-SI" sz="2400" dirty="0"/>
              <a:t>-h. </a:t>
            </a:r>
            <a:r>
              <a:rPr lang="sl-SI" sz="2400" dirty="0" err="1"/>
              <a:t>etc</a:t>
            </a:r>
            <a:r>
              <a:rPr lang="sl-SI" sz="2400" dirty="0"/>
              <a:t>), aminokisline, …</a:t>
            </a:r>
          </a:p>
          <a:p>
            <a:r>
              <a:rPr lang="sl-SI" dirty="0"/>
              <a:t>Sredstva za </a:t>
            </a:r>
            <a:r>
              <a:rPr lang="sl-SI" dirty="0" err="1" smtClean="0">
                <a:solidFill>
                  <a:srgbClr val="FF0000"/>
                </a:solidFill>
              </a:rPr>
              <a:t>ojačanje</a:t>
            </a:r>
            <a:r>
              <a:rPr lang="sl-SI" dirty="0" smtClean="0">
                <a:solidFill>
                  <a:srgbClr val="FF0000"/>
                </a:solidFill>
              </a:rPr>
              <a:t> signaliziranja</a:t>
            </a:r>
            <a:r>
              <a:rPr lang="sl-SI" dirty="0" smtClean="0"/>
              <a:t>:</a:t>
            </a:r>
            <a:endParaRPr lang="sl-SI" dirty="0"/>
          </a:p>
          <a:p>
            <a:pPr lvl="2"/>
            <a:r>
              <a:rPr lang="sl-SI" sz="2400" dirty="0"/>
              <a:t>ojačevalci prenosa </a:t>
            </a:r>
            <a:r>
              <a:rPr lang="sl-SI" sz="2400" u="sng" dirty="0"/>
              <a:t>naravnega</a:t>
            </a:r>
            <a:r>
              <a:rPr lang="sl-SI" sz="2400" dirty="0"/>
              <a:t>, sintetičnega izvora (</a:t>
            </a:r>
            <a:r>
              <a:rPr lang="sl-SI" sz="2400" dirty="0" err="1"/>
              <a:t>ampakini</a:t>
            </a:r>
            <a:r>
              <a:rPr lang="sl-SI" sz="2400" dirty="0"/>
              <a:t>, </a:t>
            </a:r>
            <a:r>
              <a:rPr lang="sl-SI" sz="2400" dirty="0" err="1"/>
              <a:t>racetami</a:t>
            </a:r>
            <a:r>
              <a:rPr lang="sl-SI" sz="2400" dirty="0"/>
              <a:t>, …)</a:t>
            </a:r>
          </a:p>
          <a:p>
            <a:r>
              <a:rPr lang="sl-SI" dirty="0" err="1">
                <a:solidFill>
                  <a:srgbClr val="0070C0"/>
                </a:solidFill>
              </a:rPr>
              <a:t>Metabolna</a:t>
            </a:r>
            <a:r>
              <a:rPr lang="sl-SI" dirty="0"/>
              <a:t> podpora aktivnosti:</a:t>
            </a:r>
          </a:p>
          <a:p>
            <a:pPr lvl="2"/>
            <a:r>
              <a:rPr lang="sl-SI" sz="2400" dirty="0"/>
              <a:t>Vitamini, minerali, aminokisline, </a:t>
            </a:r>
            <a:r>
              <a:rPr lang="sl-SI" sz="2400" dirty="0" err="1"/>
              <a:t>polifenoli</a:t>
            </a:r>
            <a:endParaRPr lang="sl-SI" sz="2400" dirty="0"/>
          </a:p>
          <a:p>
            <a:r>
              <a:rPr lang="sl-SI" dirty="0"/>
              <a:t>Podpora </a:t>
            </a:r>
            <a:r>
              <a:rPr lang="sl-SI" dirty="0">
                <a:solidFill>
                  <a:srgbClr val="7030A0"/>
                </a:solidFill>
              </a:rPr>
              <a:t>imunskemu</a:t>
            </a:r>
            <a:r>
              <a:rPr lang="sl-SI" dirty="0"/>
              <a:t> sistemu:</a:t>
            </a:r>
          </a:p>
          <a:p>
            <a:pPr lvl="2"/>
            <a:r>
              <a:rPr lang="sl-SI" sz="2400" dirty="0"/>
              <a:t>Zaviralci vnetja, </a:t>
            </a:r>
            <a:r>
              <a:rPr lang="sl-SI" sz="2400" dirty="0" err="1"/>
              <a:t>polifenoli</a:t>
            </a:r>
            <a:endParaRPr lang="sl-SI" sz="2400" dirty="0"/>
          </a:p>
          <a:p>
            <a:r>
              <a:rPr lang="sl-SI" dirty="0"/>
              <a:t>Eliminacija </a:t>
            </a:r>
            <a:r>
              <a:rPr lang="sl-SI" dirty="0" err="1">
                <a:solidFill>
                  <a:srgbClr val="00B050"/>
                </a:solidFill>
              </a:rPr>
              <a:t>distrakcij</a:t>
            </a:r>
            <a:r>
              <a:rPr lang="sl-SI" dirty="0" smtClean="0"/>
              <a:t>: </a:t>
            </a:r>
            <a:r>
              <a:rPr lang="sl-SI" sz="2400" dirty="0" smtClean="0"/>
              <a:t>„</a:t>
            </a:r>
            <a:r>
              <a:rPr lang="sl-SI" sz="2400" dirty="0"/>
              <a:t>pomirjevala“, krepitev enakomernosti krvnega tlaka</a:t>
            </a:r>
          </a:p>
        </p:txBody>
      </p:sp>
    </p:spTree>
    <p:extLst>
      <p:ext uri="{BB962C8B-B14F-4D97-AF65-F5344CB8AC3E}">
        <p14:creationId xmlns:p14="http://schemas.microsoft.com/office/powerpoint/2010/main" val="20144577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Pregled delovanja nekaterih potencialnih nootropnih učinkovin		     X</a:t>
            </a:r>
            <a:endParaRPr lang="sl-SI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546087452"/>
              </p:ext>
            </p:extLst>
          </p:nvPr>
        </p:nvGraphicFramePr>
        <p:xfrm>
          <a:off x="3048000" y="720723"/>
          <a:ext cx="5830326" cy="6059869"/>
        </p:xfrm>
        <a:graphic>
          <a:graphicData uri="http://schemas.openxmlformats.org/drawingml/2006/table">
            <a:tbl>
              <a:tblPr/>
              <a:tblGrid>
                <a:gridCol w="291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5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540">
                <a:tc>
                  <a:txBody>
                    <a:bodyPr/>
                    <a:lstStyle/>
                    <a:p>
                      <a:pPr algn="ctr"/>
                      <a:r>
                        <a:rPr lang="sl-SI" sz="1400" b="1">
                          <a:effectLst/>
                        </a:rPr>
                        <a:t>Nootropics</a:t>
                      </a:r>
                    </a:p>
                  </a:txBody>
                  <a:tcPr marL="72456" marR="72456" marT="50719" marB="50719" anchor="ctr">
                    <a:lnL>
                      <a:noFill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8081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b="1">
                          <a:effectLst/>
                        </a:rPr>
                        <a:t>Reported use</a:t>
                      </a:r>
                    </a:p>
                  </a:txBody>
                  <a:tcPr marL="72456" marR="72456" marT="50719" marB="50719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8081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41">
                <a:tc>
                  <a:txBody>
                    <a:bodyPr/>
                    <a:lstStyle/>
                    <a:p>
                      <a:r>
                        <a:rPr lang="sl-SI" sz="1400">
                          <a:effectLst/>
                        </a:rPr>
                        <a:t>ashwagandha</a:t>
                      </a:r>
                    </a:p>
                  </a:txBody>
                  <a:tcPr marL="72456" marR="72456" marT="57965" marB="43474" anchor="ctr">
                    <a:lnL>
                      <a:noFill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8081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u="none" strike="noStrike" dirty="0" err="1">
                          <a:solidFill>
                            <a:srgbClr val="05A2D3"/>
                          </a:solidFill>
                          <a:effectLst/>
                          <a:hlinkClick r:id="rId2"/>
                        </a:rPr>
                        <a:t>reduces</a:t>
                      </a:r>
                      <a:r>
                        <a:rPr lang="sl-SI" sz="1400" u="none" strike="noStrike" dirty="0">
                          <a:solidFill>
                            <a:srgbClr val="05A2D3"/>
                          </a:solidFill>
                          <a:effectLst/>
                          <a:hlinkClick r:id="rId2"/>
                        </a:rPr>
                        <a:t> </a:t>
                      </a:r>
                      <a:r>
                        <a:rPr lang="sl-SI" sz="1400" u="none" strike="noStrike" dirty="0" err="1">
                          <a:solidFill>
                            <a:srgbClr val="05A2D3"/>
                          </a:solidFill>
                          <a:effectLst/>
                          <a:hlinkClick r:id="rId2"/>
                        </a:rPr>
                        <a:t>stress</a:t>
                      </a:r>
                      <a:r>
                        <a:rPr lang="sl-SI" sz="1400" u="none" strike="noStrike" dirty="0">
                          <a:solidFill>
                            <a:srgbClr val="05A2D3"/>
                          </a:solidFill>
                          <a:effectLst/>
                          <a:hlinkClick r:id="rId2"/>
                        </a:rPr>
                        <a:t> </a:t>
                      </a:r>
                      <a:r>
                        <a:rPr lang="sl-SI" sz="1400" u="none" strike="noStrike" dirty="0" err="1">
                          <a:solidFill>
                            <a:srgbClr val="05A2D3"/>
                          </a:solidFill>
                          <a:effectLst/>
                          <a:hlinkClick r:id="rId2"/>
                        </a:rPr>
                        <a:t>and</a:t>
                      </a:r>
                      <a:r>
                        <a:rPr lang="sl-SI" sz="1400" u="none" strike="noStrike" dirty="0">
                          <a:solidFill>
                            <a:srgbClr val="05A2D3"/>
                          </a:solidFill>
                          <a:effectLst/>
                          <a:hlinkClick r:id="rId2"/>
                        </a:rPr>
                        <a:t> </a:t>
                      </a:r>
                      <a:r>
                        <a:rPr lang="sl-SI" sz="1400" u="none" strike="noStrike" dirty="0" err="1">
                          <a:solidFill>
                            <a:srgbClr val="05A2D3"/>
                          </a:solidFill>
                          <a:effectLst/>
                          <a:hlinkClick r:id="rId2"/>
                        </a:rPr>
                        <a:t>anxiety</a:t>
                      </a:r>
                      <a:endParaRPr lang="sl-SI" sz="1400" dirty="0">
                        <a:effectLst/>
                      </a:endParaRPr>
                    </a:p>
                  </a:txBody>
                  <a:tcPr marL="72456" marR="72456" marT="57965" marB="4347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80818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541">
                <a:tc>
                  <a:txBody>
                    <a:bodyPr/>
                    <a:lstStyle/>
                    <a:p>
                      <a:r>
                        <a:rPr lang="sl-SI" sz="1400">
                          <a:effectLst/>
                        </a:rPr>
                        <a:t>bacopa monnieri</a:t>
                      </a:r>
                    </a:p>
                  </a:txBody>
                  <a:tcPr marL="72456" marR="72456" marT="57965" marB="43474" anchor="ctr">
                    <a:lnL>
                      <a:noFill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u="none" strike="noStrike">
                          <a:solidFill>
                            <a:srgbClr val="05A2D3"/>
                          </a:solidFill>
                          <a:effectLst/>
                          <a:hlinkClick r:id="rId3"/>
                        </a:rPr>
                        <a:t>enhances memory</a:t>
                      </a:r>
                      <a:endParaRPr lang="sl-SI" sz="1400">
                        <a:effectLst/>
                      </a:endParaRPr>
                    </a:p>
                  </a:txBody>
                  <a:tcPr marL="72456" marR="72456" marT="57965" marB="4347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541">
                <a:tc>
                  <a:txBody>
                    <a:bodyPr/>
                    <a:lstStyle/>
                    <a:p>
                      <a:r>
                        <a:rPr lang="sl-SI" sz="1400">
                          <a:effectLst/>
                        </a:rPr>
                        <a:t>caffeine</a:t>
                      </a:r>
                    </a:p>
                  </a:txBody>
                  <a:tcPr marL="72456" marR="72456" marT="57965" marB="43474" anchor="ctr">
                    <a:lnL>
                      <a:noFill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u="none" strike="noStrike">
                          <a:solidFill>
                            <a:srgbClr val="05A2D3"/>
                          </a:solidFill>
                          <a:effectLst/>
                          <a:hlinkClick r:id="rId4"/>
                        </a:rPr>
                        <a:t>increases alertness and focus</a:t>
                      </a:r>
                      <a:endParaRPr lang="sl-SI" sz="1400">
                        <a:effectLst/>
                      </a:endParaRPr>
                    </a:p>
                  </a:txBody>
                  <a:tcPr marL="72456" marR="72456" marT="57965" marB="4347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541">
                <a:tc>
                  <a:txBody>
                    <a:bodyPr/>
                    <a:lstStyle/>
                    <a:p>
                      <a:r>
                        <a:rPr lang="sl-SI" sz="1400">
                          <a:effectLst/>
                        </a:rPr>
                        <a:t>creatine</a:t>
                      </a:r>
                    </a:p>
                  </a:txBody>
                  <a:tcPr marL="72456" marR="72456" marT="57965" marB="43474" anchor="ctr">
                    <a:lnL>
                      <a:noFill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u="none" strike="noStrike">
                          <a:solidFill>
                            <a:srgbClr val="05A2D3"/>
                          </a:solidFill>
                          <a:effectLst/>
                          <a:hlinkClick r:id="rId5"/>
                        </a:rPr>
                        <a:t>enhances cognitive performance</a:t>
                      </a:r>
                      <a:endParaRPr lang="sl-SI" sz="1400">
                        <a:effectLst/>
                      </a:endParaRPr>
                    </a:p>
                  </a:txBody>
                  <a:tcPr marL="72456" marR="72456" marT="57965" marB="4347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6243">
                <a:tc>
                  <a:txBody>
                    <a:bodyPr/>
                    <a:lstStyle/>
                    <a:p>
                      <a:r>
                        <a:rPr lang="sl-SI" sz="1400">
                          <a:effectLst/>
                        </a:rPr>
                        <a:t>curcumin</a:t>
                      </a:r>
                    </a:p>
                  </a:txBody>
                  <a:tcPr marL="72456" marR="72456" marT="57965" marB="43474" anchor="ctr">
                    <a:lnL>
                      <a:noFill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none" strike="noStrike">
                          <a:solidFill>
                            <a:srgbClr val="05A2D3"/>
                          </a:solidFill>
                          <a:effectLst/>
                          <a:hlinkClick r:id="rId6"/>
                        </a:rPr>
                        <a:t>prevents or delays age-related cognitive decline or mood disorders</a:t>
                      </a:r>
                      <a:endParaRPr lang="en-US" sz="1400">
                        <a:effectLst/>
                      </a:endParaRPr>
                    </a:p>
                  </a:txBody>
                  <a:tcPr marL="72456" marR="72456" marT="57965" marB="4347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2892">
                <a:tc>
                  <a:txBody>
                    <a:bodyPr/>
                    <a:lstStyle/>
                    <a:p>
                      <a:r>
                        <a:rPr lang="sl-SI" sz="1400" dirty="0" err="1">
                          <a:effectLst/>
                        </a:rPr>
                        <a:t>ginkgo</a:t>
                      </a:r>
                      <a:r>
                        <a:rPr lang="sl-SI" sz="1400" dirty="0">
                          <a:effectLst/>
                        </a:rPr>
                        <a:t> </a:t>
                      </a:r>
                      <a:r>
                        <a:rPr lang="sl-SI" sz="1400" dirty="0" err="1">
                          <a:effectLst/>
                        </a:rPr>
                        <a:t>biloba</a:t>
                      </a:r>
                      <a:endParaRPr lang="sl-SI" sz="1400" dirty="0">
                        <a:effectLst/>
                      </a:endParaRPr>
                    </a:p>
                  </a:txBody>
                  <a:tcPr marL="72456" marR="72456" marT="57965" marB="43474" anchor="ctr">
                    <a:lnL>
                      <a:noFill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none" strike="noStrike">
                          <a:solidFill>
                            <a:srgbClr val="05A2D3"/>
                          </a:solidFill>
                          <a:effectLst/>
                          <a:hlinkClick r:id="rId7"/>
                        </a:rPr>
                        <a:t>enhances memory</a:t>
                      </a:r>
                      <a:r>
                        <a:rPr lang="en-US" sz="1400">
                          <a:effectLst/>
                        </a:rPr>
                        <a:t> and </a:t>
                      </a:r>
                      <a:r>
                        <a:rPr lang="en-US" sz="1400" u="none" strike="noStrike">
                          <a:solidFill>
                            <a:srgbClr val="05A2D3"/>
                          </a:solidFill>
                          <a:effectLst/>
                          <a:hlinkClick r:id="rId8"/>
                        </a:rPr>
                        <a:t>reduces anxiety</a:t>
                      </a:r>
                      <a:endParaRPr lang="en-US" sz="1400">
                        <a:effectLst/>
                      </a:endParaRPr>
                    </a:p>
                  </a:txBody>
                  <a:tcPr marL="72456" marR="72456" marT="57965" marB="4347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541">
                <a:tc>
                  <a:txBody>
                    <a:bodyPr/>
                    <a:lstStyle/>
                    <a:p>
                      <a:r>
                        <a:rPr lang="sl-SI" sz="1400" dirty="0" smtClean="0">
                          <a:effectLst/>
                        </a:rPr>
                        <a:t>Kava-kava</a:t>
                      </a:r>
                      <a:endParaRPr lang="sl-SI" sz="1400" dirty="0">
                        <a:effectLst/>
                      </a:endParaRPr>
                    </a:p>
                  </a:txBody>
                  <a:tcPr marL="72456" marR="72456" marT="57965" marB="43474" anchor="ctr">
                    <a:lnL>
                      <a:noFill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u="none" strike="noStrike">
                          <a:solidFill>
                            <a:srgbClr val="05A2D3"/>
                          </a:solidFill>
                          <a:effectLst/>
                          <a:hlinkClick r:id="rId9"/>
                        </a:rPr>
                        <a:t>reduces anxiety</a:t>
                      </a:r>
                      <a:endParaRPr lang="sl-SI" sz="1400">
                        <a:effectLst/>
                      </a:endParaRPr>
                    </a:p>
                  </a:txBody>
                  <a:tcPr marL="72456" marR="72456" marT="57965" marB="4347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6243">
                <a:tc>
                  <a:txBody>
                    <a:bodyPr/>
                    <a:lstStyle/>
                    <a:p>
                      <a:r>
                        <a:rPr lang="sl-SI" sz="1400">
                          <a:effectLst/>
                        </a:rPr>
                        <a:t>l-theanine</a:t>
                      </a:r>
                    </a:p>
                  </a:txBody>
                  <a:tcPr marL="72456" marR="72456" marT="57965" marB="43474" anchor="ctr">
                    <a:lnL>
                      <a:noFill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none" strike="noStrike">
                          <a:solidFill>
                            <a:srgbClr val="05A2D3"/>
                          </a:solidFill>
                          <a:effectLst/>
                          <a:hlinkClick r:id="rId10"/>
                        </a:rPr>
                        <a:t>reduces the negative effects of caffeine while enhancing attention</a:t>
                      </a:r>
                      <a:endParaRPr lang="en-US" sz="1400">
                        <a:effectLst/>
                      </a:endParaRPr>
                    </a:p>
                  </a:txBody>
                  <a:tcPr marL="72456" marR="72456" marT="57965" marB="4347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541">
                <a:tc>
                  <a:txBody>
                    <a:bodyPr/>
                    <a:lstStyle/>
                    <a:p>
                      <a:r>
                        <a:rPr lang="sl-SI" sz="1400">
                          <a:effectLst/>
                        </a:rPr>
                        <a:t>magnesium</a:t>
                      </a:r>
                    </a:p>
                  </a:txBody>
                  <a:tcPr marL="72456" marR="72456" marT="57965" marB="43474" anchor="ctr">
                    <a:lnL>
                      <a:noFill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u="none" strike="noStrike">
                          <a:solidFill>
                            <a:srgbClr val="05A2D3"/>
                          </a:solidFill>
                          <a:effectLst/>
                          <a:hlinkClick r:id="rId11"/>
                        </a:rPr>
                        <a:t>reduces anxiety and insomnia</a:t>
                      </a:r>
                      <a:endParaRPr lang="sl-SI" sz="1400">
                        <a:effectLst/>
                      </a:endParaRPr>
                    </a:p>
                  </a:txBody>
                  <a:tcPr marL="72456" marR="72456" marT="57965" marB="4347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541">
                <a:tc>
                  <a:txBody>
                    <a:bodyPr/>
                    <a:lstStyle/>
                    <a:p>
                      <a:r>
                        <a:rPr lang="sl-SI" sz="1400">
                          <a:effectLst/>
                        </a:rPr>
                        <a:t>modafinil</a:t>
                      </a:r>
                    </a:p>
                  </a:txBody>
                  <a:tcPr marL="72456" marR="72456" marT="57965" marB="43474" anchor="ctr">
                    <a:lnL>
                      <a:noFill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u="none" strike="noStrike">
                          <a:solidFill>
                            <a:srgbClr val="05A2D3"/>
                          </a:solidFill>
                          <a:effectLst/>
                          <a:hlinkClick r:id="rId12"/>
                        </a:rPr>
                        <a:t>enhances attention</a:t>
                      </a:r>
                      <a:endParaRPr lang="sl-SI" sz="1400">
                        <a:effectLst/>
                      </a:endParaRPr>
                    </a:p>
                  </a:txBody>
                  <a:tcPr marL="72456" marR="72456" marT="57965" marB="4347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9541">
                <a:tc>
                  <a:txBody>
                    <a:bodyPr/>
                    <a:lstStyle/>
                    <a:p>
                      <a:r>
                        <a:rPr lang="sl-SI" sz="1400">
                          <a:effectLst/>
                        </a:rPr>
                        <a:t>nimodipine</a:t>
                      </a:r>
                    </a:p>
                  </a:txBody>
                  <a:tcPr marL="72456" marR="72456" marT="57965" marB="43474" anchor="ctr">
                    <a:lnL>
                      <a:noFill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u="none" strike="noStrike">
                          <a:solidFill>
                            <a:srgbClr val="05A2D3"/>
                          </a:solidFill>
                          <a:effectLst/>
                          <a:hlinkClick r:id="rId13"/>
                        </a:rPr>
                        <a:t>enhances cognitive function</a:t>
                      </a:r>
                      <a:endParaRPr lang="sl-SI" sz="1400">
                        <a:effectLst/>
                      </a:endParaRPr>
                    </a:p>
                  </a:txBody>
                  <a:tcPr marL="72456" marR="72456" marT="57965" marB="4347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9541">
                <a:tc>
                  <a:txBody>
                    <a:bodyPr/>
                    <a:lstStyle/>
                    <a:p>
                      <a:r>
                        <a:rPr lang="sl-SI" sz="1400">
                          <a:effectLst/>
                        </a:rPr>
                        <a:t>piracetam</a:t>
                      </a:r>
                    </a:p>
                  </a:txBody>
                  <a:tcPr marL="72456" marR="72456" marT="57965" marB="43474" anchor="ctr">
                    <a:lnL>
                      <a:noFill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u="none" strike="noStrike">
                          <a:solidFill>
                            <a:srgbClr val="05A2D3"/>
                          </a:solidFill>
                          <a:effectLst/>
                          <a:hlinkClick r:id="rId14"/>
                        </a:rPr>
                        <a:t>enhances memory and learning</a:t>
                      </a:r>
                      <a:endParaRPr lang="sl-SI" sz="1400">
                        <a:effectLst/>
                      </a:endParaRPr>
                    </a:p>
                  </a:txBody>
                  <a:tcPr marL="72456" marR="72456" marT="57965" marB="4347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9541">
                <a:tc>
                  <a:txBody>
                    <a:bodyPr/>
                    <a:lstStyle/>
                    <a:p>
                      <a:r>
                        <a:rPr lang="sl-SI" sz="1400">
                          <a:effectLst/>
                        </a:rPr>
                        <a:t>St. John’s wort</a:t>
                      </a:r>
                    </a:p>
                  </a:txBody>
                  <a:tcPr marL="72456" marR="72456" marT="57965" marB="43474" anchor="ctr">
                    <a:lnL>
                      <a:noFill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u="none" strike="noStrike">
                          <a:solidFill>
                            <a:srgbClr val="05A2D3"/>
                          </a:solidFill>
                          <a:effectLst/>
                          <a:hlinkClick r:id="rId15"/>
                        </a:rPr>
                        <a:t>reduces depression</a:t>
                      </a:r>
                      <a:endParaRPr lang="sl-SI" sz="1400">
                        <a:effectLst/>
                      </a:endParaRPr>
                    </a:p>
                  </a:txBody>
                  <a:tcPr marL="72456" marR="72456" marT="57965" marB="4347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9541">
                <a:tc>
                  <a:txBody>
                    <a:bodyPr/>
                    <a:lstStyle/>
                    <a:p>
                      <a:r>
                        <a:rPr lang="sl-SI" sz="1400">
                          <a:effectLst/>
                        </a:rPr>
                        <a:t>tyrosine</a:t>
                      </a:r>
                    </a:p>
                  </a:txBody>
                  <a:tcPr marL="72456" marR="72456" marT="57965" marB="43474" anchor="ctr">
                    <a:lnL>
                      <a:noFill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u="none" strike="noStrike" dirty="0">
                          <a:solidFill>
                            <a:srgbClr val="05A2D3"/>
                          </a:solidFill>
                          <a:effectLst/>
                          <a:hlinkClick r:id="rId16"/>
                        </a:rPr>
                        <a:t>enhances creativity</a:t>
                      </a:r>
                      <a:endParaRPr lang="sl-SI" sz="1400" dirty="0">
                        <a:effectLst/>
                      </a:endParaRPr>
                    </a:p>
                  </a:txBody>
                  <a:tcPr marL="72456" marR="72456" marT="57965" marB="43474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793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memorydr.com/images/memor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146" y="1219200"/>
            <a:ext cx="6931854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altLang="sl-SI" sz="3200" dirty="0"/>
              <a:t>Spomin</a:t>
            </a:r>
            <a:endParaRPr lang="en-US" altLang="sl-SI" sz="3200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066800"/>
            <a:ext cx="5867400" cy="449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altLang="sl-SI" sz="2400" dirty="0" err="1"/>
              <a:t>Večina</a:t>
            </a:r>
            <a:r>
              <a:rPr lang="en-US" altLang="sl-SI" sz="2400" dirty="0"/>
              <a:t> </a:t>
            </a:r>
            <a:r>
              <a:rPr lang="en-US" altLang="sl-SI" sz="2400" dirty="0" err="1"/>
              <a:t>kognitivn</a:t>
            </a:r>
            <a:r>
              <a:rPr lang="sl-SI" altLang="sl-SI" sz="2400" dirty="0"/>
              <a:t>ih</a:t>
            </a:r>
            <a:r>
              <a:rPr lang="en-US" altLang="sl-SI" sz="2400" dirty="0"/>
              <a:t> </a:t>
            </a:r>
            <a:r>
              <a:rPr lang="en-US" altLang="sl-SI" sz="2400" dirty="0" err="1"/>
              <a:t>funkcij</a:t>
            </a:r>
            <a:r>
              <a:rPr lang="sl-SI" altLang="sl-SI" sz="2400" dirty="0"/>
              <a:t> </a:t>
            </a:r>
            <a:r>
              <a:rPr lang="en-US" altLang="sl-SI" sz="2400" dirty="0"/>
              <a:t>do </a:t>
            </a:r>
            <a:r>
              <a:rPr lang="en-US" altLang="sl-SI" sz="2400" dirty="0" err="1"/>
              <a:t>neke</a:t>
            </a:r>
            <a:r>
              <a:rPr lang="en-US" altLang="sl-SI" sz="2400" dirty="0"/>
              <a:t> mere </a:t>
            </a:r>
            <a:r>
              <a:rPr lang="en-US" altLang="sl-SI" sz="2400" dirty="0" err="1"/>
              <a:t>vključuje</a:t>
            </a:r>
            <a:r>
              <a:rPr lang="en-US" altLang="sl-SI" sz="2400" dirty="0"/>
              <a:t> </a:t>
            </a:r>
            <a:r>
              <a:rPr lang="sl-SI" altLang="sl-SI" sz="2400" dirty="0">
                <a:solidFill>
                  <a:srgbClr val="00B0F0"/>
                </a:solidFill>
              </a:rPr>
              <a:t>spomin</a:t>
            </a:r>
            <a:endParaRPr lang="en-US" altLang="sl-SI" sz="2400" dirty="0">
              <a:solidFill>
                <a:srgbClr val="00B0F0"/>
              </a:solidFill>
            </a:endParaRPr>
          </a:p>
          <a:p>
            <a:pPr eaLnBrk="1" hangingPunct="1">
              <a:defRPr/>
            </a:pPr>
            <a:r>
              <a:rPr lang="sl-SI" altLang="sl-SI" sz="2400" dirty="0" smtClean="0"/>
              <a:t>U</a:t>
            </a:r>
            <a:r>
              <a:rPr lang="en-US" altLang="sl-SI" sz="2400" dirty="0" err="1" smtClean="0"/>
              <a:t>činki</a:t>
            </a:r>
            <a:r>
              <a:rPr lang="en-US" altLang="sl-SI" sz="2400" dirty="0" smtClean="0"/>
              <a:t> </a:t>
            </a:r>
            <a:r>
              <a:rPr lang="en-US" altLang="sl-SI" sz="2400" dirty="0" err="1"/>
              <a:t>na</a:t>
            </a:r>
            <a:r>
              <a:rPr lang="en-US" altLang="sl-SI" sz="2400" dirty="0"/>
              <a:t> </a:t>
            </a:r>
            <a:r>
              <a:rPr lang="en-US" altLang="sl-SI" sz="2400" dirty="0" err="1"/>
              <a:t>kognicijo</a:t>
            </a:r>
            <a:r>
              <a:rPr lang="en-US" altLang="sl-SI" sz="2400" dirty="0"/>
              <a:t> </a:t>
            </a:r>
            <a:r>
              <a:rPr lang="sl-SI" altLang="sl-SI" sz="2400" dirty="0" smtClean="0"/>
              <a:t>se </a:t>
            </a:r>
            <a:r>
              <a:rPr lang="en-US" altLang="sl-SI" sz="2400" dirty="0" err="1" smtClean="0"/>
              <a:t>pogosto</a:t>
            </a:r>
            <a:r>
              <a:rPr lang="en-US" altLang="sl-SI" sz="2400" dirty="0" smtClean="0"/>
              <a:t> </a:t>
            </a:r>
            <a:r>
              <a:rPr lang="sl-SI" altLang="sl-SI" sz="2400" dirty="0"/>
              <a:t>nanašajo na </a:t>
            </a:r>
            <a:r>
              <a:rPr lang="en-US" altLang="sl-SI" sz="2400" dirty="0" err="1">
                <a:solidFill>
                  <a:schemeClr val="accent2">
                    <a:lumMod val="75000"/>
                  </a:schemeClr>
                </a:solidFill>
              </a:rPr>
              <a:t>sprememb</a:t>
            </a:r>
            <a:r>
              <a:rPr lang="sl-SI" altLang="sl-SI" sz="2400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altLang="sl-SI" sz="2400" dirty="0"/>
              <a:t> </a:t>
            </a:r>
            <a:r>
              <a:rPr lang="en-US" altLang="sl-SI" sz="2400" dirty="0" err="1">
                <a:solidFill>
                  <a:schemeClr val="accent2">
                    <a:lumMod val="75000"/>
                  </a:schemeClr>
                </a:solidFill>
              </a:rPr>
              <a:t>spominsk</a:t>
            </a:r>
            <a:r>
              <a:rPr lang="sl-SI" altLang="sl-SI" sz="2400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en-US" altLang="sl-SI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sl-SI" sz="2400" dirty="0" err="1">
                <a:solidFill>
                  <a:schemeClr val="accent2">
                    <a:lumMod val="75000"/>
                  </a:schemeClr>
                </a:solidFill>
              </a:rPr>
              <a:t>funkcij</a:t>
            </a:r>
            <a:r>
              <a:rPr lang="sl-SI" altLang="sl-SI" sz="2400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endParaRPr lang="en-US" altLang="sl-SI" sz="2400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en-US" altLang="sl-SI" sz="2400" dirty="0" err="1"/>
              <a:t>Tvorba</a:t>
            </a:r>
            <a:r>
              <a:rPr lang="en-US" altLang="sl-SI" sz="2400" dirty="0"/>
              <a:t> </a:t>
            </a:r>
            <a:r>
              <a:rPr lang="sl-SI" altLang="sl-SI" sz="2400" dirty="0"/>
              <a:t>spomina </a:t>
            </a:r>
            <a:r>
              <a:rPr lang="en-US" altLang="sl-SI" sz="2400" dirty="0"/>
              <a:t>je </a:t>
            </a:r>
            <a:r>
              <a:rPr lang="en-US" altLang="sl-SI" sz="2400" dirty="0" err="1"/>
              <a:t>časovno</a:t>
            </a:r>
            <a:r>
              <a:rPr lang="en-US" altLang="sl-SI" sz="2400" dirty="0"/>
              <a:t> </a:t>
            </a:r>
            <a:r>
              <a:rPr lang="sl-SI" altLang="sl-SI" sz="2400" dirty="0"/>
              <a:t>pogojen proces</a:t>
            </a:r>
            <a:endParaRPr lang="en-US" altLang="sl-SI" sz="2400" dirty="0"/>
          </a:p>
          <a:p>
            <a:pPr eaLnBrk="1" hangingPunct="1">
              <a:defRPr/>
            </a:pPr>
            <a:r>
              <a:rPr lang="en-US" altLang="sl-SI" sz="2400" dirty="0" err="1">
                <a:solidFill>
                  <a:schemeClr val="accent2">
                    <a:lumMod val="75000"/>
                  </a:schemeClr>
                </a:solidFill>
              </a:rPr>
              <a:t>Konsolidacij</a:t>
            </a:r>
            <a:r>
              <a:rPr lang="sl-SI" altLang="sl-SI" sz="2400" dirty="0" err="1">
                <a:solidFill>
                  <a:schemeClr val="accent2">
                    <a:lumMod val="75000"/>
                  </a:schemeClr>
                </a:solidFill>
              </a:rPr>
              <a:t>sko</a:t>
            </a:r>
            <a:r>
              <a:rPr lang="en-US" altLang="sl-SI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sl-SI" sz="2400" dirty="0" err="1">
                <a:solidFill>
                  <a:schemeClr val="accent2">
                    <a:lumMod val="75000"/>
                  </a:schemeClr>
                </a:solidFill>
              </a:rPr>
              <a:t>obdobje</a:t>
            </a:r>
            <a:r>
              <a:rPr lang="en-US" altLang="sl-SI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sl-SI" sz="2400" dirty="0"/>
              <a:t>je </a:t>
            </a:r>
            <a:r>
              <a:rPr lang="en-US" altLang="sl-SI" sz="2400" dirty="0" err="1"/>
              <a:t>proces</a:t>
            </a:r>
            <a:r>
              <a:rPr lang="en-US" altLang="sl-SI" sz="2400" dirty="0"/>
              <a:t> </a:t>
            </a:r>
            <a:r>
              <a:rPr lang="en-US" altLang="sl-SI" sz="2400" dirty="0" err="1"/>
              <a:t>spomin</a:t>
            </a:r>
            <a:r>
              <a:rPr lang="sl-SI" altLang="sl-SI" sz="2400" dirty="0" err="1"/>
              <a:t>ov</a:t>
            </a:r>
            <a:r>
              <a:rPr lang="sl-SI" altLang="sl-SI" sz="2400" dirty="0"/>
              <a:t>, ki se spreminjajo </a:t>
            </a:r>
            <a:r>
              <a:rPr lang="en-US" altLang="sl-SI" sz="2400" dirty="0"/>
              <a:t>od </a:t>
            </a:r>
            <a:r>
              <a:rPr lang="en-US" altLang="sl-SI" sz="2400" dirty="0" err="1"/>
              <a:t>začasnega</a:t>
            </a:r>
            <a:r>
              <a:rPr lang="en-US" altLang="sl-SI" sz="2400" dirty="0"/>
              <a:t> v </a:t>
            </a:r>
            <a:r>
              <a:rPr lang="en-US" altLang="sl-SI" sz="2400" dirty="0" err="1"/>
              <a:t>staln</a:t>
            </a:r>
            <a:r>
              <a:rPr lang="sl-SI" altLang="sl-SI" sz="2400" dirty="0"/>
              <a:t>ega</a:t>
            </a:r>
            <a:endParaRPr lang="en-US" altLang="sl-SI" sz="2400" dirty="0"/>
          </a:p>
          <a:p>
            <a:pPr eaLnBrk="1" hangingPunct="1">
              <a:defRPr/>
            </a:pPr>
            <a:r>
              <a:rPr lang="sl-SI" altLang="sl-SI" sz="2400" dirty="0"/>
              <a:t>Uporaba zdravil v času </a:t>
            </a:r>
            <a:r>
              <a:rPr lang="en-US" altLang="sl-SI" sz="2400" dirty="0" err="1" smtClean="0"/>
              <a:t>konsolidacije</a:t>
            </a:r>
            <a:r>
              <a:rPr lang="en-US" altLang="sl-SI" sz="2400" dirty="0" smtClean="0"/>
              <a:t> </a:t>
            </a:r>
            <a:r>
              <a:rPr lang="en-US" altLang="sl-SI" sz="2400" dirty="0" err="1"/>
              <a:t>krepi</a:t>
            </a:r>
            <a:r>
              <a:rPr lang="en-US" altLang="sl-SI" sz="2400" dirty="0"/>
              <a:t> </a:t>
            </a:r>
            <a:r>
              <a:rPr lang="en-US" altLang="sl-SI" sz="2400" dirty="0" err="1"/>
              <a:t>pomnjenj</a:t>
            </a:r>
            <a:r>
              <a:rPr lang="sl-SI" altLang="sl-SI" sz="2400" dirty="0"/>
              <a:t>e</a:t>
            </a:r>
            <a:endParaRPr lang="en-US" altLang="sl-SI" sz="2400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915400" y="6172200"/>
            <a:ext cx="19277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sl-SI" dirty="0"/>
              <a:t>White, 1998 </a:t>
            </a:r>
          </a:p>
        </p:txBody>
      </p:sp>
    </p:spTree>
    <p:extLst>
      <p:ext uri="{BB962C8B-B14F-4D97-AF65-F5344CB8AC3E}">
        <p14:creationId xmlns:p14="http://schemas.microsoft.com/office/powerpoint/2010/main" val="24624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99" y="2971800"/>
            <a:ext cx="8553061" cy="4191000"/>
          </a:xfrm>
          <a:prstGeom prst="rect">
            <a:avLst/>
          </a:prstGeom>
        </p:spPr>
      </p:pic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altLang="sl-SI" sz="3200" dirty="0"/>
              <a:t>Proces shranjevanja informacij</a:t>
            </a:r>
            <a:endParaRPr lang="en-US" altLang="sl-SI" sz="3200" dirty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626" y="914400"/>
            <a:ext cx="8312374" cy="4495800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l-SI" altLang="sl-SI" dirty="0" smtClean="0"/>
              <a:t>Z</a:t>
            </a:r>
            <a:r>
              <a:rPr lang="en-US" altLang="sl-SI" dirty="0" err="1" smtClean="0"/>
              <a:t>mogljivosti</a:t>
            </a:r>
            <a:r>
              <a:rPr lang="en-US" altLang="sl-SI" dirty="0" smtClean="0"/>
              <a:t> </a:t>
            </a:r>
            <a:r>
              <a:rPr lang="en-US" altLang="sl-SI" dirty="0" err="1"/>
              <a:t>možganov</a:t>
            </a:r>
            <a:r>
              <a:rPr lang="en-US" altLang="sl-SI" dirty="0"/>
              <a:t> </a:t>
            </a:r>
            <a:r>
              <a:rPr lang="sl-SI" altLang="sl-SI" dirty="0" smtClean="0"/>
              <a:t>za </a:t>
            </a:r>
            <a:r>
              <a:rPr lang="sl-SI" altLang="sl-SI" dirty="0" err="1" smtClean="0"/>
              <a:t>pomnenje</a:t>
            </a:r>
            <a:r>
              <a:rPr lang="sl-SI" altLang="sl-SI" dirty="0" smtClean="0"/>
              <a:t> </a:t>
            </a:r>
            <a:r>
              <a:rPr lang="en-US" altLang="sl-SI" dirty="0" smtClean="0"/>
              <a:t>in </a:t>
            </a:r>
            <a:r>
              <a:rPr lang="en-US" altLang="sl-SI" dirty="0" err="1"/>
              <a:t>omejitve</a:t>
            </a:r>
            <a:r>
              <a:rPr lang="en-US" altLang="sl-SI" dirty="0"/>
              <a:t> </a:t>
            </a:r>
            <a:r>
              <a:rPr lang="en-US" altLang="sl-SI" dirty="0" err="1"/>
              <a:t>obdelav</a:t>
            </a:r>
            <a:r>
              <a:rPr lang="sl-SI" altLang="sl-SI" dirty="0"/>
              <a:t>e</a:t>
            </a:r>
            <a:r>
              <a:rPr lang="en-US" altLang="sl-SI" dirty="0"/>
              <a:t> </a:t>
            </a:r>
            <a:r>
              <a:rPr lang="en-US" altLang="sl-SI" dirty="0" err="1"/>
              <a:t>informacij</a:t>
            </a:r>
            <a:r>
              <a:rPr lang="en-US" altLang="sl-SI" dirty="0"/>
              <a:t> </a:t>
            </a:r>
            <a:r>
              <a:rPr lang="en-US" altLang="sl-SI" dirty="0" err="1"/>
              <a:t>niso</a:t>
            </a:r>
            <a:r>
              <a:rPr lang="en-US" altLang="sl-SI" dirty="0"/>
              <a:t> </a:t>
            </a:r>
            <a:r>
              <a:rPr lang="en-US" altLang="sl-SI" dirty="0" err="1"/>
              <a:t>znane</a:t>
            </a:r>
            <a:endParaRPr lang="en-US" altLang="sl-SI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l-SI" dirty="0" err="1"/>
              <a:t>Ključno</a:t>
            </a:r>
            <a:r>
              <a:rPr lang="en-US" altLang="sl-SI" dirty="0"/>
              <a:t> </a:t>
            </a:r>
            <a:r>
              <a:rPr lang="en-US" altLang="sl-SI" dirty="0" err="1"/>
              <a:t>vprašanje</a:t>
            </a:r>
            <a:r>
              <a:rPr lang="en-US" altLang="sl-SI" dirty="0"/>
              <a:t> </a:t>
            </a:r>
            <a:r>
              <a:rPr lang="en-US" altLang="sl-SI" dirty="0" err="1"/>
              <a:t>za</a:t>
            </a:r>
            <a:r>
              <a:rPr lang="en-US" altLang="sl-SI" dirty="0"/>
              <a:t> </a:t>
            </a:r>
            <a:r>
              <a:rPr lang="en-US" altLang="sl-SI" dirty="0" err="1"/>
              <a:t>izboljšanje</a:t>
            </a:r>
            <a:r>
              <a:rPr lang="en-US" altLang="sl-SI" dirty="0"/>
              <a:t> </a:t>
            </a:r>
            <a:r>
              <a:rPr lang="en-US" altLang="sl-SI" dirty="0" err="1"/>
              <a:t>kognitivnih</a:t>
            </a:r>
            <a:r>
              <a:rPr lang="en-US" altLang="sl-SI" dirty="0"/>
              <a:t> </a:t>
            </a:r>
            <a:r>
              <a:rPr lang="en-US" altLang="sl-SI" dirty="0" err="1"/>
              <a:t>sposobnosti</a:t>
            </a:r>
            <a:r>
              <a:rPr lang="en-US" altLang="sl-SI" dirty="0"/>
              <a:t>: </a:t>
            </a:r>
            <a:r>
              <a:rPr lang="sl-SI" altLang="sl-SI" dirty="0" smtClean="0"/>
              <a:t>Koliko </a:t>
            </a:r>
            <a:r>
              <a:rPr lang="en-US" altLang="sl-SI" dirty="0" smtClean="0"/>
              <a:t>je </a:t>
            </a:r>
            <a:r>
              <a:rPr lang="en-US" altLang="sl-SI" dirty="0" err="1" smtClean="0"/>
              <a:t>prostora</a:t>
            </a:r>
            <a:r>
              <a:rPr lang="en-US" altLang="sl-SI" dirty="0" smtClean="0"/>
              <a:t> </a:t>
            </a:r>
            <a:r>
              <a:rPr lang="en-US" altLang="sl-SI" dirty="0" err="1"/>
              <a:t>za</a:t>
            </a:r>
            <a:r>
              <a:rPr lang="en-US" altLang="sl-SI" dirty="0"/>
              <a:t> </a:t>
            </a:r>
            <a:r>
              <a:rPr lang="en-US" altLang="sl-SI" dirty="0" err="1" smtClean="0"/>
              <a:t>izboljšave</a:t>
            </a:r>
            <a:r>
              <a:rPr lang="sl-SI" altLang="sl-SI" dirty="0" smtClean="0"/>
              <a:t>?</a:t>
            </a:r>
            <a:r>
              <a:rPr lang="en-US" altLang="sl-SI" dirty="0" smtClean="0"/>
              <a:t> </a:t>
            </a:r>
            <a:r>
              <a:rPr lang="sl-SI" altLang="sl-SI" dirty="0" smtClean="0"/>
              <a:t>S</a:t>
            </a:r>
            <a:r>
              <a:rPr lang="en-US" altLang="sl-SI" dirty="0" smtClean="0"/>
              <a:t>o </a:t>
            </a:r>
            <a:r>
              <a:rPr lang="sl-SI" altLang="sl-SI" dirty="0" err="1" smtClean="0"/>
              <a:t>spomisnke</a:t>
            </a:r>
            <a:r>
              <a:rPr lang="sl-SI" altLang="sl-SI" dirty="0" smtClean="0"/>
              <a:t> rezerve </a:t>
            </a:r>
            <a:r>
              <a:rPr lang="en-US" altLang="sl-SI" dirty="0" err="1" smtClean="0"/>
              <a:t>tako</a:t>
            </a:r>
            <a:r>
              <a:rPr lang="en-US" altLang="sl-SI" dirty="0" smtClean="0"/>
              <a:t> </a:t>
            </a:r>
            <a:r>
              <a:rPr lang="en-US" altLang="sl-SI" dirty="0" err="1"/>
              <a:t>majhne</a:t>
            </a:r>
            <a:r>
              <a:rPr lang="en-US" altLang="sl-SI" dirty="0"/>
              <a:t>, da so </a:t>
            </a:r>
            <a:r>
              <a:rPr lang="sl-SI" altLang="sl-SI" dirty="0"/>
              <a:t>osebe</a:t>
            </a:r>
            <a:r>
              <a:rPr lang="en-US" altLang="sl-SI" dirty="0"/>
              <a:t> z </a:t>
            </a:r>
            <a:r>
              <a:rPr lang="en-US" altLang="sl-SI" dirty="0" err="1"/>
              <a:t>normalnim</a:t>
            </a:r>
            <a:r>
              <a:rPr lang="en-US" altLang="sl-SI" dirty="0"/>
              <a:t> </a:t>
            </a:r>
            <a:r>
              <a:rPr lang="en-US" altLang="sl-SI" dirty="0" err="1"/>
              <a:t>delovanjem</a:t>
            </a:r>
            <a:r>
              <a:rPr lang="en-US" altLang="sl-SI" dirty="0"/>
              <a:t> </a:t>
            </a:r>
            <a:r>
              <a:rPr lang="en-US" altLang="sl-SI" dirty="0" err="1"/>
              <a:t>možganov</a:t>
            </a:r>
            <a:r>
              <a:rPr lang="en-US" altLang="sl-SI" dirty="0"/>
              <a:t> </a:t>
            </a:r>
            <a:r>
              <a:rPr lang="en-US" altLang="sl-SI" dirty="0" err="1"/>
              <a:t>že</a:t>
            </a:r>
            <a:r>
              <a:rPr lang="en-US" altLang="sl-SI" dirty="0"/>
              <a:t> </a:t>
            </a:r>
            <a:r>
              <a:rPr lang="en-US" altLang="sl-SI" dirty="0" err="1"/>
              <a:t>blizu</a:t>
            </a:r>
            <a:r>
              <a:rPr lang="en-US" altLang="sl-SI" dirty="0"/>
              <a:t> </a:t>
            </a:r>
            <a:r>
              <a:rPr lang="en-US" altLang="sl-SI" dirty="0" err="1"/>
              <a:t>njih</a:t>
            </a:r>
            <a:r>
              <a:rPr lang="en-US" altLang="sl-SI" dirty="0"/>
              <a:t>?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660526" y="6356351"/>
            <a:ext cx="18315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r>
              <a:rPr lang="en-US" altLang="sl-SI"/>
              <a:t>White, 1998</a:t>
            </a:r>
          </a:p>
        </p:txBody>
      </p:sp>
    </p:spTree>
    <p:extLst>
      <p:ext uri="{BB962C8B-B14F-4D97-AF65-F5344CB8AC3E}">
        <p14:creationId xmlns:p14="http://schemas.microsoft.com/office/powerpoint/2010/main" val="298802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Spominske funkcije in njihova modulacija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0"/>
          </p:nvPr>
        </p:nvSpPr>
        <p:spPr>
          <a:xfrm>
            <a:off x="7391400" y="1046162"/>
            <a:ext cx="4572000" cy="2192338"/>
          </a:xfrm>
        </p:spPr>
        <p:txBody>
          <a:bodyPr/>
          <a:lstStyle/>
          <a:p>
            <a:r>
              <a:rPr lang="sl-SI" dirty="0"/>
              <a:t>Vpliv kateholaminov in stresnih dejavnikov na hranjenje in priklic spomina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1" y="838201"/>
            <a:ext cx="7038078" cy="480059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131" y="4112639"/>
            <a:ext cx="6913869" cy="274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1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720726"/>
            <a:ext cx="7086600" cy="79606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Strategija za razvoj kognitivnih ojačevalcev - CREB pot</a:t>
            </a:r>
            <a:endParaRPr lang="sl-SI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7467600" y="990601"/>
            <a:ext cx="457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/>
              <a:t>STM – kratkotrajni spomin</a:t>
            </a:r>
          </a:p>
          <a:p>
            <a:r>
              <a:rPr lang="sl-SI" sz="2800" dirty="0"/>
              <a:t>ITM – </a:t>
            </a:r>
            <a:r>
              <a:rPr lang="sl-SI" sz="2800" dirty="0" err="1"/>
              <a:t>intermediatni</a:t>
            </a:r>
            <a:r>
              <a:rPr lang="sl-SI" sz="2800" dirty="0"/>
              <a:t> spomin</a:t>
            </a:r>
          </a:p>
          <a:p>
            <a:r>
              <a:rPr lang="sl-SI" sz="2800" dirty="0"/>
              <a:t>LTM – dolgoročni spomin</a:t>
            </a:r>
          </a:p>
          <a:p>
            <a:r>
              <a:rPr lang="sl-SI" sz="2800" dirty="0"/>
              <a:t>ARM – spomin odporen na anestetike - amnezija</a:t>
            </a:r>
          </a:p>
          <a:p>
            <a:r>
              <a:rPr lang="sl-SI" sz="2800" dirty="0"/>
              <a:t>(kar kaže na različno poreklo spomina)</a:t>
            </a:r>
          </a:p>
          <a:p>
            <a:endParaRPr lang="sl-SI" sz="2800" dirty="0"/>
          </a:p>
          <a:p>
            <a:r>
              <a:rPr lang="sl-SI" sz="2800" dirty="0"/>
              <a:t>Aktivacija po ITM lahko teče po 2 različnih poteh!!!</a:t>
            </a:r>
          </a:p>
        </p:txBody>
      </p:sp>
      <p:sp>
        <p:nvSpPr>
          <p:cNvPr id="6" name="Pravokotnik 5"/>
          <p:cNvSpPr/>
          <p:nvPr/>
        </p:nvSpPr>
        <p:spPr>
          <a:xfrm>
            <a:off x="1600200" y="836712"/>
            <a:ext cx="5029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/>
              <a:t>Nature </a:t>
            </a:r>
            <a:r>
              <a:rPr lang="sl-SI" sz="1400" dirty="0" err="1"/>
              <a:t>Reviews</a:t>
            </a:r>
            <a:r>
              <a:rPr lang="sl-SI" sz="1400" dirty="0"/>
              <a:t> Drug </a:t>
            </a:r>
            <a:r>
              <a:rPr lang="sl-SI" sz="1400" dirty="0" err="1"/>
              <a:t>Discovery</a:t>
            </a:r>
            <a:r>
              <a:rPr lang="sl-SI" sz="1400" dirty="0"/>
              <a:t> </a:t>
            </a:r>
            <a:r>
              <a:rPr lang="sl-SI" sz="1400" dirty="0" err="1"/>
              <a:t>volume</a:t>
            </a:r>
            <a:r>
              <a:rPr lang="sl-SI" sz="1400" dirty="0"/>
              <a:t> 2, pages267–277 (2003)</a:t>
            </a:r>
          </a:p>
        </p:txBody>
      </p:sp>
    </p:spTree>
    <p:extLst>
      <p:ext uri="{BB962C8B-B14F-4D97-AF65-F5344CB8AC3E}">
        <p14:creationId xmlns:p14="http://schemas.microsoft.com/office/powerpoint/2010/main" val="249140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zure">
  <a:themeElements>
    <a:clrScheme name="Azure 7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FFFF"/>
      </a:accent1>
      <a:accent2>
        <a:srgbClr val="6666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5C5CE7"/>
      </a:accent6>
      <a:hlink>
        <a:srgbClr val="3333CC"/>
      </a:hlink>
      <a:folHlink>
        <a:srgbClr val="3333CC"/>
      </a:folHlink>
    </a:clrScheme>
    <a:fontScheme name="Az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4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3333CC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5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CCCC"/>
        </a:accent1>
        <a:accent2>
          <a:srgbClr val="6666FF"/>
        </a:accent2>
        <a:accent3>
          <a:srgbClr val="FFFFFF"/>
        </a:accent3>
        <a:accent4>
          <a:srgbClr val="000000"/>
        </a:accent4>
        <a:accent5>
          <a:srgbClr val="AAE2E2"/>
        </a:accent5>
        <a:accent6>
          <a:srgbClr val="5C5CE7"/>
        </a:accent6>
        <a:hlink>
          <a:srgbClr val="3333CC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6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00CCCC"/>
        </a:accent1>
        <a:accent2>
          <a:srgbClr val="6666FF"/>
        </a:accent2>
        <a:accent3>
          <a:srgbClr val="FFFFFF"/>
        </a:accent3>
        <a:accent4>
          <a:srgbClr val="000000"/>
        </a:accent4>
        <a:accent5>
          <a:srgbClr val="AAE2E2"/>
        </a:accent5>
        <a:accent6>
          <a:srgbClr val="5C5CE7"/>
        </a:accent6>
        <a:hlink>
          <a:srgbClr val="3333CC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7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FFFFFF"/>
        </a:accent1>
        <a:accent2>
          <a:srgbClr val="6666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5C5CE7"/>
        </a:accent6>
        <a:hlink>
          <a:srgbClr val="3333CC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Designs\Azure.pot</Template>
  <TotalTime>22889</TotalTime>
  <Words>2851</Words>
  <Application>Microsoft Office PowerPoint</Application>
  <PresentationFormat>Širokozaslonsko</PresentationFormat>
  <Paragraphs>460</Paragraphs>
  <Slides>57</Slides>
  <Notes>4</Notes>
  <HiddenSlides>0</HiddenSlides>
  <MMClips>0</MMClips>
  <ScaleCrop>false</ScaleCrop>
  <HeadingPairs>
    <vt:vector size="8" baseType="variant">
      <vt:variant>
        <vt:lpstr>Uporabljene pisave</vt:lpstr>
      </vt:variant>
      <vt:variant>
        <vt:i4>10</vt:i4>
      </vt:variant>
      <vt:variant>
        <vt:lpstr>Tema</vt:lpstr>
      </vt:variant>
      <vt:variant>
        <vt:i4>2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57</vt:i4>
      </vt:variant>
    </vt:vector>
  </HeadingPairs>
  <TitlesOfParts>
    <vt:vector size="70" baseType="lpstr">
      <vt:lpstr>Arial</vt:lpstr>
      <vt:lpstr>Geneva</vt:lpstr>
      <vt:lpstr>Helvetica</vt:lpstr>
      <vt:lpstr>PT Sans</vt:lpstr>
      <vt:lpstr>SansSerifFont</vt:lpstr>
      <vt:lpstr>Tahoma</vt:lpstr>
      <vt:lpstr>TiemposHeadline</vt:lpstr>
      <vt:lpstr>Times</vt:lpstr>
      <vt:lpstr>Times New Roman</vt:lpstr>
      <vt:lpstr>Wingdings</vt:lpstr>
      <vt:lpstr>Azure</vt:lpstr>
      <vt:lpstr>Custom Design</vt:lpstr>
      <vt:lpstr>Slide</vt:lpstr>
      <vt:lpstr>Psihofarmakologija duševnih motenj  Nootropi („Smart drugs“, „Brain Boosters“, „Cognitive enhancers“…)  Gorazd Drevenšek 2025/26</vt:lpstr>
      <vt:lpstr>Nootropi</vt:lpstr>
      <vt:lpstr>PowerPointova predstavitev</vt:lpstr>
      <vt:lpstr>PowerPointova predstavitev</vt:lpstr>
      <vt:lpstr>PowerPointova predstavitev</vt:lpstr>
      <vt:lpstr>Spomin</vt:lpstr>
      <vt:lpstr>Proces shranjevanja informacij</vt:lpstr>
      <vt:lpstr>Spominske funkcije in njihova modulacija</vt:lpstr>
      <vt:lpstr>Strategija za razvoj kognitivnih ojačevalcev - CREB pot</vt:lpstr>
      <vt:lpstr>          Kje shranjujemo spomine?  </vt:lpstr>
      <vt:lpstr>Oblikovanje spomina in njegov priklic (2020)</vt:lpstr>
      <vt:lpstr>Kognitivni ojačevalci – strategije razvoja</vt:lpstr>
      <vt:lpstr>Nastajanje spomina</vt:lpstr>
      <vt:lpstr>Dolgoročni in kratkoročni spomin</vt:lpstr>
      <vt:lpstr>Rekonsolidacija spomina</vt:lpstr>
      <vt:lpstr>Kaj lahko jača spomin</vt:lpstr>
      <vt:lpstr>Zdravila, ki jačajo spomin</vt:lpstr>
      <vt:lpstr>Najbolj pogosto uporabljana zdravila</vt:lpstr>
      <vt:lpstr>Epidemija?</vt:lpstr>
      <vt:lpstr>Pregled učinkovin (po Majcen, 2015)</vt:lpstr>
      <vt:lpstr>Učinkovine, ki delujejo na spomin - 2</vt:lpstr>
      <vt:lpstr>Učinkovine - 3</vt:lpstr>
      <vt:lpstr>Učinkovine - 4</vt:lpstr>
      <vt:lpstr>Tarče delovanja kognitivnih ojačevalcev</vt:lpstr>
      <vt:lpstr>Amfetamini</vt:lpstr>
      <vt:lpstr>PowerPointova predstavitev</vt:lpstr>
      <vt:lpstr>Estrogen in testosteron</vt:lpstr>
      <vt:lpstr>Estrogen in testosteron</vt:lpstr>
      <vt:lpstr>Estrogen in testosteron</vt:lpstr>
      <vt:lpstr>Glukoza</vt:lpstr>
      <vt:lpstr>Glukoza</vt:lpstr>
      <vt:lpstr>Kofein</vt:lpstr>
      <vt:lpstr>Kofein</vt:lpstr>
      <vt:lpstr>Dojenje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AMPA ojačitev naloge ob pomanjkanju spanja</vt:lpstr>
      <vt:lpstr>PowerPointova predstavitev</vt:lpstr>
      <vt:lpstr>PowerPointova predstavitev</vt:lpstr>
      <vt:lpstr>PowerPointova predstavitev</vt:lpstr>
      <vt:lpstr>Nevrološko koreliranje z moralnostjo</vt:lpstr>
      <vt:lpstr>Podzavestni rasizem</vt:lpstr>
      <vt:lpstr>Forenzično slikanje možganov: nasilni prestopniki</vt:lpstr>
      <vt:lpstr>Vedenjsko napovedovanje</vt:lpstr>
      <vt:lpstr>Farmakogenomika</vt:lpstr>
      <vt:lpstr>PowerPointova predstavitev</vt:lpstr>
      <vt:lpstr>Analogija DOPING - ojačevalci telesnih zmogljivosti</vt:lpstr>
      <vt:lpstr>AIDS – strategija farmakoterapije – delovanje na več korakih</vt:lpstr>
      <vt:lpstr>AIDS „cocktail“</vt:lpstr>
      <vt:lpstr>„Brain cocktail“?</vt:lpstr>
      <vt:lpstr>MoCA test</vt:lpstr>
      <vt:lpstr>Potencialne formulacije za kognitivno ojačanje</vt:lpstr>
      <vt:lpstr>Pregled delovanja nekaterih potencialnih nootropnih učinkovin       X</vt:lpstr>
    </vt:vector>
  </TitlesOfParts>
  <Company>Sinauer Associates,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Psychopharmacology, 2e</dc:title>
  <dc:creator>Sinauer Associates;Inc.</dc:creator>
  <cp:lastModifiedBy>Drevenšek, Gorazd</cp:lastModifiedBy>
  <cp:revision>1118</cp:revision>
  <cp:lastPrinted>1601-01-01T00:00:00Z</cp:lastPrinted>
  <dcterms:created xsi:type="dcterms:W3CDTF">2000-10-16T19:08:56Z</dcterms:created>
  <dcterms:modified xsi:type="dcterms:W3CDTF">2025-12-15T12:37:13Z</dcterms:modified>
</cp:coreProperties>
</file>