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_rels/notesSlide15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2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21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9144000" cy="6858000"/>
  <p:notesSz cx="7099300" cy="102346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sl-SI" sz="32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40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41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13CF2AAB-6861-44C0-A4AB-88121F3A3D94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760" cy="3838320"/>
          </a:xfrm>
          <a:prstGeom prst="rect">
            <a:avLst/>
          </a:prstGeom>
        </p:spPr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720" cy="4603320"/>
          </a:xfrm>
          <a:prstGeom prst="rect">
            <a:avLst/>
          </a:prstGeom>
        </p:spPr>
        <p:txBody>
          <a:bodyPr lIns="96840" rIns="96840" tIns="48240" bIns="4824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89" name="Ograda številke diapozitiva 3"/>
          <p:cNvSpPr txBox="1"/>
          <p:nvPr/>
        </p:nvSpPr>
        <p:spPr>
          <a:xfrm>
            <a:off x="4021200" y="9721800"/>
            <a:ext cx="3076200" cy="51084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b">
            <a:noAutofit/>
          </a:bodyPr>
          <a:p>
            <a:pPr algn="r">
              <a:lnSpc>
                <a:spcPct val="100000"/>
              </a:lnSpc>
            </a:pPr>
            <a:fld id="{F49A5DD0-8D68-4E55-8728-51E445B9D607}" type="slidenum">
              <a:rPr b="0" lang="sl-SI" sz="13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300" spc="-1" strike="noStrike"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ustomShape 1"/>
          <p:cNvSpPr/>
          <p:nvPr/>
        </p:nvSpPr>
        <p:spPr>
          <a:xfrm>
            <a:off x="3884760" y="8685360"/>
            <a:ext cx="2942280" cy="42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35B517B0-DC1B-47ED-801D-BA8CEB2FD3CD}" type="slidenum">
              <a:rPr b="0" lang="en-US" sz="1200" spc="-1" strike="noStrike">
                <a:solidFill>
                  <a:srgbClr val="000000"/>
                </a:solidFill>
                <a:latin typeface="Times New Roman"/>
                <a:ea typeface="+mn-ea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  <p:sp>
        <p:nvSpPr>
          <p:cNvPr id="194" name="CustomShape 2"/>
          <p:cNvSpPr/>
          <p:nvPr/>
        </p:nvSpPr>
        <p:spPr>
          <a:xfrm>
            <a:off x="1143000" y="685800"/>
            <a:ext cx="457092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95" name="CustomShape 3"/>
          <p:cNvSpPr/>
          <p:nvPr/>
        </p:nvSpPr>
        <p:spPr>
          <a:xfrm>
            <a:off x="685800" y="4343400"/>
            <a:ext cx="5467680" cy="40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3884760" y="8685360"/>
            <a:ext cx="2942280" cy="42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E25F5F55-B1CE-4EBD-B4AF-4E2A92429851}" type="slidenum">
              <a:rPr b="0" lang="en-US" sz="1200" spc="-1" strike="noStrike">
                <a:solidFill>
                  <a:srgbClr val="000000"/>
                </a:solidFill>
                <a:latin typeface="Times New Roman"/>
                <a:ea typeface="+mn-ea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  <p:sp>
        <p:nvSpPr>
          <p:cNvPr id="197" name="CustomShape 2"/>
          <p:cNvSpPr/>
          <p:nvPr/>
        </p:nvSpPr>
        <p:spPr>
          <a:xfrm>
            <a:off x="1143000" y="685800"/>
            <a:ext cx="457092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98" name="CustomShape 3"/>
          <p:cNvSpPr/>
          <p:nvPr/>
        </p:nvSpPr>
        <p:spPr>
          <a:xfrm>
            <a:off x="685800" y="4343400"/>
            <a:ext cx="5467680" cy="40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3884760" y="8685360"/>
            <a:ext cx="2942280" cy="42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18B3816D-392B-4972-ABC6-89E4DA921C8E}" type="slidenum">
              <a:rPr b="0" lang="en-US" sz="1200" spc="-1" strike="noStrike">
                <a:solidFill>
                  <a:srgbClr val="000000"/>
                </a:solidFill>
                <a:latin typeface="Times New Roman"/>
                <a:ea typeface="+mn-ea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1143000" y="685800"/>
            <a:ext cx="457092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01" name="CustomShape 3"/>
          <p:cNvSpPr/>
          <p:nvPr/>
        </p:nvSpPr>
        <p:spPr>
          <a:xfrm>
            <a:off x="685800" y="4343400"/>
            <a:ext cx="5467680" cy="40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3884760" y="8685360"/>
            <a:ext cx="2942280" cy="42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BA827FED-8605-4E00-9E89-699FD890D755}" type="slidenum">
              <a:rPr b="0" lang="en-US" sz="1200" spc="-1" strike="noStrike">
                <a:solidFill>
                  <a:srgbClr val="000000"/>
                </a:solidFill>
                <a:latin typeface="Times New Roman"/>
                <a:ea typeface="+mn-ea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  <p:sp>
        <p:nvSpPr>
          <p:cNvPr id="203" name="CustomShape 2"/>
          <p:cNvSpPr/>
          <p:nvPr/>
        </p:nvSpPr>
        <p:spPr>
          <a:xfrm>
            <a:off x="1143000" y="685800"/>
            <a:ext cx="457092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04" name="CustomShape 3"/>
          <p:cNvSpPr/>
          <p:nvPr/>
        </p:nvSpPr>
        <p:spPr>
          <a:xfrm>
            <a:off x="685800" y="4343400"/>
            <a:ext cx="5467680" cy="40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760" cy="3838320"/>
          </a:xfrm>
          <a:prstGeom prst="rect">
            <a:avLst/>
          </a:prstGeom>
        </p:spPr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720" cy="4603320"/>
          </a:xfrm>
          <a:prstGeom prst="rect">
            <a:avLst/>
          </a:prstGeom>
        </p:spPr>
        <p:txBody>
          <a:bodyPr lIns="96840" rIns="96840" tIns="48240" bIns="4824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92" name="Ograda številke diapozitiva 3"/>
          <p:cNvSpPr txBox="1"/>
          <p:nvPr/>
        </p:nvSpPr>
        <p:spPr>
          <a:xfrm>
            <a:off x="4021200" y="9721800"/>
            <a:ext cx="3076200" cy="51084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8240" bIns="48240" anchor="b">
            <a:noAutofit/>
          </a:bodyPr>
          <a:p>
            <a:pPr algn="r">
              <a:lnSpc>
                <a:spcPct val="100000"/>
              </a:lnSpc>
            </a:pPr>
            <a:fld id="{8E7E4CB3-0792-4BBC-ABFB-2A7558721B72}" type="slidenum">
              <a:rPr b="0" lang="sl-SI" sz="13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3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3798720"/>
            <a:ext cx="822924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5720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67424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3239640" y="12193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22080" y="12193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457200" y="37987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3239640" y="37987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body"/>
          </p:nvPr>
        </p:nvSpPr>
        <p:spPr>
          <a:xfrm>
            <a:off x="6022080" y="37987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457200" y="152280"/>
            <a:ext cx="8229240" cy="459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57200" y="3798720"/>
            <a:ext cx="822924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3798720"/>
            <a:ext cx="822924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45720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67424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3239640" y="12193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022080" y="12193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457200" y="37987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3239640" y="37987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6022080" y="37987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subTitle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subTitle"/>
          </p:nvPr>
        </p:nvSpPr>
        <p:spPr>
          <a:xfrm>
            <a:off x="457200" y="152280"/>
            <a:ext cx="8229240" cy="459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45720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467424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457200" y="3798720"/>
            <a:ext cx="822924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57200" y="3798720"/>
            <a:ext cx="822924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body"/>
          </p:nvPr>
        </p:nvSpPr>
        <p:spPr>
          <a:xfrm>
            <a:off x="45720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body"/>
          </p:nvPr>
        </p:nvSpPr>
        <p:spPr>
          <a:xfrm>
            <a:off x="467424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3239640" y="12193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6022080" y="12193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 type="body"/>
          </p:nvPr>
        </p:nvSpPr>
        <p:spPr>
          <a:xfrm>
            <a:off x="457200" y="37987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body"/>
          </p:nvPr>
        </p:nvSpPr>
        <p:spPr>
          <a:xfrm>
            <a:off x="3239640" y="37987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7"/>
          <p:cNvSpPr>
            <a:spLocks noGrp="1"/>
          </p:cNvSpPr>
          <p:nvPr>
            <p:ph type="body"/>
          </p:nvPr>
        </p:nvSpPr>
        <p:spPr>
          <a:xfrm>
            <a:off x="6022080" y="3798720"/>
            <a:ext cx="26496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457200" y="152280"/>
            <a:ext cx="8229240" cy="459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493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74240" y="37987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219320"/>
            <a:ext cx="401580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798720"/>
            <a:ext cx="8229240" cy="2355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Pravokotnik 20"/>
          <p:cNvSpPr/>
          <p:nvPr/>
        </p:nvSpPr>
        <p:spPr>
          <a:xfrm>
            <a:off x="905040" y="3648240"/>
            <a:ext cx="7314840" cy="1279080"/>
          </a:xfrm>
          <a:prstGeom prst="rect">
            <a:avLst/>
          </a:prstGeom>
          <a:noFill/>
          <a:ln cap="rnd" w="6350">
            <a:solidFill>
              <a:srgbClr val="727ca3"/>
            </a:solidFill>
            <a:round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Pravokotnik 32"/>
          <p:cNvSpPr/>
          <p:nvPr/>
        </p:nvSpPr>
        <p:spPr>
          <a:xfrm>
            <a:off x="914400" y="5048280"/>
            <a:ext cx="7314840" cy="685440"/>
          </a:xfrm>
          <a:prstGeom prst="rect">
            <a:avLst/>
          </a:prstGeom>
          <a:noFill/>
          <a:ln cap="rnd" w="6350">
            <a:solidFill>
              <a:srgbClr val="9fb8cd"/>
            </a:solidFill>
            <a:round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Pravokotnik 21"/>
          <p:cNvSpPr/>
          <p:nvPr/>
        </p:nvSpPr>
        <p:spPr>
          <a:xfrm>
            <a:off x="905040" y="3648240"/>
            <a:ext cx="228240" cy="1279080"/>
          </a:xfrm>
          <a:prstGeom prst="rect">
            <a:avLst/>
          </a:prstGeom>
          <a:solidFill>
            <a:schemeClr val="accent1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Pravokotnik 31"/>
          <p:cNvSpPr/>
          <p:nvPr/>
        </p:nvSpPr>
        <p:spPr>
          <a:xfrm>
            <a:off x="914400" y="5048280"/>
            <a:ext cx="228240" cy="685440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9320" y="3886200"/>
            <a:ext cx="6857640" cy="99036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r>
              <a:rPr b="0" lang="sl-SI" sz="3200" spc="-1" strike="noStrike">
                <a:solidFill>
                  <a:srgbClr val="000000"/>
                </a:solidFill>
                <a:latin typeface="Franklin Gothic Book"/>
              </a:rPr>
              <a:t>Kliknite, če želite urediti slog naslova matrice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ftr"/>
          </p:nvPr>
        </p:nvSpPr>
        <p:spPr>
          <a:xfrm>
            <a:off x="2124000" y="6381720"/>
            <a:ext cx="5184360" cy="36648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r>
              <a:rPr b="0" lang="en-US" sz="1400" spc="-1" strike="noStrike">
                <a:solidFill>
                  <a:srgbClr val="464653"/>
                </a:solidFill>
                <a:latin typeface="Arial"/>
              </a:rPr>
              <a:t>Jezikovne tehnolgije, Jernej Vičič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/>
          </p:nvPr>
        </p:nvSpPr>
        <p:spPr>
          <a:xfrm>
            <a:off x="1216080" y="6354720"/>
            <a:ext cx="834840" cy="36648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fld id="{F59DBA52-4539-4065-A890-196E923EB5E1}" type="slidenum">
              <a:rPr b="0" lang="sl-SI" sz="1400" spc="-1" strike="noStrike">
                <a:solidFill>
                  <a:srgbClr val="464653"/>
                </a:solidFill>
                <a:latin typeface="Arial"/>
              </a:rPr>
              <a:t>1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sl-SI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sl-SI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16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sl-SI" sz="16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sl-SI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sl-SI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sl-SI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Kliknite, če želite urediti slog naslova </a:t>
            </a: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matrice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Kliknite, če želite urediti sloge besedila matrice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547560" indent="-27252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rgbClr val="464653"/>
                </a:solidFill>
                <a:latin typeface="Arial"/>
              </a:rPr>
              <a:t>Druga raven</a:t>
            </a:r>
            <a:endParaRPr b="0" lang="sl-SI" sz="2300" spc="-1" strike="noStrike">
              <a:solidFill>
                <a:srgbClr val="000000"/>
              </a:solidFill>
              <a:latin typeface="Arial"/>
            </a:endParaRPr>
          </a:p>
          <a:p>
            <a:pPr lvl="2" marL="822240" indent="-22824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rgbClr val="000000"/>
                </a:solidFill>
                <a:latin typeface="Arial"/>
              </a:rPr>
              <a:t>Tretja raven</a:t>
            </a:r>
            <a:endParaRPr b="0" lang="sl-SI" sz="2000" spc="-1" strike="noStrike">
              <a:solidFill>
                <a:srgbClr val="000000"/>
              </a:solidFill>
              <a:latin typeface="Arial"/>
            </a:endParaRPr>
          </a:p>
          <a:p>
            <a:pPr lvl="3" marL="1096920" indent="-22824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Četrta raven</a:t>
            </a:r>
            <a:endParaRPr b="0" lang="sl-SI" sz="1800" spc="-1" strike="noStrike">
              <a:solidFill>
                <a:srgbClr val="000000"/>
              </a:solidFill>
              <a:latin typeface="Arial"/>
            </a:endParaRPr>
          </a:p>
          <a:p>
            <a:pPr lvl="4" marL="1371600" indent="-22824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rgbClr val="000000"/>
                </a:solidFill>
                <a:latin typeface="Arial"/>
              </a:rPr>
              <a:t>Peta raven</a:t>
            </a:r>
            <a:endParaRPr b="0" lang="sl-SI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ftr"/>
          </p:nvPr>
        </p:nvSpPr>
        <p:spPr>
          <a:xfrm>
            <a:off x="2627280" y="6356520"/>
            <a:ext cx="6048000" cy="36468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r>
              <a:rPr b="0" lang="en-US" sz="1400" spc="-1" strike="noStrike">
                <a:solidFill>
                  <a:srgbClr val="464653"/>
                </a:solidFill>
                <a:latin typeface="Arial"/>
              </a:rPr>
              <a:t>Jezikovne tehnologije, Jernej Vičič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sldNum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fld id="{4785F8A9-72F6-49ED-B1FD-EDF7D3C46067}" type="slidenum">
              <a:rPr b="0" lang="sl-SI" sz="1400" spc="-1" strike="noStrike">
                <a:solidFill>
                  <a:srgbClr val="464653"/>
                </a:solidFill>
                <a:latin typeface="Arial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3" name="Raven konektor 4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Enakokraki trikotnik 5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5" name="PlaceHolder 1"/>
          <p:cNvSpPr>
            <a:spLocks noGrp="1"/>
          </p:cNvSpPr>
          <p:nvPr>
            <p:ph type="dt"/>
          </p:nvPr>
        </p:nvSpPr>
        <p:spPr>
          <a:xfrm>
            <a:off x="6400800" y="6356520"/>
            <a:ext cx="2288880" cy="36468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ftr"/>
          </p:nvPr>
        </p:nvSpPr>
        <p:spPr>
          <a:xfrm>
            <a:off x="2898720" y="6356520"/>
            <a:ext cx="3504960" cy="36468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r>
              <a:rPr b="0" lang="en-US" sz="1400" spc="-1" strike="noStrike">
                <a:solidFill>
                  <a:srgbClr val="464653"/>
                </a:solidFill>
                <a:latin typeface="Arial"/>
              </a:rPr>
              <a:t>Razvoj iger, Jernej Vičič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sldNum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fld id="{9F72C069-AA80-4D78-8375-4B3FA1967D97}" type="slidenum">
              <a:rPr b="0" lang="sl-SI" sz="1400" spc="-1" strike="noStrike">
                <a:solidFill>
                  <a:srgbClr val="464653"/>
                </a:solidFill>
                <a:latin typeface="Arial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sl-SI" sz="32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sl-SI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sl-SI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16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sl-SI" sz="16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sl-SI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sl-SI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sl-SI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hyperlink" Target="file:///home/jernej/projekti/CODE/predmeti/gradiva/elba_dushanbe/turisticnikorpus.xml" TargetMode="External"/><Relationship Id="rId2" Type="http://schemas.openxmlformats.org/officeDocument/2006/relationships/hyperlink" Target="file:///home/jernej/projekti/CODE/predmeti/gradiva/elba_dushanbe/tk2_9.xml" TargetMode="External"/><Relationship Id="rId3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aslov 1"/>
          <p:cNvSpPr txBox="1"/>
          <p:nvPr/>
        </p:nvSpPr>
        <p:spPr>
          <a:xfrm>
            <a:off x="442800" y="355752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r>
              <a:rPr b="0" lang="sl-SI" sz="2800" spc="-1" strike="noStrike">
                <a:solidFill>
                  <a:srgbClr val="000000"/>
                </a:solidFill>
                <a:latin typeface="Franklin Gothic Book"/>
              </a:rPr>
              <a:t>Terminology</a:t>
            </a:r>
            <a:endParaRPr b="0" lang="sl-SI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odnaslov 2"/>
          <p:cNvSpPr txBox="1"/>
          <p:nvPr/>
        </p:nvSpPr>
        <p:spPr>
          <a:xfrm>
            <a:off x="1785960" y="67644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algn="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sl-SI" sz="2000" spc="-1" strike="noStrike">
                <a:solidFill>
                  <a:srgbClr val="464653"/>
                </a:solidFill>
                <a:latin typeface="Franklin Gothic Book"/>
              </a:rPr>
              <a:t>ELBA Dushanbe 2022 workshop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44" name="Podnaslov 2"/>
          <p:cNvSpPr/>
          <p:nvPr/>
        </p:nvSpPr>
        <p:spPr>
          <a:xfrm>
            <a:off x="1071720" y="5214960"/>
            <a:ext cx="7143480" cy="82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Jernej Vičič   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Translate all materials into a uniform format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Rectangle 3"/>
          <p:cNvSpPr txBox="1"/>
          <p:nvPr/>
        </p:nvSpPr>
        <p:spPr>
          <a:xfrm>
            <a:off x="457200" y="1219320"/>
            <a:ext cx="8229240" cy="12013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Most of the documents were in pdf format,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Extract text and encode the new text into UTF-8.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ravokotnik 1"/>
          <p:cNvSpPr/>
          <p:nvPr/>
        </p:nvSpPr>
        <p:spPr>
          <a:xfrm>
            <a:off x="467640" y="3789000"/>
            <a:ext cx="8352720" cy="173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</a:rPr>
              <a:t>find "." -iname "*.pdf*" |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</a:rPr>
              <a:t>while read -r F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</a:rPr>
              <a:t>do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</a:rPr>
              <a:t>  </a:t>
            </a:r>
            <a:r>
              <a:rPr b="1" lang="sl-SI" sz="1800" spc="-1" strike="noStrike">
                <a:solidFill>
                  <a:srgbClr val="000000"/>
                </a:solidFill>
                <a:latin typeface="Courier New"/>
              </a:rPr>
              <a:t>NEWFILE="${F/\.pdf/.txt}"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</a:rPr>
              <a:t>  </a:t>
            </a:r>
            <a:r>
              <a:rPr b="1" lang="sl-SI" sz="1800" spc="-1" strike="noStrike">
                <a:solidFill>
                  <a:srgbClr val="000000"/>
                </a:solidFill>
                <a:latin typeface="Courier New"/>
              </a:rPr>
              <a:t>pdftotext -enc UTF-8 "${F}" "${NEWFILE}"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</a:rPr>
              <a:t>done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Lemmatization and tagging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Rectangle 3"/>
          <p:cNvSpPr txBox="1"/>
          <p:nvPr/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lemmatization and MSD tagging,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output in standardized format (TEI-P5):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TOTALE: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tokenization,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lematization,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MSD tagging,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conversion to TEI-P5.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ravokotnik 1"/>
          <p:cNvSpPr/>
          <p:nvPr/>
        </p:nvSpPr>
        <p:spPr>
          <a:xfrm>
            <a:off x="755640" y="332640"/>
            <a:ext cx="8064360" cy="612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&lt;div&gt;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&lt;p&gt;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&lt;s&gt;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&lt;w lemma="univerza" ana="Ncfsn"&gt;UNIVERZA&lt;/w&gt;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&lt;w lemma="v" ana="Sl"&gt;V&lt;/w&gt;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&lt;w lemma="ljubljana" ana="Npfsl"&gt;LJUBLJANI&lt;/w&gt;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&lt;w lemma="ekonomski" ana="Agufsn"&gt;EKONOMSKA&lt;/w&gt;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&lt;w lemma="fakulteta" ana="Ncfsn"&gt;FAKULTETA&lt;/w&gt;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&lt;/s&gt;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&lt;/p&gt;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&lt;p&gt;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&lt;s&gt;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&lt;w lemma="diplomski" ana="Agufsa"&gt;DIPLOMSKO&lt;/w&gt;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&lt;w lemma="delo" ana="Ncnsa"&gt;DELO&lt;/w&gt;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&lt;/s&gt;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&lt;/p&gt;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&lt;p&gt;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&lt;s&gt;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&lt;w lemma="anon_ime1" ana="Npmsg"&gt;anon_ime&lt;/w&gt;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&lt;w lemma="anon_priimek1" ana="Ncmsn"&gt;anon_priimek1&lt;/w&gt;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&lt;/s&gt;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sl-SI" sz="1800" spc="-1" strike="noStrike">
                <a:solidFill>
                  <a:srgbClr val="000000"/>
                </a:solidFill>
                <a:latin typeface="Courier New"/>
                <a:ea typeface="Courier New"/>
              </a:rPr>
              <a:t>&lt;/p&gt;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ravokotnik 1"/>
          <p:cNvSpPr/>
          <p:nvPr/>
        </p:nvSpPr>
        <p:spPr>
          <a:xfrm>
            <a:off x="1331640" y="2565000"/>
            <a:ext cx="8064360" cy="31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UNIVERZA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V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LJUBLJANI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EKONOMSKA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FAKULTETA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DIPLOMSKO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DELO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  <a:ea typeface="Courier New"/>
              </a:rPr>
              <a:t>anon_ime1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  <a:ea typeface="Courier New"/>
              </a:rPr>
              <a:t>anon_priimek1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ravokotnik 1"/>
          <p:cNvSpPr/>
          <p:nvPr/>
        </p:nvSpPr>
        <p:spPr>
          <a:xfrm>
            <a:off x="2223360" y="2493000"/>
            <a:ext cx="2952000" cy="31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Ncfsn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Sl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Npfsl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Agufsn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Ncfsn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Agufsa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Ncnsa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Npmsg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Ncmsn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ravokotnik 1"/>
          <p:cNvSpPr/>
          <p:nvPr/>
        </p:nvSpPr>
        <p:spPr>
          <a:xfrm>
            <a:off x="2123640" y="2421000"/>
            <a:ext cx="3096000" cy="31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univerza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v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ljubljana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ekonomski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fakulteta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diplomski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</a:rPr>
              <a:t>delo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  <a:ea typeface="Courier New"/>
              </a:rPr>
              <a:t>anon_ime1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1800" spc="-1" strike="noStrike">
                <a:solidFill>
                  <a:srgbClr val="000000"/>
                </a:solidFill>
                <a:latin typeface="Arial"/>
                <a:ea typeface="Courier New"/>
              </a:rPr>
              <a:t>anon_priimek1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Combine individual files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Rectangle 3"/>
          <p:cNvSpPr txBox="1"/>
          <p:nvPr/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XML TEI P5 document,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Each file is an unique entity,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main „driver“ file, encorporates all singular files: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 u="sng">
                <a:solidFill>
                  <a:srgbClr val="b292ca"/>
                </a:solidFill>
                <a:uFillTx/>
                <a:latin typeface="Arial"/>
                <a:hlinkClick r:id="rId1"/>
              </a:rPr>
              <a:t>driver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example </a:t>
            </a:r>
            <a:r>
              <a:rPr b="0" lang="en-US" sz="2600" spc="-1" strike="noStrike" u="sng">
                <a:solidFill>
                  <a:srgbClr val="b292ca"/>
                </a:solidFill>
                <a:uFillTx/>
                <a:latin typeface="Arial"/>
                <a:hlinkClick r:id="rId2"/>
              </a:rPr>
              <a:t>datoteke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.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Creation of candidates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Rectangle 3"/>
          <p:cNvSpPr txBox="1"/>
          <p:nvPr/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list of candidates,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sieving by means of frequencies,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manual inspection.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List creation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Rectangle 3"/>
          <p:cNvSpPr txBox="1"/>
          <p:nvPr/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monograms,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bigrams, 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trigrams, 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4?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sort.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ravokotnik 1"/>
          <p:cNvSpPr/>
          <p:nvPr/>
        </p:nvSpPr>
        <p:spPr>
          <a:xfrm>
            <a:off x="502560" y="4484520"/>
            <a:ext cx="8029440" cy="13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sl-SI" sz="2000" spc="-1" strike="noStrike">
                <a:solidFill>
                  <a:srgbClr val="000000"/>
                </a:solidFill>
                <a:latin typeface="Courier New"/>
              </a:rPr>
              <a:t>text2ngram -n1 -l start.upr.txt &gt; start.upr.txt_n1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2000" spc="-1" strike="noStrike">
                <a:solidFill>
                  <a:srgbClr val="000000"/>
                </a:solidFill>
                <a:latin typeface="Courier New"/>
              </a:rPr>
              <a:t>text2ngram -n2 -l start.upr.txt &gt; start.upr.txt_n2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2000" spc="-1" strike="noStrike">
                <a:solidFill>
                  <a:srgbClr val="000000"/>
                </a:solidFill>
                <a:latin typeface="Courier New"/>
              </a:rPr>
              <a:t>text2ngram -n3 -l start.upr.txt &gt; start.upr.txt_n3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sl-SI" sz="2000" spc="-1" strike="noStrike">
                <a:solidFill>
                  <a:srgbClr val="000000"/>
                </a:solidFill>
                <a:latin typeface="Courier New"/>
              </a:rPr>
              <a:t>text2ngram -n4 -l start.upr.txt &gt; start.upr.txt_n4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List creation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CustomShape 3"/>
          <p:cNvSpPr/>
          <p:nvPr/>
        </p:nvSpPr>
        <p:spPr>
          <a:xfrm>
            <a:off x="611280" y="2103480"/>
            <a:ext cx="7650720" cy="7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343080" indent="-342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PRID+SAM, (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ADJ+NOUN)</a:t>
            </a:r>
            <a:endParaRPr b="0" lang="en-US" sz="2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SAM+SAM, (NOUN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+NOUN)</a:t>
            </a:r>
            <a:endParaRPr b="0" lang="en-US" sz="2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SAM+SAM+SAM, (NOUN+NOUN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+NOUN)</a:t>
            </a:r>
            <a:endParaRPr b="0" lang="en-US" sz="2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PRID+PRID+SAM, (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ADJ+ADJ+NOUN)</a:t>
            </a:r>
            <a:endParaRPr b="0" lang="en-US" sz="2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PRID+SAM+SAM, (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ADJ+NOUN+NOUN)</a:t>
            </a:r>
            <a:endParaRPr b="0" lang="en-US" sz="2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SAM+PRID+SAM, (NOUN+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ADJ+NOUN)</a:t>
            </a:r>
            <a:endParaRPr b="0" lang="en-US" sz="2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SAM+PRED+SAM, (NOUN+ADV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+NOUN)</a:t>
            </a:r>
            <a:endParaRPr b="0" lang="en-US" sz="2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..</a:t>
            </a:r>
            <a:r>
              <a:rPr b="0" lang="sl-SI" sz="2800" spc="-1" strike="noStrike">
                <a:solidFill>
                  <a:srgbClr val="000000"/>
                </a:solidFill>
                <a:latin typeface="Times New Roman"/>
              </a:rPr>
              <a:t>.</a:t>
            </a:r>
            <a:endParaRPr b="0" lang="en-US" sz="2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Ograda noge 2"/>
          <p:cNvSpPr txBox="1"/>
          <p:nvPr/>
        </p:nvSpPr>
        <p:spPr>
          <a:xfrm>
            <a:off x="2627280" y="6356520"/>
            <a:ext cx="6048000" cy="364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r>
              <a:rPr b="0" lang="en-US" sz="1400" spc="-1" strike="noStrike">
                <a:solidFill>
                  <a:srgbClr val="464653"/>
                </a:solidFill>
                <a:latin typeface="Arial"/>
              </a:rPr>
              <a:t>Jezikovne tehnologije, Jernej Vičič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46" name="Naslov 1"/>
          <p:cNvSpPr txBox="1"/>
          <p:nvPr/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Overview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Ograda številke diapozitiva 4"/>
          <p:cNvSpPr txBox="1"/>
          <p:nvPr/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fld id="{39E757F0-997B-4FA6-9C22-26A1DBE351C1}" type="slidenum">
              <a:rPr b="0" lang="sl-SI" sz="1400" spc="-1" strike="noStrike">
                <a:solidFill>
                  <a:srgbClr val="464653"/>
                </a:solidFill>
                <a:latin typeface="Arial"/>
              </a:rPr>
              <a:t>1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148" name="Ograda vsebine 5"/>
          <p:cNvSpPr txBox="1"/>
          <p:nvPr/>
        </p:nvSpPr>
        <p:spPr>
          <a:xfrm>
            <a:off x="457200" y="1219320"/>
            <a:ext cx="8229240" cy="4081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1199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3200" spc="-1" strike="noStrike">
                <a:solidFill>
                  <a:srgbClr val="000000"/>
                </a:solidFill>
                <a:latin typeface="Arial"/>
              </a:rPr>
              <a:t>Introduction,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1199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3200" spc="-1" strike="noStrike">
                <a:solidFill>
                  <a:srgbClr val="000000"/>
                </a:solidFill>
                <a:latin typeface="Arial"/>
              </a:rPr>
              <a:t>Motivation,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1199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3200" spc="-1" strike="noStrike">
                <a:solidFill>
                  <a:srgbClr val="000000"/>
                </a:solidFill>
                <a:latin typeface="Arial"/>
              </a:rPr>
              <a:t>Methodology,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1199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3200" spc="-1" strike="noStrike">
                <a:solidFill>
                  <a:srgbClr val="000000"/>
                </a:solidFill>
                <a:latin typeface="Arial"/>
              </a:rPr>
              <a:t>Create lists,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1199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3200" spc="-1" strike="noStrike">
                <a:solidFill>
                  <a:srgbClr val="000000"/>
                </a:solidFill>
                <a:latin typeface="Arial"/>
              </a:rPr>
              <a:t>End.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List creation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CustomShape 3"/>
          <p:cNvSpPr/>
          <p:nvPr/>
        </p:nvSpPr>
        <p:spPr>
          <a:xfrm>
            <a:off x="971640" y="2507400"/>
            <a:ext cx="7650720" cy="7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72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faD=frequency of a in Management corpus (D)</a:t>
            </a:r>
            <a:endParaRPr b="0" lang="en-US" sz="2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faR=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frequency of a in reference corpus (R)</a:t>
            </a:r>
            <a:endParaRPr b="0" lang="en-US" sz="2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ND=size of the D corpus</a:t>
            </a:r>
            <a:endParaRPr b="0" lang="en-US" sz="2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NR=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</a:rPr>
              <a:t>size of the D corpus</a:t>
            </a:r>
            <a:endParaRPr b="0" lang="en-US" sz="2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List creation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oljeZBesedilom 4"/>
          <p:cNvSpPr/>
          <p:nvPr/>
        </p:nvSpPr>
        <p:spPr>
          <a:xfrm>
            <a:off x="3370680" y="3135600"/>
            <a:ext cx="2401920" cy="1360440"/>
          </a:xfrm>
          <a:prstGeom prst="rect">
            <a:avLst/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sl-SI" sz="1800" spc="-1" strike="noStrike">
                <a:latin typeface="Arial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End.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Rectangle 3"/>
          <p:cNvSpPr txBox="1"/>
          <p:nvPr/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And now starts the dull hand-work,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uninteresting :)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we are not going to do that :)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Motivation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Rectangle 3"/>
          <p:cNvSpPr txBox="1"/>
          <p:nvPr/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production of a domain lexicon,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comparison of the use of selected terms by institutions,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time-conditioned comparison.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Motivation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Rectangle 3"/>
          <p:cNvSpPr txBox="1"/>
          <p:nvPr/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Marketing terminology creation task,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UP FM.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Methodology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Rectangle 3"/>
          <p:cNvSpPr txBox="1"/>
          <p:nvPr/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identify possible sources of materials,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materials should already be in electronic form,</a:t>
            </a:r>
            <a:endParaRPr b="0" lang="sl-SI" sz="24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collect materials for the corpus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materials should be collected automatically -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collection from publicly available sources,</a:t>
            </a:r>
            <a:endParaRPr b="0" lang="sl-SI" sz="24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all materials are processed into a unified form/format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in our case clean UTF text.</a:t>
            </a:r>
            <a:endParaRPr b="0" lang="sl-SI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Methodology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Rectangle 3"/>
          <p:cNvSpPr txBox="1"/>
          <p:nvPr/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lemmatization and MSD tagging,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combining individual files into subcorpora and a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common corpus,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making lists: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one-word terminological candidates,</a:t>
            </a:r>
            <a:endParaRPr b="0" lang="sl-SI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multi-word terminological candidates,</a:t>
            </a:r>
            <a:endParaRPr b="0" lang="sl-SI" sz="24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lists are reviewed manually by experts in the field.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Identify possible sources of materials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Rectangle 3"/>
          <p:cNvSpPr txBox="1"/>
          <p:nvPr/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materials should already be in electronic form,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Bachellor thesis, diploma, master's and doctoral theses: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547560" indent="-27252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rgbClr val="464653"/>
                </a:solidFill>
                <a:latin typeface="Arial"/>
              </a:rPr>
              <a:t>University of Primorskem,</a:t>
            </a:r>
            <a:endParaRPr b="0" lang="sl-SI" sz="2300" spc="-1" strike="noStrike">
              <a:solidFill>
                <a:srgbClr val="000000"/>
              </a:solidFill>
              <a:latin typeface="Arial"/>
            </a:endParaRPr>
          </a:p>
          <a:p>
            <a:pPr lvl="1" marL="547560" indent="-27252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rgbClr val="464653"/>
                </a:solidFill>
                <a:latin typeface="Arial"/>
              </a:rPr>
              <a:t>University in Ljubljani,</a:t>
            </a:r>
            <a:endParaRPr b="0" lang="sl-SI" sz="2300" spc="-1" strike="noStrike">
              <a:solidFill>
                <a:srgbClr val="000000"/>
              </a:solidFill>
              <a:latin typeface="Arial"/>
            </a:endParaRPr>
          </a:p>
          <a:p>
            <a:pPr lvl="1" marL="547560" indent="-27252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rgbClr val="464653"/>
                </a:solidFill>
                <a:latin typeface="Arial"/>
              </a:rPr>
              <a:t>University in Mariboru,</a:t>
            </a:r>
            <a:endParaRPr b="0" lang="sl-SI" sz="2300" spc="-1" strike="noStrike">
              <a:solidFill>
                <a:srgbClr val="000000"/>
              </a:solidFill>
              <a:latin typeface="Arial"/>
            </a:endParaRPr>
          </a:p>
          <a:p>
            <a:pPr lvl="1" marL="547560" indent="-27252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rgbClr val="464653"/>
                </a:solidFill>
                <a:latin typeface="Arial"/>
              </a:rPr>
              <a:t>University in Gorici,</a:t>
            </a:r>
            <a:endParaRPr b="0" lang="sl-SI" sz="23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Articles in professional and scientific journals: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547560" indent="-27252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rgbClr val="464653"/>
                </a:solidFill>
                <a:latin typeface="Arial"/>
              </a:rPr>
              <a:t>Akademija MM,</a:t>
            </a:r>
            <a:endParaRPr b="0" lang="sl-SI" sz="2300" spc="-1" strike="noStrike">
              <a:solidFill>
                <a:srgbClr val="000000"/>
              </a:solidFill>
              <a:latin typeface="Arial"/>
            </a:endParaRPr>
          </a:p>
          <a:p>
            <a:pPr lvl="1" marL="547560" indent="-27252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rgbClr val="464653"/>
                </a:solidFill>
                <a:latin typeface="Arial"/>
              </a:rPr>
              <a:t>Marketing magazin,</a:t>
            </a:r>
            <a:endParaRPr b="0" lang="sl-SI" sz="2300" spc="-1" strike="noStrike">
              <a:solidFill>
                <a:srgbClr val="000000"/>
              </a:solidFill>
              <a:latin typeface="Arial"/>
            </a:endParaRPr>
          </a:p>
          <a:p>
            <a:pPr lvl="1" marL="547560" indent="-27252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rgbClr val="464653"/>
                </a:solidFill>
                <a:latin typeface="Arial"/>
              </a:rPr>
              <a:t>Organizacija,</a:t>
            </a:r>
            <a:endParaRPr b="0" lang="sl-SI" sz="2300" spc="-1" strike="noStrike">
              <a:solidFill>
                <a:srgbClr val="000000"/>
              </a:solidFill>
              <a:latin typeface="Arial"/>
            </a:endParaRPr>
          </a:p>
          <a:p>
            <a:pPr lvl="1" marL="547560" indent="-27252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rgbClr val="464653"/>
                </a:solidFill>
                <a:latin typeface="Arial"/>
              </a:rPr>
              <a:t>Finance.</a:t>
            </a:r>
            <a:endParaRPr b="0" lang="sl-SI" sz="23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Collect document for the corpus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Rectangle 3"/>
          <p:cNvSpPr txBox="1"/>
          <p:nvPr/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materials should be collected automatically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collection from publicly available sources: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https://repozitorij.uni-lj.si/info/index.php/slo/,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https://dk.um.si/info/index.php/slo/,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https://repozitorij.upr.si/info/index.php/slo/,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http://repozitorij.ung.si/info/index.php/slo/,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exceptions: FAMNIT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own repository: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http://www.famnit.upr.si/sl/studij/zakljucna_dela/,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journal articles, later.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  <a:p>
            <a:pPr marL="272880" indent="-2725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članki revij, pozneje.</a:t>
            </a:r>
            <a:endParaRPr b="0" lang="sl-SI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2"/>
          <p:cNvSpPr txBox="1"/>
          <p:nvPr/>
        </p:nvSpPr>
        <p:spPr>
          <a:xfrm>
            <a:off x="457200" y="254880"/>
            <a:ext cx="8229240" cy="972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Collect document for the corpus</a:t>
            </a:r>
            <a:endParaRPr b="0" lang="sl-SI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CustomShape 3"/>
          <p:cNvSpPr/>
          <p:nvPr/>
        </p:nvSpPr>
        <p:spPr>
          <a:xfrm>
            <a:off x="179640" y="2103480"/>
            <a:ext cx="8763120" cy="7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720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$response = load_url("https://dk.um.si/Dokument.php?id=".$id, false, false, false);</a:t>
            </a:r>
            <a:endParaRPr b="0" lang="en-US" sz="1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preg_match('/&lt;input type="hidden" name="key" value="(.*?)"/', $response["body"], $result);</a:t>
            </a:r>
            <a:endParaRPr b="0" lang="en-US" sz="1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$response = load_url("https://dk.um.si/Dokument.php?id=".$id, false, false, array(</a:t>
            </a:r>
            <a:endParaRPr b="0" lang="en-US" sz="1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"key" =&gt; $result[1]</a:t>
            </a:r>
            <a:endParaRPr b="0" lang="en-US" sz="1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));</a:t>
            </a:r>
            <a:endParaRPr b="0" lang="en-US" sz="1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print_r($response);</a:t>
            </a:r>
            <a:endParaRPr b="0" lang="en-US" sz="1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r>
              <a:rPr b="0" lang="sl-SI" sz="1600" spc="-1" strike="noStrike">
                <a:solidFill>
                  <a:srgbClr val="000000"/>
                </a:solidFill>
                <a:latin typeface="Courier New"/>
              </a:rPr>
              <a:t>BASH:</a:t>
            </a:r>
            <a:endParaRPr b="0" lang="en-US" sz="16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r>
              <a:rPr b="1" lang="sl-SI" sz="1100" spc="-1" strike="noStrike">
                <a:solidFill>
                  <a:srgbClr val="000000"/>
                </a:solidFill>
                <a:latin typeface="Courier New"/>
              </a:rPr>
              <a:t>cat $1|grep "Dokument"|sed -e "s/.*https:\/\/dk.um.si\/Dokument.php/https:\/\/dk.um.si\/Dokument.php/g"|sed -e 's/\"&gt;Polno besedilo.*//g'</a:t>
            </a:r>
            <a:endParaRPr b="0" lang="en-US" sz="11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r>
              <a:rPr b="1" lang="sl-SI" sz="11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sl-SI" sz="1100" spc="-1" strike="noStrike">
                <a:solidFill>
                  <a:srgbClr val="000000"/>
                </a:solidFill>
                <a:latin typeface="Courier New"/>
              </a:rPr>
              <a:t>&gt;&gt;Makefile</a:t>
            </a:r>
            <a:endParaRPr b="0" lang="en-US" sz="1100" spc="-1" strike="noStrike">
              <a:latin typeface="Arial"/>
            </a:endParaRPr>
          </a:p>
          <a:p>
            <a:pPr marL="720">
              <a:lnSpc>
                <a:spcPct val="100000"/>
              </a:lnSpc>
            </a:pP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6097</TotalTime>
  <Application>LibreOffice/7.1.7.2$Linux_X86_64 LibreOffice_project/10$Build-2</Application>
  <AppVersion>15.0000</AppVersion>
  <Words>711</Words>
  <Paragraphs>183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2022-05-29T20:22:31Z</dcterms:modified>
  <cp:revision>627</cp:revision>
  <dc:subject/>
  <dc:title>Programiranje III Vzporedno programiranje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6</vt:i4>
  </property>
  <property fmtid="{D5CDD505-2E9C-101B-9397-08002B2CF9AE}" pid="3" name="PresentationFormat">
    <vt:lpwstr>On-screen Show (4:3)</vt:lpwstr>
  </property>
  <property fmtid="{D5CDD505-2E9C-101B-9397-08002B2CF9AE}" pid="4" name="Slides">
    <vt:i4>22</vt:i4>
  </property>
</Properties>
</file>