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9" r:id="rId2"/>
  </p:sldMasterIdLst>
  <p:notesMasterIdLst>
    <p:notesMasterId r:id="rId15"/>
  </p:notesMasterIdLst>
  <p:sldIdLst>
    <p:sldId id="256" r:id="rId3"/>
    <p:sldId id="285" r:id="rId4"/>
    <p:sldId id="286" r:id="rId5"/>
    <p:sldId id="287" r:id="rId6"/>
    <p:sldId id="292" r:id="rId7"/>
    <p:sldId id="322" r:id="rId8"/>
    <p:sldId id="289" r:id="rId9"/>
    <p:sldId id="299" r:id="rId10"/>
    <p:sldId id="290" r:id="rId11"/>
    <p:sldId id="323" r:id="rId12"/>
    <p:sldId id="321" r:id="rId13"/>
    <p:sldId id="283"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480"/>
    <a:srgbClr val="C9C1B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70"/>
    <p:restoredTop sz="93638"/>
  </p:normalViewPr>
  <p:slideViewPr>
    <p:cSldViewPr snapToGrid="0" snapToObjects="1">
      <p:cViewPr>
        <p:scale>
          <a:sx n="100" d="100"/>
          <a:sy n="100" d="100"/>
        </p:scale>
        <p:origin x="-736" y="240"/>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microsoft.com/office/2016/11/relationships/changesInfo" Target="changesInfos/changesInfo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notesMaster" Target="notesMasters/notesMaster1.xml"/><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ztok Šušteršič" userId="1576800f-71a5-4e00-9762-97a44202a338" providerId="ADAL" clId="{31D791E3-876C-4841-9EA0-46B5FBA113CA}"/>
    <pc:docChg chg="undo redo custSel modSld">
      <pc:chgData name="Iztok Šušteršič" userId="1576800f-71a5-4e00-9762-97a44202a338" providerId="ADAL" clId="{31D791E3-876C-4841-9EA0-46B5FBA113CA}" dt="2020-10-07T13:42:40.787" v="74" actId="732"/>
      <pc:docMkLst>
        <pc:docMk/>
      </pc:docMkLst>
      <pc:sldChg chg="modSp mod">
        <pc:chgData name="Iztok Šušteršič" userId="1576800f-71a5-4e00-9762-97a44202a338" providerId="ADAL" clId="{31D791E3-876C-4841-9EA0-46B5FBA113CA}" dt="2020-10-07T13:37:06.247" v="0" actId="20577"/>
        <pc:sldMkLst>
          <pc:docMk/>
          <pc:sldMk cId="3519652941" sldId="285"/>
        </pc:sldMkLst>
        <pc:spChg chg="mod">
          <ac:chgData name="Iztok Šušteršič" userId="1576800f-71a5-4e00-9762-97a44202a338" providerId="ADAL" clId="{31D791E3-876C-4841-9EA0-46B5FBA113CA}" dt="2020-10-07T13:37:06.247" v="0" actId="20577"/>
          <ac:spMkLst>
            <pc:docMk/>
            <pc:sldMk cId="3519652941" sldId="285"/>
            <ac:spMk id="3" creationId="{F5E6CA7A-5710-0441-8DC4-62DA95174A4C}"/>
          </ac:spMkLst>
        </pc:spChg>
      </pc:sldChg>
      <pc:sldChg chg="modSp mod">
        <pc:chgData name="Iztok Šušteršič" userId="1576800f-71a5-4e00-9762-97a44202a338" providerId="ADAL" clId="{31D791E3-876C-4841-9EA0-46B5FBA113CA}" dt="2020-10-07T13:37:50.558" v="6" actId="790"/>
        <pc:sldMkLst>
          <pc:docMk/>
          <pc:sldMk cId="2118165977" sldId="287"/>
        </pc:sldMkLst>
        <pc:spChg chg="mod">
          <ac:chgData name="Iztok Šušteršič" userId="1576800f-71a5-4e00-9762-97a44202a338" providerId="ADAL" clId="{31D791E3-876C-4841-9EA0-46B5FBA113CA}" dt="2020-10-07T13:37:50.558" v="6" actId="790"/>
          <ac:spMkLst>
            <pc:docMk/>
            <pc:sldMk cId="2118165977" sldId="287"/>
            <ac:spMk id="3" creationId="{F5E6CA7A-5710-0441-8DC4-62DA95174A4C}"/>
          </ac:spMkLst>
        </pc:spChg>
      </pc:sldChg>
      <pc:sldChg chg="modSp mod">
        <pc:chgData name="Iztok Šušteršič" userId="1576800f-71a5-4e00-9762-97a44202a338" providerId="ADAL" clId="{31D791E3-876C-4841-9EA0-46B5FBA113CA}" dt="2020-10-07T13:42:40.787" v="74" actId="732"/>
        <pc:sldMkLst>
          <pc:docMk/>
          <pc:sldMk cId="1565986802" sldId="289"/>
        </pc:sldMkLst>
        <pc:picChg chg="mod modCrop">
          <ac:chgData name="Iztok Šušteršič" userId="1576800f-71a5-4e00-9762-97a44202a338" providerId="ADAL" clId="{31D791E3-876C-4841-9EA0-46B5FBA113CA}" dt="2020-10-07T13:42:40.787" v="74" actId="732"/>
          <ac:picMkLst>
            <pc:docMk/>
            <pc:sldMk cId="1565986802" sldId="289"/>
            <ac:picMk id="4" creationId="{E32686E1-5FED-3942-844E-B53A04F81E6C}"/>
          </ac:picMkLst>
        </pc:picChg>
      </pc:sldChg>
      <pc:sldChg chg="modSp mod">
        <pc:chgData name="Iztok Šušteršič" userId="1576800f-71a5-4e00-9762-97a44202a338" providerId="ADAL" clId="{31D791E3-876C-4841-9EA0-46B5FBA113CA}" dt="2020-10-07T13:42:14.578" v="69" actId="404"/>
        <pc:sldMkLst>
          <pc:docMk/>
          <pc:sldMk cId="1966589871" sldId="292"/>
        </pc:sldMkLst>
        <pc:spChg chg="mod">
          <ac:chgData name="Iztok Šušteršič" userId="1576800f-71a5-4e00-9762-97a44202a338" providerId="ADAL" clId="{31D791E3-876C-4841-9EA0-46B5FBA113CA}" dt="2020-10-07T13:42:14.578" v="69" actId="404"/>
          <ac:spMkLst>
            <pc:docMk/>
            <pc:sldMk cId="1966589871" sldId="292"/>
            <ac:spMk id="3" creationId="{F5E6CA7A-5710-0441-8DC4-62DA95174A4C}"/>
          </ac:spMkLst>
        </pc:spChg>
        <pc:picChg chg="mod modCrop">
          <ac:chgData name="Iztok Šušteršič" userId="1576800f-71a5-4e00-9762-97a44202a338" providerId="ADAL" clId="{31D791E3-876C-4841-9EA0-46B5FBA113CA}" dt="2020-10-07T13:38:12.368" v="11" actId="732"/>
          <ac:picMkLst>
            <pc:docMk/>
            <pc:sldMk cId="1966589871" sldId="292"/>
            <ac:picMk id="10" creationId="{300B26C7-7475-EE4C-88AF-5638020070A0}"/>
          </ac:picMkLst>
        </pc:picChg>
      </pc:sldChg>
      <pc:sldChg chg="addSp delSp modSp mod">
        <pc:chgData name="Iztok Šušteršič" userId="1576800f-71a5-4e00-9762-97a44202a338" providerId="ADAL" clId="{31D791E3-876C-4841-9EA0-46B5FBA113CA}" dt="2020-10-07T13:42:21.531" v="71" actId="27636"/>
        <pc:sldMkLst>
          <pc:docMk/>
          <pc:sldMk cId="1010897401" sldId="322"/>
        </pc:sldMkLst>
        <pc:spChg chg="mod">
          <ac:chgData name="Iztok Šušteršič" userId="1576800f-71a5-4e00-9762-97a44202a338" providerId="ADAL" clId="{31D791E3-876C-4841-9EA0-46B5FBA113CA}" dt="2020-10-07T13:42:21.531" v="71" actId="27636"/>
          <ac:spMkLst>
            <pc:docMk/>
            <pc:sldMk cId="1010897401" sldId="322"/>
            <ac:spMk id="3" creationId="{F5E6CA7A-5710-0441-8DC4-62DA95174A4C}"/>
          </ac:spMkLst>
        </pc:spChg>
        <pc:spChg chg="add del mod">
          <ac:chgData name="Iztok Šušteršič" userId="1576800f-71a5-4e00-9762-97a44202a338" providerId="ADAL" clId="{31D791E3-876C-4841-9EA0-46B5FBA113CA}" dt="2020-10-07T13:40:56.288" v="42" actId="478"/>
          <ac:spMkLst>
            <pc:docMk/>
            <pc:sldMk cId="1010897401" sldId="322"/>
            <ac:spMk id="7" creationId="{714C4698-49C9-4E84-A2A1-FACB34C511AE}"/>
          </ac:spMkLst>
        </pc:spChg>
        <pc:picChg chg="add ord">
          <ac:chgData name="Iztok Šušteršič" userId="1576800f-71a5-4e00-9762-97a44202a338" providerId="ADAL" clId="{31D791E3-876C-4841-9EA0-46B5FBA113CA}" dt="2020-10-07T13:40:48.501" v="40" actId="167"/>
          <ac:picMkLst>
            <pc:docMk/>
            <pc:sldMk cId="1010897401" sldId="322"/>
            <ac:picMk id="2" creationId="{DFF8E06F-0A22-4895-B06B-A612E63203D9}"/>
          </ac:picMkLst>
        </pc:picChg>
        <pc:picChg chg="del">
          <ac:chgData name="Iztok Šušteršič" userId="1576800f-71a5-4e00-9762-97a44202a338" providerId="ADAL" clId="{31D791E3-876C-4841-9EA0-46B5FBA113CA}" dt="2020-10-07T13:40:51.308" v="41" actId="478"/>
          <ac:picMkLst>
            <pc:docMk/>
            <pc:sldMk cId="1010897401" sldId="322"/>
            <ac:picMk id="8" creationId="{D79F4F45-B764-DA44-A78C-F6B811B66B84}"/>
          </ac:picMkLst>
        </pc:picChg>
        <pc:picChg chg="del">
          <ac:chgData name="Iztok Šušteršič" userId="1576800f-71a5-4e00-9762-97a44202a338" providerId="ADAL" clId="{31D791E3-876C-4841-9EA0-46B5FBA113CA}" dt="2020-10-07T13:40:43.366" v="38" actId="478"/>
          <ac:picMkLst>
            <pc:docMk/>
            <pc:sldMk cId="1010897401" sldId="322"/>
            <ac:picMk id="10" creationId="{300B26C7-7475-EE4C-88AF-5638020070A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9DEB2-82D0-6542-9ED7-F679D1CC4757}" type="datetimeFigureOut">
              <a:rPr lang="en-US" smtClean="0"/>
              <a:t>10/7/20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5EF588-5A61-3247-9C00-3579F77C7585}" type="slidenum">
              <a:rPr lang="en-US" smtClean="0"/>
              <a:t>‹#›</a:t>
            </a:fld>
            <a:endParaRPr lang="en-US"/>
          </a:p>
        </p:txBody>
      </p:sp>
    </p:spTree>
    <p:extLst>
      <p:ext uri="{BB962C8B-B14F-4D97-AF65-F5344CB8AC3E}">
        <p14:creationId xmlns:p14="http://schemas.microsoft.com/office/powerpoint/2010/main" val="2398084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5EF588-5A61-3247-9C00-3579F77C7585}" type="slidenum">
              <a:rPr lang="en-US" smtClean="0"/>
              <a:t>12</a:t>
            </a:fld>
            <a:endParaRPr lang="en-US"/>
          </a:p>
        </p:txBody>
      </p:sp>
    </p:spTree>
    <p:extLst>
      <p:ext uri="{BB962C8B-B14F-4D97-AF65-F5344CB8AC3E}">
        <p14:creationId xmlns:p14="http://schemas.microsoft.com/office/powerpoint/2010/main" val="3640884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24B606-CFE1-5C4D-BE42-308E2E684452}" type="datetimeFigureOut">
              <a:rPr lang="en-US" smtClean="0"/>
              <a:t>10/7/20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6A98E2-A102-5C4A-B12B-56CEFC5A77E2}" type="slidenum">
              <a:rPr lang="en-US" smtClean="0"/>
              <a:t>‹#›</a:t>
            </a:fld>
            <a:endParaRPr lang="en-US"/>
          </a:p>
        </p:txBody>
      </p:sp>
    </p:spTree>
    <p:extLst>
      <p:ext uri="{BB962C8B-B14F-4D97-AF65-F5344CB8AC3E}">
        <p14:creationId xmlns:p14="http://schemas.microsoft.com/office/powerpoint/2010/main" val="843187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3065993"/>
            <a:ext cx="10363200"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1424B606-CFE1-5C4D-BE42-308E2E684452}" type="datetimeFigureOut">
              <a:rPr lang="en-US" smtClean="0"/>
              <a:t>10/7/20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6A98E2-A102-5C4A-B12B-56CEFC5A77E2}" type="slidenum">
              <a:rPr lang="en-US" smtClean="0"/>
              <a:t>‹#›</a:t>
            </a:fld>
            <a:endParaRPr lang="en-US"/>
          </a:p>
        </p:txBody>
      </p:sp>
      <p:sp>
        <p:nvSpPr>
          <p:cNvPr id="8" name="Text Placeholder 7"/>
          <p:cNvSpPr>
            <a:spLocks noGrp="1"/>
          </p:cNvSpPr>
          <p:nvPr>
            <p:ph type="body" sz="quarter" idx="13" hasCustomPrompt="1"/>
          </p:nvPr>
        </p:nvSpPr>
        <p:spPr>
          <a:xfrm>
            <a:off x="963084" y="4427539"/>
            <a:ext cx="10363200" cy="898525"/>
          </a:xfrm>
        </p:spPr>
        <p:txBody>
          <a:bodyPr/>
          <a:lstStyle>
            <a:lvl1pPr marL="0" indent="0" algn="r">
              <a:buNone/>
              <a:defRPr sz="1800" baseline="0"/>
            </a:lvl1pPr>
          </a:lstStyle>
          <a:p>
            <a:pPr lvl="0"/>
            <a:r>
              <a:rPr lang="en-US" dirty="0"/>
              <a:t>Section subtitle</a:t>
            </a:r>
          </a:p>
        </p:txBody>
      </p:sp>
    </p:spTree>
    <p:extLst>
      <p:ext uri="{BB962C8B-B14F-4D97-AF65-F5344CB8AC3E}">
        <p14:creationId xmlns:p14="http://schemas.microsoft.com/office/powerpoint/2010/main" val="275487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424B606-CFE1-5C4D-BE42-308E2E684452}" type="datetimeFigureOut">
              <a:rPr lang="en-US" smtClean="0"/>
              <a:t>10/7/20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6A98E2-A102-5C4A-B12B-56CEFC5A77E2}" type="slidenum">
              <a:rPr lang="en-US" smtClean="0"/>
              <a:t>‹#›</a:t>
            </a:fld>
            <a:endParaRPr lang="en-US"/>
          </a:p>
        </p:txBody>
      </p:sp>
    </p:spTree>
    <p:extLst>
      <p:ext uri="{BB962C8B-B14F-4D97-AF65-F5344CB8AC3E}">
        <p14:creationId xmlns:p14="http://schemas.microsoft.com/office/powerpoint/2010/main" val="3334671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24B606-CFE1-5C4D-BE42-308E2E684452}" type="datetimeFigureOut">
              <a:rPr lang="en-US" smtClean="0"/>
              <a:t>10/7/20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6A98E2-A102-5C4A-B12B-56CEFC5A77E2}" type="slidenum">
              <a:rPr lang="en-US" smtClean="0"/>
              <a:t>‹#›</a:t>
            </a:fld>
            <a:endParaRPr lang="en-US"/>
          </a:p>
        </p:txBody>
      </p:sp>
    </p:spTree>
    <p:extLst>
      <p:ext uri="{BB962C8B-B14F-4D97-AF65-F5344CB8AC3E}">
        <p14:creationId xmlns:p14="http://schemas.microsoft.com/office/powerpoint/2010/main" val="2406517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761067"/>
            <a:ext cx="6815667" cy="43650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761067"/>
            <a:ext cx="4011084" cy="436509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24B606-CFE1-5C4D-BE42-308E2E684452}" type="datetimeFigureOut">
              <a:rPr lang="en-US" smtClean="0"/>
              <a:t>10/7/20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6A98E2-A102-5C4A-B12B-56CEFC5A77E2}" type="slidenum">
              <a:rPr lang="en-US" smtClean="0"/>
              <a:t>‹#›</a:t>
            </a:fld>
            <a:endParaRPr lang="en-US"/>
          </a:p>
        </p:txBody>
      </p:sp>
      <p:sp>
        <p:nvSpPr>
          <p:cNvPr id="8" name="Title 1"/>
          <p:cNvSpPr>
            <a:spLocks noGrp="1"/>
          </p:cNvSpPr>
          <p:nvPr>
            <p:ph type="title"/>
          </p:nvPr>
        </p:nvSpPr>
        <p:spPr>
          <a:xfrm>
            <a:off x="4165600" y="196859"/>
            <a:ext cx="7416800" cy="1143000"/>
          </a:xfrm>
        </p:spPr>
        <p:txBody>
          <a:bodyPr/>
          <a:lstStyle/>
          <a:p>
            <a:r>
              <a:rPr lang="en-US"/>
              <a:t>Click to edit Master title style</a:t>
            </a:r>
            <a:endParaRPr lang="en-US" dirty="0"/>
          </a:p>
        </p:txBody>
      </p:sp>
    </p:spTree>
    <p:extLst>
      <p:ext uri="{BB962C8B-B14F-4D97-AF65-F5344CB8AC3E}">
        <p14:creationId xmlns:p14="http://schemas.microsoft.com/office/powerpoint/2010/main" val="2864958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424B606-CFE1-5C4D-BE42-308E2E684452}" type="datetimeFigureOut">
              <a:rPr lang="en-US" smtClean="0"/>
              <a:t>10/7/20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6A98E2-A102-5C4A-B12B-56CEFC5A77E2}" type="slidenum">
              <a:rPr lang="en-US" smtClean="0"/>
              <a:t>‹#›</a:t>
            </a:fld>
            <a:endParaRPr lang="en-US"/>
          </a:p>
        </p:txBody>
      </p:sp>
    </p:spTree>
    <p:extLst>
      <p:ext uri="{BB962C8B-B14F-4D97-AF65-F5344CB8AC3E}">
        <p14:creationId xmlns:p14="http://schemas.microsoft.com/office/powerpoint/2010/main" val="17477352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png"/><Relationship Id="rId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1886289"/>
            <a:ext cx="10972799"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1" y="3403599"/>
            <a:ext cx="10972799" cy="2722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1" y="6441021"/>
            <a:ext cx="143368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24B606-CFE1-5C4D-BE42-308E2E684452}" type="datetimeFigureOut">
              <a:rPr lang="en-US" smtClean="0"/>
              <a:t>10/7/20</a:t>
            </a:fld>
            <a:endParaRPr lang="en-US"/>
          </a:p>
        </p:txBody>
      </p:sp>
      <p:sp>
        <p:nvSpPr>
          <p:cNvPr id="5" name="Footer Placeholder 4"/>
          <p:cNvSpPr>
            <a:spLocks noGrp="1"/>
          </p:cNvSpPr>
          <p:nvPr>
            <p:ph type="ftr" sz="quarter" idx="3"/>
          </p:nvPr>
        </p:nvSpPr>
        <p:spPr>
          <a:xfrm>
            <a:off x="2427111" y="6441021"/>
            <a:ext cx="7315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171289" y="6441021"/>
            <a:ext cx="141111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6A98E2-A102-5C4A-B12B-56CEFC5A77E2}" type="slidenum">
              <a:rPr lang="en-US" smtClean="0"/>
              <a:t>‹#›</a:t>
            </a:fld>
            <a:endParaRPr lang="en-US"/>
          </a:p>
        </p:txBody>
      </p:sp>
      <p:pic>
        <p:nvPicPr>
          <p:cNvPr id="7" name="Picture 6" descr="PresoLine.pn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1440542"/>
            <a:ext cx="12192000" cy="71438"/>
          </a:xfrm>
          <a:prstGeom prst="rect">
            <a:avLst/>
          </a:prstGeom>
        </p:spPr>
      </p:pic>
      <p:pic>
        <p:nvPicPr>
          <p:cNvPr id="10" name="Picture 9">
            <a:extLst>
              <a:ext uri="{FF2B5EF4-FFF2-40B4-BE49-F238E27FC236}">
                <a16:creationId xmlns:a16="http://schemas.microsoft.com/office/drawing/2014/main" xmlns="" id="{C8029021-666D-0D44-B83F-5BBAE134FA0E}"/>
              </a:ext>
            </a:extLst>
          </p:cNvPr>
          <p:cNvPicPr>
            <a:picLocks noChangeAspect="1"/>
          </p:cNvPicPr>
          <p:nvPr userDrawn="1"/>
        </p:nvPicPr>
        <p:blipFill rotWithShape="1">
          <a:blip r:embed="rId9"/>
          <a:srcRect r="55301"/>
          <a:stretch/>
        </p:blipFill>
        <p:spPr>
          <a:xfrm>
            <a:off x="327661" y="166637"/>
            <a:ext cx="938431" cy="1173222"/>
          </a:xfrm>
          <a:prstGeom prst="rect">
            <a:avLst/>
          </a:prstGeom>
        </p:spPr>
      </p:pic>
    </p:spTree>
    <p:extLst>
      <p:ext uri="{BB962C8B-B14F-4D97-AF65-F5344CB8AC3E}">
        <p14:creationId xmlns:p14="http://schemas.microsoft.com/office/powerpoint/2010/main" val="3146371112"/>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3" r:id="rId3"/>
    <p:sldLayoutId id="2147483654" r:id="rId4"/>
    <p:sldLayoutId id="2147483656" r:id="rId5"/>
    <p:sldLayoutId id="2147483658" r:id="rId6"/>
  </p:sldLayoutIdLst>
  <p:txStyles>
    <p:titleStyle>
      <a:lvl1pPr algn="ctr" defTabSz="457200" rtl="0" eaLnBrk="1" latinLnBrk="0" hangingPunct="1">
        <a:spcBef>
          <a:spcPct val="0"/>
        </a:spcBef>
        <a:buNone/>
        <a:defRPr sz="4400" kern="1200">
          <a:solidFill>
            <a:srgbClr val="00548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1" y="6441021"/>
            <a:ext cx="143368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24B606-CFE1-5C4D-BE42-308E2E684452}" type="datetimeFigureOut">
              <a:rPr lang="en-US" smtClean="0"/>
              <a:t>10/7/20</a:t>
            </a:fld>
            <a:endParaRPr lang="en-US"/>
          </a:p>
        </p:txBody>
      </p:sp>
      <p:sp>
        <p:nvSpPr>
          <p:cNvPr id="5" name="Footer Placeholder 4"/>
          <p:cNvSpPr>
            <a:spLocks noGrp="1"/>
          </p:cNvSpPr>
          <p:nvPr>
            <p:ph type="ftr" sz="quarter" idx="3"/>
          </p:nvPr>
        </p:nvSpPr>
        <p:spPr>
          <a:xfrm>
            <a:off x="2427111" y="6441021"/>
            <a:ext cx="7315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171289" y="6441021"/>
            <a:ext cx="141111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6A98E2-A102-5C4A-B12B-56CEFC5A77E2}" type="slidenum">
              <a:rPr lang="en-US" smtClean="0"/>
              <a:t>‹#›</a:t>
            </a:fld>
            <a:endParaRPr lang="en-US"/>
          </a:p>
        </p:txBody>
      </p:sp>
    </p:spTree>
    <p:extLst>
      <p:ext uri="{BB962C8B-B14F-4D97-AF65-F5344CB8AC3E}">
        <p14:creationId xmlns:p14="http://schemas.microsoft.com/office/powerpoint/2010/main" val="427337036"/>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rgbClr val="00548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hyperlink" Target="mailto:Iztok.&#353;u&#353;ter&#353;i&#269;@innorenew.eu" TargetMode="External"/><Relationship Id="rId4" Type="http://schemas.openxmlformats.org/officeDocument/2006/relationships/hyperlink" Target="mailto:Andreja.kutnar@upr.si" TargetMode="External"/><Relationship Id="rId5" Type="http://schemas.openxmlformats.org/officeDocument/2006/relationships/image" Target="../media/image3.jpeg"/><Relationship Id="rId1" Type="http://schemas.openxmlformats.org/officeDocument/2006/relationships/slideLayout" Target="../slideLayouts/slideLayout5.xml"/><Relationship Id="rId2" Type="http://schemas.openxmlformats.org/officeDocument/2006/relationships/hyperlink" Target="mailto:michael.burnard@iam.upr.si"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mailto:michael.burnard@iam.upr.si" TargetMode="External"/><Relationship Id="rId3"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chemeClr val="tx1">
                    <a:lumMod val="75000"/>
                    <a:lumOff val="25000"/>
                  </a:schemeClr>
                </a:solidFill>
              </a:rPr>
              <a:t>Preparation of doctoral disposition - seminar</a:t>
            </a:r>
          </a:p>
        </p:txBody>
      </p:sp>
      <p:sp>
        <p:nvSpPr>
          <p:cNvPr id="3" name="Subtitle 2"/>
          <p:cNvSpPr>
            <a:spLocks noGrp="1"/>
          </p:cNvSpPr>
          <p:nvPr>
            <p:ph type="subTitle" idx="1"/>
          </p:nvPr>
        </p:nvSpPr>
        <p:spPr>
          <a:xfrm>
            <a:off x="1828800" y="4558229"/>
            <a:ext cx="8534400" cy="1752600"/>
          </a:xfrm>
        </p:spPr>
        <p:txBody>
          <a:bodyPr>
            <a:normAutofit fontScale="92500" lnSpcReduction="20000"/>
          </a:bodyPr>
          <a:lstStyle/>
          <a:p>
            <a:pPr algn="l"/>
            <a:r>
              <a:rPr lang="en-US" sz="2400" dirty="0">
                <a:solidFill>
                  <a:schemeClr val="tx1">
                    <a:lumMod val="75000"/>
                    <a:lumOff val="25000"/>
                  </a:schemeClr>
                </a:solidFill>
              </a:rPr>
              <a:t>doc. dr. </a:t>
            </a:r>
            <a:r>
              <a:rPr lang="en-US" sz="2400" dirty="0" err="1">
                <a:solidFill>
                  <a:schemeClr val="tx1">
                    <a:lumMod val="75000"/>
                    <a:lumOff val="25000"/>
                  </a:schemeClr>
                </a:solidFill>
              </a:rPr>
              <a:t>Iztok</a:t>
            </a:r>
            <a:r>
              <a:rPr lang="en-US" sz="2400" dirty="0">
                <a:solidFill>
                  <a:schemeClr val="tx1">
                    <a:lumMod val="75000"/>
                    <a:lumOff val="25000"/>
                  </a:schemeClr>
                </a:solidFill>
              </a:rPr>
              <a:t> </a:t>
            </a:r>
            <a:r>
              <a:rPr lang="en-US" sz="2400" dirty="0" err="1">
                <a:solidFill>
                  <a:schemeClr val="tx1">
                    <a:lumMod val="75000"/>
                    <a:lumOff val="25000"/>
                  </a:schemeClr>
                </a:solidFill>
              </a:rPr>
              <a:t>Šušteršič</a:t>
            </a:r>
            <a:r>
              <a:rPr lang="en-US" sz="2400" dirty="0">
                <a:solidFill>
                  <a:schemeClr val="tx1">
                    <a:lumMod val="75000"/>
                    <a:lumOff val="25000"/>
                  </a:schemeClr>
                </a:solidFill>
              </a:rPr>
              <a:t>, PhD</a:t>
            </a:r>
          </a:p>
          <a:p>
            <a:pPr algn="l"/>
            <a:r>
              <a:rPr lang="en-US" sz="2400" dirty="0">
                <a:solidFill>
                  <a:schemeClr val="tx1">
                    <a:lumMod val="75000"/>
                    <a:lumOff val="25000"/>
                  </a:schemeClr>
                </a:solidFill>
              </a:rPr>
              <a:t>prof. dr. Andreja </a:t>
            </a:r>
            <a:r>
              <a:rPr lang="en-US" sz="2400" dirty="0" err="1">
                <a:solidFill>
                  <a:schemeClr val="tx1">
                    <a:lumMod val="75000"/>
                    <a:lumOff val="25000"/>
                  </a:schemeClr>
                </a:solidFill>
              </a:rPr>
              <a:t>Kutnar</a:t>
            </a:r>
            <a:r>
              <a:rPr lang="en-US" sz="2400" dirty="0">
                <a:solidFill>
                  <a:schemeClr val="tx1">
                    <a:lumMod val="75000"/>
                    <a:lumOff val="25000"/>
                  </a:schemeClr>
                </a:solidFill>
              </a:rPr>
              <a:t>, PhD</a:t>
            </a:r>
          </a:p>
          <a:p>
            <a:pPr algn="l"/>
            <a:r>
              <a:rPr lang="en-US" sz="2400" dirty="0">
                <a:solidFill>
                  <a:schemeClr val="tx1">
                    <a:lumMod val="75000"/>
                    <a:lumOff val="25000"/>
                  </a:schemeClr>
                </a:solidFill>
              </a:rPr>
              <a:t>Renewable Materials for Healthy Built Environments</a:t>
            </a:r>
          </a:p>
          <a:p>
            <a:pPr algn="l"/>
            <a:r>
              <a:rPr lang="en-US" sz="2400" dirty="0">
                <a:solidFill>
                  <a:schemeClr val="tx1">
                    <a:lumMod val="75000"/>
                    <a:lumOff val="25000"/>
                  </a:schemeClr>
                </a:solidFill>
              </a:rPr>
              <a:t>UP FAMNIT</a:t>
            </a:r>
          </a:p>
          <a:p>
            <a:pPr algn="r"/>
            <a:r>
              <a:rPr lang="en-US" sz="2400" dirty="0">
                <a:solidFill>
                  <a:schemeClr val="tx1">
                    <a:lumMod val="75000"/>
                    <a:lumOff val="25000"/>
                  </a:schemeClr>
                </a:solidFill>
              </a:rPr>
              <a:t>Fall 2021</a:t>
            </a:r>
          </a:p>
        </p:txBody>
      </p:sp>
    </p:spTree>
    <p:extLst>
      <p:ext uri="{BB962C8B-B14F-4D97-AF65-F5344CB8AC3E}">
        <p14:creationId xmlns:p14="http://schemas.microsoft.com/office/powerpoint/2010/main" val="314874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6A2468-D046-8242-9D7B-FCE5025014A6}"/>
              </a:ext>
            </a:extLst>
          </p:cNvPr>
          <p:cNvSpPr>
            <a:spLocks noGrp="1"/>
          </p:cNvSpPr>
          <p:nvPr>
            <p:ph type="title"/>
          </p:nvPr>
        </p:nvSpPr>
        <p:spPr>
          <a:xfrm>
            <a:off x="295421" y="1687360"/>
            <a:ext cx="11563643" cy="1362075"/>
          </a:xfrm>
        </p:spPr>
        <p:txBody>
          <a:bodyPr/>
          <a:lstStyle/>
          <a:p>
            <a:pPr algn="ctr"/>
            <a:r>
              <a:rPr lang="en-US" dirty="0">
                <a:solidFill>
                  <a:schemeClr val="tx1"/>
                </a:solidFill>
              </a:rPr>
              <a:t>Important to have in mind at </a:t>
            </a:r>
            <a:r>
              <a:rPr lang="en-US">
                <a:solidFill>
                  <a:schemeClr val="tx1"/>
                </a:solidFill>
              </a:rPr>
              <a:t>the beginning</a:t>
            </a:r>
            <a:endParaRPr lang="en-US" dirty="0">
              <a:solidFill>
                <a:schemeClr val="tx1"/>
              </a:solidFill>
            </a:endParaRPr>
          </a:p>
        </p:txBody>
      </p:sp>
      <p:sp>
        <p:nvSpPr>
          <p:cNvPr id="3" name="Text Placeholder 2">
            <a:extLst>
              <a:ext uri="{FF2B5EF4-FFF2-40B4-BE49-F238E27FC236}">
                <a16:creationId xmlns:a16="http://schemas.microsoft.com/office/drawing/2014/main" xmlns="" id="{E0A6DFFD-8601-6D4B-A4F2-F0764D7B442E}"/>
              </a:ext>
            </a:extLst>
          </p:cNvPr>
          <p:cNvSpPr>
            <a:spLocks noGrp="1"/>
          </p:cNvSpPr>
          <p:nvPr>
            <p:ph type="body" sz="quarter" idx="13"/>
          </p:nvPr>
        </p:nvSpPr>
        <p:spPr>
          <a:xfrm>
            <a:off x="895642" y="2641472"/>
            <a:ext cx="10363200" cy="3627219"/>
          </a:xfrm>
        </p:spPr>
        <p:txBody>
          <a:bodyPr>
            <a:noAutofit/>
          </a:bodyPr>
          <a:lstStyle/>
          <a:p>
            <a:pPr algn="ctr"/>
            <a:r>
              <a:rPr lang="en-US" sz="2800" dirty="0">
                <a:solidFill>
                  <a:schemeClr val="tx1"/>
                </a:solidFill>
              </a:rPr>
              <a:t>In the framework of the third level study program, the student prepares a doctoral dissertation, which represents a </a:t>
            </a:r>
            <a:r>
              <a:rPr lang="en-US" sz="2800" b="1" dirty="0">
                <a:solidFill>
                  <a:schemeClr val="tx1"/>
                </a:solidFill>
              </a:rPr>
              <a:t>new substantial contribution to the global knowledge </a:t>
            </a:r>
            <a:r>
              <a:rPr lang="en-US" sz="2800" dirty="0">
                <a:solidFill>
                  <a:schemeClr val="tx1"/>
                </a:solidFill>
              </a:rPr>
              <a:t>in the field of renewable materials for healthy built environments. The work must be published (or accepted for publication) in an international journal from the field before the defense of the doctoral thesis, namely in </a:t>
            </a:r>
            <a:r>
              <a:rPr lang="en-US" sz="2800" b="1" dirty="0">
                <a:solidFill>
                  <a:schemeClr val="tx1"/>
                </a:solidFill>
              </a:rPr>
              <a:t>at least two articles in journals from the SCI list </a:t>
            </a:r>
            <a:r>
              <a:rPr lang="en-US" sz="2800" dirty="0">
                <a:solidFill>
                  <a:schemeClr val="tx1"/>
                </a:solidFill>
              </a:rPr>
              <a:t>(first or lead authorship).</a:t>
            </a:r>
          </a:p>
        </p:txBody>
      </p:sp>
    </p:spTree>
    <p:extLst>
      <p:ext uri="{BB962C8B-B14F-4D97-AF65-F5344CB8AC3E}">
        <p14:creationId xmlns:p14="http://schemas.microsoft.com/office/powerpoint/2010/main" val="1200912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7E3338-E407-D14E-8FAE-22C57EE7E1A4}"/>
              </a:ext>
            </a:extLst>
          </p:cNvPr>
          <p:cNvSpPr>
            <a:spLocks noGrp="1"/>
          </p:cNvSpPr>
          <p:nvPr>
            <p:ph type="title"/>
          </p:nvPr>
        </p:nvSpPr>
        <p:spPr>
          <a:xfrm>
            <a:off x="2926080" y="160337"/>
            <a:ext cx="8656320" cy="1143000"/>
          </a:xfrm>
        </p:spPr>
        <p:txBody>
          <a:bodyPr/>
          <a:lstStyle/>
          <a:p>
            <a:r>
              <a:rPr lang="en-US" dirty="0"/>
              <a:t>PhD Disposition</a:t>
            </a:r>
          </a:p>
        </p:txBody>
      </p:sp>
      <p:sp>
        <p:nvSpPr>
          <p:cNvPr id="6" name="Content Placeholder 5">
            <a:extLst>
              <a:ext uri="{FF2B5EF4-FFF2-40B4-BE49-F238E27FC236}">
                <a16:creationId xmlns:a16="http://schemas.microsoft.com/office/drawing/2014/main" xmlns="" id="{6778762F-5F96-5144-834C-43236B5706E4}"/>
              </a:ext>
            </a:extLst>
          </p:cNvPr>
          <p:cNvSpPr>
            <a:spLocks noGrp="1"/>
          </p:cNvSpPr>
          <p:nvPr>
            <p:ph sz="half" idx="2"/>
          </p:nvPr>
        </p:nvSpPr>
        <p:spPr>
          <a:xfrm>
            <a:off x="609600" y="2174875"/>
            <a:ext cx="10972800" cy="3951288"/>
          </a:xfrm>
        </p:spPr>
        <p:txBody>
          <a:bodyPr>
            <a:normAutofit/>
          </a:bodyPr>
          <a:lstStyle/>
          <a:p>
            <a:pPr marL="457200" indent="-457200">
              <a:buFont typeface="+mj-lt"/>
              <a:buAutoNum type="arabicPeriod"/>
            </a:pPr>
            <a:r>
              <a:rPr lang="en-GB" b="1" dirty="0">
                <a:solidFill>
                  <a:schemeClr val="tx1"/>
                </a:solidFill>
              </a:rPr>
              <a:t>DESCRIPTION OF THE SPECIFIC SCIENTIFIC FIELD</a:t>
            </a:r>
            <a:endParaRPr lang="en-US" b="1" dirty="0">
              <a:solidFill>
                <a:schemeClr val="tx1"/>
              </a:solidFill>
            </a:endParaRPr>
          </a:p>
          <a:p>
            <a:pPr marL="457200" indent="-457200">
              <a:buFont typeface="+mj-lt"/>
              <a:buAutoNum type="arabicPeriod"/>
            </a:pPr>
            <a:r>
              <a:rPr lang="en-GB" b="1" dirty="0">
                <a:solidFill>
                  <a:schemeClr val="tx1"/>
                </a:solidFill>
              </a:rPr>
              <a:t>RESEARCH AIMS AND GOALS</a:t>
            </a:r>
            <a:endParaRPr lang="en-US" b="1" dirty="0">
              <a:solidFill>
                <a:schemeClr val="tx1"/>
              </a:solidFill>
            </a:endParaRPr>
          </a:p>
          <a:p>
            <a:pPr marL="457200" indent="-457200">
              <a:buFont typeface="+mj-lt"/>
              <a:buAutoNum type="arabicPeriod"/>
            </a:pPr>
            <a:r>
              <a:rPr lang="en-GB" b="1" dirty="0">
                <a:solidFill>
                  <a:schemeClr val="tx1"/>
                </a:solidFill>
              </a:rPr>
              <a:t>HYPOTHESES</a:t>
            </a:r>
            <a:endParaRPr lang="en-US" b="1" dirty="0">
              <a:solidFill>
                <a:schemeClr val="tx1"/>
              </a:solidFill>
            </a:endParaRPr>
          </a:p>
          <a:p>
            <a:pPr marL="457200" indent="-457200">
              <a:buFont typeface="+mj-lt"/>
              <a:buAutoNum type="arabicPeriod"/>
            </a:pPr>
            <a:r>
              <a:rPr lang="en-GB" b="1" dirty="0">
                <a:solidFill>
                  <a:schemeClr val="tx1"/>
                </a:solidFill>
              </a:rPr>
              <a:t>EXPECTED SCIENTIFIC CONTRIBUTIONS</a:t>
            </a:r>
            <a:endParaRPr lang="en-US" b="1" dirty="0">
              <a:solidFill>
                <a:schemeClr val="tx1"/>
              </a:solidFill>
            </a:endParaRPr>
          </a:p>
          <a:p>
            <a:pPr marL="457200" indent="-457200">
              <a:buFont typeface="+mj-lt"/>
              <a:buAutoNum type="arabicPeriod"/>
            </a:pPr>
            <a:r>
              <a:rPr lang="en-GB" b="1" dirty="0">
                <a:solidFill>
                  <a:schemeClr val="tx1"/>
                </a:solidFill>
              </a:rPr>
              <a:t>MATERIALS AND METHODS</a:t>
            </a:r>
          </a:p>
          <a:p>
            <a:pPr marL="457200" indent="-457200">
              <a:buFont typeface="+mj-lt"/>
              <a:buAutoNum type="arabicPeriod"/>
            </a:pPr>
            <a:r>
              <a:rPr lang="en-GB" b="1" dirty="0">
                <a:solidFill>
                  <a:schemeClr val="tx1"/>
                </a:solidFill>
              </a:rPr>
              <a:t>TABLE OF CONTENTS</a:t>
            </a:r>
          </a:p>
          <a:p>
            <a:pPr marL="457200" indent="-457200">
              <a:buFont typeface="+mj-lt"/>
              <a:buAutoNum type="arabicPeriod"/>
            </a:pPr>
            <a:r>
              <a:rPr lang="en-GB" b="1" dirty="0">
                <a:solidFill>
                  <a:schemeClr val="tx1"/>
                </a:solidFill>
              </a:rPr>
              <a:t>REFERENCES</a:t>
            </a:r>
            <a:endParaRPr lang="en-US" b="1" dirty="0">
              <a:solidFill>
                <a:schemeClr val="tx1"/>
              </a:solidFill>
            </a:endParaRPr>
          </a:p>
          <a:p>
            <a:pPr marL="0" indent="0">
              <a:buNone/>
            </a:pPr>
            <a:endParaRPr lang="en-US" dirty="0">
              <a:solidFill>
                <a:schemeClr val="tx1"/>
              </a:solidFill>
            </a:endParaRPr>
          </a:p>
          <a:p>
            <a:endParaRPr lang="en-US" dirty="0">
              <a:solidFill>
                <a:schemeClr val="tx1"/>
              </a:solidFill>
            </a:endParaRPr>
          </a:p>
          <a:p>
            <a:endParaRPr lang="en-US" dirty="0">
              <a:solidFill>
                <a:schemeClr val="tx1"/>
              </a:solidFill>
            </a:endParaRPr>
          </a:p>
        </p:txBody>
      </p:sp>
      <p:sp>
        <p:nvSpPr>
          <p:cNvPr id="10" name="TextBox 9"/>
          <p:cNvSpPr txBox="1"/>
          <p:nvPr/>
        </p:nvSpPr>
        <p:spPr>
          <a:xfrm>
            <a:off x="609600" y="5725551"/>
            <a:ext cx="10972800" cy="523220"/>
          </a:xfrm>
          <a:prstGeom prst="rect">
            <a:avLst/>
          </a:prstGeom>
          <a:noFill/>
        </p:spPr>
        <p:txBody>
          <a:bodyPr wrap="square" rtlCol="0">
            <a:spAutoFit/>
          </a:bodyPr>
          <a:lstStyle/>
          <a:p>
            <a:pPr algn="ctr"/>
            <a:r>
              <a:rPr lang="en-US" sz="2800" b="1">
                <a:solidFill>
                  <a:srgbClr val="005480"/>
                </a:solidFill>
              </a:rPr>
              <a:t>Template </a:t>
            </a:r>
            <a:r>
              <a:rPr lang="en-US" sz="2800" b="1" dirty="0">
                <a:solidFill>
                  <a:srgbClr val="005480"/>
                </a:solidFill>
              </a:rPr>
              <a:t>will be shared by November 4, 2020</a:t>
            </a:r>
          </a:p>
        </p:txBody>
      </p:sp>
    </p:spTree>
    <p:extLst>
      <p:ext uri="{BB962C8B-B14F-4D97-AF65-F5344CB8AC3E}">
        <p14:creationId xmlns:p14="http://schemas.microsoft.com/office/powerpoint/2010/main" val="3139751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5F4028E3-3354-B941-B140-706117B7F1A3}"/>
              </a:ext>
            </a:extLst>
          </p:cNvPr>
          <p:cNvSpPr txBox="1"/>
          <p:nvPr/>
        </p:nvSpPr>
        <p:spPr>
          <a:xfrm>
            <a:off x="6871096" y="451264"/>
            <a:ext cx="2330703" cy="646331"/>
          </a:xfrm>
          <a:prstGeom prst="rect">
            <a:avLst/>
          </a:prstGeom>
          <a:noFill/>
        </p:spPr>
        <p:txBody>
          <a:bodyPr wrap="none" rtlCol="0">
            <a:spAutoFit/>
          </a:bodyPr>
          <a:lstStyle/>
          <a:p>
            <a:pPr algn="ctr"/>
            <a:r>
              <a:rPr lang="en-US" sz="3600" b="1" dirty="0"/>
              <a:t>Questions?</a:t>
            </a:r>
          </a:p>
        </p:txBody>
      </p:sp>
    </p:spTree>
    <p:extLst>
      <p:ext uri="{BB962C8B-B14F-4D97-AF65-F5344CB8AC3E}">
        <p14:creationId xmlns:p14="http://schemas.microsoft.com/office/powerpoint/2010/main" val="2411366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F5E6CA7A-5710-0441-8DC4-62DA95174A4C}"/>
              </a:ext>
            </a:extLst>
          </p:cNvPr>
          <p:cNvSpPr>
            <a:spLocks noGrp="1"/>
          </p:cNvSpPr>
          <p:nvPr>
            <p:ph type="body" sz="half" idx="2"/>
          </p:nvPr>
        </p:nvSpPr>
        <p:spPr/>
        <p:txBody>
          <a:bodyPr>
            <a:normAutofit/>
          </a:bodyPr>
          <a:lstStyle/>
          <a:p>
            <a:r>
              <a:rPr lang="en-US" sz="2800" b="1" dirty="0">
                <a:solidFill>
                  <a:schemeClr val="tx1"/>
                </a:solidFill>
              </a:rPr>
              <a:t>Instructors</a:t>
            </a:r>
            <a:r>
              <a:rPr lang="en-US" sz="2800" dirty="0">
                <a:solidFill>
                  <a:schemeClr val="tx1"/>
                </a:solidFill>
              </a:rPr>
              <a:t>:</a:t>
            </a:r>
          </a:p>
          <a:p>
            <a:r>
              <a:rPr lang="en-US" sz="2800" dirty="0" err="1">
                <a:solidFill>
                  <a:schemeClr val="tx1"/>
                </a:solidFill>
              </a:rPr>
              <a:t>Iztok</a:t>
            </a:r>
            <a:r>
              <a:rPr lang="en-US" sz="2800" dirty="0">
                <a:solidFill>
                  <a:schemeClr val="tx1"/>
                </a:solidFill>
              </a:rPr>
              <a:t> &amp; Andreja</a:t>
            </a:r>
          </a:p>
          <a:p>
            <a:r>
              <a:rPr lang="en-US" sz="2800" b="1" dirty="0">
                <a:solidFill>
                  <a:schemeClr val="tx1"/>
                </a:solidFill>
              </a:rPr>
              <a:t>Office</a:t>
            </a:r>
            <a:r>
              <a:rPr lang="en-US" sz="2800" dirty="0">
                <a:solidFill>
                  <a:schemeClr val="tx1"/>
                </a:solidFill>
              </a:rPr>
              <a:t>: </a:t>
            </a:r>
            <a:r>
              <a:rPr lang="en-US" sz="2800" dirty="0" err="1">
                <a:solidFill>
                  <a:schemeClr val="tx1"/>
                </a:solidFill>
              </a:rPr>
              <a:t>Trg</a:t>
            </a:r>
            <a:r>
              <a:rPr lang="en-US" sz="2800" dirty="0">
                <a:solidFill>
                  <a:schemeClr val="tx1"/>
                </a:solidFill>
              </a:rPr>
              <a:t> Brolo 12</a:t>
            </a:r>
          </a:p>
          <a:p>
            <a:r>
              <a:rPr lang="en-US" sz="2800" b="1" dirty="0">
                <a:solidFill>
                  <a:schemeClr val="tx1"/>
                </a:solidFill>
              </a:rPr>
              <a:t>Office hours</a:t>
            </a:r>
            <a:r>
              <a:rPr lang="en-US" sz="2800" dirty="0">
                <a:solidFill>
                  <a:schemeClr val="tx1"/>
                </a:solidFill>
              </a:rPr>
              <a:t>: </a:t>
            </a:r>
          </a:p>
          <a:p>
            <a:r>
              <a:rPr lang="en-US" sz="2800" dirty="0">
                <a:solidFill>
                  <a:schemeClr val="tx1"/>
                </a:solidFill>
              </a:rPr>
              <a:t>by appointment</a:t>
            </a:r>
          </a:p>
          <a:p>
            <a:endParaRPr lang="en-US" sz="2200" dirty="0">
              <a:solidFill>
                <a:schemeClr val="tx1"/>
              </a:solidFill>
              <a:hlinkClick r:id="rId2"/>
            </a:endParaRPr>
          </a:p>
          <a:p>
            <a:r>
              <a:rPr lang="en-US" sz="2200" dirty="0">
                <a:solidFill>
                  <a:schemeClr val="tx1"/>
                </a:solidFill>
                <a:hlinkClick r:id="rId3"/>
              </a:rPr>
              <a:t>iztok.sustersic@innorenew.eu</a:t>
            </a:r>
            <a:r>
              <a:rPr lang="en-US" sz="2200" dirty="0">
                <a:solidFill>
                  <a:schemeClr val="tx1"/>
                </a:solidFill>
              </a:rPr>
              <a:t> </a:t>
            </a:r>
          </a:p>
          <a:p>
            <a:r>
              <a:rPr lang="en-US" sz="2200" dirty="0">
                <a:solidFill>
                  <a:schemeClr val="tx1"/>
                </a:solidFill>
                <a:hlinkClick r:id="rId4"/>
              </a:rPr>
              <a:t>andreja.kutnar@upr.si</a:t>
            </a:r>
            <a:endParaRPr lang="en-US" sz="2200" dirty="0">
              <a:solidFill>
                <a:schemeClr val="tx1"/>
              </a:solidFill>
            </a:endParaRPr>
          </a:p>
          <a:p>
            <a:endParaRPr lang="en-US" sz="2200" dirty="0">
              <a:solidFill>
                <a:schemeClr val="tx1"/>
              </a:solidFill>
            </a:endParaRPr>
          </a:p>
          <a:p>
            <a:endParaRPr lang="en-US" sz="2800" dirty="0">
              <a:solidFill>
                <a:schemeClr val="tx1"/>
              </a:solidFill>
            </a:endParaRPr>
          </a:p>
        </p:txBody>
      </p:sp>
      <p:sp>
        <p:nvSpPr>
          <p:cNvPr id="4" name="Title 3">
            <a:extLst>
              <a:ext uri="{FF2B5EF4-FFF2-40B4-BE49-F238E27FC236}">
                <a16:creationId xmlns:a16="http://schemas.microsoft.com/office/drawing/2014/main" xmlns="" id="{55EF9D84-D438-4245-B9BB-51EF76A8E15D}"/>
              </a:ext>
            </a:extLst>
          </p:cNvPr>
          <p:cNvSpPr>
            <a:spLocks noGrp="1"/>
          </p:cNvSpPr>
          <p:nvPr>
            <p:ph type="title"/>
          </p:nvPr>
        </p:nvSpPr>
        <p:spPr/>
        <p:txBody>
          <a:bodyPr/>
          <a:lstStyle/>
          <a:p>
            <a:r>
              <a:rPr lang="en-US" dirty="0"/>
              <a:t>Course Overview</a:t>
            </a:r>
          </a:p>
        </p:txBody>
      </p:sp>
      <p:pic>
        <p:nvPicPr>
          <p:cNvPr id="11" name="Content Placeholder 10" descr="A close up of a persons face&#10;&#10;Description automatically generated">
            <a:extLst>
              <a:ext uri="{FF2B5EF4-FFF2-40B4-BE49-F238E27FC236}">
                <a16:creationId xmlns:a16="http://schemas.microsoft.com/office/drawing/2014/main" xmlns="" id="{1952A4B1-963F-344E-8BDC-8840A1D0F188}"/>
              </a:ext>
            </a:extLst>
          </p:cNvPr>
          <p:cNvPicPr>
            <a:picLocks noGrp="1" noChangeAspect="1"/>
          </p:cNvPicPr>
          <p:nvPr>
            <p:ph idx="1"/>
          </p:nvPr>
        </p:nvPicPr>
        <p:blipFill>
          <a:blip r:embed="rId5"/>
          <a:stretch>
            <a:fillRect/>
          </a:stretch>
        </p:blipFill>
        <p:spPr>
          <a:xfrm>
            <a:off x="4767263" y="2719040"/>
            <a:ext cx="6815137" cy="2448620"/>
          </a:xfrm>
        </p:spPr>
      </p:pic>
      <p:sp>
        <p:nvSpPr>
          <p:cNvPr id="12" name="Rectangle 11">
            <a:extLst>
              <a:ext uri="{FF2B5EF4-FFF2-40B4-BE49-F238E27FC236}">
                <a16:creationId xmlns:a16="http://schemas.microsoft.com/office/drawing/2014/main" xmlns="" id="{35BA436C-74E6-6441-8FD4-1E67E9EE646F}"/>
              </a:ext>
            </a:extLst>
          </p:cNvPr>
          <p:cNvSpPr/>
          <p:nvPr/>
        </p:nvSpPr>
        <p:spPr>
          <a:xfrm>
            <a:off x="5644651" y="2195820"/>
            <a:ext cx="5060360" cy="523220"/>
          </a:xfrm>
          <a:prstGeom prst="rect">
            <a:avLst/>
          </a:prstGeom>
        </p:spPr>
        <p:txBody>
          <a:bodyPr wrap="none">
            <a:spAutoFit/>
          </a:bodyPr>
          <a:lstStyle/>
          <a:p>
            <a:r>
              <a:rPr lang="en-US" sz="2800" dirty="0"/>
              <a:t>Feel free to reach out as needed. </a:t>
            </a:r>
          </a:p>
        </p:txBody>
      </p:sp>
    </p:spTree>
    <p:extLst>
      <p:ext uri="{BB962C8B-B14F-4D97-AF65-F5344CB8AC3E}">
        <p14:creationId xmlns:p14="http://schemas.microsoft.com/office/powerpoint/2010/main" val="3519652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F5E6CA7A-5710-0441-8DC4-62DA95174A4C}"/>
              </a:ext>
            </a:extLst>
          </p:cNvPr>
          <p:cNvSpPr>
            <a:spLocks noGrp="1"/>
          </p:cNvSpPr>
          <p:nvPr>
            <p:ph type="body" sz="half" idx="2"/>
          </p:nvPr>
        </p:nvSpPr>
        <p:spPr/>
        <p:txBody>
          <a:bodyPr>
            <a:normAutofit/>
          </a:bodyPr>
          <a:lstStyle/>
          <a:p>
            <a:r>
              <a:rPr lang="en-US" sz="2800" b="1" dirty="0">
                <a:solidFill>
                  <a:schemeClr val="tx1"/>
                </a:solidFill>
              </a:rPr>
              <a:t>Meetings</a:t>
            </a:r>
            <a:endParaRPr lang="en-US" sz="2800" dirty="0">
              <a:solidFill>
                <a:schemeClr val="tx1"/>
              </a:solidFill>
            </a:endParaRPr>
          </a:p>
          <a:p>
            <a:r>
              <a:rPr lang="en-US" sz="2800" dirty="0">
                <a:solidFill>
                  <a:schemeClr val="tx1"/>
                </a:solidFill>
              </a:rPr>
              <a:t>Wednesdays, via Zoom</a:t>
            </a:r>
          </a:p>
          <a:p>
            <a:r>
              <a:rPr lang="en-US" sz="2800" dirty="0">
                <a:solidFill>
                  <a:schemeClr val="tx1"/>
                </a:solidFill>
              </a:rPr>
              <a:t>16h to 17h</a:t>
            </a:r>
          </a:p>
          <a:p>
            <a:endParaRPr lang="en-US" sz="2200" dirty="0">
              <a:solidFill>
                <a:schemeClr val="tx1"/>
              </a:solidFill>
              <a:hlinkClick r:id="rId2"/>
            </a:endParaRPr>
          </a:p>
          <a:p>
            <a:r>
              <a:rPr lang="en-US" sz="2200" dirty="0">
                <a:solidFill>
                  <a:schemeClr val="tx1"/>
                </a:solidFill>
              </a:rPr>
              <a:t>~ 24 planned meetings</a:t>
            </a:r>
          </a:p>
          <a:p>
            <a:endParaRPr lang="en-US" sz="2200" dirty="0">
              <a:solidFill>
                <a:schemeClr val="tx1"/>
              </a:solidFill>
            </a:endParaRPr>
          </a:p>
          <a:p>
            <a:r>
              <a:rPr lang="en-US" sz="2200" dirty="0">
                <a:solidFill>
                  <a:schemeClr val="tx1"/>
                </a:solidFill>
              </a:rPr>
              <a:t>May add more or change the schedule if needed.</a:t>
            </a:r>
          </a:p>
          <a:p>
            <a:endParaRPr lang="en-US" sz="2800" dirty="0">
              <a:solidFill>
                <a:schemeClr val="tx1"/>
              </a:solidFill>
            </a:endParaRPr>
          </a:p>
        </p:txBody>
      </p:sp>
      <p:sp>
        <p:nvSpPr>
          <p:cNvPr id="4" name="Title 3">
            <a:extLst>
              <a:ext uri="{FF2B5EF4-FFF2-40B4-BE49-F238E27FC236}">
                <a16:creationId xmlns:a16="http://schemas.microsoft.com/office/drawing/2014/main" xmlns="" id="{55EF9D84-D438-4245-B9BB-51EF76A8E15D}"/>
              </a:ext>
            </a:extLst>
          </p:cNvPr>
          <p:cNvSpPr>
            <a:spLocks noGrp="1"/>
          </p:cNvSpPr>
          <p:nvPr>
            <p:ph type="title"/>
          </p:nvPr>
        </p:nvSpPr>
        <p:spPr/>
        <p:txBody>
          <a:bodyPr/>
          <a:lstStyle/>
          <a:p>
            <a:r>
              <a:rPr lang="en-US" dirty="0"/>
              <a:t>Course Overview</a:t>
            </a:r>
          </a:p>
        </p:txBody>
      </p:sp>
      <p:pic>
        <p:nvPicPr>
          <p:cNvPr id="13" name="Content Placeholder 12" descr="A painting on the wall&#10;&#10;Description automatically generated">
            <a:extLst>
              <a:ext uri="{FF2B5EF4-FFF2-40B4-BE49-F238E27FC236}">
                <a16:creationId xmlns:a16="http://schemas.microsoft.com/office/drawing/2014/main" xmlns="" id="{5DC985DA-15D3-B849-A69E-4396A04F7730}"/>
              </a:ext>
            </a:extLst>
          </p:cNvPr>
          <p:cNvPicPr>
            <a:picLocks noGrp="1" noChangeAspect="1"/>
          </p:cNvPicPr>
          <p:nvPr>
            <p:ph idx="1"/>
          </p:nvPr>
        </p:nvPicPr>
        <p:blipFill>
          <a:blip r:embed="rId3"/>
          <a:stretch>
            <a:fillRect/>
          </a:stretch>
        </p:blipFill>
        <p:spPr>
          <a:xfrm>
            <a:off x="5140567" y="1760538"/>
            <a:ext cx="6068528" cy="4365625"/>
          </a:xfrm>
        </p:spPr>
      </p:pic>
    </p:spTree>
    <p:extLst>
      <p:ext uri="{BB962C8B-B14F-4D97-AF65-F5344CB8AC3E}">
        <p14:creationId xmlns:p14="http://schemas.microsoft.com/office/powerpoint/2010/main" val="3538958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F5E6CA7A-5710-0441-8DC4-62DA95174A4C}"/>
              </a:ext>
            </a:extLst>
          </p:cNvPr>
          <p:cNvSpPr>
            <a:spLocks noGrp="1"/>
          </p:cNvSpPr>
          <p:nvPr>
            <p:ph type="body" sz="half" idx="2"/>
          </p:nvPr>
        </p:nvSpPr>
        <p:spPr>
          <a:xfrm>
            <a:off x="609601" y="1761067"/>
            <a:ext cx="4550228" cy="4365096"/>
          </a:xfrm>
        </p:spPr>
        <p:txBody>
          <a:bodyPr>
            <a:normAutofit fontScale="85000" lnSpcReduction="10000"/>
          </a:bodyPr>
          <a:lstStyle/>
          <a:p>
            <a:r>
              <a:rPr lang="en-GB" sz="2800" b="1" dirty="0">
                <a:solidFill>
                  <a:schemeClr val="tx1"/>
                </a:solidFill>
              </a:rPr>
              <a:t>Objectives</a:t>
            </a:r>
            <a:endParaRPr lang="en-GB" sz="2800" dirty="0">
              <a:solidFill>
                <a:schemeClr val="tx1"/>
              </a:solidFill>
            </a:endParaRPr>
          </a:p>
          <a:p>
            <a:pPr marL="457200" indent="-457200">
              <a:buFontTx/>
              <a:buChar char="-"/>
            </a:pPr>
            <a:r>
              <a:rPr lang="en-GB" sz="2800" dirty="0">
                <a:solidFill>
                  <a:schemeClr val="tx1"/>
                </a:solidFill>
              </a:rPr>
              <a:t>acquaint students with research which is currently carried out by leading researchers</a:t>
            </a:r>
          </a:p>
          <a:p>
            <a:pPr marL="457200" indent="-457200">
              <a:buFontTx/>
              <a:buChar char="-"/>
            </a:pPr>
            <a:r>
              <a:rPr lang="en-GB" sz="2800" dirty="0">
                <a:solidFill>
                  <a:schemeClr val="tx1"/>
                </a:solidFill>
              </a:rPr>
              <a:t>learn about problems from the built environment present in both academic and private sectors and hence be driven towards more integrative and interdisciplinary work</a:t>
            </a:r>
          </a:p>
          <a:p>
            <a:pPr marL="457200" indent="-457200">
              <a:buFontTx/>
              <a:buChar char="-"/>
            </a:pPr>
            <a:r>
              <a:rPr lang="en-GB" sz="2800" dirty="0">
                <a:solidFill>
                  <a:schemeClr val="tx1"/>
                </a:solidFill>
              </a:rPr>
              <a:t>design doctoral disposition</a:t>
            </a:r>
          </a:p>
          <a:p>
            <a:pPr marL="457200" indent="-457200">
              <a:buFontTx/>
              <a:buChar char="-"/>
            </a:pPr>
            <a:endParaRPr lang="en-GB" sz="2800" dirty="0">
              <a:solidFill>
                <a:schemeClr val="tx1"/>
              </a:solidFill>
            </a:endParaRPr>
          </a:p>
        </p:txBody>
      </p:sp>
      <p:sp>
        <p:nvSpPr>
          <p:cNvPr id="4" name="Title 3">
            <a:extLst>
              <a:ext uri="{FF2B5EF4-FFF2-40B4-BE49-F238E27FC236}">
                <a16:creationId xmlns:a16="http://schemas.microsoft.com/office/drawing/2014/main" xmlns="" id="{55EF9D84-D438-4245-B9BB-51EF76A8E15D}"/>
              </a:ext>
            </a:extLst>
          </p:cNvPr>
          <p:cNvSpPr>
            <a:spLocks noGrp="1"/>
          </p:cNvSpPr>
          <p:nvPr>
            <p:ph type="title"/>
          </p:nvPr>
        </p:nvSpPr>
        <p:spPr/>
        <p:txBody>
          <a:bodyPr/>
          <a:lstStyle/>
          <a:p>
            <a:r>
              <a:rPr lang="en-US" dirty="0"/>
              <a:t>Course Overview</a:t>
            </a:r>
          </a:p>
        </p:txBody>
      </p:sp>
      <p:pic>
        <p:nvPicPr>
          <p:cNvPr id="7" name="Content Placeholder 6" descr="Graphical user interface&#10;&#10;Description automatically generated">
            <a:extLst>
              <a:ext uri="{FF2B5EF4-FFF2-40B4-BE49-F238E27FC236}">
                <a16:creationId xmlns:a16="http://schemas.microsoft.com/office/drawing/2014/main" xmlns="" id="{EC604961-28A1-3147-BB3F-E78CD9C99947}"/>
              </a:ext>
            </a:extLst>
          </p:cNvPr>
          <p:cNvPicPr>
            <a:picLocks noGrp="1" noChangeAspect="1"/>
          </p:cNvPicPr>
          <p:nvPr>
            <p:ph idx="1"/>
          </p:nvPr>
        </p:nvPicPr>
        <p:blipFill>
          <a:blip r:embed="rId2"/>
          <a:stretch>
            <a:fillRect/>
          </a:stretch>
        </p:blipFill>
        <p:spPr>
          <a:xfrm>
            <a:off x="5377854" y="1760538"/>
            <a:ext cx="5593955" cy="4365625"/>
          </a:xfrm>
        </p:spPr>
      </p:pic>
    </p:spTree>
    <p:extLst>
      <p:ext uri="{BB962C8B-B14F-4D97-AF65-F5344CB8AC3E}">
        <p14:creationId xmlns:p14="http://schemas.microsoft.com/office/powerpoint/2010/main" val="2118165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55EF9D84-D438-4245-B9BB-51EF76A8E15D}"/>
              </a:ext>
            </a:extLst>
          </p:cNvPr>
          <p:cNvSpPr>
            <a:spLocks noGrp="1"/>
          </p:cNvSpPr>
          <p:nvPr>
            <p:ph type="title"/>
          </p:nvPr>
        </p:nvSpPr>
        <p:spPr/>
        <p:txBody>
          <a:bodyPr/>
          <a:lstStyle/>
          <a:p>
            <a:r>
              <a:rPr lang="en-US" dirty="0"/>
              <a:t>Course Overview</a:t>
            </a:r>
          </a:p>
        </p:txBody>
      </p:sp>
      <p:pic>
        <p:nvPicPr>
          <p:cNvPr id="8" name="Content Placeholder 7" descr="A picture containing person, street, sign, water&#10;&#10;Description automatically generated">
            <a:extLst>
              <a:ext uri="{FF2B5EF4-FFF2-40B4-BE49-F238E27FC236}">
                <a16:creationId xmlns:a16="http://schemas.microsoft.com/office/drawing/2014/main" xmlns="" id="{D79F4F45-B764-DA44-A78C-F6B811B66B84}"/>
              </a:ext>
            </a:extLst>
          </p:cNvPr>
          <p:cNvPicPr>
            <a:picLocks noGrp="1" noChangeAspect="1"/>
          </p:cNvPicPr>
          <p:nvPr>
            <p:ph idx="1"/>
          </p:nvPr>
        </p:nvPicPr>
        <p:blipFill>
          <a:blip r:embed="rId2"/>
          <a:stretch>
            <a:fillRect/>
          </a:stretch>
        </p:blipFill>
        <p:spPr>
          <a:xfrm>
            <a:off x="1226649" y="1760538"/>
            <a:ext cx="9738701" cy="4365625"/>
          </a:xfrm>
        </p:spPr>
      </p:pic>
      <p:pic>
        <p:nvPicPr>
          <p:cNvPr id="10" name="Picture 9" descr="A picture containing person, street, sign, water&#10;&#10;Description automatically generated">
            <a:extLst>
              <a:ext uri="{FF2B5EF4-FFF2-40B4-BE49-F238E27FC236}">
                <a16:creationId xmlns:a16="http://schemas.microsoft.com/office/drawing/2014/main" xmlns="" id="{300B26C7-7475-EE4C-88AF-5638020070A0}"/>
              </a:ext>
            </a:extLst>
          </p:cNvPr>
          <p:cNvPicPr>
            <a:picLocks noChangeAspect="1"/>
          </p:cNvPicPr>
          <p:nvPr/>
        </p:nvPicPr>
        <p:blipFill rotWithShape="1">
          <a:blip r:embed="rId2"/>
          <a:srcRect l="1809" r="933" b="2648"/>
          <a:stretch/>
        </p:blipFill>
        <p:spPr>
          <a:xfrm>
            <a:off x="0" y="1387422"/>
            <a:ext cx="12192000" cy="5470578"/>
          </a:xfrm>
          <a:prstGeom prst="rect">
            <a:avLst/>
          </a:prstGeom>
        </p:spPr>
      </p:pic>
      <p:sp>
        <p:nvSpPr>
          <p:cNvPr id="3" name="Text Placeholder 2">
            <a:extLst>
              <a:ext uri="{FF2B5EF4-FFF2-40B4-BE49-F238E27FC236}">
                <a16:creationId xmlns:a16="http://schemas.microsoft.com/office/drawing/2014/main" xmlns="" id="{F5E6CA7A-5710-0441-8DC4-62DA95174A4C}"/>
              </a:ext>
            </a:extLst>
          </p:cNvPr>
          <p:cNvSpPr>
            <a:spLocks noGrp="1"/>
          </p:cNvSpPr>
          <p:nvPr>
            <p:ph type="body" sz="half" idx="2"/>
          </p:nvPr>
        </p:nvSpPr>
        <p:spPr>
          <a:xfrm>
            <a:off x="3987210" y="1761067"/>
            <a:ext cx="7595190" cy="4365096"/>
          </a:xfrm>
        </p:spPr>
        <p:txBody>
          <a:bodyPr>
            <a:noAutofit/>
          </a:bodyPr>
          <a:lstStyle/>
          <a:p>
            <a:r>
              <a:rPr lang="en-US" sz="2800" b="1" dirty="0">
                <a:solidFill>
                  <a:schemeClr val="tx1"/>
                </a:solidFill>
              </a:rPr>
              <a:t>Outcomes</a:t>
            </a:r>
            <a:endParaRPr lang="en-US" sz="2800" dirty="0">
              <a:solidFill>
                <a:schemeClr val="tx1"/>
              </a:solidFill>
            </a:endParaRPr>
          </a:p>
          <a:p>
            <a:pPr marL="457200" indent="-457200">
              <a:buFont typeface="Arial" panose="020B0604020202020204" pitchFamily="34" charset="0"/>
              <a:buChar char="•"/>
            </a:pPr>
            <a:r>
              <a:rPr lang="en-US" sz="2800" dirty="0">
                <a:solidFill>
                  <a:schemeClr val="tx1"/>
                </a:solidFill>
              </a:rPr>
              <a:t>Students will be able to use the theoretical knowledge gained in each subject in addressing contemporary research tasks.</a:t>
            </a:r>
          </a:p>
          <a:p>
            <a:pPr marL="457200" indent="-457200">
              <a:buFont typeface="Arial" panose="020B0604020202020204" pitchFamily="34" charset="0"/>
              <a:buChar char="•"/>
            </a:pPr>
            <a:r>
              <a:rPr lang="en-US" sz="2800" dirty="0">
                <a:solidFill>
                  <a:schemeClr val="tx1"/>
                </a:solidFill>
              </a:rPr>
              <a:t>Students will be able to recognize different demands originating from different fields of the built environment and develop universal interdisciplinary solutions.</a:t>
            </a:r>
          </a:p>
        </p:txBody>
      </p:sp>
    </p:spTree>
    <p:extLst>
      <p:ext uri="{BB962C8B-B14F-4D97-AF65-F5344CB8AC3E}">
        <p14:creationId xmlns:p14="http://schemas.microsoft.com/office/powerpoint/2010/main" val="1966589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person, street, sign, water&#10;&#10;Description automatically generated">
            <a:extLst>
              <a:ext uri="{FF2B5EF4-FFF2-40B4-BE49-F238E27FC236}">
                <a16:creationId xmlns:a16="http://schemas.microsoft.com/office/drawing/2014/main" xmlns="" id="{DFF8E06F-0A22-4895-B06B-A612E63203D9}"/>
              </a:ext>
            </a:extLst>
          </p:cNvPr>
          <p:cNvPicPr>
            <a:picLocks noChangeAspect="1"/>
          </p:cNvPicPr>
          <p:nvPr/>
        </p:nvPicPr>
        <p:blipFill rotWithShape="1">
          <a:blip r:embed="rId2"/>
          <a:srcRect l="1809" r="933" b="2648"/>
          <a:stretch/>
        </p:blipFill>
        <p:spPr>
          <a:xfrm>
            <a:off x="0" y="1387422"/>
            <a:ext cx="12192000" cy="5470578"/>
          </a:xfrm>
          <a:prstGeom prst="rect">
            <a:avLst/>
          </a:prstGeom>
        </p:spPr>
      </p:pic>
      <p:sp>
        <p:nvSpPr>
          <p:cNvPr id="4" name="Title 3">
            <a:extLst>
              <a:ext uri="{FF2B5EF4-FFF2-40B4-BE49-F238E27FC236}">
                <a16:creationId xmlns:a16="http://schemas.microsoft.com/office/drawing/2014/main" xmlns="" id="{55EF9D84-D438-4245-B9BB-51EF76A8E15D}"/>
              </a:ext>
            </a:extLst>
          </p:cNvPr>
          <p:cNvSpPr>
            <a:spLocks noGrp="1"/>
          </p:cNvSpPr>
          <p:nvPr>
            <p:ph type="title"/>
          </p:nvPr>
        </p:nvSpPr>
        <p:spPr/>
        <p:txBody>
          <a:bodyPr/>
          <a:lstStyle/>
          <a:p>
            <a:r>
              <a:rPr lang="en-US" dirty="0"/>
              <a:t>Course Overview</a:t>
            </a:r>
          </a:p>
        </p:txBody>
      </p:sp>
      <p:sp>
        <p:nvSpPr>
          <p:cNvPr id="3" name="Text Placeholder 2">
            <a:extLst>
              <a:ext uri="{FF2B5EF4-FFF2-40B4-BE49-F238E27FC236}">
                <a16:creationId xmlns:a16="http://schemas.microsoft.com/office/drawing/2014/main" xmlns="" id="{F5E6CA7A-5710-0441-8DC4-62DA95174A4C}"/>
              </a:ext>
            </a:extLst>
          </p:cNvPr>
          <p:cNvSpPr>
            <a:spLocks noGrp="1"/>
          </p:cNvSpPr>
          <p:nvPr>
            <p:ph type="body" sz="half" idx="2"/>
          </p:nvPr>
        </p:nvSpPr>
        <p:spPr>
          <a:xfrm>
            <a:off x="3987209" y="1761067"/>
            <a:ext cx="7908869" cy="4365096"/>
          </a:xfrm>
        </p:spPr>
        <p:txBody>
          <a:bodyPr>
            <a:normAutofit/>
          </a:bodyPr>
          <a:lstStyle/>
          <a:p>
            <a:r>
              <a:rPr lang="en-GB" sz="3000" b="1" dirty="0">
                <a:solidFill>
                  <a:schemeClr val="tx1"/>
                </a:solidFill>
              </a:rPr>
              <a:t>Seminars</a:t>
            </a:r>
            <a:endParaRPr lang="en-GB" sz="3000" dirty="0">
              <a:solidFill>
                <a:schemeClr val="tx1"/>
              </a:solidFill>
            </a:endParaRPr>
          </a:p>
          <a:p>
            <a:pPr marL="457200" indent="-457200">
              <a:buFont typeface="Arial" panose="020B0604020202020204" pitchFamily="34" charset="0"/>
              <a:buChar char="•"/>
            </a:pPr>
            <a:r>
              <a:rPr lang="en-GB" sz="3000" dirty="0">
                <a:solidFill>
                  <a:schemeClr val="tx1"/>
                </a:solidFill>
              </a:rPr>
              <a:t>2 by Iztok &amp; Andreja – Examples of research </a:t>
            </a:r>
          </a:p>
          <a:p>
            <a:pPr marL="457200" indent="-457200">
              <a:buFont typeface="Arial" panose="020B0604020202020204" pitchFamily="34" charset="0"/>
              <a:buChar char="•"/>
            </a:pPr>
            <a:r>
              <a:rPr lang="en-GB" sz="3000" dirty="0">
                <a:solidFill>
                  <a:schemeClr val="tx1"/>
                </a:solidFill>
              </a:rPr>
              <a:t>8 invited lectures</a:t>
            </a:r>
          </a:p>
          <a:p>
            <a:pPr marL="457200" indent="-457200">
              <a:buFont typeface="Arial" panose="020B0604020202020204" pitchFamily="34" charset="0"/>
              <a:buChar char="•"/>
            </a:pPr>
            <a:r>
              <a:rPr lang="en-GB" sz="3000" dirty="0"/>
              <a:t>In groups of 2 prepare a paper that will cover areas of your interest in connection to one (or more) themes presented in the lectures &gt;&gt; presentation of papers</a:t>
            </a:r>
          </a:p>
          <a:p>
            <a:pPr marL="457200" indent="-457200">
              <a:buFont typeface="Arial" panose="020B0604020202020204" pitchFamily="34" charset="0"/>
              <a:buChar char="•"/>
            </a:pPr>
            <a:r>
              <a:rPr lang="en-GB" sz="3000" dirty="0"/>
              <a:t>Presentations of dispositions</a:t>
            </a:r>
          </a:p>
          <a:p>
            <a:pPr marL="457200" indent="-457200">
              <a:buFont typeface="Arial" panose="020B0604020202020204" pitchFamily="34" charset="0"/>
              <a:buChar char="•"/>
            </a:pPr>
            <a:endParaRPr lang="en-GB" sz="3600" dirty="0">
              <a:solidFill>
                <a:schemeClr val="tx1"/>
              </a:solidFill>
            </a:endParaRPr>
          </a:p>
        </p:txBody>
      </p:sp>
    </p:spTree>
    <p:extLst>
      <p:ext uri="{BB962C8B-B14F-4D97-AF65-F5344CB8AC3E}">
        <p14:creationId xmlns:p14="http://schemas.microsoft.com/office/powerpoint/2010/main" val="1010897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xmlns="" id="{E32686E1-5FED-3942-844E-B53A04F81E6C}"/>
              </a:ext>
            </a:extLst>
          </p:cNvPr>
          <p:cNvPicPr>
            <a:picLocks noChangeAspect="1"/>
          </p:cNvPicPr>
          <p:nvPr/>
        </p:nvPicPr>
        <p:blipFill rotWithShape="1">
          <a:blip r:embed="rId2"/>
          <a:srcRect l="26724" r="1137" b="754"/>
          <a:stretch/>
        </p:blipFill>
        <p:spPr>
          <a:xfrm>
            <a:off x="-1" y="-13063"/>
            <a:ext cx="12192001" cy="6871063"/>
          </a:xfrm>
          <a:prstGeom prst="rect">
            <a:avLst/>
          </a:prstGeom>
        </p:spPr>
      </p:pic>
      <p:sp>
        <p:nvSpPr>
          <p:cNvPr id="2" name="Title 1">
            <a:extLst>
              <a:ext uri="{FF2B5EF4-FFF2-40B4-BE49-F238E27FC236}">
                <a16:creationId xmlns:a16="http://schemas.microsoft.com/office/drawing/2014/main" xmlns="" id="{FCF0622A-A11B-F341-8240-B2CD85ECE69E}"/>
              </a:ext>
            </a:extLst>
          </p:cNvPr>
          <p:cNvSpPr>
            <a:spLocks noGrp="1"/>
          </p:cNvSpPr>
          <p:nvPr>
            <p:ph type="title"/>
          </p:nvPr>
        </p:nvSpPr>
        <p:spPr>
          <a:xfrm>
            <a:off x="-518363" y="2722037"/>
            <a:ext cx="8904514" cy="1143000"/>
          </a:xfrm>
        </p:spPr>
        <p:txBody>
          <a:bodyPr/>
          <a:lstStyle/>
          <a:p>
            <a:r>
              <a:rPr lang="en-US" dirty="0">
                <a:solidFill>
                  <a:schemeClr val="bg1"/>
                </a:solidFill>
              </a:rPr>
              <a:t>Questions about the class?</a:t>
            </a:r>
          </a:p>
        </p:txBody>
      </p:sp>
    </p:spTree>
    <p:extLst>
      <p:ext uri="{BB962C8B-B14F-4D97-AF65-F5344CB8AC3E}">
        <p14:creationId xmlns:p14="http://schemas.microsoft.com/office/powerpoint/2010/main" val="1565986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942282A5-56A4-0C47-9984-DFA6855906E7}"/>
              </a:ext>
            </a:extLst>
          </p:cNvPr>
          <p:cNvSpPr>
            <a:spLocks noGrp="1"/>
          </p:cNvSpPr>
          <p:nvPr>
            <p:ph type="body" sz="half" idx="2"/>
          </p:nvPr>
        </p:nvSpPr>
        <p:spPr/>
        <p:txBody>
          <a:bodyPr>
            <a:normAutofit/>
          </a:bodyPr>
          <a:lstStyle/>
          <a:p>
            <a:r>
              <a:rPr lang="en-US" sz="3200" dirty="0">
                <a:solidFill>
                  <a:schemeClr val="tx1"/>
                </a:solidFill>
              </a:rPr>
              <a:t>Where are we now?</a:t>
            </a:r>
          </a:p>
          <a:p>
            <a:pPr marL="457200" indent="-457200">
              <a:buFontTx/>
              <a:buChar char="-"/>
            </a:pPr>
            <a:r>
              <a:rPr lang="en-US" sz="3200" dirty="0">
                <a:solidFill>
                  <a:schemeClr val="tx1"/>
                </a:solidFill>
              </a:rPr>
              <a:t>Research defined?</a:t>
            </a:r>
          </a:p>
        </p:txBody>
      </p:sp>
      <p:sp>
        <p:nvSpPr>
          <p:cNvPr id="4" name="Title 3">
            <a:extLst>
              <a:ext uri="{FF2B5EF4-FFF2-40B4-BE49-F238E27FC236}">
                <a16:creationId xmlns:a16="http://schemas.microsoft.com/office/drawing/2014/main" xmlns="" id="{2B5B7738-1064-B94B-9834-90164BC3EDE7}"/>
              </a:ext>
            </a:extLst>
          </p:cNvPr>
          <p:cNvSpPr>
            <a:spLocks noGrp="1"/>
          </p:cNvSpPr>
          <p:nvPr>
            <p:ph type="title"/>
          </p:nvPr>
        </p:nvSpPr>
        <p:spPr/>
        <p:txBody>
          <a:bodyPr/>
          <a:lstStyle/>
          <a:p>
            <a:r>
              <a:rPr lang="en-US" dirty="0"/>
              <a:t>Your experiences</a:t>
            </a:r>
          </a:p>
        </p:txBody>
      </p:sp>
      <p:pic>
        <p:nvPicPr>
          <p:cNvPr id="6" name="Picture 5"/>
          <p:cNvPicPr>
            <a:picLocks noChangeAspect="1"/>
          </p:cNvPicPr>
          <p:nvPr/>
        </p:nvPicPr>
        <p:blipFill>
          <a:blip r:embed="rId2"/>
          <a:stretch>
            <a:fillRect/>
          </a:stretch>
        </p:blipFill>
        <p:spPr>
          <a:xfrm>
            <a:off x="5876876" y="1852527"/>
            <a:ext cx="5705524" cy="4273636"/>
          </a:xfrm>
          <a:prstGeom prst="rect">
            <a:avLst/>
          </a:prstGeom>
        </p:spPr>
      </p:pic>
    </p:spTree>
    <p:extLst>
      <p:ext uri="{BB962C8B-B14F-4D97-AF65-F5344CB8AC3E}">
        <p14:creationId xmlns:p14="http://schemas.microsoft.com/office/powerpoint/2010/main" val="3578724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6A2468-D046-8242-9D7B-FCE5025014A6}"/>
              </a:ext>
            </a:extLst>
          </p:cNvPr>
          <p:cNvSpPr>
            <a:spLocks noGrp="1"/>
          </p:cNvSpPr>
          <p:nvPr>
            <p:ph type="title"/>
          </p:nvPr>
        </p:nvSpPr>
        <p:spPr>
          <a:xfrm>
            <a:off x="963084" y="2700234"/>
            <a:ext cx="10363200" cy="1362075"/>
          </a:xfrm>
        </p:spPr>
        <p:txBody>
          <a:bodyPr/>
          <a:lstStyle/>
          <a:p>
            <a:pPr algn="ctr"/>
            <a:r>
              <a:rPr lang="en-US" dirty="0">
                <a:solidFill>
                  <a:schemeClr val="tx1"/>
                </a:solidFill>
              </a:rPr>
              <a:t>P</a:t>
            </a:r>
            <a:r>
              <a:rPr lang="en-US" cap="none" dirty="0">
                <a:solidFill>
                  <a:schemeClr val="tx1"/>
                </a:solidFill>
              </a:rPr>
              <a:t>hD Disposition</a:t>
            </a:r>
            <a:endParaRPr lang="en-US" dirty="0">
              <a:solidFill>
                <a:schemeClr val="tx1"/>
              </a:solidFill>
            </a:endParaRPr>
          </a:p>
        </p:txBody>
      </p:sp>
      <p:sp>
        <p:nvSpPr>
          <p:cNvPr id="3" name="Text Placeholder 2">
            <a:extLst>
              <a:ext uri="{FF2B5EF4-FFF2-40B4-BE49-F238E27FC236}">
                <a16:creationId xmlns:a16="http://schemas.microsoft.com/office/drawing/2014/main" xmlns="" id="{E0A6DFFD-8601-6D4B-A4F2-F0764D7B442E}"/>
              </a:ext>
            </a:extLst>
          </p:cNvPr>
          <p:cNvSpPr>
            <a:spLocks noGrp="1"/>
          </p:cNvSpPr>
          <p:nvPr>
            <p:ph type="body" sz="quarter" idx="13"/>
          </p:nvPr>
        </p:nvSpPr>
        <p:spPr>
          <a:xfrm>
            <a:off x="963084" y="5064369"/>
            <a:ext cx="10363200" cy="1041009"/>
          </a:xfrm>
        </p:spPr>
        <p:txBody>
          <a:bodyPr>
            <a:noAutofit/>
          </a:bodyPr>
          <a:lstStyle/>
          <a:p>
            <a:pPr algn="ctr"/>
            <a:r>
              <a:rPr lang="en-US" sz="2800" dirty="0">
                <a:solidFill>
                  <a:schemeClr val="tx1"/>
                </a:solidFill>
              </a:rPr>
              <a:t>How to </a:t>
            </a:r>
            <a:r>
              <a:rPr lang="en-US" sz="2800">
                <a:solidFill>
                  <a:schemeClr val="tx1"/>
                </a:solidFill>
              </a:rPr>
              <a:t>structure it?</a:t>
            </a:r>
            <a:endParaRPr lang="en-US" sz="2800" dirty="0">
              <a:solidFill>
                <a:schemeClr val="tx1"/>
              </a:solidFill>
            </a:endParaRPr>
          </a:p>
        </p:txBody>
      </p:sp>
    </p:spTree>
    <p:extLst>
      <p:ext uri="{BB962C8B-B14F-4D97-AF65-F5344CB8AC3E}">
        <p14:creationId xmlns:p14="http://schemas.microsoft.com/office/powerpoint/2010/main" val="3215330579"/>
      </p:ext>
    </p:extLst>
  </p:cSld>
  <p:clrMapOvr>
    <a:masterClrMapping/>
  </p:clrMapOvr>
</p:sld>
</file>

<file path=ppt/theme/theme1.xml><?xml version="1.0" encoding="utf-8"?>
<a:theme xmlns:a="http://schemas.openxmlformats.org/drawingml/2006/main" name="FAMNI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FAMNI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FAMNIT_Template.potx</Template>
  <TotalTime>2228</TotalTime>
  <Words>365</Words>
  <Application>Microsoft Macintosh PowerPoint</Application>
  <PresentationFormat>Widescreen</PresentationFormat>
  <Paragraphs>59</Paragraphs>
  <Slides>12</Slides>
  <Notes>1</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12</vt:i4>
      </vt:variant>
    </vt:vector>
  </HeadingPairs>
  <TitlesOfParts>
    <vt:vector size="16" baseType="lpstr">
      <vt:lpstr>Calibri</vt:lpstr>
      <vt:lpstr>Arial</vt:lpstr>
      <vt:lpstr>FAMNIT_Template</vt:lpstr>
      <vt:lpstr>1_FAMNIT_Template</vt:lpstr>
      <vt:lpstr>Preparation of doctoral disposition - seminar</vt:lpstr>
      <vt:lpstr>Course Overview</vt:lpstr>
      <vt:lpstr>Course Overview</vt:lpstr>
      <vt:lpstr>Course Overview</vt:lpstr>
      <vt:lpstr>Course Overview</vt:lpstr>
      <vt:lpstr>Course Overview</vt:lpstr>
      <vt:lpstr>Questions about the class?</vt:lpstr>
      <vt:lpstr>Your experiences</vt:lpstr>
      <vt:lpstr>PhD Disposition</vt:lpstr>
      <vt:lpstr>Important to have in mind at the beginning</vt:lpstr>
      <vt:lpstr>PhD Disposition</vt:lpstr>
      <vt:lpstr>PowerPoint Presentation</vt:lpstr>
    </vt:vector>
  </TitlesOfParts>
  <Company/>
  <LinksUpToDate>false</LinksUpToDate>
  <SharedDoc>false</SharedDoc>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burnard</dc:creator>
  <cp:lastModifiedBy>Andreja Kutnar</cp:lastModifiedBy>
  <cp:revision>61</cp:revision>
  <dcterms:created xsi:type="dcterms:W3CDTF">2014-09-19T13:33:26Z</dcterms:created>
  <dcterms:modified xsi:type="dcterms:W3CDTF">2020-10-07T13:47:56Z</dcterms:modified>
</cp:coreProperties>
</file>