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13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6.png" ContentType="image/png"/>
  <Override PartName="/ppt/media/image15.png" ContentType="image/png"/>
  <Override PartName="/ppt/media/image1.jpeg" ContentType="image/jpeg"/>
  <Override PartName="/ppt/media/image10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4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52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5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19.xml" ContentType="application/vnd.openxmlformats-officedocument.presentationml.slide+xml"/>
  <Override PartName="/ppt/slides/slide58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7.xml" ContentType="application/vnd.openxmlformats-officedocument.presentationml.slide+xml"/>
  <Override PartName="/ppt/slides/slide20.xml" ContentType="application/vnd.openxmlformats-officedocument.presentationml.slide+xml"/>
  <Override PartName="/ppt/slides/slide4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7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dt" idx="2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ftr" idx="3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sldNum" idx="3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BA1E399-0A83-4B32-9AC0-463B09748F3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14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3E0372-4B5A-4A85-8FD5-5F6D56455A4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sldNum" idx="15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69426A-1071-4C65-BC3E-AED578D065F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sldNum" idx="15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5281A03-BD47-4934-A808-627AB8A67FB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sldNum" idx="15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5619F5-C51F-4768-9DC1-62C0CE3B746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sldNum" idx="16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C1AD85-11EE-498C-83BB-0D1235993BA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16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674B1C-12C9-4BB3-8120-81A687BE124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3DCA40-AA4C-4F2A-A4AC-0B7B60CD769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5B2E00-5AAE-439C-A3A7-D07A10BE641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A9332ED-DD5D-4D07-9F1C-EAD1CD2C95C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606139-0B11-4673-B467-AFCA32BED63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BDEE1C-9F8B-40BF-AA23-FCCEC15CA63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14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CB53BE-2363-4F8B-8A30-B5014771E55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C89D0D-EAA8-46FE-8B1A-6C2BE948769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E9E746-7E6B-4562-BE02-314626FE206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36ED93-793F-4648-8E9D-1AB304CCEC0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6707DD-E056-4861-A0C6-EDE654BC4DB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BA0A10-59CF-44B1-8E41-6E5EBCC37EE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B0F061-88C8-4C9C-B806-4564A4ADAF1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1BFE8B-3A87-46E1-ADC7-C7C6A00F84B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17FBD5-2A19-4B10-AAB8-4F40003B01B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6BE3EFE-493A-498B-8A25-1C679F2698A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FDD8146-904E-42F7-BDD9-BBD216BE107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15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11175D-3973-4DF0-BA2C-F9BECE52550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D9699B-8294-4A28-9C2F-AE94D44371A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1F8C51E-FDD2-41B3-A050-E2BA9097DA5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5E9536-6E83-4F1C-ACC1-80EF014D4AC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C6877F8-707D-4BE8-8E6E-6F36C323DCF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160CAC-B9A2-4F15-90BA-FF7D02993B6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496CDF-8F0F-40FD-B899-7C44C8BE08C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070F76-7CBC-4EB4-B4E8-CD6171E214E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1EB148-0D4B-439A-BB62-732B2A68739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634749-7EBF-48F2-8DE8-3209B45A6F5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8376F0-FC20-4823-B609-C0D6F42C30C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sldNum" idx="15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9F84A9-72E6-4D53-90DE-2A5EC376322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05BCD4-23FE-4388-8226-D724641EBFB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547F5E-4F70-491E-8839-0CB471D5F07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59FB2E-FF26-4F34-A1D4-98EA6B07C63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61953E-6047-407A-A2F5-929A300A079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727C6D-62A0-40DF-A565-D749A833D94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9EA4D1-5B2A-41B2-8528-029000E93E5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701FEE-E791-4C58-8DAC-2411717D3A7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B1F597-4CE8-4F2E-A407-7C76B8548A1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A358F4-EF30-44E6-AD35-19E4F3C8520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2CC2C7-042C-4527-A97F-84A1F36A7B7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15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33A8D4-FD6C-4E57-8255-05433B514E7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9BC6C9-F5AF-4092-874D-494DCE92354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sldNum" idx="19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E1E8029-6D45-46EE-9C5B-10FD41E9B97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sldNum" idx="19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0BC709-80BD-4AB8-9EE2-DF78AB70C7B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sldNum" idx="20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597E231-5055-4D07-9016-2E1318115CD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20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8550338-B5B3-4ADA-9A22-77D428F49A3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sldNum" idx="20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36CDA56-4C92-46E3-8365-71FDC3CAA95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sldNum" idx="20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1F1C9A-6DCF-4630-8B80-7DD1F1AC675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sldNum" idx="20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5316C4-4703-4F65-80D1-51BDF547A0D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sldNum" idx="20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64FD98-A8FD-4442-8018-D44D9234877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sldNum" idx="20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02704C7-F79A-401E-87F9-9CDE26DEAC3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15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C6A34C-0DED-494C-B615-DA7A6F4057A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sldNum" idx="15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102158-EFE9-4EB0-9F8C-377EC82773E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sldNum" idx="15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EF41CF-1253-4F56-A017-ED2338D896C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sldNum" idx="15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6553EC-1606-46C8-80CE-8094B758E9A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E56C9C-B40A-4C5F-AA73-D4E3E9187651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8FD0AD41-305F-4D77-82C1-708736B829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BCCA0A80-BC2B-44FD-9E6B-84339CFBBE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ABF828C-922D-446E-B4F6-16DEF7F56571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D7E360D-67D5-4738-A73B-E2F7D354B6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D476F18-070F-4865-A562-4D474CDBF22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4DC5F6E-1F1C-480F-A7DA-AA0555034D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B242A14-56F5-41EC-8EF7-642BBDCF1356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A6974C5-DCD8-4C3F-8B91-81455F303562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DBC98922-13B4-4C68-BABC-B48ABFA885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34E03FCD-CDF5-4BDF-8623-990D67B742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989195A-7C57-477C-BC4E-EA4363C4618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23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24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7CCDA35-E93B-4B79-B03B-988C63E775D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3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26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27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2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3E9C550-633B-48CF-ACB6-FA6B8397EF0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AA57A20-BECA-43BB-9CB4-2E294403D40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AC5BDBE-ABC3-4C83-B337-EAF8CD90A97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EE78C59-5147-4625-BB6F-E44A9A9E23B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3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4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62CEF47-C701-41DE-97F0-1C117730530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2E23C69-FA16-4185-86A9-75D6012A65A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CD6F611-4196-404F-9C7D-9C69B78FE25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1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1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sldNum" idx="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D87BC54-3DE9-4D2B-B83B-DE377638828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dt" idx="2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2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2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81BCC5A-EDCA-464A-A330-6EED1373815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Animacija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Razvoj iger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4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83E5E81-605F-4771-B72D-D530B83F775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hierarhija skeleta: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9" name="Slika 1" descr=""/>
          <p:cNvPicPr/>
          <p:nvPr/>
        </p:nvPicPr>
        <p:blipFill>
          <a:blip r:embed="rId1"/>
          <a:stretch/>
        </p:blipFill>
        <p:spPr>
          <a:xfrm>
            <a:off x="4572000" y="1672920"/>
            <a:ext cx="3720600" cy="1635840"/>
          </a:xfrm>
          <a:prstGeom prst="rect">
            <a:avLst/>
          </a:prstGeom>
          <a:ln w="0">
            <a:noFill/>
          </a:ln>
        </p:spPr>
      </p:pic>
      <p:pic>
        <p:nvPicPr>
          <p:cNvPr id="160" name="Slika 2" descr=""/>
          <p:cNvPicPr/>
          <p:nvPr/>
        </p:nvPicPr>
        <p:blipFill>
          <a:blip r:embed="rId2"/>
          <a:stretch/>
        </p:blipFill>
        <p:spPr>
          <a:xfrm>
            <a:off x="5004000" y="3048840"/>
            <a:ext cx="3853800" cy="363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ftr" idx="5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 idx="5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5BCB6C8-B015-4671-A466-C82FE9FED01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predstavitev skeleta v spominu,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tipični podatki: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ime sklepa – string, hashed string id,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indeks očeta,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inverse bind pose transform,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poza povezave – pozicija, orientacija, skaliranje sklepa v času ko je bil povezan na mrežo.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ftr" idx="5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5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EBADF3E-280F-423D-A822-583044972C1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ravokotnik 1"/>
          <p:cNvSpPr/>
          <p:nvPr/>
        </p:nvSpPr>
        <p:spPr>
          <a:xfrm>
            <a:off x="612720" y="1166760"/>
            <a:ext cx="820728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Joint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Matrix4x3 m_invBindPose; // inverse bind pose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transform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const char* m_name; // human-readable joint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name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U8 m_iParent; // parent index or 0xFF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if root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Skeleton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U32 m_jointCount; // number of joints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Joint* m_aJoint; // array of joints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ftr" idx="5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poza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5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921B13B-7B97-4D4B-BC65-CF305F0F0FB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poza skeleta kontrolira sklepe in posredno vozlišča trikotnikov,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skelet postavljamo v poze,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poza je primarno orodje animatorja za vdihovanje življenja likom,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skelet postavljamo v poze z rotacijo, translacijo, redkeje s skaliranjem sklepov,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poza je definirana s pozicijo, orientacijo in skaliranjem (relativno na referenco),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poza je predstavljena s 4x4 ali 4x3 matriko ali SQT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Scale, Quaternion rotate, Translate.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ftr" idx="5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poza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5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69368C0-A46F-4EC9-8F3D-323DC86AEE9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0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bind pose,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T pose, reference pose, rest pose,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7" name="Slika 1" descr=""/>
          <p:cNvPicPr/>
          <p:nvPr/>
        </p:nvPicPr>
        <p:blipFill>
          <a:blip r:embed="rId1"/>
          <a:stretch/>
        </p:blipFill>
        <p:spPr>
          <a:xfrm>
            <a:off x="612720" y="2243160"/>
            <a:ext cx="7920360" cy="442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ftr" idx="5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poza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5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BFF00C8-8BFC-4C24-9E39-3B3E5DF744F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blipFill rotWithShape="0">
            <a:blip r:embed="rId1"/>
            <a:stretch>
              <a:fillRect l="-743" t="-1115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ftr" idx="6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poza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6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08EA0F6-5717-4F19-BA91-931C773B241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blipFill rotWithShape="0">
            <a:blip r:embed="rId1"/>
            <a:stretch>
              <a:fillRect l="-520" b="-15258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ravokotnik 1"/>
          <p:cNvSpPr/>
          <p:nvPr/>
        </p:nvSpPr>
        <p:spPr>
          <a:xfrm>
            <a:off x="472320" y="1652400"/>
            <a:ext cx="829080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struct JointPose // uniformno skaliranje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Quaternion m_rot; // Q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Vector3 m_trans; // 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chemeClr val="dk1"/>
                </a:solidFill>
                <a:latin typeface="Courier New"/>
              </a:rPr>
              <a:t>F32 m_scale; // S (uniform scale only)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struct JointPose // ne-uniformno skaliranje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Quaternion m_rot; // Q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Vector4 m_trans; // 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Vector4 m_scale; // 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ravokotnik 2"/>
          <p:cNvSpPr/>
          <p:nvPr/>
        </p:nvSpPr>
        <p:spPr>
          <a:xfrm>
            <a:off x="472320" y="4775040"/>
            <a:ext cx="841968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struct SkeletonPose //lokalna poza celotnega skeleta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fi-FI" sz="1600" spc="-1" strike="noStrike">
                <a:solidFill>
                  <a:schemeClr val="dk1"/>
                </a:solidFill>
                <a:latin typeface="Courier New"/>
              </a:rPr>
              <a:t>Skeleton* m_pSkeleton; // skeleton + num joints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JointPose* m_aLocalPose; // local joint poses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ftr" idx="6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6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A3D189D-0048-46D5-8F75-BF2204EF5BD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sl-SI" sz="2700" spc="-1" strike="noStrike">
                <a:solidFill>
                  <a:schemeClr val="dk1"/>
                </a:solidFill>
                <a:latin typeface="Arial"/>
              </a:rPr>
              <a:t>klip za lik</a:t>
            </a: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: single well defined movement,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zanke: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hoja, tek,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enkratni dogodki: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met predmeta, padec,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cel lik: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skok,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del telesa: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mahanje z roko,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sl-SI" sz="2700" spc="-1" strike="noStrike">
                <a:solidFill>
                  <a:schemeClr val="dk1"/>
                </a:solidFill>
                <a:latin typeface="Arial"/>
              </a:rPr>
              <a:t>non-interactive portion of the game</a:t>
            </a: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ftr" idx="6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6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8760128-120A-4B9D-BDB5-07C6F2C97E3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non-interactive portion of the game,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in-game cinematic (IGC), 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noninteractive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sequence (NIS)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full-motion video (FMV)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narejeno podobno kot filmi,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000" spc="-1" strike="noStrike">
                <a:solidFill>
                  <a:schemeClr val="dk1"/>
                </a:solidFill>
                <a:latin typeface="Arial"/>
              </a:rPr>
              <a:t>IGC, NIS z enginom upodobljene sekvence,</a:t>
            </a:r>
            <a:endParaRPr b="0" lang="sl-SI" sz="3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000" spc="-1" strike="noStrike">
                <a:solidFill>
                  <a:schemeClr val="dk1"/>
                </a:solidFill>
                <a:latin typeface="Arial"/>
              </a:rPr>
              <a:t>FMV klasični filmski klipi – mp4, wmv format zapisa,</a:t>
            </a:r>
            <a:endParaRPr b="0" lang="sl-SI" sz="3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quick time event (QTE):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2"/>
                </a:solidFill>
                <a:latin typeface="Arial"/>
              </a:rPr>
              <a:t>med predvajanjem klipa zahteva od igralca določeno interakcijo,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klikni ob določenem času igranja klipa.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ftr" idx="6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6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00BAFC8-757A-43F9-B03B-35B3A4829E6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92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lokalni časovni potek,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start t=0,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end t=T (duration),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posamezna vrednost t – time index.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0" name="Slika 2" descr=""/>
          <p:cNvPicPr/>
          <p:nvPr/>
        </p:nvPicPr>
        <p:blipFill>
          <a:blip r:embed="rId1"/>
          <a:stretch/>
        </p:blipFill>
        <p:spPr>
          <a:xfrm>
            <a:off x="1593360" y="3092040"/>
            <a:ext cx="5760360" cy="32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ftr" idx="3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11)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3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DEA6CB9-DD0D-41E6-B96C-4E2338B239E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tipi animacij likov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skeleti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poze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klipi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skinning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združevanje animacij (animation blending)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post-processing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ftr" idx="6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6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3FCF2B3-E98D-44DC-A454-9D52B0514C1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interpolacija poz in zvezen čas,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animator ne izdela vseh poz,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30 – 60 fps!!!,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engine interpolira med pozami, ki jih določi animator,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frame-rate je odvisen od strojne opreme,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ne moremo se zanašat na točnost,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pri igrah je čas zvezen,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ftr" idx="7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7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87EC8B7-8554-4A49-A833-913F6231802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92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enote časa,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frame proti sample,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frame – period of time (1/30s, 1/60s),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frame – single point in time,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pose at frame 42,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mogoče bi raje to definirali kot sample,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čas ne štejemo samo v celih okvirjih (frames),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9" name="Slika 1" descr=""/>
          <p:cNvPicPr/>
          <p:nvPr/>
        </p:nvPicPr>
        <p:blipFill>
          <a:blip r:embed="rId1"/>
          <a:stretch/>
        </p:blipFill>
        <p:spPr>
          <a:xfrm>
            <a:off x="490320" y="4365000"/>
            <a:ext cx="8184960" cy="102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ftr" idx="7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7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6AFAA9B-B454-4005-A74D-19E0C0C074B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2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klip, ki se ponavlja - looping clip,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klip je ponavljajoč: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N-frame klip ima N+1 enoličnih samplov,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zadnji sample je enak prvemu,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klip ni ponavljajoč: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zadnji sample je odveč – N-frame klip ima N enoličnih samplov.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14" name="Slika 1" descr=""/>
          <p:cNvPicPr/>
          <p:nvPr/>
        </p:nvPicPr>
        <p:blipFill>
          <a:blip r:embed="rId1"/>
          <a:stretch/>
        </p:blipFill>
        <p:spPr>
          <a:xfrm>
            <a:off x="1259640" y="3789000"/>
            <a:ext cx="6110280" cy="252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ftr" idx="7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7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A7E38A1-4F48-451D-B8EF-F4D5CFB7EC9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globalni časovni potek,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l-GR" sz="2400" spc="-1" strike="noStrike">
                <a:solidFill>
                  <a:schemeClr val="dk1"/>
                </a:solidFill>
                <a:latin typeface="Arial"/>
              </a:rPr>
              <a:t>τ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 – ločimo od t (lokalni),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pri animaciji mapiramo lokalni časovni potek na globalni,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time-scale – animacija se izvaja hitreje ali počasneje,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loop – na globalni časovni potek večkrat zalepimo lokalni časovni potek animacije (lahko si predstavljamo),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19" name="Slika 1" descr=""/>
          <p:cNvPicPr/>
          <p:nvPr/>
        </p:nvPicPr>
        <p:blipFill>
          <a:blip r:embed="rId1"/>
          <a:stretch/>
        </p:blipFill>
        <p:spPr>
          <a:xfrm>
            <a:off x="925560" y="4149000"/>
            <a:ext cx="729252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ftr" idx="7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7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7558D0B-C5B2-4553-B383-964073BC01B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igranje nazaj (reverse) – skaliranje s faktorjem -1,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igranje 2 krat hitreje: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igranje nazaj: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4" name="Slika 2" descr=""/>
          <p:cNvPicPr/>
          <p:nvPr/>
        </p:nvPicPr>
        <p:blipFill>
          <a:blip r:embed="rId1"/>
          <a:stretch/>
        </p:blipFill>
        <p:spPr>
          <a:xfrm>
            <a:off x="4284000" y="1917000"/>
            <a:ext cx="3321000" cy="200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ftr" idx="7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7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2B4EF8A-B263-4F3B-BA34-EED7FE3D1AF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podatkovni format animacije,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dobimo iz Maye s semplanjem 30 ali 60-krat na sekundo poz skeleta,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sample: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poze so ponavadi v formatu SQT,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9" name="Slika 1" descr=""/>
          <p:cNvPicPr/>
          <p:nvPr/>
        </p:nvPicPr>
        <p:blipFill>
          <a:blip r:embed="rId1"/>
          <a:stretch/>
        </p:blipFill>
        <p:spPr>
          <a:xfrm>
            <a:off x="4068000" y="2881080"/>
            <a:ext cx="4929480" cy="347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ftr" idx="8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8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E429C8A-65E0-475C-A29E-9AC0F4911D0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podatkovni format animacije,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ravokotnik 2"/>
          <p:cNvSpPr/>
          <p:nvPr/>
        </p:nvSpPr>
        <p:spPr>
          <a:xfrm>
            <a:off x="251640" y="2035800"/>
            <a:ext cx="843480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struct JointPose { ... }; // SQT, defined as above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AnimationSample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JointPose* m_aJointPose; // array of joint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 poses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AnimationClip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Skeleton* m_pSkeleton;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F32 m_framesPerSecond;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U32 m_frameCount;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AnimationSample* m_aSamples; // array of samples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bool m_isLooping;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ftr" idx="8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8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B35F15A-E759-46E3-8638-5CB12F84E36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379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povezovanje vozlišč 3D mreže s postavljenim skeletom,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informacija za skinning v vozliščih,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dodatna informacija, ki jo pripravi 3D artist: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vozlišče je povezano z enim ali več sklepi,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1) sledi sklepu,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2) uteženo povprečje večih sklepov,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engine postavlja omejitev na število povezanih sklepov: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4,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ftr" idx="8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8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6B56DDF-1A13-4C24-89B8-7F77CE88729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ravokotnik 2"/>
          <p:cNvSpPr/>
          <p:nvPr/>
        </p:nvSpPr>
        <p:spPr>
          <a:xfrm>
            <a:off x="539640" y="3230280"/>
            <a:ext cx="822924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SkinnedVertex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float m_position[3]; // (Px, Py, Pz)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nn-NO" sz="1800" spc="-1" strike="noStrike">
                <a:solidFill>
                  <a:schemeClr val="dk1"/>
                </a:solidFill>
                <a:latin typeface="Courier New"/>
              </a:rPr>
              <a:t>float m_normal[3]; // (Nx, Ny, Nz)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float m_u, m_v; // texture coords (u,v)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U8 m_jointIndex[4]; // joint indices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float m_jointWeight[3]; // joint weights (last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weight omitted)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41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4. utež ni zapisana, ker je vsota vseh 1,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ftr" idx="8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8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FFE33BB-8A00-4E31-9599-7264925A567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379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skinning matrix: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matrika transformacije vozlišč mreže iz osnovne poze – bind pose,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ne spreminja modela prostora, samo transformira v istem prostoru,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enostaven primer: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skelet z enim sklepom,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dva prostora: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model space M,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joint space J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izvor v bind pose </a:t>
            </a:r>
            <a:r>
              <a:rPr b="0" lang="sl-SI" sz="1800" spc="-1" strike="noStrike" baseline="30000">
                <a:solidFill>
                  <a:schemeClr val="dk1"/>
                </a:solidFill>
                <a:latin typeface="Arial"/>
              </a:rPr>
              <a:t>B</a:t>
            </a: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trenutna poza </a:t>
            </a:r>
            <a:r>
              <a:rPr b="0" lang="sl-SI" sz="1800" spc="-1" strike="noStrike" baseline="30000">
                <a:solidFill>
                  <a:schemeClr val="dk1"/>
                </a:solidFill>
                <a:latin typeface="Arial"/>
              </a:rPr>
              <a:t>C</a:t>
            </a: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ftr" idx="3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11)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3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DC02F2E-862F-488E-9B98-089F845CD9C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arhitektura sistema za animacijo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cevovod za animacijo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končni avtomati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animation controllers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ftr" idx="8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8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40EF58E-35AE-4708-A514-5ED82DF0D2E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22616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52" name="Slika 1" descr=""/>
          <p:cNvPicPr/>
          <p:nvPr/>
        </p:nvPicPr>
        <p:blipFill>
          <a:blip r:embed="rId2"/>
          <a:stretch/>
        </p:blipFill>
        <p:spPr>
          <a:xfrm>
            <a:off x="1603440" y="2565000"/>
            <a:ext cx="6226920" cy="36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ftr" idx="9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9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37A9324-1EDF-40F7-A143-249F4A44555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57" name="Slika 1" descr=""/>
          <p:cNvPicPr/>
          <p:nvPr/>
        </p:nvPicPr>
        <p:blipFill>
          <a:blip r:embed="rId2"/>
          <a:stretch/>
        </p:blipFill>
        <p:spPr>
          <a:xfrm>
            <a:off x="2593800" y="3753360"/>
            <a:ext cx="4876560" cy="273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ftr" idx="9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9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1C69D5B-4387-4D3A-B911-E3C09C55659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ftr" idx="9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sldNum" idx="9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68F2D82-E1E2-4E0C-81BE-233796DA83D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vse tehnike, ki uporabljajo/omogočajo več animacijskih klipov za dosego končne poze lika,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dve ali več vhodnih poz kot vhod in ena poza za izhod,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v isti časovni točki (point in time),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primer: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blending dveh klipov: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lik meri v levo,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lik meri v desno,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lahko naredimo lik meri v poljubno smer.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ftr" idx="9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9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CC4B4C7-515A-4AC0-97F5-516A4E9BC07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384840" y="1371600"/>
            <a:ext cx="6930360" cy="38862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ftr" idx="9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9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DABEE73-3150-42E4-9500-4E99428E253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6858000" cy="33526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ftr" idx="10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 idx="10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3A019E3-8138-4970-AC79-02DEECD897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7" name="Slika 2" descr=""/>
          <p:cNvPicPr/>
          <p:nvPr/>
        </p:nvPicPr>
        <p:blipFill>
          <a:blip r:embed="rId1"/>
          <a:stretch/>
        </p:blipFill>
        <p:spPr>
          <a:xfrm>
            <a:off x="1475640" y="1688400"/>
            <a:ext cx="5688360" cy="410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ftr" idx="10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10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753659E-8489-48C6-AB80-FFF492C1FB3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aplikacije LERP blending: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temporal interpolation,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cross fading,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directional locomotion</a:t>
            </a: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ftr" idx="10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10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4EBF787-24E3-41AA-98D4-C6DE99F1812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ftr" idx="10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 idx="10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FF2ABBF-FE0D-4010-B5C0-4A3E3029F28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additive blending,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difference clip (D),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kodira razlike med dvema pozama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additive animation clip,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 – source clip,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R – reference clip,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 = S – R,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lahko ga dodajamo drugim clipom,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primer: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lik teče normalno in lik teče utrujeno,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 – razlike, ki naredijo lik utrujen med tekom,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 dodamo clipu kjer lik hodi – rezultat lik bo hodil utrujeno.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ftr" idx="3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tipi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3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EB15E03-03AC-41B3-B110-4364AAD6AA3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animacija celic,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simulira animacije na papirju,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menjava celih slik,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liki so predstavljeni z zbirko,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sprites,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rigidna hierarhična animacija,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prvi pristop k 3D animaciji,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3D liki sestavljeni iz rigidnih kosov,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hierarhično povezani,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primerno za robote,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sklepi se „lomijo“.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ftr" idx="10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10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5A2FB60-0F16-4668-963C-20CC49B9A52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0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additive blending,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primer: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94" name="Slika 1" descr=""/>
          <p:cNvPicPr/>
          <p:nvPr/>
        </p:nvPicPr>
        <p:blipFill>
          <a:blip r:embed="rId1"/>
          <a:stretch/>
        </p:blipFill>
        <p:spPr>
          <a:xfrm>
            <a:off x="1403640" y="2352960"/>
            <a:ext cx="6419880" cy="37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ftr" idx="11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združevanje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 idx="11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1A244BB-4D3D-4EE5-84A0-B5EE05AB641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0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additive blending,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primer: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99" name="Slika 2" descr=""/>
          <p:cNvPicPr/>
          <p:nvPr/>
        </p:nvPicPr>
        <p:blipFill>
          <a:blip r:embed="rId1"/>
          <a:stretch/>
        </p:blipFill>
        <p:spPr>
          <a:xfrm>
            <a:off x="1475640" y="1556640"/>
            <a:ext cx="5995440" cy="468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ftr" idx="11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11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CF8FF94-F6FE-4A06-B84F-1AB2C2DF4DE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pogosto moramo spremeniti končno pozo klipa animacije,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animation post-processing,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animacije s procedurami,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vsaka animacija, ki je generirana runtime.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ftr" idx="11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1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9064DE5-B7E0-4977-B28C-8F6C575C89F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inverzna kinematika,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lik pobira predmet s tal,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tla niso ravna,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končno pozicijo popravimo tako, da lik res prime predmet,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zdaj pa moramo izračunat kako naj se premaknejo sklepi, da bodo končni sklepi, ki se oklenejo predmeta na pravih mestih,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forward kinematics: 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(običajna kinematika),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vhod: niz lokalnih poz,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izhod je globalna poza,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vhod: globalna poza enega sklepa (end effector),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izhod: lokalne poze, ki pripeljejo ta sklep do željenega položaja.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ftr" idx="11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11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6D1BCBC-DE72-4378-BEE3-AF88E1DDA10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inverzna kinematika,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12" name="Slika 1" descr=""/>
          <p:cNvPicPr/>
          <p:nvPr/>
        </p:nvPicPr>
        <p:blipFill>
          <a:blip r:embed="rId1"/>
          <a:stretch/>
        </p:blipFill>
        <p:spPr>
          <a:xfrm>
            <a:off x="1979640" y="2349000"/>
            <a:ext cx="5198040" cy="289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ftr" idx="11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1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76AF339-2772-4103-A507-8AFF497E38A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0" y="1268640"/>
            <a:ext cx="8229240" cy="4813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17" name="Slika 2" descr=""/>
          <p:cNvPicPr/>
          <p:nvPr/>
        </p:nvPicPr>
        <p:blipFill>
          <a:blip r:embed="rId2"/>
          <a:stretch/>
        </p:blipFill>
        <p:spPr>
          <a:xfrm>
            <a:off x="3492000" y="3776760"/>
            <a:ext cx="5489640" cy="267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ftr" idx="12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12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5D651C8-511D-4D13-A268-73984A55EF7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punčka iz cunj – rag doll,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ko lik umre ali je nezavesten,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zbirka rigidnih teles, ki simulirajo fiziko,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rigidna telesa so omejena med sabo (povezana s „sklepi“),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več v nadaljevanju.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ftr" idx="12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arhitektura sistema za animacijo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12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FF0A96A-8C9D-4D5D-9FCA-080A9AE64A1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trije nivoji: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Animation pipeline,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za vsak animiran lik vzame pripravljene klipe,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združi jih skupaj,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izhod je ena lokalna poza,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izvede post-processing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rag doll,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inverse kinematics,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ftr" idx="12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arhitektura sistema za animacijo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sldNum" idx="1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2F5E0D5-8C0F-40F8-8764-FEAF6300E57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trije nivoji: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Action state machine (ASM),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končni avtomat,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prehod med stanji,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uporabljajo višji nivoji (vprašajo za trenutno stanje),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Animation controllers,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nadzirajo obnašanje likov,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nadzor vsega kar ima veze z animacijo,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AI se ukvarja samo z visokonivojskim premikanjem.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ftr" idx="12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12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53313AC-6223-45C3-8095-A7AFC3EBCD9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stopnje cevovoda: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lip decompression and pose extraction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podatki so dekompresirani,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pripravljena je statična poza (v času),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izhod: lokalna poza (lahko samo za del skeleta),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pose blending,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izvede se samo, če imamo več klipov,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vhodne pose so združene (blended),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izhod: ena poza za vse sklepe,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global pose generation,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izhod: globalna poza skeleta,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algoritem se sprehodi po vseh sklepih,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ftr" idx="3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tipi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3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2109E2C-A93F-4C74-B5C2-11A5EE7A76D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animacija na vozliščih (per vertex animation),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brute force pristop,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artist animira premike vseh vozlišč in pripravi podatke, ki jih igra izvaja,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lahko upodobi poljubno deformacijo telesa,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problem je velike količine podatkov in počasen razvoj,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morph target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variacija gornjega pristopa 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animator pripravi relativno majhno število ekstremnih poz,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vsaka pozicija vozlišč se preračuna z linearno interpolacijo (LERP),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med dvema pozama.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ftr" idx="12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 idx="12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45BB78D-7313-4180-A0AB-44B1098F19A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stopnje cevovoda: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post-processing,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inverzna kinematika,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rag doll,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proceduralni popravki,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recalculation of global poses,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ponovno preračuna lokalne poze (iz post-processing) v globalne,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lahko je nepotrebna, če post-processing ne spreminja globalne poze,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matrix palette generation,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za vsak sklep se množi global pose matrika z inverse bind pose,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izhod: paleta skinning matrik, ki se direktno uporabijo pri upodabljanju.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ftr" idx="13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sldNum" idx="13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6431451-7031-4505-AD92-1B68E424107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stopnje cevovoda,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42" name="Slika 1" descr=""/>
          <p:cNvPicPr/>
          <p:nvPr/>
        </p:nvPicPr>
        <p:blipFill>
          <a:blip r:embed="rId1"/>
          <a:stretch/>
        </p:blipFill>
        <p:spPr>
          <a:xfrm>
            <a:off x="703080" y="1899360"/>
            <a:ext cx="7737480" cy="425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ftr" idx="13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13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C87A0A6-903F-4D18-9734-19B3E9589E1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podatkovne strukture,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47" name="Slika 1" descr=""/>
          <p:cNvPicPr/>
          <p:nvPr/>
        </p:nvPicPr>
        <p:blipFill>
          <a:blip r:embed="rId1"/>
          <a:stretch/>
        </p:blipFill>
        <p:spPr>
          <a:xfrm>
            <a:off x="971640" y="1772640"/>
            <a:ext cx="6972840" cy="447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ftr" idx="13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13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AD83956-36D5-4096-917F-C50F0119C94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55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podatkovne strukture,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več mrež in več klipov za isti skelet,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52" name="Slika 2" descr=""/>
          <p:cNvPicPr/>
          <p:nvPr/>
        </p:nvPicPr>
        <p:blipFill>
          <a:blip r:embed="rId1"/>
          <a:stretch/>
        </p:blipFill>
        <p:spPr>
          <a:xfrm>
            <a:off x="750240" y="2637000"/>
            <a:ext cx="7642800" cy="357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ftr" idx="13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 idx="13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99B25B1-27FE-49EC-907F-929D7C79B33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končni avtomat stanj akcij (animation state machine - ASM):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vmesni nivo med low-level animacijo in liki igre,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blend trees ali weighted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vsako stanje ustreza (opisuje) poljubnemu mešanju množice klipov,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idle state: single full-body animation,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running state: ponavljanje klipov nagni se naprej, teči naprej, nagni se nazaj,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ftr" idx="13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13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020191D-B7AB-4694-83C3-5197CF03827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končni avtomat stanj akcij (animation state machine - ASM):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vmesni nivo med low-level animacijo in liki igre,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vsako stanje ustreza (opisuje) poljubnemu mešanju množice klipov,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idle state: single full-body animation,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running state: ponavljanje klipov nagni se naprej, teči naprej, nagni se nazaj,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ftr" idx="14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14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2F555F1-CFCD-4A95-9C3D-A491D960292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34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končni avtomat stanj akcij (animation state machine - ASM):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(Scheme jezik): enostavno stanje: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kompleksno stanje: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ravokotnik 1"/>
          <p:cNvSpPr/>
          <p:nvPr/>
        </p:nvSpPr>
        <p:spPr>
          <a:xfrm>
            <a:off x="1331640" y="2640960"/>
            <a:ext cx="5670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(define-state simple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:name "pirate-b-bump-back"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:clip "pirate-b-bump-back"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:flags (anim-state-flag no-adjust-to-ground)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ravokotnik 2"/>
          <p:cNvSpPr/>
          <p:nvPr/>
        </p:nvSpPr>
        <p:spPr>
          <a:xfrm>
            <a:off x="4780800" y="4058640"/>
            <a:ext cx="43628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(define-state complex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:name "move-l-to-r"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:tree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(anim-node-lerp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(anim-node-clip "walk-l-to-r")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(anim-node-clip "run-l-to-r")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ftr" idx="14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14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950A46C-DF50-465E-88AA-FC0F19AD9D1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34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končni avtomat stanj: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več klipov združi v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enotno drevo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1" name="Slika 3" descr=""/>
          <p:cNvPicPr/>
          <p:nvPr/>
        </p:nvPicPr>
        <p:blipFill>
          <a:blip r:embed="rId1"/>
          <a:stretch/>
        </p:blipFill>
        <p:spPr>
          <a:xfrm>
            <a:off x="3996000" y="185400"/>
            <a:ext cx="4905720" cy="625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ftr" idx="14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14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27CC2AC-36EA-4C1E-9302-197AFC13C7F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34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končni avtomat stanj: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UE4 uporablja animation editor,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animation tree je blend tree, klip se imenuje sequence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6" name="Slika 1" descr=""/>
          <p:cNvPicPr/>
          <p:nvPr/>
        </p:nvPicPr>
        <p:blipFill>
          <a:blip r:embed="rId1"/>
          <a:stretch/>
        </p:blipFill>
        <p:spPr>
          <a:xfrm>
            <a:off x="1475640" y="2608920"/>
            <a:ext cx="7466760" cy="40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ftr" idx="14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controllers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14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8673DB7-3904-43BA-822B-5667058D764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129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vmesni nivo, kjer so definirani razredi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kontrolerji nadzirajo obnašanje v daljšem časovnem obdobju,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 bistvu samo lepše pospravljeno – koda za določeno obnašanje je vsa na enem mestu.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ftr" idx="4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tipi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4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BEE2ABC-D08F-48ED-8DF2-03B06D503D9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morph target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41" name="Slika 1" descr=""/>
          <p:cNvPicPr/>
          <p:nvPr/>
        </p:nvPicPr>
        <p:blipFill>
          <a:blip r:embed="rId1"/>
          <a:stretch/>
        </p:blipFill>
        <p:spPr>
          <a:xfrm>
            <a:off x="179640" y="2205000"/>
            <a:ext cx="8643600" cy="319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ftr" idx="4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tipi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4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55E278B-98AA-4826-958D-5BDAC23F009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skinned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animacija s plaščem?,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skelet - skeleton,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sklep - joint,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kosti – bones,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včasih so kosti predstavljene kot sklepi,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kost je v bistvu prazen prostor med sklepi,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vozlišča trikotnikov so povezana s sklepi,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nekatera z več sklepi,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pri premiku sklepov se premikajo tudi vozlišča,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naravno premikanje,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ftr" idx="4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tipi animacij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4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6E25933-CCD8-4814-995E-BC1A8BE305A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prvič uporabljeno v Super Mario 64 (med prvimi),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še vedno najbolj razširjeno,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0" name="Slika 1" descr=""/>
          <p:cNvPicPr/>
          <p:nvPr/>
        </p:nvPicPr>
        <p:blipFill>
          <a:blip r:embed="rId1"/>
          <a:stretch/>
        </p:blipFill>
        <p:spPr>
          <a:xfrm>
            <a:off x="4500000" y="2131920"/>
            <a:ext cx="4370760" cy="458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ftr" idx="4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4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59598F9-332E-4597-9B88-C3933A8D959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skelet,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hierarhija rigidnih delov – sklepi,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sklepi so povezani s kostmi,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za igre so kosti nepomembne – prostor med sklepi,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hierarhija skeletov: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vsak sklep ima indeks,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primer: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20312</TotalTime>
  <Application>LibreOffice/24.2.7.2$Linux_X86_64 LibreOffice_project/420$Build-2</Application>
  <AppVersion>15.0000</AppVersion>
  <Words>2465</Words>
  <Paragraphs>637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2025-11-18T14:34:36Z</dcterms:modified>
  <cp:revision>776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59</vt:i4>
  </property>
  <property fmtid="{D5CDD505-2E9C-101B-9397-08002B2CF9AE}" pid="3" name="PresentationFormat">
    <vt:lpwstr>Diaprojekcija na zaslonu (4:3)</vt:lpwstr>
  </property>
  <property fmtid="{D5CDD505-2E9C-101B-9397-08002B2CF9AE}" pid="4" name="Slides">
    <vt:i4>59</vt:i4>
  </property>
</Properties>
</file>