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61CD-3F2E-F84C-9CA8-0691628C2BB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9E67-EC78-6E44-96CE-896D21AE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5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61CD-3F2E-F84C-9CA8-0691628C2BB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9E67-EC78-6E44-96CE-896D21AE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86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61CD-3F2E-F84C-9CA8-0691628C2BB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9E67-EC78-6E44-96CE-896D21AE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34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61CD-3F2E-F84C-9CA8-0691628C2BB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9E67-EC78-6E44-96CE-896D21AE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71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61CD-3F2E-F84C-9CA8-0691628C2BB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9E67-EC78-6E44-96CE-896D21AE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62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61CD-3F2E-F84C-9CA8-0691628C2BB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9E67-EC78-6E44-96CE-896D21AE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5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61CD-3F2E-F84C-9CA8-0691628C2BB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9E67-EC78-6E44-96CE-896D21AE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89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61CD-3F2E-F84C-9CA8-0691628C2BB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9E67-EC78-6E44-96CE-896D21AE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12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61CD-3F2E-F84C-9CA8-0691628C2BB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9E67-EC78-6E44-96CE-896D21AE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47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61CD-3F2E-F84C-9CA8-0691628C2BB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9E67-EC78-6E44-96CE-896D21AE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66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61CD-3F2E-F84C-9CA8-0691628C2BB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9E67-EC78-6E44-96CE-896D21AE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9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F61CD-3F2E-F84C-9CA8-0691628C2BB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69E67-EC78-6E44-96CE-896D21AE9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7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4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1" Type="http://schemas.openxmlformats.org/officeDocument/2006/relationships/tags" Target="../tags/tag1.xml"/><Relationship Id="rId2" Type="http://schemas.microsoft.com/office/2007/relationships/media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928" y="2130425"/>
            <a:ext cx="8065072" cy="1470025"/>
          </a:xfrm>
        </p:spPr>
        <p:txBody>
          <a:bodyPr/>
          <a:lstStyle/>
          <a:p>
            <a:r>
              <a:rPr lang="en-US" dirty="0" smtClean="0"/>
              <a:t>Communication Theory </a:t>
            </a:r>
            <a:r>
              <a:rPr lang="mr-IN" dirty="0" smtClean="0"/>
              <a:t>–</a:t>
            </a:r>
            <a:r>
              <a:rPr lang="en-US" dirty="0" smtClean="0"/>
              <a:t> My 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  Fundamental Problem of Communication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13269">
        <p14:flash/>
      </p:transition>
    </mc:Choice>
    <mc:Fallback xmlns="">
      <p:transition xmlns:p14="http://schemas.microsoft.com/office/powerpoint/2010/main" advClick="0" advTm="13269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word </a:t>
            </a:r>
            <a:r>
              <a:rPr lang="en-US" dirty="0" smtClean="0">
                <a:solidFill>
                  <a:srgbClr val="FF0000"/>
                </a:solidFill>
              </a:rPr>
              <a:t>communication</a:t>
            </a:r>
            <a:r>
              <a:rPr lang="en-US" dirty="0" smtClean="0"/>
              <a:t> is derived from </a:t>
            </a:r>
            <a:r>
              <a:rPr lang="en-US" dirty="0" err="1" smtClean="0"/>
              <a:t>latin</a:t>
            </a:r>
            <a:r>
              <a:rPr lang="en-US" dirty="0" smtClean="0"/>
              <a:t> words </a:t>
            </a:r>
            <a:r>
              <a:rPr lang="en-US" b="1" dirty="0" err="1"/>
              <a:t>c</a:t>
            </a:r>
            <a:r>
              <a:rPr lang="en-US" b="1" dirty="0" err="1" smtClean="0"/>
              <a:t>ommunis</a:t>
            </a:r>
            <a:r>
              <a:rPr lang="en-US" b="1" dirty="0" smtClean="0"/>
              <a:t> </a:t>
            </a:r>
            <a:r>
              <a:rPr lang="en-US" dirty="0" smtClean="0"/>
              <a:t>in </a:t>
            </a:r>
            <a:r>
              <a:rPr lang="en-US" b="1" dirty="0" err="1"/>
              <a:t>c</a:t>
            </a:r>
            <a:r>
              <a:rPr lang="en-US" b="1" dirty="0" err="1" smtClean="0"/>
              <a:t>ommunicare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communis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common</a:t>
            </a:r>
          </a:p>
          <a:p>
            <a:r>
              <a:rPr lang="en-US" dirty="0" err="1" smtClean="0"/>
              <a:t>communicare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communicate, share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7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4103">
        <p14:flash/>
      </p:transition>
    </mc:Choice>
    <mc:Fallback xmlns="">
      <p:transition xmlns:p14="http://schemas.microsoft.com/office/powerpoint/2010/main" advClick="0" advTm="24103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 - Messaging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Although </a:t>
            </a:r>
            <a:r>
              <a:rPr lang="en-US" b="1" dirty="0" err="1" smtClean="0"/>
              <a:t>communcation</a:t>
            </a:r>
            <a:r>
              <a:rPr lang="en-US" dirty="0" smtClean="0"/>
              <a:t> and </a:t>
            </a:r>
            <a:r>
              <a:rPr lang="en-US" b="1" dirty="0" smtClean="0"/>
              <a:t>message</a:t>
            </a:r>
            <a:r>
              <a:rPr lang="en-US" dirty="0" smtClean="0"/>
              <a:t> are almost synonyms for us, the word </a:t>
            </a:r>
            <a:r>
              <a:rPr lang="en-US" b="1" dirty="0" smtClean="0"/>
              <a:t>message</a:t>
            </a:r>
            <a:r>
              <a:rPr lang="en-US" dirty="0" smtClean="0"/>
              <a:t> and </a:t>
            </a:r>
            <a:r>
              <a:rPr lang="en-US" b="1" dirty="0" smtClean="0"/>
              <a:t>messaging </a:t>
            </a:r>
            <a:r>
              <a:rPr lang="en-US" dirty="0" smtClean="0"/>
              <a:t>or </a:t>
            </a:r>
            <a:r>
              <a:rPr lang="en-US" b="1" dirty="0" smtClean="0"/>
              <a:t>sending a message,</a:t>
            </a:r>
            <a:r>
              <a:rPr lang="en-US" dirty="0" smtClean="0"/>
              <a:t> indicate a </a:t>
            </a:r>
            <a:r>
              <a:rPr lang="en-US" dirty="0" smtClean="0">
                <a:solidFill>
                  <a:srgbClr val="FF0000"/>
                </a:solidFill>
              </a:rPr>
              <a:t>one-way process.</a:t>
            </a:r>
          </a:p>
          <a:p>
            <a:r>
              <a:rPr lang="en-US" dirty="0" smtClean="0"/>
              <a:t>On the other hand</a:t>
            </a:r>
            <a:r>
              <a:rPr lang="en-US" b="1" dirty="0" smtClean="0"/>
              <a:t> communication </a:t>
            </a:r>
            <a:r>
              <a:rPr lang="en-US" dirty="0" smtClean="0"/>
              <a:t>somehow assumes </a:t>
            </a:r>
            <a:r>
              <a:rPr lang="en-US" dirty="0" smtClean="0">
                <a:solidFill>
                  <a:srgbClr val="FF0000"/>
                </a:solidFill>
              </a:rPr>
              <a:t>a two-way, or interactive process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Since mathematicians can give any word any meaning, we do not care too much about these, but we have to keep that at the back of our minds.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3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6001">
        <p14:flash/>
      </p:transition>
    </mc:Choice>
    <mc:Fallback xmlns="">
      <p:transition xmlns:p14="http://schemas.microsoft.com/office/powerpoint/2010/main" advClick="0" advTm="5600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Knowledge and difference in knowledge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85762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a community each of us has some </a:t>
            </a:r>
            <a:r>
              <a:rPr lang="en-US" b="1" dirty="0" smtClean="0"/>
              <a:t>individual knowledge </a:t>
            </a:r>
            <a:r>
              <a:rPr lang="en-US" dirty="0" smtClean="0"/>
              <a:t>but there is also some </a:t>
            </a:r>
            <a:r>
              <a:rPr lang="en-US" b="1" dirty="0" smtClean="0"/>
              <a:t>common </a:t>
            </a:r>
            <a:r>
              <a:rPr lang="en-US" b="1" dirty="0" err="1" smtClean="0"/>
              <a:t>knowled</a:t>
            </a:r>
            <a:r>
              <a:rPr lang="en-US" dirty="0" err="1" smtClean="0"/>
              <a:t>e</a:t>
            </a:r>
            <a:r>
              <a:rPr lang="en-US" dirty="0" smtClean="0"/>
              <a:t>.</a:t>
            </a:r>
          </a:p>
          <a:p>
            <a:r>
              <a:rPr lang="en-US" dirty="0" smtClean="0"/>
              <a:t>On the right, a model with  individuals A and B, each with common and with individual knowledge.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254500" y="2773793"/>
            <a:ext cx="1789128" cy="3338263"/>
            <a:chOff x="4953000" y="1605393"/>
            <a:chExt cx="1789128" cy="3338263"/>
          </a:xfrm>
        </p:grpSpPr>
        <p:sp>
          <p:nvSpPr>
            <p:cNvPr id="7" name="Rectangle 6"/>
            <p:cNvSpPr/>
            <p:nvPr/>
          </p:nvSpPr>
          <p:spPr>
            <a:xfrm>
              <a:off x="4953000" y="3250416"/>
              <a:ext cx="1125360" cy="16932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Common knowledge</a:t>
              </a:r>
              <a:endParaRPr lang="en-US" sz="16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953000" y="2389913"/>
              <a:ext cx="1125360" cy="8605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Individual knowledge</a:t>
              </a:r>
              <a:endParaRPr lang="en-US" sz="1200" dirty="0"/>
            </a:p>
          </p:txBody>
        </p:sp>
        <p:sp>
          <p:nvSpPr>
            <p:cNvPr id="11" name="Oval Callout 10"/>
            <p:cNvSpPr/>
            <p:nvPr/>
          </p:nvSpPr>
          <p:spPr>
            <a:xfrm>
              <a:off x="5543388" y="1605393"/>
              <a:ext cx="1198740" cy="624613"/>
            </a:xfrm>
            <a:prstGeom prst="wedgeEllipse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161935" y="2070100"/>
            <a:ext cx="1714501" cy="3042294"/>
            <a:chOff x="6844435" y="1917700"/>
            <a:chExt cx="1714501" cy="3042294"/>
          </a:xfrm>
        </p:grpSpPr>
        <p:sp>
          <p:nvSpPr>
            <p:cNvPr id="8" name="Rectangle 7"/>
            <p:cNvSpPr/>
            <p:nvPr/>
          </p:nvSpPr>
          <p:spPr>
            <a:xfrm>
              <a:off x="6850659" y="3266754"/>
              <a:ext cx="1268874" cy="16932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Common  knowledge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44435" y="2639785"/>
              <a:ext cx="1275097" cy="59975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Individual knowledge</a:t>
              </a:r>
              <a:endParaRPr lang="en-US" sz="1200" dirty="0"/>
            </a:p>
          </p:txBody>
        </p:sp>
        <p:sp>
          <p:nvSpPr>
            <p:cNvPr id="12" name="Oval Callout 11"/>
            <p:cNvSpPr/>
            <p:nvPr/>
          </p:nvSpPr>
          <p:spPr>
            <a:xfrm>
              <a:off x="7360196" y="1917700"/>
              <a:ext cx="1198740" cy="624613"/>
            </a:xfrm>
            <a:prstGeom prst="wedgeEllipse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</a:p>
          </p:txBody>
        </p:sp>
      </p:grp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40009">
        <p14:flash/>
      </p:transition>
    </mc:Choice>
    <mc:Fallback xmlns="">
      <p:transition xmlns:p14="http://schemas.microsoft.com/office/powerpoint/2010/main" advClick="0" advTm="40009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problem of communication (messaging)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85762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The fundamental problem of communication </a:t>
            </a:r>
            <a:r>
              <a:rPr lang="en-US" dirty="0" smtClean="0"/>
              <a:t>can be stated as follows:</a:t>
            </a:r>
          </a:p>
          <a:p>
            <a:r>
              <a:rPr lang="en-US" i="1" dirty="0" smtClean="0"/>
              <a:t>An individual A has to find a way to transfer part of his/her </a:t>
            </a:r>
            <a:r>
              <a:rPr lang="en-US" b="1" i="1" dirty="0" smtClean="0"/>
              <a:t>individual knowledge </a:t>
            </a:r>
            <a:r>
              <a:rPr lang="en-US" i="1" dirty="0" smtClean="0"/>
              <a:t>to individual B in an </a:t>
            </a:r>
            <a:r>
              <a:rPr lang="en-US" i="1" dirty="0" smtClean="0">
                <a:solidFill>
                  <a:schemeClr val="accent2"/>
                </a:solidFill>
              </a:rPr>
              <a:t>efficient</a:t>
            </a:r>
            <a:r>
              <a:rPr lang="en-US" i="1" dirty="0" smtClean="0"/>
              <a:t> and</a:t>
            </a:r>
            <a:r>
              <a:rPr lang="en-US" i="1" dirty="0" smtClean="0">
                <a:solidFill>
                  <a:srgbClr val="C0504D"/>
                </a:solidFill>
              </a:rPr>
              <a:t> reliable way,</a:t>
            </a:r>
            <a:r>
              <a:rPr lang="en-US" i="1" dirty="0" smtClean="0"/>
              <a:t> </a:t>
            </a:r>
            <a:r>
              <a:rPr lang="en-US" i="1" dirty="0" smtClean="0">
                <a:solidFill>
                  <a:srgbClr val="C0504D"/>
                </a:solidFill>
              </a:rPr>
              <a:t>without distortion</a:t>
            </a:r>
            <a:r>
              <a:rPr lang="en-US" i="1" dirty="0" smtClean="0"/>
              <a:t> </a:t>
            </a:r>
            <a:r>
              <a:rPr lang="en-US" i="1" dirty="0" smtClean="0">
                <a:solidFill>
                  <a:srgbClr val="C0504D"/>
                </a:solidFill>
              </a:rPr>
              <a:t>or interference</a:t>
            </a:r>
            <a:r>
              <a:rPr lang="en-US" i="1" dirty="0" smtClean="0"/>
              <a:t> from the third party.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254500" y="2773793"/>
            <a:ext cx="1789128" cy="3338263"/>
            <a:chOff x="4953000" y="1605393"/>
            <a:chExt cx="1789128" cy="3338263"/>
          </a:xfrm>
        </p:grpSpPr>
        <p:sp>
          <p:nvSpPr>
            <p:cNvPr id="7" name="Rectangle 6"/>
            <p:cNvSpPr/>
            <p:nvPr/>
          </p:nvSpPr>
          <p:spPr>
            <a:xfrm>
              <a:off x="4953000" y="3250416"/>
              <a:ext cx="1125360" cy="16932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Common knowledge</a:t>
              </a:r>
              <a:endParaRPr lang="en-US" sz="16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953000" y="2389913"/>
              <a:ext cx="1125360" cy="8605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Individual knowledge</a:t>
              </a:r>
              <a:endParaRPr lang="en-US" sz="1200" dirty="0"/>
            </a:p>
          </p:txBody>
        </p:sp>
        <p:sp>
          <p:nvSpPr>
            <p:cNvPr id="11" name="Oval Callout 10"/>
            <p:cNvSpPr/>
            <p:nvPr/>
          </p:nvSpPr>
          <p:spPr>
            <a:xfrm>
              <a:off x="5543388" y="1605393"/>
              <a:ext cx="1198740" cy="624613"/>
            </a:xfrm>
            <a:prstGeom prst="wedgeEllipse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161935" y="2070100"/>
            <a:ext cx="1714501" cy="3042294"/>
            <a:chOff x="6844435" y="1917700"/>
            <a:chExt cx="1714501" cy="3042294"/>
          </a:xfrm>
        </p:grpSpPr>
        <p:sp>
          <p:nvSpPr>
            <p:cNvPr id="8" name="Rectangle 7"/>
            <p:cNvSpPr/>
            <p:nvPr/>
          </p:nvSpPr>
          <p:spPr>
            <a:xfrm>
              <a:off x="6850659" y="3266754"/>
              <a:ext cx="1268874" cy="16932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Common  knowledge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44435" y="2639785"/>
              <a:ext cx="1275097" cy="59975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Individual knowledge</a:t>
              </a:r>
              <a:endParaRPr lang="en-US" sz="1200" dirty="0"/>
            </a:p>
          </p:txBody>
        </p:sp>
        <p:sp>
          <p:nvSpPr>
            <p:cNvPr id="12" name="Oval Callout 11"/>
            <p:cNvSpPr/>
            <p:nvPr/>
          </p:nvSpPr>
          <p:spPr>
            <a:xfrm>
              <a:off x="7360196" y="1917700"/>
              <a:ext cx="1198740" cy="624613"/>
            </a:xfrm>
            <a:prstGeom prst="wedgeEllipse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</a:p>
          </p:txBody>
        </p:sp>
      </p:grp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4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4461">
        <p14:flash/>
      </p:transition>
    </mc:Choice>
    <mc:Fallback xmlns="">
      <p:transition xmlns:p14="http://schemas.microsoft.com/office/powerpoint/2010/main" advClick="0" advTm="2446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75940" y="2468426"/>
            <a:ext cx="1330660" cy="86050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Added common knowledge</a:t>
            </a:r>
            <a:endParaRPr lang="en-US" sz="1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communication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672860" y="4016054"/>
            <a:ext cx="1302740" cy="16932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Common knowledge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66636" y="3389085"/>
            <a:ext cx="1308964" cy="59975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Indiviudal</a:t>
            </a:r>
            <a:r>
              <a:rPr lang="en-US" sz="1200" dirty="0" smtClean="0"/>
              <a:t> knowledge of B</a:t>
            </a:r>
            <a:endParaRPr lang="en-US" sz="1200" dirty="0"/>
          </a:p>
        </p:txBody>
      </p:sp>
      <p:grpSp>
        <p:nvGrpSpPr>
          <p:cNvPr id="3" name="Group 2"/>
          <p:cNvGrpSpPr/>
          <p:nvPr/>
        </p:nvGrpSpPr>
        <p:grpSpPr>
          <a:xfrm>
            <a:off x="675940" y="1155700"/>
            <a:ext cx="2307696" cy="3876856"/>
            <a:chOff x="675940" y="1155700"/>
            <a:chExt cx="2307696" cy="3876856"/>
          </a:xfrm>
        </p:grpSpPr>
        <p:sp>
          <p:nvSpPr>
            <p:cNvPr id="8" name="Rectangle 7"/>
            <p:cNvSpPr/>
            <p:nvPr/>
          </p:nvSpPr>
          <p:spPr>
            <a:xfrm>
              <a:off x="675940" y="2478813"/>
              <a:ext cx="1343360" cy="8605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Part of Individual knowledge o A</a:t>
              </a:r>
              <a:endParaRPr lang="en-US" sz="12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75940" y="3339316"/>
              <a:ext cx="1343360" cy="16932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Common knowledge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5940" y="1841457"/>
              <a:ext cx="1343360" cy="62696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Part of Individual knowledge of A</a:t>
              </a:r>
              <a:endParaRPr lang="en-US" sz="1200" dirty="0"/>
            </a:p>
          </p:txBody>
        </p:sp>
        <p:sp>
          <p:nvSpPr>
            <p:cNvPr id="10" name="Oval Callout 9"/>
            <p:cNvSpPr/>
            <p:nvPr/>
          </p:nvSpPr>
          <p:spPr>
            <a:xfrm>
              <a:off x="1784896" y="1155700"/>
              <a:ext cx="1198740" cy="624613"/>
            </a:xfrm>
            <a:prstGeom prst="wedgeEllipse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</p:grpSp>
      <p:sp>
        <p:nvSpPr>
          <p:cNvPr id="11" name="Oval Callout 10"/>
          <p:cNvSpPr/>
          <p:nvPr/>
        </p:nvSpPr>
        <p:spPr>
          <a:xfrm>
            <a:off x="7537996" y="1689100"/>
            <a:ext cx="1198740" cy="624613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98700" y="4457700"/>
            <a:ext cx="4102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an ideal world A transfers part of his individual knowledge to B (with no problems) by sending a suitable message.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6660" y="566738"/>
            <a:ext cx="1343360" cy="86050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Common knowledge  A</a:t>
            </a:r>
            <a:endParaRPr lang="en-US" sz="12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52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70454">
        <p14:flash/>
      </p:transition>
    </mc:Choice>
    <mc:Fallback xmlns="">
      <p:transition xmlns:p14="http://schemas.microsoft.com/office/powerpoint/2010/main" advClick="0" advTm="70454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0926 L 0.65434 0.01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05834 0.272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2" grpId="0"/>
      <p:bldP spid="15" grpId="0" animBg="1"/>
      <p:bldP spid="15" grpId="1" animBg="1"/>
      <p:bldP spid="1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Brookes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61363" cy="489529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Bertrand Brookes (1980):</a:t>
            </a:r>
          </a:p>
          <a:p>
            <a:r>
              <a:rPr lang="en-US" dirty="0" smtClean="0"/>
              <a:t>K(S + </a:t>
            </a:r>
            <a:r>
              <a:rPr lang="en-US" dirty="0" smtClean="0">
                <a:latin typeface="Symbol"/>
              </a:rPr>
              <a:t>D</a:t>
            </a:r>
            <a:r>
              <a:rPr lang="en-US" dirty="0" smtClean="0"/>
              <a:t>S) = K(S) + </a:t>
            </a:r>
            <a:r>
              <a:rPr lang="en-US" dirty="0" smtClean="0">
                <a:latin typeface="Symbol"/>
              </a:rPr>
              <a:t>D</a:t>
            </a:r>
            <a:r>
              <a:rPr lang="en-US" dirty="0" smtClean="0"/>
              <a:t>I.</a:t>
            </a:r>
          </a:p>
          <a:p>
            <a:r>
              <a:rPr lang="en-US" dirty="0" smtClean="0"/>
              <a:t>K(S) </a:t>
            </a:r>
            <a:r>
              <a:rPr lang="mr-IN" dirty="0" smtClean="0"/>
              <a:t>–</a:t>
            </a:r>
            <a:r>
              <a:rPr lang="en-US" dirty="0" smtClean="0"/>
              <a:t> structure of knowledge</a:t>
            </a:r>
          </a:p>
          <a:p>
            <a:r>
              <a:rPr lang="en-US" dirty="0" smtClean="0">
                <a:latin typeface="Symbol"/>
              </a:rPr>
              <a:t>D</a:t>
            </a:r>
            <a:r>
              <a:rPr lang="en-US" dirty="0" smtClean="0"/>
              <a:t>I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504D"/>
                </a:solidFill>
              </a:rPr>
              <a:t>added information</a:t>
            </a:r>
            <a:r>
              <a:rPr lang="en-US" dirty="0" smtClean="0"/>
              <a:t>.</a:t>
            </a:r>
          </a:p>
          <a:p>
            <a:r>
              <a:rPr lang="en-US" dirty="0" smtClean="0">
                <a:latin typeface="Symbol"/>
              </a:rPr>
              <a:t>D</a:t>
            </a:r>
            <a:r>
              <a:rPr lang="en-US" dirty="0" smtClean="0"/>
              <a:t>S </a:t>
            </a:r>
            <a:r>
              <a:rPr lang="mr-IN" dirty="0" smtClean="0"/>
              <a:t>–</a:t>
            </a:r>
            <a:r>
              <a:rPr lang="en-US" dirty="0" smtClean="0"/>
              <a:t> difference in the </a:t>
            </a:r>
            <a:r>
              <a:rPr lang="en-US" dirty="0" smtClean="0">
                <a:solidFill>
                  <a:srgbClr val="C0504D"/>
                </a:solidFill>
              </a:rPr>
              <a:t>structure of knowledg</a:t>
            </a:r>
            <a:r>
              <a:rPr lang="en-US" dirty="0">
                <a:solidFill>
                  <a:srgbClr val="C0504D"/>
                </a:solidFill>
              </a:rPr>
              <a:t>e</a:t>
            </a:r>
            <a:r>
              <a:rPr lang="en-US" dirty="0" smtClean="0">
                <a:solidFill>
                  <a:srgbClr val="C0504D"/>
                </a:solidFill>
              </a:rPr>
              <a:t> </a:t>
            </a:r>
            <a:r>
              <a:rPr lang="en-US" dirty="0" smtClean="0"/>
              <a:t>(may be different for different recipients).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47452" y="2351585"/>
            <a:ext cx="550639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K(S)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00216" y="3552463"/>
            <a:ext cx="38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D</a:t>
            </a:r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5791632" y="3406268"/>
            <a:ext cx="989736" cy="1111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11760" y="534002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K(S + </a:t>
            </a:r>
            <a:r>
              <a:rPr lang="en-US" dirty="0">
                <a:latin typeface="Symbol"/>
              </a:rPr>
              <a:t>D</a:t>
            </a:r>
            <a:r>
              <a:rPr lang="en-US" dirty="0"/>
              <a:t>S)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304740" y="1836010"/>
            <a:ext cx="2307696" cy="3876856"/>
            <a:chOff x="675940" y="1155700"/>
            <a:chExt cx="2307696" cy="3876856"/>
          </a:xfrm>
        </p:grpSpPr>
        <p:sp>
          <p:nvSpPr>
            <p:cNvPr id="22" name="Rectangle 21"/>
            <p:cNvSpPr/>
            <p:nvPr/>
          </p:nvSpPr>
          <p:spPr>
            <a:xfrm>
              <a:off x="675940" y="2478813"/>
              <a:ext cx="1343360" cy="8605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Part of Individual knowledge o A</a:t>
              </a:r>
              <a:endParaRPr lang="en-US" sz="12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75940" y="3339316"/>
              <a:ext cx="1343360" cy="16932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Common knowledge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75940" y="1841457"/>
              <a:ext cx="1343360" cy="62696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Part of Individual knowledge of A</a:t>
              </a:r>
              <a:endParaRPr lang="en-US" sz="1200" dirty="0"/>
            </a:p>
          </p:txBody>
        </p:sp>
        <p:sp>
          <p:nvSpPr>
            <p:cNvPr id="25" name="Oval Callout 24"/>
            <p:cNvSpPr/>
            <p:nvPr/>
          </p:nvSpPr>
          <p:spPr>
            <a:xfrm>
              <a:off x="1784896" y="1155700"/>
              <a:ext cx="1198740" cy="624613"/>
            </a:xfrm>
            <a:prstGeom prst="wedgeEllipse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6990380" y="3532278"/>
            <a:ext cx="1302740" cy="16932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Common knowledge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984156" y="2905309"/>
            <a:ext cx="1308964" cy="59975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Indiviudal</a:t>
            </a:r>
            <a:r>
              <a:rPr lang="en-US" sz="1200" dirty="0" smtClean="0"/>
              <a:t> knowledge of B</a:t>
            </a:r>
            <a:endParaRPr lang="en-US" sz="1200" dirty="0"/>
          </a:p>
        </p:txBody>
      </p:sp>
      <p:sp>
        <p:nvSpPr>
          <p:cNvPr id="28" name="Oval Callout 27"/>
          <p:cNvSpPr/>
          <p:nvPr/>
        </p:nvSpPr>
        <p:spPr>
          <a:xfrm>
            <a:off x="7855516" y="2142640"/>
            <a:ext cx="1198740" cy="624613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78903">
        <p14:flash/>
      </p:transition>
    </mc:Choice>
    <mc:Fallback xmlns="">
      <p:transition xmlns:p14="http://schemas.microsoft.com/office/powerpoint/2010/main" advClick="0" advTm="78903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Problem of Communication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747520" y="2275840"/>
            <a:ext cx="131318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6760210" y="2199640"/>
            <a:ext cx="131318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     </a:t>
            </a:r>
            <a:r>
              <a:rPr lang="en-US" sz="2800" dirty="0" smtClean="0"/>
              <a:t> B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3848100" y="2255520"/>
            <a:ext cx="2044700" cy="822960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dirty="0" smtClean="0"/>
              <a:t>Message </a:t>
            </a:r>
            <a:r>
              <a:rPr lang="en-US" sz="2800" dirty="0" smtClean="0">
                <a:latin typeface="Symbol"/>
              </a:rPr>
              <a:t>D</a:t>
            </a:r>
            <a:r>
              <a:rPr lang="en-US" sz="2800" dirty="0" smtClean="0"/>
              <a:t>I</a:t>
            </a:r>
            <a:endParaRPr lang="en-US" sz="2800" dirty="0"/>
          </a:p>
        </p:txBody>
      </p:sp>
      <p:sp>
        <p:nvSpPr>
          <p:cNvPr id="9" name="Right Arrow 8"/>
          <p:cNvSpPr/>
          <p:nvPr/>
        </p:nvSpPr>
        <p:spPr>
          <a:xfrm>
            <a:off x="3187700" y="2552700"/>
            <a:ext cx="660400" cy="190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981700" y="2552700"/>
            <a:ext cx="660400" cy="190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31636" y="3567545"/>
            <a:ext cx="72551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</a:rPr>
              <a:t>The Fundamental Problem of Communication</a:t>
            </a:r>
            <a:r>
              <a:rPr lang="en-US" dirty="0" smtClean="0"/>
              <a:t> asks for sender A to send a message  to the receiver B in an efficient way so that the message is received and interpreted correctly. We want no interference from the third party.</a:t>
            </a:r>
          </a:p>
          <a:p>
            <a:endParaRPr lang="en-US" dirty="0"/>
          </a:p>
          <a:p>
            <a:r>
              <a:rPr lang="en-US" dirty="0" smtClean="0"/>
              <a:t>Our point of departure is the classical</a:t>
            </a:r>
            <a:r>
              <a:rPr lang="en-US" dirty="0" smtClean="0">
                <a:solidFill>
                  <a:srgbClr val="C0504D"/>
                </a:solidFill>
              </a:rPr>
              <a:t> model of communication</a:t>
            </a:r>
            <a:r>
              <a:rPr lang="en-US" dirty="0" smtClean="0"/>
              <a:t>, due to  </a:t>
            </a:r>
            <a:r>
              <a:rPr lang="en-US" dirty="0" smtClean="0">
                <a:solidFill>
                  <a:srgbClr val="C0504D"/>
                </a:solidFill>
              </a:rPr>
              <a:t>Shannon</a:t>
            </a:r>
            <a:r>
              <a:rPr lang="en-US" dirty="0" smtClean="0"/>
              <a:t> (1948) and Shannon-Weaver (1949).</a:t>
            </a:r>
          </a:p>
          <a:p>
            <a:endParaRPr lang="en-US" dirty="0"/>
          </a:p>
          <a:p>
            <a:r>
              <a:rPr lang="en-US" dirty="0" smtClean="0"/>
              <a:t>However, before we look at it ... 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97577">
        <p14:flash/>
      </p:transition>
    </mc:Choice>
    <mc:Fallback xmlns="">
      <p:transition xmlns:p14="http://schemas.microsoft.com/office/powerpoint/2010/main" advClick="0" advTm="97577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|5.1|1.7|1.9|1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</Words>
  <Application>Microsoft Macintosh PowerPoint</Application>
  <PresentationFormat>On-screen Show (4:3)</PresentationFormat>
  <Paragraphs>64</Paragraphs>
  <Slides>8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Communication Theory – My Way</vt:lpstr>
      <vt:lpstr>Communication</vt:lpstr>
      <vt:lpstr>Message - Messaging</vt:lpstr>
      <vt:lpstr>Knowledge and difference in knowledge</vt:lpstr>
      <vt:lpstr>Fundamental problem of communication (messaging)</vt:lpstr>
      <vt:lpstr>Ideal communication</vt:lpstr>
      <vt:lpstr>Brookes equation</vt:lpstr>
      <vt:lpstr>Fundamental Problem of Communication</vt:lpstr>
    </vt:vector>
  </TitlesOfParts>
  <Company>University of Ljubljana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Theory – My Way</dc:title>
  <dc:creator>Tomaž Pisanski</dc:creator>
  <cp:lastModifiedBy>Tomaž Pisanski</cp:lastModifiedBy>
  <cp:revision>1</cp:revision>
  <dcterms:created xsi:type="dcterms:W3CDTF">2020-03-23T17:03:20Z</dcterms:created>
  <dcterms:modified xsi:type="dcterms:W3CDTF">2020-03-23T17:03:47Z</dcterms:modified>
</cp:coreProperties>
</file>