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72" r:id="rId2"/>
    <p:sldMasterId id="2147483660" r:id="rId3"/>
  </p:sldMasterIdLst>
  <p:notesMasterIdLst>
    <p:notesMasterId r:id="rId49"/>
  </p:notesMasterIdLst>
  <p:handoutMasterIdLst>
    <p:handoutMasterId r:id="rId50"/>
  </p:handout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99" r:id="rId13"/>
    <p:sldId id="300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</p:sldIdLst>
  <p:sldSz cx="9144000" cy="6858000" type="screen4x3"/>
  <p:notesSz cx="7304088" cy="95900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1570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handoutMaster" Target="handoutMasters/handoutMaster1.xml"/><Relationship Id="rId55" Type="http://schemas.microsoft.com/office/2016/11/relationships/changesInfo" Target="changesInfos/changesInfo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nko Kavšek" userId="4b95641a-e4ce-4c3e-801d-1e2dd874a900" providerId="ADAL" clId="{8632CAEF-38F5-4E1D-B34D-E94379F2BEE6}"/>
    <pc:docChg chg="modSld">
      <pc:chgData name="Branko Kavšek" userId="4b95641a-e4ce-4c3e-801d-1e2dd874a900" providerId="ADAL" clId="{8632CAEF-38F5-4E1D-B34D-E94379F2BEE6}" dt="2024-04-15T04:42:21.602" v="8" actId="20577"/>
      <pc:docMkLst>
        <pc:docMk/>
      </pc:docMkLst>
      <pc:sldChg chg="modSp mod">
        <pc:chgData name="Branko Kavšek" userId="4b95641a-e4ce-4c3e-801d-1e2dd874a900" providerId="ADAL" clId="{8632CAEF-38F5-4E1D-B34D-E94379F2BEE6}" dt="2024-04-15T04:42:21.602" v="8" actId="20577"/>
        <pc:sldMkLst>
          <pc:docMk/>
          <pc:sldMk cId="0" sldId="256"/>
        </pc:sldMkLst>
        <pc:spChg chg="mod">
          <ac:chgData name="Branko Kavšek" userId="4b95641a-e4ce-4c3e-801d-1e2dd874a900" providerId="ADAL" clId="{8632CAEF-38F5-4E1D-B34D-E94379F2BEE6}" dt="2024-04-15T04:42:21.602" v="8" actId="20577"/>
          <ac:spMkLst>
            <pc:docMk/>
            <pc:sldMk cId="0" sldId="256"/>
            <ac:spMk id="6" creationId="{CB35CFCE-89D6-404A-99CA-DBBD545C95E9}"/>
          </ac:spMkLst>
        </pc:spChg>
      </pc:sldChg>
    </pc:docChg>
  </pc:docChgLst>
  <pc:docChgLst>
    <pc:chgData name="Branko Kavšek" userId="4b95641a-e4ce-4c3e-801d-1e2dd874a900" providerId="ADAL" clId="{322AA7A7-956D-4A90-9DCF-D815960D42E8}"/>
    <pc:docChg chg="custSel modSld">
      <pc:chgData name="Branko Kavšek" userId="4b95641a-e4ce-4c3e-801d-1e2dd874a900" providerId="ADAL" clId="{322AA7A7-956D-4A90-9DCF-D815960D42E8}" dt="2021-09-26T13:54:40.596" v="41" actId="14100"/>
      <pc:docMkLst>
        <pc:docMk/>
      </pc:docMkLst>
      <pc:sldChg chg="addSp delSp modSp mod">
        <pc:chgData name="Branko Kavšek" userId="4b95641a-e4ce-4c3e-801d-1e2dd874a900" providerId="ADAL" clId="{322AA7A7-956D-4A90-9DCF-D815960D42E8}" dt="2021-09-26T13:47:08.016" v="40" actId="6549"/>
        <pc:sldMkLst>
          <pc:docMk/>
          <pc:sldMk cId="0" sldId="256"/>
        </pc:sldMkLst>
        <pc:spChg chg="del">
          <ac:chgData name="Branko Kavšek" userId="4b95641a-e4ce-4c3e-801d-1e2dd874a900" providerId="ADAL" clId="{322AA7A7-956D-4A90-9DCF-D815960D42E8}" dt="2021-09-24T02:24:13.594" v="2" actId="478"/>
          <ac:spMkLst>
            <pc:docMk/>
            <pc:sldMk cId="0" sldId="256"/>
            <ac:spMk id="2" creationId="{00000000-0000-0000-0000-000000000000}"/>
          </ac:spMkLst>
        </pc:spChg>
        <pc:spChg chg="add del mod">
          <ac:chgData name="Branko Kavšek" userId="4b95641a-e4ce-4c3e-801d-1e2dd874a900" providerId="ADAL" clId="{322AA7A7-956D-4A90-9DCF-D815960D42E8}" dt="2021-09-24T02:24:11.406" v="1"/>
          <ac:spMkLst>
            <pc:docMk/>
            <pc:sldMk cId="0" sldId="256"/>
            <ac:spMk id="3" creationId="{88E58830-D701-467D-9174-FE66A6093AD6}"/>
          </ac:spMkLst>
        </pc:spChg>
        <pc:spChg chg="add del mod">
          <ac:chgData name="Branko Kavšek" userId="4b95641a-e4ce-4c3e-801d-1e2dd874a900" providerId="ADAL" clId="{322AA7A7-956D-4A90-9DCF-D815960D42E8}" dt="2021-09-24T02:24:11.406" v="1"/>
          <ac:spMkLst>
            <pc:docMk/>
            <pc:sldMk cId="0" sldId="256"/>
            <ac:spMk id="4" creationId="{DA19727F-9E20-4283-9F1B-0AFE5A6500EF}"/>
          </ac:spMkLst>
        </pc:spChg>
        <pc:spChg chg="add mod">
          <ac:chgData name="Branko Kavšek" userId="4b95641a-e4ce-4c3e-801d-1e2dd874a900" providerId="ADAL" clId="{322AA7A7-956D-4A90-9DCF-D815960D42E8}" dt="2021-09-24T02:24:14.873" v="3"/>
          <ac:spMkLst>
            <pc:docMk/>
            <pc:sldMk cId="0" sldId="256"/>
            <ac:spMk id="5" creationId="{0ED1962C-505C-40F0-8341-7C34B84455CF}"/>
          </ac:spMkLst>
        </pc:spChg>
        <pc:spChg chg="add mod">
          <ac:chgData name="Branko Kavšek" userId="4b95641a-e4ce-4c3e-801d-1e2dd874a900" providerId="ADAL" clId="{322AA7A7-956D-4A90-9DCF-D815960D42E8}" dt="2021-09-26T13:47:08.016" v="40" actId="6549"/>
          <ac:spMkLst>
            <pc:docMk/>
            <pc:sldMk cId="0" sldId="256"/>
            <ac:spMk id="6" creationId="{CB35CFCE-89D6-404A-99CA-DBBD545C95E9}"/>
          </ac:spMkLst>
        </pc:spChg>
      </pc:sldChg>
      <pc:sldChg chg="modSp mod">
        <pc:chgData name="Branko Kavšek" userId="4b95641a-e4ce-4c3e-801d-1e2dd874a900" providerId="ADAL" clId="{322AA7A7-956D-4A90-9DCF-D815960D42E8}" dt="2021-09-26T13:54:40.596" v="41" actId="14100"/>
        <pc:sldMkLst>
          <pc:docMk/>
          <pc:sldMk cId="0" sldId="257"/>
        </pc:sldMkLst>
        <pc:spChg chg="mod">
          <ac:chgData name="Branko Kavšek" userId="4b95641a-e4ce-4c3e-801d-1e2dd874a900" providerId="ADAL" clId="{322AA7A7-956D-4A90-9DCF-D815960D42E8}" dt="2021-09-26T13:54:40.596" v="41" actId="14100"/>
          <ac:spMkLst>
            <pc:docMk/>
            <pc:sldMk cId="0" sldId="257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34600" y="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911088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34600" y="911088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fld id="{2CBDA596-CECA-41CD-A209-7518128C754E}" type="slidenum">
              <a:t>‹#›</a:t>
            </a:fld>
            <a:endParaRPr lang="en-US" sz="1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0287654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1254600" y="728640"/>
            <a:ext cx="4794840" cy="359604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30440" y="4555440"/>
            <a:ext cx="5843160" cy="43153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US" sz="1400" b="0" i="0" u="none" strike="noStrike" baseline="0">
                <a:solidFill>
                  <a:srgbClr val="000000"/>
                </a:solidFill>
                <a:latin typeface="Times New Roman" pitchFamily="2"/>
                <a:ea typeface="Bitstream Vera Sans" pitchFamily="2"/>
                <a:cs typeface="Lucidasans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134600" y="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US" sz="1400" b="0" i="0" u="none" strike="noStrike" baseline="0">
                <a:solidFill>
                  <a:srgbClr val="000000"/>
                </a:solidFill>
                <a:latin typeface="Times New Roman" pitchFamily="2"/>
                <a:ea typeface="Bitstream Vera Sans" pitchFamily="2"/>
                <a:cs typeface="Lucidasans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11088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>
            <a:lvl1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US" sz="1400" b="0" i="0" u="none" strike="noStrike" baseline="0">
                <a:solidFill>
                  <a:srgbClr val="000000"/>
                </a:solidFill>
                <a:latin typeface="Times New Roman" pitchFamily="2"/>
                <a:ea typeface="Bitstream Vera Sans" pitchFamily="2"/>
                <a:cs typeface="Lucidasans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134600" y="911088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>
            <a:lvl1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US" sz="1400" b="0" i="0" u="none" strike="noStrike" baseline="0">
                <a:solidFill>
                  <a:srgbClr val="000000"/>
                </a:solidFill>
                <a:latin typeface="Times New Roman" pitchFamily="2"/>
                <a:ea typeface="Bitstream Vera Sans" pitchFamily="2"/>
                <a:cs typeface="Lucidasans" pitchFamily="2"/>
              </a:defRPr>
            </a:lvl1pPr>
          </a:lstStyle>
          <a:p>
            <a:pPr lvl="0"/>
            <a:fld id="{096DA9F8-4413-4134-96DF-0F5F74170C9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729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indent="0" algn="l" rtl="0" hangingPunct="0">
      <a:lnSpc>
        <a:spcPct val="100000"/>
      </a:lnSpc>
      <a:spcBef>
        <a:spcPts val="448"/>
      </a:spcBef>
      <a:spcAft>
        <a:spcPts val="0"/>
      </a:spcAft>
      <a:tabLst>
        <a:tab pos="0" algn="l"/>
        <a:tab pos="914400" algn="l"/>
        <a:tab pos="1828800" algn="l"/>
        <a:tab pos="2743199" algn="l"/>
        <a:tab pos="3657600" algn="l"/>
        <a:tab pos="4572000" algn="l"/>
        <a:tab pos="5486399" algn="l"/>
        <a:tab pos="6400799" algn="l"/>
        <a:tab pos="7315200" algn="l"/>
        <a:tab pos="8229600" algn="l"/>
        <a:tab pos="9144000" algn="l"/>
        <a:tab pos="10058400" algn="l"/>
      </a:tabLst>
      <a:defRPr lang="en-US" sz="1200" b="0" i="0" u="none" strike="noStrike" baseline="0">
        <a:ln>
          <a:noFill/>
        </a:ln>
        <a:solidFill>
          <a:srgbClr val="000000"/>
        </a:solidFill>
        <a:latin typeface="Times New Roman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FF0AB579-6AD9-4479-8AB4-DD9C719C1C6F}" type="slidenum">
              <a:t>1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3880" y="71892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080" y="455508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3723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E6AA9AB6-7A7F-4100-B50F-74078C7DC564}" type="slidenum">
              <a:t>10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1637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E6AA9AB6-7A7F-4100-B50F-74078C7DC564}" type="slidenum">
              <a:t>11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1637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1ACE1BB9-C766-4A5A-A309-56E6041B31A4}" type="slidenum">
              <a:t>12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211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F6EE5CE4-EEE6-4BC0-A2D7-5C8F4131759C}" type="slidenum">
              <a:t>13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2035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1EF95920-9FE8-47E7-B3EE-A10AD6F58236}" type="slidenum">
              <a:t>14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4551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4B18D232-867A-496A-BE3F-F23E7E6CC6A4}" type="slidenum">
              <a:t>15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2990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3C459CE5-6F18-44B1-A08B-720F25169562}" type="slidenum">
              <a:t>16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4644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ABC32E23-870C-4E7B-B1F3-FE0672D8058C}" type="slidenum">
              <a:t>17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7246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0B088932-13EF-4A8B-8205-A7F35372E51A}" type="slidenum">
              <a:t>18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0498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3E609A3C-7415-4586-B5E3-74C3C37F15EB}" type="slidenum">
              <a:t>19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126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BB650E10-4829-4031-B88E-3589912A32E0}" type="slidenum">
              <a:t>2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6368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28EAD8F6-FD32-433E-A6B8-A5D3471F9E14}" type="slidenum">
              <a:t>20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1780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AE46333B-FE3A-4B24-893B-EBBAB0B3A232}" type="slidenum">
              <a:t>21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5437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35F9EB3D-587F-4003-94E8-7D97FB49FA97}" type="slidenum">
              <a:t>22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5824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7EEAE312-9C3C-4BBA-B558-B619FC7BA5E8}" type="slidenum">
              <a:t>23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7526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EADBF8B3-9EFE-4D85-81E4-57B6EBB8DBE5}" type="slidenum">
              <a:t>24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4444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D635CD8A-F645-4818-A41D-E431E5FA1EA5}" type="slidenum">
              <a:t>25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9048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5568933F-E908-4084-BF37-A14125E3A510}" type="slidenum">
              <a:t>26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5315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542ABD92-9361-4327-93BE-7A7591E8BCB0}" type="slidenum">
              <a:t>27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674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26073CD3-2230-4405-8D9E-32A5E11FDC8F}" type="slidenum">
              <a:t>28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4609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B4AFBDDD-8B49-40DA-9D59-DF347EA3A611}" type="slidenum">
              <a:t>29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606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D7E90F81-5BDB-4AE1-94D3-6B0A0BC28724}" type="slidenum">
              <a:t>3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2041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CE97F401-CBB0-4E94-A3C5-FE8AF27F6F2F}" type="slidenum">
              <a:t>30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6085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D2B4AE5B-4FA0-4C4E-B7DD-5BF5B3BD3B93}" type="slidenum">
              <a:t>31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8903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AD646CFA-2A70-455B-999F-B1150946C391}" type="slidenum">
              <a:t>32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82875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B5FB70BE-8B03-4681-9790-FBE29DD65A8B}" type="slidenum">
              <a:t>33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22668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8C7FA3E3-60AA-4BEC-9D80-C2119CCCD204}" type="slidenum">
              <a:t>34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20575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71B437B5-F5E8-4A2D-8350-DD0D46296B8D}" type="slidenum">
              <a:t>35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07836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D8A92FFE-BAC0-4506-A00D-8B9CB83987AC}" type="slidenum">
              <a:t>36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88865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246FD3DA-F34A-4E45-9C29-5103A7D51690}" type="slidenum">
              <a:t>37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16665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18D69A0F-95DF-4379-AE94-FE95A262F382}" type="slidenum">
              <a:t>38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9047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08B0EA19-089A-4614-A475-7A7B6B5F2F5F}" type="slidenum">
              <a:t>39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969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C8486F81-EE14-43B0-8FFA-192C34E142FB}" type="slidenum">
              <a:t>4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18255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89A50B59-D3D7-4295-9A8D-1573E1A00CA6}" type="slidenum">
              <a:t>40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24268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D06FC8AA-AF93-47E2-9D10-EB557EF51934}" type="slidenum">
              <a:t>41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65841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D65FA730-0B58-433E-844A-725CC9E39B83}" type="slidenum">
              <a:t>42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6920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4E70D099-DFF7-42B4-956A-1E26EF3ADD63}" type="slidenum">
              <a:t>43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93468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25F15163-FE56-45FA-BEC0-C2E40644F7E4}" type="slidenum">
              <a:t>44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10845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469F1F69-49BC-4D46-B3E3-66943D1D9406}" type="slidenum">
              <a:t>45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8116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1B9356E4-C77D-405E-ABA2-99F6F51A57D2}" type="slidenum">
              <a:t>5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8103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A021AAE7-613F-4595-8E2D-A89D021C9CB7}" type="slidenum">
              <a:t>6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761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66E69F50-0964-4BF3-A9EB-8B75076D526F}" type="slidenum">
              <a:t>7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28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C8D5C63D-4CA5-4A62-8FE2-D99E9D062208}" type="slidenum">
              <a:t>8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3472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E6AA9AB6-7A7F-4100-B50F-74078C7DC564}" type="slidenum">
              <a:t>9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163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E41-346F-A445-9C35-D5540957BFDA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A98F6-77B4-AE47-A28F-F9E112D1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331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E41-346F-A445-9C35-D5540957BFDA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A98F6-77B4-AE47-A28F-F9E112D1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866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E41-346F-A445-9C35-D5540957BFDA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A98F6-77B4-AE47-A28F-F9E112D1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7833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15/04/2024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108784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15/04/2024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932421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15/04/2024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626674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15/04/2024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55348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15/04/2024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863877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15/04/2024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587062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15/04/2024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830690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15/04/2024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1524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E41-346F-A445-9C35-D5540957BFDA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A98F6-77B4-AE47-A28F-F9E112D1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4757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15/04/2024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113588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15/04/2024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548389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15/04/2024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799290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241880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079816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19350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8600" cy="3976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4963"/>
            <a:ext cx="4038600" cy="3976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868791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976542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542389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4917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E41-346F-A445-9C35-D5540957BFDA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A98F6-77B4-AE47-A28F-F9E112D1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6165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55468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68183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028521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7400" cy="5308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308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73597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E41-346F-A445-9C35-D5540957BFDA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A98F6-77B4-AE47-A28F-F9E112D1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500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E41-346F-A445-9C35-D5540957BFDA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A98F6-77B4-AE47-A28F-F9E112D1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557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E41-346F-A445-9C35-D5540957BFDA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A98F6-77B4-AE47-A28F-F9E112D1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70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E41-346F-A445-9C35-D5540957BFDA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A98F6-77B4-AE47-A28F-F9E112D1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986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E41-346F-A445-9C35-D5540957BFDA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A98F6-77B4-AE47-A28F-F9E112D1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675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E41-346F-A445-9C35-D5540957BFDA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A98F6-77B4-AE47-A28F-F9E112D1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272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E3E41-346F-A445-9C35-D5540957BFDA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A98F6-77B4-AE47-A28F-F9E112D1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373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11F46-DD8E-40EB-A3BC-0CC2BEA19466}" type="datetimeFigureOut">
              <a:rPr lang="en-NZ" smtClean="0"/>
              <a:t>15/04/2024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01120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indent="0" algn="ctr" rtl="0" hangingPunct="0">
        <a:lnSpc>
          <a:spcPct val="100000"/>
        </a:lnSpc>
        <a:spcBef>
          <a:spcPts val="0"/>
        </a:spcBef>
        <a:spcAft>
          <a:spcPts val="0"/>
        </a:spcAft>
        <a:tabLst>
          <a:tab pos="0" algn="l"/>
          <a:tab pos="914400" algn="l"/>
          <a:tab pos="1828800" algn="l"/>
          <a:tab pos="2743199" algn="l"/>
          <a:tab pos="3657600" algn="l"/>
          <a:tab pos="4572000" algn="l"/>
          <a:tab pos="5486399" algn="l"/>
          <a:tab pos="6400799" algn="l"/>
          <a:tab pos="7315200" algn="l"/>
          <a:tab pos="8229600" algn="l"/>
          <a:tab pos="9144000" algn="l"/>
          <a:tab pos="10058400" algn="l"/>
        </a:tabLst>
        <a:defRPr lang="en-US" sz="4000" b="0" i="0" u="none" strike="noStrike" baseline="0">
          <a:ln>
            <a:noFill/>
          </a:ln>
          <a:solidFill>
            <a:srgbClr val="008000"/>
          </a:solidFill>
          <a:latin typeface="Arial Black" pitchFamily="2"/>
        </a:defRPr>
      </a:lvl1pPr>
    </p:titleStyle>
    <p:bodyStyle>
      <a:lvl1pPr marL="0" marR="0" indent="0" algn="l" rtl="0" hangingPunct="0">
        <a:lnSpc>
          <a:spcPct val="100000"/>
        </a:lnSpc>
        <a:spcBef>
          <a:spcPts val="799"/>
        </a:spcBef>
        <a:spcAft>
          <a:spcPts val="0"/>
        </a:spcAft>
        <a:tabLst>
          <a:tab pos="457200" algn="l"/>
          <a:tab pos="1371599" algn="l"/>
          <a:tab pos="2286000" algn="l"/>
          <a:tab pos="3200400" algn="l"/>
          <a:tab pos="4114800" algn="l"/>
          <a:tab pos="5029200" algn="l"/>
          <a:tab pos="5943600" algn="l"/>
          <a:tab pos="6858000" algn="l"/>
          <a:tab pos="7772400" algn="l"/>
          <a:tab pos="8686800" algn="l"/>
          <a:tab pos="9601200" algn="l"/>
        </a:tabLst>
        <a:defRPr lang="en-US" sz="3200" b="0" i="0" u="none" strike="noStrike" baseline="0">
          <a:ln>
            <a:noFill/>
          </a:ln>
          <a:solidFill>
            <a:srgbClr val="008000"/>
          </a:solidFill>
          <a:latin typeface="Tahoma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8">
            <a:extLst>
              <a:ext uri="{FF2B5EF4-FFF2-40B4-BE49-F238E27FC236}">
                <a16:creationId xmlns:a16="http://schemas.microsoft.com/office/drawing/2014/main" id="{0ED1962C-505C-40F0-8341-7C34B84455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52600"/>
            <a:ext cx="91440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sl-SI" dirty="0"/>
          </a:p>
        </p:txBody>
      </p:sp>
      <p:sp>
        <p:nvSpPr>
          <p:cNvPr id="6" name="Freeform 1">
            <a:extLst>
              <a:ext uri="{FF2B5EF4-FFF2-40B4-BE49-F238E27FC236}">
                <a16:creationId xmlns:a16="http://schemas.microsoft.com/office/drawing/2014/main" id="{CB35CFCE-89D6-404A-99CA-DBBD545C95E9}"/>
              </a:ext>
            </a:extLst>
          </p:cNvPr>
          <p:cNvSpPr/>
          <p:nvPr/>
        </p:nvSpPr>
        <p:spPr>
          <a:xfrm>
            <a:off x="302688" y="960864"/>
            <a:ext cx="8396325" cy="809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360" tIns="44280" rIns="90360" bIns="44280" anchor="t" anchorCtr="0" compatLnSpc="0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5400" b="0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Data Mining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Practical Machine Learning Tools and Techniques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Lecture </a:t>
            </a:r>
            <a:r>
              <a:rPr lang="sl-SI" sz="2400" dirty="0">
                <a:solidFill>
                  <a:srgbClr val="000000"/>
                </a:solidFill>
                <a:latin typeface="Utopia" pitchFamily="34"/>
                <a:ea typeface="Times New Roman" pitchFamily="2"/>
                <a:cs typeface="Times New Roman" pitchFamily="2"/>
              </a:rPr>
              <a:t>6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Output: knowledge representation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branko.kavsek@upr.si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 ass</a:t>
            </a:r>
            <a:r>
              <a:rPr kumimoji="0" lang="sl-SI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oc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. prof. Branko Kavšek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University of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Primorska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Faculty of Mathematics, Natural Sciences and Information Technologies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Urgench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, 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April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 202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4</a:t>
            </a: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34"/>
              <a:ea typeface="Gothic" pitchFamily="2"/>
              <a:cs typeface="Lucidasans" pitchFamily="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0324AC3-1951-4BEF-8331-7A134A848071}" type="slidenum">
              <a:t>10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422346" y="-5146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Interactive tree construction 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372" y="1263359"/>
            <a:ext cx="6239401" cy="469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844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0324AC3-1951-4BEF-8331-7A134A848071}" type="slidenum">
              <a:t>11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422346" y="-5146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Interactive tree construction II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794" y="1243620"/>
            <a:ext cx="6251182" cy="470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08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Nominal and numeric attribu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6FF4396-30BF-4C88-A0E1-33503426C14E}" type="slidenum">
              <a:t>12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276368" y="-64628"/>
            <a:ext cx="8277882" cy="977901"/>
          </a:xfrm>
        </p:spPr>
        <p:txBody>
          <a:bodyPr wrap="square" lIns="90360" tIns="44280" rIns="90360" bIns="44280" anchorCtr="0">
            <a:noAutofit/>
          </a:bodyPr>
          <a:lstStyle/>
          <a:p>
            <a:pPr lvl="0"/>
            <a:r>
              <a:rPr lang="en-US" sz="3600" dirty="0"/>
              <a:t>Nominal and numeric attributes in trees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5543" y="1225700"/>
            <a:ext cx="8820000" cy="4150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457200" marR="0" lvl="0" indent="-4572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Nominal:</a:t>
            </a:r>
            <a:b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number of children usually equal to number values</a:t>
            </a: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Lucidasans" pitchFamily="2"/>
              </a:rPr>
              <a:t>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   attribute won’t get tested more than once</a:t>
            </a:r>
          </a:p>
          <a:p>
            <a:pPr marL="342900" marR="0" lvl="1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Other possibility: division into two subsets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Numeric:</a:t>
            </a:r>
            <a:b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test whether value is greater or less than constant</a:t>
            </a: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Lucidasans" pitchFamily="2"/>
              </a:rPr>
              <a:t>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   attribute may get tested several times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Other possibility: three-way split (or multi-way split)</a:t>
            </a:r>
          </a:p>
          <a:p>
            <a:pPr marL="1257300" lvl="4" indent="-342900" hangingPunct="0">
              <a:spcBef>
                <a:spcPts val="499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Integer: </a:t>
            </a:r>
            <a:r>
              <a:rPr lang="en-US" sz="20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less than, equal to, greater than</a:t>
            </a:r>
          </a:p>
          <a:p>
            <a:pPr marL="1257300" lvl="4" indent="-342900" hangingPunct="0">
              <a:spcBef>
                <a:spcPts val="499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Real: </a:t>
            </a:r>
            <a:r>
              <a:rPr lang="en-US" sz="20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below, within, above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issing val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DC4C482-654E-4432-A0D7-E234B23C8022}" type="slidenum">
              <a:t>13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659233" y="-5146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Missing values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000" y="1371599"/>
            <a:ext cx="8640000" cy="3811983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Does absence of value have some significance?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457200" algn="l"/>
                <a:tab pos="1371599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</a:tabLst>
            </a:pP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Yes </a:t>
            </a: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Lucidasans" pitchFamily="2"/>
              </a:rPr>
              <a:t></a:t>
            </a: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  “missing” is a separate value	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No </a:t>
            </a: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Lucidasans" pitchFamily="2"/>
              </a:rPr>
              <a:t></a:t>
            </a: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  “missing” must be treated in a special way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Solution A: assign instance to most popular branch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Solution B: split instance into pieces</a:t>
            </a:r>
          </a:p>
          <a:p>
            <a:pPr marL="1257300" lvl="4" indent="-342900" hangingPunct="0">
              <a:spcBef>
                <a:spcPts val="499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Pieces receive weight according to fraction of training instances that go down each branch</a:t>
            </a:r>
          </a:p>
          <a:p>
            <a:pPr marL="1257300" lvl="4" indent="-342900" hangingPunct="0">
              <a:spcBef>
                <a:spcPts val="499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Classifications from leave nodes are combined using the weights that have percolated to them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rees for numeric predi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CBAA62E-78DB-487E-9138-1AF4E6E5225C}" type="slidenum">
              <a:t>14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609600" y="-179388"/>
            <a:ext cx="8534400" cy="1114426"/>
          </a:xfrm>
        </p:spPr>
        <p:txBody>
          <a:bodyPr wrap="square" lIns="92160" tIns="46080" rIns="92160" bIns="46080" anchorCtr="1">
            <a:normAutofit/>
          </a:bodyPr>
          <a:lstStyle/>
          <a:p>
            <a:pPr lvl="0"/>
            <a:r>
              <a:rPr lang="en-US" sz="3600" dirty="0"/>
              <a:t>Trees for numeric prediction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323850" y="1260475"/>
            <a:ext cx="8820150" cy="4685599"/>
          </a:xfrm>
        </p:spPr>
        <p:txBody>
          <a:bodyPr wrap="square" lIns="92160" tIns="46080" rIns="92160" bIns="460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i="1" dirty="0"/>
              <a:t>Regression</a:t>
            </a:r>
            <a:r>
              <a:rPr lang="en-US" dirty="0"/>
              <a:t>: the process of computing an expression that predicts a numeric quantity</a:t>
            </a:r>
          </a:p>
          <a:p>
            <a:pPr lvl="0">
              <a:spcBef>
                <a:spcPts val="697"/>
              </a:spcBef>
            </a:pPr>
            <a:r>
              <a:rPr lang="en-US" i="1" dirty="0"/>
              <a:t>Regression tree</a:t>
            </a:r>
            <a:r>
              <a:rPr lang="en-US" dirty="0"/>
              <a:t>: “decision tree” where each leaf predicts a numeric quantity</a:t>
            </a:r>
          </a:p>
          <a:p>
            <a:pPr lvl="1">
              <a:spcBef>
                <a:spcPts val="649"/>
              </a:spcBef>
              <a:buFont typeface="Arial"/>
              <a:buChar char="•"/>
            </a:pPr>
            <a:r>
              <a:rPr lang="en-US" dirty="0"/>
              <a:t>Predicted value is average value of training instances that reach the leaf</a:t>
            </a:r>
          </a:p>
          <a:p>
            <a:pPr lvl="0">
              <a:spcBef>
                <a:spcPts val="697"/>
              </a:spcBef>
            </a:pPr>
            <a:r>
              <a:rPr lang="en-US" i="1" dirty="0"/>
              <a:t>Model tree:</a:t>
            </a:r>
            <a:r>
              <a:rPr lang="en-US" dirty="0"/>
              <a:t> “regression tree” with linear regression models at the leaf nodes</a:t>
            </a:r>
          </a:p>
          <a:p>
            <a:pPr lvl="1">
              <a:spcBef>
                <a:spcPts val="649"/>
              </a:spcBef>
              <a:buFont typeface="Arial"/>
              <a:buChar char="•"/>
            </a:pPr>
            <a:r>
              <a:rPr lang="en-US" dirty="0"/>
              <a:t>Linear patches approximate continuous function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inear regression for the CPU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EF8326E-84B5-4F30-A5AB-9B1E761617B0}" type="slidenum">
              <a:t>15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431935" y="-179388"/>
            <a:ext cx="8534400" cy="1114426"/>
          </a:xfrm>
        </p:spPr>
        <p:txBody>
          <a:bodyPr wrap="square" lIns="92160" tIns="46080" rIns="92160" bIns="46080" anchorCtr="0">
            <a:normAutofit/>
          </a:bodyPr>
          <a:lstStyle/>
          <a:p>
            <a:pPr lvl="0"/>
            <a:r>
              <a:rPr lang="en-US" sz="3600" dirty="0"/>
              <a:t>Linear regression for the CPU data</a:t>
            </a:r>
          </a:p>
        </p:txBody>
      </p:sp>
      <p:sp>
        <p:nvSpPr>
          <p:cNvPr id="3" name="Freeform 2"/>
          <p:cNvSpPr/>
          <p:nvPr/>
        </p:nvSpPr>
        <p:spPr>
          <a:xfrm>
            <a:off x="2988720" y="1980000"/>
            <a:ext cx="2773080" cy="21186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Courier" pitchFamily="49"/>
                <a:ea typeface="Gothic" pitchFamily="2"/>
                <a:cs typeface="Lucidasans" pitchFamily="2"/>
              </a:rPr>
              <a:t>PRP =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Courier" pitchFamily="49"/>
                <a:ea typeface="Gothic" pitchFamily="2"/>
                <a:cs typeface="Lucidasans" pitchFamily="2"/>
              </a:rPr>
              <a:t>   - 56.1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Courier" pitchFamily="49"/>
                <a:ea typeface="Gothic" pitchFamily="2"/>
                <a:cs typeface="Lucidasans" pitchFamily="2"/>
              </a:rPr>
              <a:t>    + 0.049 MYCT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Courier" pitchFamily="49"/>
                <a:ea typeface="Gothic" pitchFamily="2"/>
                <a:cs typeface="Lucidasans" pitchFamily="2"/>
              </a:rPr>
              <a:t>    + 0.015 MMIN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Courier" pitchFamily="49"/>
                <a:ea typeface="Gothic" pitchFamily="2"/>
                <a:cs typeface="Lucidasans" pitchFamily="2"/>
              </a:rPr>
              <a:t>    + 0.006 MMAX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Courier" pitchFamily="49"/>
                <a:ea typeface="Gothic" pitchFamily="2"/>
                <a:cs typeface="Lucidasans" pitchFamily="2"/>
              </a:rPr>
              <a:t>    + 0.630 CACH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Courier" pitchFamily="49"/>
                <a:ea typeface="Gothic" pitchFamily="2"/>
                <a:cs typeface="Lucidasans" pitchFamily="2"/>
              </a:rPr>
              <a:t>    - 0.270 CHMIN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Courier" pitchFamily="49"/>
                <a:ea typeface="Gothic" pitchFamily="2"/>
                <a:cs typeface="Lucidasans" pitchFamily="2"/>
              </a:rPr>
              <a:t>    + 1.46 CHMAX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1200" y="1803400"/>
            <a:ext cx="262890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Regression tree for the CPU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C6D16CF-50F1-4B06-B95A-B8E167AFBEAF}" type="slidenum">
              <a:t>16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609600" y="-179388"/>
            <a:ext cx="8534400" cy="1114426"/>
          </a:xfrm>
        </p:spPr>
        <p:txBody>
          <a:bodyPr wrap="square" lIns="92160" tIns="46080" rIns="92160" bIns="46080" anchorCtr="1"/>
          <a:lstStyle/>
          <a:p>
            <a:pPr lvl="0"/>
            <a:r>
              <a:rPr lang="en-US" sz="3600" dirty="0"/>
              <a:t>Regression tree for the CPU data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566" y="1160199"/>
            <a:ext cx="7015369" cy="499209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odel tree for the CPU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6A9E967-3F6E-4DC0-81FD-45CF280705AF}" type="slidenum">
              <a:t>17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609600" y="-179388"/>
            <a:ext cx="8534400" cy="1114426"/>
          </a:xfrm>
        </p:spPr>
        <p:txBody>
          <a:bodyPr wrap="square" lIns="92160" tIns="46080" rIns="92160" bIns="46080" anchorCtr="1">
            <a:normAutofit/>
          </a:bodyPr>
          <a:lstStyle/>
          <a:p>
            <a:pPr lvl="0"/>
            <a:r>
              <a:rPr lang="en-US" sz="3600" dirty="0"/>
              <a:t>Model tree for the CPU data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726" y="1045220"/>
            <a:ext cx="5153787" cy="36397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8606" y="3187219"/>
            <a:ext cx="4404689" cy="283347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lassification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99A901E-E6AE-4089-9F00-4DD98A6C84C4}" type="slidenum">
              <a:t>18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317062" y="-5146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Classification rules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000" y="1260000"/>
            <a:ext cx="8820000" cy="3847633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Popular alternative to decision trees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Antecedent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 (pre-condition): a series of tests (just like the tests at the nodes of a decision tree)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Tests are usually logically </a:t>
            </a: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ANDed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 together (but may also be general logical expressions)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Consequent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 (conclusion): classes, set of classes, or probability distribution assigned by rule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Individual rules are often logically </a:t>
            </a: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ORed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 together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Conflicts arise if different conclusions apply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From trees to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C27EDD7-0ABE-486C-B129-6E5B2358016A}" type="slidenum">
              <a:t>19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547370" y="-7120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From trees to rules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0000" y="1440000"/>
            <a:ext cx="8460000" cy="3550116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Easy: converting a tree into a set of rules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One rule for each leaf:</a:t>
            </a:r>
          </a:p>
          <a:p>
            <a:pPr marL="1257300" lvl="4" indent="-342900" hangingPunct="0">
              <a:spcBef>
                <a:spcPts val="499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Antecedent contains a condition for every node on the path from the root to the leaf</a:t>
            </a:r>
          </a:p>
          <a:p>
            <a:pPr marL="1257300" lvl="4" indent="-342900" hangingPunct="0">
              <a:spcBef>
                <a:spcPts val="499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Consequent is class assigned by the leaf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Produces rules that are unambiguous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Doesn’t matter in which order they are executed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But: resulting rules are unnecessarily complex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Pruning to remove redundant tests/rules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199" y="6356350"/>
            <a:ext cx="2168013" cy="365125"/>
          </a:xfrm>
        </p:spPr>
        <p:txBody>
          <a:bodyPr/>
          <a:lstStyle/>
          <a:p>
            <a:pPr lvl="0"/>
            <a:fld id="{EEE2F1F8-4553-4ED0-BE36-03B2E0142F62}" type="slidenum">
              <a:rPr/>
              <a:t>2</a:t>
            </a:fld>
            <a:endParaRPr lang="en-US"/>
          </a:p>
        </p:txBody>
      </p:sp>
      <p:sp>
        <p:nvSpPr>
          <p:cNvPr id="2" name="Freeform 1"/>
          <p:cNvSpPr/>
          <p:nvPr/>
        </p:nvSpPr>
        <p:spPr>
          <a:xfrm>
            <a:off x="894659" y="-107620"/>
            <a:ext cx="7543799" cy="1080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360" tIns="44280" rIns="90360" bIns="4428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NZ" sz="36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+mj-lt"/>
                <a:ea typeface="Gothic" pitchFamily="2"/>
                <a:cs typeface="Calibri"/>
              </a:rPr>
              <a:t>Output: Knowledge representation</a:t>
            </a:r>
          </a:p>
        </p:txBody>
      </p:sp>
      <p:sp>
        <p:nvSpPr>
          <p:cNvPr id="3" name="Freeform 2"/>
          <p:cNvSpPr/>
          <p:nvPr/>
        </p:nvSpPr>
        <p:spPr>
          <a:xfrm>
            <a:off x="1295280" y="1371599"/>
            <a:ext cx="7086600" cy="411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360" tIns="44280" rIns="90360" bIns="44280" anchor="t" anchorCtr="0" compatLnSpc="0">
            <a:no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Tables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Linear models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Trees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Rules</a:t>
            </a:r>
          </a:p>
          <a:p>
            <a:pPr marL="342900" marR="0" lvl="2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Classification rules</a:t>
            </a:r>
          </a:p>
          <a:p>
            <a:pPr marL="342900" marR="0" lvl="2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Association rules</a:t>
            </a:r>
          </a:p>
          <a:p>
            <a:pPr marL="342900" marR="0" lvl="2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Rules with exceptions</a:t>
            </a:r>
          </a:p>
          <a:p>
            <a:pPr marL="342900" marR="0" lvl="2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More expressive rules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Instance-based representation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Clusters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From rules to tre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0A91374-04ED-4E27-8095-1F15B876B72E}" type="slidenum">
              <a:t>20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553949" y="-7778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From rules to trees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0095" y="1434759"/>
            <a:ext cx="7821514" cy="3696694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More difficult: transforming a rule set into a tree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Tree cannot easily express disjunction between rules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Example: rules which test different attributes</a:t>
            </a: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Symmetry needs to be broken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Corresponding tree contains identical </a:t>
            </a: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subtrees</a:t>
            </a: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(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Lucidasans" pitchFamily="2"/>
              </a:rPr>
              <a:t>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  “replicated </a:t>
            </a: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subtree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 problem”)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033679" y="2924160"/>
            <a:ext cx="2971800" cy="695159"/>
            <a:chOff x="3060000" y="3240000"/>
            <a:chExt cx="2971800" cy="695159"/>
          </a:xfrm>
        </p:grpSpPr>
        <p:sp>
          <p:nvSpPr>
            <p:cNvPr id="5" name="Freeform 4"/>
            <p:cNvSpPr/>
            <p:nvPr/>
          </p:nvSpPr>
          <p:spPr>
            <a:xfrm>
              <a:off x="3060000" y="3240000"/>
              <a:ext cx="2971800" cy="69515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a and b then x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c and d then x</a:t>
              </a: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3060000" y="3240000"/>
              <a:ext cx="29718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3060000" y="3935159"/>
              <a:ext cx="29718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3060000" y="3240000"/>
              <a:ext cx="0" cy="695159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" name="Straight Connector 8"/>
            <p:cNvSpPr/>
            <p:nvPr/>
          </p:nvSpPr>
          <p:spPr>
            <a:xfrm>
              <a:off x="6031800" y="3240000"/>
              <a:ext cx="0" cy="695159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 tree for a simple disjun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32DDBF0-6D73-43BB-8308-A5242A8B2ED7}" type="slidenum">
              <a:t>21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718454" y="-5146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A tree for a simple disjunction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0818" y="1125179"/>
            <a:ext cx="3615362" cy="454677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he exclusive-or prob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6A091EC-E0DD-452D-9A04-A6B623FCCFA2}" type="slidenum">
              <a:t>22</a:t>
            </a:fld>
            <a:endParaRPr lang="en-US"/>
          </a:p>
        </p:txBody>
      </p:sp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889539" y="-5804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The exclusive-or problem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03400"/>
            <a:ext cx="8918611" cy="315791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 tree with a replicated subt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C47BC97-28E7-47BF-8817-F426DF525F2D}" type="slidenum">
              <a:t>23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718454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dirty="0"/>
              <a:t>A tree with a replicated </a:t>
            </a:r>
            <a:r>
              <a:rPr lang="en-US" sz="3600" dirty="0" err="1"/>
              <a:t>subtree</a:t>
            </a:r>
            <a:endParaRPr lang="en-US" sz="36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578" y="730379"/>
            <a:ext cx="7338025" cy="602791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“Nuggets” of knowled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8B5A8EE-3846-4F57-80D5-CB0787A2B1D3}" type="slidenum">
              <a:t>24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725034" y="-5146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“Nuggets” of knowledge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000" y="1587600"/>
            <a:ext cx="8820000" cy="3534983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Are rules independent pieces of knowledge? (It seems easy to add a rule to an existing rule base.)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Problem: ignores how rules are executed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Two ways of executing a rule set: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Ordered set of rules (“decision list”)</a:t>
            </a:r>
          </a:p>
          <a:p>
            <a:pPr marL="1257300" lvl="4" indent="-342900" hangingPunct="0">
              <a:spcBef>
                <a:spcPts val="499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Order is important for interpretation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Unordered set of rules</a:t>
            </a:r>
          </a:p>
          <a:p>
            <a:pPr marL="1257300" lvl="4" indent="-342900" hangingPunct="0">
              <a:spcBef>
                <a:spcPts val="499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Rules may overlap and lead to different conclusions for the same instance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nterpreting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718E037-E1F5-4608-87E6-C36539533D56}" type="slidenum">
              <a:t>25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652652" y="-7778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Interpreting rules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0000" y="1587600"/>
            <a:ext cx="8640000" cy="3224257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What if two or more rules conflict?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Give no conclusion at all?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Go with rule that is most popular on training data?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…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What if no rule applies to a test instance?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Give no conclusion at all?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Go with class that is most frequent in training data?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…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pecial case: boolean cla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67A259D-2783-4300-965E-B96B0B78E4EE}" type="slidenum">
              <a:t>26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888326" y="-64628"/>
            <a:ext cx="6808032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Special case: Boolean class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0000" y="1587600"/>
            <a:ext cx="8460000" cy="3860329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Assumption: if instance does not belong to class “yes”, it belongs to class “no”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Trick: only learn rules for class “yes” and use default rule for “no”</a:t>
            </a: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R="0" lvl="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Order of rules is not important. No conflicts!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Rule can be written in 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disjunctive normal form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337536" y="3303901"/>
            <a:ext cx="4724280" cy="1025280"/>
            <a:chOff x="2475720" y="3600000"/>
            <a:chExt cx="4724280" cy="1025280"/>
          </a:xfrm>
        </p:grpSpPr>
        <p:sp>
          <p:nvSpPr>
            <p:cNvPr id="5" name="Freeform 4"/>
            <p:cNvSpPr/>
            <p:nvPr/>
          </p:nvSpPr>
          <p:spPr>
            <a:xfrm>
              <a:off x="2475720" y="3600000"/>
              <a:ext cx="4724280" cy="102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x = 1 and y = 1 then class = a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z = 1 and w = 1 then class = a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Otherwise class = b</a:t>
              </a: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2475720" y="3600000"/>
              <a:ext cx="472428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2475720" y="4625280"/>
              <a:ext cx="472428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2475720" y="3600000"/>
              <a:ext cx="0" cy="102528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" name="Straight Connector 8"/>
            <p:cNvSpPr/>
            <p:nvPr/>
          </p:nvSpPr>
          <p:spPr>
            <a:xfrm>
              <a:off x="7200000" y="3600000"/>
              <a:ext cx="0" cy="102528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ssociation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29AFE49-4AAE-4600-82D6-2E01264AB677}" type="slidenum">
              <a:t>27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-166688"/>
            <a:ext cx="8534400" cy="1066801"/>
          </a:xfrm>
        </p:spPr>
        <p:txBody>
          <a:bodyPr wrap="square" lIns="92160" tIns="46080" rIns="92160" bIns="46080" anchorCtr="1">
            <a:normAutofit/>
          </a:bodyPr>
          <a:lstStyle/>
          <a:p>
            <a:pPr lvl="0"/>
            <a:r>
              <a:rPr lang="en-US" sz="3600" dirty="0"/>
              <a:t>Association rules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323850" y="1279525"/>
            <a:ext cx="8427806" cy="3140561"/>
          </a:xfrm>
        </p:spPr>
        <p:txBody>
          <a:bodyPr wrap="square" lIns="92160" tIns="46080" rIns="92160" bIns="460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800" dirty="0"/>
              <a:t>Association rules…</a:t>
            </a:r>
          </a:p>
          <a:p>
            <a:pPr lvl="1">
              <a:spcBef>
                <a:spcPts val="649"/>
              </a:spcBef>
              <a:buFont typeface="Arial"/>
              <a:buChar char="•"/>
            </a:pPr>
            <a:r>
              <a:rPr lang="en-US" sz="2400" dirty="0"/>
              <a:t>… can predict any attribute and combinations of attributes</a:t>
            </a:r>
          </a:p>
          <a:p>
            <a:pPr lvl="1">
              <a:spcBef>
                <a:spcPts val="649"/>
              </a:spcBef>
              <a:buFont typeface="Arial"/>
              <a:buChar char="•"/>
            </a:pPr>
            <a:r>
              <a:rPr lang="en-US" sz="2400" dirty="0"/>
              <a:t>… are not intended to be used together as a set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Problem: immense number of possible associations</a:t>
            </a:r>
          </a:p>
          <a:p>
            <a:pPr lvl="1">
              <a:spcBef>
                <a:spcPts val="649"/>
              </a:spcBef>
              <a:buFont typeface="Arial"/>
              <a:buChar char="•"/>
            </a:pPr>
            <a:r>
              <a:rPr lang="en-US" sz="2400" dirty="0"/>
              <a:t>Output needs to be restricted to show only the most predictive associations </a:t>
            </a:r>
            <a:br>
              <a:rPr lang="en-US" sz="2400" dirty="0"/>
            </a:br>
            <a:r>
              <a:rPr lang="en-US" sz="2400" dirty="0">
                <a:latin typeface="Symbol" pitchFamily="18"/>
              </a:rPr>
              <a:t></a:t>
            </a:r>
            <a:r>
              <a:rPr lang="en-US" sz="2400" dirty="0"/>
              <a:t> only those with high </a:t>
            </a:r>
            <a:r>
              <a:rPr lang="en-US" sz="2400" i="1" dirty="0"/>
              <a:t>support </a:t>
            </a:r>
            <a:r>
              <a:rPr lang="en-US" sz="2400" dirty="0"/>
              <a:t>and high </a:t>
            </a:r>
            <a:r>
              <a:rPr lang="en-US" sz="2400" i="1" dirty="0"/>
              <a:t>confidence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upport and confidence of a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22DF6E1-2F11-4FCC-949D-6E595F72B0FA}" type="slidenum">
              <a:t>28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609600" y="-179388"/>
            <a:ext cx="8534400" cy="1114426"/>
          </a:xfrm>
        </p:spPr>
        <p:txBody>
          <a:bodyPr wrap="square" lIns="92160" tIns="46080" rIns="92160" bIns="46080" anchorCtr="0"/>
          <a:lstStyle/>
          <a:p>
            <a:pPr lvl="0"/>
            <a:r>
              <a:rPr lang="en-US" sz="3600" dirty="0"/>
              <a:t>Support and confidence of a rule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79388" y="882650"/>
            <a:ext cx="8964612" cy="3857809"/>
          </a:xfrm>
        </p:spPr>
        <p:txBody>
          <a:bodyPr wrap="square" lIns="92160" tIns="46080" rIns="92160" bIns="460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400" dirty="0"/>
              <a:t>Support: number of instances predicted correctly</a:t>
            </a:r>
          </a:p>
          <a:p>
            <a:pPr lvl="0">
              <a:spcBef>
                <a:spcPts val="697"/>
              </a:spcBef>
            </a:pPr>
            <a:r>
              <a:rPr lang="en-US" sz="2400" dirty="0"/>
              <a:t>Confidence: number of correct predictions, as proportion of all instances that rule applies to</a:t>
            </a:r>
          </a:p>
          <a:p>
            <a:pPr lvl="0">
              <a:spcBef>
                <a:spcPts val="697"/>
              </a:spcBef>
            </a:pPr>
            <a:r>
              <a:rPr lang="en-US" sz="2400" dirty="0"/>
              <a:t>Example: 4 cool days with normal humidity</a:t>
            </a:r>
            <a:br>
              <a:rPr lang="en-US" sz="2400" dirty="0"/>
            </a:br>
            <a:endParaRPr lang="en-US" sz="2400" dirty="0"/>
          </a:p>
          <a:p>
            <a:pPr marL="259200" lvl="0" indent="-259200">
              <a:spcBef>
                <a:spcPts val="697"/>
              </a:spcBef>
              <a:buNone/>
              <a:tabLst>
                <a:tab pos="716400" algn="l"/>
                <a:tab pos="1630799" algn="l"/>
                <a:tab pos="2545200" algn="l"/>
                <a:tab pos="3459600" algn="l"/>
                <a:tab pos="4374000" algn="l"/>
                <a:tab pos="5288400" algn="l"/>
                <a:tab pos="6202800" algn="l"/>
                <a:tab pos="7117200" algn="l"/>
                <a:tab pos="8031600" algn="l"/>
                <a:tab pos="8946000" algn="l"/>
                <a:tab pos="9860400" algn="l"/>
              </a:tabLst>
            </a:pPr>
            <a:endParaRPr lang="en-US" sz="2400" dirty="0"/>
          </a:p>
          <a:p>
            <a:pPr lvl="1">
              <a:spcBef>
                <a:spcPts val="649"/>
              </a:spcBef>
              <a:buClr>
                <a:srgbClr val="008000"/>
              </a:buClr>
              <a:buSzPct val="65000"/>
              <a:buFont typeface="Symbol" pitchFamily="18"/>
              <a:buChar char=""/>
            </a:pPr>
            <a:r>
              <a:rPr lang="en-US" sz="2400" dirty="0"/>
              <a:t>Support = 4, confidence = 100%</a:t>
            </a:r>
          </a:p>
          <a:p>
            <a:pPr lvl="0">
              <a:spcBef>
                <a:spcPts val="697"/>
              </a:spcBef>
            </a:pPr>
            <a:r>
              <a:rPr lang="en-US" sz="2400" dirty="0"/>
              <a:t>Normally: minimum support and confidence pre-specified (e.g. 58 rules with support </a:t>
            </a:r>
            <a:r>
              <a:rPr lang="en-US" sz="2400" dirty="0">
                <a:latin typeface="Symbol" pitchFamily="18"/>
              </a:rPr>
              <a:t></a:t>
            </a:r>
            <a:r>
              <a:rPr lang="en-US" sz="2400" dirty="0"/>
              <a:t> 2 and confidence </a:t>
            </a:r>
            <a:r>
              <a:rPr lang="en-US" sz="2400" dirty="0">
                <a:latin typeface="Symbol" pitchFamily="18"/>
              </a:rPr>
              <a:t></a:t>
            </a:r>
            <a:r>
              <a:rPr lang="en-US" sz="2400" dirty="0"/>
              <a:t> 95% for weather data)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26581" y="2842860"/>
            <a:ext cx="6300000" cy="360000"/>
            <a:chOff x="720000" y="3060000"/>
            <a:chExt cx="6300000" cy="360000"/>
          </a:xfrm>
        </p:grpSpPr>
        <p:sp>
          <p:nvSpPr>
            <p:cNvPr id="5" name="Freeform 4"/>
            <p:cNvSpPr/>
            <p:nvPr/>
          </p:nvSpPr>
          <p:spPr>
            <a:xfrm>
              <a:off x="720000" y="3060000"/>
              <a:ext cx="6300000" cy="360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temperature = cool then humidity = normal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i="0" u="none" strike="noStrike" baseline="0" dirty="0">
                <a:ln>
                  <a:noFill/>
                </a:ln>
                <a:solidFill>
                  <a:srgbClr val="008000"/>
                </a:solidFill>
                <a:latin typeface="Courier New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720000" y="3060000"/>
              <a:ext cx="6300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720000" y="3420000"/>
              <a:ext cx="6300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720000" y="3060000"/>
              <a:ext cx="0" cy="3600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" name="Straight Connector 8"/>
            <p:cNvSpPr/>
            <p:nvPr/>
          </p:nvSpPr>
          <p:spPr>
            <a:xfrm>
              <a:off x="7020000" y="3060000"/>
              <a:ext cx="0" cy="3600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nterpreting association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0C3CB12-A01C-4080-9947-0C6156FEAD14}" type="slidenum">
              <a:t>29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8727" y="-179388"/>
            <a:ext cx="8534400" cy="1114426"/>
          </a:xfrm>
        </p:spPr>
        <p:txBody>
          <a:bodyPr wrap="square" lIns="92160" tIns="46080" rIns="92160" bIns="46080" anchorCtr="1">
            <a:normAutofit/>
          </a:bodyPr>
          <a:lstStyle/>
          <a:p>
            <a:pPr lvl="0"/>
            <a:r>
              <a:rPr lang="en-US" sz="3600" dirty="0"/>
              <a:t>Interpreting association rules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079500"/>
            <a:ext cx="8534400" cy="3214684"/>
          </a:xfrm>
        </p:spPr>
        <p:txBody>
          <a:bodyPr wrap="square" lIns="92160" tIns="46080" rIns="92160" bIns="460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400" dirty="0"/>
              <a:t>Interpretation is not obvious:</a:t>
            </a:r>
          </a:p>
          <a:p>
            <a:pPr marL="259200" lvl="0" indent="-259200">
              <a:spcBef>
                <a:spcPts val="697"/>
              </a:spcBef>
              <a:buNone/>
              <a:tabLst>
                <a:tab pos="716400" algn="l"/>
                <a:tab pos="1630799" algn="l"/>
                <a:tab pos="2545200" algn="l"/>
                <a:tab pos="3459600" algn="l"/>
                <a:tab pos="4374000" algn="l"/>
                <a:tab pos="5288400" algn="l"/>
                <a:tab pos="6202800" algn="l"/>
                <a:tab pos="7117200" algn="l"/>
                <a:tab pos="8031600" algn="l"/>
                <a:tab pos="8946000" algn="l"/>
                <a:tab pos="9860400" algn="l"/>
              </a:tabLst>
            </a:pPr>
            <a:endParaRPr lang="en-US" sz="2400" dirty="0"/>
          </a:p>
          <a:p>
            <a:pPr marL="342720" lvl="0" indent="-342720">
              <a:spcBef>
                <a:spcPts val="697"/>
              </a:spcBef>
              <a:buNone/>
              <a:tabLst>
                <a:tab pos="342720" algn="l"/>
                <a:tab pos="914040" algn="l"/>
                <a:tab pos="1828439" algn="l"/>
                <a:tab pos="2742839" algn="l"/>
                <a:tab pos="3657239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</a:pPr>
            <a:r>
              <a:rPr lang="en-US" sz="2400" dirty="0"/>
              <a:t>	</a:t>
            </a:r>
          </a:p>
          <a:p>
            <a:pPr marL="342720" lvl="0" indent="-342720">
              <a:spcBef>
                <a:spcPts val="697"/>
              </a:spcBef>
              <a:buNone/>
              <a:tabLst>
                <a:tab pos="342720" algn="l"/>
                <a:tab pos="914040" algn="l"/>
                <a:tab pos="1828439" algn="l"/>
                <a:tab pos="2742839" algn="l"/>
                <a:tab pos="3657239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</a:pPr>
            <a:r>
              <a:rPr lang="en-US" sz="2400" dirty="0"/>
              <a:t>	is </a:t>
            </a:r>
            <a:r>
              <a:rPr lang="en-US" sz="2400" i="1" dirty="0"/>
              <a:t>not</a:t>
            </a:r>
            <a:r>
              <a:rPr lang="en-US" sz="2400" dirty="0"/>
              <a:t> the same as</a:t>
            </a:r>
          </a:p>
          <a:p>
            <a:pPr marL="342720" lvl="0" indent="-342720">
              <a:spcBef>
                <a:spcPts val="697"/>
              </a:spcBef>
              <a:buNone/>
              <a:tabLst>
                <a:tab pos="799920" algn="l"/>
                <a:tab pos="1714319" algn="l"/>
                <a:tab pos="2628720" algn="l"/>
                <a:tab pos="3543120" algn="l"/>
                <a:tab pos="4457520" algn="l"/>
                <a:tab pos="5371920" algn="l"/>
                <a:tab pos="6286320" algn="l"/>
                <a:tab pos="7200720" algn="l"/>
                <a:tab pos="8115120" algn="l"/>
                <a:tab pos="9029520" algn="l"/>
                <a:tab pos="9943920" algn="l"/>
              </a:tabLst>
            </a:pPr>
            <a:endParaRPr lang="en-US" sz="2400" dirty="0"/>
          </a:p>
          <a:p>
            <a:pPr marL="259200" lvl="0" indent="-259200">
              <a:spcBef>
                <a:spcPts val="697"/>
              </a:spcBef>
              <a:buNone/>
              <a:tabLst>
                <a:tab pos="716400" algn="l"/>
                <a:tab pos="1630799" algn="l"/>
                <a:tab pos="2545200" algn="l"/>
                <a:tab pos="3459600" algn="l"/>
                <a:tab pos="4374000" algn="l"/>
                <a:tab pos="5288400" algn="l"/>
                <a:tab pos="6202800" algn="l"/>
                <a:tab pos="7117200" algn="l"/>
                <a:tab pos="8031600" algn="l"/>
                <a:tab pos="8946000" algn="l"/>
                <a:tab pos="9860400" algn="l"/>
              </a:tabLst>
            </a:pPr>
            <a:endParaRPr lang="en-US" sz="2400" dirty="0"/>
          </a:p>
          <a:p>
            <a:pPr lvl="0">
              <a:spcBef>
                <a:spcPts val="697"/>
              </a:spcBef>
            </a:pPr>
            <a:r>
              <a:rPr lang="en-US" sz="2400" dirty="0"/>
              <a:t>It means that the following also holds: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01279" y="1707060"/>
            <a:ext cx="8070117" cy="720000"/>
            <a:chOff x="701280" y="1924200"/>
            <a:chExt cx="7740000" cy="720000"/>
          </a:xfrm>
        </p:grpSpPr>
        <p:sp>
          <p:nvSpPr>
            <p:cNvPr id="5" name="Freeform 4"/>
            <p:cNvSpPr/>
            <p:nvPr/>
          </p:nvSpPr>
          <p:spPr>
            <a:xfrm>
              <a:off x="701280" y="1924200"/>
              <a:ext cx="7740000" cy="720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Courier" pitchFamily="49"/>
                  <a:cs typeface="Courier" pitchFamily="49"/>
                </a:rPr>
                <a:t>If windy = false and play = no then outlook = sunny 					         and humidity = high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 dirty="0">
                  <a:ln>
                    <a:noFill/>
                  </a:ln>
                  <a:solidFill>
                    <a:srgbClr val="FFFFFF"/>
                  </a:solidFill>
                  <a:latin typeface="Courier" pitchFamily="49"/>
                  <a:ea typeface="Courier" pitchFamily="49"/>
                  <a:cs typeface="Courier" pitchFamily="49"/>
                </a:rPr>
                <a:t>                                    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i="0" u="none" strike="noStrike" baseline="0" dirty="0">
                <a:ln>
                  <a:noFill/>
                </a:ln>
                <a:solidFill>
                  <a:srgbClr val="008000"/>
                </a:solidFill>
                <a:latin typeface="Courier New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701280" y="1924200"/>
              <a:ext cx="7739999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701280" y="2644200"/>
              <a:ext cx="7739999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701280" y="1924200"/>
              <a:ext cx="0" cy="7200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" name="Straight Connector 8"/>
            <p:cNvSpPr/>
            <p:nvPr/>
          </p:nvSpPr>
          <p:spPr>
            <a:xfrm>
              <a:off x="8441279" y="1924200"/>
              <a:ext cx="0" cy="7200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707859" y="2971741"/>
            <a:ext cx="8017475" cy="720000"/>
            <a:chOff x="701280" y="3544200"/>
            <a:chExt cx="7740000" cy="720000"/>
          </a:xfrm>
        </p:grpSpPr>
        <p:sp>
          <p:nvSpPr>
            <p:cNvPr id="11" name="Freeform 10"/>
            <p:cNvSpPr/>
            <p:nvPr/>
          </p:nvSpPr>
          <p:spPr>
            <a:xfrm>
              <a:off x="701280" y="3544200"/>
              <a:ext cx="7740000" cy="720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Courier" pitchFamily="49"/>
                  <a:cs typeface="Courier" pitchFamily="49"/>
                </a:rPr>
                <a:t>If windy = false and play = no then outlook = sunny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Courier" pitchFamily="49"/>
                  <a:cs typeface="Courier" pitchFamily="49"/>
                </a:rPr>
                <a:t>If windy = false and play = no then humidity = high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FFFFFF"/>
                  </a:solidFill>
                  <a:latin typeface="Courier" pitchFamily="49"/>
                  <a:ea typeface="Courier" pitchFamily="49"/>
                  <a:cs typeface="Courier" pitchFamily="49"/>
                </a:rPr>
                <a:t>                                    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i="0" u="none" strike="noStrike" baseline="0">
                <a:ln>
                  <a:noFill/>
                </a:ln>
                <a:solidFill>
                  <a:srgbClr val="008000"/>
                </a:solidFill>
                <a:latin typeface="Courier New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2" name="Straight Connector 11"/>
            <p:cNvSpPr/>
            <p:nvPr/>
          </p:nvSpPr>
          <p:spPr>
            <a:xfrm>
              <a:off x="701280" y="3544200"/>
              <a:ext cx="7739999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3" name="Straight Connector 12"/>
            <p:cNvSpPr/>
            <p:nvPr/>
          </p:nvSpPr>
          <p:spPr>
            <a:xfrm>
              <a:off x="701280" y="4264200"/>
              <a:ext cx="7739999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4" name="Straight Connector 13"/>
            <p:cNvSpPr/>
            <p:nvPr/>
          </p:nvSpPr>
          <p:spPr>
            <a:xfrm>
              <a:off x="701280" y="3544200"/>
              <a:ext cx="0" cy="7200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5" name="Straight Connector 14"/>
            <p:cNvSpPr/>
            <p:nvPr/>
          </p:nvSpPr>
          <p:spPr>
            <a:xfrm>
              <a:off x="8441279" y="3544200"/>
              <a:ext cx="0" cy="7200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719999" y="4314301"/>
            <a:ext cx="7985595" cy="720000"/>
            <a:chOff x="720000" y="5400000"/>
            <a:chExt cx="7740000" cy="720000"/>
          </a:xfrm>
        </p:grpSpPr>
        <p:sp>
          <p:nvSpPr>
            <p:cNvPr id="17" name="Freeform 16"/>
            <p:cNvSpPr/>
            <p:nvPr/>
          </p:nvSpPr>
          <p:spPr>
            <a:xfrm>
              <a:off x="720000" y="5400000"/>
              <a:ext cx="7740000" cy="720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Courier" pitchFamily="49"/>
                  <a:cs typeface="Courier" pitchFamily="49"/>
                </a:rPr>
                <a:t>If humidity = high and windy = false and play = no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Courier" pitchFamily="49"/>
                  <a:cs typeface="Courier" pitchFamily="49"/>
                </a:rPr>
                <a:t>    then outlook = sunny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FFFFFF"/>
                  </a:solidFill>
                  <a:latin typeface="Courier" pitchFamily="49"/>
                  <a:ea typeface="Courier" pitchFamily="49"/>
                  <a:cs typeface="Courier" pitchFamily="49"/>
                </a:rPr>
                <a:t>                                    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i="0" u="none" strike="noStrike" baseline="0">
                <a:ln>
                  <a:noFill/>
                </a:ln>
                <a:solidFill>
                  <a:srgbClr val="008000"/>
                </a:solidFill>
                <a:latin typeface="Courier New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8" name="Straight Connector 17"/>
            <p:cNvSpPr/>
            <p:nvPr/>
          </p:nvSpPr>
          <p:spPr>
            <a:xfrm>
              <a:off x="720000" y="5400000"/>
              <a:ext cx="7740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9" name="Straight Connector 18"/>
            <p:cNvSpPr/>
            <p:nvPr/>
          </p:nvSpPr>
          <p:spPr>
            <a:xfrm>
              <a:off x="720000" y="6120000"/>
              <a:ext cx="7740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0" name="Straight Connector 19"/>
            <p:cNvSpPr/>
            <p:nvPr/>
          </p:nvSpPr>
          <p:spPr>
            <a:xfrm>
              <a:off x="720000" y="5400000"/>
              <a:ext cx="0" cy="7200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1" name="Straight Connector 20"/>
            <p:cNvSpPr/>
            <p:nvPr/>
          </p:nvSpPr>
          <p:spPr>
            <a:xfrm>
              <a:off x="8460000" y="5400000"/>
              <a:ext cx="0" cy="7200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Output: representing structural patter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6A1423B-AD93-4FA4-A6F8-DBF2577C11CC}" type="slidenum">
              <a:t>3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227013" y="-187325"/>
            <a:ext cx="8916987" cy="1196975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dirty="0"/>
              <a:t>Output: representing structural patterns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0000" y="1260000"/>
            <a:ext cx="8640000" cy="3416746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Many different ways of representing patterns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Decision trees, rules, instance-based, …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Also called “knowledge” representation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Representation determines inference method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Understanding the output is the key to understanding the underlying learning methods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Different types of output for different learning problems (e.g., classification, regression, …)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Rules with exce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C994AD4-05C4-4E89-B83A-E20B2E5DA1B1}" type="slidenum">
              <a:t>30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-179388"/>
            <a:ext cx="8534400" cy="1066801"/>
          </a:xfrm>
        </p:spPr>
        <p:txBody>
          <a:bodyPr wrap="square" lIns="92160" tIns="46080" rIns="92160" bIns="46080" anchorCtr="1">
            <a:normAutofit/>
          </a:bodyPr>
          <a:lstStyle/>
          <a:p>
            <a:pPr lvl="0"/>
            <a:r>
              <a:rPr lang="en-US" sz="3600" dirty="0"/>
              <a:t>Rules with exceptions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09600" y="1236663"/>
            <a:ext cx="8534400" cy="3214684"/>
          </a:xfrm>
        </p:spPr>
        <p:txBody>
          <a:bodyPr wrap="square" lIns="92160" tIns="46080" rIns="92160" bIns="460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400" dirty="0"/>
              <a:t>Idea: allow rules to have </a:t>
            </a:r>
            <a:r>
              <a:rPr lang="en-US" sz="2400" i="1" dirty="0"/>
              <a:t>exceptions</a:t>
            </a:r>
          </a:p>
          <a:p>
            <a:pPr lvl="0">
              <a:spcBef>
                <a:spcPts val="697"/>
              </a:spcBef>
            </a:pPr>
            <a:r>
              <a:rPr lang="en-US" sz="2400" dirty="0"/>
              <a:t>Example: rule for iris data</a:t>
            </a:r>
          </a:p>
          <a:p>
            <a:pPr marL="259200" lvl="0" indent="-259200">
              <a:spcBef>
                <a:spcPts val="697"/>
              </a:spcBef>
              <a:buNone/>
              <a:tabLst>
                <a:tab pos="716400" algn="l"/>
                <a:tab pos="1630799" algn="l"/>
                <a:tab pos="2545200" algn="l"/>
                <a:tab pos="3459600" algn="l"/>
                <a:tab pos="4374000" algn="l"/>
                <a:tab pos="5288400" algn="l"/>
                <a:tab pos="6202800" algn="l"/>
                <a:tab pos="7117200" algn="l"/>
                <a:tab pos="8031600" algn="l"/>
                <a:tab pos="8946000" algn="l"/>
                <a:tab pos="9860400" algn="l"/>
              </a:tabLst>
            </a:pPr>
            <a:endParaRPr lang="en-US" sz="2400" dirty="0"/>
          </a:p>
          <a:p>
            <a:pPr lvl="0">
              <a:spcBef>
                <a:spcPts val="697"/>
              </a:spcBef>
            </a:pPr>
            <a:r>
              <a:rPr lang="en-US" sz="2400" dirty="0"/>
              <a:t>New instance:</a:t>
            </a:r>
          </a:p>
          <a:p>
            <a:pPr marL="259200" lvl="0" indent="-259200">
              <a:spcBef>
                <a:spcPts val="697"/>
              </a:spcBef>
              <a:buNone/>
              <a:tabLst>
                <a:tab pos="716400" algn="l"/>
                <a:tab pos="1630799" algn="l"/>
                <a:tab pos="2545200" algn="l"/>
                <a:tab pos="3459600" algn="l"/>
                <a:tab pos="4374000" algn="l"/>
                <a:tab pos="5288400" algn="l"/>
                <a:tab pos="6202800" algn="l"/>
                <a:tab pos="7117200" algn="l"/>
                <a:tab pos="8031600" algn="l"/>
                <a:tab pos="8946000" algn="l"/>
                <a:tab pos="9860400" algn="l"/>
              </a:tabLst>
            </a:pPr>
            <a:endParaRPr lang="en-US" sz="2400" dirty="0"/>
          </a:p>
          <a:p>
            <a:pPr marL="259200" lvl="0" indent="-259200">
              <a:spcBef>
                <a:spcPts val="697"/>
              </a:spcBef>
              <a:buNone/>
              <a:tabLst>
                <a:tab pos="716400" algn="l"/>
                <a:tab pos="1630799" algn="l"/>
                <a:tab pos="2545200" algn="l"/>
                <a:tab pos="3459600" algn="l"/>
                <a:tab pos="4374000" algn="l"/>
                <a:tab pos="5288400" algn="l"/>
                <a:tab pos="6202800" algn="l"/>
                <a:tab pos="7117200" algn="l"/>
                <a:tab pos="8031600" algn="l"/>
                <a:tab pos="8946000" algn="l"/>
                <a:tab pos="9860400" algn="l"/>
              </a:tabLst>
            </a:pPr>
            <a:endParaRPr lang="en-US" sz="2400" dirty="0"/>
          </a:p>
          <a:p>
            <a:pPr lvl="0">
              <a:spcBef>
                <a:spcPts val="697"/>
              </a:spcBef>
            </a:pPr>
            <a:r>
              <a:rPr lang="en-US" sz="2400" dirty="0"/>
              <a:t>Modified rule: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333680" y="2171260"/>
            <a:ext cx="8640000" cy="360000"/>
            <a:chOff x="360000" y="2520000"/>
            <a:chExt cx="8640000" cy="360000"/>
          </a:xfrm>
        </p:grpSpPr>
        <p:sp>
          <p:nvSpPr>
            <p:cNvPr id="21" name="Freeform 20"/>
            <p:cNvSpPr/>
            <p:nvPr/>
          </p:nvSpPr>
          <p:spPr>
            <a:xfrm>
              <a:off x="360000" y="2520000"/>
              <a:ext cx="8640000" cy="360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If petal-length </a:t>
              </a: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Symbol" pitchFamily="18"/>
                  <a:ea typeface="Symbol" pitchFamily="18"/>
                  <a:cs typeface="Symbol" pitchFamily="18"/>
                </a:rPr>
                <a:t></a:t>
              </a: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2.45 and petal-length &lt; 4.45 then Iris-versicolor</a:t>
              </a:r>
            </a:p>
          </p:txBody>
        </p:sp>
        <p:sp>
          <p:nvSpPr>
            <p:cNvPr id="22" name="Straight Connector 21"/>
            <p:cNvSpPr/>
            <p:nvPr/>
          </p:nvSpPr>
          <p:spPr>
            <a:xfrm>
              <a:off x="360000" y="2520000"/>
              <a:ext cx="8640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3" name="Straight Connector 22"/>
            <p:cNvSpPr/>
            <p:nvPr/>
          </p:nvSpPr>
          <p:spPr>
            <a:xfrm>
              <a:off x="360000" y="2880000"/>
              <a:ext cx="8640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4" name="Straight Connector 23"/>
            <p:cNvSpPr/>
            <p:nvPr/>
          </p:nvSpPr>
          <p:spPr>
            <a:xfrm>
              <a:off x="360000" y="2520000"/>
              <a:ext cx="0" cy="3600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5" name="Straight Connector 24"/>
            <p:cNvSpPr/>
            <p:nvPr/>
          </p:nvSpPr>
          <p:spPr>
            <a:xfrm>
              <a:off x="9000000" y="2520000"/>
              <a:ext cx="0" cy="3600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13938" y="4689361"/>
            <a:ext cx="8640000" cy="720000"/>
            <a:chOff x="360000" y="5400000"/>
            <a:chExt cx="8640000" cy="720000"/>
          </a:xfrm>
        </p:grpSpPr>
        <p:sp>
          <p:nvSpPr>
            <p:cNvPr id="27" name="Freeform 26"/>
            <p:cNvSpPr/>
            <p:nvPr/>
          </p:nvSpPr>
          <p:spPr>
            <a:xfrm>
              <a:off x="360000" y="5400000"/>
              <a:ext cx="8640000" cy="720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If petal-length </a:t>
              </a: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Symbol" pitchFamily="18"/>
                  <a:ea typeface="Symbol" pitchFamily="18"/>
                  <a:cs typeface="Symbol" pitchFamily="18"/>
                </a:rPr>
                <a:t></a:t>
              </a: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2.45 and petal-length &lt; 4.45 then Iris-versicolor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 EXCEPT if petal-width &lt; 1.0 then Iris-setosa</a:t>
              </a:r>
            </a:p>
          </p:txBody>
        </p:sp>
        <p:sp>
          <p:nvSpPr>
            <p:cNvPr id="28" name="Straight Connector 27"/>
            <p:cNvSpPr/>
            <p:nvPr/>
          </p:nvSpPr>
          <p:spPr>
            <a:xfrm>
              <a:off x="360000" y="5400000"/>
              <a:ext cx="8640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9" name="Straight Connector 28"/>
            <p:cNvSpPr/>
            <p:nvPr/>
          </p:nvSpPr>
          <p:spPr>
            <a:xfrm>
              <a:off x="360000" y="6120000"/>
              <a:ext cx="8640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30" name="Straight Connector 29"/>
            <p:cNvSpPr/>
            <p:nvPr/>
          </p:nvSpPr>
          <p:spPr>
            <a:xfrm>
              <a:off x="360000" y="5400000"/>
              <a:ext cx="0" cy="7200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31" name="Straight Connector 30"/>
            <p:cNvSpPr/>
            <p:nvPr/>
          </p:nvSpPr>
          <p:spPr>
            <a:xfrm>
              <a:off x="9000000" y="5400000"/>
              <a:ext cx="0" cy="7200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pic>
        <p:nvPicPr>
          <p:cNvPr id="33" name="Pictur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906" y="3104780"/>
            <a:ext cx="7003975" cy="744517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 more complex exa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2FB6CD5-7412-409D-B94E-D8110D5955C9}" type="slidenum">
              <a:t>31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333232" y="-179388"/>
            <a:ext cx="8534400" cy="1066801"/>
          </a:xfrm>
        </p:spPr>
        <p:txBody>
          <a:bodyPr wrap="square" lIns="92160" tIns="46080" rIns="92160" bIns="46080" anchorCtr="1">
            <a:normAutofit/>
          </a:bodyPr>
          <a:lstStyle/>
          <a:p>
            <a:pPr lvl="0"/>
            <a:r>
              <a:rPr lang="en-US" sz="3600" dirty="0"/>
              <a:t>A more complex example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09600" y="1236663"/>
            <a:ext cx="8534400" cy="462392"/>
          </a:xfrm>
        </p:spPr>
        <p:txBody>
          <a:bodyPr wrap="square" lIns="92160" tIns="46080" rIns="92160" bIns="460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400" dirty="0"/>
              <a:t>Exceptions to exceptions to exceptions …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16000" y="2160000"/>
            <a:ext cx="8784000" cy="4140000"/>
            <a:chOff x="216000" y="2160000"/>
            <a:chExt cx="8784000" cy="4140000"/>
          </a:xfrm>
        </p:grpSpPr>
        <p:sp>
          <p:nvSpPr>
            <p:cNvPr id="5" name="Freeform 4"/>
            <p:cNvSpPr/>
            <p:nvPr/>
          </p:nvSpPr>
          <p:spPr>
            <a:xfrm>
              <a:off x="216000" y="2160000"/>
              <a:ext cx="8784000" cy="4140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default: Iris-setosa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except if petal-length </a:t>
              </a: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Symbol" pitchFamily="18"/>
                  <a:ea typeface="Symbol" pitchFamily="18"/>
                  <a:cs typeface="Symbol" pitchFamily="18"/>
                </a:rPr>
                <a:t></a:t>
              </a: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2.45 and petal-length &lt; 5.355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         and petal-width &lt; 1.75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      then Iris-versicolor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           except if petal-length </a:t>
              </a: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Symbol" pitchFamily="18"/>
                  <a:ea typeface="Symbol" pitchFamily="18"/>
                  <a:cs typeface="Symbol" pitchFamily="18"/>
                </a:rPr>
                <a:t></a:t>
              </a: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4.95 and petal-width &lt; 1.55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                  then Iris-virginica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                  else if sepal-length &lt; 4.95 and sepal-width </a:t>
              </a: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Symbol" pitchFamily="18"/>
                  <a:ea typeface="Symbol" pitchFamily="18"/>
                  <a:cs typeface="Symbol" pitchFamily="18"/>
                </a:rPr>
                <a:t></a:t>
              </a: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2.45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                       then Iris-virginica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      else if petal-length </a:t>
              </a: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Symbol" pitchFamily="18"/>
                  <a:ea typeface="Symbol" pitchFamily="18"/>
                  <a:cs typeface="Symbol" pitchFamily="18"/>
                </a:rPr>
                <a:t></a:t>
              </a: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3.35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           then Iris-virginica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                except if petal-length &lt; 4.85 and sepal-length &lt; 5.95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                       then Iris-versicolor</a:t>
              </a: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216000" y="2160000"/>
              <a:ext cx="8784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216000" y="6300000"/>
              <a:ext cx="8784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216000" y="2160000"/>
              <a:ext cx="0" cy="41400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" name="Straight Connector 8"/>
            <p:cNvSpPr/>
            <p:nvPr/>
          </p:nvSpPr>
          <p:spPr>
            <a:xfrm>
              <a:off x="9000000" y="2160000"/>
              <a:ext cx="0" cy="41400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dvantages of using exce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24662CA-14B8-43DF-8D09-90E5FFDEAA44}" type="slidenum">
              <a:t>32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609600" y="-215900"/>
            <a:ext cx="8534400" cy="1116013"/>
          </a:xfrm>
        </p:spPr>
        <p:txBody>
          <a:bodyPr wrap="square" lIns="92160" tIns="46080" rIns="92160" bIns="46080" anchorCtr="1">
            <a:normAutofit/>
          </a:bodyPr>
          <a:lstStyle/>
          <a:p>
            <a:pPr lvl="0"/>
            <a:r>
              <a:rPr lang="en-US" sz="3600" dirty="0"/>
              <a:t>Advantages of using exceptions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79388" y="1260475"/>
            <a:ext cx="8964612" cy="3436283"/>
          </a:xfrm>
        </p:spPr>
        <p:txBody>
          <a:bodyPr wrap="square" lIns="92160" tIns="46080" rIns="92160" bIns="460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400" dirty="0"/>
              <a:t>Rules can be updated incrementally</a:t>
            </a:r>
          </a:p>
          <a:p>
            <a:pPr lvl="1">
              <a:spcBef>
                <a:spcPts val="649"/>
              </a:spcBef>
              <a:buFont typeface="Arial"/>
              <a:buChar char="•"/>
            </a:pPr>
            <a:r>
              <a:rPr lang="en-US" sz="2000" dirty="0"/>
              <a:t>Easy to incorporate new data</a:t>
            </a:r>
          </a:p>
          <a:p>
            <a:pPr lvl="1">
              <a:spcBef>
                <a:spcPts val="649"/>
              </a:spcBef>
              <a:buFont typeface="Arial"/>
              <a:buChar char="•"/>
            </a:pPr>
            <a:r>
              <a:rPr lang="en-US" sz="2000" dirty="0"/>
              <a:t>Easy to incorporate domain knowledge</a:t>
            </a:r>
          </a:p>
          <a:p>
            <a:pPr lvl="0">
              <a:spcBef>
                <a:spcPts val="697"/>
              </a:spcBef>
            </a:pPr>
            <a:r>
              <a:rPr lang="en-US" sz="2400" dirty="0"/>
              <a:t>People often think in terms of exceptions</a:t>
            </a:r>
          </a:p>
          <a:p>
            <a:pPr lvl="0">
              <a:spcBef>
                <a:spcPts val="697"/>
              </a:spcBef>
            </a:pPr>
            <a:r>
              <a:rPr lang="en-US" sz="2400" dirty="0"/>
              <a:t>Each conclusion can be considered just in the context of rules and exceptions that lead to it</a:t>
            </a:r>
          </a:p>
          <a:p>
            <a:pPr lvl="1">
              <a:spcBef>
                <a:spcPts val="649"/>
              </a:spcBef>
              <a:buFont typeface="Arial"/>
              <a:buChar char="•"/>
            </a:pPr>
            <a:r>
              <a:rPr lang="en-US" sz="2000" dirty="0"/>
              <a:t>Locality property is important for understanding large rule sets</a:t>
            </a:r>
          </a:p>
          <a:p>
            <a:pPr lvl="1">
              <a:spcBef>
                <a:spcPts val="649"/>
              </a:spcBef>
              <a:buFont typeface="Arial"/>
              <a:buChar char="•"/>
            </a:pPr>
            <a:r>
              <a:rPr lang="en-US" sz="2000" dirty="0"/>
              <a:t>“Normal” rule sets do not offer this advantage</a:t>
            </a: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ore on exce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1D92744-A517-47E2-91C3-C66BB988D631}" type="slidenum">
              <a:t>33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-179388"/>
            <a:ext cx="8535988" cy="1066801"/>
          </a:xfrm>
        </p:spPr>
        <p:txBody>
          <a:bodyPr wrap="square" lIns="92160" tIns="46080" rIns="92160" bIns="46080" anchorCtr="1">
            <a:normAutofit/>
          </a:bodyPr>
          <a:lstStyle/>
          <a:p>
            <a:pPr lvl="0"/>
            <a:r>
              <a:rPr lang="en-US" sz="3600" dirty="0"/>
              <a:t>More on exceptions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260475"/>
            <a:ext cx="9144000" cy="3387039"/>
          </a:xfrm>
        </p:spPr>
        <p:txBody>
          <a:bodyPr wrap="square" lIns="92160" tIns="46080" rIns="92160" bIns="460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400" dirty="0">
                <a:latin typeface="Courier" pitchFamily="49"/>
              </a:rPr>
              <a:t>Default...except if...then...</a:t>
            </a:r>
          </a:p>
          <a:p>
            <a:pPr marL="342720" lvl="0" indent="-342720">
              <a:spcBef>
                <a:spcPts val="697"/>
              </a:spcBef>
              <a:buNone/>
              <a:tabLst>
                <a:tab pos="342720" algn="l"/>
                <a:tab pos="914040" algn="l"/>
                <a:tab pos="1828439" algn="l"/>
                <a:tab pos="2742839" algn="l"/>
                <a:tab pos="3657239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</a:pPr>
            <a:r>
              <a:rPr lang="en-US" sz="2400" dirty="0"/>
              <a:t>	is logically equivalent to</a:t>
            </a:r>
          </a:p>
          <a:p>
            <a:pPr marL="342720" lvl="0" indent="-342720">
              <a:spcBef>
                <a:spcPts val="697"/>
              </a:spcBef>
              <a:buNone/>
              <a:tabLst>
                <a:tab pos="342720" algn="l"/>
                <a:tab pos="914040" algn="l"/>
                <a:tab pos="1828439" algn="l"/>
                <a:tab pos="2742839" algn="l"/>
                <a:tab pos="3657239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</a:pPr>
            <a:r>
              <a:rPr lang="en-US" sz="2400" dirty="0"/>
              <a:t>	</a:t>
            </a:r>
            <a:r>
              <a:rPr lang="en-US" sz="2400" dirty="0">
                <a:latin typeface="Courier" pitchFamily="49"/>
              </a:rPr>
              <a:t>if...then...else</a:t>
            </a:r>
          </a:p>
          <a:p>
            <a:pPr marL="342720" lvl="0" indent="-342720">
              <a:spcBef>
                <a:spcPts val="697"/>
              </a:spcBef>
              <a:buNone/>
              <a:tabLst>
                <a:tab pos="799920" algn="l"/>
                <a:tab pos="1714319" algn="l"/>
                <a:tab pos="2628720" algn="l"/>
                <a:tab pos="3543120" algn="l"/>
                <a:tab pos="4457520" algn="l"/>
                <a:tab pos="5371920" algn="l"/>
                <a:tab pos="6286320" algn="l"/>
                <a:tab pos="7200720" algn="l"/>
                <a:tab pos="8115120" algn="l"/>
                <a:tab pos="9029520" algn="l"/>
                <a:tab pos="9943920" algn="l"/>
              </a:tabLst>
            </a:pPr>
            <a:r>
              <a:rPr lang="en-US" sz="2400" dirty="0">
                <a:latin typeface="Courier" pitchFamily="49"/>
              </a:rPr>
              <a:t> 	</a:t>
            </a:r>
            <a:r>
              <a:rPr lang="en-US" sz="2400" dirty="0"/>
              <a:t>(where the “else” specifies what the “default” does)</a:t>
            </a:r>
          </a:p>
          <a:p>
            <a:pPr lvl="0">
              <a:spcBef>
                <a:spcPts val="697"/>
              </a:spcBef>
            </a:pPr>
            <a:r>
              <a:rPr lang="en-US" sz="2400" dirty="0"/>
              <a:t>But: exceptions offer a psychological advantage</a:t>
            </a:r>
          </a:p>
          <a:p>
            <a:pPr lvl="1">
              <a:spcBef>
                <a:spcPts val="649"/>
              </a:spcBef>
            </a:pPr>
            <a:r>
              <a:rPr lang="en-US" sz="2000" dirty="0"/>
              <a:t>Assumption: defaults and tests early on apply more widely than exceptions further down</a:t>
            </a:r>
          </a:p>
          <a:p>
            <a:pPr lvl="1">
              <a:spcBef>
                <a:spcPts val="649"/>
              </a:spcBef>
            </a:pPr>
            <a:r>
              <a:rPr lang="en-US" sz="2000" dirty="0"/>
              <a:t>Exceptions reflect special cases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Rules involving rel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BC7CA45-3B2C-4739-90A4-5B52623502B7}" type="slidenum">
              <a:t>34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600011" y="-5804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Rules involving relations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000" y="1284840"/>
            <a:ext cx="8820000" cy="3376222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So far: all rules involved comparing an attribute-value to a constant (e.g. temperature &lt; 45)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These rules are called “propositional” because they have the same expressive power as propositional logic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What if problem involves relationships between examples (e.g. family tree problem from above)?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Can’t be expressed with propositional rules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More expressive representation required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he shapes prob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7362708-DF10-42AE-B542-BF89FDC199AC}" type="slidenum">
              <a:t>35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014563" y="-7120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The shapes problem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039" y="1219320"/>
            <a:ext cx="7543799" cy="1299884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Target concept: 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standing up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Shaded: 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standing</a:t>
            </a:r>
            <a:b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Unshaded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: 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lying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472" y="2842759"/>
            <a:ext cx="6631849" cy="2862097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 propositional solu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493F4C0-E6B6-4346-9491-923A38F4090F}" type="slidenum">
              <a:t>36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698714" y="-8436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A propositional solution</a:t>
            </a:r>
          </a:p>
        </p:txBody>
      </p:sp>
      <p:sp>
        <p:nvSpPr>
          <p:cNvPr id="3" name="Freeform 2"/>
          <p:cNvSpPr/>
          <p:nvPr/>
        </p:nvSpPr>
        <p:spPr>
          <a:xfrm>
            <a:off x="5207040" y="4203720"/>
            <a:ext cx="1219320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Lying</a:t>
            </a:r>
          </a:p>
        </p:txBody>
      </p:sp>
      <p:sp>
        <p:nvSpPr>
          <p:cNvPr id="4" name="Freeform 3"/>
          <p:cNvSpPr/>
          <p:nvPr/>
        </p:nvSpPr>
        <p:spPr>
          <a:xfrm>
            <a:off x="4521240" y="4203720"/>
            <a:ext cx="685799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3</a:t>
            </a:r>
          </a:p>
        </p:txBody>
      </p:sp>
      <p:sp>
        <p:nvSpPr>
          <p:cNvPr id="5" name="Freeform 4"/>
          <p:cNvSpPr/>
          <p:nvPr/>
        </p:nvSpPr>
        <p:spPr>
          <a:xfrm>
            <a:off x="3530880" y="4203720"/>
            <a:ext cx="990360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2</a:t>
            </a:r>
          </a:p>
        </p:txBody>
      </p:sp>
      <p:sp>
        <p:nvSpPr>
          <p:cNvPr id="6" name="Freeform 5"/>
          <p:cNvSpPr/>
          <p:nvPr/>
        </p:nvSpPr>
        <p:spPr>
          <a:xfrm>
            <a:off x="2540160" y="4203720"/>
            <a:ext cx="990719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10</a:t>
            </a:r>
          </a:p>
        </p:txBody>
      </p:sp>
      <p:sp>
        <p:nvSpPr>
          <p:cNvPr id="7" name="Freeform 6"/>
          <p:cNvSpPr/>
          <p:nvPr/>
        </p:nvSpPr>
        <p:spPr>
          <a:xfrm>
            <a:off x="5207040" y="3868559"/>
            <a:ext cx="1219320" cy="33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Lying</a:t>
            </a:r>
          </a:p>
        </p:txBody>
      </p:sp>
      <p:sp>
        <p:nvSpPr>
          <p:cNvPr id="8" name="Freeform 7"/>
          <p:cNvSpPr/>
          <p:nvPr/>
        </p:nvSpPr>
        <p:spPr>
          <a:xfrm>
            <a:off x="4521240" y="3868559"/>
            <a:ext cx="685799" cy="33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4</a:t>
            </a:r>
          </a:p>
        </p:txBody>
      </p:sp>
      <p:sp>
        <p:nvSpPr>
          <p:cNvPr id="9" name="Freeform 8"/>
          <p:cNvSpPr/>
          <p:nvPr/>
        </p:nvSpPr>
        <p:spPr>
          <a:xfrm>
            <a:off x="3530880" y="3868559"/>
            <a:ext cx="990360" cy="33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1</a:t>
            </a:r>
          </a:p>
        </p:txBody>
      </p:sp>
      <p:sp>
        <p:nvSpPr>
          <p:cNvPr id="10" name="Freeform 9"/>
          <p:cNvSpPr/>
          <p:nvPr/>
        </p:nvSpPr>
        <p:spPr>
          <a:xfrm>
            <a:off x="2540160" y="3868559"/>
            <a:ext cx="990719" cy="33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9</a:t>
            </a:r>
          </a:p>
        </p:txBody>
      </p:sp>
      <p:sp>
        <p:nvSpPr>
          <p:cNvPr id="11" name="Freeform 10"/>
          <p:cNvSpPr/>
          <p:nvPr/>
        </p:nvSpPr>
        <p:spPr>
          <a:xfrm>
            <a:off x="5207040" y="3533760"/>
            <a:ext cx="1219320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Standing</a:t>
            </a:r>
          </a:p>
        </p:txBody>
      </p:sp>
      <p:sp>
        <p:nvSpPr>
          <p:cNvPr id="12" name="Freeform 11"/>
          <p:cNvSpPr/>
          <p:nvPr/>
        </p:nvSpPr>
        <p:spPr>
          <a:xfrm>
            <a:off x="5207040" y="3198960"/>
            <a:ext cx="1219320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Lying</a:t>
            </a:r>
          </a:p>
        </p:txBody>
      </p:sp>
      <p:sp>
        <p:nvSpPr>
          <p:cNvPr id="13" name="Freeform 12"/>
          <p:cNvSpPr/>
          <p:nvPr/>
        </p:nvSpPr>
        <p:spPr>
          <a:xfrm>
            <a:off x="5207040" y="2863800"/>
            <a:ext cx="1219320" cy="33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Standing</a:t>
            </a:r>
          </a:p>
        </p:txBody>
      </p:sp>
      <p:sp>
        <p:nvSpPr>
          <p:cNvPr id="14" name="Freeform 13"/>
          <p:cNvSpPr/>
          <p:nvPr/>
        </p:nvSpPr>
        <p:spPr>
          <a:xfrm>
            <a:off x="5207040" y="2529000"/>
            <a:ext cx="1219320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Lying</a:t>
            </a:r>
          </a:p>
        </p:txBody>
      </p:sp>
      <p:sp>
        <p:nvSpPr>
          <p:cNvPr id="15" name="Freeform 14"/>
          <p:cNvSpPr/>
          <p:nvPr/>
        </p:nvSpPr>
        <p:spPr>
          <a:xfrm>
            <a:off x="5207040" y="2193840"/>
            <a:ext cx="1219320" cy="33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Standing</a:t>
            </a:r>
          </a:p>
        </p:txBody>
      </p:sp>
      <p:sp>
        <p:nvSpPr>
          <p:cNvPr id="16" name="Freeform 15"/>
          <p:cNvSpPr/>
          <p:nvPr/>
        </p:nvSpPr>
        <p:spPr>
          <a:xfrm>
            <a:off x="5207040" y="1859039"/>
            <a:ext cx="1219320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Standing</a:t>
            </a:r>
          </a:p>
        </p:txBody>
      </p:sp>
      <p:sp>
        <p:nvSpPr>
          <p:cNvPr id="17" name="Freeform 16"/>
          <p:cNvSpPr/>
          <p:nvPr/>
        </p:nvSpPr>
        <p:spPr>
          <a:xfrm>
            <a:off x="5400000" y="1523880"/>
            <a:ext cx="1026359" cy="33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Class</a:t>
            </a:r>
          </a:p>
        </p:txBody>
      </p:sp>
      <p:sp>
        <p:nvSpPr>
          <p:cNvPr id="18" name="Freeform 17"/>
          <p:cNvSpPr/>
          <p:nvPr/>
        </p:nvSpPr>
        <p:spPr>
          <a:xfrm>
            <a:off x="4521240" y="3533760"/>
            <a:ext cx="685799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4</a:t>
            </a:r>
          </a:p>
        </p:txBody>
      </p:sp>
      <p:sp>
        <p:nvSpPr>
          <p:cNvPr id="19" name="Freeform 18"/>
          <p:cNvSpPr/>
          <p:nvPr/>
        </p:nvSpPr>
        <p:spPr>
          <a:xfrm>
            <a:off x="3530880" y="3533760"/>
            <a:ext cx="990360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9</a:t>
            </a:r>
          </a:p>
        </p:txBody>
      </p:sp>
      <p:sp>
        <p:nvSpPr>
          <p:cNvPr id="20" name="Freeform 19"/>
          <p:cNvSpPr/>
          <p:nvPr/>
        </p:nvSpPr>
        <p:spPr>
          <a:xfrm>
            <a:off x="2540160" y="3533760"/>
            <a:ext cx="990719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2</a:t>
            </a:r>
          </a:p>
        </p:txBody>
      </p:sp>
      <p:sp>
        <p:nvSpPr>
          <p:cNvPr id="21" name="Freeform 20"/>
          <p:cNvSpPr/>
          <p:nvPr/>
        </p:nvSpPr>
        <p:spPr>
          <a:xfrm>
            <a:off x="4521240" y="3198960"/>
            <a:ext cx="685799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3</a:t>
            </a:r>
          </a:p>
        </p:txBody>
      </p:sp>
      <p:sp>
        <p:nvSpPr>
          <p:cNvPr id="22" name="Freeform 21"/>
          <p:cNvSpPr/>
          <p:nvPr/>
        </p:nvSpPr>
        <p:spPr>
          <a:xfrm>
            <a:off x="3530880" y="3198960"/>
            <a:ext cx="990360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6</a:t>
            </a:r>
          </a:p>
        </p:txBody>
      </p:sp>
      <p:sp>
        <p:nvSpPr>
          <p:cNvPr id="23" name="Freeform 22"/>
          <p:cNvSpPr/>
          <p:nvPr/>
        </p:nvSpPr>
        <p:spPr>
          <a:xfrm>
            <a:off x="2540160" y="3198960"/>
            <a:ext cx="990719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7</a:t>
            </a:r>
          </a:p>
        </p:txBody>
      </p:sp>
      <p:sp>
        <p:nvSpPr>
          <p:cNvPr id="24" name="Freeform 23"/>
          <p:cNvSpPr/>
          <p:nvPr/>
        </p:nvSpPr>
        <p:spPr>
          <a:xfrm>
            <a:off x="4521240" y="2863800"/>
            <a:ext cx="685799" cy="33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3</a:t>
            </a:r>
          </a:p>
        </p:txBody>
      </p:sp>
      <p:sp>
        <p:nvSpPr>
          <p:cNvPr id="25" name="Freeform 24"/>
          <p:cNvSpPr/>
          <p:nvPr/>
        </p:nvSpPr>
        <p:spPr>
          <a:xfrm>
            <a:off x="3530880" y="2863800"/>
            <a:ext cx="990360" cy="33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8</a:t>
            </a:r>
          </a:p>
        </p:txBody>
      </p:sp>
      <p:sp>
        <p:nvSpPr>
          <p:cNvPr id="26" name="Freeform 25"/>
          <p:cNvSpPr/>
          <p:nvPr/>
        </p:nvSpPr>
        <p:spPr>
          <a:xfrm>
            <a:off x="2540160" y="2863800"/>
            <a:ext cx="990719" cy="33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7</a:t>
            </a:r>
          </a:p>
        </p:txBody>
      </p:sp>
      <p:sp>
        <p:nvSpPr>
          <p:cNvPr id="27" name="Freeform 26"/>
          <p:cNvSpPr/>
          <p:nvPr/>
        </p:nvSpPr>
        <p:spPr>
          <a:xfrm>
            <a:off x="4521240" y="2529000"/>
            <a:ext cx="685799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4</a:t>
            </a:r>
          </a:p>
        </p:txBody>
      </p:sp>
      <p:sp>
        <p:nvSpPr>
          <p:cNvPr id="28" name="Freeform 27"/>
          <p:cNvSpPr/>
          <p:nvPr/>
        </p:nvSpPr>
        <p:spPr>
          <a:xfrm>
            <a:off x="3530880" y="2529000"/>
            <a:ext cx="990360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3</a:t>
            </a:r>
          </a:p>
        </p:txBody>
      </p:sp>
      <p:sp>
        <p:nvSpPr>
          <p:cNvPr id="29" name="Freeform 28"/>
          <p:cNvSpPr/>
          <p:nvPr/>
        </p:nvSpPr>
        <p:spPr>
          <a:xfrm>
            <a:off x="2540160" y="2529000"/>
            <a:ext cx="990719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4</a:t>
            </a:r>
          </a:p>
        </p:txBody>
      </p:sp>
      <p:sp>
        <p:nvSpPr>
          <p:cNvPr id="30" name="Freeform 29"/>
          <p:cNvSpPr/>
          <p:nvPr/>
        </p:nvSpPr>
        <p:spPr>
          <a:xfrm>
            <a:off x="4521240" y="2193840"/>
            <a:ext cx="685799" cy="33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4</a:t>
            </a:r>
          </a:p>
        </p:txBody>
      </p:sp>
      <p:sp>
        <p:nvSpPr>
          <p:cNvPr id="31" name="Freeform 30"/>
          <p:cNvSpPr/>
          <p:nvPr/>
        </p:nvSpPr>
        <p:spPr>
          <a:xfrm>
            <a:off x="3530880" y="2193840"/>
            <a:ext cx="990360" cy="33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6</a:t>
            </a:r>
          </a:p>
        </p:txBody>
      </p:sp>
      <p:sp>
        <p:nvSpPr>
          <p:cNvPr id="32" name="Freeform 31"/>
          <p:cNvSpPr/>
          <p:nvPr/>
        </p:nvSpPr>
        <p:spPr>
          <a:xfrm>
            <a:off x="2540160" y="2193840"/>
            <a:ext cx="990719" cy="33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3</a:t>
            </a:r>
          </a:p>
        </p:txBody>
      </p:sp>
      <p:sp>
        <p:nvSpPr>
          <p:cNvPr id="33" name="Freeform 32"/>
          <p:cNvSpPr/>
          <p:nvPr/>
        </p:nvSpPr>
        <p:spPr>
          <a:xfrm>
            <a:off x="4521240" y="1859039"/>
            <a:ext cx="685799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4</a:t>
            </a:r>
          </a:p>
        </p:txBody>
      </p:sp>
      <p:sp>
        <p:nvSpPr>
          <p:cNvPr id="34" name="Freeform 33"/>
          <p:cNvSpPr/>
          <p:nvPr/>
        </p:nvSpPr>
        <p:spPr>
          <a:xfrm>
            <a:off x="3530880" y="1859039"/>
            <a:ext cx="990360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4</a:t>
            </a:r>
          </a:p>
        </p:txBody>
      </p:sp>
      <p:sp>
        <p:nvSpPr>
          <p:cNvPr id="35" name="Freeform 34"/>
          <p:cNvSpPr/>
          <p:nvPr/>
        </p:nvSpPr>
        <p:spPr>
          <a:xfrm>
            <a:off x="2540160" y="1859039"/>
            <a:ext cx="990719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2</a:t>
            </a:r>
          </a:p>
        </p:txBody>
      </p:sp>
      <p:sp>
        <p:nvSpPr>
          <p:cNvPr id="36" name="Freeform 35"/>
          <p:cNvSpPr/>
          <p:nvPr/>
        </p:nvSpPr>
        <p:spPr>
          <a:xfrm>
            <a:off x="4521240" y="1523880"/>
            <a:ext cx="878759" cy="33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Sides</a:t>
            </a:r>
          </a:p>
        </p:txBody>
      </p:sp>
      <p:sp>
        <p:nvSpPr>
          <p:cNvPr id="37" name="Freeform 36"/>
          <p:cNvSpPr/>
          <p:nvPr/>
        </p:nvSpPr>
        <p:spPr>
          <a:xfrm>
            <a:off x="3530880" y="1523880"/>
            <a:ext cx="990360" cy="33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Height</a:t>
            </a:r>
          </a:p>
        </p:txBody>
      </p:sp>
      <p:sp>
        <p:nvSpPr>
          <p:cNvPr id="38" name="Freeform 37"/>
          <p:cNvSpPr/>
          <p:nvPr/>
        </p:nvSpPr>
        <p:spPr>
          <a:xfrm>
            <a:off x="2540160" y="1523880"/>
            <a:ext cx="990719" cy="33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Width</a:t>
            </a:r>
          </a:p>
        </p:txBody>
      </p:sp>
      <p:sp>
        <p:nvSpPr>
          <p:cNvPr id="39" name="Straight Connector 38"/>
          <p:cNvSpPr/>
          <p:nvPr/>
        </p:nvSpPr>
        <p:spPr>
          <a:xfrm>
            <a:off x="2540160" y="4538520"/>
            <a:ext cx="3886200" cy="0"/>
          </a:xfrm>
          <a:prstGeom prst="line">
            <a:avLst/>
          </a:prstGeom>
          <a:noFill/>
          <a:ln w="1260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40" name="Straight Connector 39"/>
          <p:cNvSpPr/>
          <p:nvPr/>
        </p:nvSpPr>
        <p:spPr>
          <a:xfrm>
            <a:off x="2540160" y="1523880"/>
            <a:ext cx="0" cy="3014640"/>
          </a:xfrm>
          <a:prstGeom prst="line">
            <a:avLst/>
          </a:prstGeom>
          <a:noFill/>
          <a:ln w="1260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41" name="Straight Connector 40"/>
          <p:cNvSpPr/>
          <p:nvPr/>
        </p:nvSpPr>
        <p:spPr>
          <a:xfrm>
            <a:off x="6426360" y="1523880"/>
            <a:ext cx="0" cy="3014640"/>
          </a:xfrm>
          <a:prstGeom prst="line">
            <a:avLst/>
          </a:prstGeom>
          <a:noFill/>
          <a:ln w="1260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42" name="Straight Connector 41"/>
          <p:cNvSpPr/>
          <p:nvPr/>
        </p:nvSpPr>
        <p:spPr>
          <a:xfrm>
            <a:off x="2540160" y="1859039"/>
            <a:ext cx="3886200" cy="0"/>
          </a:xfrm>
          <a:prstGeom prst="line">
            <a:avLst/>
          </a:prstGeom>
          <a:noFill/>
          <a:ln w="1260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43" name="Straight Connector 42"/>
          <p:cNvSpPr/>
          <p:nvPr/>
        </p:nvSpPr>
        <p:spPr>
          <a:xfrm>
            <a:off x="2540160" y="1523880"/>
            <a:ext cx="3886200" cy="0"/>
          </a:xfrm>
          <a:prstGeom prst="line">
            <a:avLst/>
          </a:prstGeom>
          <a:noFill/>
          <a:ln w="1260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1981080" y="4952880"/>
            <a:ext cx="5410440" cy="970200"/>
            <a:chOff x="1981080" y="4952880"/>
            <a:chExt cx="5410440" cy="970200"/>
          </a:xfrm>
        </p:grpSpPr>
        <p:sp>
          <p:nvSpPr>
            <p:cNvPr id="45" name="Freeform 44"/>
            <p:cNvSpPr/>
            <p:nvPr/>
          </p:nvSpPr>
          <p:spPr>
            <a:xfrm>
              <a:off x="1981080" y="4952880"/>
              <a:ext cx="5410440" cy="970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width </a:t>
              </a: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Symbol" pitchFamily="18"/>
                  <a:ea typeface="Gothic" pitchFamily="2"/>
                  <a:cs typeface="Lucidasans" pitchFamily="2"/>
                </a:rPr>
                <a:t></a:t>
              </a: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 3.5 and height &lt; 7.0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then lying</a:t>
              </a:r>
            </a:p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height </a:t>
              </a: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Symbol" pitchFamily="18"/>
                  <a:ea typeface="Gothic" pitchFamily="2"/>
                  <a:cs typeface="Lucidasans" pitchFamily="2"/>
                </a:rPr>
                <a:t></a:t>
              </a: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 3.5 then standing</a:t>
              </a:r>
            </a:p>
          </p:txBody>
        </p:sp>
        <p:sp>
          <p:nvSpPr>
            <p:cNvPr id="46" name="Straight Connector 45"/>
            <p:cNvSpPr/>
            <p:nvPr/>
          </p:nvSpPr>
          <p:spPr>
            <a:xfrm>
              <a:off x="1981080" y="4952880"/>
              <a:ext cx="541044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47" name="Straight Connector 46"/>
            <p:cNvSpPr/>
            <p:nvPr/>
          </p:nvSpPr>
          <p:spPr>
            <a:xfrm>
              <a:off x="1981080" y="5923080"/>
              <a:ext cx="541044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48" name="Straight Connector 47"/>
            <p:cNvSpPr/>
            <p:nvPr/>
          </p:nvSpPr>
          <p:spPr>
            <a:xfrm>
              <a:off x="1981080" y="4952880"/>
              <a:ext cx="0" cy="9702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49" name="Straight Connector 48"/>
            <p:cNvSpPr/>
            <p:nvPr/>
          </p:nvSpPr>
          <p:spPr>
            <a:xfrm>
              <a:off x="7391520" y="4952880"/>
              <a:ext cx="0" cy="9702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 relational solu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9C16288-DCA0-4651-AF40-F9CD2D96B870}" type="slidenum">
              <a:t>37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751355" y="-7120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Using relations between attributes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039" y="1587600"/>
            <a:ext cx="7543799" cy="4115159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259200" marR="0" lvl="0" indent="-25920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259200" marR="0" lvl="0" indent="-25920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259200" marR="0" lvl="0" indent="-25920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259200" marR="0" lvl="0" indent="-25920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914400" y="1447919"/>
            <a:ext cx="7543799" cy="43434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342900" marR="0" lvl="0" indent="-34290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  <a:t>Comparing attributes with each other enables rules like this:</a:t>
            </a: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</a:b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</a:b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</a:b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34"/>
              <a:ea typeface="Gothic" pitchFamily="2"/>
              <a:cs typeface="Lucidasans" pitchFamily="2"/>
            </a:endParaRPr>
          </a:p>
          <a:p>
            <a:pPr marL="342900" marR="0" lvl="0" indent="-34290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dirty="0"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  <a:t>This description g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  <a:t>eneralizes better to new data</a:t>
            </a:r>
          </a:p>
          <a:p>
            <a:pPr marL="342900" marR="0" lvl="0" indent="-34290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  <a:t>Standard relations: =, &lt;, &gt;</a:t>
            </a:r>
          </a:p>
          <a:p>
            <a:pPr marL="342900" marR="0" lvl="0" indent="-34290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dirty="0"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  <a:t>But: searching for relations between attributes can be costly</a:t>
            </a: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34"/>
              <a:ea typeface="Gothic" pitchFamily="2"/>
              <a:cs typeface="Lucidasans" pitchFamily="2"/>
            </a:endParaRPr>
          </a:p>
          <a:p>
            <a:pPr marL="342900" marR="0" lvl="0" indent="-34290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  <a:t>Simple solution: add extra attributes</a:t>
            </a: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</a:b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  <a:t>(e.g., a binary attribute “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  <a:t>is width &lt; height?”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  <a:t>)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953342" y="2486340"/>
            <a:ext cx="4495680" cy="695520"/>
            <a:chOff x="1907280" y="2071800"/>
            <a:chExt cx="4495680" cy="695520"/>
          </a:xfrm>
        </p:grpSpPr>
        <p:sp>
          <p:nvSpPr>
            <p:cNvPr id="6" name="Freeform 5"/>
            <p:cNvSpPr/>
            <p:nvPr/>
          </p:nvSpPr>
          <p:spPr>
            <a:xfrm>
              <a:off x="1907280" y="2071800"/>
              <a:ext cx="4495680" cy="6955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width &gt; height then lying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height &gt; width then standing</a:t>
              </a: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1907280" y="2071800"/>
              <a:ext cx="4495679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1907280" y="2767320"/>
              <a:ext cx="4495679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" name="Straight Connector 8"/>
            <p:cNvSpPr/>
            <p:nvPr/>
          </p:nvSpPr>
          <p:spPr>
            <a:xfrm>
              <a:off x="1907280" y="2071800"/>
              <a:ext cx="0" cy="6955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0" name="Straight Connector 9"/>
            <p:cNvSpPr/>
            <p:nvPr/>
          </p:nvSpPr>
          <p:spPr>
            <a:xfrm>
              <a:off x="6402959" y="2071800"/>
              <a:ext cx="0" cy="6955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Rules with vari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1606984-7731-4CE8-ACEE-3551E2788697}" type="slidenum">
              <a:t>38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823737" y="-111815"/>
            <a:ext cx="7543800" cy="979488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Rules with variables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7239" y="795240"/>
            <a:ext cx="7543799" cy="55875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Using variables and multiple relations:</a:t>
            </a:r>
          </a:p>
          <a:p>
            <a:pPr marR="0" lvl="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6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R="0" lvl="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6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The top of a tower of blocks is standing:</a:t>
            </a: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R="0" lvl="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6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R="0" lvl="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6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The whole tower is standing:</a:t>
            </a:r>
          </a:p>
          <a:p>
            <a:pPr marR="0" lvl="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6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457200" marR="0" lvl="0" indent="-45720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6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R="0" lvl="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6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R="0" lvl="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6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Recursive definition!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204999" y="1340280"/>
            <a:ext cx="5715001" cy="639720"/>
            <a:chOff x="2204999" y="1340280"/>
            <a:chExt cx="5715001" cy="639720"/>
          </a:xfrm>
        </p:grpSpPr>
        <p:sp>
          <p:nvSpPr>
            <p:cNvPr id="5" name="Freeform 4"/>
            <p:cNvSpPr/>
            <p:nvPr/>
          </p:nvSpPr>
          <p:spPr>
            <a:xfrm>
              <a:off x="2204999" y="1340280"/>
              <a:ext cx="5715000" cy="6397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height_and_width_of(x,h,w) and h &gt; w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then standing(x)</a:t>
              </a: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2204999" y="1340280"/>
              <a:ext cx="5715001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2204999" y="1980000"/>
              <a:ext cx="5715001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2204999" y="1340280"/>
              <a:ext cx="0" cy="6397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" name="Straight Connector 8"/>
            <p:cNvSpPr/>
            <p:nvPr/>
          </p:nvSpPr>
          <p:spPr>
            <a:xfrm>
              <a:off x="7920000" y="1340280"/>
              <a:ext cx="0" cy="6397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177080" y="4292780"/>
            <a:ext cx="5715000" cy="1519200"/>
            <a:chOff x="2190240" y="4141440"/>
            <a:chExt cx="5715000" cy="1519200"/>
          </a:xfrm>
        </p:grpSpPr>
        <p:sp>
          <p:nvSpPr>
            <p:cNvPr id="11" name="Freeform 10"/>
            <p:cNvSpPr/>
            <p:nvPr/>
          </p:nvSpPr>
          <p:spPr>
            <a:xfrm>
              <a:off x="2190240" y="4141440"/>
              <a:ext cx="5715000" cy="1519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is_top_of(x,z) and height_and_width_of(z,h,w) and h &gt; w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and is_rest_of(x,y)and standing(y)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then standing(x)</a:t>
              </a:r>
            </a:p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empty(x) then standing(x)</a:t>
              </a:r>
            </a:p>
          </p:txBody>
        </p:sp>
        <p:sp>
          <p:nvSpPr>
            <p:cNvPr id="12" name="Straight Connector 11"/>
            <p:cNvSpPr/>
            <p:nvPr/>
          </p:nvSpPr>
          <p:spPr>
            <a:xfrm>
              <a:off x="2190240" y="4141440"/>
              <a:ext cx="5715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3" name="Straight Connector 12"/>
            <p:cNvSpPr/>
            <p:nvPr/>
          </p:nvSpPr>
          <p:spPr>
            <a:xfrm>
              <a:off x="2190240" y="5660639"/>
              <a:ext cx="5715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4" name="Straight Connector 13"/>
            <p:cNvSpPr/>
            <p:nvPr/>
          </p:nvSpPr>
          <p:spPr>
            <a:xfrm>
              <a:off x="2190240" y="4141440"/>
              <a:ext cx="0" cy="1519199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5" name="Straight Connector 14"/>
            <p:cNvSpPr/>
            <p:nvPr/>
          </p:nvSpPr>
          <p:spPr>
            <a:xfrm>
              <a:off x="7905240" y="4141440"/>
              <a:ext cx="0" cy="1519199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189160" y="2557800"/>
            <a:ext cx="5715000" cy="914400"/>
            <a:chOff x="2189160" y="2557800"/>
            <a:chExt cx="5715000" cy="914400"/>
          </a:xfrm>
        </p:grpSpPr>
        <p:sp>
          <p:nvSpPr>
            <p:cNvPr id="17" name="Freeform 16"/>
            <p:cNvSpPr/>
            <p:nvPr/>
          </p:nvSpPr>
          <p:spPr>
            <a:xfrm>
              <a:off x="2189160" y="2557800"/>
              <a:ext cx="5715000" cy="9144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height_and_width_of(x,h,w) and h &gt; w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  and is_top_of(y,x)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then standing(x)</a:t>
              </a:r>
            </a:p>
          </p:txBody>
        </p:sp>
        <p:sp>
          <p:nvSpPr>
            <p:cNvPr id="18" name="Straight Connector 17"/>
            <p:cNvSpPr/>
            <p:nvPr/>
          </p:nvSpPr>
          <p:spPr>
            <a:xfrm>
              <a:off x="2189160" y="2557800"/>
              <a:ext cx="5715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9" name="Straight Connector 18"/>
            <p:cNvSpPr/>
            <p:nvPr/>
          </p:nvSpPr>
          <p:spPr>
            <a:xfrm>
              <a:off x="2189160" y="3472200"/>
              <a:ext cx="5715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0" name="Straight Connector 19"/>
            <p:cNvSpPr/>
            <p:nvPr/>
          </p:nvSpPr>
          <p:spPr>
            <a:xfrm>
              <a:off x="2189160" y="2557800"/>
              <a:ext cx="0" cy="9144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1" name="Straight Connector 20"/>
            <p:cNvSpPr/>
            <p:nvPr/>
          </p:nvSpPr>
          <p:spPr>
            <a:xfrm>
              <a:off x="7904160" y="2557800"/>
              <a:ext cx="0" cy="9144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nductive logic progra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F11534E-F14B-49CE-B4EE-0D6F0FE70607}" type="slidenum">
              <a:t>39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718454" y="-98700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Inductive logic programming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000" y="1587600"/>
            <a:ext cx="8640000" cy="2822224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Recursive definition can be seen as logic program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Techniques for learning logic programs stem from the area of “inductive logic programming” (ILP)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But: recursive definitions are hard to learn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Also: few practical problems require recursion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Thus: many ILP techniques are restricted to non-recursive definitions to make learning easier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648EB03-6892-4A53-80C8-71A625386894}" type="slidenum">
              <a:t>4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455436" y="65318"/>
            <a:ext cx="7543800" cy="704850"/>
          </a:xfrm>
        </p:spPr>
        <p:txBody>
          <a:bodyPr wrap="square" lIns="90360" tIns="44280" rIns="90360" bIns="44280" anchorCtr="0">
            <a:normAutofit/>
          </a:bodyPr>
          <a:lstStyle/>
          <a:p>
            <a:pPr lvl="0" algn="l"/>
            <a:r>
              <a:rPr lang="en-US" sz="3600" dirty="0"/>
              <a:t>Decision tables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94959" y="1047599"/>
            <a:ext cx="7925040" cy="4345975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Simplest way of representing output: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Use the format that is used for representing the input!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Decision table for the weather problem:</a:t>
            </a: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ea typeface="Gothic" pitchFamily="2"/>
              <a:cs typeface="Lucidasans" pitchFamily="2"/>
            </a:endParaRP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Main problem: selecting the right attributes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980000" y="2459369"/>
            <a:ext cx="4572000" cy="2344680"/>
            <a:chOff x="1980000" y="2700000"/>
            <a:chExt cx="4572000" cy="2344680"/>
          </a:xfrm>
        </p:grpSpPr>
        <p:sp>
          <p:nvSpPr>
            <p:cNvPr id="5" name="Freeform 4"/>
            <p:cNvSpPr/>
            <p:nvPr/>
          </p:nvSpPr>
          <p:spPr>
            <a:xfrm>
              <a:off x="5028120" y="470988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6" name="Freeform 5"/>
            <p:cNvSpPr/>
            <p:nvPr/>
          </p:nvSpPr>
          <p:spPr>
            <a:xfrm>
              <a:off x="3504239" y="470988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Normal</a:t>
              </a:r>
            </a:p>
          </p:txBody>
        </p:sp>
        <p:sp>
          <p:nvSpPr>
            <p:cNvPr id="7" name="Freeform 6"/>
            <p:cNvSpPr/>
            <p:nvPr/>
          </p:nvSpPr>
          <p:spPr>
            <a:xfrm>
              <a:off x="1980000" y="470988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Rainy</a:t>
              </a:r>
            </a:p>
          </p:txBody>
        </p:sp>
        <p:sp>
          <p:nvSpPr>
            <p:cNvPr id="8" name="Freeform 7"/>
            <p:cNvSpPr/>
            <p:nvPr/>
          </p:nvSpPr>
          <p:spPr>
            <a:xfrm>
              <a:off x="5028120" y="437472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3504239" y="437472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High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1980000" y="4374720"/>
              <a:ext cx="15242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Rainy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5028120" y="403992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3504239" y="403992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Normal</a:t>
              </a:r>
            </a:p>
          </p:txBody>
        </p:sp>
        <p:sp>
          <p:nvSpPr>
            <p:cNvPr id="13" name="Freeform 12"/>
            <p:cNvSpPr/>
            <p:nvPr/>
          </p:nvSpPr>
          <p:spPr>
            <a:xfrm>
              <a:off x="1980000" y="403992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Overcast</a:t>
              </a:r>
            </a:p>
          </p:txBody>
        </p:sp>
        <p:sp>
          <p:nvSpPr>
            <p:cNvPr id="14" name="Freeform 13"/>
            <p:cNvSpPr/>
            <p:nvPr/>
          </p:nvSpPr>
          <p:spPr>
            <a:xfrm>
              <a:off x="5028120" y="3704759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15" name="Freeform 14"/>
            <p:cNvSpPr/>
            <p:nvPr/>
          </p:nvSpPr>
          <p:spPr>
            <a:xfrm>
              <a:off x="3504239" y="3704759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High</a:t>
              </a:r>
            </a:p>
          </p:txBody>
        </p:sp>
        <p:sp>
          <p:nvSpPr>
            <p:cNvPr id="16" name="Freeform 15"/>
            <p:cNvSpPr/>
            <p:nvPr/>
          </p:nvSpPr>
          <p:spPr>
            <a:xfrm>
              <a:off x="1980000" y="3704759"/>
              <a:ext cx="15242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Overcast</a:t>
              </a:r>
            </a:p>
          </p:txBody>
        </p:sp>
        <p:sp>
          <p:nvSpPr>
            <p:cNvPr id="17" name="Freeform 16"/>
            <p:cNvSpPr/>
            <p:nvPr/>
          </p:nvSpPr>
          <p:spPr>
            <a:xfrm>
              <a:off x="5028120" y="336996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18" name="Freeform 17"/>
            <p:cNvSpPr/>
            <p:nvPr/>
          </p:nvSpPr>
          <p:spPr>
            <a:xfrm>
              <a:off x="3504239" y="336996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Normal</a:t>
              </a:r>
            </a:p>
          </p:txBody>
        </p:sp>
        <p:sp>
          <p:nvSpPr>
            <p:cNvPr id="19" name="Freeform 18"/>
            <p:cNvSpPr/>
            <p:nvPr/>
          </p:nvSpPr>
          <p:spPr>
            <a:xfrm>
              <a:off x="1980000" y="336996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Sunny</a:t>
              </a:r>
            </a:p>
          </p:txBody>
        </p:sp>
        <p:sp>
          <p:nvSpPr>
            <p:cNvPr id="20" name="Freeform 19"/>
            <p:cNvSpPr/>
            <p:nvPr/>
          </p:nvSpPr>
          <p:spPr>
            <a:xfrm>
              <a:off x="5028120" y="303480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21" name="Freeform 20"/>
            <p:cNvSpPr/>
            <p:nvPr/>
          </p:nvSpPr>
          <p:spPr>
            <a:xfrm>
              <a:off x="3504239" y="303480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High</a:t>
              </a:r>
            </a:p>
          </p:txBody>
        </p:sp>
        <p:sp>
          <p:nvSpPr>
            <p:cNvPr id="22" name="Freeform 21"/>
            <p:cNvSpPr/>
            <p:nvPr/>
          </p:nvSpPr>
          <p:spPr>
            <a:xfrm>
              <a:off x="1980000" y="3034800"/>
              <a:ext cx="15242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Sunny</a:t>
              </a:r>
            </a:p>
          </p:txBody>
        </p:sp>
        <p:sp>
          <p:nvSpPr>
            <p:cNvPr id="23" name="Freeform 22"/>
            <p:cNvSpPr/>
            <p:nvPr/>
          </p:nvSpPr>
          <p:spPr>
            <a:xfrm>
              <a:off x="5028120" y="270000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Play</a:t>
              </a:r>
            </a:p>
          </p:txBody>
        </p:sp>
        <p:sp>
          <p:nvSpPr>
            <p:cNvPr id="24" name="Freeform 23"/>
            <p:cNvSpPr/>
            <p:nvPr/>
          </p:nvSpPr>
          <p:spPr>
            <a:xfrm>
              <a:off x="3504239" y="270000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Humidity</a:t>
              </a:r>
            </a:p>
          </p:txBody>
        </p:sp>
        <p:sp>
          <p:nvSpPr>
            <p:cNvPr id="25" name="Freeform 24"/>
            <p:cNvSpPr/>
            <p:nvPr/>
          </p:nvSpPr>
          <p:spPr>
            <a:xfrm>
              <a:off x="1980000" y="270000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Outlook</a:t>
              </a:r>
            </a:p>
          </p:txBody>
        </p:sp>
        <p:sp>
          <p:nvSpPr>
            <p:cNvPr id="26" name="Straight Connector 25"/>
            <p:cNvSpPr/>
            <p:nvPr/>
          </p:nvSpPr>
          <p:spPr>
            <a:xfrm>
              <a:off x="1980000" y="5044680"/>
              <a:ext cx="45720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7" name="Straight Connector 26"/>
            <p:cNvSpPr/>
            <p:nvPr/>
          </p:nvSpPr>
          <p:spPr>
            <a:xfrm>
              <a:off x="1980000" y="2700000"/>
              <a:ext cx="0" cy="234468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8" name="Straight Connector 27"/>
            <p:cNvSpPr/>
            <p:nvPr/>
          </p:nvSpPr>
          <p:spPr>
            <a:xfrm>
              <a:off x="6552000" y="2700000"/>
              <a:ext cx="0" cy="234468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9" name="Straight Connector 28"/>
            <p:cNvSpPr/>
            <p:nvPr/>
          </p:nvSpPr>
          <p:spPr>
            <a:xfrm>
              <a:off x="1980000" y="3034800"/>
              <a:ext cx="45720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30" name="Straight Connector 29"/>
            <p:cNvSpPr/>
            <p:nvPr/>
          </p:nvSpPr>
          <p:spPr>
            <a:xfrm>
              <a:off x="1980000" y="2700000"/>
              <a:ext cx="45720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nstance-based repre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D9A68A-09B3-4390-8AB8-27D49FD21422}" type="slidenum">
              <a:t>40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609600" y="-179388"/>
            <a:ext cx="8534400" cy="1114426"/>
          </a:xfrm>
        </p:spPr>
        <p:txBody>
          <a:bodyPr wrap="square" lIns="92160" tIns="46080" rIns="92160" bIns="46080" anchorCtr="0">
            <a:normAutofit/>
          </a:bodyPr>
          <a:lstStyle/>
          <a:p>
            <a:pPr lvl="0"/>
            <a:r>
              <a:rPr lang="en-US" sz="3600" dirty="0"/>
              <a:t>Instance-based representation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323850" y="1079500"/>
            <a:ext cx="8820150" cy="3319328"/>
          </a:xfrm>
        </p:spPr>
        <p:txBody>
          <a:bodyPr wrap="square" lIns="92160" tIns="46080" rIns="92160" bIns="460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400" dirty="0"/>
              <a:t>Simplest form of learning: </a:t>
            </a:r>
            <a:r>
              <a:rPr lang="en-US" sz="2400" i="1" dirty="0"/>
              <a:t>rote learning</a:t>
            </a:r>
          </a:p>
          <a:p>
            <a:pPr lvl="1">
              <a:spcBef>
                <a:spcPts val="649"/>
              </a:spcBef>
              <a:buSzPct val="100000"/>
              <a:buFont typeface="Arial"/>
              <a:buChar char="•"/>
            </a:pPr>
            <a:r>
              <a:rPr lang="en-US" sz="2000" dirty="0"/>
              <a:t>Training instances are searched for instance that most closely resembles new instance</a:t>
            </a:r>
          </a:p>
          <a:p>
            <a:pPr lvl="1">
              <a:spcBef>
                <a:spcPts val="649"/>
              </a:spcBef>
              <a:buSzPct val="100000"/>
              <a:buFont typeface="Arial"/>
              <a:buChar char="•"/>
            </a:pPr>
            <a:r>
              <a:rPr lang="en-US" sz="2000" dirty="0"/>
              <a:t>The instances themselves represent the knowledge</a:t>
            </a:r>
          </a:p>
          <a:p>
            <a:pPr lvl="1">
              <a:spcBef>
                <a:spcPts val="649"/>
              </a:spcBef>
              <a:buSzPct val="100000"/>
              <a:buFont typeface="Arial"/>
              <a:buChar char="•"/>
            </a:pPr>
            <a:r>
              <a:rPr lang="en-US" sz="2000" dirty="0"/>
              <a:t>Also called </a:t>
            </a:r>
            <a:r>
              <a:rPr lang="en-US" sz="2000" i="1" dirty="0"/>
              <a:t>instance-based</a:t>
            </a:r>
            <a:r>
              <a:rPr lang="en-US" sz="2000" dirty="0"/>
              <a:t> learning</a:t>
            </a:r>
          </a:p>
          <a:p>
            <a:pPr lvl="0">
              <a:spcBef>
                <a:spcPts val="697"/>
              </a:spcBef>
            </a:pPr>
            <a:r>
              <a:rPr lang="en-US" sz="2400" dirty="0"/>
              <a:t>Similarity function defines what’s “learned”</a:t>
            </a:r>
          </a:p>
          <a:p>
            <a:pPr lvl="0">
              <a:spcBef>
                <a:spcPts val="697"/>
              </a:spcBef>
            </a:pPr>
            <a:r>
              <a:rPr lang="en-US" sz="2400" dirty="0"/>
              <a:t>Instance-based learning is </a:t>
            </a:r>
            <a:r>
              <a:rPr lang="en-US" sz="2400" i="1" dirty="0"/>
              <a:t>lazy</a:t>
            </a:r>
            <a:r>
              <a:rPr lang="en-US" sz="2400" dirty="0"/>
              <a:t> learning</a:t>
            </a:r>
          </a:p>
          <a:p>
            <a:pPr lvl="0">
              <a:spcBef>
                <a:spcPts val="697"/>
              </a:spcBef>
            </a:pPr>
            <a:r>
              <a:rPr lang="en-US" sz="2400" dirty="0"/>
              <a:t>Methods: </a:t>
            </a:r>
            <a:r>
              <a:rPr lang="en-US" sz="2400" i="1" dirty="0"/>
              <a:t>nearest-neighbor, k-nearest-neighbor, …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he distance fun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CADDCDE-C230-4D32-9172-460DA25F3C0E}" type="slidenum">
              <a:t>41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609600" y="-166688"/>
            <a:ext cx="8534400" cy="1066801"/>
          </a:xfrm>
        </p:spPr>
        <p:txBody>
          <a:bodyPr wrap="square" lIns="92160" tIns="46080" rIns="92160" bIns="46080" anchorCtr="0">
            <a:normAutofit/>
          </a:bodyPr>
          <a:lstStyle/>
          <a:p>
            <a:pPr lvl="0"/>
            <a:r>
              <a:rPr lang="en-US" sz="3600" dirty="0"/>
              <a:t>The distance function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323850" y="939800"/>
            <a:ext cx="8820150" cy="3728543"/>
          </a:xfrm>
        </p:spPr>
        <p:txBody>
          <a:bodyPr wrap="square" lIns="92160" tIns="46080" rIns="92160" bIns="460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400" dirty="0"/>
              <a:t>Simplest case: one numeric attribute</a:t>
            </a:r>
          </a:p>
          <a:p>
            <a:pPr lvl="1">
              <a:spcBef>
                <a:spcPts val="649"/>
              </a:spcBef>
              <a:buFont typeface="Arial"/>
              <a:buChar char="•"/>
            </a:pPr>
            <a:r>
              <a:rPr lang="en-US" sz="2000" dirty="0"/>
              <a:t>Distance is the difference between the two attribute values involved (or a function thereof)</a:t>
            </a:r>
          </a:p>
          <a:p>
            <a:pPr lvl="0">
              <a:spcBef>
                <a:spcPts val="697"/>
              </a:spcBef>
            </a:pPr>
            <a:r>
              <a:rPr lang="en-US" sz="2400" dirty="0"/>
              <a:t>Several numeric attributes: normally, Euclidean distance is used and attributes are normalized</a:t>
            </a:r>
          </a:p>
          <a:p>
            <a:pPr lvl="0">
              <a:spcBef>
                <a:spcPts val="697"/>
              </a:spcBef>
            </a:pPr>
            <a:r>
              <a:rPr lang="en-US" sz="2400" dirty="0"/>
              <a:t>Nominal attributes: distance is set to 1 if values are different, 0 if they are equal</a:t>
            </a:r>
          </a:p>
          <a:p>
            <a:pPr lvl="0">
              <a:spcBef>
                <a:spcPts val="697"/>
              </a:spcBef>
            </a:pPr>
            <a:r>
              <a:rPr lang="en-US" sz="2400" dirty="0"/>
              <a:t>Are all attributes equally important?</a:t>
            </a:r>
          </a:p>
          <a:p>
            <a:pPr lvl="1">
              <a:spcBef>
                <a:spcPts val="649"/>
              </a:spcBef>
              <a:buFont typeface="Arial"/>
              <a:buChar char="•"/>
            </a:pPr>
            <a:r>
              <a:rPr lang="en-US" sz="2000" dirty="0"/>
              <a:t>Weighting the attributes might be necessary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earning prototy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3B05E4B-1F13-44C5-A640-972A3F67017C}" type="slidenum">
              <a:t>42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609600" y="-166688"/>
            <a:ext cx="8534400" cy="1066801"/>
          </a:xfrm>
        </p:spPr>
        <p:txBody>
          <a:bodyPr wrap="square" lIns="92160" tIns="46080" rIns="92160" bIns="46080" anchorCtr="0">
            <a:normAutofit/>
          </a:bodyPr>
          <a:lstStyle/>
          <a:p>
            <a:pPr lvl="0"/>
            <a:r>
              <a:rPr lang="en-US" sz="3600" dirty="0"/>
              <a:t>Learning prototypes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09600" y="3959225"/>
            <a:ext cx="8534400" cy="1379823"/>
          </a:xfrm>
        </p:spPr>
        <p:txBody>
          <a:bodyPr wrap="square" lIns="92160" tIns="46080" rIns="92160" bIns="460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400" dirty="0"/>
              <a:t>Only those instances involved in a decision need to be stored</a:t>
            </a:r>
          </a:p>
          <a:p>
            <a:pPr lvl="0">
              <a:spcBef>
                <a:spcPts val="697"/>
              </a:spcBef>
            </a:pPr>
            <a:r>
              <a:rPr lang="en-US" sz="2400" dirty="0"/>
              <a:t>Noisy instances should be filtered out</a:t>
            </a:r>
          </a:p>
          <a:p>
            <a:pPr lvl="0">
              <a:spcBef>
                <a:spcPts val="697"/>
              </a:spcBef>
            </a:pPr>
            <a:r>
              <a:rPr lang="en-US" sz="2400" dirty="0"/>
              <a:t>Idea: only use </a:t>
            </a:r>
            <a:r>
              <a:rPr lang="en-US" sz="2400" i="1" dirty="0"/>
              <a:t>prototypical</a:t>
            </a:r>
            <a:r>
              <a:rPr lang="en-US" sz="2400" dirty="0"/>
              <a:t> examples</a:t>
            </a:r>
          </a:p>
        </p:txBody>
      </p:sp>
      <p:sp>
        <p:nvSpPr>
          <p:cNvPr id="4" name="Freeform 3"/>
          <p:cNvSpPr/>
          <p:nvPr/>
        </p:nvSpPr>
        <p:spPr>
          <a:xfrm>
            <a:off x="837720" y="1828800"/>
            <a:ext cx="2743199" cy="45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0072" y="916980"/>
            <a:ext cx="5783989" cy="2801051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Rectangular generaliz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BF0387C-0AAF-452D-9D3B-537033069E2C}" type="slidenum">
              <a:t>43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609600" y="-215900"/>
            <a:ext cx="8534400" cy="1116013"/>
          </a:xfrm>
        </p:spPr>
        <p:txBody>
          <a:bodyPr wrap="square" lIns="92160" tIns="46080" rIns="92160" bIns="46080" anchorCtr="1">
            <a:normAutofit/>
          </a:bodyPr>
          <a:lstStyle/>
          <a:p>
            <a:pPr lvl="0"/>
            <a:r>
              <a:rPr lang="en-US" sz="3600" dirty="0"/>
              <a:t>Rectangular generalizations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09600" y="4017963"/>
            <a:ext cx="8534400" cy="1607577"/>
          </a:xfrm>
        </p:spPr>
        <p:txBody>
          <a:bodyPr wrap="square" lIns="92160" tIns="46080" rIns="92160" bIns="46080" anchor="t" anchorCtr="0">
            <a:spAutoFit/>
          </a:bodyPr>
          <a:lstStyle/>
          <a:p>
            <a:pPr lvl="0">
              <a:lnSpc>
                <a:spcPct val="90000"/>
              </a:lnSpc>
              <a:spcBef>
                <a:spcPts val="697"/>
              </a:spcBef>
            </a:pPr>
            <a:r>
              <a:rPr lang="en-US" sz="2400" dirty="0"/>
              <a:t>Nearest-neighbor rule is used outside rectangles</a:t>
            </a:r>
          </a:p>
          <a:p>
            <a:pPr lvl="0">
              <a:lnSpc>
                <a:spcPct val="90000"/>
              </a:lnSpc>
              <a:spcBef>
                <a:spcPts val="697"/>
              </a:spcBef>
            </a:pPr>
            <a:r>
              <a:rPr lang="en-US" sz="2400" dirty="0"/>
              <a:t>Rectangles are rules! (But they can be more conservative than “normal” rules.)</a:t>
            </a:r>
          </a:p>
          <a:p>
            <a:pPr lvl="0">
              <a:lnSpc>
                <a:spcPct val="90000"/>
              </a:lnSpc>
              <a:spcBef>
                <a:spcPts val="697"/>
              </a:spcBef>
            </a:pPr>
            <a:r>
              <a:rPr lang="en-US" sz="2400" dirty="0"/>
              <a:t>Nested rectangles are rules with exceptions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222" y="856381"/>
            <a:ext cx="6376207" cy="3043752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Representing clusters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2882518-3B29-4829-BD52-8202F6ED1FD0}" type="slidenum">
              <a:t>44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609600" y="-179388"/>
            <a:ext cx="8534400" cy="1066801"/>
          </a:xfrm>
        </p:spPr>
        <p:txBody>
          <a:bodyPr wrap="square" lIns="92160" tIns="46080" rIns="92160" bIns="46080" anchorCtr="1">
            <a:normAutofit/>
          </a:bodyPr>
          <a:lstStyle/>
          <a:p>
            <a:pPr lvl="0"/>
            <a:r>
              <a:rPr lang="en-US" sz="3600" dirty="0"/>
              <a:t>Representing clusters I</a:t>
            </a:r>
          </a:p>
        </p:txBody>
      </p:sp>
      <p:sp>
        <p:nvSpPr>
          <p:cNvPr id="3" name="Freeform 2"/>
          <p:cNvSpPr/>
          <p:nvPr/>
        </p:nvSpPr>
        <p:spPr>
          <a:xfrm>
            <a:off x="1080000" y="1694520"/>
            <a:ext cx="3581640" cy="825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Simple 2-D representation</a:t>
            </a:r>
          </a:p>
        </p:txBody>
      </p:sp>
      <p:sp>
        <p:nvSpPr>
          <p:cNvPr id="4" name="Freeform 3"/>
          <p:cNvSpPr/>
          <p:nvPr/>
        </p:nvSpPr>
        <p:spPr>
          <a:xfrm>
            <a:off x="5220000" y="1620000"/>
            <a:ext cx="2057400" cy="825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Venn diagram</a:t>
            </a:r>
          </a:p>
        </p:txBody>
      </p:sp>
      <p:sp>
        <p:nvSpPr>
          <p:cNvPr id="6" name="Straight Connector 5"/>
          <p:cNvSpPr/>
          <p:nvPr/>
        </p:nvSpPr>
        <p:spPr>
          <a:xfrm flipV="1">
            <a:off x="4876560" y="4800600"/>
            <a:ext cx="685800" cy="533520"/>
          </a:xfrm>
          <a:prstGeom prst="line">
            <a:avLst/>
          </a:prstGeom>
          <a:noFill/>
          <a:ln w="9360">
            <a:solidFill>
              <a:srgbClr val="FFFFFF"/>
            </a:solidFill>
            <a:prstDash val="solid"/>
            <a:miter/>
            <a:tailEnd type="arrow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298" y="2790299"/>
            <a:ext cx="6231442" cy="3200147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Representing clusters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477CF63-0C37-4BAD-A63C-B22A2909E6CA}" type="slidenum">
              <a:t>45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609600" y="-166688"/>
            <a:ext cx="8534400" cy="1066801"/>
          </a:xfrm>
        </p:spPr>
        <p:txBody>
          <a:bodyPr wrap="square" lIns="92160" tIns="46080" rIns="92160" bIns="46080" anchorCtr="1">
            <a:normAutofit/>
          </a:bodyPr>
          <a:lstStyle/>
          <a:p>
            <a:pPr lvl="0"/>
            <a:r>
              <a:rPr lang="en-US" sz="3600" dirty="0"/>
              <a:t>Representing clusters II</a:t>
            </a:r>
          </a:p>
        </p:txBody>
      </p:sp>
      <p:sp>
        <p:nvSpPr>
          <p:cNvPr id="3" name="Freeform 2"/>
          <p:cNvSpPr/>
          <p:nvPr/>
        </p:nvSpPr>
        <p:spPr>
          <a:xfrm>
            <a:off x="1294920" y="2514600"/>
            <a:ext cx="2895839" cy="2128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1" u="none" strike="noStrike" baseline="0">
              <a:ln>
                <a:noFill/>
              </a:ln>
              <a:solidFill>
                <a:srgbClr val="FFFF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1" u="none" strike="noStrike" baseline="0">
              <a:ln>
                <a:noFill/>
              </a:ln>
              <a:solidFill>
                <a:srgbClr val="FFFF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1" u="none" strike="noStrike" baseline="0">
              <a:ln>
                <a:noFill/>
              </a:ln>
              <a:solidFill>
                <a:srgbClr val="FFFF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1" u="none" strike="noStrike" baseline="0">
              <a:ln>
                <a:noFill/>
              </a:ln>
              <a:solidFill>
                <a:srgbClr val="FFFF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1828800" y="2514600"/>
            <a:ext cx="1981080" cy="20876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1200" b="0" i="0" u="none" strike="noStrike" baseline="0">
                <a:ln>
                  <a:noFill/>
                </a:ln>
                <a:solidFill>
                  <a:srgbClr val="FFFFFF"/>
                </a:solidFill>
                <a:latin typeface="Times" pitchFamily="18"/>
                <a:ea typeface="Gothic" pitchFamily="2"/>
                <a:cs typeface="Lucidasans" pitchFamily="2"/>
              </a:rPr>
              <a:t>           </a:t>
            </a:r>
            <a:r>
              <a:rPr lang="en-AU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" pitchFamily="18"/>
                <a:ea typeface="Gothic" pitchFamily="2"/>
                <a:cs typeface="Lucidasans" pitchFamily="2"/>
              </a:rPr>
              <a:t>1	  2            3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AU" sz="1200" b="0" i="0" u="none" strike="noStrike" baseline="0">
              <a:ln>
                <a:noFill/>
              </a:ln>
              <a:solidFill>
                <a:srgbClr val="000000"/>
              </a:solidFill>
              <a:latin typeface="Times" pitchFamily="18"/>
              <a:ea typeface="Gothic" pitchFamily="2"/>
              <a:cs typeface="Lucidasans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" pitchFamily="18"/>
                <a:ea typeface="Gothic" pitchFamily="2"/>
                <a:cs typeface="Lucidasans" pitchFamily="2"/>
              </a:rPr>
              <a:t>a       0.4	0.1          0.5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" pitchFamily="18"/>
                <a:ea typeface="Gothic" pitchFamily="2"/>
                <a:cs typeface="Lucidasans" pitchFamily="2"/>
              </a:rPr>
              <a:t>b       0.1	0.8          0.1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" pitchFamily="18"/>
                <a:ea typeface="Gothic" pitchFamily="2"/>
                <a:cs typeface="Lucidasans" pitchFamily="2"/>
              </a:rPr>
              <a:t>c       0.3	0.3          0.4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" pitchFamily="18"/>
                <a:ea typeface="Gothic" pitchFamily="2"/>
                <a:cs typeface="Lucidasans" pitchFamily="2"/>
              </a:rPr>
              <a:t>d       0.1	0.1          0.8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" pitchFamily="18"/>
                <a:ea typeface="Gothic" pitchFamily="2"/>
                <a:cs typeface="Lucidasans" pitchFamily="2"/>
              </a:rPr>
              <a:t>e       0.4	0.2          0.4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" pitchFamily="18"/>
                <a:ea typeface="Gothic" pitchFamily="2"/>
                <a:cs typeface="Lucidasans" pitchFamily="2"/>
              </a:rPr>
              <a:t>f        0.1	0.4          0.5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" pitchFamily="18"/>
                <a:ea typeface="Gothic" pitchFamily="2"/>
                <a:cs typeface="Lucidasans" pitchFamily="2"/>
              </a:rPr>
              <a:t>g       0.7	0.2          0.1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" pitchFamily="18"/>
                <a:ea typeface="Gothic" pitchFamily="2"/>
                <a:cs typeface="Lucidasans" pitchFamily="2"/>
              </a:rPr>
              <a:t>h       0.5	0.4          0.1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" pitchFamily="18"/>
                <a:ea typeface="Gothic" pitchFamily="2"/>
                <a:cs typeface="Lucidasans" pitchFamily="2"/>
              </a:rPr>
              <a:t>…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AU" sz="1200" b="0" i="0" u="none" strike="noStrike" baseline="0">
              <a:ln>
                <a:noFill/>
              </a:ln>
              <a:solidFill>
                <a:srgbClr val="000000"/>
              </a:solidFill>
              <a:latin typeface="Times" pitchFamily="18"/>
              <a:ea typeface="Gothic" pitchFamily="2"/>
              <a:cs typeface="Lucidasans" pitchFamily="2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1440000" y="1620000"/>
            <a:ext cx="3352680" cy="825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Probabilistic assignment</a:t>
            </a:r>
          </a:p>
        </p:txBody>
      </p:sp>
      <p:sp>
        <p:nvSpPr>
          <p:cNvPr id="6" name="Freeform 5"/>
          <p:cNvSpPr/>
          <p:nvPr/>
        </p:nvSpPr>
        <p:spPr>
          <a:xfrm>
            <a:off x="5400000" y="1694520"/>
            <a:ext cx="2510280" cy="4597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i="1" u="none" strike="noStrike" baseline="0" dirty="0" err="1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Dendrogram</a:t>
            </a:r>
            <a:endParaRPr lang="en-US" sz="2400" b="1" i="1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5564520" y="4757400"/>
            <a:ext cx="2895479" cy="639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1123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FFFFFF"/>
                </a:solidFill>
                <a:latin typeface="Utopia" pitchFamily="34"/>
                <a:ea typeface="Gothic" pitchFamily="2"/>
                <a:cs typeface="Lucidasans" pitchFamily="2"/>
              </a:rPr>
              <a:t>NB: dendron is the Greek word for tree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3020" y="2425279"/>
            <a:ext cx="3044927" cy="198331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inear mod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5DD57D8-FBBC-46F6-9A18-9F199379522D}" type="slidenum">
              <a:t>5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373676" y="-139595"/>
            <a:ext cx="7648575" cy="1144588"/>
          </a:xfrm>
        </p:spPr>
        <p:txBody>
          <a:bodyPr>
            <a:normAutofit/>
          </a:bodyPr>
          <a:lstStyle/>
          <a:p>
            <a:pPr lvl="0" algn="l"/>
            <a:r>
              <a:rPr lang="en-US" sz="3600" dirty="0"/>
              <a:t>Linear models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31698" y="1457325"/>
            <a:ext cx="8229600" cy="5400675"/>
          </a:xfrm>
        </p:spPr>
        <p:txBody>
          <a:bodyPr/>
          <a:lstStyle/>
          <a:p>
            <a:pPr marL="342900" lvl="0" indent="-342900">
              <a:buSzPct val="100000"/>
              <a:buFont typeface="Arial"/>
              <a:buChar char="•"/>
            </a:pPr>
            <a:r>
              <a:rPr lang="en-US" sz="2400" dirty="0"/>
              <a:t>Another simple representation</a:t>
            </a:r>
          </a:p>
          <a:p>
            <a:pPr marL="342900" lvl="0" indent="-342900">
              <a:buSzPct val="100000"/>
              <a:buFont typeface="Arial"/>
              <a:buChar char="•"/>
            </a:pPr>
            <a:r>
              <a:rPr lang="en-US" sz="2400" dirty="0"/>
              <a:t>Traditionally primarily used for regression:</a:t>
            </a:r>
          </a:p>
          <a:p>
            <a:pPr marL="800100" lvl="6" indent="-342900">
              <a:buSzPct val="100000"/>
            </a:pPr>
            <a:r>
              <a:rPr lang="en-US" sz="2400" dirty="0"/>
              <a:t>Inputs (attribute values) and output are all numeric</a:t>
            </a:r>
          </a:p>
          <a:p>
            <a:pPr marL="342900" lvl="0" indent="-342900">
              <a:buSzPct val="100000"/>
              <a:buFont typeface="Arial"/>
              <a:buChar char="•"/>
            </a:pPr>
            <a:r>
              <a:rPr lang="en-US" sz="2400" dirty="0"/>
              <a:t>Output is the sum of the weighted input attribute values</a:t>
            </a:r>
          </a:p>
          <a:p>
            <a:pPr marL="342900" lvl="1" indent="-342900">
              <a:buSzPct val="100000"/>
              <a:buFont typeface="Arial"/>
              <a:buChar char="•"/>
            </a:pPr>
            <a:r>
              <a:rPr lang="en-US" sz="2400" dirty="0"/>
              <a:t>The trick is to find good values for the weights</a:t>
            </a:r>
          </a:p>
          <a:p>
            <a:pPr marL="342900" lvl="1" indent="-342900">
              <a:buSzPct val="100000"/>
              <a:buFont typeface="Arial"/>
              <a:buChar char="•"/>
            </a:pPr>
            <a:r>
              <a:rPr lang="en-US" sz="2400" dirty="0"/>
              <a:t>There are different ways of doing this, which we will consider later; the most famous one is to minimize the squared error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 linear regression function for the CPU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F231DC1-1B43-42D9-8A2D-9D3658A447C2}" type="slidenum">
              <a:t>6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014460" y="0"/>
            <a:ext cx="6905625" cy="1144588"/>
          </a:xfrm>
        </p:spPr>
        <p:txBody>
          <a:bodyPr>
            <a:noAutofit/>
          </a:bodyPr>
          <a:lstStyle/>
          <a:p>
            <a:pPr lvl="0"/>
            <a:r>
              <a:rPr lang="en-US" sz="3600" dirty="0"/>
              <a:t>A linear regression function for the CPU performance data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060000" y="5760360"/>
            <a:ext cx="3240000" cy="359640"/>
            <a:chOff x="3060000" y="5760360"/>
            <a:chExt cx="3240000" cy="359640"/>
          </a:xfrm>
        </p:grpSpPr>
        <p:sp>
          <p:nvSpPr>
            <p:cNvPr id="5" name="Freeform 4"/>
            <p:cNvSpPr/>
            <p:nvPr/>
          </p:nvSpPr>
          <p:spPr>
            <a:xfrm>
              <a:off x="3060000" y="5760360"/>
              <a:ext cx="3240000" cy="3596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PRP = 37.06 + 2.47CACH</a:t>
              </a: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3060000" y="5760360"/>
              <a:ext cx="3240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3060000" y="6120000"/>
              <a:ext cx="3240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3060000" y="5760360"/>
              <a:ext cx="0" cy="35964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" name="Straight Connector 8"/>
            <p:cNvSpPr/>
            <p:nvPr/>
          </p:nvSpPr>
          <p:spPr>
            <a:xfrm>
              <a:off x="6300000" y="5760360"/>
              <a:ext cx="0" cy="35964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8987" y="1302520"/>
            <a:ext cx="5881952" cy="415229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inear models for classific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4E2CBE8-2348-49C0-8E5A-F054635DEA21}" type="slidenum">
              <a:t>7</a:t>
            </a:fld>
            <a:endParaRPr lang="en-US"/>
          </a:p>
        </p:txBody>
      </p:sp>
      <p:sp>
        <p:nvSpPr>
          <p:cNvPr id="2" name="Text Placeholder 1"/>
          <p:cNvSpPr txBox="1">
            <a:spLocks noGrp="1"/>
          </p:cNvSpPr>
          <p:nvPr>
            <p:ph type="body" idx="4294967295"/>
          </p:nvPr>
        </p:nvSpPr>
        <p:spPr>
          <a:xfrm>
            <a:off x="329010" y="1105820"/>
            <a:ext cx="8229600" cy="5580063"/>
          </a:xfrm>
        </p:spPr>
        <p:txBody>
          <a:bodyPr>
            <a:normAutofit/>
          </a:bodyPr>
          <a:lstStyle/>
          <a:p>
            <a:pPr lvl="0"/>
            <a:r>
              <a:rPr lang="en-US" sz="2400" dirty="0"/>
              <a:t>Binary classification</a:t>
            </a:r>
          </a:p>
          <a:p>
            <a:pPr lvl="0"/>
            <a:r>
              <a:rPr lang="en-US" sz="2400" dirty="0"/>
              <a:t>Line </a:t>
            </a:r>
            <a:r>
              <a:rPr lang="en-US" sz="2400" i="1" dirty="0"/>
              <a:t>separates</a:t>
            </a:r>
            <a:r>
              <a:rPr lang="en-US" sz="2400" dirty="0"/>
              <a:t> the two classes</a:t>
            </a:r>
          </a:p>
          <a:p>
            <a:pPr lvl="1">
              <a:buFont typeface="Arial"/>
              <a:buChar char="•"/>
            </a:pPr>
            <a:r>
              <a:rPr lang="en-US" sz="2000" dirty="0"/>
              <a:t>Decision boundary - defines where the decision changes from one class value to the other</a:t>
            </a:r>
          </a:p>
          <a:p>
            <a:pPr lvl="0"/>
            <a:r>
              <a:rPr lang="en-US" sz="2400" dirty="0"/>
              <a:t>Prediction is made by plugging in observed values of the attributes into the expression</a:t>
            </a:r>
          </a:p>
          <a:p>
            <a:pPr lvl="1">
              <a:buFont typeface="Arial"/>
              <a:buChar char="•"/>
            </a:pPr>
            <a:r>
              <a:rPr lang="en-US" sz="2000" dirty="0"/>
              <a:t>Predict one class if output </a:t>
            </a:r>
            <a:r>
              <a:rPr lang="en-US" sz="2000" dirty="0">
                <a:latin typeface="Symbol" pitchFamily="34"/>
              </a:rPr>
              <a:t></a:t>
            </a:r>
            <a:r>
              <a:rPr lang="en-US" sz="2000" dirty="0"/>
              <a:t> 0, and the other class if output &lt; 0</a:t>
            </a:r>
          </a:p>
          <a:p>
            <a:pPr lvl="0"/>
            <a:r>
              <a:rPr lang="en-US" sz="2400" dirty="0"/>
              <a:t>Boundary becomes a high-dimensional plane (</a:t>
            </a:r>
            <a:r>
              <a:rPr lang="en-US" sz="2400" i="1" dirty="0" err="1"/>
              <a:t>hyperplane</a:t>
            </a:r>
            <a:r>
              <a:rPr lang="en-US" sz="2400" dirty="0"/>
              <a:t>) when there are multiple attributes</a:t>
            </a:r>
          </a:p>
        </p:txBody>
      </p:sp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1307663" y="-153068"/>
            <a:ext cx="6553200" cy="1144588"/>
          </a:xfrm>
        </p:spPr>
        <p:txBody>
          <a:bodyPr>
            <a:normAutofit/>
          </a:bodyPr>
          <a:lstStyle/>
          <a:p>
            <a:pPr lvl="0"/>
            <a:r>
              <a:rPr lang="en-US" sz="3600" dirty="0"/>
              <a:t>Linear models for classification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eparating sestosas from versicol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3A28255-EFFD-4ED8-AAEF-E25083538717}" type="slidenum">
              <a:t>8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589470" y="-179388"/>
            <a:ext cx="7343775" cy="1144588"/>
          </a:xfrm>
        </p:spPr>
        <p:txBody>
          <a:bodyPr>
            <a:normAutofit/>
          </a:bodyPr>
          <a:lstStyle/>
          <a:p>
            <a:pPr lvl="0"/>
            <a:r>
              <a:rPr lang="en-US" sz="3600" dirty="0"/>
              <a:t>Separating </a:t>
            </a:r>
            <a:r>
              <a:rPr lang="en-US" sz="3600" dirty="0" err="1"/>
              <a:t>setosas</a:t>
            </a:r>
            <a:r>
              <a:rPr lang="en-US" sz="3600" dirty="0"/>
              <a:t> from </a:t>
            </a:r>
            <a:r>
              <a:rPr lang="en-US" sz="3600" dirty="0" err="1"/>
              <a:t>versicolors</a:t>
            </a:r>
            <a:endParaRPr lang="en-US" sz="3600" dirty="0"/>
          </a:p>
        </p:txBody>
      </p:sp>
      <p:grpSp>
        <p:nvGrpSpPr>
          <p:cNvPr id="4" name="Group 3"/>
          <p:cNvGrpSpPr/>
          <p:nvPr/>
        </p:nvGrpSpPr>
        <p:grpSpPr>
          <a:xfrm>
            <a:off x="1440000" y="5697360"/>
            <a:ext cx="6120000" cy="359640"/>
            <a:chOff x="1440000" y="5697360"/>
            <a:chExt cx="6120000" cy="359640"/>
          </a:xfrm>
        </p:grpSpPr>
        <p:sp>
          <p:nvSpPr>
            <p:cNvPr id="5" name="Freeform 4"/>
            <p:cNvSpPr/>
            <p:nvPr/>
          </p:nvSpPr>
          <p:spPr>
            <a:xfrm>
              <a:off x="1440000" y="5697360"/>
              <a:ext cx="6120000" cy="3596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2.0 – 0.5PETAL-LENGTH – 0.8PETAL-WIDTH = 0</a:t>
              </a: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1440000" y="5697360"/>
              <a:ext cx="6120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1440000" y="6057000"/>
              <a:ext cx="6120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1440000" y="5697360"/>
              <a:ext cx="0" cy="35964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" name="Straight Connector 8"/>
            <p:cNvSpPr/>
            <p:nvPr/>
          </p:nvSpPr>
          <p:spPr>
            <a:xfrm>
              <a:off x="7560000" y="5697360"/>
              <a:ext cx="0" cy="35964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4482" y="1133739"/>
            <a:ext cx="5510716" cy="396575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re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0324AC3-1951-4BEF-8331-7A134A848071}" type="slidenum">
              <a:t>9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422346" y="-5146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Decision trees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000" y="1260000"/>
            <a:ext cx="8964000" cy="3890593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“Divide-and-conquer” approach produces tree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Nodes involve testing a particular attribute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Usually, attribute value is compared to constant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Other possibilities: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Comparing values of two attributes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Using a function of one or more attributes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Leaves assign classification, set of classifications, or probability distribution to instances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Unknown instance is routed down the tree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itle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2348</Words>
  <Application>Microsoft Office PowerPoint</Application>
  <PresentationFormat>On-screen Show (4:3)</PresentationFormat>
  <Paragraphs>458</Paragraphs>
  <Slides>45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45</vt:i4>
      </vt:variant>
    </vt:vector>
  </HeadingPairs>
  <TitlesOfParts>
    <vt:vector size="60" baseType="lpstr">
      <vt:lpstr>Arial</vt:lpstr>
      <vt:lpstr>Arial Black</vt:lpstr>
      <vt:lpstr>Calibri</vt:lpstr>
      <vt:lpstr>Calibri Light</vt:lpstr>
      <vt:lpstr>Courier</vt:lpstr>
      <vt:lpstr>Courier New</vt:lpstr>
      <vt:lpstr>Gothic</vt:lpstr>
      <vt:lpstr>Symbol</vt:lpstr>
      <vt:lpstr>Tahoma</vt:lpstr>
      <vt:lpstr>Times</vt:lpstr>
      <vt:lpstr>Times New Roman</vt:lpstr>
      <vt:lpstr>Utopia</vt:lpstr>
      <vt:lpstr>1_Office Theme</vt:lpstr>
      <vt:lpstr>Office Theme</vt:lpstr>
      <vt:lpstr>Title1</vt:lpstr>
      <vt:lpstr>PowerPoint Presentation</vt:lpstr>
      <vt:lpstr>PowerPoint Presentation</vt:lpstr>
      <vt:lpstr>Output: representing structural patterns</vt:lpstr>
      <vt:lpstr>Decision tables</vt:lpstr>
      <vt:lpstr>Linear models</vt:lpstr>
      <vt:lpstr>A linear regression function for the CPU performance data</vt:lpstr>
      <vt:lpstr>Linear models for classification</vt:lpstr>
      <vt:lpstr>Separating setosas from versicolors</vt:lpstr>
      <vt:lpstr>Decision trees</vt:lpstr>
      <vt:lpstr>Interactive tree construction I</vt:lpstr>
      <vt:lpstr>Interactive tree construction II</vt:lpstr>
      <vt:lpstr>Nominal and numeric attributes in trees</vt:lpstr>
      <vt:lpstr>Missing values</vt:lpstr>
      <vt:lpstr>Trees for numeric prediction</vt:lpstr>
      <vt:lpstr>Linear regression for the CPU data</vt:lpstr>
      <vt:lpstr>Regression tree for the CPU data</vt:lpstr>
      <vt:lpstr>Model tree for the CPU data</vt:lpstr>
      <vt:lpstr>Classification rules</vt:lpstr>
      <vt:lpstr>From trees to rules</vt:lpstr>
      <vt:lpstr>From rules to trees</vt:lpstr>
      <vt:lpstr>A tree for a simple disjunction</vt:lpstr>
      <vt:lpstr>The exclusive-or problem</vt:lpstr>
      <vt:lpstr>A tree with a replicated subtree</vt:lpstr>
      <vt:lpstr>“Nuggets” of knowledge</vt:lpstr>
      <vt:lpstr>Interpreting rules</vt:lpstr>
      <vt:lpstr>Special case: Boolean class</vt:lpstr>
      <vt:lpstr>Association rules</vt:lpstr>
      <vt:lpstr>Support and confidence of a rule</vt:lpstr>
      <vt:lpstr>Interpreting association rules</vt:lpstr>
      <vt:lpstr>Rules with exceptions</vt:lpstr>
      <vt:lpstr>A more complex example</vt:lpstr>
      <vt:lpstr>Advantages of using exceptions</vt:lpstr>
      <vt:lpstr>More on exceptions</vt:lpstr>
      <vt:lpstr>Rules involving relations</vt:lpstr>
      <vt:lpstr>The shapes problem</vt:lpstr>
      <vt:lpstr>A propositional solution</vt:lpstr>
      <vt:lpstr>Using relations between attributes</vt:lpstr>
      <vt:lpstr>Rules with variables</vt:lpstr>
      <vt:lpstr>Inductive logic programming</vt:lpstr>
      <vt:lpstr>Instance-based representation</vt:lpstr>
      <vt:lpstr>The distance function</vt:lpstr>
      <vt:lpstr>Learning prototypes</vt:lpstr>
      <vt:lpstr>Rectangular generalizations</vt:lpstr>
      <vt:lpstr>Representing clusters I</vt:lpstr>
      <vt:lpstr>Representing clusters II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3</dc:title>
  <dc:creator>Eibe Frank</dc:creator>
  <cp:lastModifiedBy>Branko Kavsek</cp:lastModifiedBy>
  <cp:revision>39</cp:revision>
  <dcterms:created xsi:type="dcterms:W3CDTF">2006-02-23T13:30:17Z</dcterms:created>
  <dcterms:modified xsi:type="dcterms:W3CDTF">2024-04-15T04:42:24Z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fo 1">
    <vt:lpwstr/>
  </property>
  <property fmtid="{D5CDD505-2E9C-101B-9397-08002B2CF9AE}" pid="3" name="Info 2">
    <vt:lpwstr/>
  </property>
  <property fmtid="{D5CDD505-2E9C-101B-9397-08002B2CF9AE}" pid="4" name="Info 3">
    <vt:lpwstr/>
  </property>
  <property fmtid="{D5CDD505-2E9C-101B-9397-08002B2CF9AE}" pid="5" name="Info 4">
    <vt:lpwstr/>
  </property>
</Properties>
</file>