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2"/>
  </p:notesMasterIdLst>
  <p:handoutMasterIdLst>
    <p:handoutMasterId r:id="rId43"/>
  </p:handoutMasterIdLst>
  <p:sldIdLst>
    <p:sldId id="256" r:id="rId2"/>
    <p:sldId id="257" r:id="rId3"/>
    <p:sldId id="259" r:id="rId4"/>
    <p:sldId id="258" r:id="rId5"/>
    <p:sldId id="262" r:id="rId6"/>
    <p:sldId id="263" r:id="rId7"/>
    <p:sldId id="260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98" r:id="rId31"/>
    <p:sldId id="299" r:id="rId32"/>
    <p:sldId id="288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</p:sldIdLst>
  <p:sldSz cx="9144000" cy="6858000" type="screen4x3"/>
  <p:notesSz cx="7304088" cy="9590088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78" d="100"/>
          <a:sy n="78" d="100"/>
        </p:scale>
        <p:origin x="1522" y="43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notesMaster" Target="notesMasters/notes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handoutMaster" Target="handoutMasters/handoutMaster1.xml"/><Relationship Id="rId48" Type="http://schemas.microsoft.com/office/2016/11/relationships/changesInfo" Target="changesInfos/changesInfo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ranko Kavšek" userId="4b95641a-e4ce-4c3e-801d-1e2dd874a900" providerId="ADAL" clId="{DE471E13-8BC7-4E84-BF02-10688EAE14EA}"/>
    <pc:docChg chg="undo custSel modSld">
      <pc:chgData name="Branko Kavšek" userId="4b95641a-e4ce-4c3e-801d-1e2dd874a900" providerId="ADAL" clId="{DE471E13-8BC7-4E84-BF02-10688EAE14EA}" dt="2021-09-22T04:13:15.841" v="937" actId="114"/>
      <pc:docMkLst>
        <pc:docMk/>
      </pc:docMkLst>
      <pc:sldChg chg="addSp delSp modSp mod">
        <pc:chgData name="Branko Kavšek" userId="4b95641a-e4ce-4c3e-801d-1e2dd874a900" providerId="ADAL" clId="{DE471E13-8BC7-4E84-BF02-10688EAE14EA}" dt="2021-09-22T04:13:15.841" v="937" actId="114"/>
        <pc:sldMkLst>
          <pc:docMk/>
          <pc:sldMk cId="0" sldId="256"/>
        </pc:sldMkLst>
        <pc:spChg chg="mod">
          <ac:chgData name="Branko Kavšek" userId="4b95641a-e4ce-4c3e-801d-1e2dd874a900" providerId="ADAL" clId="{DE471E13-8BC7-4E84-BF02-10688EAE14EA}" dt="2021-09-22T04:13:15.841" v="937" actId="114"/>
          <ac:spMkLst>
            <pc:docMk/>
            <pc:sldMk cId="0" sldId="256"/>
            <ac:spMk id="2" creationId="{00000000-0000-0000-0000-000000000000}"/>
          </ac:spMkLst>
        </pc:spChg>
        <pc:spChg chg="add del mod">
          <ac:chgData name="Branko Kavšek" userId="4b95641a-e4ce-4c3e-801d-1e2dd874a900" providerId="ADAL" clId="{DE471E13-8BC7-4E84-BF02-10688EAE14EA}" dt="2021-09-21T02:40:13.442" v="44"/>
          <ac:spMkLst>
            <pc:docMk/>
            <pc:sldMk cId="0" sldId="256"/>
            <ac:spMk id="3" creationId="{2AAEB8B1-D127-4827-AB89-50852FAD1FBA}"/>
          </ac:spMkLst>
        </pc:spChg>
      </pc:sldChg>
      <pc:sldChg chg="modSp mod">
        <pc:chgData name="Branko Kavšek" userId="4b95641a-e4ce-4c3e-801d-1e2dd874a900" providerId="ADAL" clId="{DE471E13-8BC7-4E84-BF02-10688EAE14EA}" dt="2021-09-21T03:37:00.557" v="836" actId="790"/>
        <pc:sldMkLst>
          <pc:docMk/>
          <pc:sldMk cId="0" sldId="257"/>
        </pc:sldMkLst>
        <pc:spChg chg="mod">
          <ac:chgData name="Branko Kavšek" userId="4b95641a-e4ce-4c3e-801d-1e2dd874a900" providerId="ADAL" clId="{DE471E13-8BC7-4E84-BF02-10688EAE14EA}" dt="2021-09-21T03:37:00.557" v="836" actId="790"/>
          <ac:spMkLst>
            <pc:docMk/>
            <pc:sldMk cId="0" sldId="257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07:22.773" v="173" actId="1037"/>
          <ac:spMkLst>
            <pc:docMk/>
            <pc:sldMk cId="0" sldId="257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38:24.621" v="842"/>
        <pc:sldMkLst>
          <pc:docMk/>
          <pc:sldMk cId="0" sldId="258"/>
        </pc:sldMkLst>
        <pc:spChg chg="mod">
          <ac:chgData name="Branko Kavšek" userId="4b95641a-e4ce-4c3e-801d-1e2dd874a900" providerId="ADAL" clId="{DE471E13-8BC7-4E84-BF02-10688EAE14EA}" dt="2021-09-21T02:45:47.309" v="100" actId="113"/>
          <ac:spMkLst>
            <pc:docMk/>
            <pc:sldMk cId="0" sldId="258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0:03.849" v="228" actId="1038"/>
          <ac:spMkLst>
            <pc:docMk/>
            <pc:sldMk cId="0" sldId="258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37:31.983" v="839"/>
        <pc:sldMkLst>
          <pc:docMk/>
          <pc:sldMk cId="0" sldId="259"/>
        </pc:sldMkLst>
        <pc:spChg chg="mod">
          <ac:chgData name="Branko Kavšek" userId="4b95641a-e4ce-4c3e-801d-1e2dd874a900" providerId="ADAL" clId="{DE471E13-8BC7-4E84-BF02-10688EAE14EA}" dt="2021-09-21T02:45:37.784" v="99" actId="114"/>
          <ac:spMkLst>
            <pc:docMk/>
            <pc:sldMk cId="0" sldId="259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37:12.460" v="837" actId="1076"/>
          <ac:spMkLst>
            <pc:docMk/>
            <pc:sldMk cId="0" sldId="259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42:37.919" v="884"/>
        <pc:sldMkLst>
          <pc:docMk/>
          <pc:sldMk cId="0" sldId="260"/>
        </pc:sldMkLst>
        <pc:spChg chg="mod">
          <ac:chgData name="Branko Kavšek" userId="4b95641a-e4ce-4c3e-801d-1e2dd874a900" providerId="ADAL" clId="{DE471E13-8BC7-4E84-BF02-10688EAE14EA}" dt="2021-09-21T02:46:10.141" v="103" actId="113"/>
          <ac:spMkLst>
            <pc:docMk/>
            <pc:sldMk cId="0" sldId="260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42:11.664" v="881" actId="1076"/>
          <ac:spMkLst>
            <pc:docMk/>
            <pc:sldMk cId="0" sldId="260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0:46.554" v="267" actId="1036"/>
        <pc:sldMkLst>
          <pc:docMk/>
          <pc:sldMk cId="0" sldId="262"/>
        </pc:sldMkLst>
        <pc:spChg chg="mod">
          <ac:chgData name="Branko Kavšek" userId="4b95641a-e4ce-4c3e-801d-1e2dd874a900" providerId="ADAL" clId="{DE471E13-8BC7-4E84-BF02-10688EAE14EA}" dt="2021-09-21T02:45:56.209" v="101" actId="113"/>
          <ac:spMkLst>
            <pc:docMk/>
            <pc:sldMk cId="0" sldId="262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0:46.554" v="267" actId="1036"/>
          <ac:spMkLst>
            <pc:docMk/>
            <pc:sldMk cId="0" sldId="262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40:31.003" v="880"/>
        <pc:sldMkLst>
          <pc:docMk/>
          <pc:sldMk cId="0" sldId="263"/>
        </pc:sldMkLst>
        <pc:spChg chg="mod">
          <ac:chgData name="Branko Kavšek" userId="4b95641a-e4ce-4c3e-801d-1e2dd874a900" providerId="ADAL" clId="{DE471E13-8BC7-4E84-BF02-10688EAE14EA}" dt="2021-09-21T02:46:03.606" v="102" actId="113"/>
          <ac:spMkLst>
            <pc:docMk/>
            <pc:sldMk cId="0" sldId="263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1:02.368" v="297" actId="1037"/>
          <ac:spMkLst>
            <pc:docMk/>
            <pc:sldMk cId="0" sldId="263"/>
            <ac:spMk id="3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40:17.791" v="877" actId="1076"/>
          <ac:spMkLst>
            <pc:docMk/>
            <pc:sldMk cId="0" sldId="263"/>
            <ac:spMk id="20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40:28.140" v="879" actId="1076"/>
          <ac:spMkLst>
            <pc:docMk/>
            <pc:sldMk cId="0" sldId="263"/>
            <ac:spMk id="21" creationId="{00000000-0000-0000-0000-000000000000}"/>
          </ac:spMkLst>
        </pc:spChg>
        <pc:grpChg chg="mod">
          <ac:chgData name="Branko Kavšek" userId="4b95641a-e4ce-4c3e-801d-1e2dd874a900" providerId="ADAL" clId="{DE471E13-8BC7-4E84-BF02-10688EAE14EA}" dt="2021-09-21T03:39:47.775" v="875" actId="1036"/>
          <ac:grpSpMkLst>
            <pc:docMk/>
            <pc:sldMk cId="0" sldId="263"/>
            <ac:grpSpMk id="6" creationId="{00000000-0000-0000-0000-000000000000}"/>
          </ac:grpSpMkLst>
        </pc:grpChg>
      </pc:sldChg>
      <pc:sldChg chg="modSp mod">
        <pc:chgData name="Branko Kavšek" userId="4b95641a-e4ce-4c3e-801d-1e2dd874a900" providerId="ADAL" clId="{DE471E13-8BC7-4E84-BF02-10688EAE14EA}" dt="2021-09-21T03:12:10.656" v="337" actId="1037"/>
        <pc:sldMkLst>
          <pc:docMk/>
          <pc:sldMk cId="0" sldId="264"/>
        </pc:sldMkLst>
        <pc:spChg chg="mod">
          <ac:chgData name="Branko Kavšek" userId="4b95641a-e4ce-4c3e-801d-1e2dd874a900" providerId="ADAL" clId="{DE471E13-8BC7-4E84-BF02-10688EAE14EA}" dt="2021-09-21T02:46:17.342" v="105" actId="113"/>
          <ac:spMkLst>
            <pc:docMk/>
            <pc:sldMk cId="0" sldId="264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2:10.656" v="337" actId="1037"/>
          <ac:spMkLst>
            <pc:docMk/>
            <pc:sldMk cId="0" sldId="264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2:18.848" v="344" actId="1038"/>
        <pc:sldMkLst>
          <pc:docMk/>
          <pc:sldMk cId="0" sldId="266"/>
        </pc:sldMkLst>
        <pc:spChg chg="mod">
          <ac:chgData name="Branko Kavšek" userId="4b95641a-e4ce-4c3e-801d-1e2dd874a900" providerId="ADAL" clId="{DE471E13-8BC7-4E84-BF02-10688EAE14EA}" dt="2021-09-21T02:46:26.821" v="107" actId="113"/>
          <ac:spMkLst>
            <pc:docMk/>
            <pc:sldMk cId="0" sldId="266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2:18.848" v="344" actId="1038"/>
          <ac:spMkLst>
            <pc:docMk/>
            <pc:sldMk cId="0" sldId="266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2:30.533" v="373" actId="1038"/>
        <pc:sldMkLst>
          <pc:docMk/>
          <pc:sldMk cId="0" sldId="267"/>
        </pc:sldMkLst>
        <pc:spChg chg="mod">
          <ac:chgData name="Branko Kavšek" userId="4b95641a-e4ce-4c3e-801d-1e2dd874a900" providerId="ADAL" clId="{DE471E13-8BC7-4E84-BF02-10688EAE14EA}" dt="2021-09-21T02:46:33.478" v="108" actId="113"/>
          <ac:spMkLst>
            <pc:docMk/>
            <pc:sldMk cId="0" sldId="267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2:30.533" v="373" actId="1038"/>
          <ac:spMkLst>
            <pc:docMk/>
            <pc:sldMk cId="0" sldId="267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6:40.988" v="109" actId="113"/>
        <pc:sldMkLst>
          <pc:docMk/>
          <pc:sldMk cId="0" sldId="268"/>
        </pc:sldMkLst>
        <pc:spChg chg="mod">
          <ac:chgData name="Branko Kavšek" userId="4b95641a-e4ce-4c3e-801d-1e2dd874a900" providerId="ADAL" clId="{DE471E13-8BC7-4E84-BF02-10688EAE14EA}" dt="2021-09-21T02:46:40.988" v="109" actId="113"/>
          <ac:spMkLst>
            <pc:docMk/>
            <pc:sldMk cId="0" sldId="268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6:46.272" v="110" actId="113"/>
        <pc:sldMkLst>
          <pc:docMk/>
          <pc:sldMk cId="0" sldId="269"/>
        </pc:sldMkLst>
        <pc:spChg chg="mod">
          <ac:chgData name="Branko Kavšek" userId="4b95641a-e4ce-4c3e-801d-1e2dd874a900" providerId="ADAL" clId="{DE471E13-8BC7-4E84-BF02-10688EAE14EA}" dt="2021-09-21T02:46:46.272" v="110" actId="113"/>
          <ac:spMkLst>
            <pc:docMk/>
            <pc:sldMk cId="0" sldId="269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6:52.523" v="111" actId="113"/>
        <pc:sldMkLst>
          <pc:docMk/>
          <pc:sldMk cId="0" sldId="270"/>
        </pc:sldMkLst>
        <pc:spChg chg="mod">
          <ac:chgData name="Branko Kavšek" userId="4b95641a-e4ce-4c3e-801d-1e2dd874a900" providerId="ADAL" clId="{DE471E13-8BC7-4E84-BF02-10688EAE14EA}" dt="2021-09-21T02:46:52.523" v="111" actId="113"/>
          <ac:spMkLst>
            <pc:docMk/>
            <pc:sldMk cId="0" sldId="270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6:59.938" v="112" actId="113"/>
        <pc:sldMkLst>
          <pc:docMk/>
          <pc:sldMk cId="0" sldId="271"/>
        </pc:sldMkLst>
        <pc:spChg chg="mod">
          <ac:chgData name="Branko Kavšek" userId="4b95641a-e4ce-4c3e-801d-1e2dd874a900" providerId="ADAL" clId="{DE471E13-8BC7-4E84-BF02-10688EAE14EA}" dt="2021-09-21T02:46:59.938" v="112" actId="113"/>
          <ac:spMkLst>
            <pc:docMk/>
            <pc:sldMk cId="0" sldId="271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2:49.446" v="400" actId="1037"/>
        <pc:sldMkLst>
          <pc:docMk/>
          <pc:sldMk cId="0" sldId="272"/>
        </pc:sldMkLst>
        <pc:spChg chg="mod">
          <ac:chgData name="Branko Kavšek" userId="4b95641a-e4ce-4c3e-801d-1e2dd874a900" providerId="ADAL" clId="{DE471E13-8BC7-4E84-BF02-10688EAE14EA}" dt="2021-09-21T03:12:49.446" v="400" actId="1037"/>
          <ac:spMkLst>
            <pc:docMk/>
            <pc:sldMk cId="0" sldId="272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2:47:10.443" v="113" actId="113"/>
          <ac:spMkLst>
            <pc:docMk/>
            <pc:sldMk cId="0" sldId="272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7:16.390" v="114" actId="113"/>
        <pc:sldMkLst>
          <pc:docMk/>
          <pc:sldMk cId="0" sldId="273"/>
        </pc:sldMkLst>
        <pc:spChg chg="mod">
          <ac:chgData name="Branko Kavšek" userId="4b95641a-e4ce-4c3e-801d-1e2dd874a900" providerId="ADAL" clId="{DE471E13-8BC7-4E84-BF02-10688EAE14EA}" dt="2021-09-21T02:47:16.390" v="114" actId="113"/>
          <ac:spMkLst>
            <pc:docMk/>
            <pc:sldMk cId="0" sldId="273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7:32.474" v="115" actId="113"/>
        <pc:sldMkLst>
          <pc:docMk/>
          <pc:sldMk cId="0" sldId="274"/>
        </pc:sldMkLst>
        <pc:spChg chg="mod">
          <ac:chgData name="Branko Kavšek" userId="4b95641a-e4ce-4c3e-801d-1e2dd874a900" providerId="ADAL" clId="{DE471E13-8BC7-4E84-BF02-10688EAE14EA}" dt="2021-09-21T02:47:32.474" v="115" actId="113"/>
          <ac:spMkLst>
            <pc:docMk/>
            <pc:sldMk cId="0" sldId="274"/>
            <ac:spMk id="4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8:11.737" v="116" actId="113"/>
        <pc:sldMkLst>
          <pc:docMk/>
          <pc:sldMk cId="0" sldId="275"/>
        </pc:sldMkLst>
        <pc:spChg chg="mod">
          <ac:chgData name="Branko Kavšek" userId="4b95641a-e4ce-4c3e-801d-1e2dd874a900" providerId="ADAL" clId="{DE471E13-8BC7-4E84-BF02-10688EAE14EA}" dt="2021-09-21T02:48:11.737" v="116" actId="113"/>
          <ac:spMkLst>
            <pc:docMk/>
            <pc:sldMk cId="0" sldId="275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48:18.349" v="117" actId="113"/>
        <pc:sldMkLst>
          <pc:docMk/>
          <pc:sldMk cId="0" sldId="276"/>
        </pc:sldMkLst>
        <pc:spChg chg="mod">
          <ac:chgData name="Branko Kavšek" userId="4b95641a-e4ce-4c3e-801d-1e2dd874a900" providerId="ADAL" clId="{DE471E13-8BC7-4E84-BF02-10688EAE14EA}" dt="2021-09-21T02:48:18.349" v="117" actId="113"/>
          <ac:spMkLst>
            <pc:docMk/>
            <pc:sldMk cId="0" sldId="276"/>
            <ac:spMk id="2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3:28.753" v="419" actId="1038"/>
        <pc:sldMkLst>
          <pc:docMk/>
          <pc:sldMk cId="0" sldId="277"/>
        </pc:sldMkLst>
        <pc:spChg chg="mod">
          <ac:chgData name="Branko Kavšek" userId="4b95641a-e4ce-4c3e-801d-1e2dd874a900" providerId="ADAL" clId="{DE471E13-8BC7-4E84-BF02-10688EAE14EA}" dt="2021-09-21T02:48:30.804" v="118" actId="113"/>
          <ac:spMkLst>
            <pc:docMk/>
            <pc:sldMk cId="0" sldId="277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3:28.753" v="419" actId="1038"/>
          <ac:spMkLst>
            <pc:docMk/>
            <pc:sldMk cId="0" sldId="277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3:37.172" v="443" actId="1037"/>
        <pc:sldMkLst>
          <pc:docMk/>
          <pc:sldMk cId="0" sldId="278"/>
        </pc:sldMkLst>
        <pc:spChg chg="mod">
          <ac:chgData name="Branko Kavšek" userId="4b95641a-e4ce-4c3e-801d-1e2dd874a900" providerId="ADAL" clId="{DE471E13-8BC7-4E84-BF02-10688EAE14EA}" dt="2021-09-21T02:48:37.423" v="119" actId="113"/>
          <ac:spMkLst>
            <pc:docMk/>
            <pc:sldMk cId="0" sldId="278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3:37.172" v="443" actId="1037"/>
          <ac:spMkLst>
            <pc:docMk/>
            <pc:sldMk cId="0" sldId="278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3:46.753" v="467" actId="1038"/>
        <pc:sldMkLst>
          <pc:docMk/>
          <pc:sldMk cId="0" sldId="279"/>
        </pc:sldMkLst>
        <pc:spChg chg="mod">
          <ac:chgData name="Branko Kavšek" userId="4b95641a-e4ce-4c3e-801d-1e2dd874a900" providerId="ADAL" clId="{DE471E13-8BC7-4E84-BF02-10688EAE14EA}" dt="2021-09-21T02:48:45.785" v="120" actId="113"/>
          <ac:spMkLst>
            <pc:docMk/>
            <pc:sldMk cId="0" sldId="279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3:46.753" v="467" actId="1038"/>
          <ac:spMkLst>
            <pc:docMk/>
            <pc:sldMk cId="0" sldId="279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3:56.925" v="485" actId="1038"/>
        <pc:sldMkLst>
          <pc:docMk/>
          <pc:sldMk cId="0" sldId="280"/>
        </pc:sldMkLst>
        <pc:spChg chg="mod">
          <ac:chgData name="Branko Kavšek" userId="4b95641a-e4ce-4c3e-801d-1e2dd874a900" providerId="ADAL" clId="{DE471E13-8BC7-4E84-BF02-10688EAE14EA}" dt="2021-09-21T02:49:53.102" v="121" actId="113"/>
          <ac:spMkLst>
            <pc:docMk/>
            <pc:sldMk cId="0" sldId="280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3:56.925" v="485" actId="1038"/>
          <ac:spMkLst>
            <pc:docMk/>
            <pc:sldMk cId="0" sldId="280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4:05.967" v="495" actId="1038"/>
        <pc:sldMkLst>
          <pc:docMk/>
          <pc:sldMk cId="0" sldId="281"/>
        </pc:sldMkLst>
        <pc:spChg chg="mod">
          <ac:chgData name="Branko Kavšek" userId="4b95641a-e4ce-4c3e-801d-1e2dd874a900" providerId="ADAL" clId="{DE471E13-8BC7-4E84-BF02-10688EAE14EA}" dt="2021-09-21T02:49:58.836" v="122" actId="113"/>
          <ac:spMkLst>
            <pc:docMk/>
            <pc:sldMk cId="0" sldId="281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4:05.967" v="495" actId="1038"/>
          <ac:spMkLst>
            <pc:docMk/>
            <pc:sldMk cId="0" sldId="281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4:14.256" v="512" actId="1038"/>
        <pc:sldMkLst>
          <pc:docMk/>
          <pc:sldMk cId="0" sldId="282"/>
        </pc:sldMkLst>
        <pc:spChg chg="mod">
          <ac:chgData name="Branko Kavšek" userId="4b95641a-e4ce-4c3e-801d-1e2dd874a900" providerId="ADAL" clId="{DE471E13-8BC7-4E84-BF02-10688EAE14EA}" dt="2021-09-21T02:50:06.483" v="123" actId="113"/>
          <ac:spMkLst>
            <pc:docMk/>
            <pc:sldMk cId="0" sldId="282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4:14.256" v="512" actId="1038"/>
          <ac:spMkLst>
            <pc:docMk/>
            <pc:sldMk cId="0" sldId="282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4:34.336" v="535" actId="1037"/>
        <pc:sldMkLst>
          <pc:docMk/>
          <pc:sldMk cId="0" sldId="283"/>
        </pc:sldMkLst>
        <pc:spChg chg="mod">
          <ac:chgData name="Branko Kavšek" userId="4b95641a-e4ce-4c3e-801d-1e2dd874a900" providerId="ADAL" clId="{DE471E13-8BC7-4E84-BF02-10688EAE14EA}" dt="2021-09-21T02:50:17.418" v="126" actId="113"/>
          <ac:spMkLst>
            <pc:docMk/>
            <pc:sldMk cId="0" sldId="283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4:34.336" v="535" actId="1037"/>
          <ac:spMkLst>
            <pc:docMk/>
            <pc:sldMk cId="0" sldId="283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4:43.340" v="558" actId="1038"/>
        <pc:sldMkLst>
          <pc:docMk/>
          <pc:sldMk cId="0" sldId="284"/>
        </pc:sldMkLst>
        <pc:spChg chg="mod">
          <ac:chgData name="Branko Kavšek" userId="4b95641a-e4ce-4c3e-801d-1e2dd874a900" providerId="ADAL" clId="{DE471E13-8BC7-4E84-BF02-10688EAE14EA}" dt="2021-09-21T02:50:24.240" v="127" actId="113"/>
          <ac:spMkLst>
            <pc:docMk/>
            <pc:sldMk cId="0" sldId="284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4:43.340" v="558" actId="1038"/>
          <ac:spMkLst>
            <pc:docMk/>
            <pc:sldMk cId="0" sldId="284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5:11.432" v="572" actId="1038"/>
        <pc:sldMkLst>
          <pc:docMk/>
          <pc:sldMk cId="0" sldId="285"/>
        </pc:sldMkLst>
        <pc:spChg chg="mod">
          <ac:chgData name="Branko Kavšek" userId="4b95641a-e4ce-4c3e-801d-1e2dd874a900" providerId="ADAL" clId="{DE471E13-8BC7-4E84-BF02-10688EAE14EA}" dt="2021-09-21T02:50:30.183" v="128" actId="113"/>
          <ac:spMkLst>
            <pc:docMk/>
            <pc:sldMk cId="0" sldId="285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5:11.432" v="572" actId="1038"/>
          <ac:spMkLst>
            <pc:docMk/>
            <pc:sldMk cId="0" sldId="285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5:22.060" v="595" actId="1038"/>
        <pc:sldMkLst>
          <pc:docMk/>
          <pc:sldMk cId="0" sldId="286"/>
        </pc:sldMkLst>
        <pc:spChg chg="mod">
          <ac:chgData name="Branko Kavšek" userId="4b95641a-e4ce-4c3e-801d-1e2dd874a900" providerId="ADAL" clId="{DE471E13-8BC7-4E84-BF02-10688EAE14EA}" dt="2021-09-21T02:50:36.310" v="129" actId="113"/>
          <ac:spMkLst>
            <pc:docMk/>
            <pc:sldMk cId="0" sldId="286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5:22.060" v="595" actId="1038"/>
          <ac:spMkLst>
            <pc:docMk/>
            <pc:sldMk cId="0" sldId="286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2:15.156" v="887"/>
        <pc:sldMkLst>
          <pc:docMk/>
          <pc:sldMk cId="0" sldId="288"/>
        </pc:sldMkLst>
        <pc:spChg chg="mod">
          <ac:chgData name="Branko Kavšek" userId="4b95641a-e4ce-4c3e-801d-1e2dd874a900" providerId="ADAL" clId="{DE471E13-8BC7-4E84-BF02-10688EAE14EA}" dt="2021-09-21T02:50:57.039" v="132" actId="113"/>
          <ac:spMkLst>
            <pc:docMk/>
            <pc:sldMk cId="0" sldId="288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2:05.626" v="885" actId="1076"/>
          <ac:spMkLst>
            <pc:docMk/>
            <pc:sldMk cId="0" sldId="288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2:41.360" v="889"/>
        <pc:sldMkLst>
          <pc:docMk/>
          <pc:sldMk cId="0" sldId="290"/>
        </pc:sldMkLst>
        <pc:spChg chg="mod">
          <ac:chgData name="Branko Kavšek" userId="4b95641a-e4ce-4c3e-801d-1e2dd874a900" providerId="ADAL" clId="{DE471E13-8BC7-4E84-BF02-10688EAE14EA}" dt="2021-09-21T02:51:04.876" v="133" actId="113"/>
          <ac:spMkLst>
            <pc:docMk/>
            <pc:sldMk cId="0" sldId="290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5:50.901" v="656" actId="1038"/>
          <ac:spMkLst>
            <pc:docMk/>
            <pc:sldMk cId="0" sldId="290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3:05.043" v="891"/>
        <pc:sldMkLst>
          <pc:docMk/>
          <pc:sldMk cId="0" sldId="291"/>
        </pc:sldMkLst>
        <pc:spChg chg="mod">
          <ac:chgData name="Branko Kavšek" userId="4b95641a-e4ce-4c3e-801d-1e2dd874a900" providerId="ADAL" clId="{DE471E13-8BC7-4E84-BF02-10688EAE14EA}" dt="2021-09-21T02:51:21.404" v="135" actId="113"/>
          <ac:spMkLst>
            <pc:docMk/>
            <pc:sldMk cId="0" sldId="291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6:00.357" v="677" actId="1038"/>
          <ac:spMkLst>
            <pc:docMk/>
            <pc:sldMk cId="0" sldId="291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3:38.553" v="895"/>
        <pc:sldMkLst>
          <pc:docMk/>
          <pc:sldMk cId="0" sldId="292"/>
        </pc:sldMkLst>
        <pc:spChg chg="mod">
          <ac:chgData name="Branko Kavšek" userId="4b95641a-e4ce-4c3e-801d-1e2dd874a900" providerId="ADAL" clId="{DE471E13-8BC7-4E84-BF02-10688EAE14EA}" dt="2021-09-21T02:51:30.022" v="138" actId="113"/>
          <ac:spMkLst>
            <pc:docMk/>
            <pc:sldMk cId="0" sldId="292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3:26.430" v="893" actId="5793"/>
          <ac:spMkLst>
            <pc:docMk/>
            <pc:sldMk cId="0" sldId="292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4:33.398" v="897"/>
        <pc:sldMkLst>
          <pc:docMk/>
          <pc:sldMk cId="0" sldId="293"/>
        </pc:sldMkLst>
        <pc:spChg chg="mod">
          <ac:chgData name="Branko Kavšek" userId="4b95641a-e4ce-4c3e-801d-1e2dd874a900" providerId="ADAL" clId="{DE471E13-8BC7-4E84-BF02-10688EAE14EA}" dt="2021-09-21T02:51:37.266" v="140" actId="113"/>
          <ac:spMkLst>
            <pc:docMk/>
            <pc:sldMk cId="0" sldId="293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6:14.598" v="710" actId="1038"/>
          <ac:spMkLst>
            <pc:docMk/>
            <pc:sldMk cId="0" sldId="293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4:54.117" v="901"/>
        <pc:sldMkLst>
          <pc:docMk/>
          <pc:sldMk cId="0" sldId="294"/>
        </pc:sldMkLst>
        <pc:spChg chg="mod">
          <ac:chgData name="Branko Kavšek" userId="4b95641a-e4ce-4c3e-801d-1e2dd874a900" providerId="ADAL" clId="{DE471E13-8BC7-4E84-BF02-10688EAE14EA}" dt="2021-09-21T02:51:43.041" v="141" actId="113"/>
          <ac:spMkLst>
            <pc:docMk/>
            <pc:sldMk cId="0" sldId="294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4:42.199" v="899" actId="5793"/>
          <ac:spMkLst>
            <pc:docMk/>
            <pc:sldMk cId="0" sldId="294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55:31.335" v="905" actId="5793"/>
        <pc:sldMkLst>
          <pc:docMk/>
          <pc:sldMk cId="0" sldId="295"/>
        </pc:sldMkLst>
        <pc:spChg chg="mod">
          <ac:chgData name="Branko Kavšek" userId="4b95641a-e4ce-4c3e-801d-1e2dd874a900" providerId="ADAL" clId="{DE471E13-8BC7-4E84-BF02-10688EAE14EA}" dt="2021-09-21T02:51:49.516" v="142" actId="113"/>
          <ac:spMkLst>
            <pc:docMk/>
            <pc:sldMk cId="0" sldId="295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5:31.335" v="905" actId="5793"/>
          <ac:spMkLst>
            <pc:docMk/>
            <pc:sldMk cId="0" sldId="295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6:05.189" v="908"/>
        <pc:sldMkLst>
          <pc:docMk/>
          <pc:sldMk cId="0" sldId="296"/>
        </pc:sldMkLst>
        <pc:spChg chg="mod">
          <ac:chgData name="Branko Kavšek" userId="4b95641a-e4ce-4c3e-801d-1e2dd874a900" providerId="ADAL" clId="{DE471E13-8BC7-4E84-BF02-10688EAE14EA}" dt="2021-09-21T02:51:55.602" v="143" actId="113"/>
          <ac:spMkLst>
            <pc:docMk/>
            <pc:sldMk cId="0" sldId="296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5:56.247" v="906" actId="1076"/>
          <ac:spMkLst>
            <pc:docMk/>
            <pc:sldMk cId="0" sldId="296"/>
            <ac:spMk id="3" creationId="{00000000-0000-0000-0000-000000000000}"/>
          </ac:spMkLst>
        </pc:spChg>
      </pc:sldChg>
      <pc:sldChg chg="modSp mod modAnim">
        <pc:chgData name="Branko Kavšek" userId="4b95641a-e4ce-4c3e-801d-1e2dd874a900" providerId="ADAL" clId="{DE471E13-8BC7-4E84-BF02-10688EAE14EA}" dt="2021-09-21T03:57:08.083" v="913"/>
        <pc:sldMkLst>
          <pc:docMk/>
          <pc:sldMk cId="0" sldId="297"/>
        </pc:sldMkLst>
        <pc:spChg chg="mod">
          <ac:chgData name="Branko Kavšek" userId="4b95641a-e4ce-4c3e-801d-1e2dd874a900" providerId="ADAL" clId="{DE471E13-8BC7-4E84-BF02-10688EAE14EA}" dt="2021-09-21T02:52:00.527" v="144" actId="113"/>
          <ac:spMkLst>
            <pc:docMk/>
            <pc:sldMk cId="0" sldId="297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56:51.011" v="909" actId="1076"/>
          <ac:spMkLst>
            <pc:docMk/>
            <pc:sldMk cId="0" sldId="297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3:15:29.703" v="613" actId="1038"/>
        <pc:sldMkLst>
          <pc:docMk/>
          <pc:sldMk cId="3065679298" sldId="298"/>
        </pc:sldMkLst>
        <pc:spChg chg="mod">
          <ac:chgData name="Branko Kavšek" userId="4b95641a-e4ce-4c3e-801d-1e2dd874a900" providerId="ADAL" clId="{DE471E13-8BC7-4E84-BF02-10688EAE14EA}" dt="2021-09-21T02:50:42.354" v="130" actId="113"/>
          <ac:spMkLst>
            <pc:docMk/>
            <pc:sldMk cId="3065679298" sldId="298"/>
            <ac:spMk id="2" creationId="{00000000-0000-0000-0000-000000000000}"/>
          </ac:spMkLst>
        </pc:spChg>
        <pc:spChg chg="mod">
          <ac:chgData name="Branko Kavšek" userId="4b95641a-e4ce-4c3e-801d-1e2dd874a900" providerId="ADAL" clId="{DE471E13-8BC7-4E84-BF02-10688EAE14EA}" dt="2021-09-21T03:15:29.703" v="613" actId="1038"/>
          <ac:spMkLst>
            <pc:docMk/>
            <pc:sldMk cId="3065679298" sldId="298"/>
            <ac:spMk id="3" creationId="{00000000-0000-0000-0000-000000000000}"/>
          </ac:spMkLst>
        </pc:spChg>
      </pc:sldChg>
      <pc:sldChg chg="modSp mod">
        <pc:chgData name="Branko Kavšek" userId="4b95641a-e4ce-4c3e-801d-1e2dd874a900" providerId="ADAL" clId="{DE471E13-8BC7-4E84-BF02-10688EAE14EA}" dt="2021-09-21T02:50:48.551" v="131" actId="113"/>
        <pc:sldMkLst>
          <pc:docMk/>
          <pc:sldMk cId="1068931772" sldId="299"/>
        </pc:sldMkLst>
        <pc:spChg chg="mod">
          <ac:chgData name="Branko Kavšek" userId="4b95641a-e4ce-4c3e-801d-1e2dd874a900" providerId="ADAL" clId="{DE471E13-8BC7-4E84-BF02-10688EAE14EA}" dt="2021-09-21T02:50:48.551" v="131" actId="113"/>
          <ac:spMkLst>
            <pc:docMk/>
            <pc:sldMk cId="1068931772" sldId="299"/>
            <ac:spMk id="2" creationId="{00000000-0000-0000-0000-000000000000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vert="horz" wrap="none" lIns="90000" tIns="45000" rIns="90000" bIns="45000" anchor="b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8E980F57-AEAA-4D17-83DC-928AB40A3779}" type="slidenum">
              <a:t>‹#›</a:t>
            </a:fld>
            <a:endParaRPr lang="en-US" sz="1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  <p:extLst>
      <p:ext uri="{BB962C8B-B14F-4D97-AF65-F5344CB8AC3E}">
        <p14:creationId xmlns:p14="http://schemas.microsoft.com/office/powerpoint/2010/main" val="62562100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 idx="2"/>
          </p:nvPr>
        </p:nvSpPr>
        <p:spPr>
          <a:xfrm>
            <a:off x="1254600" y="728640"/>
            <a:ext cx="4794840" cy="3596040"/>
          </a:xfrm>
          <a:prstGeom prst="rect">
            <a:avLst/>
          </a:prstGeom>
          <a:noFill/>
          <a:ln>
            <a:noFill/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3"/>
          </p:nvPr>
        </p:nvSpPr>
        <p:spPr>
          <a:xfrm>
            <a:off x="730440" y="4555440"/>
            <a:ext cx="5843160" cy="431532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/>
          <a:lstStyle/>
          <a:p>
            <a:endParaRPr lang="en-US"/>
          </a:p>
        </p:txBody>
      </p:sp>
      <p:sp>
        <p:nvSpPr>
          <p:cNvPr id="4" name="Header Placeholder 3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5" name="Date Placeholder 4"/>
          <p:cNvSpPr txBox="1">
            <a:spLocks noGrp="1"/>
          </p:cNvSpPr>
          <p:nvPr>
            <p:ph type="dt" idx="1"/>
          </p:nvPr>
        </p:nvSpPr>
        <p:spPr>
          <a:xfrm>
            <a:off x="4134600" y="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6" name="Footer Placeholder 5"/>
          <p:cNvSpPr txBox="1">
            <a:spLocks noGrp="1"/>
          </p:cNvSpPr>
          <p:nvPr>
            <p:ph type="ftr" sz="quarter" idx="4"/>
          </p:nvPr>
        </p:nvSpPr>
        <p:spPr>
          <a:xfrm>
            <a:off x="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endParaRPr lang="en-US"/>
          </a:p>
        </p:txBody>
      </p:sp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xfrm>
            <a:off x="4134600" y="9110880"/>
            <a:ext cx="3169440" cy="47916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b">
            <a:noAutofit/>
          </a:bodyPr>
          <a:lstStyle>
            <a:lvl1pPr marL="0" marR="0" lvl="0" indent="0" algn="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 lang="en-US" sz="1400" b="0" i="0" u="none" strike="noStrike" baseline="0">
                <a:solidFill>
                  <a:srgbClr val="000000"/>
                </a:solidFill>
                <a:latin typeface="Times New Roman" pitchFamily="2"/>
                <a:ea typeface="Bitstream Vera Sans" pitchFamily="2"/>
                <a:cs typeface="Lucidasans" pitchFamily="2"/>
              </a:defRPr>
            </a:lvl1pPr>
          </a:lstStyle>
          <a:p>
            <a:pPr lvl="0"/>
            <a:fld id="{5036B95C-25FF-4BE4-9D16-B622681DC358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6272887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marR="0" indent="0" algn="l" rtl="0" hangingPunct="0">
      <a:lnSpc>
        <a:spcPct val="100000"/>
      </a:lnSpc>
      <a:spcBef>
        <a:spcPts val="448"/>
      </a:spcBef>
      <a:spcAft>
        <a:spcPts val="0"/>
      </a:spcAft>
      <a:tabLst>
        <a:tab pos="0" algn="l"/>
        <a:tab pos="914400" algn="l"/>
        <a:tab pos="1828800" algn="l"/>
        <a:tab pos="2743199" algn="l"/>
        <a:tab pos="3657600" algn="l"/>
        <a:tab pos="4572000" algn="l"/>
        <a:tab pos="5486399" algn="l"/>
        <a:tab pos="6400799" algn="l"/>
        <a:tab pos="7315200" algn="l"/>
        <a:tab pos="8229600" algn="l"/>
        <a:tab pos="9144000" algn="l"/>
        <a:tab pos="10058400" algn="l"/>
      </a:tabLst>
      <a:defRPr lang="en-US" sz="1200" b="0" i="0" u="none" strike="noStrike" baseline="0">
        <a:ln>
          <a:noFill/>
        </a:ln>
        <a:solidFill>
          <a:srgbClr val="000000"/>
        </a:solidFill>
        <a:latin typeface="Times New Roman" pitchFamily="2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BC3D58-DDF5-44C3-B842-C8732AFB9FA9}" type="slidenum">
              <a:t>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260606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1058D53-B530-49A7-9D76-F09899F71A9D}" type="slidenum">
              <a:t>10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268775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7FBDE34D-81F7-41B7-B8D9-600047D5A136}" type="slidenum">
              <a:t>11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292549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C16E382-715B-4A2B-8055-88401774D792}" type="slidenum">
              <a:t>12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443104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66AAD184-2AE5-4D92-84B5-10FF1E332FE1}" type="slidenum">
              <a:t>13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375061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3BE03C9-07D1-4BCE-976E-355DFF218354}" type="slidenum">
              <a:t>14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043000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273EF905-2917-4AE5-9802-283D1268D5C1}" type="slidenum">
              <a:t>15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2121894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277686C-B5FF-4B87-B05E-DADA10F69EB2}" type="slidenum">
              <a:t>16</a:t>
            </a:fld>
            <a:endParaRPr lang="en-US"/>
          </a:p>
        </p:txBody>
      </p:sp>
      <p:sp>
        <p:nvSpPr>
          <p:cNvPr id="2" name="Slide Image Placehold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1254125" y="728663"/>
            <a:ext cx="4795838" cy="3595687"/>
          </a:xfrm>
          <a:solidFill>
            <a:srgbClr val="99CCFF"/>
          </a:solidFill>
          <a:ln w="25400">
            <a:solidFill>
              <a:srgbClr val="000000"/>
            </a:solidFill>
            <a:prstDash val="solid"/>
          </a:ln>
        </p:spPr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3335957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62BA423-7854-40D6-96AF-3D8ACC3B10DD}" type="slidenum">
              <a:t>17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384059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B56D573-C704-4C0F-BDCB-D2425F377ACC}" type="slidenum">
              <a:t>18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316538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8FE4E7B-81F6-4571-8046-586B15799DC7}" type="slidenum">
              <a:t>19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559041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5FDE539-C416-4ED0-87FE-499FD44952F3}" type="slidenum">
              <a:t>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3601194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9D746B7-FFB3-4A97-8EEC-7154D870D901}" type="slidenum">
              <a:t>20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870417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881B14E-81B8-4433-9758-C4F82D445413}" type="slidenum">
              <a:t>21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2399610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40DD23-93C3-4AE7-9C70-449DB4DD17DB}" type="slidenum">
              <a:t>22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78475900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D93375-AFB0-41DE-B4F2-829BA362831A}" type="slidenum">
              <a:t>23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7121201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CAC5684-A5E5-4F8D-8F64-404378C35628}" type="slidenum">
              <a:t>24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7090274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1DE4D039-906C-4F1C-BEDD-91FE57EB7CB0}" type="slidenum">
              <a:t>25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716186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0F007B-8B81-441E-A4D4-9EEF27F6CEE3}" type="slidenum">
              <a:t>26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60673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1F0DDE2-81BF-4EC4-938D-5E250B0F4D6E}" type="slidenum">
              <a:t>27</a:t>
            </a:fld>
            <a:endParaRPr lang="en-US"/>
          </a:p>
        </p:txBody>
      </p:sp>
      <p:sp>
        <p:nvSpPr>
          <p:cNvPr id="2" name="TextBox 1"/>
          <p:cNvSpPr txBox="1"/>
          <p:nvPr/>
        </p:nvSpPr>
        <p:spPr>
          <a:xfrm>
            <a:off x="414036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fld id="{48B62021-7C76-4C9F-B80D-5E4B44DCB993}" type="slidenum">
              <a:t>27</a:t>
            </a:fld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0" y="910872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b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140360" y="0"/>
            <a:ext cx="3162239" cy="479880"/>
          </a:xfrm>
          <a:prstGeom prst="rect">
            <a:avLst/>
          </a:prstGeom>
          <a:noFill/>
          <a:ln>
            <a:noFill/>
          </a:ln>
        </p:spPr>
        <p:txBody>
          <a:bodyPr vert="horz" wrap="square" lIns="94680" tIns="47160" rIns="94680" bIns="47160" anchor="t" anchorCtr="0" compatLnSpc="0">
            <a:sp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298"/>
              </a:spcBef>
              <a:spcAft>
                <a:spcPts val="0"/>
              </a:spcAft>
              <a:buClr>
                <a:srgbClr val="000000"/>
              </a:buClr>
              <a:buSzPct val="100000"/>
              <a:buFont typeface="Tahoma" pitchFamily="34"/>
              <a:buChar char="•"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2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7" name="Notes Placeholder 6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053110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75CBDC1-A35C-43DC-AFEF-BEE7CAB8C2C3}" type="slidenum">
              <a:t>28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5657845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29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5664560-4A33-4775-9E05-C9E33ABFAADF}" type="slidenum">
              <a:t>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1552824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F4B3FDFF-F573-4BF5-8846-402A36F9E55E}" type="slidenum">
              <a:t>31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410518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0DDAB42-150A-405F-A969-F009546659C3}" type="slidenum">
              <a:t>32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468931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B117D06-5C12-4D08-9792-8266A44257E7}" type="slidenum">
              <a:t>33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080142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15B991F-77A3-4116-8CEB-D78080C4DDBD}" type="slidenum">
              <a:t>34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771779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A523E29B-A7D2-4FF7-9A56-3E1C7F14E823}" type="slidenum">
              <a:t>35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167107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7A6ABC7-3C45-4028-A91F-7E57441CDD92}" type="slidenum">
              <a:t>36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2718027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548D3DCA-B26D-4FB1-B26B-47EE6CC1688F}" type="slidenum">
              <a:t>37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7405836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EC3BD707-41D0-4556-92F1-6E804167F084}" type="slidenum">
              <a:t>38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5739266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80B363C9-EEB6-4F28-A269-E8F3F4E93EAF}" type="slidenum">
              <a:t>39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479062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23A3B49-826B-40C8-B4C8-AFC2FAD32D95}" type="slidenum">
              <a:t>4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525432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920B60E5-2E14-4719-85C8-D9D9D7FEB7E7}" type="slidenum">
              <a:t>40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21016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48AFE739-7D8C-446F-B908-3E3F17F7D3C7}" type="slidenum">
              <a:t>5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42155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3A1CA481-EEED-4B99-8059-B0722B9C9C11}" type="slidenum">
              <a:t>6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52548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F44615E-55E7-4075-BB0A-0D0EC914FA36}" type="slidenum">
              <a:t>7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92395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C738E9F6-4497-4473-95A2-229EAC747F1C}" type="slidenum">
              <a:t>8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8380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 txBox="1">
            <a:spLocks noGrp="1"/>
          </p:cNvSpPr>
          <p:nvPr>
            <p:ph type="sldNum" sz="quarter" idx="5"/>
          </p:nvPr>
        </p:nvSpPr>
        <p:spPr>
          <a:ln/>
        </p:spPr>
        <p:txBody>
          <a:bodyPr lIns="0" tIns="0" rIns="0" bIns="0" anchor="b">
            <a:noAutofit/>
          </a:bodyPr>
          <a:lstStyle/>
          <a:p>
            <a:pPr lvl="0"/>
            <a:fld id="{B96AB381-3094-4815-9423-1F34626D38E5}" type="slidenum">
              <a:t>9</a:t>
            </a:fld>
            <a:endParaRPr lang="en-US"/>
          </a:p>
        </p:txBody>
      </p:sp>
      <p:sp>
        <p:nvSpPr>
          <p:cNvPr id="2" name="Rectangle 1"/>
          <p:cNvSpPr/>
          <p:nvPr/>
        </p:nvSpPr>
        <p:spPr>
          <a:xfrm>
            <a:off x="1254240" y="719280"/>
            <a:ext cx="4794120" cy="359568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Notes Placeholder 2"/>
          <p:cNvSpPr txBox="1">
            <a:spLocks noGrp="1"/>
          </p:cNvSpPr>
          <p:nvPr>
            <p:ph type="body" sz="quarter" idx="1"/>
          </p:nvPr>
        </p:nvSpPr>
        <p:spPr>
          <a:xfrm>
            <a:off x="730440" y="4555440"/>
            <a:ext cx="5843160" cy="4315680"/>
          </a:xfrm>
        </p:spPr>
        <p:txBody>
          <a:bodyPr>
            <a:spAutoFit/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039646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367989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757896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10754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857498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715567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462515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63296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020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19507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741582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NZ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986184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NZ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D11F46-DD8E-40EB-A3BC-0CC2BEA19466}" type="datetimeFigureOut">
              <a:rPr lang="en-NZ">
                <a:solidFill>
                  <a:prstClr val="black">
                    <a:tint val="75000"/>
                  </a:prstClr>
                </a:solidFill>
              </a:rPr>
              <a:pPr/>
              <a:t>22/09/2021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D3929-19F2-429B-ADDC-CA064EDFCD10}" type="slidenum">
              <a:rPr lang="en-NZ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NZ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8169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lawidaho.com/Scales-of-Justice-03.gif" TargetMode="External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owerPoint Present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1"/>
          <p:cNvSpPr/>
          <p:nvPr/>
        </p:nvSpPr>
        <p:spPr>
          <a:xfrm>
            <a:off x="0" y="931727"/>
            <a:ext cx="9144000" cy="80928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360" tIns="44280" rIns="90360" bIns="4428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5400" b="0" i="1" u="none" strike="noStrike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Utopia" pitchFamily="34"/>
                <a:ea typeface="Times New Roman" pitchFamily="2"/>
                <a:cs typeface="Times New Roman" pitchFamily="2"/>
              </a:rPr>
              <a:t>Data Mining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0" i="1" u="none" strike="noStrike" baseline="0" dirty="0">
                <a:ln>
                  <a:noFill/>
                </a:ln>
                <a:solidFill>
                  <a:schemeClr val="accent6">
                    <a:lumMod val="50000"/>
                  </a:schemeClr>
                </a:solidFill>
                <a:latin typeface="Utopia" pitchFamily="34"/>
                <a:ea typeface="Times New Roman" pitchFamily="2"/>
                <a:cs typeface="Times New Roman" pitchFamily="2"/>
              </a:rPr>
              <a:t>Practical Machine Learning Tools and Techniques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Lecture 1</a:t>
            </a:r>
            <a:endParaRPr lang="en-US" sz="24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800" b="1" i="0" u="none" strike="noStrike" baseline="0" dirty="0">
                <a:ln>
                  <a:noFill/>
                </a:ln>
                <a:solidFill>
                  <a:schemeClr val="accent1">
                    <a:lumMod val="50000"/>
                  </a:schemeClr>
                </a:solidFill>
                <a:latin typeface="Utopia" pitchFamily="34"/>
                <a:ea typeface="Times New Roman" pitchFamily="2"/>
                <a:cs typeface="Times New Roman" pitchFamily="2"/>
              </a:rPr>
              <a:t>What’s it all about?</a:t>
            </a:r>
            <a:endParaRPr lang="en-US" sz="2400" b="1" i="0" u="none" strike="noStrike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1" i="0" u="none" strike="noStrike" baseline="0" dirty="0">
              <a:ln>
                <a:noFill/>
              </a:ln>
              <a:solidFill>
                <a:schemeClr val="accent1">
                  <a:lumMod val="50000"/>
                </a:schemeClr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sl-SI" sz="2400" b="1" i="1" dirty="0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branko.kavsek@upr.si</a:t>
            </a:r>
            <a:endParaRPr lang="en-US" sz="2400" b="1" i="1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 assist</a:t>
            </a:r>
            <a:r>
              <a:rPr lang="en-US" sz="2400" dirty="0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. prof. </a:t>
            </a:r>
            <a:r>
              <a:rPr lang="en-US" sz="24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Branko Kavšek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University of </a:t>
            </a:r>
            <a:r>
              <a:rPr lang="en-US" sz="2200" b="0" i="0" u="none" strike="noStrike" baseline="0" dirty="0" err="1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Primorska</a:t>
            </a:r>
            <a:endParaRPr lang="en-US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200" b="0" i="0" u="none" strike="noStrike" baseline="0" dirty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Faculty of Mathematics, Natural Sciences and Information Technologies</a:t>
            </a: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dirty="0"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dirty="0" err="1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Urgench</a:t>
            </a:r>
            <a:r>
              <a:rPr lang="en-US" dirty="0">
                <a:solidFill>
                  <a:srgbClr val="000000"/>
                </a:solidFill>
                <a:latin typeface="Utopia" pitchFamily="34"/>
                <a:ea typeface="Times New Roman" pitchFamily="2"/>
                <a:cs typeface="Times New Roman" pitchFamily="2"/>
              </a:rPr>
              <a:t>, September 2021</a:t>
            </a:r>
            <a:endParaRPr lang="en-US" sz="2200" b="0" i="0" u="none" strike="noStrike" baseline="0" dirty="0">
              <a:ln>
                <a:noFill/>
              </a:ln>
              <a:solidFill>
                <a:srgbClr val="000000"/>
              </a:solidFill>
              <a:latin typeface="Utopia" pitchFamily="34"/>
              <a:ea typeface="Times New Roman" pitchFamily="2"/>
              <a:cs typeface="Times New Roman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  <a:p>
            <a:pPr marL="0" marR="0" lvl="0" indent="0" algn="ctr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200" b="0" i="0" u="none" strike="noStrike" baseline="0" dirty="0">
              <a:ln>
                <a:noFill/>
              </a:ln>
              <a:solidFill>
                <a:srgbClr val="FFFF99"/>
              </a:solidFill>
              <a:latin typeface="Utopia" pitchFamily="34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eather data with mixed attribut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8247DEC-5B97-4399-98A7-02E509CD124C}" type="slidenum">
              <a:rPr/>
              <a:t>10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086885" y="108835"/>
            <a:ext cx="75247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b="1" dirty="0"/>
              <a:t>Weather data with mixed attributes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2953" y="112148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dirty="0"/>
              <a:t>Some attributes have numeric values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839879" y="1800000"/>
            <a:ext cx="7620121" cy="2009520"/>
            <a:chOff x="839879" y="1800000"/>
            <a:chExt cx="7620121" cy="2009520"/>
          </a:xfrm>
        </p:grpSpPr>
        <p:sp>
          <p:nvSpPr>
            <p:cNvPr id="5" name="Freeform 4"/>
            <p:cNvSpPr/>
            <p:nvPr/>
          </p:nvSpPr>
          <p:spPr>
            <a:xfrm>
              <a:off x="6935759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1188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888000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2363760" y="347472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839879" y="347472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935759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1188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888000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363760" y="3139559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75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839879" y="3139559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Rainy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6935759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1188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888000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86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2363760" y="28047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83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839879" y="28047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Overcast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935759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1188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True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888000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90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2363760" y="246996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839879" y="246996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6935759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1188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False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888000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2363760" y="2134800"/>
              <a:ext cx="15242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85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839879" y="2134800"/>
              <a:ext cx="15238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Sunny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6935759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Play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1188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Windy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888000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Humidity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2363760" y="1800000"/>
              <a:ext cx="15242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Temperature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839879" y="1800000"/>
              <a:ext cx="15238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Outlook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839879" y="380952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839879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8460000" y="1800000"/>
              <a:ext cx="0" cy="200952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839879" y="21348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839879" y="1800000"/>
              <a:ext cx="7620121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39879" y="4140000"/>
            <a:ext cx="7620121" cy="1685880"/>
            <a:chOff x="839879" y="4140000"/>
            <a:chExt cx="7620121" cy="1685880"/>
          </a:xfrm>
        </p:grpSpPr>
        <p:sp>
          <p:nvSpPr>
            <p:cNvPr id="41" name="Freeform 40"/>
            <p:cNvSpPr/>
            <p:nvPr/>
          </p:nvSpPr>
          <p:spPr>
            <a:xfrm>
              <a:off x="839879" y="414000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&gt; 83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&lt; 85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39879" y="41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39879" y="582588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39879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8460000" y="414000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contact lenses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2B52CBF-7243-40C0-A879-F27F9FC0CCF6}" type="slidenum">
              <a:rPr/>
              <a:t>11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The contact lenses data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900000"/>
            <a:ext cx="8820000" cy="5572080"/>
            <a:chOff x="180000" y="900000"/>
            <a:chExt cx="8820000" cy="5572080"/>
          </a:xfrm>
        </p:grpSpPr>
        <p:sp>
          <p:nvSpPr>
            <p:cNvPr id="4" name="Freeform 3"/>
            <p:cNvSpPr/>
            <p:nvPr/>
          </p:nvSpPr>
          <p:spPr>
            <a:xfrm>
              <a:off x="7176960" y="43290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5353560" y="43290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3816720" y="43290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1801080" y="43290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0000" y="43290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7176960" y="454320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353560" y="454320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3816720" y="454320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1801080" y="454320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0000" y="454320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7176960" y="4757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353560" y="4757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816720" y="4757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1080" y="4757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0000" y="4757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176960" y="4971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353560" y="4971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816720" y="4971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1801080" y="4971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0000" y="4971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7176960" y="5186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5353560" y="5186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3816720" y="5186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801080" y="5186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0000" y="5186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176960" y="5400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5353560" y="5400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816720" y="5400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1801080" y="5400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0000" y="5400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176960" y="5614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5353560" y="5614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816720" y="5614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1801080" y="5614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5614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7176960" y="582912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5353560" y="582912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816720" y="582912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1801080" y="582912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180000" y="582912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7176960" y="604367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5353560" y="604367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816720" y="604367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1801080" y="604367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180000" y="604367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7176960" y="6257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353560" y="6257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816720" y="6257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1080" y="6257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180000" y="6257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176960" y="411480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5353560" y="411480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816720" y="411480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801080" y="411480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180000" y="411480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7176960" y="390024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5353560" y="390024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816720" y="390024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1080" y="390024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390024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7176960" y="36860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5353560" y="36860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3816720" y="36860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1080" y="36860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36860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7176960" y="3471839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5353560" y="3471839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3816720" y="3471839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72" name="Freeform 71"/>
            <p:cNvSpPr/>
            <p:nvPr/>
          </p:nvSpPr>
          <p:spPr>
            <a:xfrm>
              <a:off x="1801080" y="3471839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180000" y="3471839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7176960" y="325727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5353560" y="325727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3816720" y="325727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1801080" y="325727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78" name="Freeform 77"/>
            <p:cNvSpPr/>
            <p:nvPr/>
          </p:nvSpPr>
          <p:spPr>
            <a:xfrm>
              <a:off x="180000" y="325727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7176960" y="30430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353560" y="30430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816720" y="30430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1801080" y="30430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180000" y="30430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84" name="Freeform 83"/>
            <p:cNvSpPr/>
            <p:nvPr/>
          </p:nvSpPr>
          <p:spPr>
            <a:xfrm>
              <a:off x="7176960" y="28288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5353560" y="28288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3816720" y="28288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1801080" y="28288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180000" y="28288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176960" y="261468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0" name="Freeform 89"/>
            <p:cNvSpPr/>
            <p:nvPr/>
          </p:nvSpPr>
          <p:spPr>
            <a:xfrm>
              <a:off x="5353560" y="261468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3816720" y="261468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1801080" y="261468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180000" y="261468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7176960" y="2400119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5353560" y="2400119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96" name="Freeform 95"/>
            <p:cNvSpPr/>
            <p:nvPr/>
          </p:nvSpPr>
          <p:spPr>
            <a:xfrm>
              <a:off x="3816720" y="2400119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1801080" y="2400119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180000" y="2400119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7176960" y="21859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5353560" y="21859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3816720" y="21859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1801080" y="21859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180000" y="21859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7176960" y="197172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5353560" y="197172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3816720" y="197172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1801080" y="197172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180000" y="197172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7176960" y="1757160"/>
              <a:ext cx="182303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353560" y="1757160"/>
              <a:ext cx="1823399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816720" y="1757160"/>
              <a:ext cx="15368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1801080" y="1757160"/>
              <a:ext cx="201564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180000" y="1757160"/>
              <a:ext cx="162108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7176960" y="15429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5353560" y="15429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3816720" y="15429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1801080" y="15429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180000" y="15429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176960" y="1328760"/>
              <a:ext cx="182303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5353560" y="1328760"/>
              <a:ext cx="1823399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3816720" y="1328760"/>
              <a:ext cx="15368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1801080" y="1328760"/>
              <a:ext cx="201564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180000" y="1328760"/>
              <a:ext cx="162108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7176960" y="900000"/>
              <a:ext cx="182303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5353560" y="900000"/>
              <a:ext cx="1823399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3816720" y="900000"/>
              <a:ext cx="15368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1801080" y="900000"/>
              <a:ext cx="201564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180000" y="900000"/>
              <a:ext cx="1621080" cy="4287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129" name="Straight Connector 128"/>
            <p:cNvSpPr/>
            <p:nvPr/>
          </p:nvSpPr>
          <p:spPr>
            <a:xfrm>
              <a:off x="180000" y="64720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9000000" y="900000"/>
              <a:ext cx="0" cy="5572079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180000" y="132876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9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34" name="Freeform 133"/>
          <p:cNvSpPr/>
          <p:nvPr/>
        </p:nvSpPr>
        <p:spPr>
          <a:xfrm>
            <a:off x="2955959" y="1870199"/>
            <a:ext cx="183960" cy="457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complete and correct rule se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654DBC-2500-4123-92EC-3CBE91ED30BB}" type="slidenum">
              <a:rPr/>
              <a:t>12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541051" y="-192348"/>
            <a:ext cx="7343775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b="1" dirty="0"/>
              <a:t>A complete and correct rule set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839879" y="1260000"/>
            <a:ext cx="7620121" cy="4573440"/>
            <a:chOff x="839879" y="1260000"/>
            <a:chExt cx="7620121" cy="4573440"/>
          </a:xfrm>
        </p:grpSpPr>
        <p:sp>
          <p:nvSpPr>
            <p:cNvPr id="4" name="Freeform 3"/>
            <p:cNvSpPr/>
            <p:nvPr/>
          </p:nvSpPr>
          <p:spPr>
            <a:xfrm>
              <a:off x="839879" y="1260000"/>
              <a:ext cx="7620120" cy="4573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young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myope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no 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hypermetrope and astigmatic = no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soft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spectacle prescription = myope and astigmatic = yes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young and astigmatic = yes 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tear production rate = normal then recommendation = hard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pre-presbyopic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374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age = presbyopic and spectacle prescription = hypermetrope</a:t>
              </a:r>
              <a:b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5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astigmatic = yes then recommendation = none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839879" y="126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839879" y="583344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839879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8460000" y="1260000"/>
              <a:ext cx="0" cy="4573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A decision tree for this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D55EDC1-0AA3-4B2A-B585-E3178810F359}" type="slidenum">
              <a:rPr/>
              <a:t>13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619250" y="-179388"/>
            <a:ext cx="7524750" cy="12334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b="1" dirty="0"/>
              <a:t>A decision tree for this problem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9543" y="1120996"/>
            <a:ext cx="5396754" cy="4963485"/>
          </a:xfrm>
          <a:prstGeom prst="rect">
            <a:avLst/>
          </a:prstGeom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ying iris flow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42A1A48-C11A-41FD-AFAE-7AAB197880D0}" type="slidenum">
              <a:rPr/>
              <a:t>14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718188" y="-13147"/>
            <a:ext cx="5580062" cy="813614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b="1" dirty="0"/>
              <a:t>Classifying iris flowers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0" y="1398600"/>
            <a:ext cx="7467479" cy="3349800"/>
            <a:chOff x="0" y="1398600"/>
            <a:chExt cx="7467479" cy="3349800"/>
          </a:xfrm>
        </p:grpSpPr>
        <p:sp>
          <p:nvSpPr>
            <p:cNvPr id="4" name="Freeform 3"/>
            <p:cNvSpPr/>
            <p:nvPr/>
          </p:nvSpPr>
          <p:spPr>
            <a:xfrm>
              <a:off x="5956199" y="441324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" name="Freeform 4"/>
            <p:cNvSpPr/>
            <p:nvPr/>
          </p:nvSpPr>
          <p:spPr>
            <a:xfrm>
              <a:off x="4711680" y="441324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3378240" y="441324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Freeform 6"/>
            <p:cNvSpPr/>
            <p:nvPr/>
          </p:nvSpPr>
          <p:spPr>
            <a:xfrm>
              <a:off x="2044440" y="441324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7120" y="441324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Freeform 8"/>
            <p:cNvSpPr/>
            <p:nvPr/>
          </p:nvSpPr>
          <p:spPr>
            <a:xfrm>
              <a:off x="0" y="441324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5956199" y="340848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" name="Freeform 10"/>
            <p:cNvSpPr/>
            <p:nvPr/>
          </p:nvSpPr>
          <p:spPr>
            <a:xfrm>
              <a:off x="4711680" y="340848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378240" y="340848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2044440" y="340848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7120" y="340848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Freeform 14"/>
            <p:cNvSpPr/>
            <p:nvPr/>
          </p:nvSpPr>
          <p:spPr>
            <a:xfrm>
              <a:off x="0" y="340848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956199" y="240372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7" name="Freeform 16"/>
            <p:cNvSpPr/>
            <p:nvPr/>
          </p:nvSpPr>
          <p:spPr>
            <a:xfrm>
              <a:off x="4711680" y="240372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8" name="Freeform 17"/>
            <p:cNvSpPr/>
            <p:nvPr/>
          </p:nvSpPr>
          <p:spPr>
            <a:xfrm>
              <a:off x="3378240" y="240372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9" name="Freeform 18"/>
            <p:cNvSpPr/>
            <p:nvPr/>
          </p:nvSpPr>
          <p:spPr>
            <a:xfrm>
              <a:off x="2044440" y="240372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27120" y="240372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1" name="Freeform 20"/>
            <p:cNvSpPr/>
            <p:nvPr/>
          </p:nvSpPr>
          <p:spPr>
            <a:xfrm>
              <a:off x="0" y="240372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956199" y="407844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4711680" y="407844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1.9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3378240" y="407844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2044440" y="407844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2.7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627120" y="407844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5.8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0" y="407844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102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0" y="374328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101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0" y="3073679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52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0" y="2738519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0" y="206856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0" y="1733760"/>
              <a:ext cx="627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0" y="1398600"/>
              <a:ext cx="627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5956199" y="374328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virginica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4711680" y="374328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2.5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3378240" y="374328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6.0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2044440" y="374328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3.3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627120" y="374328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6.3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5956199" y="3073679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4711680" y="3073679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1.5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3378240" y="3073679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2044440" y="3073679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627120" y="3073679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6.4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5956199" y="2738519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versicolor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4711680" y="2738519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3378240" y="2738519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4.7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2044440" y="2738519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3.2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27120" y="2738519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7.0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5956199" y="206856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4711680" y="206856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378240" y="206856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2044440" y="206856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3.0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627120" y="206856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4.9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5956199" y="1733760"/>
              <a:ext cx="15112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Iris setosa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4711680" y="1733760"/>
              <a:ext cx="12445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0.2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3378240" y="1733760"/>
              <a:ext cx="133344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1.4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2044440" y="1733760"/>
              <a:ext cx="1333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3.5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627120" y="1733760"/>
              <a:ext cx="14173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5.1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5956199" y="1398600"/>
              <a:ext cx="15112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4711680" y="1398600"/>
              <a:ext cx="12445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width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3378240" y="1398600"/>
              <a:ext cx="133344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Petal length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2044440" y="1398600"/>
              <a:ext cx="1333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width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627120" y="1398600"/>
              <a:ext cx="14173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Sepal length</a:t>
              </a: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7467479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7467479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7467479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467479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7467479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467479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7467479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467479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467479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467479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627120" y="13986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0" y="13986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0" y="13986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627120" y="474840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0" y="4748400"/>
              <a:ext cx="627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9" name="Straight Connector 78"/>
            <p:cNvSpPr/>
            <p:nvPr/>
          </p:nvSpPr>
          <p:spPr>
            <a:xfrm>
              <a:off x="0" y="17337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0" name="Straight Connector 79"/>
            <p:cNvSpPr/>
            <p:nvPr/>
          </p:nvSpPr>
          <p:spPr>
            <a:xfrm>
              <a:off x="0" y="20685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0" y="2403720"/>
              <a:ext cx="0" cy="334799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0" y="2738519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0" y="3073679"/>
              <a:ext cx="0" cy="334801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0" y="340848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5" name="Straight Connector 84"/>
            <p:cNvSpPr/>
            <p:nvPr/>
          </p:nvSpPr>
          <p:spPr>
            <a:xfrm>
              <a:off x="0" y="374328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6" name="Straight Connector 85"/>
            <p:cNvSpPr/>
            <p:nvPr/>
          </p:nvSpPr>
          <p:spPr>
            <a:xfrm>
              <a:off x="0" y="407844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7" name="Straight Connector 86"/>
            <p:cNvSpPr/>
            <p:nvPr/>
          </p:nvSpPr>
          <p:spPr>
            <a:xfrm>
              <a:off x="0" y="441324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8" name="Straight Connector 87"/>
            <p:cNvSpPr/>
            <p:nvPr/>
          </p:nvSpPr>
          <p:spPr>
            <a:xfrm>
              <a:off x="627120" y="1733760"/>
              <a:ext cx="6840359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89" name="Group 88"/>
          <p:cNvGrpSpPr/>
          <p:nvPr/>
        </p:nvGrpSpPr>
        <p:grpSpPr>
          <a:xfrm>
            <a:off x="609480" y="5094360"/>
            <a:ext cx="6781680" cy="1025640"/>
            <a:chOff x="609480" y="5094360"/>
            <a:chExt cx="6781680" cy="1025640"/>
          </a:xfrm>
        </p:grpSpPr>
        <p:sp>
          <p:nvSpPr>
            <p:cNvPr id="90" name="Freeform 89"/>
            <p:cNvSpPr/>
            <p:nvPr/>
          </p:nvSpPr>
          <p:spPr>
            <a:xfrm>
              <a:off x="609480" y="5094360"/>
              <a:ext cx="6781680" cy="102563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petal length &lt; 2.45 then Iris setosa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sepal width &lt; 2.10 then Iris versicolor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...</a:t>
              </a:r>
            </a:p>
          </p:txBody>
        </p:sp>
        <p:sp>
          <p:nvSpPr>
            <p:cNvPr id="91" name="Straight Connector 90"/>
            <p:cNvSpPr/>
            <p:nvPr/>
          </p:nvSpPr>
          <p:spPr>
            <a:xfrm>
              <a:off x="609480" y="509436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2" name="Straight Connector 91"/>
            <p:cNvSpPr/>
            <p:nvPr/>
          </p:nvSpPr>
          <p:spPr>
            <a:xfrm>
              <a:off x="609480" y="6120000"/>
              <a:ext cx="67816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3" name="Straight Connector 92"/>
            <p:cNvSpPr/>
            <p:nvPr/>
          </p:nvSpPr>
          <p:spPr>
            <a:xfrm>
              <a:off x="60948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4" name="Straight Connector 93"/>
            <p:cNvSpPr/>
            <p:nvPr/>
          </p:nvSpPr>
          <p:spPr>
            <a:xfrm>
              <a:off x="7391160" y="5094360"/>
              <a:ext cx="0" cy="10256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edicting CPU performan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1052B2A-10F7-4741-88EF-55AE23549FBF}" type="slidenum">
              <a:rPr/>
              <a:t>15</a:t>
            </a:fld>
            <a:endParaRPr lang="en-US"/>
          </a:p>
        </p:txBody>
      </p:sp>
      <p:sp>
        <p:nvSpPr>
          <p:cNvPr id="2" name="Text Placeholder 1"/>
          <p:cNvSpPr txBox="1">
            <a:spLocks noGrp="1"/>
          </p:cNvSpPr>
          <p:nvPr>
            <p:ph type="body" idx="4294967295"/>
          </p:nvPr>
        </p:nvSpPr>
        <p:spPr>
          <a:xfrm>
            <a:off x="363794" y="1079500"/>
            <a:ext cx="8229600" cy="5580063"/>
          </a:xfrm>
        </p:spPr>
        <p:txBody>
          <a:bodyPr wrap="square" lIns="92160" tIns="46080" rIns="92160" bIns="46080" anchor="t" anchorCtr="0">
            <a:spAutoFit/>
          </a:bodyPr>
          <a:lstStyle/>
          <a:p>
            <a:pPr lvl="0">
              <a:spcBef>
                <a:spcPts val="598"/>
              </a:spcBef>
            </a:pPr>
            <a:r>
              <a:rPr lang="en-US" sz="2400"/>
              <a:t>Example: 209 different computer configurations</a:t>
            </a:r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marL="259200" lvl="0" indent="-259200">
              <a:spcBef>
                <a:spcPts val="598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400"/>
          </a:p>
          <a:p>
            <a:pPr lvl="0">
              <a:spcBef>
                <a:spcPts val="598"/>
              </a:spcBef>
            </a:pPr>
            <a:r>
              <a:rPr lang="en-US" sz="2400"/>
              <a:t>Linear regression function</a:t>
            </a:r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Predicting CPU performance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720000" y="1620000"/>
            <a:ext cx="8100000" cy="2589480"/>
            <a:chOff x="720000" y="1620000"/>
            <a:chExt cx="8100000" cy="2589480"/>
          </a:xfrm>
        </p:grpSpPr>
        <p:sp>
          <p:nvSpPr>
            <p:cNvPr id="5" name="Freeform 4"/>
            <p:cNvSpPr/>
            <p:nvPr/>
          </p:nvSpPr>
          <p:spPr>
            <a:xfrm>
              <a:off x="6262560" y="387432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6262560" y="353952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62560" y="320436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Freeform 7"/>
            <p:cNvSpPr/>
            <p:nvPr/>
          </p:nvSpPr>
          <p:spPr>
            <a:xfrm>
              <a:off x="6262560" y="286956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6262560" y="2534400"/>
              <a:ext cx="116280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128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6262560" y="2199600"/>
              <a:ext cx="116280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CHMAX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239800" y="387432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5239800" y="353952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5239800" y="320436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Freeform 13"/>
            <p:cNvSpPr/>
            <p:nvPr/>
          </p:nvSpPr>
          <p:spPr>
            <a:xfrm>
              <a:off x="5239800" y="286956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239800" y="2534400"/>
              <a:ext cx="102275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16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239800" y="2199600"/>
              <a:ext cx="102275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CHMIN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5239800" y="1620000"/>
              <a:ext cx="2185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Channels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7425360" y="1620000"/>
              <a:ext cx="13946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Performance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4377960" y="1620000"/>
              <a:ext cx="861839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Cache (Kb)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2723400" y="1620000"/>
              <a:ext cx="165456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Main memory (Kb)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1403280" y="1620000"/>
              <a:ext cx="132012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Cycle time (ns)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720000" y="1620000"/>
              <a:ext cx="683280" cy="5796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>
              <a:off x="7425360" y="387432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45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4377960" y="387432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0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3507479" y="387432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4000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2723400" y="387432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1000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1403280" y="387432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720000" y="387432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209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7425360" y="353952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67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4377960" y="353952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3507479" y="353952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2723400" y="353952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512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403280" y="353952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480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720000" y="353952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208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7425360" y="320436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Freeform 35"/>
            <p:cNvSpPr/>
            <p:nvPr/>
          </p:nvSpPr>
          <p:spPr>
            <a:xfrm>
              <a:off x="4377960" y="320436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507479" y="320436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Freeform 37"/>
            <p:cNvSpPr/>
            <p:nvPr/>
          </p:nvSpPr>
          <p:spPr>
            <a:xfrm>
              <a:off x="2723400" y="320436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Freeform 38"/>
            <p:cNvSpPr/>
            <p:nvPr/>
          </p:nvSpPr>
          <p:spPr>
            <a:xfrm>
              <a:off x="1403280" y="320436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20000" y="320436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41" name="Freeform 40"/>
            <p:cNvSpPr/>
            <p:nvPr/>
          </p:nvSpPr>
          <p:spPr>
            <a:xfrm>
              <a:off x="7425360" y="286956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269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4377960" y="286956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3507479" y="286956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32000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2723400" y="286956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8000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403280" y="286956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29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720000" y="286956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425360" y="2534400"/>
              <a:ext cx="13946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198</a:t>
              </a:r>
            </a:p>
          </p:txBody>
        </p:sp>
        <p:sp>
          <p:nvSpPr>
            <p:cNvPr id="48" name="Freeform 47"/>
            <p:cNvSpPr/>
            <p:nvPr/>
          </p:nvSpPr>
          <p:spPr>
            <a:xfrm>
              <a:off x="4377960" y="2534400"/>
              <a:ext cx="86183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3507479" y="2534400"/>
              <a:ext cx="870479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6000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2723400" y="2534400"/>
              <a:ext cx="7840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256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1403280" y="2534400"/>
              <a:ext cx="132012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125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720000" y="2534400"/>
              <a:ext cx="683280" cy="335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7425360" y="2199600"/>
              <a:ext cx="13946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PRP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4377960" y="2199600"/>
              <a:ext cx="86183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CACH</a:t>
              </a:r>
            </a:p>
          </p:txBody>
        </p:sp>
        <p:sp>
          <p:nvSpPr>
            <p:cNvPr id="55" name="Freeform 54"/>
            <p:cNvSpPr/>
            <p:nvPr/>
          </p:nvSpPr>
          <p:spPr>
            <a:xfrm>
              <a:off x="3507479" y="2199600"/>
              <a:ext cx="870479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MMAX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2723400" y="2199600"/>
              <a:ext cx="7840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MMIN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1403280" y="2199600"/>
              <a:ext cx="132012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MYCT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720000" y="2199600"/>
              <a:ext cx="683280" cy="3348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9" name="Straight Connector 58"/>
            <p:cNvSpPr/>
            <p:nvPr/>
          </p:nvSpPr>
          <p:spPr>
            <a:xfrm>
              <a:off x="88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0" name="Straight Connector 59"/>
            <p:cNvSpPr/>
            <p:nvPr/>
          </p:nvSpPr>
          <p:spPr>
            <a:xfrm>
              <a:off x="88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1" name="Straight Connector 60"/>
            <p:cNvSpPr/>
            <p:nvPr/>
          </p:nvSpPr>
          <p:spPr>
            <a:xfrm>
              <a:off x="88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2" name="Straight Connector 61"/>
            <p:cNvSpPr/>
            <p:nvPr/>
          </p:nvSpPr>
          <p:spPr>
            <a:xfrm>
              <a:off x="88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3" name="Straight Connector 62"/>
            <p:cNvSpPr/>
            <p:nvPr/>
          </p:nvSpPr>
          <p:spPr>
            <a:xfrm>
              <a:off x="88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4" name="Straight Connector 63"/>
            <p:cNvSpPr/>
            <p:nvPr/>
          </p:nvSpPr>
          <p:spPr>
            <a:xfrm>
              <a:off x="88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5" name="Straight Connector 64"/>
            <p:cNvSpPr/>
            <p:nvPr/>
          </p:nvSpPr>
          <p:spPr>
            <a:xfrm>
              <a:off x="88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6" name="Straight Connector 65"/>
            <p:cNvSpPr/>
            <p:nvPr/>
          </p:nvSpPr>
          <p:spPr>
            <a:xfrm>
              <a:off x="1403280" y="16200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7" name="Straight Connector 66"/>
            <p:cNvSpPr/>
            <p:nvPr/>
          </p:nvSpPr>
          <p:spPr>
            <a:xfrm>
              <a:off x="720000" y="1620000"/>
              <a:ext cx="0" cy="5796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8" name="Straight Connector 67"/>
            <p:cNvSpPr/>
            <p:nvPr/>
          </p:nvSpPr>
          <p:spPr>
            <a:xfrm>
              <a:off x="1403280" y="420948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9" name="Straight Connector 68"/>
            <p:cNvSpPr/>
            <p:nvPr/>
          </p:nvSpPr>
          <p:spPr>
            <a:xfrm>
              <a:off x="720000" y="162000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0" name="Straight Connector 69"/>
            <p:cNvSpPr/>
            <p:nvPr/>
          </p:nvSpPr>
          <p:spPr>
            <a:xfrm>
              <a:off x="1403280" y="2199600"/>
              <a:ext cx="741672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720000" y="4209480"/>
              <a:ext cx="68328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720000" y="219960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720000" y="253440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720000" y="286956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5" name="Straight Connector 74"/>
            <p:cNvSpPr/>
            <p:nvPr/>
          </p:nvSpPr>
          <p:spPr>
            <a:xfrm>
              <a:off x="720000" y="320436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6" name="Straight Connector 75"/>
            <p:cNvSpPr/>
            <p:nvPr/>
          </p:nvSpPr>
          <p:spPr>
            <a:xfrm>
              <a:off x="720000" y="3539520"/>
              <a:ext cx="0" cy="33480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7" name="Straight Connector 76"/>
            <p:cNvSpPr/>
            <p:nvPr/>
          </p:nvSpPr>
          <p:spPr>
            <a:xfrm>
              <a:off x="720000" y="3874320"/>
              <a:ext cx="0" cy="33516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Straight Connector 77"/>
            <p:cNvSpPr/>
            <p:nvPr/>
          </p:nvSpPr>
          <p:spPr>
            <a:xfrm>
              <a:off x="1403280" y="2534400"/>
              <a:ext cx="741672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79" name="Group 78"/>
          <p:cNvGrpSpPr/>
          <p:nvPr/>
        </p:nvGrpSpPr>
        <p:grpSpPr>
          <a:xfrm>
            <a:off x="1080000" y="5220000"/>
            <a:ext cx="7620120" cy="639720"/>
            <a:chOff x="1080000" y="5220000"/>
            <a:chExt cx="7620120" cy="639720"/>
          </a:xfrm>
        </p:grpSpPr>
        <p:sp>
          <p:nvSpPr>
            <p:cNvPr id="80" name="Freeform 79"/>
            <p:cNvSpPr/>
            <p:nvPr/>
          </p:nvSpPr>
          <p:spPr>
            <a:xfrm>
              <a:off x="1080000" y="5220000"/>
              <a:ext cx="76201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855359" marR="0" lvl="0" indent="-855359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855359" algn="l"/>
                  <a:tab pos="914039" algn="l"/>
                  <a:tab pos="1828439" algn="l"/>
                  <a:tab pos="2742839" algn="l"/>
                  <a:tab pos="3657239" algn="l"/>
                  <a:tab pos="4571639" algn="l"/>
                  <a:tab pos="5486039" algn="l"/>
                  <a:tab pos="6400439" algn="l"/>
                  <a:tab pos="7314838" algn="l"/>
                  <a:tab pos="8229238" algn="l"/>
                  <a:tab pos="9143639" algn="l"/>
                  <a:tab pos="10058039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PRP =	-55.9 + 0.0489 MYCT + 0.0153 MMIN + 0.0056 MMAX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+ 0.6410 CACH - 0.2700 CHMIN + 1.480 CHMAX</a:t>
              </a:r>
            </a:p>
          </p:txBody>
        </p:sp>
        <p:sp>
          <p:nvSpPr>
            <p:cNvPr id="81" name="Straight Connector 80"/>
            <p:cNvSpPr/>
            <p:nvPr/>
          </p:nvSpPr>
          <p:spPr>
            <a:xfrm>
              <a:off x="1080000" y="522000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2" name="Straight Connector 81"/>
            <p:cNvSpPr/>
            <p:nvPr/>
          </p:nvSpPr>
          <p:spPr>
            <a:xfrm>
              <a:off x="1080000" y="5859720"/>
              <a:ext cx="76201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3" name="Straight Connector 82"/>
            <p:cNvSpPr/>
            <p:nvPr/>
          </p:nvSpPr>
          <p:spPr>
            <a:xfrm>
              <a:off x="108000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Straight Connector 83"/>
            <p:cNvSpPr/>
            <p:nvPr/>
          </p:nvSpPr>
          <p:spPr>
            <a:xfrm>
              <a:off x="8700120" y="522000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from labor negoti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7D8B41-0901-4CE9-94D4-CF8F161C12A3}" type="slidenum">
              <a:rPr/>
              <a:t>16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Data from labor negotiations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80000" y="1421640"/>
            <a:ext cx="8640000" cy="3978360"/>
            <a:chOff x="180000" y="1421640"/>
            <a:chExt cx="8640000" cy="3978360"/>
          </a:xfrm>
        </p:grpSpPr>
        <p:sp>
          <p:nvSpPr>
            <p:cNvPr id="4" name="Freeform 3"/>
            <p:cNvSpPr/>
            <p:nvPr/>
          </p:nvSpPr>
          <p:spPr>
            <a:xfrm>
              <a:off x="816804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5" name="Freeform 4"/>
            <p:cNvSpPr/>
            <p:nvPr/>
          </p:nvSpPr>
          <p:spPr>
            <a:xfrm>
              <a:off x="751608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Freeform 5"/>
            <p:cNvSpPr/>
            <p:nvPr/>
          </p:nvSpPr>
          <p:spPr>
            <a:xfrm>
              <a:off x="686376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6211800" y="5158440"/>
              <a:ext cx="6519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good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559480" y="5158440"/>
              <a:ext cx="6523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bad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3114720" y="5158440"/>
              <a:ext cx="244476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{good,bad}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180000" y="5158440"/>
              <a:ext cx="2934720" cy="241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Acceptability of contract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816804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half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751608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Freeform 12"/>
            <p:cNvSpPr/>
            <p:nvPr/>
          </p:nvSpPr>
          <p:spPr>
            <a:xfrm>
              <a:off x="686376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6211800" y="494423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5559480" y="494423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3114720" y="494423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180000" y="494423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Health plan contribution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816804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751608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686376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6211800" y="47300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5559480" y="47300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3114720" y="47300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7300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Bereavement assistance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816804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751608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7" name="Freeform 26"/>
            <p:cNvSpPr/>
            <p:nvPr/>
          </p:nvSpPr>
          <p:spPr>
            <a:xfrm>
              <a:off x="686376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full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6211800" y="45158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5559480" y="45158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3114720" y="45158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{none,half,full}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180000" y="45158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Dental plan contribution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816804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751608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4" name="Freeform 33"/>
            <p:cNvSpPr/>
            <p:nvPr/>
          </p:nvSpPr>
          <p:spPr>
            <a:xfrm>
              <a:off x="686376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5" name="Freeform 34"/>
            <p:cNvSpPr/>
            <p:nvPr/>
          </p:nvSpPr>
          <p:spPr>
            <a:xfrm>
              <a:off x="6211800" y="430127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36" name="Freeform 35"/>
            <p:cNvSpPr/>
            <p:nvPr/>
          </p:nvSpPr>
          <p:spPr>
            <a:xfrm>
              <a:off x="5559480" y="430127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37" name="Freeform 36"/>
            <p:cNvSpPr/>
            <p:nvPr/>
          </p:nvSpPr>
          <p:spPr>
            <a:xfrm>
              <a:off x="3114720" y="430127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38" name="Freeform 37"/>
            <p:cNvSpPr/>
            <p:nvPr/>
          </p:nvSpPr>
          <p:spPr>
            <a:xfrm>
              <a:off x="180000" y="430127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Long-term disability assistance</a:t>
              </a:r>
            </a:p>
          </p:txBody>
        </p:sp>
        <p:sp>
          <p:nvSpPr>
            <p:cNvPr id="39" name="Freeform 38"/>
            <p:cNvSpPr/>
            <p:nvPr/>
          </p:nvSpPr>
          <p:spPr>
            <a:xfrm>
              <a:off x="816804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0" name="Freeform 39"/>
            <p:cNvSpPr/>
            <p:nvPr/>
          </p:nvSpPr>
          <p:spPr>
            <a:xfrm>
              <a:off x="751608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1" name="Freeform 40"/>
            <p:cNvSpPr/>
            <p:nvPr/>
          </p:nvSpPr>
          <p:spPr>
            <a:xfrm>
              <a:off x="686376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2" name="Freeform 41"/>
            <p:cNvSpPr/>
            <p:nvPr/>
          </p:nvSpPr>
          <p:spPr>
            <a:xfrm>
              <a:off x="6211800" y="408708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gen</a:t>
              </a:r>
            </a:p>
          </p:txBody>
        </p:sp>
        <p:sp>
          <p:nvSpPr>
            <p:cNvPr id="43" name="Freeform 42"/>
            <p:cNvSpPr/>
            <p:nvPr/>
          </p:nvSpPr>
          <p:spPr>
            <a:xfrm>
              <a:off x="5559480" y="408708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avg</a:t>
              </a:r>
            </a:p>
          </p:txBody>
        </p:sp>
        <p:sp>
          <p:nvSpPr>
            <p:cNvPr id="44" name="Freeform 43"/>
            <p:cNvSpPr/>
            <p:nvPr/>
          </p:nvSpPr>
          <p:spPr>
            <a:xfrm>
              <a:off x="3114720" y="408708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{below-avg,avg,gen}</a:t>
              </a:r>
            </a:p>
          </p:txBody>
        </p:sp>
        <p:sp>
          <p:nvSpPr>
            <p:cNvPr id="45" name="Freeform 44"/>
            <p:cNvSpPr/>
            <p:nvPr/>
          </p:nvSpPr>
          <p:spPr>
            <a:xfrm>
              <a:off x="180000" y="408708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Vacation</a:t>
              </a:r>
            </a:p>
          </p:txBody>
        </p:sp>
        <p:sp>
          <p:nvSpPr>
            <p:cNvPr id="46" name="Freeform 45"/>
            <p:cNvSpPr/>
            <p:nvPr/>
          </p:nvSpPr>
          <p:spPr>
            <a:xfrm>
              <a:off x="816804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7" name="Freeform 46"/>
            <p:cNvSpPr/>
            <p:nvPr/>
          </p:nvSpPr>
          <p:spPr>
            <a:xfrm>
              <a:off x="751608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8" name="Freeform 47"/>
            <p:cNvSpPr/>
            <p:nvPr/>
          </p:nvSpPr>
          <p:spPr>
            <a:xfrm>
              <a:off x="686376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12</a:t>
              </a:r>
            </a:p>
          </p:txBody>
        </p:sp>
        <p:sp>
          <p:nvSpPr>
            <p:cNvPr id="49" name="Freeform 48"/>
            <p:cNvSpPr/>
            <p:nvPr/>
          </p:nvSpPr>
          <p:spPr>
            <a:xfrm>
              <a:off x="6211800" y="3872879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15</a:t>
              </a:r>
            </a:p>
          </p:txBody>
        </p:sp>
        <p:sp>
          <p:nvSpPr>
            <p:cNvPr id="50" name="Freeform 49"/>
            <p:cNvSpPr/>
            <p:nvPr/>
          </p:nvSpPr>
          <p:spPr>
            <a:xfrm>
              <a:off x="5559480" y="3872879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11</a:t>
              </a:r>
            </a:p>
          </p:txBody>
        </p:sp>
        <p:sp>
          <p:nvSpPr>
            <p:cNvPr id="51" name="Freeform 50"/>
            <p:cNvSpPr/>
            <p:nvPr/>
          </p:nvSpPr>
          <p:spPr>
            <a:xfrm>
              <a:off x="3114720" y="3872879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days)</a:t>
              </a:r>
            </a:p>
          </p:txBody>
        </p:sp>
        <p:sp>
          <p:nvSpPr>
            <p:cNvPr id="52" name="Freeform 51"/>
            <p:cNvSpPr/>
            <p:nvPr/>
          </p:nvSpPr>
          <p:spPr>
            <a:xfrm>
              <a:off x="180000" y="3872879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Statutory holidays</a:t>
              </a:r>
            </a:p>
          </p:txBody>
        </p:sp>
        <p:sp>
          <p:nvSpPr>
            <p:cNvPr id="53" name="Freeform 52"/>
            <p:cNvSpPr/>
            <p:nvPr/>
          </p:nvSpPr>
          <p:spPr>
            <a:xfrm>
              <a:off x="816804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4" name="Freeform 53"/>
            <p:cNvSpPr/>
            <p:nvPr/>
          </p:nvSpPr>
          <p:spPr>
            <a:xfrm>
              <a:off x="751608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55" name="Freeform 54"/>
            <p:cNvSpPr/>
            <p:nvPr/>
          </p:nvSpPr>
          <p:spPr>
            <a:xfrm>
              <a:off x="686376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6" name="Freeform 55"/>
            <p:cNvSpPr/>
            <p:nvPr/>
          </p:nvSpPr>
          <p:spPr>
            <a:xfrm>
              <a:off x="6211800" y="3634560"/>
              <a:ext cx="6519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57" name="Freeform 56"/>
            <p:cNvSpPr/>
            <p:nvPr/>
          </p:nvSpPr>
          <p:spPr>
            <a:xfrm>
              <a:off x="5559480" y="3634560"/>
              <a:ext cx="6523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58" name="Freeform 57"/>
            <p:cNvSpPr/>
            <p:nvPr/>
          </p:nvSpPr>
          <p:spPr>
            <a:xfrm>
              <a:off x="3114720" y="3634560"/>
              <a:ext cx="244476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{yes,no}</a:t>
              </a:r>
            </a:p>
          </p:txBody>
        </p:sp>
        <p:sp>
          <p:nvSpPr>
            <p:cNvPr id="59" name="Freeform 58"/>
            <p:cNvSpPr/>
            <p:nvPr/>
          </p:nvSpPr>
          <p:spPr>
            <a:xfrm>
              <a:off x="180000" y="3634560"/>
              <a:ext cx="2934720" cy="2383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Education allowance</a:t>
              </a:r>
            </a:p>
          </p:txBody>
        </p:sp>
        <p:sp>
          <p:nvSpPr>
            <p:cNvPr id="60" name="Freeform 59"/>
            <p:cNvSpPr/>
            <p:nvPr/>
          </p:nvSpPr>
          <p:spPr>
            <a:xfrm>
              <a:off x="180000" y="342036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Shift-work supplement</a:t>
              </a:r>
            </a:p>
          </p:txBody>
        </p:sp>
        <p:sp>
          <p:nvSpPr>
            <p:cNvPr id="61" name="Freeform 60"/>
            <p:cNvSpPr/>
            <p:nvPr/>
          </p:nvSpPr>
          <p:spPr>
            <a:xfrm>
              <a:off x="180000" y="31950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Standby pay</a:t>
              </a:r>
            </a:p>
          </p:txBody>
        </p:sp>
        <p:sp>
          <p:nvSpPr>
            <p:cNvPr id="62" name="Freeform 61"/>
            <p:cNvSpPr/>
            <p:nvPr/>
          </p:nvSpPr>
          <p:spPr>
            <a:xfrm>
              <a:off x="180000" y="2967839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Pension</a:t>
              </a:r>
            </a:p>
          </p:txBody>
        </p:sp>
        <p:sp>
          <p:nvSpPr>
            <p:cNvPr id="63" name="Freeform 62"/>
            <p:cNvSpPr/>
            <p:nvPr/>
          </p:nvSpPr>
          <p:spPr>
            <a:xfrm>
              <a:off x="180000" y="2740680"/>
              <a:ext cx="29347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Working hours per week</a:t>
              </a:r>
            </a:p>
          </p:txBody>
        </p:sp>
        <p:sp>
          <p:nvSpPr>
            <p:cNvPr id="64" name="Freeform 63"/>
            <p:cNvSpPr/>
            <p:nvPr/>
          </p:nvSpPr>
          <p:spPr>
            <a:xfrm>
              <a:off x="180000" y="251532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Cost of living adjustment</a:t>
              </a:r>
            </a:p>
          </p:txBody>
        </p:sp>
        <p:sp>
          <p:nvSpPr>
            <p:cNvPr id="65" name="Freeform 64"/>
            <p:cNvSpPr/>
            <p:nvPr/>
          </p:nvSpPr>
          <p:spPr>
            <a:xfrm>
              <a:off x="180000" y="228996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third year</a:t>
              </a:r>
            </a:p>
          </p:txBody>
        </p:sp>
        <p:sp>
          <p:nvSpPr>
            <p:cNvPr id="66" name="Freeform 65"/>
            <p:cNvSpPr/>
            <p:nvPr/>
          </p:nvSpPr>
          <p:spPr>
            <a:xfrm>
              <a:off x="180000" y="2064600"/>
              <a:ext cx="29347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second year</a:t>
              </a:r>
            </a:p>
          </p:txBody>
        </p:sp>
        <p:sp>
          <p:nvSpPr>
            <p:cNvPr id="67" name="Freeform 66"/>
            <p:cNvSpPr/>
            <p:nvPr/>
          </p:nvSpPr>
          <p:spPr>
            <a:xfrm>
              <a:off x="180000" y="185040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Wage increase first year</a:t>
              </a:r>
            </a:p>
          </p:txBody>
        </p:sp>
        <p:sp>
          <p:nvSpPr>
            <p:cNvPr id="68" name="Freeform 67"/>
            <p:cNvSpPr/>
            <p:nvPr/>
          </p:nvSpPr>
          <p:spPr>
            <a:xfrm>
              <a:off x="180000" y="1635839"/>
              <a:ext cx="29347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Duration</a:t>
              </a:r>
            </a:p>
          </p:txBody>
        </p:sp>
        <p:sp>
          <p:nvSpPr>
            <p:cNvPr id="69" name="Freeform 68"/>
            <p:cNvSpPr/>
            <p:nvPr/>
          </p:nvSpPr>
          <p:spPr>
            <a:xfrm>
              <a:off x="180000" y="1421640"/>
              <a:ext cx="29347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Attribute</a:t>
              </a:r>
            </a:p>
          </p:txBody>
        </p:sp>
        <p:sp>
          <p:nvSpPr>
            <p:cNvPr id="70" name="Freeform 69"/>
            <p:cNvSpPr/>
            <p:nvPr/>
          </p:nvSpPr>
          <p:spPr>
            <a:xfrm>
              <a:off x="816804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</a:t>
              </a:r>
            </a:p>
          </p:txBody>
        </p:sp>
        <p:sp>
          <p:nvSpPr>
            <p:cNvPr id="71" name="Freeform 70"/>
            <p:cNvSpPr/>
            <p:nvPr/>
          </p:nvSpPr>
          <p:spPr>
            <a:xfrm>
              <a:off x="751608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Freeform 71"/>
            <p:cNvSpPr/>
            <p:nvPr/>
          </p:nvSpPr>
          <p:spPr>
            <a:xfrm>
              <a:off x="686376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73" name="Freeform 72"/>
            <p:cNvSpPr/>
            <p:nvPr/>
          </p:nvSpPr>
          <p:spPr>
            <a:xfrm>
              <a:off x="6211800" y="342036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74" name="Freeform 73"/>
            <p:cNvSpPr/>
            <p:nvPr/>
          </p:nvSpPr>
          <p:spPr>
            <a:xfrm>
              <a:off x="5559480" y="342036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5" name="Freeform 74"/>
            <p:cNvSpPr/>
            <p:nvPr/>
          </p:nvSpPr>
          <p:spPr>
            <a:xfrm>
              <a:off x="3114720" y="342036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76" name="Freeform 75"/>
            <p:cNvSpPr/>
            <p:nvPr/>
          </p:nvSpPr>
          <p:spPr>
            <a:xfrm>
              <a:off x="816804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7" name="Freeform 76"/>
            <p:cNvSpPr/>
            <p:nvPr/>
          </p:nvSpPr>
          <p:spPr>
            <a:xfrm>
              <a:off x="751608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8" name="Freeform 77"/>
            <p:cNvSpPr/>
            <p:nvPr/>
          </p:nvSpPr>
          <p:spPr>
            <a:xfrm>
              <a:off x="686376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79" name="Freeform 78"/>
            <p:cNvSpPr/>
            <p:nvPr/>
          </p:nvSpPr>
          <p:spPr>
            <a:xfrm>
              <a:off x="6211800" y="31950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13%</a:t>
              </a:r>
            </a:p>
          </p:txBody>
        </p:sp>
        <p:sp>
          <p:nvSpPr>
            <p:cNvPr id="80" name="Freeform 79"/>
            <p:cNvSpPr/>
            <p:nvPr/>
          </p:nvSpPr>
          <p:spPr>
            <a:xfrm>
              <a:off x="5559480" y="31950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1" name="Freeform 80"/>
            <p:cNvSpPr/>
            <p:nvPr/>
          </p:nvSpPr>
          <p:spPr>
            <a:xfrm>
              <a:off x="3114720" y="31950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82" name="Freeform 81"/>
            <p:cNvSpPr/>
            <p:nvPr/>
          </p:nvSpPr>
          <p:spPr>
            <a:xfrm>
              <a:off x="816804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3" name="Freeform 82"/>
            <p:cNvSpPr/>
            <p:nvPr/>
          </p:nvSpPr>
          <p:spPr>
            <a:xfrm>
              <a:off x="751608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4" name="Freeform 83"/>
            <p:cNvSpPr/>
            <p:nvPr/>
          </p:nvSpPr>
          <p:spPr>
            <a:xfrm>
              <a:off x="686376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5" name="Freeform 84"/>
            <p:cNvSpPr/>
            <p:nvPr/>
          </p:nvSpPr>
          <p:spPr>
            <a:xfrm>
              <a:off x="6211800" y="2967839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86" name="Freeform 85"/>
            <p:cNvSpPr/>
            <p:nvPr/>
          </p:nvSpPr>
          <p:spPr>
            <a:xfrm>
              <a:off x="5559480" y="2967839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87" name="Freeform 86"/>
            <p:cNvSpPr/>
            <p:nvPr/>
          </p:nvSpPr>
          <p:spPr>
            <a:xfrm>
              <a:off x="3114720" y="2967839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{none,ret-allw, empl-cntr}</a:t>
              </a:r>
            </a:p>
          </p:txBody>
        </p:sp>
        <p:sp>
          <p:nvSpPr>
            <p:cNvPr id="88" name="Freeform 87"/>
            <p:cNvSpPr/>
            <p:nvPr/>
          </p:nvSpPr>
          <p:spPr>
            <a:xfrm>
              <a:off x="816804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89" name="Freeform 88"/>
            <p:cNvSpPr/>
            <p:nvPr/>
          </p:nvSpPr>
          <p:spPr>
            <a:xfrm>
              <a:off x="751608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0" name="Freeform 89"/>
            <p:cNvSpPr/>
            <p:nvPr/>
          </p:nvSpPr>
          <p:spPr>
            <a:xfrm>
              <a:off x="686376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38</a:t>
              </a:r>
            </a:p>
          </p:txBody>
        </p:sp>
        <p:sp>
          <p:nvSpPr>
            <p:cNvPr id="91" name="Freeform 90"/>
            <p:cNvSpPr/>
            <p:nvPr/>
          </p:nvSpPr>
          <p:spPr>
            <a:xfrm>
              <a:off x="6211800" y="2740680"/>
              <a:ext cx="6519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35</a:t>
              </a:r>
            </a:p>
          </p:txBody>
        </p:sp>
        <p:sp>
          <p:nvSpPr>
            <p:cNvPr id="92" name="Freeform 91"/>
            <p:cNvSpPr/>
            <p:nvPr/>
          </p:nvSpPr>
          <p:spPr>
            <a:xfrm>
              <a:off x="5559480" y="2740680"/>
              <a:ext cx="65232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28</a:t>
              </a:r>
            </a:p>
          </p:txBody>
        </p:sp>
        <p:sp>
          <p:nvSpPr>
            <p:cNvPr id="93" name="Freeform 92"/>
            <p:cNvSpPr/>
            <p:nvPr/>
          </p:nvSpPr>
          <p:spPr>
            <a:xfrm>
              <a:off x="3114720" y="2740680"/>
              <a:ext cx="2444760" cy="2271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hours)</a:t>
              </a:r>
            </a:p>
          </p:txBody>
        </p:sp>
        <p:sp>
          <p:nvSpPr>
            <p:cNvPr id="94" name="Freeform 93"/>
            <p:cNvSpPr/>
            <p:nvPr/>
          </p:nvSpPr>
          <p:spPr>
            <a:xfrm>
              <a:off x="816804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5" name="Freeform 94"/>
            <p:cNvSpPr/>
            <p:nvPr/>
          </p:nvSpPr>
          <p:spPr>
            <a:xfrm>
              <a:off x="751608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6" name="Freeform 95"/>
            <p:cNvSpPr/>
            <p:nvPr/>
          </p:nvSpPr>
          <p:spPr>
            <a:xfrm>
              <a:off x="686376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97" name="Freeform 96"/>
            <p:cNvSpPr/>
            <p:nvPr/>
          </p:nvSpPr>
          <p:spPr>
            <a:xfrm>
              <a:off x="6211800" y="251532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tcf</a:t>
              </a:r>
            </a:p>
          </p:txBody>
        </p:sp>
        <p:sp>
          <p:nvSpPr>
            <p:cNvPr id="98" name="Freeform 97"/>
            <p:cNvSpPr/>
            <p:nvPr/>
          </p:nvSpPr>
          <p:spPr>
            <a:xfrm>
              <a:off x="5559480" y="251532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99" name="Freeform 98"/>
            <p:cNvSpPr/>
            <p:nvPr/>
          </p:nvSpPr>
          <p:spPr>
            <a:xfrm>
              <a:off x="3114720" y="251532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{none,tcf,tc}</a:t>
              </a:r>
            </a:p>
          </p:txBody>
        </p:sp>
        <p:sp>
          <p:nvSpPr>
            <p:cNvPr id="100" name="Freeform 99"/>
            <p:cNvSpPr/>
            <p:nvPr/>
          </p:nvSpPr>
          <p:spPr>
            <a:xfrm>
              <a:off x="816804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1" name="Freeform 100"/>
            <p:cNvSpPr/>
            <p:nvPr/>
          </p:nvSpPr>
          <p:spPr>
            <a:xfrm>
              <a:off x="751608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2" name="Freeform 101"/>
            <p:cNvSpPr/>
            <p:nvPr/>
          </p:nvSpPr>
          <p:spPr>
            <a:xfrm>
              <a:off x="686376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3" name="Freeform 102"/>
            <p:cNvSpPr/>
            <p:nvPr/>
          </p:nvSpPr>
          <p:spPr>
            <a:xfrm>
              <a:off x="6211800" y="228996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4" name="Freeform 103"/>
            <p:cNvSpPr/>
            <p:nvPr/>
          </p:nvSpPr>
          <p:spPr>
            <a:xfrm>
              <a:off x="5559480" y="228996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05" name="Freeform 104"/>
            <p:cNvSpPr/>
            <p:nvPr/>
          </p:nvSpPr>
          <p:spPr>
            <a:xfrm>
              <a:off x="3114720" y="228996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06" name="Freeform 105"/>
            <p:cNvSpPr/>
            <p:nvPr/>
          </p:nvSpPr>
          <p:spPr>
            <a:xfrm>
              <a:off x="816804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4.0</a:t>
              </a:r>
            </a:p>
          </p:txBody>
        </p:sp>
        <p:sp>
          <p:nvSpPr>
            <p:cNvPr id="107" name="Freeform 106"/>
            <p:cNvSpPr/>
            <p:nvPr/>
          </p:nvSpPr>
          <p:spPr>
            <a:xfrm>
              <a:off x="751608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8" name="Freeform 107"/>
            <p:cNvSpPr/>
            <p:nvPr/>
          </p:nvSpPr>
          <p:spPr>
            <a:xfrm>
              <a:off x="686376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4.4%</a:t>
              </a:r>
            </a:p>
          </p:txBody>
        </p:sp>
        <p:sp>
          <p:nvSpPr>
            <p:cNvPr id="109" name="Freeform 108"/>
            <p:cNvSpPr/>
            <p:nvPr/>
          </p:nvSpPr>
          <p:spPr>
            <a:xfrm>
              <a:off x="6211800" y="2064600"/>
              <a:ext cx="6519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5%</a:t>
              </a:r>
            </a:p>
          </p:txBody>
        </p:sp>
        <p:sp>
          <p:nvSpPr>
            <p:cNvPr id="110" name="Freeform 109"/>
            <p:cNvSpPr/>
            <p:nvPr/>
          </p:nvSpPr>
          <p:spPr>
            <a:xfrm>
              <a:off x="5559480" y="2064600"/>
              <a:ext cx="65232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?</a:t>
              </a:r>
            </a:p>
          </p:txBody>
        </p:sp>
        <p:sp>
          <p:nvSpPr>
            <p:cNvPr id="111" name="Freeform 110"/>
            <p:cNvSpPr/>
            <p:nvPr/>
          </p:nvSpPr>
          <p:spPr>
            <a:xfrm>
              <a:off x="3114720" y="2064600"/>
              <a:ext cx="2444760" cy="225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2" name="Freeform 111"/>
            <p:cNvSpPr/>
            <p:nvPr/>
          </p:nvSpPr>
          <p:spPr>
            <a:xfrm>
              <a:off x="816804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4.5</a:t>
              </a:r>
            </a:p>
          </p:txBody>
        </p:sp>
        <p:sp>
          <p:nvSpPr>
            <p:cNvPr id="113" name="Freeform 112"/>
            <p:cNvSpPr/>
            <p:nvPr/>
          </p:nvSpPr>
          <p:spPr>
            <a:xfrm>
              <a:off x="751608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14" name="Freeform 113"/>
            <p:cNvSpPr/>
            <p:nvPr/>
          </p:nvSpPr>
          <p:spPr>
            <a:xfrm>
              <a:off x="686376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4.3%</a:t>
              </a:r>
            </a:p>
          </p:txBody>
        </p:sp>
        <p:sp>
          <p:nvSpPr>
            <p:cNvPr id="115" name="Freeform 114"/>
            <p:cNvSpPr/>
            <p:nvPr/>
          </p:nvSpPr>
          <p:spPr>
            <a:xfrm>
              <a:off x="6211800" y="185040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4%</a:t>
              </a:r>
            </a:p>
          </p:txBody>
        </p:sp>
        <p:sp>
          <p:nvSpPr>
            <p:cNvPr id="116" name="Freeform 115"/>
            <p:cNvSpPr/>
            <p:nvPr/>
          </p:nvSpPr>
          <p:spPr>
            <a:xfrm>
              <a:off x="5559480" y="185040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2%</a:t>
              </a:r>
            </a:p>
          </p:txBody>
        </p:sp>
        <p:sp>
          <p:nvSpPr>
            <p:cNvPr id="117" name="Freeform 116"/>
            <p:cNvSpPr/>
            <p:nvPr/>
          </p:nvSpPr>
          <p:spPr>
            <a:xfrm>
              <a:off x="3114720" y="185040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Percentage</a:t>
              </a:r>
            </a:p>
          </p:txBody>
        </p:sp>
        <p:sp>
          <p:nvSpPr>
            <p:cNvPr id="118" name="Freeform 117"/>
            <p:cNvSpPr/>
            <p:nvPr/>
          </p:nvSpPr>
          <p:spPr>
            <a:xfrm>
              <a:off x="816804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19" name="Freeform 118"/>
            <p:cNvSpPr/>
            <p:nvPr/>
          </p:nvSpPr>
          <p:spPr>
            <a:xfrm>
              <a:off x="751608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0" name="Freeform 119"/>
            <p:cNvSpPr/>
            <p:nvPr/>
          </p:nvSpPr>
          <p:spPr>
            <a:xfrm>
              <a:off x="686376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1" name="Freeform 120"/>
            <p:cNvSpPr/>
            <p:nvPr/>
          </p:nvSpPr>
          <p:spPr>
            <a:xfrm>
              <a:off x="6211800" y="1635839"/>
              <a:ext cx="6519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2" name="Freeform 121"/>
            <p:cNvSpPr/>
            <p:nvPr/>
          </p:nvSpPr>
          <p:spPr>
            <a:xfrm>
              <a:off x="5559480" y="1635839"/>
              <a:ext cx="65232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3" name="Freeform 122"/>
            <p:cNvSpPr/>
            <p:nvPr/>
          </p:nvSpPr>
          <p:spPr>
            <a:xfrm>
              <a:off x="3114720" y="1635839"/>
              <a:ext cx="2444760" cy="2145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(Number of years)</a:t>
              </a:r>
            </a:p>
          </p:txBody>
        </p:sp>
        <p:sp>
          <p:nvSpPr>
            <p:cNvPr id="124" name="Freeform 123"/>
            <p:cNvSpPr/>
            <p:nvPr/>
          </p:nvSpPr>
          <p:spPr>
            <a:xfrm>
              <a:off x="816804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40</a:t>
              </a:r>
            </a:p>
          </p:txBody>
        </p:sp>
        <p:sp>
          <p:nvSpPr>
            <p:cNvPr id="125" name="Freeform 124"/>
            <p:cNvSpPr/>
            <p:nvPr/>
          </p:nvSpPr>
          <p:spPr>
            <a:xfrm>
              <a:off x="751608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26" name="Freeform 125"/>
            <p:cNvSpPr/>
            <p:nvPr/>
          </p:nvSpPr>
          <p:spPr>
            <a:xfrm>
              <a:off x="686376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3</a:t>
              </a:r>
            </a:p>
          </p:txBody>
        </p:sp>
        <p:sp>
          <p:nvSpPr>
            <p:cNvPr id="127" name="Freeform 126"/>
            <p:cNvSpPr/>
            <p:nvPr/>
          </p:nvSpPr>
          <p:spPr>
            <a:xfrm>
              <a:off x="6211800" y="1421640"/>
              <a:ext cx="6519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2</a:t>
              </a:r>
            </a:p>
          </p:txBody>
        </p:sp>
        <p:sp>
          <p:nvSpPr>
            <p:cNvPr id="128" name="Freeform 127"/>
            <p:cNvSpPr/>
            <p:nvPr/>
          </p:nvSpPr>
          <p:spPr>
            <a:xfrm>
              <a:off x="5559480" y="1421640"/>
              <a:ext cx="65232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1</a:t>
              </a:r>
            </a:p>
          </p:txBody>
        </p:sp>
        <p:sp>
          <p:nvSpPr>
            <p:cNvPr id="129" name="Freeform 128"/>
            <p:cNvSpPr/>
            <p:nvPr/>
          </p:nvSpPr>
          <p:spPr>
            <a:xfrm>
              <a:off x="3114720" y="1421640"/>
              <a:ext cx="2444760" cy="214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0" rIns="90000" bIns="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349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4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Type</a:t>
              </a:r>
            </a:p>
          </p:txBody>
        </p:sp>
        <p:sp>
          <p:nvSpPr>
            <p:cNvPr id="130" name="Straight Connector 129"/>
            <p:cNvSpPr/>
            <p:nvPr/>
          </p:nvSpPr>
          <p:spPr>
            <a:xfrm>
              <a:off x="180000" y="142164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1" name="Straight Connector 130"/>
            <p:cNvSpPr/>
            <p:nvPr/>
          </p:nvSpPr>
          <p:spPr>
            <a:xfrm>
              <a:off x="180000" y="5400000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2" name="Straight Connector 131"/>
            <p:cNvSpPr/>
            <p:nvPr/>
          </p:nvSpPr>
          <p:spPr>
            <a:xfrm>
              <a:off x="882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3" name="Straight Connector 132"/>
            <p:cNvSpPr/>
            <p:nvPr/>
          </p:nvSpPr>
          <p:spPr>
            <a:xfrm>
              <a:off x="180000" y="1421640"/>
              <a:ext cx="0" cy="397836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4" name="Straight Connector 133"/>
            <p:cNvSpPr/>
            <p:nvPr/>
          </p:nvSpPr>
          <p:spPr>
            <a:xfrm>
              <a:off x="180000" y="1635839"/>
              <a:ext cx="8640000" cy="0"/>
            </a:xfrm>
            <a:prstGeom prst="line">
              <a:avLst/>
            </a:prstGeom>
            <a:noFill/>
            <a:ln w="648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0" rIns="90000" bIns="0" anchor="t" anchorCtr="0" compatLnSpc="0">
              <a:sp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ecision trees for the labor da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F04EB36-0C8C-40DD-BB7C-025B6F34CBBD}" type="slidenum">
              <a:rPr/>
              <a:t>17</a:t>
            </a:fld>
            <a:endParaRPr lang="en-US"/>
          </a:p>
        </p:txBody>
      </p:sp>
      <p:sp>
        <p:nvSpPr>
          <p:cNvPr id="4" name="Title 3"/>
          <p:cNvSpPr txBox="1">
            <a:spLocks noGrp="1"/>
          </p:cNvSpPr>
          <p:nvPr>
            <p:ph type="title" idx="4294967295"/>
          </p:nvPr>
        </p:nvSpPr>
        <p:spPr>
          <a:xfrm>
            <a:off x="679555" y="-65088"/>
            <a:ext cx="7618412" cy="900113"/>
          </a:xfrm>
        </p:spPr>
        <p:txBody>
          <a:bodyPr wrap="square" lIns="90360" tIns="44280" rIns="90360" bIns="44280" anchorCtr="1">
            <a:noAutofit/>
          </a:bodyPr>
          <a:lstStyle/>
          <a:p>
            <a:pPr lvl="0" algn="r"/>
            <a:r>
              <a:rPr lang="en-US" sz="3600" b="1" dirty="0"/>
              <a:t>Decision trees for the labor data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1947" y="1127476"/>
            <a:ext cx="3011553" cy="3392258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72991" y="2370541"/>
            <a:ext cx="5401270" cy="3610263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oybean classific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1379FBC-3DA7-4C93-B439-4314FD1E1994}" type="slidenum">
              <a:rPr/>
              <a:t>18</a:t>
            </a:fld>
            <a:endParaRPr lang="en-US"/>
          </a:p>
        </p:txBody>
      </p:sp>
      <p:sp>
        <p:nvSpPr>
          <p:cNvPr id="3" name="Title 2"/>
          <p:cNvSpPr txBox="1">
            <a:spLocks noGrp="1"/>
          </p:cNvSpPr>
          <p:nvPr>
            <p:ph type="title" idx="4294967295"/>
          </p:nvPr>
        </p:nvSpPr>
        <p:spPr>
          <a:xfrm>
            <a:off x="1044756" y="0"/>
            <a:ext cx="5580062" cy="734865"/>
          </a:xfrm>
        </p:spPr>
        <p:txBody>
          <a:bodyPr wrap="square" lIns="90360" tIns="44280" rIns="90360" bIns="44280" anchorCtr="1">
            <a:normAutofit/>
          </a:bodyPr>
          <a:lstStyle/>
          <a:p>
            <a:pPr lvl="0"/>
            <a:r>
              <a:rPr lang="en-US" sz="3600" b="1" dirty="0"/>
              <a:t>Soybean classification</a:t>
            </a:r>
          </a:p>
        </p:txBody>
      </p:sp>
      <p:sp>
        <p:nvSpPr>
          <p:cNvPr id="4" name="Freeform 3"/>
          <p:cNvSpPr/>
          <p:nvPr/>
        </p:nvSpPr>
        <p:spPr>
          <a:xfrm>
            <a:off x="4958280" y="6075360"/>
            <a:ext cx="2421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Diaporthe stem canker</a:t>
            </a:r>
          </a:p>
        </p:txBody>
      </p:sp>
      <p:sp>
        <p:nvSpPr>
          <p:cNvPr id="5" name="Freeform 4"/>
          <p:cNvSpPr/>
          <p:nvPr/>
        </p:nvSpPr>
        <p:spPr>
          <a:xfrm>
            <a:off x="3936600" y="607536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19</a:t>
            </a:r>
          </a:p>
        </p:txBody>
      </p:sp>
      <p:sp>
        <p:nvSpPr>
          <p:cNvPr id="6" name="Freeform 5"/>
          <p:cNvSpPr/>
          <p:nvPr/>
        </p:nvSpPr>
        <p:spPr>
          <a:xfrm>
            <a:off x="1785600" y="607536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Freeform 6"/>
          <p:cNvSpPr/>
          <p:nvPr/>
        </p:nvSpPr>
        <p:spPr>
          <a:xfrm>
            <a:off x="380880" y="607536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Diagnosis</a:t>
            </a:r>
          </a:p>
        </p:txBody>
      </p:sp>
      <p:sp>
        <p:nvSpPr>
          <p:cNvPr id="8" name="Freeform 7"/>
          <p:cNvSpPr/>
          <p:nvPr/>
        </p:nvSpPr>
        <p:spPr>
          <a:xfrm>
            <a:off x="5028840" y="577692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9" name="Freeform 8"/>
          <p:cNvSpPr/>
          <p:nvPr/>
        </p:nvSpPr>
        <p:spPr>
          <a:xfrm>
            <a:off x="3936600" y="577692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10" name="Freeform 9"/>
          <p:cNvSpPr/>
          <p:nvPr/>
        </p:nvSpPr>
        <p:spPr>
          <a:xfrm>
            <a:off x="1785600" y="577692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11" name="Freeform 10"/>
          <p:cNvSpPr/>
          <p:nvPr/>
        </p:nvSpPr>
        <p:spPr>
          <a:xfrm>
            <a:off x="380880" y="577692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Root</a:t>
            </a:r>
          </a:p>
        </p:txBody>
      </p:sp>
      <p:sp>
        <p:nvSpPr>
          <p:cNvPr id="12" name="Freeform 11"/>
          <p:cNvSpPr/>
          <p:nvPr/>
        </p:nvSpPr>
        <p:spPr>
          <a:xfrm>
            <a:off x="5028840" y="547847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Freeform 12"/>
          <p:cNvSpPr/>
          <p:nvPr/>
        </p:nvSpPr>
        <p:spPr>
          <a:xfrm>
            <a:off x="3936600" y="547847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Freeform 13"/>
          <p:cNvSpPr/>
          <p:nvPr/>
        </p:nvSpPr>
        <p:spPr>
          <a:xfrm>
            <a:off x="1785600" y="547847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Freeform 14"/>
          <p:cNvSpPr/>
          <p:nvPr/>
        </p:nvSpPr>
        <p:spPr>
          <a:xfrm>
            <a:off x="380880" y="547847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6" name="Freeform 15"/>
          <p:cNvSpPr/>
          <p:nvPr/>
        </p:nvSpPr>
        <p:spPr>
          <a:xfrm>
            <a:off x="5028840" y="518004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7" name="Freeform 16"/>
          <p:cNvSpPr/>
          <p:nvPr/>
        </p:nvSpPr>
        <p:spPr>
          <a:xfrm>
            <a:off x="3936600" y="518004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18" name="Freeform 17"/>
          <p:cNvSpPr/>
          <p:nvPr/>
        </p:nvSpPr>
        <p:spPr>
          <a:xfrm>
            <a:off x="1785600" y="518004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Stem lodging</a:t>
            </a:r>
          </a:p>
        </p:txBody>
      </p:sp>
      <p:sp>
        <p:nvSpPr>
          <p:cNvPr id="19" name="Freeform 18"/>
          <p:cNvSpPr/>
          <p:nvPr/>
        </p:nvSpPr>
        <p:spPr>
          <a:xfrm>
            <a:off x="380880" y="518004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0" name="Freeform 19"/>
          <p:cNvSpPr/>
          <p:nvPr/>
        </p:nvSpPr>
        <p:spPr>
          <a:xfrm>
            <a:off x="5028840" y="4881600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21" name="Freeform 20"/>
          <p:cNvSpPr/>
          <p:nvPr/>
        </p:nvSpPr>
        <p:spPr>
          <a:xfrm>
            <a:off x="3936600" y="4881600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22" name="Freeform 21"/>
          <p:cNvSpPr/>
          <p:nvPr/>
        </p:nvSpPr>
        <p:spPr>
          <a:xfrm>
            <a:off x="1785600" y="4881600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23" name="Freeform 22"/>
          <p:cNvSpPr/>
          <p:nvPr/>
        </p:nvSpPr>
        <p:spPr>
          <a:xfrm>
            <a:off x="380880" y="4881600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Stem</a:t>
            </a:r>
          </a:p>
        </p:txBody>
      </p:sp>
      <p:sp>
        <p:nvSpPr>
          <p:cNvPr id="24" name="Freeform 23"/>
          <p:cNvSpPr/>
          <p:nvPr/>
        </p:nvSpPr>
        <p:spPr>
          <a:xfrm>
            <a:off x="5028840" y="4583159"/>
            <a:ext cx="23623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Freeform 24"/>
          <p:cNvSpPr/>
          <p:nvPr/>
        </p:nvSpPr>
        <p:spPr>
          <a:xfrm>
            <a:off x="3936600" y="4583159"/>
            <a:ext cx="109224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6" name="Freeform 25"/>
          <p:cNvSpPr/>
          <p:nvPr/>
        </p:nvSpPr>
        <p:spPr>
          <a:xfrm>
            <a:off x="1785600" y="4583159"/>
            <a:ext cx="215100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Freeform 26"/>
          <p:cNvSpPr/>
          <p:nvPr/>
        </p:nvSpPr>
        <p:spPr>
          <a:xfrm>
            <a:off x="380880" y="4583159"/>
            <a:ext cx="1404720" cy="298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28" name="Freeform 27"/>
          <p:cNvSpPr/>
          <p:nvPr/>
        </p:nvSpPr>
        <p:spPr>
          <a:xfrm>
            <a:off x="5028840" y="4338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29" name="Freeform 28"/>
          <p:cNvSpPr/>
          <p:nvPr/>
        </p:nvSpPr>
        <p:spPr>
          <a:xfrm>
            <a:off x="3936600" y="4338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30" name="Freeform 29"/>
          <p:cNvSpPr/>
          <p:nvPr/>
        </p:nvSpPr>
        <p:spPr>
          <a:xfrm>
            <a:off x="1785600" y="4338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Leaf spot size</a:t>
            </a:r>
          </a:p>
        </p:txBody>
      </p:sp>
      <p:sp>
        <p:nvSpPr>
          <p:cNvPr id="31" name="Freeform 30"/>
          <p:cNvSpPr/>
          <p:nvPr/>
        </p:nvSpPr>
        <p:spPr>
          <a:xfrm>
            <a:off x="380880" y="4338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2" name="Freeform 31"/>
          <p:cNvSpPr/>
          <p:nvPr/>
        </p:nvSpPr>
        <p:spPr>
          <a:xfrm>
            <a:off x="5028840" y="4094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Abnormal</a:t>
            </a:r>
          </a:p>
        </p:txBody>
      </p:sp>
      <p:sp>
        <p:nvSpPr>
          <p:cNvPr id="33" name="Freeform 32"/>
          <p:cNvSpPr/>
          <p:nvPr/>
        </p:nvSpPr>
        <p:spPr>
          <a:xfrm>
            <a:off x="3936600" y="4094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34" name="Freeform 33"/>
          <p:cNvSpPr/>
          <p:nvPr/>
        </p:nvSpPr>
        <p:spPr>
          <a:xfrm>
            <a:off x="1785600" y="4094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35" name="Freeform 34"/>
          <p:cNvSpPr/>
          <p:nvPr/>
        </p:nvSpPr>
        <p:spPr>
          <a:xfrm>
            <a:off x="380880" y="4094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Leaf</a:t>
            </a:r>
          </a:p>
        </p:txBody>
      </p:sp>
      <p:sp>
        <p:nvSpPr>
          <p:cNvPr id="36" name="Freeform 35"/>
          <p:cNvSpPr/>
          <p:nvPr/>
        </p:nvSpPr>
        <p:spPr>
          <a:xfrm>
            <a:off x="5028840" y="3849839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?</a:t>
            </a:r>
          </a:p>
        </p:txBody>
      </p:sp>
      <p:sp>
        <p:nvSpPr>
          <p:cNvPr id="37" name="Freeform 36"/>
          <p:cNvSpPr/>
          <p:nvPr/>
        </p:nvSpPr>
        <p:spPr>
          <a:xfrm>
            <a:off x="3936600" y="3849839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5</a:t>
            </a:r>
          </a:p>
        </p:txBody>
      </p:sp>
      <p:sp>
        <p:nvSpPr>
          <p:cNvPr id="38" name="Freeform 37"/>
          <p:cNvSpPr/>
          <p:nvPr/>
        </p:nvSpPr>
        <p:spPr>
          <a:xfrm>
            <a:off x="1785600" y="3849839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Fruit spots</a:t>
            </a:r>
          </a:p>
        </p:txBody>
      </p:sp>
      <p:sp>
        <p:nvSpPr>
          <p:cNvPr id="39" name="Freeform 38"/>
          <p:cNvSpPr/>
          <p:nvPr/>
        </p:nvSpPr>
        <p:spPr>
          <a:xfrm>
            <a:off x="380880" y="3849839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0" name="Freeform 39"/>
          <p:cNvSpPr/>
          <p:nvPr/>
        </p:nvSpPr>
        <p:spPr>
          <a:xfrm>
            <a:off x="5028840" y="3360600"/>
            <a:ext cx="23623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41" name="Freeform 40"/>
          <p:cNvSpPr/>
          <p:nvPr/>
        </p:nvSpPr>
        <p:spPr>
          <a:xfrm>
            <a:off x="3936600" y="3360600"/>
            <a:ext cx="109224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4</a:t>
            </a:r>
          </a:p>
        </p:txBody>
      </p:sp>
      <p:sp>
        <p:nvSpPr>
          <p:cNvPr id="42" name="Freeform 41"/>
          <p:cNvSpPr/>
          <p:nvPr/>
        </p:nvSpPr>
        <p:spPr>
          <a:xfrm>
            <a:off x="1785600" y="3360600"/>
            <a:ext cx="215100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 of fruit pods</a:t>
            </a:r>
          </a:p>
        </p:txBody>
      </p:sp>
      <p:sp>
        <p:nvSpPr>
          <p:cNvPr id="43" name="Freeform 42"/>
          <p:cNvSpPr/>
          <p:nvPr/>
        </p:nvSpPr>
        <p:spPr>
          <a:xfrm>
            <a:off x="380880" y="3360600"/>
            <a:ext cx="1404720" cy="4892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Fruit</a:t>
            </a:r>
          </a:p>
        </p:txBody>
      </p:sp>
      <p:sp>
        <p:nvSpPr>
          <p:cNvPr id="44" name="Freeform 43"/>
          <p:cNvSpPr/>
          <p:nvPr/>
        </p:nvSpPr>
        <p:spPr>
          <a:xfrm>
            <a:off x="5028840" y="31161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Freeform 44"/>
          <p:cNvSpPr/>
          <p:nvPr/>
        </p:nvSpPr>
        <p:spPr>
          <a:xfrm>
            <a:off x="3936600" y="31161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6" name="Freeform 45"/>
          <p:cNvSpPr/>
          <p:nvPr/>
        </p:nvSpPr>
        <p:spPr>
          <a:xfrm>
            <a:off x="1785600" y="31161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Freeform 46"/>
          <p:cNvSpPr/>
          <p:nvPr/>
        </p:nvSpPr>
        <p:spPr>
          <a:xfrm>
            <a:off x="380880" y="311616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48" name="Freeform 47"/>
          <p:cNvSpPr/>
          <p:nvPr/>
        </p:nvSpPr>
        <p:spPr>
          <a:xfrm>
            <a:off x="5028840" y="287172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Absent</a:t>
            </a:r>
          </a:p>
        </p:txBody>
      </p:sp>
      <p:sp>
        <p:nvSpPr>
          <p:cNvPr id="49" name="Freeform 48"/>
          <p:cNvSpPr/>
          <p:nvPr/>
        </p:nvSpPr>
        <p:spPr>
          <a:xfrm>
            <a:off x="3936600" y="287172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0" name="Freeform 49"/>
          <p:cNvSpPr/>
          <p:nvPr/>
        </p:nvSpPr>
        <p:spPr>
          <a:xfrm>
            <a:off x="1785600" y="287172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Mold growth</a:t>
            </a:r>
          </a:p>
        </p:txBody>
      </p:sp>
      <p:sp>
        <p:nvSpPr>
          <p:cNvPr id="51" name="Freeform 50"/>
          <p:cNvSpPr/>
          <p:nvPr/>
        </p:nvSpPr>
        <p:spPr>
          <a:xfrm>
            <a:off x="380880" y="287172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2" name="Freeform 51"/>
          <p:cNvSpPr/>
          <p:nvPr/>
        </p:nvSpPr>
        <p:spPr>
          <a:xfrm>
            <a:off x="5028840" y="262728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53" name="Freeform 52"/>
          <p:cNvSpPr/>
          <p:nvPr/>
        </p:nvSpPr>
        <p:spPr>
          <a:xfrm>
            <a:off x="3936600" y="262728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2</a:t>
            </a:r>
          </a:p>
        </p:txBody>
      </p:sp>
      <p:sp>
        <p:nvSpPr>
          <p:cNvPr id="54" name="Freeform 53"/>
          <p:cNvSpPr/>
          <p:nvPr/>
        </p:nvSpPr>
        <p:spPr>
          <a:xfrm>
            <a:off x="1785600" y="262728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Condition</a:t>
            </a:r>
          </a:p>
        </p:txBody>
      </p:sp>
      <p:sp>
        <p:nvSpPr>
          <p:cNvPr id="55" name="Freeform 54"/>
          <p:cNvSpPr/>
          <p:nvPr/>
        </p:nvSpPr>
        <p:spPr>
          <a:xfrm>
            <a:off x="380880" y="262728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Seed</a:t>
            </a:r>
          </a:p>
        </p:txBody>
      </p:sp>
      <p:sp>
        <p:nvSpPr>
          <p:cNvPr id="56" name="Freeform 55"/>
          <p:cNvSpPr/>
          <p:nvPr/>
        </p:nvSpPr>
        <p:spPr>
          <a:xfrm>
            <a:off x="5028840" y="238284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Freeform 56"/>
          <p:cNvSpPr/>
          <p:nvPr/>
        </p:nvSpPr>
        <p:spPr>
          <a:xfrm>
            <a:off x="3936600" y="238284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8" name="Freeform 57"/>
          <p:cNvSpPr/>
          <p:nvPr/>
        </p:nvSpPr>
        <p:spPr>
          <a:xfrm>
            <a:off x="1785600" y="238284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Freeform 58"/>
          <p:cNvSpPr/>
          <p:nvPr/>
        </p:nvSpPr>
        <p:spPr>
          <a:xfrm>
            <a:off x="380880" y="238284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0" name="Freeform 59"/>
          <p:cNvSpPr/>
          <p:nvPr/>
        </p:nvSpPr>
        <p:spPr>
          <a:xfrm>
            <a:off x="5028840" y="213840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Above normal</a:t>
            </a:r>
          </a:p>
        </p:txBody>
      </p:sp>
      <p:sp>
        <p:nvSpPr>
          <p:cNvPr id="61" name="Freeform 60"/>
          <p:cNvSpPr/>
          <p:nvPr/>
        </p:nvSpPr>
        <p:spPr>
          <a:xfrm>
            <a:off x="3936600" y="213840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3</a:t>
            </a:r>
          </a:p>
        </p:txBody>
      </p:sp>
      <p:sp>
        <p:nvSpPr>
          <p:cNvPr id="62" name="Freeform 61"/>
          <p:cNvSpPr/>
          <p:nvPr/>
        </p:nvSpPr>
        <p:spPr>
          <a:xfrm>
            <a:off x="1785600" y="213840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Precipitation</a:t>
            </a:r>
          </a:p>
        </p:txBody>
      </p:sp>
      <p:sp>
        <p:nvSpPr>
          <p:cNvPr id="63" name="Freeform 62"/>
          <p:cNvSpPr/>
          <p:nvPr/>
        </p:nvSpPr>
        <p:spPr>
          <a:xfrm>
            <a:off x="380880" y="2138400"/>
            <a:ext cx="14047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4" name="Freeform 63"/>
          <p:cNvSpPr/>
          <p:nvPr/>
        </p:nvSpPr>
        <p:spPr>
          <a:xfrm>
            <a:off x="5028840" y="1893960"/>
            <a:ext cx="236232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July</a:t>
            </a:r>
          </a:p>
        </p:txBody>
      </p:sp>
      <p:sp>
        <p:nvSpPr>
          <p:cNvPr id="65" name="Freeform 64"/>
          <p:cNvSpPr/>
          <p:nvPr/>
        </p:nvSpPr>
        <p:spPr>
          <a:xfrm>
            <a:off x="3936600" y="1893960"/>
            <a:ext cx="109224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7</a:t>
            </a:r>
          </a:p>
        </p:txBody>
      </p:sp>
      <p:sp>
        <p:nvSpPr>
          <p:cNvPr id="66" name="Freeform 65"/>
          <p:cNvSpPr/>
          <p:nvPr/>
        </p:nvSpPr>
        <p:spPr>
          <a:xfrm>
            <a:off x="1785600" y="1893960"/>
            <a:ext cx="21510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Time of occurrence</a:t>
            </a:r>
          </a:p>
        </p:txBody>
      </p:sp>
      <p:sp>
        <p:nvSpPr>
          <p:cNvPr id="67" name="Freeform 66"/>
          <p:cNvSpPr/>
          <p:nvPr/>
        </p:nvSpPr>
        <p:spPr>
          <a:xfrm>
            <a:off x="180000" y="1893960"/>
            <a:ext cx="1605600" cy="24444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1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rPr>
              <a:t>Environment</a:t>
            </a:r>
          </a:p>
        </p:txBody>
      </p:sp>
      <p:sp>
        <p:nvSpPr>
          <p:cNvPr id="68" name="Freeform 67"/>
          <p:cNvSpPr/>
          <p:nvPr/>
        </p:nvSpPr>
        <p:spPr>
          <a:xfrm>
            <a:off x="5028840" y="1355760"/>
            <a:ext cx="23623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Sample value</a:t>
            </a:r>
          </a:p>
        </p:txBody>
      </p:sp>
      <p:sp>
        <p:nvSpPr>
          <p:cNvPr id="69" name="Freeform 68"/>
          <p:cNvSpPr/>
          <p:nvPr/>
        </p:nvSpPr>
        <p:spPr>
          <a:xfrm>
            <a:off x="3936600" y="1355760"/>
            <a:ext cx="109224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Number of values</a:t>
            </a:r>
          </a:p>
        </p:txBody>
      </p:sp>
      <p:sp>
        <p:nvSpPr>
          <p:cNvPr id="70" name="Freeform 69"/>
          <p:cNvSpPr/>
          <p:nvPr/>
        </p:nvSpPr>
        <p:spPr>
          <a:xfrm>
            <a:off x="1785600" y="1355760"/>
            <a:ext cx="215100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Attribute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1600" b="0" i="0" u="none" strike="noStrike" baseline="0">
              <a:ln>
                <a:noFill/>
              </a:ln>
              <a:solidFill>
                <a:srgbClr val="008000"/>
              </a:solidFill>
              <a:latin typeface="Tahoma" pitchFamily="18"/>
              <a:ea typeface="Gothic" pitchFamily="2"/>
              <a:cs typeface="Lucidasans" pitchFamily="2"/>
            </a:endParaRPr>
          </a:p>
        </p:txBody>
      </p:sp>
      <p:sp>
        <p:nvSpPr>
          <p:cNvPr id="71" name="Freeform 70"/>
          <p:cNvSpPr/>
          <p:nvPr/>
        </p:nvSpPr>
        <p:spPr>
          <a:xfrm>
            <a:off x="380880" y="1355760"/>
            <a:ext cx="1404720" cy="53820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0" rIns="90000" bIns="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2" name="Straight Connector 71"/>
          <p:cNvSpPr/>
          <p:nvPr/>
        </p:nvSpPr>
        <p:spPr>
          <a:xfrm>
            <a:off x="380880" y="1355760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3" name="Straight Connector 72"/>
          <p:cNvSpPr/>
          <p:nvPr/>
        </p:nvSpPr>
        <p:spPr>
          <a:xfrm>
            <a:off x="380880" y="6373799"/>
            <a:ext cx="1404720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4" name="Straight Connector 73"/>
          <p:cNvSpPr/>
          <p:nvPr/>
        </p:nvSpPr>
        <p:spPr>
          <a:xfrm>
            <a:off x="38088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5" name="Straight Connector 74"/>
          <p:cNvSpPr/>
          <p:nvPr/>
        </p:nvSpPr>
        <p:spPr>
          <a:xfrm>
            <a:off x="7391160" y="1355760"/>
            <a:ext cx="0" cy="53820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6" name="Straight Connector 75"/>
          <p:cNvSpPr/>
          <p:nvPr/>
        </p:nvSpPr>
        <p:spPr>
          <a:xfrm>
            <a:off x="1785600" y="18939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46800" rIns="90000" bIns="4680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7" name="Straight Connector 76"/>
          <p:cNvSpPr/>
          <p:nvPr/>
        </p:nvSpPr>
        <p:spPr>
          <a:xfrm>
            <a:off x="1785600" y="1355760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8" name="Straight Connector 77"/>
          <p:cNvSpPr/>
          <p:nvPr/>
        </p:nvSpPr>
        <p:spPr>
          <a:xfrm>
            <a:off x="1785600" y="6373799"/>
            <a:ext cx="5605560" cy="0"/>
          </a:xfrm>
          <a:prstGeom prst="line">
            <a:avLst/>
          </a:prstGeom>
          <a:noFill/>
          <a:ln w="6480">
            <a:solidFill>
              <a:srgbClr val="008000"/>
            </a:solidFill>
            <a:prstDash val="solid"/>
            <a:miter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9" name="Straight Connector 78"/>
          <p:cNvSpPr/>
          <p:nvPr/>
        </p:nvSpPr>
        <p:spPr>
          <a:xfrm>
            <a:off x="38088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0" name="Straight Connector 79"/>
          <p:cNvSpPr/>
          <p:nvPr/>
        </p:nvSpPr>
        <p:spPr>
          <a:xfrm>
            <a:off x="38088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1" name="Straight Connector 80"/>
          <p:cNvSpPr/>
          <p:nvPr/>
        </p:nvSpPr>
        <p:spPr>
          <a:xfrm>
            <a:off x="38088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2" name="Straight Connector 81"/>
          <p:cNvSpPr/>
          <p:nvPr/>
        </p:nvSpPr>
        <p:spPr>
          <a:xfrm>
            <a:off x="38088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3" name="Straight Connector 82"/>
          <p:cNvSpPr/>
          <p:nvPr/>
        </p:nvSpPr>
        <p:spPr>
          <a:xfrm>
            <a:off x="38088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4" name="Straight Connector 83"/>
          <p:cNvSpPr/>
          <p:nvPr/>
        </p:nvSpPr>
        <p:spPr>
          <a:xfrm>
            <a:off x="38088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5" name="Straight Connector 84"/>
          <p:cNvSpPr/>
          <p:nvPr/>
        </p:nvSpPr>
        <p:spPr>
          <a:xfrm>
            <a:off x="38088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6" name="Straight Connector 85"/>
          <p:cNvSpPr/>
          <p:nvPr/>
        </p:nvSpPr>
        <p:spPr>
          <a:xfrm>
            <a:off x="38088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7" name="Straight Connector 86"/>
          <p:cNvSpPr/>
          <p:nvPr/>
        </p:nvSpPr>
        <p:spPr>
          <a:xfrm>
            <a:off x="38088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8" name="Straight Connector 87"/>
          <p:cNvSpPr/>
          <p:nvPr/>
        </p:nvSpPr>
        <p:spPr>
          <a:xfrm>
            <a:off x="38088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89" name="Straight Connector 88"/>
          <p:cNvSpPr/>
          <p:nvPr/>
        </p:nvSpPr>
        <p:spPr>
          <a:xfrm>
            <a:off x="38088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0" name="Straight Connector 89"/>
          <p:cNvSpPr/>
          <p:nvPr/>
        </p:nvSpPr>
        <p:spPr>
          <a:xfrm>
            <a:off x="38088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1" name="Straight Connector 90"/>
          <p:cNvSpPr/>
          <p:nvPr/>
        </p:nvSpPr>
        <p:spPr>
          <a:xfrm>
            <a:off x="38088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2" name="Straight Connector 91"/>
          <p:cNvSpPr/>
          <p:nvPr/>
        </p:nvSpPr>
        <p:spPr>
          <a:xfrm>
            <a:off x="38088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3" name="Straight Connector 92"/>
          <p:cNvSpPr/>
          <p:nvPr/>
        </p:nvSpPr>
        <p:spPr>
          <a:xfrm>
            <a:off x="38088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4" name="Straight Connector 93"/>
          <p:cNvSpPr/>
          <p:nvPr/>
        </p:nvSpPr>
        <p:spPr>
          <a:xfrm>
            <a:off x="38088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5" name="Straight Connector 94"/>
          <p:cNvSpPr/>
          <p:nvPr/>
        </p:nvSpPr>
        <p:spPr>
          <a:xfrm>
            <a:off x="7391160" y="18939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6" name="Straight Connector 95"/>
          <p:cNvSpPr/>
          <p:nvPr/>
        </p:nvSpPr>
        <p:spPr>
          <a:xfrm>
            <a:off x="7391160" y="213840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7" name="Straight Connector 96"/>
          <p:cNvSpPr/>
          <p:nvPr/>
        </p:nvSpPr>
        <p:spPr>
          <a:xfrm>
            <a:off x="7391160" y="238284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8" name="Straight Connector 97"/>
          <p:cNvSpPr/>
          <p:nvPr/>
        </p:nvSpPr>
        <p:spPr>
          <a:xfrm>
            <a:off x="7391160" y="2627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9" name="Straight Connector 98"/>
          <p:cNvSpPr/>
          <p:nvPr/>
        </p:nvSpPr>
        <p:spPr>
          <a:xfrm>
            <a:off x="7391160" y="287172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0" name="Straight Connector 99"/>
          <p:cNvSpPr/>
          <p:nvPr/>
        </p:nvSpPr>
        <p:spPr>
          <a:xfrm>
            <a:off x="7391160" y="311616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1" name="Straight Connector 100"/>
          <p:cNvSpPr/>
          <p:nvPr/>
        </p:nvSpPr>
        <p:spPr>
          <a:xfrm>
            <a:off x="7391160" y="3360600"/>
            <a:ext cx="0" cy="4892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2" name="Straight Connector 101"/>
          <p:cNvSpPr/>
          <p:nvPr/>
        </p:nvSpPr>
        <p:spPr>
          <a:xfrm>
            <a:off x="7391160" y="3849839"/>
            <a:ext cx="0" cy="244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3" name="Straight Connector 102"/>
          <p:cNvSpPr/>
          <p:nvPr/>
        </p:nvSpPr>
        <p:spPr>
          <a:xfrm>
            <a:off x="7391160" y="4094280"/>
            <a:ext cx="0" cy="244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4" name="Straight Connector 103"/>
          <p:cNvSpPr/>
          <p:nvPr/>
        </p:nvSpPr>
        <p:spPr>
          <a:xfrm>
            <a:off x="7391160" y="4338720"/>
            <a:ext cx="0" cy="244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5" name="Straight Connector 104"/>
          <p:cNvSpPr/>
          <p:nvPr/>
        </p:nvSpPr>
        <p:spPr>
          <a:xfrm>
            <a:off x="7391160" y="458315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6" name="Straight Connector 105"/>
          <p:cNvSpPr/>
          <p:nvPr/>
        </p:nvSpPr>
        <p:spPr>
          <a:xfrm>
            <a:off x="7391160" y="488160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7" name="Straight Connector 106"/>
          <p:cNvSpPr/>
          <p:nvPr/>
        </p:nvSpPr>
        <p:spPr>
          <a:xfrm>
            <a:off x="7391160" y="518004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8" name="Straight Connector 107"/>
          <p:cNvSpPr/>
          <p:nvPr/>
        </p:nvSpPr>
        <p:spPr>
          <a:xfrm>
            <a:off x="7391160" y="5478479"/>
            <a:ext cx="0" cy="298441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09" name="Straight Connector 108"/>
          <p:cNvSpPr/>
          <p:nvPr/>
        </p:nvSpPr>
        <p:spPr>
          <a:xfrm>
            <a:off x="7391160" y="5776920"/>
            <a:ext cx="0" cy="2984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0" name="Straight Connector 109"/>
          <p:cNvSpPr/>
          <p:nvPr/>
        </p:nvSpPr>
        <p:spPr>
          <a:xfrm>
            <a:off x="7391160" y="6075360"/>
            <a:ext cx="0" cy="298439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none" lIns="90000" tIns="0" rIns="90000" bIns="0" anchor="t" anchorCtr="0" compatLnSpc="0">
            <a:sp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role of domain knowledg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5D1C1BE6-3F8F-4D24-BEDF-ADE0B3520EC8}" type="slidenum">
              <a:rPr/>
              <a:t>19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The role of domain knowledge</a:t>
            </a:r>
          </a:p>
        </p:txBody>
      </p:sp>
      <p:sp>
        <p:nvSpPr>
          <p:cNvPr id="15" name="Text Placeholder 14"/>
          <p:cNvSpPr txBox="1">
            <a:spLocks noGrp="1"/>
          </p:cNvSpPr>
          <p:nvPr>
            <p:ph type="body" idx="4294967295"/>
          </p:nvPr>
        </p:nvSpPr>
        <p:spPr>
          <a:xfrm>
            <a:off x="914400" y="5580063"/>
            <a:ext cx="8229600" cy="9001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marL="457200" lvl="0" indent="-457200">
              <a:spcBef>
                <a:spcPts val="598"/>
              </a:spcBef>
              <a:buNone/>
              <a:tabLst>
                <a:tab pos="914400" algn="l"/>
                <a:tab pos="1828799" algn="l"/>
                <a:tab pos="2743200" algn="l"/>
                <a:tab pos="3657600" algn="l"/>
                <a:tab pos="4572000" algn="l"/>
                <a:tab pos="5486400" algn="l"/>
                <a:tab pos="6400800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2400"/>
              <a:t>But in this domain, “leaf condition is normal” implies</a:t>
            </a:r>
            <a:br>
              <a:rPr lang="en-US" sz="2400"/>
            </a:br>
            <a:r>
              <a:rPr lang="en-US" sz="2400"/>
              <a:t>“leaf malformation is absent”!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372020" y="1622161"/>
            <a:ext cx="5639040" cy="1793880"/>
            <a:chOff x="1981080" y="1635120"/>
            <a:chExt cx="5639040" cy="1793880"/>
          </a:xfrm>
        </p:grpSpPr>
        <p:sp>
          <p:nvSpPr>
            <p:cNvPr id="4" name="Freeform 3"/>
            <p:cNvSpPr/>
            <p:nvPr/>
          </p:nvSpPr>
          <p:spPr>
            <a:xfrm>
              <a:off x="1981080" y="1635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condition is 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5" name="Straight Connector 4"/>
            <p:cNvSpPr/>
            <p:nvPr/>
          </p:nvSpPr>
          <p:spPr>
            <a:xfrm>
              <a:off x="1981080" y="1635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981080" y="3429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98108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7620120" y="1635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9" name="Group 8"/>
          <p:cNvGrpSpPr/>
          <p:nvPr/>
        </p:nvGrpSpPr>
        <p:grpSpPr>
          <a:xfrm>
            <a:off x="1370940" y="3593161"/>
            <a:ext cx="5639040" cy="1793880"/>
            <a:chOff x="1980000" y="3606120"/>
            <a:chExt cx="5639040" cy="1793880"/>
          </a:xfrm>
        </p:grpSpPr>
        <p:sp>
          <p:nvSpPr>
            <p:cNvPr id="10" name="Freeform 9"/>
            <p:cNvSpPr/>
            <p:nvPr/>
          </p:nvSpPr>
          <p:spPr>
            <a:xfrm>
              <a:off x="1980000" y="3606120"/>
              <a:ext cx="5639040" cy="1793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leaf malformation is absent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condition is abnormal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stem cankers is below soil line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and canker lesion color is brown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diagnosis is rhizoctonia root rot</a:t>
              </a:r>
            </a:p>
          </p:txBody>
        </p:sp>
        <p:sp>
          <p:nvSpPr>
            <p:cNvPr id="11" name="Straight Connector 10"/>
            <p:cNvSpPr/>
            <p:nvPr/>
          </p:nvSpPr>
          <p:spPr>
            <a:xfrm>
              <a:off x="1980000" y="360612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980000" y="5400000"/>
              <a:ext cx="563904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98000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7619040" y="3606120"/>
              <a:ext cx="0" cy="1793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What’s it all about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1136091-91CE-40F8-AEED-6CB908ABFF0B}" type="slidenum">
              <a:rPr/>
              <a:t>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/>
              <a:t>Lecture 1: What’s it all about?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1110" y="1079500"/>
            <a:ext cx="8229600" cy="500859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NZ" sz="2800" dirty="0"/>
              <a:t>Data mining and machine learning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NZ" sz="2800" dirty="0"/>
              <a:t>Simple examples: the weather problem and others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AU" sz="2800" dirty="0"/>
              <a:t>Fielded applications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AU" sz="2800" dirty="0"/>
              <a:t>The data mining process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AU" sz="2800" dirty="0"/>
              <a:t>Machine learning and statistics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AU" sz="2800" dirty="0"/>
              <a:t>Generalization as search</a:t>
            </a:r>
          </a:p>
          <a:p>
            <a:pPr lvl="0">
              <a:lnSpc>
                <a:spcPct val="150000"/>
              </a:lnSpc>
              <a:spcBef>
                <a:spcPts val="598"/>
              </a:spcBef>
            </a:pPr>
            <a:r>
              <a:rPr lang="en-AU" sz="2800" dirty="0"/>
              <a:t>Data mining and ethic</a:t>
            </a:r>
            <a:r>
              <a:rPr lang="sl-SI" sz="2800" dirty="0"/>
              <a:t>s</a:t>
            </a:r>
            <a:endParaRPr lang="en-AU" sz="24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Fielded applica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F541B88-F0D4-4D34-B557-435839D40836}" type="slidenum">
              <a:rPr/>
              <a:t>20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Fielded applications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63793" y="1041637"/>
            <a:ext cx="8588375" cy="506309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The result of learning—or the learning method itself—is deployed in practical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Processing loan applications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Screening images for oil slicks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Electricity supply forecasting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Diagnosis of machine faults</a:t>
            </a:r>
          </a:p>
          <a:p>
            <a:pPr lvl="1">
              <a:spcBef>
                <a:spcPts val="598"/>
              </a:spcBef>
            </a:pPr>
            <a:r>
              <a:rPr lang="en-US" sz="2200" dirty="0"/>
              <a:t>Marketing and sales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Separating crude oil and natural gas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Reducing banding in rotogravure printing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Finding appropriate technicians for telephone faults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Scientific applications: biology, astronomy, chemistry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Automatic selection of TV programs</a:t>
            </a:r>
          </a:p>
          <a:p>
            <a:pPr lvl="1">
              <a:spcBef>
                <a:spcPts val="598"/>
              </a:spcBef>
            </a:pPr>
            <a:r>
              <a:rPr lang="en-US" sz="2200" dirty="0">
                <a:solidFill>
                  <a:srgbClr val="B2B2B2"/>
                </a:solidFill>
              </a:rPr>
              <a:t>Monitoring intensive care patients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rocessing loan applications (American Express)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8C6577D-10E8-4876-9047-4442B7C5CD8F}" type="slidenum">
              <a:rPr/>
              <a:t>21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977964" y="110896"/>
            <a:ext cx="7258050" cy="718010"/>
          </a:xfrm>
        </p:spPr>
        <p:txBody>
          <a:bodyPr wrap="square" lIns="90360" tIns="44280" rIns="90360" bIns="44280" anchor="t" anchorCtr="0"/>
          <a:lstStyle/>
          <a:p>
            <a:pPr lvl="0"/>
            <a:r>
              <a:rPr lang="en-US" sz="3600" b="1" dirty="0"/>
              <a:t>Processing loan applications </a:t>
            </a:r>
            <a:r>
              <a:rPr lang="en-US" sz="1600" b="1" dirty="0"/>
              <a:t>(American Express)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128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Given: questionnaire with</a:t>
            </a:r>
            <a:br>
              <a:rPr lang="en-US" sz="2800" dirty="0"/>
            </a:br>
            <a:r>
              <a:rPr lang="en-US" sz="2800" dirty="0"/>
              <a:t>financial and personal information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Question: should money be lent?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Simple statistical method covers 90% of cases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Borderline cases referred to loan officers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But: 50% of accepted borderline cases defaulted!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Solution: reject all borderline cases?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No! Borderline cases are most active customers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ter machine lear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BAC325E-6842-4ECB-921A-0683ADB3A226}" type="slidenum">
              <a:rPr/>
              <a:t>22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2282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1000 training examples of borderline cases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20 attributes: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years with current employer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years at current address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years with the bank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other credit cards possessed,…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Learned rules: correct on 70% of cases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human experts only 50%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Rules could be used to explain decisions to customers</a:t>
            </a: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creening imag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4DD4CC4-556D-43B3-B755-8A709E2F3591}" type="slidenum">
              <a:rPr/>
              <a:t>23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Screening images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24464" y="990600"/>
            <a:ext cx="8229600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Given: radar satellite images of coastal waters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detect oil slicks in those images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Oil slicks appear as dark regions with changing size and shape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Not easy: lookalike dark regions can be caused by weather conditions (e.g. high wind)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Expensive process requiring highly trained personnel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42317" y="4244449"/>
            <a:ext cx="7198571" cy="2410094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6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7CA718B-DF5F-4258-BA26-CE4FCCA54156}" type="slidenum">
              <a:rPr/>
              <a:t>24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15549" y="95607"/>
            <a:ext cx="6188075" cy="700088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b="1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2170" y="1079500"/>
            <a:ext cx="8820150" cy="551180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Extract dark regions from normalized image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Attributes: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size of region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shape, area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intensity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sharpness and jaggedness of boundaries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proximity of other regions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info about background</a:t>
            </a:r>
          </a:p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Constraints: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Few training examples—oil slicks are rare!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Unbalanced data: most dark regions aren’t slicks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Regions from same image form a batch</a:t>
            </a:r>
          </a:p>
          <a:p>
            <a:pPr lvl="1">
              <a:lnSpc>
                <a:spcPct val="90000"/>
              </a:lnSpc>
              <a:spcBef>
                <a:spcPts val="598"/>
              </a:spcBef>
            </a:pPr>
            <a:r>
              <a:rPr lang="en-US" sz="2400" dirty="0"/>
              <a:t>Requirement: adjustable false-alarm rate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oad forecast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88EB2F6-2F08-46AA-AF6E-520F6A0C7EE1}" type="slidenum">
              <a:rPr/>
              <a:t>25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Load forecasting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11278" y="900113"/>
            <a:ext cx="8229600" cy="516671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Electricity supply companies</a:t>
            </a:r>
            <a:br>
              <a:rPr lang="en-US" sz="2800" dirty="0"/>
            </a:br>
            <a:r>
              <a:rPr lang="en-US" sz="2800" dirty="0"/>
              <a:t>need forecast of future demand</a:t>
            </a:r>
            <a:br>
              <a:rPr lang="en-US" sz="2800" dirty="0"/>
            </a:br>
            <a:r>
              <a:rPr lang="en-US" sz="2800" dirty="0"/>
              <a:t>for power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Forecasts of min/max load for each hour</a:t>
            </a:r>
            <a:br>
              <a:rPr lang="en-US" sz="2800" dirty="0"/>
            </a:br>
            <a:r>
              <a:rPr lang="en-US" sz="2800" dirty="0">
                <a:latin typeface="Symbol" pitchFamily="34"/>
              </a:rPr>
              <a:t>=&gt; </a:t>
            </a:r>
            <a:r>
              <a:rPr lang="en-US" sz="2800" dirty="0"/>
              <a:t>significant savings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Given: manually constructed load model that assumes “normal” climatic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Problem: adjust for weather conditions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Static model consist of: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base load for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load periodicity over the year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effect of holidays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2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1D6D7822-8D8E-4772-815F-19F887A66281}" type="slidenum">
              <a:rPr/>
              <a:t>26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14825" y="1079500"/>
            <a:ext cx="9001125" cy="473223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Prediction corrected using “most similar” days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Attributes: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temperature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humidity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wind speed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cloud cover readings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plus difference between actual load and predicted load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Average difference among three “most similar”</a:t>
            </a:r>
            <a:br>
              <a:rPr lang="sl-SI" sz="2800" dirty="0"/>
            </a:br>
            <a:r>
              <a:rPr lang="en-US" sz="2800" dirty="0"/>
              <a:t>days added to static model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Linear regression coefficients form attribute weights in similarity function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iagnosis of machine faul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127A101-F4E5-43A2-9ACD-7968DF6B24E1}" type="slidenum">
              <a:rPr/>
              <a:t>27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57300" y="-234950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Diagnosis of machine faults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19432" y="1260475"/>
            <a:ext cx="8229600" cy="548798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Diagnosis: classical domain</a:t>
            </a:r>
            <a:br>
              <a:rPr lang="en-US" sz="2800" dirty="0"/>
            </a:br>
            <a:r>
              <a:rPr lang="en-US" sz="2800" dirty="0"/>
              <a:t>of expert systems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Given: Fourier analysis of vibrations measured at various points of a device’s mounting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Question: which fault is present?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Preventative maintenance of electromechanical motors and generators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Information very noisy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So far: diagnosis by expert/hand-crafted rules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page30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157234D-ED5E-4596-A131-F7EAE1E608F3}" type="slidenum">
              <a:rPr/>
              <a:t>28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Enter 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7178" y="1267508"/>
            <a:ext cx="8639175" cy="4028452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Available: 600 faults with expert’s diagnosis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~300 unsatisfactory, rest used for training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Attributes augmented by intermediate concepts that embodied causal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Expert not satisfied with initial rules because they did not relate to his domain knowledge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Further background knowledge resulted in more complex rules that were satisfactory</a:t>
            </a:r>
          </a:p>
          <a:p>
            <a:pPr lvl="0">
              <a:spcBef>
                <a:spcPts val="697"/>
              </a:spcBef>
              <a:buSzPct val="100000"/>
            </a:pPr>
            <a:r>
              <a:rPr lang="en-US" sz="2800" dirty="0"/>
              <a:t>Learned rules outperformed hand-crafted ones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rketing and sale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rPr/>
              <a:t>29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Marketing and sales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30943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Companies precisely record massive amounts of marketing and sales data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Applications: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Customer loyalty:</a:t>
            </a:r>
            <a:br>
              <a:rPr lang="en-US" sz="2400" dirty="0"/>
            </a:br>
            <a:r>
              <a:rPr lang="en-US" sz="2400" dirty="0"/>
              <a:t>identifying customers that are likely to defect by detecting changes in their behavior</a:t>
            </a:r>
            <a:br>
              <a:rPr lang="en-US" sz="2400" dirty="0"/>
            </a:br>
            <a:r>
              <a:rPr lang="en-US" sz="2400" dirty="0"/>
              <a:t>(e.g. banks/phone companies)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Special offers:</a:t>
            </a:r>
            <a:br>
              <a:rPr lang="en-US" sz="2400" dirty="0"/>
            </a:br>
            <a:r>
              <a:rPr lang="en-US" sz="2400" dirty="0"/>
              <a:t>identifying profitable customers</a:t>
            </a:r>
            <a:br>
              <a:rPr lang="en-US" sz="2400" dirty="0"/>
            </a:br>
            <a:r>
              <a:rPr lang="en-US" sz="2400" dirty="0"/>
              <a:t>(e.g. reliable owners of credit cards that need extra money during the holiday season)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 Information is cruci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280498C5-AB4C-4A4C-835B-F6828D7508E7}" type="slidenum">
              <a:rPr/>
              <a:t>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 Information is crucial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123412"/>
            <a:ext cx="8229600" cy="4611176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100000"/>
              </a:lnSpc>
              <a:spcBef>
                <a:spcPts val="697"/>
              </a:spcBef>
            </a:pPr>
            <a:r>
              <a:rPr lang="en-US" sz="2800" dirty="0"/>
              <a:t>Example 1: </a:t>
            </a:r>
            <a:r>
              <a:rPr lang="en-US" sz="2800" i="1" dirty="0"/>
              <a:t>in vitro</a:t>
            </a:r>
            <a:r>
              <a:rPr lang="en-US" sz="2800" dirty="0"/>
              <a:t> fertilization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Given: embryos described by 60 features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Problem: selection of embryos that will survive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Data: historical records of embryos and outcome</a:t>
            </a:r>
            <a:endParaRPr lang="sl-SI" sz="2400" dirty="0"/>
          </a:p>
          <a:p>
            <a:pPr marL="342900" lvl="1" indent="0">
              <a:lnSpc>
                <a:spcPct val="100000"/>
              </a:lnSpc>
              <a:spcBef>
                <a:spcPts val="598"/>
              </a:spcBef>
              <a:buNone/>
            </a:pPr>
            <a:endParaRPr lang="en-US" sz="2400" dirty="0"/>
          </a:p>
          <a:p>
            <a:pPr lvl="0">
              <a:lnSpc>
                <a:spcPct val="100000"/>
              </a:lnSpc>
              <a:spcBef>
                <a:spcPts val="697"/>
              </a:spcBef>
            </a:pPr>
            <a:r>
              <a:rPr lang="en-US" sz="2800" dirty="0"/>
              <a:t>Example 2: cow culling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Given: cows described by 700 features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Problem: selection of cows that should be culled</a:t>
            </a:r>
          </a:p>
          <a:p>
            <a:pPr lvl="1">
              <a:lnSpc>
                <a:spcPct val="100000"/>
              </a:lnSpc>
              <a:spcBef>
                <a:spcPts val="598"/>
              </a:spcBef>
            </a:pPr>
            <a:r>
              <a:rPr lang="en-US" sz="2400" dirty="0"/>
              <a:t>Data: historical records and farmers’ decisions</a:t>
            </a:r>
          </a:p>
          <a:p>
            <a:pPr marL="848519" lvl="0" indent="-277200">
              <a:lnSpc>
                <a:spcPct val="100000"/>
              </a:lnSpc>
              <a:spcBef>
                <a:spcPts val="598"/>
              </a:spcBef>
              <a:buNone/>
              <a:tabLst>
                <a:tab pos="1648439" algn="l"/>
                <a:tab pos="2562838" algn="l"/>
                <a:tab pos="3477239" algn="l"/>
                <a:tab pos="4391639" algn="l"/>
                <a:tab pos="5306039" algn="l"/>
                <a:tab pos="6220439" algn="l"/>
                <a:tab pos="7134838" algn="l"/>
                <a:tab pos="8049239" algn="l"/>
                <a:tab pos="8963638" algn="l"/>
                <a:tab pos="9878038" algn="l"/>
              </a:tabLst>
            </a:pPr>
            <a:endParaRPr lang="en-US" sz="2400" dirty="0">
              <a:solidFill>
                <a:srgbClr val="00DC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rPr/>
              <a:t>30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Marketing and sales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1948" y="1079500"/>
            <a:ext cx="8229600" cy="325080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Market basket analysis</a:t>
            </a:r>
          </a:p>
          <a:p>
            <a:pPr lvl="1">
              <a:spcBef>
                <a:spcPts val="697"/>
              </a:spcBef>
            </a:pPr>
            <a:r>
              <a:rPr lang="en-US" sz="2400" dirty="0"/>
              <a:t>Association techniques find groups of items that tend to occur together in a transaction</a:t>
            </a:r>
            <a:br>
              <a:rPr lang="en-US" sz="2400" dirty="0"/>
            </a:br>
            <a:r>
              <a:rPr lang="en-US" sz="2400" dirty="0"/>
              <a:t>(used to analyze checkout data)</a:t>
            </a:r>
          </a:p>
          <a:p>
            <a:r>
              <a:rPr lang="en-US" sz="2800" dirty="0"/>
              <a:t>Historical analysis of purchasing patterns</a:t>
            </a:r>
          </a:p>
          <a:p>
            <a:r>
              <a:rPr lang="en-US" sz="2800" dirty="0"/>
              <a:t>Identifying prospective customers</a:t>
            </a:r>
          </a:p>
          <a:p>
            <a:pPr lvl="1"/>
            <a:r>
              <a:rPr lang="en-US" sz="2400" dirty="0"/>
              <a:t>Focusing promotional </a:t>
            </a:r>
            <a:r>
              <a:rPr lang="en-US" sz="2400" dirty="0" err="1"/>
              <a:t>mailouts</a:t>
            </a:r>
            <a:br>
              <a:rPr lang="en-US" sz="2400" dirty="0"/>
            </a:br>
            <a:r>
              <a:rPr lang="en-US" sz="2400" dirty="0"/>
              <a:t>(targeted campaigns are cheaper than mass-marketed ones)</a:t>
            </a:r>
          </a:p>
        </p:txBody>
      </p:sp>
    </p:spTree>
    <p:extLst>
      <p:ext uri="{BB962C8B-B14F-4D97-AF65-F5344CB8AC3E}">
        <p14:creationId xmlns:p14="http://schemas.microsoft.com/office/powerpoint/2010/main" val="30656792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D0909D87-C1D5-41ED-9F3C-7EE5C2DDB4E0}" type="slidenum">
              <a:rPr/>
              <a:t>31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The data mining process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8417" y="835888"/>
            <a:ext cx="5471394" cy="53932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893177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Machine learning and statistic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0F722498-EB90-4F83-99E1-8EEEA7ADEADE}" type="slidenum">
              <a:rPr/>
              <a:t>32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8254" y="0"/>
            <a:ext cx="7343775" cy="808320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b="1" dirty="0"/>
              <a:t>Machine learning and statistics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7200" y="1079500"/>
            <a:ext cx="8229600" cy="381146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Historical difference (grossly oversimplified):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Statistics: testing hypotheses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Machine learning: finding the right hypothesis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But: huge overlap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Decision trees (C4.5 and CART)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Nearest-neighbor methods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Today: perspectives have converged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Most machine learning algorithms employ statistical techniques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Generalization as sear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6D8FD8EF-9BEA-4AFB-B7EE-2F25760F0ED3}" type="slidenum">
              <a:rPr/>
              <a:t>33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Generalization as search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81780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Inductive learning: find a concept description that fits the data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Example: rule sets as description language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Enormous, but finite, search space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Simple solution: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enumerate the concept space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eliminate descriptions that do not fit examples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surviving descriptions contain target concept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Enumerating the concept spa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9ACA5EB-B439-4BAB-9589-115D56B8E969}" type="slidenum">
              <a:rPr/>
              <a:t>34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88802" y="-54733"/>
            <a:ext cx="7524750" cy="950039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Enumerating</a:t>
            </a:r>
            <a:r>
              <a:rPr lang="en-US" b="1" dirty="0"/>
              <a:t> the concept space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2786" y="900113"/>
            <a:ext cx="8461375" cy="5062581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Search space for weather problem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4 x 4 x 3 x 3 x 2 = 288 possible combinations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With 14 rules </a:t>
            </a:r>
            <a:r>
              <a:rPr lang="en-US" sz="2400" dirty="0">
                <a:latin typeface="Symbol" pitchFamily="34"/>
              </a:rPr>
              <a:t>=&gt; </a:t>
            </a:r>
            <a:r>
              <a:rPr lang="en-US" sz="2400" dirty="0"/>
              <a:t>2.7x10</a:t>
            </a:r>
            <a:r>
              <a:rPr lang="en-US" sz="2400" baseline="30000" dirty="0"/>
              <a:t>34</a:t>
            </a:r>
            <a:r>
              <a:rPr lang="en-US" sz="2400" dirty="0"/>
              <a:t> possible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Other practical problems: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More than one description may survive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No description may survive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Language is unable to describe target concept</a:t>
            </a:r>
          </a:p>
          <a:p>
            <a:pPr lvl="2">
              <a:spcBef>
                <a:spcPts val="499"/>
              </a:spcBef>
            </a:pPr>
            <a:r>
              <a:rPr lang="en-US" sz="2000" i="1" dirty="0"/>
              <a:t>or</a:t>
            </a:r>
            <a:r>
              <a:rPr lang="en-US" sz="2000" dirty="0"/>
              <a:t> data contains noise</a:t>
            </a:r>
          </a:p>
          <a:p>
            <a:pPr lvl="0"/>
            <a:r>
              <a:rPr lang="en-US" sz="2600" dirty="0"/>
              <a:t>Another view of generalization as search:</a:t>
            </a:r>
            <a:br>
              <a:rPr lang="en-US" sz="2600" dirty="0"/>
            </a:br>
            <a:r>
              <a:rPr lang="en-US" sz="2600" dirty="0"/>
              <a:t>hill-climbing in description space according to pre-specified matching criterion</a:t>
            </a:r>
          </a:p>
          <a:p>
            <a:pPr lvl="1"/>
            <a:r>
              <a:rPr lang="en-US" sz="2000" dirty="0"/>
              <a:t>Many practical algorithms use heuristic search that cannot guarantee to find the optimum solution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73D3503F-F037-456C-8A42-8C36D670F67E}" type="slidenum">
              <a:rPr/>
              <a:t>35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/>
          <a:lstStyle/>
          <a:p>
            <a:pPr lvl="0"/>
            <a:r>
              <a:rPr lang="en-US" sz="3600" b="1" dirty="0"/>
              <a:t>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22787" y="1014702"/>
            <a:ext cx="8783637" cy="3820190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decisions in learning systems: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Concept description language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Order in which the space is searched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Way that overfitting to the particular training data is avoided</a:t>
            </a:r>
            <a:endParaRPr lang="sl-SI" sz="2400" dirty="0"/>
          </a:p>
          <a:p>
            <a:pPr marL="342900" lvl="1" indent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800" dirty="0"/>
              <a:t>These form the “bias” of the search: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Language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Search bias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Overfitting-avoidance bias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Languag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54225-1590-4572-AF55-683D65E29B6D}" type="slidenum">
              <a:rPr/>
              <a:t>36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42845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Language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52284" y="1001743"/>
            <a:ext cx="8588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question: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is language universal</a:t>
            </a:r>
            <a:br>
              <a:rPr lang="en-US" sz="2400" dirty="0"/>
            </a:br>
            <a:r>
              <a:rPr lang="en-US" sz="2400" dirty="0"/>
              <a:t>or does it restrict what can be learned?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Universal language can express arbitrary subsets of examples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If language includes logical </a:t>
            </a:r>
            <a:r>
              <a:rPr lang="en-US" sz="2800" i="1" dirty="0"/>
              <a:t>or</a:t>
            </a:r>
            <a:r>
              <a:rPr lang="en-US" sz="2800" dirty="0"/>
              <a:t> (“disjunction”), it is universal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Example: rule sets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Domain knowledge can be used to exclude some concept descriptions </a:t>
            </a:r>
            <a:r>
              <a:rPr lang="en-US" sz="2800" i="1" dirty="0"/>
              <a:t>a priori </a:t>
            </a:r>
            <a:r>
              <a:rPr lang="en-US" sz="2800" dirty="0"/>
              <a:t>from the search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earch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B10CF4-D3DA-4F3D-B853-0D4A015B46A3}" type="slidenum">
              <a:rPr/>
              <a:t>37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Search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12956" y="1079500"/>
            <a:ext cx="8229600" cy="409308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Search heuristic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“Greedy” search: performing the best single step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“Beam search”: keeping several alternatives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…</a:t>
            </a:r>
            <a:endParaRPr lang="sl-SI" sz="2400" dirty="0"/>
          </a:p>
          <a:p>
            <a:pPr marL="342900" lvl="1" indent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800" dirty="0"/>
              <a:t>Direction of search</a:t>
            </a:r>
          </a:p>
          <a:p>
            <a:pPr lvl="1">
              <a:spcBef>
                <a:spcPts val="598"/>
              </a:spcBef>
            </a:pPr>
            <a:r>
              <a:rPr lang="en-US" sz="2400" i="1" dirty="0"/>
              <a:t>General-to-specific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E.g. specializing a rule by adding conditions</a:t>
            </a:r>
          </a:p>
          <a:p>
            <a:pPr lvl="1">
              <a:spcBef>
                <a:spcPts val="598"/>
              </a:spcBef>
            </a:pPr>
            <a:r>
              <a:rPr lang="en-US" sz="2400" i="1" dirty="0"/>
              <a:t>Specific-to-general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E.g. generalizing an individual instance into a rule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Overfitting-avoidance bi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90C0EB40-A2BD-4A22-AA6D-3F8C706203C3}" type="slidenum">
              <a:rPr/>
              <a:t>38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Overfitting-avoidance bias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50606" y="1079500"/>
            <a:ext cx="8229600" cy="4374188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Can be seen as a form of search bias</a:t>
            </a:r>
            <a:endParaRPr lang="sl-SI" sz="2800" dirty="0"/>
          </a:p>
          <a:p>
            <a:pPr marL="0" lvl="0" indent="0">
              <a:spcBef>
                <a:spcPts val="697"/>
              </a:spcBef>
              <a:buNone/>
            </a:pPr>
            <a:endParaRPr lang="en-US" sz="2800" dirty="0"/>
          </a:p>
          <a:p>
            <a:pPr lvl="0">
              <a:spcBef>
                <a:spcPts val="697"/>
              </a:spcBef>
            </a:pPr>
            <a:r>
              <a:rPr lang="en-US" sz="2800" dirty="0"/>
              <a:t>Modified evaluation criterion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balancing simplicity and number of errors</a:t>
            </a:r>
            <a:endParaRPr lang="sl-SI" sz="2400" dirty="0"/>
          </a:p>
          <a:p>
            <a:pPr marL="342900" lvl="1" indent="0">
              <a:spcBef>
                <a:spcPts val="598"/>
              </a:spcBef>
              <a:buNone/>
            </a:pPr>
            <a:endParaRPr lang="en-US" sz="2400" dirty="0"/>
          </a:p>
          <a:p>
            <a:pPr lvl="0">
              <a:spcBef>
                <a:spcPts val="697"/>
              </a:spcBef>
            </a:pPr>
            <a:r>
              <a:rPr lang="en-US" sz="2800" dirty="0"/>
              <a:t>Modified search strategy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pruning (simplifying a description)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Pre-pruning: stops at a simple description before search proceeds to an overly complex one</a:t>
            </a:r>
          </a:p>
          <a:p>
            <a:pPr lvl="2">
              <a:spcBef>
                <a:spcPts val="499"/>
              </a:spcBef>
            </a:pPr>
            <a:r>
              <a:rPr lang="en-US" sz="2000" dirty="0"/>
              <a:t>Post-pruning: generates a complex description first and simplifies it afterwards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CA965A15-C786-4066-88CC-57CAC0803866}" type="slidenum">
              <a:rPr/>
              <a:t>39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7538" y="-206375"/>
            <a:ext cx="7256462" cy="12334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Data mining and ethics 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21111" y="900000"/>
            <a:ext cx="8461375" cy="516260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Ethical issues arise in</a:t>
            </a:r>
            <a:br>
              <a:rPr lang="en-US" sz="2800" dirty="0"/>
            </a:br>
            <a:r>
              <a:rPr lang="en-US" sz="2800" dirty="0"/>
              <a:t>practical applications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Anonymizing data is difficult</a:t>
            </a:r>
          </a:p>
          <a:p>
            <a:pPr lvl="1"/>
            <a:r>
              <a:rPr lang="en-US" sz="2800" dirty="0"/>
              <a:t>85% of Americans can be identified from just zip code, birth date and sex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Data mining often used to discriminate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loan applications: using some information (e.g., sex, religion, race) is unethical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Ethical situation depends on application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same information ok in medical application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Attributes may contain problematic information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E.g., area code may correlate with race</a:t>
            </a:r>
          </a:p>
        </p:txBody>
      </p:sp>
      <p:pic>
        <p:nvPicPr>
          <p:cNvPr id="4" name="Picture 3">
            <a:hlinkClick r:id="rId3"/>
          </p:cNvPr>
          <p:cNvPicPr>
            <a:picLocks noChangeAspect="1"/>
          </p:cNvPicPr>
          <p:nvPr/>
        </p:nvPicPr>
        <p:blipFill>
          <a:blip r:embed="rId4">
            <a:lum bright="-50000"/>
            <a:alphaModFix/>
          </a:blip>
          <a:srcRect/>
          <a:stretch>
            <a:fillRect/>
          </a:stretch>
        </p:blipFill>
        <p:spPr>
          <a:xfrm>
            <a:off x="7200000" y="900000"/>
            <a:ext cx="1944000" cy="12801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vs. informa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8FEFBCEA-B37F-4FE9-8197-14F05F90E5BF}" type="slidenum">
              <a:rPr/>
              <a:t>4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From data to information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32616" y="1079500"/>
            <a:ext cx="8229600" cy="5030265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Society produces huge amounts of data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Sources: business, science, medicine, economics, geography, environment, sports, …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This data is a potentially valuable resource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Raw data is useless: need techniques to automatically extract information from it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Data: recorded facts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Information: patterns underlying the data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We are concerned with machine learning techniques for automatically finding patterns in data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Patterns that are found may be represented as </a:t>
            </a:r>
            <a:r>
              <a:rPr lang="en-US" sz="2700" i="1" dirty="0"/>
              <a:t>structural descriptions</a:t>
            </a:r>
            <a:r>
              <a:rPr lang="en-US" sz="2700" dirty="0"/>
              <a:t> or as black-box models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 and ethics I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643D9C-D83A-42E3-B22D-D736C6BEFDB8}" type="slidenum">
              <a:rPr/>
              <a:t>40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885950" y="-213114"/>
            <a:ext cx="7258050" cy="1235075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Data mining and ethics II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628650" y="1052513"/>
            <a:ext cx="8461375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US" sz="2800" dirty="0"/>
              <a:t>Important questions: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Who is permitted access to the data?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For what purpose was the data collected?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What kind of conclusions can be legitimately drawn from it?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Caveats must be attached to results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Purely statistical arguments are never sufficient!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Are resources put to good use?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tructural description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56223F6-9800-45C8-AC0C-6B514BFAFD3D}" type="slidenum">
              <a:rPr/>
              <a:t>5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0" y="-219075"/>
            <a:ext cx="6661150" cy="1233488"/>
          </a:xfrm>
        </p:spPr>
        <p:txBody>
          <a:bodyPr wrap="square" lIns="90360" tIns="44280" rIns="90360" bIns="44280" anchorCtr="1"/>
          <a:lstStyle/>
          <a:p>
            <a:pPr lvl="0"/>
            <a:r>
              <a:rPr lang="en-US" sz="3600" b="1" dirty="0"/>
              <a:t>Structural descriptions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62117" y="1053741"/>
            <a:ext cx="8229600" cy="421824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sz="2400" dirty="0"/>
              <a:t>Example: if-then rules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80000" y="3420000"/>
            <a:ext cx="8820000" cy="2880000"/>
            <a:chOff x="180000" y="3420000"/>
            <a:chExt cx="8820000" cy="2880000"/>
          </a:xfrm>
        </p:grpSpPr>
        <p:sp>
          <p:nvSpPr>
            <p:cNvPr id="5" name="Freeform 4"/>
            <p:cNvSpPr/>
            <p:nvPr/>
          </p:nvSpPr>
          <p:spPr>
            <a:xfrm>
              <a:off x="7169400" y="587700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6" name="Freeform 5"/>
            <p:cNvSpPr/>
            <p:nvPr/>
          </p:nvSpPr>
          <p:spPr>
            <a:xfrm>
              <a:off x="5421960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7" name="Freeform 6"/>
            <p:cNvSpPr/>
            <p:nvPr/>
          </p:nvSpPr>
          <p:spPr>
            <a:xfrm>
              <a:off x="3591720" y="587700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1844279" y="587700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180000" y="587700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…</a:t>
              </a:r>
            </a:p>
          </p:txBody>
        </p:sp>
        <p:sp>
          <p:nvSpPr>
            <p:cNvPr id="10" name="Freeform 9"/>
            <p:cNvSpPr/>
            <p:nvPr/>
          </p:nvSpPr>
          <p:spPr>
            <a:xfrm>
              <a:off x="7169400" y="5453640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Hard</a:t>
              </a:r>
            </a:p>
          </p:txBody>
        </p:sp>
        <p:sp>
          <p:nvSpPr>
            <p:cNvPr id="11" name="Freeform 10"/>
            <p:cNvSpPr/>
            <p:nvPr/>
          </p:nvSpPr>
          <p:spPr>
            <a:xfrm>
              <a:off x="5421960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12" name="Freeform 11"/>
            <p:cNvSpPr/>
            <p:nvPr/>
          </p:nvSpPr>
          <p:spPr>
            <a:xfrm>
              <a:off x="3591720" y="5453640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Yes</a:t>
              </a:r>
            </a:p>
          </p:txBody>
        </p:sp>
        <p:sp>
          <p:nvSpPr>
            <p:cNvPr id="13" name="Freeform 12"/>
            <p:cNvSpPr/>
            <p:nvPr/>
          </p:nvSpPr>
          <p:spPr>
            <a:xfrm>
              <a:off x="1844279" y="5453640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14" name="Freeform 13"/>
            <p:cNvSpPr/>
            <p:nvPr/>
          </p:nvSpPr>
          <p:spPr>
            <a:xfrm>
              <a:off x="180000" y="5453640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Presbyopic</a:t>
              </a:r>
            </a:p>
          </p:txBody>
        </p:sp>
        <p:sp>
          <p:nvSpPr>
            <p:cNvPr id="15" name="Freeform 14"/>
            <p:cNvSpPr/>
            <p:nvPr/>
          </p:nvSpPr>
          <p:spPr>
            <a:xfrm>
              <a:off x="7169400" y="5030640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16" name="Freeform 15"/>
            <p:cNvSpPr/>
            <p:nvPr/>
          </p:nvSpPr>
          <p:spPr>
            <a:xfrm>
              <a:off x="5421960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591720" y="5030640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18" name="Freeform 17"/>
            <p:cNvSpPr/>
            <p:nvPr/>
          </p:nvSpPr>
          <p:spPr>
            <a:xfrm>
              <a:off x="1844279" y="5030640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19" name="Freeform 18"/>
            <p:cNvSpPr/>
            <p:nvPr/>
          </p:nvSpPr>
          <p:spPr>
            <a:xfrm>
              <a:off x="180000" y="5030640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Pre-presbyopic</a:t>
              </a:r>
            </a:p>
          </p:txBody>
        </p:sp>
        <p:sp>
          <p:nvSpPr>
            <p:cNvPr id="20" name="Freeform 19"/>
            <p:cNvSpPr/>
            <p:nvPr/>
          </p:nvSpPr>
          <p:spPr>
            <a:xfrm>
              <a:off x="7169400" y="4607279"/>
              <a:ext cx="1830600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Soft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5421960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Normal</a:t>
              </a:r>
            </a:p>
          </p:txBody>
        </p:sp>
        <p:sp>
          <p:nvSpPr>
            <p:cNvPr id="22" name="Freeform 21"/>
            <p:cNvSpPr/>
            <p:nvPr/>
          </p:nvSpPr>
          <p:spPr>
            <a:xfrm>
              <a:off x="3591720" y="4607279"/>
              <a:ext cx="18302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3" name="Freeform 22"/>
            <p:cNvSpPr/>
            <p:nvPr/>
          </p:nvSpPr>
          <p:spPr>
            <a:xfrm>
              <a:off x="1844279" y="4607279"/>
              <a:ext cx="174743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Hypermetrope</a:t>
              </a:r>
            </a:p>
          </p:txBody>
        </p:sp>
        <p:sp>
          <p:nvSpPr>
            <p:cNvPr id="24" name="Freeform 23"/>
            <p:cNvSpPr/>
            <p:nvPr/>
          </p:nvSpPr>
          <p:spPr>
            <a:xfrm>
              <a:off x="180000" y="4607279"/>
              <a:ext cx="1664279" cy="42336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25" name="Freeform 24"/>
            <p:cNvSpPr/>
            <p:nvPr/>
          </p:nvSpPr>
          <p:spPr>
            <a:xfrm>
              <a:off x="7169400" y="4184279"/>
              <a:ext cx="1830600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None</a:t>
              </a:r>
            </a:p>
          </p:txBody>
        </p:sp>
        <p:sp>
          <p:nvSpPr>
            <p:cNvPr id="26" name="Freeform 25"/>
            <p:cNvSpPr/>
            <p:nvPr/>
          </p:nvSpPr>
          <p:spPr>
            <a:xfrm>
              <a:off x="5421960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Reduced</a:t>
              </a:r>
            </a:p>
          </p:txBody>
        </p:sp>
        <p:sp>
          <p:nvSpPr>
            <p:cNvPr id="27" name="Freeform 26"/>
            <p:cNvSpPr/>
            <p:nvPr/>
          </p:nvSpPr>
          <p:spPr>
            <a:xfrm>
              <a:off x="3591720" y="4184279"/>
              <a:ext cx="18302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No</a:t>
              </a:r>
            </a:p>
          </p:txBody>
        </p:sp>
        <p:sp>
          <p:nvSpPr>
            <p:cNvPr id="28" name="Freeform 27"/>
            <p:cNvSpPr/>
            <p:nvPr/>
          </p:nvSpPr>
          <p:spPr>
            <a:xfrm>
              <a:off x="1844279" y="4184279"/>
              <a:ext cx="174743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Myope</a:t>
              </a:r>
            </a:p>
          </p:txBody>
        </p:sp>
        <p:sp>
          <p:nvSpPr>
            <p:cNvPr id="29" name="Freeform 28"/>
            <p:cNvSpPr/>
            <p:nvPr/>
          </p:nvSpPr>
          <p:spPr>
            <a:xfrm>
              <a:off x="180000" y="4184279"/>
              <a:ext cx="1664279" cy="4230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Young</a:t>
              </a:r>
            </a:p>
          </p:txBody>
        </p:sp>
        <p:sp>
          <p:nvSpPr>
            <p:cNvPr id="30" name="Freeform 29"/>
            <p:cNvSpPr/>
            <p:nvPr/>
          </p:nvSpPr>
          <p:spPr>
            <a:xfrm>
              <a:off x="7169400" y="3420000"/>
              <a:ext cx="1830600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Recommended lenses</a:t>
              </a:r>
            </a:p>
          </p:txBody>
        </p:sp>
        <p:sp>
          <p:nvSpPr>
            <p:cNvPr id="31" name="Freeform 30"/>
            <p:cNvSpPr/>
            <p:nvPr/>
          </p:nvSpPr>
          <p:spPr>
            <a:xfrm>
              <a:off x="5421960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Tear production rate</a:t>
              </a:r>
            </a:p>
          </p:txBody>
        </p:sp>
        <p:sp>
          <p:nvSpPr>
            <p:cNvPr id="32" name="Freeform 31"/>
            <p:cNvSpPr/>
            <p:nvPr/>
          </p:nvSpPr>
          <p:spPr>
            <a:xfrm>
              <a:off x="3591720" y="3420000"/>
              <a:ext cx="18302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Astigmatism</a:t>
              </a:r>
            </a:p>
          </p:txBody>
        </p:sp>
        <p:sp>
          <p:nvSpPr>
            <p:cNvPr id="33" name="Freeform 32"/>
            <p:cNvSpPr/>
            <p:nvPr/>
          </p:nvSpPr>
          <p:spPr>
            <a:xfrm>
              <a:off x="1844279" y="3420000"/>
              <a:ext cx="174743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Spectacle prescription</a:t>
              </a:r>
            </a:p>
          </p:txBody>
        </p:sp>
        <p:sp>
          <p:nvSpPr>
            <p:cNvPr id="34" name="Freeform 33"/>
            <p:cNvSpPr/>
            <p:nvPr/>
          </p:nvSpPr>
          <p:spPr>
            <a:xfrm>
              <a:off x="180000" y="3420000"/>
              <a:ext cx="1664279" cy="7642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ctr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600" b="0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Tahoma" pitchFamily="18"/>
                  <a:ea typeface="Gothic" pitchFamily="2"/>
                  <a:cs typeface="Lucidasans" pitchFamily="2"/>
                </a:rPr>
                <a:t>Age</a:t>
              </a:r>
            </a:p>
          </p:txBody>
        </p:sp>
        <p:sp>
          <p:nvSpPr>
            <p:cNvPr id="35" name="Straight Connector 34"/>
            <p:cNvSpPr/>
            <p:nvPr/>
          </p:nvSpPr>
          <p:spPr>
            <a:xfrm>
              <a:off x="180000" y="630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6" name="Straight Connector 35"/>
            <p:cNvSpPr/>
            <p:nvPr/>
          </p:nvSpPr>
          <p:spPr>
            <a:xfrm>
              <a:off x="18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7" name="Straight Connector 36"/>
            <p:cNvSpPr/>
            <p:nvPr/>
          </p:nvSpPr>
          <p:spPr>
            <a:xfrm>
              <a:off x="9000000" y="3420000"/>
              <a:ext cx="0" cy="288000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8" name="Straight Connector 37"/>
            <p:cNvSpPr/>
            <p:nvPr/>
          </p:nvSpPr>
          <p:spPr>
            <a:xfrm>
              <a:off x="180000" y="4184279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39" name="Straight Connector 38"/>
            <p:cNvSpPr/>
            <p:nvPr/>
          </p:nvSpPr>
          <p:spPr>
            <a:xfrm>
              <a:off x="180000" y="3420000"/>
              <a:ext cx="8820000" cy="0"/>
            </a:xfrm>
            <a:prstGeom prst="line">
              <a:avLst/>
            </a:prstGeom>
            <a:noFill/>
            <a:ln w="12600">
              <a:solidFill>
                <a:srgbClr val="008000"/>
              </a:solidFill>
              <a:prstDash val="solid"/>
              <a:miter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40" name="Group 39"/>
          <p:cNvGrpSpPr/>
          <p:nvPr/>
        </p:nvGrpSpPr>
        <p:grpSpPr>
          <a:xfrm>
            <a:off x="826559" y="1800000"/>
            <a:ext cx="6553441" cy="1244520"/>
            <a:chOff x="826559" y="1800000"/>
            <a:chExt cx="6553441" cy="1244520"/>
          </a:xfrm>
        </p:grpSpPr>
        <p:sp>
          <p:nvSpPr>
            <p:cNvPr id="41" name="Freeform 40"/>
            <p:cNvSpPr/>
            <p:nvPr/>
          </p:nvSpPr>
          <p:spPr>
            <a:xfrm>
              <a:off x="826559" y="1800000"/>
              <a:ext cx="6553440" cy="12445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tear production rate = reduced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none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Otherwise, if age = young and astigmatic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recommendation = soft</a:t>
              </a:r>
            </a:p>
          </p:txBody>
        </p:sp>
        <p:sp>
          <p:nvSpPr>
            <p:cNvPr id="42" name="Straight Connector 41"/>
            <p:cNvSpPr/>
            <p:nvPr/>
          </p:nvSpPr>
          <p:spPr>
            <a:xfrm>
              <a:off x="826559" y="180000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3" name="Straight Connector 42"/>
            <p:cNvSpPr/>
            <p:nvPr/>
          </p:nvSpPr>
          <p:spPr>
            <a:xfrm>
              <a:off x="826559" y="3044520"/>
              <a:ext cx="655344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4" name="Straight Connector 43"/>
            <p:cNvSpPr/>
            <p:nvPr/>
          </p:nvSpPr>
          <p:spPr>
            <a:xfrm>
              <a:off x="826559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45" name="Straight Connector 44"/>
            <p:cNvSpPr/>
            <p:nvPr/>
          </p:nvSpPr>
          <p:spPr>
            <a:xfrm>
              <a:off x="7380000" y="1800000"/>
              <a:ext cx="0" cy="12445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an machines really learn?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3278DE43-35A4-4BA2-97D1-602D5A751646}" type="slidenum">
              <a:rPr/>
              <a:t>6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Machine learning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53958" y="1096168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lnSpc>
                <a:spcPct val="90000"/>
              </a:lnSpc>
              <a:spcBef>
                <a:spcPts val="697"/>
              </a:spcBef>
            </a:pPr>
            <a:r>
              <a:rPr lang="en-US" sz="2800" dirty="0"/>
              <a:t>Definitions of “learning” from dictionary:</a:t>
            </a:r>
          </a:p>
        </p:txBody>
      </p:sp>
      <p:sp>
        <p:nvSpPr>
          <p:cNvPr id="4" name="Freeform 3"/>
          <p:cNvSpPr/>
          <p:nvPr/>
        </p:nvSpPr>
        <p:spPr>
          <a:xfrm>
            <a:off x="900000" y="1800000"/>
            <a:ext cx="4500000" cy="1962360"/>
          </a:xfrm>
          <a:custGeom>
            <a:avLst/>
            <a:gdLst>
              <a:gd name="f0" fmla="val 0"/>
              <a:gd name="f1" fmla="val 21600"/>
            </a:gdLst>
            <a:ahLst/>
            <a:cxnLst>
              <a:cxn ang="3cd4">
                <a:pos x="hc" y="t"/>
              </a:cxn>
              <a:cxn ang="0">
                <a:pos x="r" y="vc"/>
              </a:cxn>
              <a:cxn ang="cd4">
                <a:pos x="hc" y="b"/>
              </a:cxn>
              <a:cxn ang="cd2">
                <a:pos x="l" y="vc"/>
              </a:cxn>
            </a:cxnLst>
            <a:rect l="l" t="t" r="r" b="b"/>
            <a:pathLst>
              <a:path w="21600" h="21600">
                <a:moveTo>
                  <a:pt x="f0" y="f0"/>
                </a:moveTo>
                <a:lnTo>
                  <a:pt x="f1" y="f0"/>
                </a:lnTo>
                <a:lnTo>
                  <a:pt x="f1" y="f1"/>
                </a:lnTo>
                <a:lnTo>
                  <a:pt x="f0" y="f1"/>
                </a:lnTo>
                <a:lnTo>
                  <a:pt x="f0" y="f0"/>
                </a:lnTo>
                <a:close/>
              </a:path>
            </a:pathLst>
          </a:cu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get knowledge of by study,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experience, or being taught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become aware by information or</a:t>
            </a:r>
            <a:b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</a:b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from observation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commit to memory</a:t>
            </a:r>
          </a:p>
          <a:p>
            <a:pPr marL="0" marR="0" lvl="0" indent="0" algn="l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  <a:defRPr>
                <a:solidFill>
                  <a:srgbClr val="000000"/>
                </a:solidFill>
              </a:defRPr>
            </a:pPr>
            <a:r>
              <a:rPr lang="en-US" sz="1600" b="1" i="0" u="none" strike="noStrike" baseline="0">
                <a:ln>
                  <a:noFill/>
                </a:ln>
                <a:solidFill>
                  <a:srgbClr val="000000"/>
                </a:solidFill>
                <a:latin typeface="Utopia" pitchFamily="34"/>
                <a:ea typeface="Gothic" pitchFamily="2"/>
                <a:cs typeface="Lucidasans" pitchFamily="2"/>
              </a:rPr>
              <a:t>To be informed of, ascertain; to receive instruction</a:t>
            </a:r>
          </a:p>
        </p:txBody>
      </p:sp>
      <p:sp>
        <p:nvSpPr>
          <p:cNvPr id="5" name="Straight Connector 4"/>
          <p:cNvSpPr/>
          <p:nvPr/>
        </p:nvSpPr>
        <p:spPr>
          <a:xfrm>
            <a:off x="6858000" y="2057400"/>
            <a:ext cx="0" cy="170496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" name="Group 5"/>
          <p:cNvGrpSpPr/>
          <p:nvPr/>
        </p:nvGrpSpPr>
        <p:grpSpPr>
          <a:xfrm>
            <a:off x="5283593" y="1731176"/>
            <a:ext cx="3394800" cy="1857600"/>
            <a:chOff x="5562720" y="1800000"/>
            <a:chExt cx="3394800" cy="1857600"/>
          </a:xfrm>
        </p:grpSpPr>
        <p:sp>
          <p:nvSpPr>
            <p:cNvPr id="7" name="Freeform 6"/>
            <p:cNvSpPr/>
            <p:nvPr/>
          </p:nvSpPr>
          <p:spPr>
            <a:xfrm>
              <a:off x="5791320" y="1800000"/>
              <a:ext cx="29970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Difficult to measure</a:t>
              </a:r>
            </a:p>
          </p:txBody>
        </p:sp>
        <p:sp>
          <p:nvSpPr>
            <p:cNvPr id="8" name="Freeform 7"/>
            <p:cNvSpPr/>
            <p:nvPr/>
          </p:nvSpPr>
          <p:spPr>
            <a:xfrm>
              <a:off x="5791320" y="2772720"/>
              <a:ext cx="316620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Trivial for computers</a:t>
              </a:r>
            </a:p>
          </p:txBody>
        </p:sp>
        <p:sp>
          <p:nvSpPr>
            <p:cNvPr id="9" name="Freeform 8"/>
            <p:cNvSpPr/>
            <p:nvPr/>
          </p:nvSpPr>
          <p:spPr>
            <a:xfrm>
              <a:off x="5562720" y="1888560"/>
              <a:ext cx="152280" cy="44208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0" name="Freeform 9"/>
            <p:cNvSpPr/>
            <p:nvPr/>
          </p:nvSpPr>
          <p:spPr>
            <a:xfrm>
              <a:off x="5562720" y="2507400"/>
              <a:ext cx="152280" cy="115020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sp>
        <p:nvSpPr>
          <p:cNvPr id="11" name="Straight Connector 10"/>
          <p:cNvSpPr/>
          <p:nvPr/>
        </p:nvSpPr>
        <p:spPr>
          <a:xfrm>
            <a:off x="1447919" y="449568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2" name="Straight Connector 11"/>
          <p:cNvSpPr/>
          <p:nvPr/>
        </p:nvSpPr>
        <p:spPr>
          <a:xfrm>
            <a:off x="1447919" y="5319720"/>
            <a:ext cx="4343401" cy="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Straight Connector 12"/>
          <p:cNvSpPr/>
          <p:nvPr/>
        </p:nvSpPr>
        <p:spPr>
          <a:xfrm>
            <a:off x="1447919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4" name="Straight Connector 13"/>
          <p:cNvSpPr/>
          <p:nvPr/>
        </p:nvSpPr>
        <p:spPr>
          <a:xfrm>
            <a:off x="5791320" y="4495680"/>
            <a:ext cx="0" cy="824040"/>
          </a:xfrm>
          <a:prstGeom prst="line">
            <a:avLst/>
          </a:prstGeom>
          <a:noFill/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15" name="Group 14"/>
          <p:cNvGrpSpPr/>
          <p:nvPr/>
        </p:nvGrpSpPr>
        <p:grpSpPr>
          <a:xfrm>
            <a:off x="360000" y="3886200"/>
            <a:ext cx="6660000" cy="1433520"/>
            <a:chOff x="360000" y="3886200"/>
            <a:chExt cx="6660000" cy="1433520"/>
          </a:xfrm>
        </p:grpSpPr>
        <p:sp>
          <p:nvSpPr>
            <p:cNvPr id="16" name="Freeform 15"/>
            <p:cNvSpPr/>
            <p:nvPr/>
          </p:nvSpPr>
          <p:spPr>
            <a:xfrm>
              <a:off x="856079" y="4495680"/>
              <a:ext cx="4038479" cy="8240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0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1600" b="1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Things learn when they change their behavior in a way that makes them perform better in the future.</a:t>
              </a:r>
            </a:p>
          </p:txBody>
        </p:sp>
        <p:sp>
          <p:nvSpPr>
            <p:cNvPr id="17" name="Freeform 16"/>
            <p:cNvSpPr/>
            <p:nvPr/>
          </p:nvSpPr>
          <p:spPr>
            <a:xfrm>
              <a:off x="360000" y="3886200"/>
              <a:ext cx="6660000" cy="6094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Operational definition:</a:t>
              </a:r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353958" y="4495679"/>
            <a:ext cx="8356598" cy="1753816"/>
            <a:chOff x="353958" y="4495679"/>
            <a:chExt cx="8356598" cy="1753816"/>
          </a:xfrm>
        </p:grpSpPr>
        <p:sp>
          <p:nvSpPr>
            <p:cNvPr id="19" name="Freeform 18"/>
            <p:cNvSpPr/>
            <p:nvPr/>
          </p:nvSpPr>
          <p:spPr>
            <a:xfrm>
              <a:off x="5334120" y="4557600"/>
              <a:ext cx="162720" cy="381240"/>
            </a:xfrm>
            <a:custGeom>
              <a:avLst>
                <a:gd name="f0" fmla="val 1800"/>
                <a:gd name="f1" fmla="val 10800"/>
              </a:avLst>
              <a:gdLst>
                <a:gd name="f2" fmla="val 10800000"/>
                <a:gd name="f3" fmla="val 5400000"/>
                <a:gd name="f4" fmla="val 180"/>
                <a:gd name="f5" fmla="val w"/>
                <a:gd name="f6" fmla="val h"/>
                <a:gd name="f7" fmla="val 0"/>
                <a:gd name="f8" fmla="val 21600"/>
                <a:gd name="f9" fmla="val -2147483647"/>
                <a:gd name="f10" fmla="val 2147483647"/>
                <a:gd name="f11" fmla="val 5400"/>
                <a:gd name="f12" fmla="val 10800"/>
                <a:gd name="f13" fmla="val 16200"/>
                <a:gd name="f14" fmla="+- 0 0 0"/>
                <a:gd name="f15" fmla="*/ f5 1 21600"/>
                <a:gd name="f16" fmla="*/ f6 1 21600"/>
                <a:gd name="f17" fmla="pin 0 f0 5400"/>
                <a:gd name="f18" fmla="pin 0 f1 21600"/>
                <a:gd name="f19" fmla="*/ f14 f2 1"/>
                <a:gd name="f20" fmla="*/ f17 1 2"/>
                <a:gd name="f21" fmla="val f17"/>
                <a:gd name="f22" fmla="val f18"/>
                <a:gd name="f23" fmla="+- 21600 0 f17"/>
                <a:gd name="f24" fmla="*/ f17 10000 1"/>
                <a:gd name="f25" fmla="*/ 10800 f15 1"/>
                <a:gd name="f26" fmla="*/ f17 f16 1"/>
                <a:gd name="f27" fmla="*/ f8 f15 1"/>
                <a:gd name="f28" fmla="*/ f18 f16 1"/>
                <a:gd name="f29" fmla="*/ 0 f15 1"/>
                <a:gd name="f30" fmla="*/ 7800 f15 1"/>
                <a:gd name="f31" fmla="*/ 0 f16 1"/>
                <a:gd name="f32" fmla="*/ f19 1 f4"/>
                <a:gd name="f33" fmla="*/ 21600 f16 1"/>
                <a:gd name="f34" fmla="*/ 21600 f15 1"/>
                <a:gd name="f35" fmla="*/ 10800 f16 1"/>
                <a:gd name="f36" fmla="+- f22 0 f17"/>
                <a:gd name="f37" fmla="+- f22 0 f20"/>
                <a:gd name="f38" fmla="+- f22 f20 0"/>
                <a:gd name="f39" fmla="+- f22 f17 0"/>
                <a:gd name="f40" fmla="+- 21600 0 f20"/>
                <a:gd name="f41" fmla="*/ f24 1 31953"/>
                <a:gd name="f42" fmla="+- f32 0 f3"/>
                <a:gd name="f43" fmla="+- 21600 0 f41"/>
                <a:gd name="f44" fmla="*/ f41 f16 1"/>
                <a:gd name="f45" fmla="*/ f43 f16 1"/>
              </a:gdLst>
              <a:ahLst>
                <a:ahXY gdRefY="f0" minY="f7" maxY="f11">
                  <a:pos x="f25" y="f26"/>
                </a:ahXY>
                <a:ahXY gdRefY="f1" minY="f7" maxY="f8">
                  <a:pos x="f27" y="f28"/>
                </a:ahXY>
              </a:ahLst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  <a:cxn ang="f42">
                  <a:pos x="f29" y="f31"/>
                </a:cxn>
                <a:cxn ang="f42">
                  <a:pos x="f29" y="f33"/>
                </a:cxn>
                <a:cxn ang="f42">
                  <a:pos x="f34" y="f35"/>
                </a:cxn>
              </a:cxnLst>
              <a:rect l="f29" t="f44" r="f30" b="f45"/>
              <a:pathLst>
                <a:path w="21600" h="21600">
                  <a:moveTo>
                    <a:pt x="f7" y="f7"/>
                  </a:moveTo>
                  <a:cubicBezTo>
                    <a:pt x="f11" y="f7"/>
                    <a:pt x="f12" y="f20"/>
                    <a:pt x="f12" y="f21"/>
                  </a:cubicBezTo>
                  <a:lnTo>
                    <a:pt x="f12" y="f36"/>
                  </a:lnTo>
                  <a:cubicBezTo>
                    <a:pt x="f12" y="f37"/>
                    <a:pt x="f13" y="f22"/>
                    <a:pt x="f8" y="f22"/>
                  </a:cubicBezTo>
                  <a:cubicBezTo>
                    <a:pt x="f13" y="f22"/>
                    <a:pt x="f12" y="f38"/>
                    <a:pt x="f12" y="f39"/>
                  </a:cubicBezTo>
                  <a:lnTo>
                    <a:pt x="f12" y="f23"/>
                  </a:lnTo>
                  <a:cubicBezTo>
                    <a:pt x="f12" y="f40"/>
                    <a:pt x="f11" y="f8"/>
                    <a:pt x="f7" y="f8"/>
                  </a:cubicBezTo>
                </a:path>
              </a:pathLst>
            </a:custGeom>
            <a:noFill/>
            <a:ln w="9360">
              <a:solidFill>
                <a:srgbClr val="008000"/>
              </a:solidFill>
              <a:prstDash val="solid"/>
              <a:miter/>
            </a:ln>
          </p:spPr>
          <p:txBody>
            <a:bodyPr vert="horz" wrap="none" lIns="90000" tIns="46800" rIns="90000" bIns="46800" anchor="ctr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20" name="Freeform 19"/>
            <p:cNvSpPr/>
            <p:nvPr/>
          </p:nvSpPr>
          <p:spPr>
            <a:xfrm>
              <a:off x="5577836" y="4495679"/>
              <a:ext cx="3132720" cy="459719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none" lIns="90000" tIns="46800" rIns="90000" bIns="46800" anchor="t" anchorCtr="0" compatLnSpc="0">
              <a:spAutoFit/>
            </a:bodyPr>
            <a:lstStyle/>
            <a:p>
              <a:pPr marL="0" marR="0" lvl="0" indent="0" algn="l" rtl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4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a slipper learn?</a:t>
              </a:r>
            </a:p>
          </p:txBody>
        </p:sp>
        <p:sp>
          <p:nvSpPr>
            <p:cNvPr id="21" name="Freeform 20"/>
            <p:cNvSpPr/>
            <p:nvPr/>
          </p:nvSpPr>
          <p:spPr>
            <a:xfrm>
              <a:off x="353958" y="5792295"/>
              <a:ext cx="7338960" cy="45720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noFill/>
            <a:ln>
              <a:noFill/>
              <a:prstDash val="solid"/>
            </a:ln>
          </p:spPr>
          <p:txBody>
            <a:bodyPr vert="horz" wrap="square" lIns="90360" tIns="44280" rIns="90360" bIns="44280" anchor="t" anchorCtr="0" compatLnSpc="0">
              <a:noAutofit/>
            </a:bodyPr>
            <a:lstStyle/>
            <a:p>
              <a:pPr marL="457200" marR="0" lvl="0" indent="-457200" algn="l" rtl="0" hangingPunct="0">
                <a:lnSpc>
                  <a:spcPct val="90000"/>
                </a:lnSpc>
                <a:spcBef>
                  <a:spcPts val="697"/>
                </a:spcBef>
                <a:spcAft>
                  <a:spcPts val="0"/>
                </a:spcAft>
                <a:buClr>
                  <a:srgbClr val="000000"/>
                </a:buClr>
                <a:buSzPct val="100000"/>
                <a:buFont typeface="Arial" panose="020B0604020202020204" pitchFamily="34" charset="0"/>
                <a:buChar char="•"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  <a:defRPr>
                  <a:solidFill>
                    <a:srgbClr val="000000"/>
                  </a:solidFill>
                </a:defRPr>
              </a:pPr>
              <a:r>
                <a:rPr lang="en-US" sz="2800" b="0" i="0" u="none" strike="noStrike" baseline="0" dirty="0">
                  <a:ln>
                    <a:noFill/>
                  </a:ln>
                  <a:solidFill>
                    <a:srgbClr val="000000"/>
                  </a:solidFill>
                  <a:latin typeface="Utopia" pitchFamily="34"/>
                  <a:ea typeface="Gothic" pitchFamily="2"/>
                  <a:cs typeface="Lucidasans" pitchFamily="2"/>
                </a:rPr>
                <a:t>Does learning imply intention?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Data min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846BD5A-41BA-475D-B419-A0365EAFAE94}" type="slidenum">
              <a:rPr/>
              <a:t>7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179388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Data mining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314325" y="1079500"/>
            <a:ext cx="8515350" cy="4220299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697"/>
              </a:spcBef>
            </a:pPr>
            <a:r>
              <a:rPr lang="en-NZ" sz="2800" dirty="0"/>
              <a:t>Finding patterns in data that provide insight or enable fast and accurate decision making</a:t>
            </a:r>
          </a:p>
          <a:p>
            <a:pPr lvl="0">
              <a:spcBef>
                <a:spcPts val="697"/>
              </a:spcBef>
            </a:pPr>
            <a:r>
              <a:rPr lang="en-US" sz="2800" dirty="0"/>
              <a:t>Strong, accurate patterns are needed to make decisions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1: most patterns are not interesting</a:t>
            </a:r>
          </a:p>
          <a:p>
            <a:pPr lvl="1">
              <a:spcBef>
                <a:spcPts val="598"/>
              </a:spcBef>
              <a:tabLst>
                <a:tab pos="799920" algn="l"/>
                <a:tab pos="1714319" algn="l"/>
                <a:tab pos="2628720" algn="l"/>
                <a:tab pos="3543120" algn="l"/>
                <a:tab pos="4457520" algn="l"/>
                <a:tab pos="5371920" algn="l"/>
                <a:tab pos="6286319" algn="l"/>
                <a:tab pos="7200720" algn="l"/>
                <a:tab pos="8115119" algn="l"/>
                <a:tab pos="9029519" algn="l"/>
              </a:tabLst>
            </a:pPr>
            <a:r>
              <a:rPr lang="en-US" sz="2400" dirty="0"/>
              <a:t>Problem 2: patterns may be inexact (or spurious)</a:t>
            </a:r>
          </a:p>
          <a:p>
            <a:pPr lvl="1">
              <a:spcBef>
                <a:spcPts val="598"/>
              </a:spcBef>
            </a:pPr>
            <a:r>
              <a:rPr lang="en-US" sz="2400" dirty="0"/>
              <a:t>Problem 3: data may be garbled or missing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Machine learning techniques identify patterns in data and provide many tools for data mining</a:t>
            </a:r>
          </a:p>
          <a:p>
            <a:pPr>
              <a:spcBef>
                <a:spcPts val="598"/>
              </a:spcBef>
            </a:pPr>
            <a:r>
              <a:rPr lang="en-US" sz="2700" dirty="0"/>
              <a:t>Of primary interest are machine learning techniques that provide structural descriptions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The weather probl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EACDF5C3-231B-4B7F-913B-136F9BDBE801}" type="slidenum">
              <a:rPr/>
              <a:t>8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493838" y="-226589"/>
            <a:ext cx="7650162" cy="1144588"/>
          </a:xfrm>
        </p:spPr>
        <p:txBody>
          <a:bodyPr wrap="square" lIns="90360" tIns="44280" rIns="90360" bIns="44280" anchorCtr="0">
            <a:normAutofit/>
          </a:bodyPr>
          <a:lstStyle/>
          <a:p>
            <a:pPr lvl="0"/>
            <a:r>
              <a:rPr lang="en-US" sz="3600" b="1" dirty="0"/>
              <a:t>The weather problem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580106" y="1079500"/>
            <a:ext cx="8229600" cy="55800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/>
            <a:r>
              <a:rPr lang="en-US" dirty="0"/>
              <a:t>Conditions for playing a certain game</a:t>
            </a:r>
          </a:p>
        </p:txBody>
      </p:sp>
      <p:sp>
        <p:nvSpPr>
          <p:cNvPr id="4" name="Rectangle 3"/>
          <p:cNvSpPr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935759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6" name="Rectangle 5"/>
          <p:cNvSpPr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487839" y="347472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8" name="Rectangle 7"/>
          <p:cNvSpPr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3887640" y="347472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0" name="Rectangle 9"/>
          <p:cNvSpPr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363760" y="347472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839519" y="347472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…</a:t>
            </a:r>
          </a:p>
        </p:txBody>
      </p:sp>
      <p:sp>
        <p:nvSpPr>
          <p:cNvPr id="14" name="Rectangle 13"/>
          <p:cNvSpPr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6935759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16" name="Rectangle 15"/>
          <p:cNvSpPr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5487839" y="3139199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3887640" y="3139199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Normal</a:t>
            </a:r>
          </a:p>
        </p:txBody>
      </p:sp>
      <p:sp>
        <p:nvSpPr>
          <p:cNvPr id="20" name="Rectangle 19"/>
          <p:cNvSpPr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2363760" y="3139199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Mild</a:t>
            </a:r>
          </a:p>
        </p:txBody>
      </p:sp>
      <p:sp>
        <p:nvSpPr>
          <p:cNvPr id="22" name="Rectangle 21"/>
          <p:cNvSpPr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839519" y="3139199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Rainy</a:t>
            </a:r>
          </a:p>
        </p:txBody>
      </p:sp>
      <p:sp>
        <p:nvSpPr>
          <p:cNvPr id="24" name="Rectangle 23"/>
          <p:cNvSpPr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935759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Yes</a:t>
            </a:r>
          </a:p>
        </p:txBody>
      </p:sp>
      <p:sp>
        <p:nvSpPr>
          <p:cNvPr id="26" name="Rectangle 25"/>
          <p:cNvSpPr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5487839" y="28047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28" name="Rectangle 27"/>
          <p:cNvSpPr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3887640" y="28047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30" name="Rectangle 29"/>
          <p:cNvSpPr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363760" y="28047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  </a:t>
            </a:r>
          </a:p>
        </p:txBody>
      </p:sp>
      <p:sp>
        <p:nvSpPr>
          <p:cNvPr id="32" name="Rectangle 31"/>
          <p:cNvSpPr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3" name="TextBox 32"/>
          <p:cNvSpPr txBox="1"/>
          <p:nvPr/>
        </p:nvSpPr>
        <p:spPr>
          <a:xfrm>
            <a:off x="839519" y="28047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Overcast</a:t>
            </a:r>
          </a:p>
        </p:txBody>
      </p:sp>
      <p:sp>
        <p:nvSpPr>
          <p:cNvPr id="34" name="Rectangle 33"/>
          <p:cNvSpPr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5" name="TextBox 34"/>
          <p:cNvSpPr txBox="1"/>
          <p:nvPr/>
        </p:nvSpPr>
        <p:spPr>
          <a:xfrm>
            <a:off x="6935759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36" name="Rectangle 35"/>
          <p:cNvSpPr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5487839" y="246996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True</a:t>
            </a:r>
          </a:p>
        </p:txBody>
      </p:sp>
      <p:sp>
        <p:nvSpPr>
          <p:cNvPr id="38" name="Rectangle 37"/>
          <p:cNvSpPr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3887640" y="246996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40" name="Rectangle 39"/>
          <p:cNvSpPr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2363760" y="246996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42" name="Rectangle 41"/>
          <p:cNvSpPr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839519" y="246996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44" name="Rectangle 43"/>
          <p:cNvSpPr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5" name="TextBox 44"/>
          <p:cNvSpPr txBox="1"/>
          <p:nvPr/>
        </p:nvSpPr>
        <p:spPr>
          <a:xfrm>
            <a:off x="6935759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No</a:t>
            </a:r>
          </a:p>
        </p:txBody>
      </p:sp>
      <p:sp>
        <p:nvSpPr>
          <p:cNvPr id="46" name="Rectangle 45"/>
          <p:cNvSpPr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5487839" y="2134440"/>
            <a:ext cx="144756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False</a:t>
            </a:r>
          </a:p>
        </p:txBody>
      </p:sp>
      <p:sp>
        <p:nvSpPr>
          <p:cNvPr id="48" name="Rectangle 47"/>
          <p:cNvSpPr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3887640" y="2134440"/>
            <a:ext cx="160020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High</a:t>
            </a:r>
          </a:p>
        </p:txBody>
      </p:sp>
      <p:sp>
        <p:nvSpPr>
          <p:cNvPr id="50" name="Rectangle 49"/>
          <p:cNvSpPr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2363760" y="2134440"/>
            <a:ext cx="152424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Hot</a:t>
            </a:r>
          </a:p>
        </p:txBody>
      </p:sp>
      <p:sp>
        <p:nvSpPr>
          <p:cNvPr id="52" name="Rectangle 51"/>
          <p:cNvSpPr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839519" y="2134440"/>
            <a:ext cx="1523880" cy="33516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Sunny</a:t>
            </a:r>
          </a:p>
        </p:txBody>
      </p:sp>
      <p:sp>
        <p:nvSpPr>
          <p:cNvPr id="54" name="Rectangle 53"/>
          <p:cNvSpPr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6935759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Play</a:t>
            </a:r>
          </a:p>
        </p:txBody>
      </p:sp>
      <p:sp>
        <p:nvSpPr>
          <p:cNvPr id="56" name="Rectangle 55"/>
          <p:cNvSpPr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5487839" y="1800000"/>
            <a:ext cx="144756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Windy</a:t>
            </a:r>
          </a:p>
        </p:txBody>
      </p:sp>
      <p:sp>
        <p:nvSpPr>
          <p:cNvPr id="58" name="Rectangle 57"/>
          <p:cNvSpPr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3887640" y="1800000"/>
            <a:ext cx="160020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Humidity</a:t>
            </a:r>
          </a:p>
        </p:txBody>
      </p:sp>
      <p:sp>
        <p:nvSpPr>
          <p:cNvPr id="60" name="Rectangle 59"/>
          <p:cNvSpPr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2363760" y="1800000"/>
            <a:ext cx="152424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Temperature</a:t>
            </a:r>
          </a:p>
        </p:txBody>
      </p:sp>
      <p:sp>
        <p:nvSpPr>
          <p:cNvPr id="62" name="Rectangle 61"/>
          <p:cNvSpPr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solidFill>
            <a:srgbClr val="CCFFCC"/>
          </a:solidFill>
          <a:ln>
            <a:noFill/>
            <a:prstDash val="solid"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3" name="TextBox 62"/>
          <p:cNvSpPr txBox="1"/>
          <p:nvPr/>
        </p:nvSpPr>
        <p:spPr>
          <a:xfrm>
            <a:off x="839519" y="1800000"/>
            <a:ext cx="1523880" cy="334800"/>
          </a:xfrm>
          <a:prstGeom prst="rect">
            <a:avLst/>
          </a:prstGeom>
          <a:noFill/>
          <a:ln>
            <a:noFill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ctr" rtl="0" hangingPunct="0">
              <a:lnSpc>
                <a:spcPct val="100000"/>
              </a:lnSpc>
              <a:spcBef>
                <a:spcPts val="40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r>
              <a:rPr lang="en-US" sz="1600" b="0" i="0" u="none" strike="noStrike" baseline="0">
                <a:ln>
                  <a:noFill/>
                </a:ln>
                <a:solidFill>
                  <a:srgbClr val="008000"/>
                </a:solidFill>
                <a:latin typeface="Tahoma" pitchFamily="18"/>
                <a:ea typeface="Gothic" pitchFamily="2"/>
                <a:cs typeface="Lucidasans" pitchFamily="2"/>
              </a:rPr>
              <a:t>Outlook</a:t>
            </a:r>
          </a:p>
        </p:txBody>
      </p:sp>
      <p:sp>
        <p:nvSpPr>
          <p:cNvPr id="64" name="Straight Connector 63"/>
          <p:cNvSpPr/>
          <p:nvPr/>
        </p:nvSpPr>
        <p:spPr>
          <a:xfrm>
            <a:off x="839879" y="380952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5" name="Straight Connector 64"/>
          <p:cNvSpPr/>
          <p:nvPr/>
        </p:nvSpPr>
        <p:spPr>
          <a:xfrm>
            <a:off x="839879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6" name="Straight Connector 65"/>
          <p:cNvSpPr/>
          <p:nvPr/>
        </p:nvSpPr>
        <p:spPr>
          <a:xfrm>
            <a:off x="8460000" y="1800000"/>
            <a:ext cx="0" cy="200952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7" name="Straight Connector 66"/>
          <p:cNvSpPr/>
          <p:nvPr/>
        </p:nvSpPr>
        <p:spPr>
          <a:xfrm>
            <a:off x="839879" y="21348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sp>
        <p:nvSpPr>
          <p:cNvPr id="68" name="Straight Connector 67"/>
          <p:cNvSpPr/>
          <p:nvPr/>
        </p:nvSpPr>
        <p:spPr>
          <a:xfrm>
            <a:off x="839879" y="1800000"/>
            <a:ext cx="7620121" cy="0"/>
          </a:xfrm>
          <a:prstGeom prst="line">
            <a:avLst/>
          </a:prstGeom>
          <a:noFill/>
          <a:ln w="12600">
            <a:solidFill>
              <a:srgbClr val="008000"/>
            </a:solidFill>
            <a:prstDash val="solid"/>
            <a:miter/>
          </a:ln>
        </p:spPr>
        <p:txBody>
          <a:bodyPr vert="horz" wrap="square" lIns="90000" tIns="46800" rIns="90000" bIns="46800" anchor="t" anchorCtr="0" compatLnSpc="0">
            <a:noAutofit/>
          </a:bodyPr>
          <a:lstStyle/>
          <a:p>
            <a:pPr marL="0" marR="0" lvl="0" indent="0" algn="l" rtl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tabLst>
                <a:tab pos="0" algn="l"/>
                <a:tab pos="914400" algn="l"/>
                <a:tab pos="1828800" algn="l"/>
                <a:tab pos="2743199" algn="l"/>
                <a:tab pos="3657600" algn="l"/>
                <a:tab pos="4572000" algn="l"/>
                <a:tab pos="5486399" algn="l"/>
                <a:tab pos="6400799" algn="l"/>
                <a:tab pos="7315200" algn="l"/>
                <a:tab pos="8229600" algn="l"/>
                <a:tab pos="9144000" algn="l"/>
                <a:tab pos="10058400" algn="l"/>
              </a:tabLst>
            </a:pPr>
            <a:endParaRPr lang="en-US" sz="2400" b="0" i="0" u="none" strike="noStrike" baseline="0">
              <a:ln>
                <a:noFill/>
              </a:ln>
              <a:solidFill>
                <a:srgbClr val="008000"/>
              </a:solidFill>
              <a:latin typeface="Utopia" pitchFamily="18"/>
              <a:ea typeface="Gothic" pitchFamily="2"/>
              <a:cs typeface="Lucidasans" pitchFamily="2"/>
            </a:endParaRPr>
          </a:p>
        </p:txBody>
      </p:sp>
      <p:grpSp>
        <p:nvGrpSpPr>
          <p:cNvPr id="69" name="Group 68"/>
          <p:cNvGrpSpPr/>
          <p:nvPr/>
        </p:nvGrpSpPr>
        <p:grpSpPr>
          <a:xfrm>
            <a:off x="839879" y="4254120"/>
            <a:ext cx="7620121" cy="1685880"/>
            <a:chOff x="839879" y="4254120"/>
            <a:chExt cx="7620121" cy="1685880"/>
          </a:xfrm>
        </p:grpSpPr>
        <p:sp>
          <p:nvSpPr>
            <p:cNvPr id="70" name="Freeform 69"/>
            <p:cNvSpPr/>
            <p:nvPr/>
          </p:nvSpPr>
          <p:spPr>
            <a:xfrm>
              <a:off x="839879" y="4254120"/>
              <a:ext cx="7620120" cy="168588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rainy and windy = true then play = no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overcast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then play = yes</a:t>
              </a:r>
            </a:p>
            <a:p>
              <a:pPr marL="0" marR="0" lvl="0" indent="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none of the above then play = yes</a:t>
              </a:r>
            </a:p>
          </p:txBody>
        </p:sp>
        <p:sp>
          <p:nvSpPr>
            <p:cNvPr id="71" name="Straight Connector 70"/>
            <p:cNvSpPr/>
            <p:nvPr/>
          </p:nvSpPr>
          <p:spPr>
            <a:xfrm>
              <a:off x="839879" y="425412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2" name="Straight Connector 71"/>
            <p:cNvSpPr/>
            <p:nvPr/>
          </p:nvSpPr>
          <p:spPr>
            <a:xfrm>
              <a:off x="839879" y="5940000"/>
              <a:ext cx="7620121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3" name="Straight Connector 72"/>
            <p:cNvSpPr/>
            <p:nvPr/>
          </p:nvSpPr>
          <p:spPr>
            <a:xfrm>
              <a:off x="839879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4" name="Straight Connector 73"/>
            <p:cNvSpPr/>
            <p:nvPr/>
          </p:nvSpPr>
          <p:spPr>
            <a:xfrm>
              <a:off x="8460000" y="4254120"/>
              <a:ext cx="0" cy="168588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Classification vs. association rul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/>
            <a:fld id="{4CE9C7E9-D292-4A3D-A002-0AB7D2286780}" type="slidenum">
              <a:rPr/>
              <a:t>9</a:t>
            </a:fld>
            <a:endParaRPr lang="en-US"/>
          </a:p>
        </p:txBody>
      </p:sp>
      <p:sp>
        <p:nvSpPr>
          <p:cNvPr id="2" name="Title 1"/>
          <p:cNvSpPr txBox="1">
            <a:spLocks noGrp="1"/>
          </p:cNvSpPr>
          <p:nvPr>
            <p:ph type="title" idx="4294967295"/>
          </p:nvPr>
        </p:nvSpPr>
        <p:spPr>
          <a:xfrm>
            <a:off x="1260000" y="109537"/>
            <a:ext cx="7448550" cy="900112"/>
          </a:xfrm>
        </p:spPr>
        <p:txBody>
          <a:bodyPr wrap="square" lIns="90360" tIns="44280" rIns="90360" bIns="44280" anchor="t" anchorCtr="0">
            <a:normAutofit/>
          </a:bodyPr>
          <a:lstStyle/>
          <a:p>
            <a:pPr lvl="0"/>
            <a:r>
              <a:rPr lang="en-US" sz="3600" b="1" dirty="0"/>
              <a:t>Classification vs. association rules</a:t>
            </a:r>
          </a:p>
        </p:txBody>
      </p:sp>
      <p:sp>
        <p:nvSpPr>
          <p:cNvPr id="3" name="Text Placeholder 2"/>
          <p:cNvSpPr txBox="1">
            <a:spLocks noGrp="1"/>
          </p:cNvSpPr>
          <p:nvPr>
            <p:ph type="body" idx="4294967295"/>
          </p:nvPr>
        </p:nvSpPr>
        <p:spPr>
          <a:xfrm>
            <a:off x="479987" y="1079500"/>
            <a:ext cx="8732837" cy="5668963"/>
          </a:xfrm>
        </p:spPr>
        <p:txBody>
          <a:bodyPr wrap="square" lIns="90360" tIns="44280" rIns="90360" bIns="44280" anchor="t" anchorCtr="0">
            <a:spAutoFit/>
          </a:bodyPr>
          <a:lstStyle/>
          <a:p>
            <a:pPr lvl="0">
              <a:spcBef>
                <a:spcPts val="499"/>
              </a:spcBef>
            </a:pPr>
            <a:r>
              <a:rPr lang="en-US" sz="2800" dirty="0"/>
              <a:t>Classification rule:</a:t>
            </a:r>
            <a:br>
              <a:rPr lang="en-US" sz="2800" dirty="0"/>
            </a:br>
            <a:r>
              <a:rPr lang="en-US" sz="2000" dirty="0"/>
              <a:t>predicts value of a given attribute (the classification of an example)</a:t>
            </a:r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 dirty="0"/>
          </a:p>
          <a:p>
            <a:pPr marL="259200" lvl="0" indent="-259200">
              <a:spcBef>
                <a:spcPts val="697"/>
              </a:spcBef>
              <a:buNone/>
              <a:tabLst>
                <a:tab pos="716400" algn="l"/>
                <a:tab pos="1630799" algn="l"/>
                <a:tab pos="2545200" algn="l"/>
                <a:tab pos="3459600" algn="l"/>
                <a:tab pos="4374000" algn="l"/>
                <a:tab pos="5288400" algn="l"/>
                <a:tab pos="6202800" algn="l"/>
                <a:tab pos="7117200" algn="l"/>
                <a:tab pos="8031600" algn="l"/>
                <a:tab pos="8946000" algn="l"/>
                <a:tab pos="9860400" algn="l"/>
              </a:tabLst>
            </a:pPr>
            <a:endParaRPr lang="en-US" sz="2800" dirty="0"/>
          </a:p>
          <a:p>
            <a:pPr lvl="0">
              <a:spcBef>
                <a:spcPts val="499"/>
              </a:spcBef>
            </a:pPr>
            <a:r>
              <a:rPr lang="en-US" sz="2800" dirty="0"/>
              <a:t>Association rule:</a:t>
            </a:r>
            <a:br>
              <a:rPr lang="en-US" sz="2800" dirty="0"/>
            </a:br>
            <a:r>
              <a:rPr lang="en-US" sz="2000" dirty="0"/>
              <a:t>predicts value of arbitrary attribute (or combination)</a:t>
            </a:r>
          </a:p>
        </p:txBody>
      </p:sp>
      <p:grpSp>
        <p:nvGrpSpPr>
          <p:cNvPr id="4" name="Group 3"/>
          <p:cNvGrpSpPr/>
          <p:nvPr/>
        </p:nvGrpSpPr>
        <p:grpSpPr>
          <a:xfrm>
            <a:off x="1260000" y="2060280"/>
            <a:ext cx="6248520" cy="639720"/>
            <a:chOff x="1260000" y="2060280"/>
            <a:chExt cx="6248520" cy="639720"/>
          </a:xfrm>
        </p:grpSpPr>
        <p:sp>
          <p:nvSpPr>
            <p:cNvPr id="5" name="Freeform 4"/>
            <p:cNvSpPr/>
            <p:nvPr/>
          </p:nvSpPr>
          <p:spPr>
            <a:xfrm>
              <a:off x="1260000" y="2060280"/>
              <a:ext cx="6248520" cy="63972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humidity = high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no</a:t>
              </a:r>
            </a:p>
          </p:txBody>
        </p:sp>
        <p:sp>
          <p:nvSpPr>
            <p:cNvPr id="6" name="Straight Connector 5"/>
            <p:cNvSpPr/>
            <p:nvPr/>
          </p:nvSpPr>
          <p:spPr>
            <a:xfrm>
              <a:off x="1260000" y="206028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7" name="Straight Connector 6"/>
            <p:cNvSpPr/>
            <p:nvPr/>
          </p:nvSpPr>
          <p:spPr>
            <a:xfrm>
              <a:off x="1260000" y="270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8" name="Straight Connector 7"/>
            <p:cNvSpPr/>
            <p:nvPr/>
          </p:nvSpPr>
          <p:spPr>
            <a:xfrm>
              <a:off x="126000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9" name="Straight Connector 8"/>
            <p:cNvSpPr/>
            <p:nvPr/>
          </p:nvSpPr>
          <p:spPr>
            <a:xfrm>
              <a:off x="7508520" y="2060280"/>
              <a:ext cx="0" cy="63972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  <p:grpSp>
        <p:nvGrpSpPr>
          <p:cNvPr id="10" name="Group 9"/>
          <p:cNvGrpSpPr/>
          <p:nvPr/>
        </p:nvGrpSpPr>
        <p:grpSpPr>
          <a:xfrm>
            <a:off x="1260000" y="3780000"/>
            <a:ext cx="6248520" cy="2179440"/>
            <a:chOff x="1260000" y="3780000"/>
            <a:chExt cx="6248520" cy="2179440"/>
          </a:xfrm>
        </p:grpSpPr>
        <p:sp>
          <p:nvSpPr>
            <p:cNvPr id="11" name="Freeform 10"/>
            <p:cNvSpPr/>
            <p:nvPr/>
          </p:nvSpPr>
          <p:spPr>
            <a:xfrm>
              <a:off x="1260000" y="3780000"/>
              <a:ext cx="6248520" cy="2179440"/>
            </a:xfrm>
            <a:custGeom>
              <a:avLst/>
              <a:gdLst>
                <a:gd name="f0" fmla="val 0"/>
                <a:gd name="f1" fmla="val 21600"/>
              </a:gdLst>
              <a:ahLst/>
              <a:cxnLst>
                <a:cxn ang="3cd4">
                  <a:pos x="hc" y="t"/>
                </a:cxn>
                <a:cxn ang="0">
                  <a:pos x="r" y="vc"/>
                </a:cxn>
                <a:cxn ang="cd4">
                  <a:pos x="hc" y="b"/>
                </a:cxn>
                <a:cxn ang="cd2">
                  <a:pos x="l" y="vc"/>
                </a:cxn>
              </a:cxnLst>
              <a:rect l="l" t="t" r="r" b="b"/>
              <a:pathLst>
                <a:path w="21600" h="21600">
                  <a:moveTo>
                    <a:pt x="f0" y="f0"/>
                  </a:moveTo>
                  <a:lnTo>
                    <a:pt x="f1" y="f0"/>
                  </a:lnTo>
                  <a:lnTo>
                    <a:pt x="f1" y="f1"/>
                  </a:lnTo>
                  <a:lnTo>
                    <a:pt x="f0" y="f1"/>
                  </a:lnTo>
                  <a:lnTo>
                    <a:pt x="f0" y="f0"/>
                  </a:lnTo>
                  <a:close/>
                </a:path>
              </a:pathLst>
            </a:custGeom>
            <a:solidFill>
              <a:srgbClr val="CCFFCC"/>
            </a:solidFill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temperature = cool then humidity = normal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humidity = normal and windy = false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play = yes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outlook = sunny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humidity = high</a:t>
              </a:r>
            </a:p>
            <a:p>
              <a:pPr marL="385560" marR="0" lvl="0" indent="-385560" algn="l" rtl="0" hangingPunct="0">
                <a:lnSpc>
                  <a:spcPct val="100000"/>
                </a:lnSpc>
                <a:spcBef>
                  <a:spcPts val="448"/>
                </a:spcBef>
                <a:spcAft>
                  <a:spcPts val="0"/>
                </a:spcAft>
                <a:buNone/>
                <a:tabLst>
                  <a:tab pos="385560" algn="l"/>
                  <a:tab pos="1299960" algn="l"/>
                  <a:tab pos="2214360" algn="l"/>
                  <a:tab pos="3128759" algn="l"/>
                  <a:tab pos="4043160" algn="l"/>
                  <a:tab pos="4957560" algn="l"/>
                  <a:tab pos="5871959" algn="l"/>
                  <a:tab pos="6786359" algn="l"/>
                  <a:tab pos="7700760" algn="l"/>
                  <a:tab pos="8615160" algn="l"/>
                  <a:tab pos="9529560" algn="l"/>
                  <a:tab pos="10443960" algn="l"/>
                </a:tabLst>
              </a:pP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If windy = false and play = no </a:t>
              </a:r>
              <a:b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</a:br>
              <a:r>
                <a:rPr lang="en-US" sz="1800" b="1" i="0" u="none" strike="noStrike" baseline="0">
                  <a:ln>
                    <a:noFill/>
                  </a:ln>
                  <a:solidFill>
                    <a:srgbClr val="008000"/>
                  </a:solidFill>
                  <a:latin typeface="Courier New" pitchFamily="18"/>
                  <a:ea typeface="Gothic" pitchFamily="2"/>
                  <a:cs typeface="Lucidasans" pitchFamily="2"/>
                </a:rPr>
                <a:t>then outlook = sunny and humidity = high</a:t>
              </a:r>
            </a:p>
          </p:txBody>
        </p:sp>
        <p:sp>
          <p:nvSpPr>
            <p:cNvPr id="12" name="Straight Connector 11"/>
            <p:cNvSpPr/>
            <p:nvPr/>
          </p:nvSpPr>
          <p:spPr>
            <a:xfrm>
              <a:off x="1260000" y="378000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3" name="Straight Connector 12"/>
            <p:cNvSpPr/>
            <p:nvPr/>
          </p:nvSpPr>
          <p:spPr>
            <a:xfrm>
              <a:off x="1260000" y="5959440"/>
              <a:ext cx="6248520" cy="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4" name="Straight Connector 13"/>
            <p:cNvSpPr/>
            <p:nvPr/>
          </p:nvSpPr>
          <p:spPr>
            <a:xfrm>
              <a:off x="126000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  <p:sp>
          <p:nvSpPr>
            <p:cNvPr id="15" name="Straight Connector 14"/>
            <p:cNvSpPr/>
            <p:nvPr/>
          </p:nvSpPr>
          <p:spPr>
            <a:xfrm>
              <a:off x="7508520" y="3780000"/>
              <a:ext cx="0" cy="2179440"/>
            </a:xfrm>
            <a:prstGeom prst="line">
              <a:avLst/>
            </a:prstGeom>
            <a:noFill/>
            <a:ln>
              <a:noFill/>
              <a:prstDash val="solid"/>
            </a:ln>
          </p:spPr>
          <p:txBody>
            <a:bodyPr vert="horz" wrap="square" lIns="90000" tIns="46800" rIns="90000" bIns="46800" anchor="t" anchorCtr="0" compatLnSpc="0">
              <a:noAutofit/>
            </a:bodyPr>
            <a:lstStyle/>
            <a:p>
              <a:pPr marL="0" marR="0" lvl="0" indent="0" algn="l" rtl="0" hangingPunct="0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None/>
                <a:tabLst>
                  <a:tab pos="0" algn="l"/>
                  <a:tab pos="914400" algn="l"/>
                  <a:tab pos="1828800" algn="l"/>
                  <a:tab pos="2743199" algn="l"/>
                  <a:tab pos="3657600" algn="l"/>
                  <a:tab pos="4572000" algn="l"/>
                  <a:tab pos="5486399" algn="l"/>
                  <a:tab pos="6400799" algn="l"/>
                  <a:tab pos="7315200" algn="l"/>
                  <a:tab pos="8229600" algn="l"/>
                  <a:tab pos="9144000" algn="l"/>
                  <a:tab pos="10058400" algn="l"/>
                </a:tabLst>
              </a:pPr>
              <a:endParaRPr lang="en-US" sz="2400" b="0" i="0" u="none" strike="noStrike" baseline="0">
                <a:ln>
                  <a:noFill/>
                </a:ln>
                <a:solidFill>
                  <a:srgbClr val="008000"/>
                </a:solidFill>
                <a:latin typeface="Utopia" pitchFamily="18"/>
                <a:ea typeface="Gothic" pitchFamily="2"/>
                <a:cs typeface="Lucidasans" pitchFamily="2"/>
              </a:endParaRPr>
            </a:p>
          </p:txBody>
        </p:sp>
      </p:grp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4193</TotalTime>
  <Words>2843</Words>
  <Application>Microsoft Office PowerPoint</Application>
  <PresentationFormat>On-screen Show (4:3)</PresentationFormat>
  <Paragraphs>849</Paragraphs>
  <Slides>40</Slides>
  <Notes>40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40</vt:i4>
      </vt:variant>
    </vt:vector>
  </HeadingPairs>
  <TitlesOfParts>
    <vt:vector size="49" baseType="lpstr">
      <vt:lpstr>Arial</vt:lpstr>
      <vt:lpstr>Calibri</vt:lpstr>
      <vt:lpstr>Calibri Light</vt:lpstr>
      <vt:lpstr>Courier New</vt:lpstr>
      <vt:lpstr>Symbol</vt:lpstr>
      <vt:lpstr>Tahoma</vt:lpstr>
      <vt:lpstr>Times New Roman</vt:lpstr>
      <vt:lpstr>Utopia</vt:lpstr>
      <vt:lpstr>Office Theme</vt:lpstr>
      <vt:lpstr>PowerPoint Presentation</vt:lpstr>
      <vt:lpstr>Lecture 1: What’s it all about?</vt:lpstr>
      <vt:lpstr> Information is crucial</vt:lpstr>
      <vt:lpstr>From data to information</vt:lpstr>
      <vt:lpstr>Structural descriptions</vt:lpstr>
      <vt:lpstr>Machine learning</vt:lpstr>
      <vt:lpstr>Data mining</vt:lpstr>
      <vt:lpstr>The weather problem</vt:lpstr>
      <vt:lpstr>Classification vs. association rules</vt:lpstr>
      <vt:lpstr>Weather data with mixed attributes</vt:lpstr>
      <vt:lpstr>The contact lenses data</vt:lpstr>
      <vt:lpstr>A complete and correct rule set</vt:lpstr>
      <vt:lpstr>A decision tree for this problem</vt:lpstr>
      <vt:lpstr>Classifying iris flowers</vt:lpstr>
      <vt:lpstr>Predicting CPU performance</vt:lpstr>
      <vt:lpstr>Data from labor negotiations</vt:lpstr>
      <vt:lpstr>Decision trees for the labor data</vt:lpstr>
      <vt:lpstr>Soybean classification</vt:lpstr>
      <vt:lpstr>The role of domain knowledge</vt:lpstr>
      <vt:lpstr>Fielded applications</vt:lpstr>
      <vt:lpstr>Processing loan applications (American Express)</vt:lpstr>
      <vt:lpstr>Enter machine learning</vt:lpstr>
      <vt:lpstr>Screening images</vt:lpstr>
      <vt:lpstr>Enter machine learning</vt:lpstr>
      <vt:lpstr>Load forecasting</vt:lpstr>
      <vt:lpstr>Enter machine learning</vt:lpstr>
      <vt:lpstr>Diagnosis of machine faults</vt:lpstr>
      <vt:lpstr>Enter machine learning</vt:lpstr>
      <vt:lpstr>Marketing and sales I</vt:lpstr>
      <vt:lpstr>Marketing and sales II</vt:lpstr>
      <vt:lpstr>The data mining process</vt:lpstr>
      <vt:lpstr>Machine learning and statistics</vt:lpstr>
      <vt:lpstr>Generalization as search</vt:lpstr>
      <vt:lpstr>Enumerating the concept space</vt:lpstr>
      <vt:lpstr>Bias</vt:lpstr>
      <vt:lpstr>Language bias</vt:lpstr>
      <vt:lpstr>Search bias</vt:lpstr>
      <vt:lpstr>Overfitting-avoidance bias</vt:lpstr>
      <vt:lpstr>Data mining and ethics I</vt:lpstr>
      <vt:lpstr>Data mining and ethics II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1</dc:title>
  <dc:creator>Ian H. Witten</dc:creator>
  <cp:lastModifiedBy>Branko Kavšek</cp:lastModifiedBy>
  <cp:revision>455</cp:revision>
  <cp:lastPrinted>2003-03-05T10:12:08Z</cp:lastPrinted>
  <dcterms:created xsi:type="dcterms:W3CDTF">1998-04-13T16:48:28Z</dcterms:created>
  <dcterms:modified xsi:type="dcterms:W3CDTF">2021-09-22T04:13:20Z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nfo 1">
    <vt:lpwstr/>
  </property>
  <property fmtid="{D5CDD505-2E9C-101B-9397-08002B2CF9AE}" pid="3" name="Info 2">
    <vt:lpwstr/>
  </property>
  <property fmtid="{D5CDD505-2E9C-101B-9397-08002B2CF9AE}" pid="4" name="Info 3">
    <vt:lpwstr/>
  </property>
  <property fmtid="{D5CDD505-2E9C-101B-9397-08002B2CF9AE}" pid="5" name="Info 4">
    <vt:lpwstr/>
  </property>
</Properties>
</file>