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3"/>
  </p:notesMasterIdLst>
  <p:sldIdLst>
    <p:sldId id="256" r:id="rId2"/>
    <p:sldId id="269" r:id="rId3"/>
    <p:sldId id="267" r:id="rId4"/>
    <p:sldId id="259" r:id="rId5"/>
    <p:sldId id="278" r:id="rId6"/>
    <p:sldId id="287" r:id="rId7"/>
    <p:sldId id="288" r:id="rId8"/>
    <p:sldId id="265" r:id="rId9"/>
    <p:sldId id="271" r:id="rId10"/>
    <p:sldId id="272" r:id="rId11"/>
    <p:sldId id="279" r:id="rId12"/>
    <p:sldId id="270" r:id="rId13"/>
    <p:sldId id="286" r:id="rId14"/>
    <p:sldId id="289" r:id="rId15"/>
    <p:sldId id="275" r:id="rId16"/>
    <p:sldId id="280" r:id="rId17"/>
    <p:sldId id="273" r:id="rId18"/>
    <p:sldId id="282" r:id="rId19"/>
    <p:sldId id="291" r:id="rId20"/>
    <p:sldId id="276" r:id="rId21"/>
    <p:sldId id="283" r:id="rId22"/>
    <p:sldId id="274" r:id="rId23"/>
    <p:sldId id="285" r:id="rId24"/>
    <p:sldId id="290" r:id="rId25"/>
    <p:sldId id="261" r:id="rId26"/>
    <p:sldId id="263" r:id="rId27"/>
    <p:sldId id="264" r:id="rId28"/>
    <p:sldId id="292" r:id="rId29"/>
    <p:sldId id="262" r:id="rId30"/>
    <p:sldId id="260" r:id="rId31"/>
    <p:sldId id="258" r:id="rId3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94660"/>
  </p:normalViewPr>
  <p:slideViewPr>
    <p:cSldViewPr>
      <p:cViewPr varScale="1">
        <p:scale>
          <a:sx n="76" d="100"/>
          <a:sy n="76" d="100"/>
        </p:scale>
        <p:origin x="126" y="7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E2FFF-F35A-404C-9B7D-99C4AA889ED6}" type="datetimeFigureOut">
              <a:rPr lang="sl-SI" smtClean="0"/>
              <a:t>2. 10. 2025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A0204-4327-4EF1-BE4E-67C0574AEE9E}" type="slidenum">
              <a:rPr lang="sl-SI" smtClean="0"/>
              <a:t>‹#›</a:t>
            </a:fld>
            <a:endParaRPr lang="sl-SI"/>
          </a:p>
        </p:txBody>
      </p:sp>
    </p:spTree>
    <p:extLst>
      <p:ext uri="{BB962C8B-B14F-4D97-AF65-F5344CB8AC3E}">
        <p14:creationId xmlns:p14="http://schemas.microsoft.com/office/powerpoint/2010/main" val="246898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685800" y="1143000"/>
            <a:ext cx="5486400" cy="3086100"/>
          </a:xfrm>
          <a:ln/>
        </p:spPr>
      </p:sp>
      <p:sp>
        <p:nvSpPr>
          <p:cNvPr id="89091" name="Notes Placeholder 2"/>
          <p:cNvSpPr>
            <a:spLocks noGrp="1"/>
          </p:cNvSpPr>
          <p:nvPr>
            <p:ph type="body" idx="1"/>
            <p:custDataLst>
              <p:tags r:id="rId1"/>
            </p:custDataLst>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t>Psychopharmacology2e-Fig-09-22-0.jpg</a:t>
            </a:r>
            <a:br>
              <a:rPr lang="en-US" dirty="0"/>
            </a:br>
            <a:endParaRPr lang="en-US" dirty="0"/>
          </a:p>
        </p:txBody>
      </p:sp>
      <p:sp>
        <p:nvSpPr>
          <p:cNvPr id="8909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Geneva" pitchFamily="121" charset="-128"/>
              </a:defRPr>
            </a:lvl1pPr>
            <a:lvl2pPr marL="742950" indent="-285750" eaLnBrk="0" hangingPunct="0">
              <a:defRPr sz="2400">
                <a:solidFill>
                  <a:schemeClr val="tx1"/>
                </a:solidFill>
                <a:latin typeface="Times New Roman" pitchFamily="18" charset="0"/>
                <a:ea typeface="Geneva" pitchFamily="121" charset="-128"/>
              </a:defRPr>
            </a:lvl2pPr>
            <a:lvl3pPr marL="1143000" indent="-228600" eaLnBrk="0" hangingPunct="0">
              <a:defRPr sz="2400">
                <a:solidFill>
                  <a:schemeClr val="tx1"/>
                </a:solidFill>
                <a:latin typeface="Times New Roman" pitchFamily="18" charset="0"/>
                <a:ea typeface="Geneva" pitchFamily="121" charset="-128"/>
              </a:defRPr>
            </a:lvl3pPr>
            <a:lvl4pPr marL="1600200" indent="-228600" eaLnBrk="0" hangingPunct="0">
              <a:defRPr sz="2400">
                <a:solidFill>
                  <a:schemeClr val="tx1"/>
                </a:solidFill>
                <a:latin typeface="Times New Roman" pitchFamily="18" charset="0"/>
                <a:ea typeface="Geneva" pitchFamily="121" charset="-128"/>
              </a:defRPr>
            </a:lvl4pPr>
            <a:lvl5pPr marL="2057400" indent="-228600" eaLnBrk="0" hangingPunct="0">
              <a:defRPr sz="2400">
                <a:solidFill>
                  <a:schemeClr val="tx1"/>
                </a:solidFill>
                <a:latin typeface="Times New Roman" pitchFamily="18" charset="0"/>
                <a:ea typeface="Geneva" pitchFamily="121" charset="-128"/>
              </a:defRPr>
            </a:lvl5pPr>
            <a:lvl6pPr marL="2514600" indent="-228600" eaLnBrk="0" fontAlgn="base" hangingPunct="0">
              <a:spcBef>
                <a:spcPct val="0"/>
              </a:spcBef>
              <a:spcAft>
                <a:spcPct val="0"/>
              </a:spcAft>
              <a:defRPr sz="2400">
                <a:solidFill>
                  <a:schemeClr val="tx1"/>
                </a:solidFill>
                <a:latin typeface="Times New Roman" pitchFamily="18" charset="0"/>
                <a:ea typeface="Geneva" pitchFamily="121" charset="-128"/>
              </a:defRPr>
            </a:lvl6pPr>
            <a:lvl7pPr marL="2971800" indent="-228600" eaLnBrk="0" fontAlgn="base" hangingPunct="0">
              <a:spcBef>
                <a:spcPct val="0"/>
              </a:spcBef>
              <a:spcAft>
                <a:spcPct val="0"/>
              </a:spcAft>
              <a:defRPr sz="2400">
                <a:solidFill>
                  <a:schemeClr val="tx1"/>
                </a:solidFill>
                <a:latin typeface="Times New Roman" pitchFamily="18" charset="0"/>
                <a:ea typeface="Geneva" pitchFamily="121" charset="-128"/>
              </a:defRPr>
            </a:lvl7pPr>
            <a:lvl8pPr marL="3429000" indent="-228600" eaLnBrk="0" fontAlgn="base" hangingPunct="0">
              <a:spcBef>
                <a:spcPct val="0"/>
              </a:spcBef>
              <a:spcAft>
                <a:spcPct val="0"/>
              </a:spcAft>
              <a:defRPr sz="2400">
                <a:solidFill>
                  <a:schemeClr val="tx1"/>
                </a:solidFill>
                <a:latin typeface="Times New Roman" pitchFamily="18" charset="0"/>
                <a:ea typeface="Geneva" pitchFamily="121" charset="-128"/>
              </a:defRPr>
            </a:lvl8pPr>
            <a:lvl9pPr marL="3886200" indent="-228600" eaLnBrk="0" fontAlgn="base" hangingPunct="0">
              <a:spcBef>
                <a:spcPct val="0"/>
              </a:spcBef>
              <a:spcAft>
                <a:spcPct val="0"/>
              </a:spcAft>
              <a:defRPr sz="2400">
                <a:solidFill>
                  <a:schemeClr val="tx1"/>
                </a:solidFill>
                <a:latin typeface="Times New Roman" pitchFamily="18" charset="0"/>
                <a:ea typeface="Geneva" pitchFamily="121" charset="-128"/>
              </a:defRPr>
            </a:lvl9pPr>
          </a:lstStyle>
          <a:p>
            <a:pPr eaLnBrk="1" hangingPunct="1">
              <a:defRPr/>
            </a:pPr>
            <a:fld id="{32CDFC0C-0EC0-40FB-A059-0882343349B7}" type="slidenum">
              <a:rPr lang="en-US" sz="1200" smtClean="0">
                <a:solidFill>
                  <a:srgbClr val="000000"/>
                </a:solidFill>
                <a:latin typeface="Arial" pitchFamily="34" charset="0"/>
              </a:rPr>
              <a:pPr eaLnBrk="1" hangingPunct="1">
                <a:defRPr/>
              </a:pPr>
              <a:t>14</a:t>
            </a:fld>
            <a:endParaRPr lang="en-US" sz="1200" dirty="0" smtClean="0">
              <a:solidFill>
                <a:srgbClr val="000000"/>
              </a:solidFill>
              <a:latin typeface="Arial" pitchFamily="34" charset="0"/>
            </a:endParaRPr>
          </a:p>
        </p:txBody>
      </p:sp>
    </p:spTree>
    <p:extLst>
      <p:ext uri="{BB962C8B-B14F-4D97-AF65-F5344CB8AC3E}">
        <p14:creationId xmlns:p14="http://schemas.microsoft.com/office/powerpoint/2010/main" val="389649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685800" y="1143000"/>
            <a:ext cx="5486400" cy="3086100"/>
          </a:xfrm>
          <a:ln/>
        </p:spPr>
      </p:sp>
      <p:sp>
        <p:nvSpPr>
          <p:cNvPr id="76803" name="Notes Placeholder 2"/>
          <p:cNvSpPr>
            <a:spLocks noGrp="1"/>
          </p:cNvSpPr>
          <p:nvPr>
            <p:ph type="body" idx="1"/>
            <p:custDataLst>
              <p:tags r:id="rId1"/>
            </p:custDataLst>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t>Psychopharmacology2e-Fig-19-11-0R.jpg</a:t>
            </a:r>
            <a:br>
              <a:rPr lang="en-US" dirty="0"/>
            </a:br>
            <a:endParaRPr lang="en-US" dirty="0"/>
          </a:p>
        </p:txBody>
      </p:sp>
      <p:sp>
        <p:nvSpPr>
          <p:cNvPr id="768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Geneva" pitchFamily="121" charset="-128"/>
              </a:defRPr>
            </a:lvl1pPr>
            <a:lvl2pPr marL="742950" indent="-285750" eaLnBrk="0" hangingPunct="0">
              <a:defRPr sz="2400">
                <a:solidFill>
                  <a:schemeClr val="tx1"/>
                </a:solidFill>
                <a:latin typeface="Times New Roman" pitchFamily="18" charset="0"/>
                <a:ea typeface="Geneva" pitchFamily="121" charset="-128"/>
              </a:defRPr>
            </a:lvl2pPr>
            <a:lvl3pPr marL="1143000" indent="-228600" eaLnBrk="0" hangingPunct="0">
              <a:defRPr sz="2400">
                <a:solidFill>
                  <a:schemeClr val="tx1"/>
                </a:solidFill>
                <a:latin typeface="Times New Roman" pitchFamily="18" charset="0"/>
                <a:ea typeface="Geneva" pitchFamily="121" charset="-128"/>
              </a:defRPr>
            </a:lvl3pPr>
            <a:lvl4pPr marL="1600200" indent="-228600" eaLnBrk="0" hangingPunct="0">
              <a:defRPr sz="2400">
                <a:solidFill>
                  <a:schemeClr val="tx1"/>
                </a:solidFill>
                <a:latin typeface="Times New Roman" pitchFamily="18" charset="0"/>
                <a:ea typeface="Geneva" pitchFamily="121" charset="-128"/>
              </a:defRPr>
            </a:lvl4pPr>
            <a:lvl5pPr marL="2057400" indent="-228600" eaLnBrk="0" hangingPunct="0">
              <a:defRPr sz="2400">
                <a:solidFill>
                  <a:schemeClr val="tx1"/>
                </a:solidFill>
                <a:latin typeface="Times New Roman" pitchFamily="18" charset="0"/>
                <a:ea typeface="Geneva" pitchFamily="121" charset="-128"/>
              </a:defRPr>
            </a:lvl5pPr>
            <a:lvl6pPr marL="2514600" indent="-228600" eaLnBrk="0" fontAlgn="base" hangingPunct="0">
              <a:spcBef>
                <a:spcPct val="0"/>
              </a:spcBef>
              <a:spcAft>
                <a:spcPct val="0"/>
              </a:spcAft>
              <a:defRPr sz="2400">
                <a:solidFill>
                  <a:schemeClr val="tx1"/>
                </a:solidFill>
                <a:latin typeface="Times New Roman" pitchFamily="18" charset="0"/>
                <a:ea typeface="Geneva" pitchFamily="121" charset="-128"/>
              </a:defRPr>
            </a:lvl6pPr>
            <a:lvl7pPr marL="2971800" indent="-228600" eaLnBrk="0" fontAlgn="base" hangingPunct="0">
              <a:spcBef>
                <a:spcPct val="0"/>
              </a:spcBef>
              <a:spcAft>
                <a:spcPct val="0"/>
              </a:spcAft>
              <a:defRPr sz="2400">
                <a:solidFill>
                  <a:schemeClr val="tx1"/>
                </a:solidFill>
                <a:latin typeface="Times New Roman" pitchFamily="18" charset="0"/>
                <a:ea typeface="Geneva" pitchFamily="121" charset="-128"/>
              </a:defRPr>
            </a:lvl7pPr>
            <a:lvl8pPr marL="3429000" indent="-228600" eaLnBrk="0" fontAlgn="base" hangingPunct="0">
              <a:spcBef>
                <a:spcPct val="0"/>
              </a:spcBef>
              <a:spcAft>
                <a:spcPct val="0"/>
              </a:spcAft>
              <a:defRPr sz="2400">
                <a:solidFill>
                  <a:schemeClr val="tx1"/>
                </a:solidFill>
                <a:latin typeface="Times New Roman" pitchFamily="18" charset="0"/>
                <a:ea typeface="Geneva" pitchFamily="121" charset="-128"/>
              </a:defRPr>
            </a:lvl8pPr>
            <a:lvl9pPr marL="3886200" indent="-228600" eaLnBrk="0" fontAlgn="base" hangingPunct="0">
              <a:spcBef>
                <a:spcPct val="0"/>
              </a:spcBef>
              <a:spcAft>
                <a:spcPct val="0"/>
              </a:spcAft>
              <a:defRPr sz="2400">
                <a:solidFill>
                  <a:schemeClr val="tx1"/>
                </a:solidFill>
                <a:latin typeface="Times New Roman" pitchFamily="18" charset="0"/>
                <a:ea typeface="Geneva" pitchFamily="121" charset="-128"/>
              </a:defRPr>
            </a:lvl9pPr>
          </a:lstStyle>
          <a:p>
            <a:pPr eaLnBrk="1" hangingPunct="1">
              <a:defRPr/>
            </a:pPr>
            <a:fld id="{AB4A6ECD-A025-4F6D-A721-E53B009D04B5}" type="slidenum">
              <a:rPr lang="en-US" sz="1200" smtClean="0">
                <a:solidFill>
                  <a:srgbClr val="000000"/>
                </a:solidFill>
                <a:latin typeface="Arial" pitchFamily="34" charset="0"/>
              </a:rPr>
              <a:pPr eaLnBrk="1" hangingPunct="1">
                <a:defRPr/>
              </a:pPr>
              <a:t>19</a:t>
            </a:fld>
            <a:endParaRPr lang="en-US" sz="1200" dirty="0">
              <a:solidFill>
                <a:srgbClr val="000000"/>
              </a:solidFill>
              <a:latin typeface="Arial" pitchFamily="34" charset="0"/>
            </a:endParaRPr>
          </a:p>
        </p:txBody>
      </p:sp>
    </p:spTree>
    <p:extLst>
      <p:ext uri="{BB962C8B-B14F-4D97-AF65-F5344CB8AC3E}">
        <p14:creationId xmlns:p14="http://schemas.microsoft.com/office/powerpoint/2010/main" val="426942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685800" y="1143000"/>
            <a:ext cx="5486400" cy="3086100"/>
          </a:xfrm>
          <a:ln/>
        </p:spPr>
      </p:sp>
      <p:sp>
        <p:nvSpPr>
          <p:cNvPr id="71683" name="Notes Placeholder 2"/>
          <p:cNvSpPr>
            <a:spLocks noGrp="1"/>
          </p:cNvSpPr>
          <p:nvPr>
            <p:ph type="body" idx="1"/>
            <p:custDataLst>
              <p:tags r:id="rId1"/>
            </p:custDataLst>
          </p:nvPr>
        </p:nvSpPr>
        <p:spPr>
          <a:noFill/>
        </p:spPr>
        <p:txBody>
          <a:bodyPr/>
          <a:lstStyle/>
          <a:p>
            <a:r>
              <a:rPr lang="en-US" altLang="sl-SI">
                <a:latin typeface="Arial" pitchFamily="34" charset="0"/>
              </a:rPr>
              <a:t>Psychopharmacology2e-Box-19-03-Fig-A-0.jpg</a:t>
            </a:r>
            <a:br>
              <a:rPr lang="en-US" altLang="sl-SI">
                <a:latin typeface="Arial" pitchFamily="34" charset="0"/>
              </a:rPr>
            </a:br>
            <a:endParaRPr lang="en-US" altLang="sl-SI">
              <a:latin typeface="Arial" pitchFamily="34" charset="0"/>
            </a:endParaRPr>
          </a:p>
        </p:txBody>
      </p:sp>
      <p:sp>
        <p:nvSpPr>
          <p:cNvPr id="71684"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4BFAD00-AA9C-4F19-9C99-66D54D67CB48}" type="slidenum">
              <a:rPr lang="en-US" altLang="sl-SI" smtClean="0"/>
              <a:pPr eaLnBrk="1" hangingPunct="1"/>
              <a:t>24</a:t>
            </a:fld>
            <a:endParaRPr lang="en-US" altLang="sl-SI"/>
          </a:p>
        </p:txBody>
      </p:sp>
    </p:spTree>
    <p:extLst>
      <p:ext uri="{BB962C8B-B14F-4D97-AF65-F5344CB8AC3E}">
        <p14:creationId xmlns:p14="http://schemas.microsoft.com/office/powerpoint/2010/main" val="12908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685800" y="1143000"/>
            <a:ext cx="5486400" cy="3086100"/>
          </a:xfrm>
          <a:ln/>
        </p:spPr>
      </p:sp>
      <p:sp>
        <p:nvSpPr>
          <p:cNvPr id="70659" name="Notes Placeholder 2"/>
          <p:cNvSpPr>
            <a:spLocks noGrp="1"/>
          </p:cNvSpPr>
          <p:nvPr>
            <p:ph type="body" idx="1"/>
            <p:custDataLst>
              <p:tags r:id="rId1"/>
            </p:custDataLst>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t>Psychopharmacology2e-Fig-19-10-0.jpg</a:t>
            </a:r>
            <a:br>
              <a:rPr lang="en-US" dirty="0"/>
            </a:br>
            <a:endParaRPr lang="en-US" dirty="0"/>
          </a:p>
        </p:txBody>
      </p:sp>
      <p:sp>
        <p:nvSpPr>
          <p:cNvPr id="7066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itchFamily="18" charset="0"/>
                <a:ea typeface="Geneva" pitchFamily="121" charset="-128"/>
              </a:defRPr>
            </a:lvl1pPr>
            <a:lvl2pPr marL="742950" indent="-285750" eaLnBrk="0" hangingPunct="0">
              <a:defRPr sz="2400">
                <a:solidFill>
                  <a:schemeClr val="tx1"/>
                </a:solidFill>
                <a:latin typeface="Times New Roman" pitchFamily="18" charset="0"/>
                <a:ea typeface="Geneva" pitchFamily="121" charset="-128"/>
              </a:defRPr>
            </a:lvl2pPr>
            <a:lvl3pPr marL="1143000" indent="-228600" eaLnBrk="0" hangingPunct="0">
              <a:defRPr sz="2400">
                <a:solidFill>
                  <a:schemeClr val="tx1"/>
                </a:solidFill>
                <a:latin typeface="Times New Roman" pitchFamily="18" charset="0"/>
                <a:ea typeface="Geneva" pitchFamily="121" charset="-128"/>
              </a:defRPr>
            </a:lvl3pPr>
            <a:lvl4pPr marL="1600200" indent="-228600" eaLnBrk="0" hangingPunct="0">
              <a:defRPr sz="2400">
                <a:solidFill>
                  <a:schemeClr val="tx1"/>
                </a:solidFill>
                <a:latin typeface="Times New Roman" pitchFamily="18" charset="0"/>
                <a:ea typeface="Geneva" pitchFamily="121" charset="-128"/>
              </a:defRPr>
            </a:lvl4pPr>
            <a:lvl5pPr marL="2057400" indent="-228600" eaLnBrk="0" hangingPunct="0">
              <a:defRPr sz="2400">
                <a:solidFill>
                  <a:schemeClr val="tx1"/>
                </a:solidFill>
                <a:latin typeface="Times New Roman" pitchFamily="18" charset="0"/>
                <a:ea typeface="Geneva" pitchFamily="121" charset="-128"/>
              </a:defRPr>
            </a:lvl5pPr>
            <a:lvl6pPr marL="2514600" indent="-228600" eaLnBrk="0" fontAlgn="base" hangingPunct="0">
              <a:spcBef>
                <a:spcPct val="0"/>
              </a:spcBef>
              <a:spcAft>
                <a:spcPct val="0"/>
              </a:spcAft>
              <a:defRPr sz="2400">
                <a:solidFill>
                  <a:schemeClr val="tx1"/>
                </a:solidFill>
                <a:latin typeface="Times New Roman" pitchFamily="18" charset="0"/>
                <a:ea typeface="Geneva" pitchFamily="121" charset="-128"/>
              </a:defRPr>
            </a:lvl6pPr>
            <a:lvl7pPr marL="2971800" indent="-228600" eaLnBrk="0" fontAlgn="base" hangingPunct="0">
              <a:spcBef>
                <a:spcPct val="0"/>
              </a:spcBef>
              <a:spcAft>
                <a:spcPct val="0"/>
              </a:spcAft>
              <a:defRPr sz="2400">
                <a:solidFill>
                  <a:schemeClr val="tx1"/>
                </a:solidFill>
                <a:latin typeface="Times New Roman" pitchFamily="18" charset="0"/>
                <a:ea typeface="Geneva" pitchFamily="121" charset="-128"/>
              </a:defRPr>
            </a:lvl7pPr>
            <a:lvl8pPr marL="3429000" indent="-228600" eaLnBrk="0" fontAlgn="base" hangingPunct="0">
              <a:spcBef>
                <a:spcPct val="0"/>
              </a:spcBef>
              <a:spcAft>
                <a:spcPct val="0"/>
              </a:spcAft>
              <a:defRPr sz="2400">
                <a:solidFill>
                  <a:schemeClr val="tx1"/>
                </a:solidFill>
                <a:latin typeface="Times New Roman" pitchFamily="18" charset="0"/>
                <a:ea typeface="Geneva" pitchFamily="121" charset="-128"/>
              </a:defRPr>
            </a:lvl8pPr>
            <a:lvl9pPr marL="3886200" indent="-228600" eaLnBrk="0" fontAlgn="base" hangingPunct="0">
              <a:spcBef>
                <a:spcPct val="0"/>
              </a:spcBef>
              <a:spcAft>
                <a:spcPct val="0"/>
              </a:spcAft>
              <a:defRPr sz="2400">
                <a:solidFill>
                  <a:schemeClr val="tx1"/>
                </a:solidFill>
                <a:latin typeface="Times New Roman" pitchFamily="18" charset="0"/>
                <a:ea typeface="Geneva" pitchFamily="121" charset="-128"/>
              </a:defRPr>
            </a:lvl9pPr>
          </a:lstStyle>
          <a:p>
            <a:pPr eaLnBrk="1" hangingPunct="1">
              <a:defRPr/>
            </a:pPr>
            <a:fld id="{574E0670-7D46-40A9-AA03-4CDC623587D2}" type="slidenum">
              <a:rPr lang="en-US" sz="1200" smtClean="0">
                <a:solidFill>
                  <a:srgbClr val="000000"/>
                </a:solidFill>
                <a:latin typeface="Arial" pitchFamily="34" charset="0"/>
              </a:rPr>
              <a:pPr eaLnBrk="1" hangingPunct="1">
                <a:defRPr/>
              </a:pPr>
              <a:t>28</a:t>
            </a:fld>
            <a:endParaRPr lang="en-US" sz="1200" dirty="0">
              <a:solidFill>
                <a:srgbClr val="000000"/>
              </a:solidFill>
              <a:latin typeface="Arial" pitchFamily="34" charset="0"/>
            </a:endParaRPr>
          </a:p>
        </p:txBody>
      </p:sp>
    </p:spTree>
    <p:extLst>
      <p:ext uri="{BB962C8B-B14F-4D97-AF65-F5344CB8AC3E}">
        <p14:creationId xmlns:p14="http://schemas.microsoft.com/office/powerpoint/2010/main" val="78878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8D885066-7743-4D73-8418-DC703AF6959A}" type="datetimeFigureOut">
              <a:rPr lang="sl-SI" smtClean="0"/>
              <a:t>2. 10. 2025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AC21764-2EC8-42FF-B07D-62E7B7BA5F8F}" type="slidenum">
              <a:rPr lang="sl-SI" smtClean="0"/>
              <a:t>‹#›</a:t>
            </a:fld>
            <a:endParaRPr lang="sl-SI"/>
          </a:p>
        </p:txBody>
      </p:sp>
    </p:spTree>
    <p:extLst>
      <p:ext uri="{BB962C8B-B14F-4D97-AF65-F5344CB8AC3E}">
        <p14:creationId xmlns:p14="http://schemas.microsoft.com/office/powerpoint/2010/main" val="401339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8D885066-7743-4D73-8418-DC703AF6959A}" type="datetimeFigureOut">
              <a:rPr lang="sl-SI" smtClean="0"/>
              <a:t>2. 10. 2025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AC21764-2EC8-42FF-B07D-62E7B7BA5F8F}" type="slidenum">
              <a:rPr lang="sl-SI" smtClean="0"/>
              <a:t>‹#›</a:t>
            </a:fld>
            <a:endParaRPr lang="sl-SI"/>
          </a:p>
        </p:txBody>
      </p:sp>
    </p:spTree>
    <p:extLst>
      <p:ext uri="{BB962C8B-B14F-4D97-AF65-F5344CB8AC3E}">
        <p14:creationId xmlns:p14="http://schemas.microsoft.com/office/powerpoint/2010/main" val="408601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8D885066-7743-4D73-8418-DC703AF6959A}" type="datetimeFigureOut">
              <a:rPr lang="sl-SI" smtClean="0"/>
              <a:t>2. 10. 2025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AC21764-2EC8-42FF-B07D-62E7B7BA5F8F}" type="slidenum">
              <a:rPr lang="sl-SI" smtClean="0"/>
              <a:t>‹#›</a:t>
            </a:fld>
            <a:endParaRPr lang="sl-SI"/>
          </a:p>
        </p:txBody>
      </p:sp>
    </p:spTree>
    <p:extLst>
      <p:ext uri="{BB962C8B-B14F-4D97-AF65-F5344CB8AC3E}">
        <p14:creationId xmlns:p14="http://schemas.microsoft.com/office/powerpoint/2010/main" val="2704269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solidFill>
                  <a:srgbClr val="000000"/>
                </a:solidFill>
                <a:latin typeface="Arial" pitchFamily="34" charset="0"/>
              </a:defRPr>
            </a:lvl1pPr>
          </a:lstStyle>
          <a:p>
            <a:pPr>
              <a:defRPr/>
            </a:pPr>
            <a:fld id="{9233B523-D355-431B-A60F-E22D36BBB1F7}" type="datetimeFigureOut">
              <a:rPr lang="en-US"/>
              <a:pPr>
                <a:defRPr/>
              </a:pPr>
              <a:t>10/2/2025</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sz="1800" dirty="0">
                <a:solidFill>
                  <a:srgbClr val="000000"/>
                </a:solidFill>
                <a:latin typeface="Arial" charset="0"/>
                <a:ea typeface="+mn-ea"/>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solidFill>
                  <a:srgbClr val="000000"/>
                </a:solidFill>
                <a:latin typeface="Arial" pitchFamily="34" charset="0"/>
              </a:defRPr>
            </a:lvl1pPr>
          </a:lstStyle>
          <a:p>
            <a:pPr>
              <a:defRPr/>
            </a:pPr>
            <a:fld id="{58D0EFA9-C885-459A-970B-85FF5568AF56}" type="slidenum">
              <a:rPr lang="en-US"/>
              <a:pPr>
                <a:defRPr/>
              </a:pPr>
              <a:t>‹#›</a:t>
            </a:fld>
            <a:endParaRPr lang="en-US" dirty="0"/>
          </a:p>
        </p:txBody>
      </p:sp>
    </p:spTree>
    <p:extLst>
      <p:ext uri="{BB962C8B-B14F-4D97-AF65-F5344CB8AC3E}">
        <p14:creationId xmlns:p14="http://schemas.microsoft.com/office/powerpoint/2010/main" val="1473181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482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963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8D885066-7743-4D73-8418-DC703AF6959A}" type="datetimeFigureOut">
              <a:rPr lang="sl-SI" smtClean="0"/>
              <a:t>2. 10. 2025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AC21764-2EC8-42FF-B07D-62E7B7BA5F8F}" type="slidenum">
              <a:rPr lang="sl-SI" smtClean="0"/>
              <a:t>‹#›</a:t>
            </a:fld>
            <a:endParaRPr lang="sl-SI"/>
          </a:p>
        </p:txBody>
      </p:sp>
    </p:spTree>
    <p:extLst>
      <p:ext uri="{BB962C8B-B14F-4D97-AF65-F5344CB8AC3E}">
        <p14:creationId xmlns:p14="http://schemas.microsoft.com/office/powerpoint/2010/main" val="131831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8D885066-7743-4D73-8418-DC703AF6959A}" type="datetimeFigureOut">
              <a:rPr lang="sl-SI" smtClean="0"/>
              <a:t>2. 10. 2025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8AC21764-2EC8-42FF-B07D-62E7B7BA5F8F}" type="slidenum">
              <a:rPr lang="sl-SI" smtClean="0"/>
              <a:t>‹#›</a:t>
            </a:fld>
            <a:endParaRPr lang="sl-SI"/>
          </a:p>
        </p:txBody>
      </p:sp>
    </p:spTree>
    <p:extLst>
      <p:ext uri="{BB962C8B-B14F-4D97-AF65-F5344CB8AC3E}">
        <p14:creationId xmlns:p14="http://schemas.microsoft.com/office/powerpoint/2010/main" val="98213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8D885066-7743-4D73-8418-DC703AF6959A}" type="datetimeFigureOut">
              <a:rPr lang="sl-SI" smtClean="0"/>
              <a:t>2. 10. 2025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AC21764-2EC8-42FF-B07D-62E7B7BA5F8F}" type="slidenum">
              <a:rPr lang="sl-SI" smtClean="0"/>
              <a:t>‹#›</a:t>
            </a:fld>
            <a:endParaRPr lang="sl-SI"/>
          </a:p>
        </p:txBody>
      </p:sp>
    </p:spTree>
    <p:extLst>
      <p:ext uri="{BB962C8B-B14F-4D97-AF65-F5344CB8AC3E}">
        <p14:creationId xmlns:p14="http://schemas.microsoft.com/office/powerpoint/2010/main" val="179360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8D885066-7743-4D73-8418-DC703AF6959A}" type="datetimeFigureOut">
              <a:rPr lang="sl-SI" smtClean="0"/>
              <a:t>2. 10. 2025</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8AC21764-2EC8-42FF-B07D-62E7B7BA5F8F}" type="slidenum">
              <a:rPr lang="sl-SI" smtClean="0"/>
              <a:t>‹#›</a:t>
            </a:fld>
            <a:endParaRPr lang="sl-SI"/>
          </a:p>
        </p:txBody>
      </p:sp>
    </p:spTree>
    <p:extLst>
      <p:ext uri="{BB962C8B-B14F-4D97-AF65-F5344CB8AC3E}">
        <p14:creationId xmlns:p14="http://schemas.microsoft.com/office/powerpoint/2010/main" val="200655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8D885066-7743-4D73-8418-DC703AF6959A}" type="datetimeFigureOut">
              <a:rPr lang="sl-SI" smtClean="0"/>
              <a:t>2. 10. 2025</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8AC21764-2EC8-42FF-B07D-62E7B7BA5F8F}" type="slidenum">
              <a:rPr lang="sl-SI" smtClean="0"/>
              <a:t>‹#›</a:t>
            </a:fld>
            <a:endParaRPr lang="sl-SI"/>
          </a:p>
        </p:txBody>
      </p:sp>
    </p:spTree>
    <p:extLst>
      <p:ext uri="{BB962C8B-B14F-4D97-AF65-F5344CB8AC3E}">
        <p14:creationId xmlns:p14="http://schemas.microsoft.com/office/powerpoint/2010/main" val="11434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85066-7743-4D73-8418-DC703AF6959A}" type="datetimeFigureOut">
              <a:rPr lang="sl-SI" smtClean="0"/>
              <a:t>2. 10. 2025</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8AC21764-2EC8-42FF-B07D-62E7B7BA5F8F}" type="slidenum">
              <a:rPr lang="sl-SI" smtClean="0"/>
              <a:t>‹#›</a:t>
            </a:fld>
            <a:endParaRPr lang="sl-SI"/>
          </a:p>
        </p:txBody>
      </p:sp>
    </p:spTree>
    <p:extLst>
      <p:ext uri="{BB962C8B-B14F-4D97-AF65-F5344CB8AC3E}">
        <p14:creationId xmlns:p14="http://schemas.microsoft.com/office/powerpoint/2010/main" val="110605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8D885066-7743-4D73-8418-DC703AF6959A}" type="datetimeFigureOut">
              <a:rPr lang="sl-SI" smtClean="0"/>
              <a:t>2. 10. 2025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AC21764-2EC8-42FF-B07D-62E7B7BA5F8F}" type="slidenum">
              <a:rPr lang="sl-SI" smtClean="0"/>
              <a:t>‹#›</a:t>
            </a:fld>
            <a:endParaRPr lang="sl-SI"/>
          </a:p>
        </p:txBody>
      </p:sp>
    </p:spTree>
    <p:extLst>
      <p:ext uri="{BB962C8B-B14F-4D97-AF65-F5344CB8AC3E}">
        <p14:creationId xmlns:p14="http://schemas.microsoft.com/office/powerpoint/2010/main" val="154577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8D885066-7743-4D73-8418-DC703AF6959A}" type="datetimeFigureOut">
              <a:rPr lang="sl-SI" smtClean="0"/>
              <a:t>2. 10. 2025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8AC21764-2EC8-42FF-B07D-62E7B7BA5F8F}" type="slidenum">
              <a:rPr lang="sl-SI" smtClean="0"/>
              <a:t>‹#›</a:t>
            </a:fld>
            <a:endParaRPr lang="sl-SI"/>
          </a:p>
        </p:txBody>
      </p:sp>
    </p:spTree>
    <p:extLst>
      <p:ext uri="{BB962C8B-B14F-4D97-AF65-F5344CB8AC3E}">
        <p14:creationId xmlns:p14="http://schemas.microsoft.com/office/powerpoint/2010/main" val="56481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85066-7743-4D73-8418-DC703AF6959A}" type="datetimeFigureOut">
              <a:rPr lang="sl-SI" smtClean="0"/>
              <a:t>2. 10. 2025</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21764-2EC8-42FF-B07D-62E7B7BA5F8F}" type="slidenum">
              <a:rPr lang="sl-SI" smtClean="0"/>
              <a:t>‹#›</a:t>
            </a:fld>
            <a:endParaRPr lang="sl-SI"/>
          </a:p>
        </p:txBody>
      </p:sp>
    </p:spTree>
    <p:extLst>
      <p:ext uri="{BB962C8B-B14F-4D97-AF65-F5344CB8AC3E}">
        <p14:creationId xmlns:p14="http://schemas.microsoft.com/office/powerpoint/2010/main" val="27050359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rugabuse.gov/news-events/nida-notes/2019/02/disruption-serotonin-contributes-to-cocaines-effect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0dOFztY3VJY" TargetMode="External"/><Relationship Id="rId2" Type="http://schemas.openxmlformats.org/officeDocument/2006/relationships/hyperlink" Target="https://www.youtube.com/watch?v=_Zyb8bpGMR0" TargetMode="External"/><Relationship Id="rId1" Type="http://schemas.openxmlformats.org/officeDocument/2006/relationships/slideLayout" Target="../slideLayouts/slideLayout2.xml"/><Relationship Id="rId5" Type="http://schemas.openxmlformats.org/officeDocument/2006/relationships/hyperlink" Target="https://www.youtube.com/watch?v=XQ3P7Bq9ld0" TargetMode="External"/><Relationship Id="rId4" Type="http://schemas.openxmlformats.org/officeDocument/2006/relationships/hyperlink" Target="https://www.youtube.com/watch?v=ImcomFPgJO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tandfonline.com/toc/ijmh20/curre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stretch>
            <a:fillRect/>
          </a:stretch>
        </p:blipFill>
        <p:spPr>
          <a:xfrm>
            <a:off x="191716" y="937554"/>
            <a:ext cx="7511480" cy="5903554"/>
          </a:xfrm>
          <a:prstGeom prst="rect">
            <a:avLst/>
          </a:prstGeom>
        </p:spPr>
      </p:pic>
      <p:sp>
        <p:nvSpPr>
          <p:cNvPr id="2" name="Title 1"/>
          <p:cNvSpPr>
            <a:spLocks noGrp="1"/>
          </p:cNvSpPr>
          <p:nvPr>
            <p:ph type="ctrTitle"/>
          </p:nvPr>
        </p:nvSpPr>
        <p:spPr>
          <a:xfrm>
            <a:off x="6600056" y="2564904"/>
            <a:ext cx="5489848" cy="576064"/>
          </a:xfrm>
        </p:spPr>
        <p:txBody>
          <a:bodyPr>
            <a:normAutofit fontScale="90000"/>
          </a:bodyPr>
          <a:lstStyle/>
          <a:p>
            <a:r>
              <a:rPr lang="sl-SI" dirty="0"/>
              <a:t>2</a:t>
            </a:r>
            <a:r>
              <a:rPr lang="sl-SI" dirty="0" smtClean="0"/>
              <a:t>-</a:t>
            </a:r>
            <a:r>
              <a:rPr lang="en-US" dirty="0" err="1" smtClean="0"/>
              <a:t>Epigeneti</a:t>
            </a:r>
            <a:r>
              <a:rPr lang="sl-SI" dirty="0" err="1" smtClean="0"/>
              <a:t>ka</a:t>
            </a:r>
            <a:r>
              <a:rPr lang="en-US" dirty="0" smtClean="0"/>
              <a:t> </a:t>
            </a:r>
            <a:r>
              <a:rPr lang="sl-SI" dirty="0" smtClean="0"/>
              <a:t>duševnih motenj in motenj uporabe učinkovin</a:t>
            </a:r>
            <a:endParaRPr lang="en-US" dirty="0"/>
          </a:p>
        </p:txBody>
      </p:sp>
      <p:sp>
        <p:nvSpPr>
          <p:cNvPr id="3" name="Subtitle 2"/>
          <p:cNvSpPr>
            <a:spLocks noGrp="1"/>
          </p:cNvSpPr>
          <p:nvPr>
            <p:ph type="subTitle" idx="1"/>
          </p:nvPr>
        </p:nvSpPr>
        <p:spPr>
          <a:xfrm>
            <a:off x="88822" y="5949280"/>
            <a:ext cx="1907704" cy="693079"/>
          </a:xfrm>
        </p:spPr>
        <p:txBody>
          <a:bodyPr>
            <a:normAutofit fontScale="70000" lnSpcReduction="20000"/>
          </a:bodyPr>
          <a:lstStyle/>
          <a:p>
            <a:r>
              <a:rPr lang="sl-SI" baseline="30000" dirty="0" smtClean="0"/>
              <a:t>2025/26</a:t>
            </a:r>
            <a:endParaRPr lang="en-US" dirty="0"/>
          </a:p>
          <a:p>
            <a:r>
              <a:rPr lang="en-US" dirty="0" err="1" smtClean="0"/>
              <a:t>Gorazd</a:t>
            </a:r>
            <a:r>
              <a:rPr lang="en-US" dirty="0" smtClean="0"/>
              <a:t> </a:t>
            </a:r>
            <a:r>
              <a:rPr lang="en-US" dirty="0" err="1" smtClean="0"/>
              <a:t>Drevenšek</a:t>
            </a:r>
            <a:endParaRPr lang="en-US" dirty="0" smtClean="0"/>
          </a:p>
        </p:txBody>
      </p:sp>
      <p:sp>
        <p:nvSpPr>
          <p:cNvPr id="4" name="Pravokotnik 3"/>
          <p:cNvSpPr/>
          <p:nvPr/>
        </p:nvSpPr>
        <p:spPr>
          <a:xfrm>
            <a:off x="191344" y="116632"/>
            <a:ext cx="4415825" cy="923330"/>
          </a:xfrm>
          <a:prstGeom prst="rect">
            <a:avLst/>
          </a:prstGeom>
        </p:spPr>
        <p:txBody>
          <a:bodyPr wrap="square">
            <a:spAutoFit/>
          </a:bodyPr>
          <a:lstStyle/>
          <a:p>
            <a:r>
              <a:rPr lang="sl-SI" dirty="0" err="1"/>
              <a:t>Psihofarmakologija</a:t>
            </a:r>
            <a:r>
              <a:rPr lang="sl-SI" dirty="0"/>
              <a:t> duševnih motenj</a:t>
            </a:r>
            <a:br>
              <a:rPr lang="sl-SI" dirty="0"/>
            </a:br>
            <a:r>
              <a:rPr lang="sl-SI" dirty="0"/>
              <a:t/>
            </a:r>
            <a:br>
              <a:rPr lang="sl-SI" dirty="0"/>
            </a:br>
            <a:endParaRPr lang="sl-SI" dirty="0"/>
          </a:p>
        </p:txBody>
      </p:sp>
    </p:spTree>
    <p:extLst>
      <p:ext uri="{BB962C8B-B14F-4D97-AF65-F5344CB8AC3E}">
        <p14:creationId xmlns:p14="http://schemas.microsoft.com/office/powerpoint/2010/main" val="338574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personal.psu.edu/afr3/blogs/siowfa13/Nu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920" y="179020"/>
            <a:ext cx="6816080" cy="63238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11624" y="85920"/>
            <a:ext cx="7498080" cy="1143000"/>
          </a:xfrm>
        </p:spPr>
        <p:txBody>
          <a:bodyPr>
            <a:normAutofit/>
          </a:bodyPr>
          <a:lstStyle/>
          <a:p>
            <a:r>
              <a:rPr lang="sl-SI" sz="4000" dirty="0"/>
              <a:t>Nagrada – kdaj gre narobe?</a:t>
            </a:r>
            <a:endParaRPr lang="en-US" sz="4000" dirty="0"/>
          </a:p>
        </p:txBody>
      </p:sp>
      <p:sp>
        <p:nvSpPr>
          <p:cNvPr id="4" name="AutoShape 2" descr="http://www.personal.psu.edu/afr3/blogs/siowfa13/NuAc.jpg"/>
          <p:cNvSpPr>
            <a:spLocks noGrp="1" noChangeAspect="1" noChangeArrowheads="1"/>
          </p:cNvSpPr>
          <p:nvPr>
            <p:ph idx="1"/>
          </p:nvPr>
        </p:nvSpPr>
        <p:spPr bwMode="auto">
          <a:xfrm>
            <a:off x="407368" y="1124744"/>
            <a:ext cx="4824536" cy="43513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sl-SI" dirty="0" smtClean="0"/>
              <a:t>VTA vstop v </a:t>
            </a:r>
            <a:r>
              <a:rPr lang="sl-SI" dirty="0" err="1" smtClean="0"/>
              <a:t>NAcc</a:t>
            </a:r>
            <a:r>
              <a:rPr lang="sl-SI" dirty="0" smtClean="0"/>
              <a:t> prekomerno vzdražen</a:t>
            </a:r>
          </a:p>
          <a:p>
            <a:r>
              <a:rPr lang="sl-SI" dirty="0" smtClean="0"/>
              <a:t>Izguba </a:t>
            </a:r>
            <a:r>
              <a:rPr lang="sl-SI" b="1" dirty="0" smtClean="0">
                <a:solidFill>
                  <a:srgbClr val="FF0000"/>
                </a:solidFill>
              </a:rPr>
              <a:t>negativne povratne zanke </a:t>
            </a:r>
            <a:r>
              <a:rPr lang="sl-SI" dirty="0" smtClean="0"/>
              <a:t>(</a:t>
            </a:r>
            <a:r>
              <a:rPr lang="sl-SI" dirty="0" err="1" smtClean="0"/>
              <a:t>feedback</a:t>
            </a:r>
            <a:r>
              <a:rPr lang="sl-SI" dirty="0" smtClean="0"/>
              <a:t>) (GABA)</a:t>
            </a:r>
            <a:endParaRPr lang="en-US" dirty="0"/>
          </a:p>
        </p:txBody>
      </p:sp>
    </p:spTree>
    <p:extLst>
      <p:ext uri="{BB962C8B-B14F-4D97-AF65-F5344CB8AC3E}">
        <p14:creationId xmlns:p14="http://schemas.microsoft.com/office/powerpoint/2010/main" val="1989070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5231904" y="3216672"/>
            <a:ext cx="6836930" cy="3672408"/>
          </a:xfrm>
          <a:prstGeom prst="rect">
            <a:avLst/>
          </a:prstGeom>
        </p:spPr>
      </p:pic>
      <p:sp>
        <p:nvSpPr>
          <p:cNvPr id="2" name="Title 1"/>
          <p:cNvSpPr>
            <a:spLocks noGrp="1"/>
          </p:cNvSpPr>
          <p:nvPr>
            <p:ph type="title"/>
          </p:nvPr>
        </p:nvSpPr>
        <p:spPr>
          <a:xfrm>
            <a:off x="1991544" y="0"/>
            <a:ext cx="7886700" cy="687610"/>
          </a:xfrm>
        </p:spPr>
        <p:txBody>
          <a:bodyPr>
            <a:normAutofit fontScale="90000"/>
          </a:bodyPr>
          <a:lstStyle/>
          <a:p>
            <a:r>
              <a:rPr lang="sl-SI" dirty="0" err="1" smtClean="0"/>
              <a:t>Serotoninski</a:t>
            </a:r>
            <a:r>
              <a:rPr lang="sl-SI" dirty="0" smtClean="0"/>
              <a:t> transporterji?</a:t>
            </a:r>
            <a:endParaRPr lang="en-US" dirty="0"/>
          </a:p>
        </p:txBody>
      </p:sp>
      <p:sp>
        <p:nvSpPr>
          <p:cNvPr id="3" name="Content Placeholder 2"/>
          <p:cNvSpPr>
            <a:spLocks noGrp="1"/>
          </p:cNvSpPr>
          <p:nvPr>
            <p:ph idx="1"/>
          </p:nvPr>
        </p:nvSpPr>
        <p:spPr>
          <a:xfrm>
            <a:off x="263352" y="876250"/>
            <a:ext cx="11593288" cy="4351338"/>
          </a:xfrm>
        </p:spPr>
        <p:txBody>
          <a:bodyPr>
            <a:normAutofit/>
          </a:bodyPr>
          <a:lstStyle/>
          <a:p>
            <a:r>
              <a:rPr lang="sl-SI" dirty="0" smtClean="0"/>
              <a:t>nekateri </a:t>
            </a:r>
            <a:r>
              <a:rPr lang="sl-SI" dirty="0" smtClean="0"/>
              <a:t>„tvegani“ </a:t>
            </a:r>
            <a:r>
              <a:rPr lang="sl-SI" dirty="0" smtClean="0"/>
              <a:t>geni, kot npr. tisti, ki so povezani s </a:t>
            </a:r>
            <a:r>
              <a:rPr lang="sl-SI" dirty="0" err="1" smtClean="0"/>
              <a:t>serotoninskim</a:t>
            </a:r>
            <a:r>
              <a:rPr lang="sl-SI" dirty="0" smtClean="0"/>
              <a:t> transporterjem, morda ne bodo povzročali duševnih težav, </a:t>
            </a:r>
            <a:r>
              <a:rPr lang="sl-SI" u="sng" dirty="0" smtClean="0"/>
              <a:t>razen če oseba živi v stresnem okolju v zgodnji mladosti</a:t>
            </a:r>
          </a:p>
          <a:p>
            <a:r>
              <a:rPr lang="en-US" dirty="0" err="1" smtClean="0"/>
              <a:t>Tako</a:t>
            </a:r>
            <a:r>
              <a:rPr lang="en-US" dirty="0" smtClean="0"/>
              <a:t> </a:t>
            </a:r>
            <a:r>
              <a:rPr lang="en-US" dirty="0" err="1" smtClean="0"/>
              <a:t>kronični</a:t>
            </a:r>
            <a:r>
              <a:rPr lang="en-US" dirty="0" smtClean="0"/>
              <a:t> </a:t>
            </a:r>
            <a:r>
              <a:rPr lang="en-US" dirty="0" err="1" smtClean="0"/>
              <a:t>stres</a:t>
            </a:r>
            <a:r>
              <a:rPr lang="en-US" dirty="0" smtClean="0"/>
              <a:t> </a:t>
            </a:r>
            <a:r>
              <a:rPr lang="en-US" dirty="0" err="1" smtClean="0"/>
              <a:t>kot</a:t>
            </a:r>
            <a:r>
              <a:rPr lang="en-US" dirty="0" smtClean="0"/>
              <a:t> </a:t>
            </a:r>
            <a:r>
              <a:rPr lang="en-US" dirty="0" err="1" smtClean="0"/>
              <a:t>odvisnost</a:t>
            </a:r>
            <a:r>
              <a:rPr lang="en-US" dirty="0" smtClean="0"/>
              <a:t> </a:t>
            </a:r>
            <a:r>
              <a:rPr lang="en-US" dirty="0" err="1" smtClean="0"/>
              <a:t>lahko</a:t>
            </a:r>
            <a:r>
              <a:rPr lang="en-US" dirty="0" smtClean="0"/>
              <a:t> </a:t>
            </a:r>
            <a:r>
              <a:rPr lang="en-US" dirty="0" err="1" smtClean="0"/>
              <a:t>povzročita</a:t>
            </a:r>
            <a:r>
              <a:rPr lang="en-US" dirty="0" smtClean="0"/>
              <a:t> </a:t>
            </a:r>
            <a:r>
              <a:rPr lang="en-US" dirty="0" err="1" smtClean="0"/>
              <a:t>nekatere</a:t>
            </a:r>
            <a:r>
              <a:rPr lang="en-US" dirty="0" smtClean="0"/>
              <a:t> </a:t>
            </a:r>
            <a:r>
              <a:rPr lang="en-US" dirty="0" err="1" smtClean="0"/>
              <a:t>enake</a:t>
            </a:r>
            <a:r>
              <a:rPr lang="en-US" dirty="0" smtClean="0"/>
              <a:t> </a:t>
            </a:r>
            <a:r>
              <a:rPr lang="en-US" dirty="0" err="1" smtClean="0"/>
              <a:t>epigenetske</a:t>
            </a:r>
            <a:r>
              <a:rPr lang="en-US" dirty="0" smtClean="0"/>
              <a:t> </a:t>
            </a:r>
            <a:r>
              <a:rPr lang="en-US" dirty="0" err="1" smtClean="0"/>
              <a:t>spremembe</a:t>
            </a:r>
            <a:r>
              <a:rPr lang="en-US" dirty="0" smtClean="0"/>
              <a:t> v </a:t>
            </a:r>
            <a:r>
              <a:rPr lang="en-US" dirty="0" err="1" smtClean="0"/>
              <a:t>stresnih</a:t>
            </a:r>
            <a:r>
              <a:rPr lang="en-US" dirty="0" smtClean="0"/>
              <a:t> </a:t>
            </a:r>
            <a:r>
              <a:rPr lang="en-US" dirty="0" err="1" smtClean="0"/>
              <a:t>sistemih</a:t>
            </a:r>
            <a:r>
              <a:rPr lang="en-US" dirty="0" smtClean="0"/>
              <a:t> in </a:t>
            </a:r>
            <a:r>
              <a:rPr lang="en-US" dirty="0" err="1" smtClean="0"/>
              <a:t>tistih</a:t>
            </a:r>
            <a:r>
              <a:rPr lang="en-US" dirty="0" smtClean="0"/>
              <a:t>, </a:t>
            </a:r>
            <a:r>
              <a:rPr lang="en-US" dirty="0" err="1" smtClean="0"/>
              <a:t>ki</a:t>
            </a:r>
            <a:r>
              <a:rPr lang="en-US" dirty="0" smtClean="0"/>
              <a:t> so </a:t>
            </a:r>
            <a:r>
              <a:rPr lang="en-US" dirty="0" err="1" smtClean="0"/>
              <a:t>povezani</a:t>
            </a:r>
            <a:r>
              <a:rPr lang="en-US" dirty="0" smtClean="0"/>
              <a:t> z </a:t>
            </a:r>
            <a:r>
              <a:rPr lang="en-US" dirty="0" err="1" smtClean="0"/>
              <a:t>užitkom</a:t>
            </a:r>
            <a:r>
              <a:rPr lang="en-US" dirty="0" smtClean="0"/>
              <a:t>, </a:t>
            </a:r>
            <a:r>
              <a:rPr lang="en-US" dirty="0" err="1" smtClean="0"/>
              <a:t>kar</a:t>
            </a:r>
            <a:r>
              <a:rPr lang="en-US" dirty="0" smtClean="0"/>
              <a:t> </a:t>
            </a:r>
            <a:r>
              <a:rPr lang="en-US" dirty="0" err="1" smtClean="0"/>
              <a:t>lahko</a:t>
            </a:r>
            <a:r>
              <a:rPr lang="en-US" dirty="0" smtClean="0"/>
              <a:t> </a:t>
            </a:r>
            <a:r>
              <a:rPr lang="en-US" dirty="0" err="1" smtClean="0"/>
              <a:t>delno</a:t>
            </a:r>
            <a:r>
              <a:rPr lang="en-US" dirty="0" smtClean="0"/>
              <a:t> </a:t>
            </a:r>
            <a:r>
              <a:rPr lang="en-US" dirty="0" err="1" smtClean="0"/>
              <a:t>pojasni</a:t>
            </a:r>
            <a:r>
              <a:rPr lang="en-US" dirty="0" smtClean="0"/>
              <a:t>, </a:t>
            </a:r>
            <a:r>
              <a:rPr lang="en-US" dirty="0" err="1" smtClean="0"/>
              <a:t>zakaj</a:t>
            </a:r>
            <a:r>
              <a:rPr lang="en-US" dirty="0" smtClean="0"/>
              <a:t> </a:t>
            </a:r>
            <a:r>
              <a:rPr lang="en-US" dirty="0" err="1" smtClean="0"/>
              <a:t>sta</a:t>
            </a:r>
            <a:r>
              <a:rPr lang="en-US" dirty="0" smtClean="0"/>
              <a:t> </a:t>
            </a:r>
            <a:r>
              <a:rPr lang="en-US" dirty="0" err="1" smtClean="0"/>
              <a:t>odvisnost</a:t>
            </a:r>
            <a:r>
              <a:rPr lang="en-US" dirty="0" smtClean="0"/>
              <a:t> in </a:t>
            </a:r>
            <a:r>
              <a:rPr lang="en-US" dirty="0" err="1" smtClean="0"/>
              <a:t>travma</a:t>
            </a:r>
            <a:r>
              <a:rPr lang="en-US" dirty="0" smtClean="0"/>
              <a:t> </a:t>
            </a:r>
            <a:r>
              <a:rPr lang="en-US" dirty="0" err="1" smtClean="0"/>
              <a:t>tako</a:t>
            </a:r>
            <a:r>
              <a:rPr lang="en-US" dirty="0" smtClean="0"/>
              <a:t> </a:t>
            </a:r>
            <a:r>
              <a:rPr lang="en-US" dirty="0" err="1" smtClean="0"/>
              <a:t>tesno</a:t>
            </a:r>
            <a:r>
              <a:rPr lang="en-US" dirty="0" smtClean="0"/>
              <a:t> </a:t>
            </a:r>
            <a:r>
              <a:rPr lang="en-US" dirty="0" err="1" smtClean="0"/>
              <a:t>povezani</a:t>
            </a:r>
            <a:r>
              <a:rPr lang="en-US" dirty="0" smtClean="0"/>
              <a:t>.</a:t>
            </a:r>
            <a:endParaRPr lang="en-US" dirty="0"/>
          </a:p>
        </p:txBody>
      </p:sp>
      <p:sp>
        <p:nvSpPr>
          <p:cNvPr id="5" name="Pravokotnik 4"/>
          <p:cNvSpPr/>
          <p:nvPr/>
        </p:nvSpPr>
        <p:spPr>
          <a:xfrm>
            <a:off x="1528972" y="3441680"/>
            <a:ext cx="2262772" cy="3416320"/>
          </a:xfrm>
          <a:prstGeom prst="rect">
            <a:avLst/>
          </a:prstGeom>
        </p:spPr>
        <p:txBody>
          <a:bodyPr wrap="square">
            <a:spAutoFit/>
          </a:bodyPr>
          <a:lstStyle/>
          <a:p>
            <a:r>
              <a:rPr lang="sl-SI" dirty="0"/>
              <a:t>2019:</a:t>
            </a:r>
          </a:p>
          <a:p>
            <a:r>
              <a:rPr lang="en-US" b="1" dirty="0"/>
              <a:t>Disruption of Serotonin Contributes to Cocaine’s Effects</a:t>
            </a:r>
          </a:p>
          <a:p>
            <a:endParaRPr lang="sl-SI" sz="1600" dirty="0"/>
          </a:p>
          <a:p>
            <a:r>
              <a:rPr lang="sl-SI" sz="1600" dirty="0">
                <a:hlinkClick r:id="rId3"/>
              </a:rPr>
              <a:t>https</a:t>
            </a:r>
            <a:r>
              <a:rPr lang="sl-SI" sz="1600" dirty="0">
                <a:hlinkClick r:id="rId3"/>
              </a:rPr>
              <a:t>://</a:t>
            </a:r>
            <a:r>
              <a:rPr lang="sl-SI" sz="1600" dirty="0">
                <a:hlinkClick r:id="rId3"/>
              </a:rPr>
              <a:t>www.drugabuse.gov/news-events/nida-notes/2019/02/disruption-serotonin-contributes-to-cocaines-effects</a:t>
            </a:r>
            <a:r>
              <a:rPr lang="sl-SI" sz="1600" dirty="0"/>
              <a:t> </a:t>
            </a:r>
          </a:p>
          <a:p>
            <a:endParaRPr lang="sl-SI" sz="1600" dirty="0"/>
          </a:p>
          <a:p>
            <a:endParaRPr lang="sl-SI" sz="1600" dirty="0"/>
          </a:p>
          <a:p>
            <a:r>
              <a:rPr lang="sl-SI" sz="1600" dirty="0"/>
              <a:t>VP – </a:t>
            </a:r>
            <a:r>
              <a:rPr lang="sl-SI" sz="1600" dirty="0" err="1"/>
              <a:t>ventral</a:t>
            </a:r>
            <a:r>
              <a:rPr lang="sl-SI" sz="1600" dirty="0"/>
              <a:t> </a:t>
            </a:r>
            <a:r>
              <a:rPr lang="sl-SI" sz="1600" dirty="0" err="1"/>
              <a:t>palidum</a:t>
            </a:r>
            <a:endParaRPr lang="sl-SI" sz="1600" dirty="0"/>
          </a:p>
        </p:txBody>
      </p:sp>
    </p:spTree>
    <p:extLst>
      <p:ext uri="{BB962C8B-B14F-4D97-AF65-F5344CB8AC3E}">
        <p14:creationId xmlns:p14="http://schemas.microsoft.com/office/powerpoint/2010/main" val="1136835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8008" y="260648"/>
            <a:ext cx="3681656" cy="850106"/>
          </a:xfrm>
        </p:spPr>
        <p:txBody>
          <a:bodyPr>
            <a:normAutofit/>
          </a:bodyPr>
          <a:lstStyle/>
          <a:p>
            <a:r>
              <a:rPr lang="sl-SI" sz="4800" b="1" dirty="0"/>
              <a:t>EPIGENETIKA</a:t>
            </a:r>
            <a:endParaRPr lang="en-US" b="1" dirty="0"/>
          </a:p>
        </p:txBody>
      </p:sp>
      <p:sp>
        <p:nvSpPr>
          <p:cNvPr id="3" name="Content Placeholder 2"/>
          <p:cNvSpPr>
            <a:spLocks noGrp="1"/>
          </p:cNvSpPr>
          <p:nvPr>
            <p:ph idx="1"/>
          </p:nvPr>
        </p:nvSpPr>
        <p:spPr>
          <a:xfrm>
            <a:off x="6023993" y="1447800"/>
            <a:ext cx="5760639" cy="4800600"/>
          </a:xfrm>
        </p:spPr>
        <p:txBody>
          <a:bodyPr>
            <a:noAutofit/>
          </a:bodyPr>
          <a:lstStyle/>
          <a:p>
            <a:r>
              <a:rPr lang="en-US" sz="3200" dirty="0" err="1"/>
              <a:t>Geni</a:t>
            </a:r>
            <a:r>
              <a:rPr lang="en-US" sz="3200" dirty="0"/>
              <a:t> se </a:t>
            </a:r>
            <a:r>
              <a:rPr lang="en-US" sz="3200" dirty="0" err="1"/>
              <a:t>prepisujejo</a:t>
            </a:r>
            <a:r>
              <a:rPr lang="en-US" sz="3200" dirty="0"/>
              <a:t> </a:t>
            </a:r>
            <a:r>
              <a:rPr lang="en-US" sz="3200" dirty="0" err="1"/>
              <a:t>samo</a:t>
            </a:r>
            <a:r>
              <a:rPr lang="en-US" sz="3200" dirty="0"/>
              <a:t> </a:t>
            </a:r>
            <a:r>
              <a:rPr lang="en-US" sz="3200" dirty="0" err="1"/>
              <a:t>iz</a:t>
            </a:r>
            <a:r>
              <a:rPr lang="en-US" sz="3200" dirty="0"/>
              <a:t> </a:t>
            </a:r>
            <a:r>
              <a:rPr lang="en-US" sz="3200" dirty="0" err="1"/>
              <a:t>sproščenega</a:t>
            </a:r>
            <a:r>
              <a:rPr lang="sl-SI" sz="3200" dirty="0"/>
              <a:t> („odvitega“) </a:t>
            </a:r>
            <a:r>
              <a:rPr lang="en-US" sz="3200" dirty="0"/>
              <a:t> </a:t>
            </a:r>
            <a:r>
              <a:rPr lang="en-US" sz="3200" dirty="0" err="1"/>
              <a:t>kromatina</a:t>
            </a:r>
            <a:r>
              <a:rPr lang="en-US" sz="3200" dirty="0"/>
              <a:t> </a:t>
            </a:r>
            <a:r>
              <a:rPr lang="en-US" dirty="0"/>
              <a:t>(v </a:t>
            </a:r>
            <a:r>
              <a:rPr lang="en-US" dirty="0" err="1"/>
              <a:t>kondenziranem</a:t>
            </a:r>
            <a:r>
              <a:rPr lang="en-US" dirty="0"/>
              <a:t> </a:t>
            </a:r>
            <a:r>
              <a:rPr lang="en-US" dirty="0" err="1"/>
              <a:t>kromatinu</a:t>
            </a:r>
            <a:r>
              <a:rPr lang="en-US" dirty="0"/>
              <a:t> </a:t>
            </a:r>
            <a:r>
              <a:rPr lang="en-US" dirty="0" err="1"/>
              <a:t>ni</a:t>
            </a:r>
            <a:r>
              <a:rPr lang="en-US" dirty="0"/>
              <a:t> </a:t>
            </a:r>
            <a:r>
              <a:rPr lang="en-US" dirty="0" err="1"/>
              <a:t>transkripcije</a:t>
            </a:r>
            <a:r>
              <a:rPr lang="en-US" dirty="0"/>
              <a:t>)</a:t>
            </a:r>
            <a:endParaRPr lang="sl-SI" dirty="0"/>
          </a:p>
          <a:p>
            <a:endParaRPr lang="sl-SI" sz="3200" dirty="0"/>
          </a:p>
          <a:p>
            <a:r>
              <a:rPr lang="en-US" sz="3200" dirty="0" err="1"/>
              <a:t>Histon</a:t>
            </a:r>
            <a:r>
              <a:rPr lang="en-US" sz="3200" dirty="0"/>
              <a:t> je </a:t>
            </a:r>
            <a:r>
              <a:rPr lang="en-US" sz="3200" dirty="0" err="1"/>
              <a:t>nekodirajoči</a:t>
            </a:r>
            <a:r>
              <a:rPr lang="en-US" sz="3200" dirty="0"/>
              <a:t> del </a:t>
            </a:r>
            <a:r>
              <a:rPr lang="en-US" sz="3200" dirty="0" err="1"/>
              <a:t>genskega</a:t>
            </a:r>
            <a:r>
              <a:rPr lang="en-US" sz="3200" dirty="0"/>
              <a:t> </a:t>
            </a:r>
            <a:r>
              <a:rPr lang="en-US" sz="3200" dirty="0" err="1"/>
              <a:t>materiala</a:t>
            </a:r>
            <a:r>
              <a:rPr lang="en-US" sz="3200" dirty="0"/>
              <a:t>.</a:t>
            </a:r>
            <a:endParaRPr lang="sl-SI" sz="3200" dirty="0"/>
          </a:p>
          <a:p>
            <a:endParaRPr lang="sl-SI" sz="3200" dirty="0"/>
          </a:p>
          <a:p>
            <a:r>
              <a:rPr lang="en-US" sz="3200" dirty="0" err="1"/>
              <a:t>Spremembe</a:t>
            </a:r>
            <a:r>
              <a:rPr lang="en-US" sz="3200" dirty="0"/>
              <a:t> </a:t>
            </a:r>
            <a:r>
              <a:rPr lang="en-US" sz="3200" dirty="0" err="1"/>
              <a:t>histona</a:t>
            </a:r>
            <a:r>
              <a:rPr lang="en-US" sz="3200" dirty="0"/>
              <a:t> </a:t>
            </a:r>
            <a:r>
              <a:rPr lang="en-US" sz="3200" dirty="0" err="1"/>
              <a:t>omogočajo</a:t>
            </a:r>
            <a:r>
              <a:rPr lang="en-US" sz="3200" dirty="0"/>
              <a:t> </a:t>
            </a:r>
            <a:r>
              <a:rPr lang="en-US" sz="3200" dirty="0" err="1"/>
              <a:t>večjo</a:t>
            </a:r>
            <a:r>
              <a:rPr lang="en-US" sz="3200" dirty="0"/>
              <a:t> </a:t>
            </a:r>
            <a:r>
              <a:rPr lang="en-US" sz="3200" dirty="0" err="1"/>
              <a:t>sprostitev</a:t>
            </a:r>
            <a:r>
              <a:rPr lang="en-US" sz="3200" dirty="0"/>
              <a:t> (</a:t>
            </a:r>
            <a:r>
              <a:rPr lang="en-US" sz="3200" dirty="0" err="1"/>
              <a:t>ali</a:t>
            </a:r>
            <a:r>
              <a:rPr lang="en-US" sz="3200" dirty="0"/>
              <a:t> </a:t>
            </a:r>
            <a:r>
              <a:rPr lang="en-US" sz="3200" dirty="0" err="1"/>
              <a:t>kondenzacijo</a:t>
            </a:r>
            <a:r>
              <a:rPr lang="en-US" sz="3200" dirty="0"/>
              <a:t>) </a:t>
            </a:r>
            <a:r>
              <a:rPr lang="en-US" sz="3200" dirty="0" err="1"/>
              <a:t>kromatina</a:t>
            </a:r>
            <a:endParaRPr lang="en-US"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310"/>
            <a:ext cx="4283968" cy="680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924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Prepis gena</a:t>
            </a:r>
            <a:endParaRPr lang="sl-SI" dirty="0"/>
          </a:p>
        </p:txBody>
      </p:sp>
      <p:sp>
        <p:nvSpPr>
          <p:cNvPr id="3" name="Označba mesta vsebine 2"/>
          <p:cNvSpPr>
            <a:spLocks noGrp="1"/>
          </p:cNvSpPr>
          <p:nvPr>
            <p:ph idx="1"/>
          </p:nvPr>
        </p:nvSpPr>
        <p:spPr/>
        <p:txBody>
          <a:bodyPr>
            <a:normAutofit fontScale="85000" lnSpcReduction="20000"/>
          </a:bodyPr>
          <a:lstStyle/>
          <a:p>
            <a:r>
              <a:rPr lang="sl-SI" dirty="0" smtClean="0"/>
              <a:t>Prepisovanje gena:</a:t>
            </a:r>
          </a:p>
          <a:p>
            <a:r>
              <a:rPr lang="sl-SI" dirty="0" smtClean="0">
                <a:hlinkClick r:id="rId2"/>
              </a:rPr>
              <a:t>https://www.youtube.com/watch?v=_Zyb8bpGMR0</a:t>
            </a:r>
            <a:endParaRPr lang="sl-SI" dirty="0" smtClean="0"/>
          </a:p>
          <a:p>
            <a:endParaRPr lang="sl-SI" dirty="0"/>
          </a:p>
          <a:p>
            <a:r>
              <a:rPr lang="sl-SI" dirty="0" smtClean="0"/>
              <a:t>Epigenetske spremembe za prepis gena (39 min)</a:t>
            </a:r>
          </a:p>
          <a:p>
            <a:r>
              <a:rPr lang="sl-SI" dirty="0" smtClean="0">
                <a:hlinkClick r:id="rId3"/>
              </a:rPr>
              <a:t>https://www.youtube.com/watch?v=0dOFztY3VJY</a:t>
            </a:r>
            <a:endParaRPr lang="sl-SI" dirty="0" smtClean="0"/>
          </a:p>
          <a:p>
            <a:endParaRPr lang="sl-SI" dirty="0"/>
          </a:p>
          <a:p>
            <a:r>
              <a:rPr lang="sl-SI" dirty="0" err="1" smtClean="0"/>
              <a:t>Histonske</a:t>
            </a:r>
            <a:r>
              <a:rPr lang="sl-SI" dirty="0" smtClean="0"/>
              <a:t> modifikacije (13 min)</a:t>
            </a:r>
          </a:p>
          <a:p>
            <a:r>
              <a:rPr lang="sl-SI" dirty="0" smtClean="0">
                <a:hlinkClick r:id="rId4"/>
              </a:rPr>
              <a:t>https://www.youtube.com/watch?v=ImcomFPgJO4</a:t>
            </a:r>
            <a:endParaRPr lang="sl-SI" dirty="0" smtClean="0"/>
          </a:p>
          <a:p>
            <a:endParaRPr lang="sl-SI" dirty="0" smtClean="0"/>
          </a:p>
          <a:p>
            <a:r>
              <a:rPr lang="sl-SI" dirty="0" err="1" smtClean="0"/>
              <a:t>Histonske</a:t>
            </a:r>
            <a:r>
              <a:rPr lang="sl-SI" dirty="0" smtClean="0"/>
              <a:t> </a:t>
            </a:r>
            <a:r>
              <a:rPr lang="sl-SI" dirty="0" err="1" smtClean="0"/>
              <a:t>postranslacijske</a:t>
            </a:r>
            <a:r>
              <a:rPr lang="sl-SI" dirty="0" smtClean="0"/>
              <a:t> modifikacije (15 min) </a:t>
            </a:r>
          </a:p>
          <a:p>
            <a:r>
              <a:rPr lang="sl-SI" dirty="0" smtClean="0">
                <a:hlinkClick r:id="rId5"/>
              </a:rPr>
              <a:t>https://www.youtube.com/watch?v=XQ3P7Bq9ld0</a:t>
            </a:r>
            <a:r>
              <a:rPr lang="sl-SI" dirty="0" smtClean="0"/>
              <a:t> </a:t>
            </a:r>
          </a:p>
          <a:p>
            <a:endParaRPr lang="sl-SI" dirty="0"/>
          </a:p>
          <a:p>
            <a:endParaRPr lang="sl-SI" dirty="0"/>
          </a:p>
        </p:txBody>
      </p:sp>
    </p:spTree>
    <p:extLst>
      <p:ext uri="{BB962C8B-B14F-4D97-AF65-F5344CB8AC3E}">
        <p14:creationId xmlns:p14="http://schemas.microsoft.com/office/powerpoint/2010/main" val="2065725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048" y="404664"/>
            <a:ext cx="5370513"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4" name="Title 1"/>
          <p:cNvSpPr>
            <a:spLocks noGrp="1"/>
          </p:cNvSpPr>
          <p:nvPr>
            <p:ph type="title"/>
          </p:nvPr>
        </p:nvSpPr>
        <p:spPr>
          <a:xfrm>
            <a:off x="119336" y="0"/>
            <a:ext cx="7886700" cy="1325563"/>
          </a:xfrm>
        </p:spPr>
        <p:txBody>
          <a:bodyPr/>
          <a:lstStyle/>
          <a:p>
            <a:r>
              <a:rPr lang="sl-SI" altLang="sl-SI" b="1" dirty="0" smtClean="0">
                <a:ea typeface="Geneva" pitchFamily="121" charset="-128"/>
                <a:cs typeface="Arial" pitchFamily="34" charset="0"/>
              </a:rPr>
              <a:t>Model vloge epigenetskih mehanizmov pri zasvojenosti</a:t>
            </a:r>
            <a:endParaRPr lang="en-US" altLang="sl-SI" b="1" dirty="0" smtClean="0">
              <a:ea typeface="Geneva" pitchFamily="121" charset="-128"/>
              <a:cs typeface="Arial" pitchFamily="34" charset="0"/>
            </a:endParaRPr>
          </a:p>
        </p:txBody>
      </p:sp>
      <p:sp>
        <p:nvSpPr>
          <p:cNvPr id="2" name="Rectangle 1"/>
          <p:cNvSpPr/>
          <p:nvPr/>
        </p:nvSpPr>
        <p:spPr>
          <a:xfrm>
            <a:off x="767408" y="2708920"/>
            <a:ext cx="5184576" cy="3539430"/>
          </a:xfrm>
          <a:prstGeom prst="rect">
            <a:avLst/>
          </a:prstGeom>
        </p:spPr>
        <p:txBody>
          <a:bodyPr wrap="square">
            <a:spAutoFit/>
          </a:bodyPr>
          <a:lstStyle/>
          <a:p>
            <a:pPr eaLnBrk="1" hangingPunct="1">
              <a:buFontTx/>
              <a:buNone/>
              <a:defRPr/>
            </a:pPr>
            <a:r>
              <a:rPr lang="el-GR" sz="2800" dirty="0">
                <a:latin typeface="PalatinoLT-Roman" charset="0"/>
              </a:rPr>
              <a:t>Δ</a:t>
            </a:r>
            <a:r>
              <a:rPr lang="en-US" sz="2800" dirty="0" err="1">
                <a:latin typeface="PalatinoLT-Roman" charset="0"/>
              </a:rPr>
              <a:t>FosB</a:t>
            </a:r>
            <a:r>
              <a:rPr lang="en-US" sz="2800" dirty="0">
                <a:latin typeface="PalatinoLT-Roman" charset="0"/>
              </a:rPr>
              <a:t> </a:t>
            </a:r>
            <a:r>
              <a:rPr lang="sl-SI" sz="2800" dirty="0">
                <a:latin typeface="PalatinoLT-Roman" charset="0"/>
              </a:rPr>
              <a:t>uravnava izražanje genov z </a:t>
            </a:r>
            <a:r>
              <a:rPr lang="sl-SI" sz="2800" b="1" dirty="0">
                <a:solidFill>
                  <a:srgbClr val="0070C0"/>
                </a:solidFill>
                <a:latin typeface="PalatinoLT-Roman" charset="0"/>
              </a:rPr>
              <a:t>epigenetskimi</a:t>
            </a:r>
            <a:r>
              <a:rPr lang="sl-SI" sz="2800" dirty="0">
                <a:solidFill>
                  <a:srgbClr val="0070C0"/>
                </a:solidFill>
                <a:latin typeface="PalatinoLT-Roman" charset="0"/>
              </a:rPr>
              <a:t> </a:t>
            </a:r>
            <a:r>
              <a:rPr lang="sl-SI" sz="2800" dirty="0">
                <a:latin typeface="PalatinoLT-Roman" charset="0"/>
              </a:rPr>
              <a:t>mehanizmi</a:t>
            </a:r>
            <a:r>
              <a:rPr lang="en-US" sz="2800" dirty="0">
                <a:latin typeface="PalatinoLT-Roman" charset="0"/>
              </a:rPr>
              <a:t>:</a:t>
            </a:r>
            <a:endParaRPr lang="en-US" sz="2800" dirty="0">
              <a:latin typeface="PalatinoLT-Roman" charset="0"/>
            </a:endParaRPr>
          </a:p>
          <a:p>
            <a:pPr eaLnBrk="1" hangingPunct="1">
              <a:buFontTx/>
              <a:buChar char="•"/>
              <a:defRPr/>
            </a:pPr>
            <a:r>
              <a:rPr lang="sl-SI" sz="2800" dirty="0">
                <a:latin typeface="PalatinoLT-Roman" charset="0"/>
              </a:rPr>
              <a:t>z </a:t>
            </a:r>
            <a:r>
              <a:rPr lang="en-US" sz="2800" dirty="0">
                <a:solidFill>
                  <a:srgbClr val="C00000"/>
                </a:solidFill>
                <a:latin typeface="PalatinoLT-Roman" charset="0"/>
              </a:rPr>
              <a:t>DNA </a:t>
            </a:r>
            <a:r>
              <a:rPr lang="sl-SI" sz="2800" dirty="0">
                <a:solidFill>
                  <a:srgbClr val="C00000"/>
                </a:solidFill>
                <a:latin typeface="PalatinoLT-Roman" charset="0"/>
              </a:rPr>
              <a:t>metilacijo </a:t>
            </a:r>
            <a:r>
              <a:rPr lang="sl-SI" sz="2800" dirty="0">
                <a:latin typeface="PalatinoLT-Roman" charset="0"/>
              </a:rPr>
              <a:t>zavira prepisovanje </a:t>
            </a:r>
            <a:r>
              <a:rPr lang="en-US" sz="2800" dirty="0">
                <a:latin typeface="PalatinoLT-Roman" charset="0"/>
              </a:rPr>
              <a:t>(</a:t>
            </a:r>
            <a:r>
              <a:rPr lang="en-US" sz="2800" i="1" dirty="0">
                <a:latin typeface="PalatinoLT-Roman" charset="0"/>
              </a:rPr>
              <a:t>down-</a:t>
            </a:r>
            <a:r>
              <a:rPr lang="en-US" sz="2800" i="1" dirty="0" err="1">
                <a:latin typeface="PalatinoLT-Roman" charset="0"/>
              </a:rPr>
              <a:t>regula</a:t>
            </a:r>
            <a:r>
              <a:rPr lang="sl-SI" sz="2800" i="1" dirty="0">
                <a:latin typeface="PalatinoLT-Roman" charset="0"/>
              </a:rPr>
              <a:t>cija</a:t>
            </a:r>
            <a:r>
              <a:rPr lang="en-US" sz="2800" dirty="0">
                <a:latin typeface="PalatinoLT-Roman" charset="0"/>
              </a:rPr>
              <a:t>).</a:t>
            </a:r>
            <a:endParaRPr lang="en-US" sz="2800" dirty="0">
              <a:latin typeface="PalatinoLT-Roman" charset="0"/>
            </a:endParaRPr>
          </a:p>
          <a:p>
            <a:pPr eaLnBrk="1" hangingPunct="1">
              <a:buFontTx/>
              <a:buChar char="•"/>
              <a:defRPr/>
            </a:pPr>
            <a:r>
              <a:rPr lang="sl-SI" sz="2800" dirty="0">
                <a:latin typeface="PalatinoLT-Roman" charset="0"/>
              </a:rPr>
              <a:t>S </a:t>
            </a:r>
            <a:r>
              <a:rPr lang="sl-SI" sz="2800" dirty="0">
                <a:solidFill>
                  <a:srgbClr val="FF9900"/>
                </a:solidFill>
                <a:latin typeface="PalatinoLT-Roman" charset="0"/>
              </a:rPr>
              <a:t>histonsko acetilacijo </a:t>
            </a:r>
            <a:r>
              <a:rPr lang="sl-SI" sz="2800" dirty="0">
                <a:latin typeface="PalatinoLT-Roman" charset="0"/>
              </a:rPr>
              <a:t>pospešuje prepisovanje genov </a:t>
            </a:r>
            <a:r>
              <a:rPr lang="en-US" sz="2800" dirty="0">
                <a:latin typeface="PalatinoLT-Roman" charset="0"/>
              </a:rPr>
              <a:t>(</a:t>
            </a:r>
            <a:r>
              <a:rPr lang="en-US" sz="2800" i="1" dirty="0">
                <a:latin typeface="PalatinoLT-Roman" charset="0"/>
              </a:rPr>
              <a:t>up-</a:t>
            </a:r>
            <a:r>
              <a:rPr lang="en-US" sz="2800" i="1" dirty="0" err="1">
                <a:latin typeface="PalatinoLT-Roman" charset="0"/>
              </a:rPr>
              <a:t>regula</a:t>
            </a:r>
            <a:r>
              <a:rPr lang="sl-SI" sz="2800" i="1" dirty="0">
                <a:latin typeface="PalatinoLT-Roman" charset="0"/>
              </a:rPr>
              <a:t>cija</a:t>
            </a:r>
            <a:r>
              <a:rPr lang="en-US" sz="2800" dirty="0">
                <a:latin typeface="PalatinoLT-Roman" charset="0"/>
              </a:rPr>
              <a:t>). </a:t>
            </a:r>
            <a:endParaRPr lang="en-US" sz="2800" dirty="0">
              <a:latin typeface="PalatinoLT-Roman" charset="0"/>
            </a:endParaRPr>
          </a:p>
        </p:txBody>
      </p:sp>
    </p:spTree>
    <p:extLst>
      <p:ext uri="{BB962C8B-B14F-4D97-AF65-F5344CB8AC3E}">
        <p14:creationId xmlns:p14="http://schemas.microsoft.com/office/powerpoint/2010/main" val="2789446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648" y="76001"/>
            <a:ext cx="7498080" cy="778098"/>
          </a:xfrm>
        </p:spPr>
        <p:txBody>
          <a:bodyPr/>
          <a:lstStyle/>
          <a:p>
            <a:r>
              <a:rPr lang="sl-SI" dirty="0" err="1" smtClean="0"/>
              <a:t>Histonske</a:t>
            </a:r>
            <a:r>
              <a:rPr lang="sl-SI" dirty="0" smtClean="0"/>
              <a:t> modifikacije</a:t>
            </a:r>
            <a:endParaRPr lang="en-US" dirty="0"/>
          </a:p>
        </p:txBody>
      </p:sp>
      <p:sp>
        <p:nvSpPr>
          <p:cNvPr id="3" name="Content Placeholder 2"/>
          <p:cNvSpPr>
            <a:spLocks noGrp="1"/>
          </p:cNvSpPr>
          <p:nvPr>
            <p:ph idx="1"/>
          </p:nvPr>
        </p:nvSpPr>
        <p:spPr>
          <a:xfrm>
            <a:off x="335360" y="948571"/>
            <a:ext cx="7886700" cy="4896612"/>
          </a:xfrm>
        </p:spPr>
        <p:txBody>
          <a:bodyPr/>
          <a:lstStyle/>
          <a:p>
            <a:r>
              <a:rPr lang="sl-SI" dirty="0" err="1" smtClean="0"/>
              <a:t>Histonske</a:t>
            </a:r>
            <a:r>
              <a:rPr lang="sl-SI" dirty="0" smtClean="0"/>
              <a:t> modifikacije so v glavnem </a:t>
            </a:r>
            <a:r>
              <a:rPr lang="sl-SI" dirty="0" err="1" smtClean="0"/>
              <a:t>acetilacije</a:t>
            </a:r>
            <a:r>
              <a:rPr lang="sl-SI" dirty="0" smtClean="0"/>
              <a:t> (</a:t>
            </a:r>
            <a:r>
              <a:rPr lang="sl-SI" dirty="0" err="1" smtClean="0"/>
              <a:t>Ac</a:t>
            </a:r>
            <a:r>
              <a:rPr lang="sl-SI" dirty="0" smtClean="0"/>
              <a:t>)</a:t>
            </a:r>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723" y="1608731"/>
            <a:ext cx="8205741" cy="4236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47528" y="5940442"/>
            <a:ext cx="8424936" cy="830997"/>
          </a:xfrm>
          <a:prstGeom prst="rect">
            <a:avLst/>
          </a:prstGeom>
        </p:spPr>
        <p:txBody>
          <a:bodyPr wrap="square">
            <a:spAutoFit/>
          </a:bodyPr>
          <a:lstStyle/>
          <a:p>
            <a:r>
              <a:rPr lang="en-US" sz="2400" b="1" dirty="0" err="1"/>
              <a:t>Histon</a:t>
            </a:r>
            <a:r>
              <a:rPr lang="sl-SI" sz="2400" b="1" dirty="0" err="1"/>
              <a:t>ska</a:t>
            </a:r>
            <a:r>
              <a:rPr lang="en-US" sz="2400" b="1" dirty="0"/>
              <a:t> </a:t>
            </a:r>
            <a:r>
              <a:rPr lang="en-US" sz="2400" b="1" dirty="0" err="1"/>
              <a:t>acet</a:t>
            </a:r>
            <a:r>
              <a:rPr lang="sl-SI" sz="2400" b="1" dirty="0"/>
              <a:t>i</a:t>
            </a:r>
            <a:r>
              <a:rPr lang="en-US" sz="2400" b="1" dirty="0" err="1"/>
              <a:t>ltransfera</a:t>
            </a:r>
            <a:r>
              <a:rPr lang="sl-SI" sz="2400" b="1" dirty="0"/>
              <a:t>za</a:t>
            </a:r>
            <a:r>
              <a:rPr lang="en-US" sz="2400" b="1" dirty="0"/>
              <a:t> </a:t>
            </a:r>
            <a:r>
              <a:rPr lang="en-US" sz="2400" dirty="0"/>
              <a:t>(</a:t>
            </a:r>
            <a:r>
              <a:rPr lang="en-US" sz="2400" b="1" dirty="0"/>
              <a:t>HAT</a:t>
            </a:r>
            <a:r>
              <a:rPr lang="en-US" sz="2400" dirty="0"/>
              <a:t>) </a:t>
            </a:r>
            <a:r>
              <a:rPr lang="sl-SI" sz="2400" dirty="0"/>
              <a:t>in</a:t>
            </a:r>
            <a:r>
              <a:rPr lang="en-US" sz="2400" dirty="0"/>
              <a:t> </a:t>
            </a:r>
            <a:r>
              <a:rPr lang="en-US" sz="2400" b="1" dirty="0" err="1"/>
              <a:t>histon</a:t>
            </a:r>
            <a:r>
              <a:rPr lang="sl-SI" sz="2400" b="1" dirty="0" err="1"/>
              <a:t>ska</a:t>
            </a:r>
            <a:r>
              <a:rPr lang="en-US" sz="2400" b="1" dirty="0"/>
              <a:t> </a:t>
            </a:r>
            <a:r>
              <a:rPr lang="en-US" sz="2400" b="1" dirty="0" err="1"/>
              <a:t>deacet</a:t>
            </a:r>
            <a:r>
              <a:rPr lang="sl-SI" sz="2400" b="1" dirty="0"/>
              <a:t>i</a:t>
            </a:r>
            <a:r>
              <a:rPr lang="en-US" sz="2400" b="1" dirty="0"/>
              <a:t>la</a:t>
            </a:r>
            <a:r>
              <a:rPr lang="sl-SI" sz="2400" b="1" dirty="0"/>
              <a:t>za</a:t>
            </a:r>
            <a:endParaRPr lang="en-US" sz="2400" b="1" dirty="0"/>
          </a:p>
          <a:p>
            <a:r>
              <a:rPr lang="en-US" sz="2400" dirty="0"/>
              <a:t>(</a:t>
            </a:r>
            <a:r>
              <a:rPr lang="en-US" sz="2400" b="1" dirty="0"/>
              <a:t>HDAC</a:t>
            </a:r>
            <a:r>
              <a:rPr lang="en-US" sz="2400" dirty="0"/>
              <a:t>) </a:t>
            </a:r>
            <a:r>
              <a:rPr lang="sl-SI" sz="2400" dirty="0">
                <a:solidFill>
                  <a:srgbClr val="FF0000"/>
                </a:solidFill>
              </a:rPr>
              <a:t>imata nasprotne učinke</a:t>
            </a:r>
            <a:r>
              <a:rPr lang="en-US" sz="2400" dirty="0"/>
              <a:t>.</a:t>
            </a:r>
            <a:endParaRPr lang="en-US" sz="2400" dirty="0"/>
          </a:p>
        </p:txBody>
      </p:sp>
    </p:spTree>
    <p:extLst>
      <p:ext uri="{BB962C8B-B14F-4D97-AF65-F5344CB8AC3E}">
        <p14:creationId xmlns:p14="http://schemas.microsoft.com/office/powerpoint/2010/main" val="2133479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4" y="116632"/>
            <a:ext cx="7884368" cy="562074"/>
          </a:xfrm>
        </p:spPr>
        <p:txBody>
          <a:bodyPr>
            <a:noAutofit/>
          </a:bodyPr>
          <a:lstStyle/>
          <a:p>
            <a:r>
              <a:rPr lang="sl-SI" sz="3200" dirty="0"/>
              <a:t>Genski prepis se izvaja iz razvitega kromatina</a:t>
            </a:r>
            <a:endParaRPr lang="en-US" sz="3200" dirty="0"/>
          </a:p>
        </p:txBody>
      </p:sp>
      <p:sp>
        <p:nvSpPr>
          <p:cNvPr id="3" name="Content Placeholder 2"/>
          <p:cNvSpPr>
            <a:spLocks noGrp="1"/>
          </p:cNvSpPr>
          <p:nvPr>
            <p:ph idx="1"/>
          </p:nvPr>
        </p:nvSpPr>
        <p:spPr>
          <a:xfrm>
            <a:off x="119336" y="1412776"/>
            <a:ext cx="3960440" cy="4464496"/>
          </a:xfrm>
        </p:spPr>
        <p:txBody>
          <a:bodyPr>
            <a:normAutofit/>
          </a:bodyPr>
          <a:lstStyle/>
          <a:p>
            <a:r>
              <a:rPr lang="sl-SI" dirty="0" smtClean="0"/>
              <a:t>Uporaba zdravil / učinkovin lahko rezultirajo v zmanjšanem ali povečanem prepisu genov.</a:t>
            </a:r>
          </a:p>
          <a:p>
            <a:r>
              <a:rPr lang="sl-SI" dirty="0" smtClean="0"/>
              <a:t>Oboje lahko vodi v spremembo duševnega zdravja / odvisnosti / ...</a:t>
            </a:r>
            <a:endParaRPr lang="en-US" dirty="0"/>
          </a:p>
        </p:txBody>
      </p:sp>
      <p:pic>
        <p:nvPicPr>
          <p:cNvPr id="1026" name="Picture 2" descr="F:\Predavanja\Ostalo\BP Vikend 2016\Članki epigenetika\nihms657619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2" y="1052736"/>
            <a:ext cx="764283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738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6200" y="260648"/>
            <a:ext cx="2771800" cy="778098"/>
          </a:xfrm>
        </p:spPr>
        <p:txBody>
          <a:bodyPr>
            <a:normAutofit fontScale="90000"/>
          </a:bodyPr>
          <a:lstStyle/>
          <a:p>
            <a:r>
              <a:rPr lang="sl-SI" dirty="0" smtClean="0"/>
              <a:t>Epigenetski prožilci</a:t>
            </a:r>
            <a:endParaRPr lang="en-US" dirty="0"/>
          </a:p>
        </p:txBody>
      </p:sp>
      <p:sp>
        <p:nvSpPr>
          <p:cNvPr id="3" name="Content Placeholder 2"/>
          <p:cNvSpPr>
            <a:spLocks noGrp="1"/>
          </p:cNvSpPr>
          <p:nvPr>
            <p:ph idx="1"/>
          </p:nvPr>
        </p:nvSpPr>
        <p:spPr>
          <a:xfrm>
            <a:off x="7896200" y="1447800"/>
            <a:ext cx="4176464" cy="5293568"/>
          </a:xfrm>
        </p:spPr>
        <p:txBody>
          <a:bodyPr>
            <a:normAutofit/>
          </a:bodyPr>
          <a:lstStyle/>
          <a:p>
            <a:r>
              <a:rPr lang="en-US" dirty="0" err="1" smtClean="0"/>
              <a:t>Možganske</a:t>
            </a:r>
            <a:r>
              <a:rPr lang="en-US" dirty="0" smtClean="0"/>
              <a:t> </a:t>
            </a:r>
            <a:r>
              <a:rPr lang="en-US" dirty="0" err="1" smtClean="0"/>
              <a:t>strukture</a:t>
            </a:r>
            <a:r>
              <a:rPr lang="en-US" dirty="0" smtClean="0"/>
              <a:t>, </a:t>
            </a:r>
            <a:r>
              <a:rPr lang="en-US" dirty="0" err="1" smtClean="0"/>
              <a:t>pomembne</a:t>
            </a:r>
            <a:r>
              <a:rPr lang="en-US" dirty="0" smtClean="0"/>
              <a:t> </a:t>
            </a:r>
            <a:r>
              <a:rPr lang="en-US" dirty="0" err="1" smtClean="0"/>
              <a:t>za</a:t>
            </a:r>
            <a:r>
              <a:rPr lang="en-US" dirty="0" smtClean="0"/>
              <a:t> </a:t>
            </a:r>
            <a:r>
              <a:rPr lang="sl-SI" dirty="0" smtClean="0"/>
              <a:t>razvoj </a:t>
            </a:r>
            <a:r>
              <a:rPr lang="en-US" dirty="0" err="1" smtClean="0"/>
              <a:t>odvisnost</a:t>
            </a:r>
            <a:r>
              <a:rPr lang="sl-SI" dirty="0" smtClean="0"/>
              <a:t>i</a:t>
            </a:r>
            <a:r>
              <a:rPr lang="en-US" dirty="0" smtClean="0"/>
              <a:t>, </a:t>
            </a:r>
            <a:r>
              <a:rPr lang="en-US" dirty="0" err="1" smtClean="0"/>
              <a:t>kjer</a:t>
            </a:r>
            <a:r>
              <a:rPr lang="en-US" dirty="0" smtClean="0"/>
              <a:t> </a:t>
            </a:r>
            <a:r>
              <a:rPr lang="en-US" dirty="0" err="1" smtClean="0"/>
              <a:t>ima</a:t>
            </a:r>
            <a:r>
              <a:rPr lang="en-US" dirty="0" smtClean="0"/>
              <a:t> </a:t>
            </a:r>
            <a:r>
              <a:rPr lang="en-US" dirty="0" err="1" smtClean="0"/>
              <a:t>epigenetika</a:t>
            </a:r>
            <a:r>
              <a:rPr lang="sl-SI" dirty="0" smtClean="0"/>
              <a:t> pomembno </a:t>
            </a:r>
            <a:r>
              <a:rPr lang="en-US" dirty="0" err="1" smtClean="0"/>
              <a:t>vlogo</a:t>
            </a:r>
            <a:r>
              <a:rPr lang="en-US" dirty="0" smtClean="0"/>
              <a:t>:</a:t>
            </a:r>
            <a:r>
              <a:rPr lang="sl-SI" dirty="0" smtClean="0"/>
              <a:t> </a:t>
            </a:r>
          </a:p>
          <a:p>
            <a:r>
              <a:rPr lang="en-US" dirty="0" smtClean="0"/>
              <a:t>Nucleus </a:t>
            </a:r>
            <a:r>
              <a:rPr lang="en-US" dirty="0" err="1" smtClean="0"/>
              <a:t>accumbens</a:t>
            </a:r>
            <a:r>
              <a:rPr lang="en-US" dirty="0" smtClean="0"/>
              <a:t> – </a:t>
            </a:r>
            <a:r>
              <a:rPr lang="en-US" dirty="0" err="1" smtClean="0"/>
              <a:t>Nac</a:t>
            </a:r>
            <a:endParaRPr lang="sl-SI" dirty="0" smtClean="0"/>
          </a:p>
          <a:p>
            <a:r>
              <a:rPr lang="en-US" dirty="0" err="1" smtClean="0"/>
              <a:t>Ventralno</a:t>
            </a:r>
            <a:r>
              <a:rPr lang="en-US" dirty="0" smtClean="0"/>
              <a:t> </a:t>
            </a:r>
            <a:r>
              <a:rPr lang="en-US" dirty="0" err="1" smtClean="0"/>
              <a:t>tegmentalno</a:t>
            </a:r>
            <a:r>
              <a:rPr lang="en-US" dirty="0" smtClean="0"/>
              <a:t> </a:t>
            </a:r>
            <a:r>
              <a:rPr lang="en-US" dirty="0" err="1" smtClean="0"/>
              <a:t>območje</a:t>
            </a:r>
            <a:r>
              <a:rPr lang="en-US" dirty="0" smtClean="0"/>
              <a:t> – VTA</a:t>
            </a:r>
            <a:endParaRPr lang="sl-SI" dirty="0" smtClean="0"/>
          </a:p>
          <a:p>
            <a:r>
              <a:rPr lang="en-US" dirty="0" err="1" smtClean="0"/>
              <a:t>Dorzalni</a:t>
            </a:r>
            <a:r>
              <a:rPr lang="en-US" dirty="0" smtClean="0"/>
              <a:t> striatum DS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6" y="1"/>
            <a:ext cx="6373216" cy="687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496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116632"/>
            <a:ext cx="7920880" cy="706090"/>
          </a:xfrm>
        </p:spPr>
        <p:txBody>
          <a:bodyPr>
            <a:noAutofit/>
          </a:bodyPr>
          <a:lstStyle/>
          <a:p>
            <a:r>
              <a:rPr lang="sl-SI" sz="3200" b="1" dirty="0"/>
              <a:t>S spremembo nagrajevanja povezano vedenje </a:t>
            </a:r>
            <a:endParaRPr lang="en-US" sz="3200" b="1" dirty="0"/>
          </a:p>
        </p:txBody>
      </p:sp>
      <p:sp>
        <p:nvSpPr>
          <p:cNvPr id="3" name="Content Placeholder 2"/>
          <p:cNvSpPr>
            <a:spLocks noGrp="1"/>
          </p:cNvSpPr>
          <p:nvPr>
            <p:ph idx="1"/>
          </p:nvPr>
        </p:nvSpPr>
        <p:spPr>
          <a:xfrm>
            <a:off x="0" y="908720"/>
            <a:ext cx="11928648" cy="4800600"/>
          </a:xfrm>
        </p:spPr>
        <p:txBody>
          <a:bodyPr>
            <a:normAutofit/>
          </a:bodyPr>
          <a:lstStyle/>
          <a:p>
            <a:r>
              <a:rPr lang="en-US" sz="2800" i="1" dirty="0"/>
              <a:t>Cyclic</a:t>
            </a:r>
            <a:r>
              <a:rPr lang="sl-SI" sz="2800" i="1" dirty="0"/>
              <a:t> </a:t>
            </a:r>
            <a:r>
              <a:rPr lang="en-US" sz="2800" i="1" dirty="0"/>
              <a:t>adenosine monophosphate response element–binding</a:t>
            </a:r>
            <a:r>
              <a:rPr lang="sl-SI" sz="2800" i="1" dirty="0"/>
              <a:t> </a:t>
            </a:r>
            <a:r>
              <a:rPr lang="en-US" sz="2800" dirty="0"/>
              <a:t>(</a:t>
            </a:r>
            <a:r>
              <a:rPr lang="en-US" sz="2800" b="1" dirty="0">
                <a:solidFill>
                  <a:srgbClr val="FF0000"/>
                </a:solidFill>
              </a:rPr>
              <a:t>CREB</a:t>
            </a:r>
            <a:r>
              <a:rPr lang="sl-SI" sz="2800" dirty="0"/>
              <a:t>- </a:t>
            </a:r>
            <a:r>
              <a:rPr lang="sl-SI" sz="2800" dirty="0" err="1"/>
              <a:t>transcripcijski</a:t>
            </a:r>
            <a:r>
              <a:rPr lang="sl-SI" sz="2800" dirty="0"/>
              <a:t> dejavnik</a:t>
            </a:r>
            <a:r>
              <a:rPr lang="en-US" sz="2800" dirty="0"/>
              <a:t>)</a:t>
            </a:r>
            <a:r>
              <a:rPr lang="sl-SI" sz="2800" dirty="0"/>
              <a:t> in kokain </a:t>
            </a:r>
            <a:r>
              <a:rPr lang="sl-SI" sz="2000" dirty="0"/>
              <a:t>(Ciklični </a:t>
            </a:r>
            <a:r>
              <a:rPr lang="sl-SI" sz="2000" dirty="0" err="1"/>
              <a:t>adenozinski</a:t>
            </a:r>
            <a:r>
              <a:rPr lang="sl-SI" sz="2000" dirty="0"/>
              <a:t> </a:t>
            </a:r>
            <a:r>
              <a:rPr lang="sl-SI" sz="2000" dirty="0" err="1"/>
              <a:t>monofosfatni</a:t>
            </a:r>
            <a:r>
              <a:rPr lang="sl-SI" sz="2000" dirty="0"/>
              <a:t> vezavni element odziva)</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480" y="1916833"/>
            <a:ext cx="9866397" cy="494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656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104282" y="375642"/>
            <a:ext cx="8506317" cy="366254"/>
          </a:xfrm>
        </p:spPr>
        <p:txBody>
          <a:bodyPr>
            <a:normAutofit fontScale="90000"/>
          </a:bodyPr>
          <a:lstStyle/>
          <a:p>
            <a:r>
              <a:rPr lang="sl-SI" altLang="sl-SI" b="1" dirty="0" smtClean="0">
                <a:ea typeface="Geneva" pitchFamily="121" charset="-128"/>
                <a:cs typeface="Arial" pitchFamily="34" charset="0"/>
              </a:rPr>
              <a:t>Povečanje </a:t>
            </a:r>
            <a:r>
              <a:rPr lang="sl-SI" altLang="sl-SI" b="1" dirty="0">
                <a:ea typeface="Geneva" pitchFamily="121" charset="-128"/>
                <a:cs typeface="Arial" pitchFamily="34" charset="0"/>
              </a:rPr>
              <a:t>poti drugotnega prenašalca s kroničnim dajanjem antidepresivov</a:t>
            </a:r>
            <a:endParaRPr lang="en-US" altLang="sl-SI" b="1" dirty="0">
              <a:ea typeface="Geneva" pitchFamily="121" charset="-128"/>
              <a:cs typeface="Arial" pitchFamily="34" charset="0"/>
            </a:endParaRPr>
          </a:p>
        </p:txBody>
      </p:sp>
      <p:sp>
        <p:nvSpPr>
          <p:cNvPr id="4" name="Rectangle 3"/>
          <p:cNvSpPr txBox="1">
            <a:spLocks noChangeArrowheads="1"/>
          </p:cNvSpPr>
          <p:nvPr/>
        </p:nvSpPr>
        <p:spPr>
          <a:xfrm>
            <a:off x="1775520" y="1594520"/>
            <a:ext cx="5029200" cy="526348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Geneva"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defRPr/>
            </a:pPr>
            <a:r>
              <a:rPr lang="sl-SI" kern="0" dirty="0">
                <a:latin typeface="PalatinoLT-Roman" charset="0"/>
              </a:rPr>
              <a:t>Nastajanje </a:t>
            </a:r>
            <a:r>
              <a:rPr lang="en-US" kern="0" dirty="0">
                <a:latin typeface="PalatinoLT-Roman" charset="0"/>
              </a:rPr>
              <a:t>BDNF </a:t>
            </a:r>
            <a:r>
              <a:rPr lang="sl-SI" kern="0" dirty="0">
                <a:latin typeface="PalatinoLT-Roman" charset="0"/>
              </a:rPr>
              <a:t>je odvisno od drugotnega obveščevalca </a:t>
            </a:r>
            <a:r>
              <a:rPr lang="en-US" kern="0" dirty="0" err="1">
                <a:latin typeface="PalatinoLT-Roman" charset="0"/>
              </a:rPr>
              <a:t>cAMP</a:t>
            </a:r>
            <a:r>
              <a:rPr lang="en-US" kern="0" dirty="0">
                <a:latin typeface="PalatinoLT-Roman" charset="0"/>
              </a:rPr>
              <a:t>.</a:t>
            </a:r>
          </a:p>
          <a:p>
            <a:pPr eaLnBrk="1" hangingPunct="1">
              <a:buFontTx/>
              <a:buNone/>
              <a:defRPr/>
            </a:pPr>
            <a:r>
              <a:rPr lang="sl-SI" kern="0" dirty="0">
                <a:latin typeface="PalatinoLT-Roman" charset="0"/>
              </a:rPr>
              <a:t>Antidepresivi povečajo nekatere komponente tega sistema v </a:t>
            </a:r>
            <a:r>
              <a:rPr lang="sl-SI" kern="0" dirty="0" err="1">
                <a:solidFill>
                  <a:schemeClr val="accent2">
                    <a:lumMod val="60000"/>
                    <a:lumOff val="40000"/>
                  </a:schemeClr>
                </a:solidFill>
                <a:latin typeface="PalatinoLT-Roman" charset="0"/>
              </a:rPr>
              <a:t>hipokampusu</a:t>
            </a:r>
            <a:r>
              <a:rPr lang="sl-SI" kern="0" dirty="0">
                <a:solidFill>
                  <a:schemeClr val="accent2">
                    <a:lumMod val="60000"/>
                    <a:lumOff val="40000"/>
                  </a:schemeClr>
                </a:solidFill>
                <a:latin typeface="PalatinoLT-Roman" charset="0"/>
              </a:rPr>
              <a:t> in PFC</a:t>
            </a:r>
            <a:r>
              <a:rPr lang="en-US" kern="0" dirty="0">
                <a:latin typeface="PalatinoLT-Roman" charset="0"/>
              </a:rPr>
              <a:t>.</a:t>
            </a:r>
            <a:endParaRPr lang="sl-SI" kern="0" dirty="0">
              <a:latin typeface="PalatinoLT-Roman" charset="0"/>
            </a:endParaRPr>
          </a:p>
          <a:p>
            <a:pPr eaLnBrk="1" hangingPunct="1">
              <a:buNone/>
              <a:defRPr/>
            </a:pPr>
            <a:r>
              <a:rPr lang="sl-SI" dirty="0">
                <a:latin typeface="PalatinoLT-Roman" charset="0"/>
              </a:rPr>
              <a:t>Okrepitev kaskade </a:t>
            </a:r>
            <a:r>
              <a:rPr lang="en-US" dirty="0" err="1">
                <a:latin typeface="PalatinoLT-Roman" charset="0"/>
              </a:rPr>
              <a:t>cAMP</a:t>
            </a:r>
            <a:r>
              <a:rPr lang="en-US" dirty="0">
                <a:latin typeface="PalatinoLT-Roman" charset="0"/>
              </a:rPr>
              <a:t> </a:t>
            </a:r>
            <a:r>
              <a:rPr lang="sl-SI" dirty="0">
                <a:latin typeface="PalatinoLT-Roman" charset="0"/>
              </a:rPr>
              <a:t>poveča </a:t>
            </a:r>
            <a:r>
              <a:rPr lang="sl-SI" dirty="0">
                <a:solidFill>
                  <a:schemeClr val="accent2">
                    <a:lumMod val="60000"/>
                    <a:lumOff val="40000"/>
                  </a:schemeClr>
                </a:solidFill>
                <a:latin typeface="PalatinoLT-Roman" charset="0"/>
              </a:rPr>
              <a:t>nastajanje </a:t>
            </a:r>
            <a:r>
              <a:rPr lang="en-US" dirty="0">
                <a:solidFill>
                  <a:schemeClr val="accent2">
                    <a:lumMod val="60000"/>
                    <a:lumOff val="40000"/>
                  </a:schemeClr>
                </a:solidFill>
                <a:latin typeface="PalatinoLT-Roman" charset="0"/>
              </a:rPr>
              <a:t>BDNF </a:t>
            </a:r>
            <a:r>
              <a:rPr lang="sl-SI" dirty="0">
                <a:latin typeface="PalatinoLT-Roman" charset="0"/>
              </a:rPr>
              <a:t>in zmanjša depresijo</a:t>
            </a:r>
            <a:r>
              <a:rPr lang="en-US" dirty="0">
                <a:latin typeface="PalatinoLT-Roman" charset="0"/>
              </a:rPr>
              <a:t>. </a:t>
            </a:r>
          </a:p>
          <a:p>
            <a:pPr eaLnBrk="1" hangingPunct="1">
              <a:buFontTx/>
              <a:buNone/>
              <a:defRPr/>
            </a:pPr>
            <a:endParaRPr lang="en-US" kern="0" dirty="0">
              <a:latin typeface="PalatinoLT-Roman" charset="0"/>
            </a:endParaRPr>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0257" y="-34233"/>
            <a:ext cx="3791744" cy="738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28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788" y="23664"/>
            <a:ext cx="10515600" cy="1325563"/>
          </a:xfrm>
        </p:spPr>
        <p:txBody>
          <a:bodyPr>
            <a:normAutofit/>
          </a:bodyPr>
          <a:lstStyle/>
          <a:p>
            <a:r>
              <a:rPr lang="sl-SI" sz="4400" dirty="0"/>
              <a:t>Zasvojenost - odvisnost</a:t>
            </a:r>
            <a:endParaRPr lang="en-US" sz="4400" dirty="0"/>
          </a:p>
        </p:txBody>
      </p:sp>
      <p:sp>
        <p:nvSpPr>
          <p:cNvPr id="3" name="Content Placeholder 2"/>
          <p:cNvSpPr>
            <a:spLocks noGrp="1"/>
          </p:cNvSpPr>
          <p:nvPr>
            <p:ph idx="1"/>
          </p:nvPr>
        </p:nvSpPr>
        <p:spPr>
          <a:xfrm>
            <a:off x="1271464" y="1628800"/>
            <a:ext cx="9938320" cy="4351338"/>
          </a:xfrm>
        </p:spPr>
        <p:txBody>
          <a:bodyPr>
            <a:noAutofit/>
          </a:bodyPr>
          <a:lstStyle/>
          <a:p>
            <a:r>
              <a:rPr lang="sl-SI" sz="2800" dirty="0"/>
              <a:t>Definicije zasvojenosti!</a:t>
            </a:r>
          </a:p>
          <a:p>
            <a:endParaRPr lang="sl-SI" sz="2800" dirty="0"/>
          </a:p>
          <a:p>
            <a:r>
              <a:rPr lang="sl-SI" sz="2800" dirty="0"/>
              <a:t>Motnja </a:t>
            </a:r>
            <a:r>
              <a:rPr lang="sl-SI" sz="2800" b="1" dirty="0" err="1">
                <a:solidFill>
                  <a:srgbClr val="00B0F0"/>
                </a:solidFill>
              </a:rPr>
              <a:t>nagrajevalnega</a:t>
            </a:r>
            <a:r>
              <a:rPr lang="sl-SI" sz="2800" dirty="0"/>
              <a:t> sistema možganov</a:t>
            </a:r>
            <a:endParaRPr lang="en-US" sz="2800" b="1" dirty="0"/>
          </a:p>
          <a:p>
            <a:r>
              <a:rPr lang="sl-SI" sz="2800" dirty="0">
                <a:solidFill>
                  <a:srgbClr val="FF0000"/>
                </a:solidFill>
              </a:rPr>
              <a:t>Kompulzivnost</a:t>
            </a:r>
            <a:r>
              <a:rPr lang="sl-SI" sz="2800" b="1" dirty="0"/>
              <a:t> </a:t>
            </a:r>
            <a:r>
              <a:rPr lang="sl-SI" sz="2800" dirty="0"/>
              <a:t>poseganja po psihoaktivnih učinkovinah</a:t>
            </a:r>
            <a:r>
              <a:rPr lang="en-US" sz="2800" dirty="0"/>
              <a:t>, </a:t>
            </a:r>
            <a:endParaRPr lang="sl-SI" sz="2800" dirty="0"/>
          </a:p>
          <a:p>
            <a:r>
              <a:rPr lang="sl-SI" sz="2800" dirty="0">
                <a:solidFill>
                  <a:srgbClr val="FF0000"/>
                </a:solidFill>
              </a:rPr>
              <a:t>Izguba </a:t>
            </a:r>
            <a:r>
              <a:rPr lang="sl-SI" sz="2800" b="1" dirty="0">
                <a:solidFill>
                  <a:srgbClr val="FF0000"/>
                </a:solidFill>
              </a:rPr>
              <a:t>ko</a:t>
            </a:r>
            <a:r>
              <a:rPr lang="en-US" sz="2800" b="1" dirty="0" err="1">
                <a:solidFill>
                  <a:srgbClr val="FF0000"/>
                </a:solidFill>
              </a:rPr>
              <a:t>ntrol</a:t>
            </a:r>
            <a:r>
              <a:rPr lang="sl-SI" sz="2800" b="1" dirty="0">
                <a:solidFill>
                  <a:srgbClr val="FF0000"/>
                </a:solidFill>
              </a:rPr>
              <a:t>e</a:t>
            </a:r>
            <a:r>
              <a:rPr lang="en-US" sz="2800" dirty="0">
                <a:solidFill>
                  <a:srgbClr val="FF0000"/>
                </a:solidFill>
              </a:rPr>
              <a:t> </a:t>
            </a:r>
            <a:r>
              <a:rPr lang="sl-SI" sz="2800" dirty="0"/>
              <a:t>nad uporabo snovi ali aktivnostmi</a:t>
            </a:r>
            <a:r>
              <a:rPr lang="en-US" sz="2800" dirty="0"/>
              <a:t>, </a:t>
            </a:r>
            <a:endParaRPr lang="sl-SI" sz="2800" dirty="0"/>
          </a:p>
          <a:p>
            <a:r>
              <a:rPr lang="sl-SI" sz="2800" dirty="0"/>
              <a:t>Stalno </a:t>
            </a:r>
            <a:r>
              <a:rPr lang="sl-SI" sz="2800" b="1" dirty="0">
                <a:solidFill>
                  <a:srgbClr val="0070C0"/>
                </a:solidFill>
              </a:rPr>
              <a:t>hlepenje</a:t>
            </a:r>
            <a:r>
              <a:rPr lang="en-US" sz="2800" dirty="0"/>
              <a:t>, </a:t>
            </a:r>
            <a:endParaRPr lang="sl-SI" sz="2800" dirty="0"/>
          </a:p>
          <a:p>
            <a:r>
              <a:rPr lang="sl-SI" sz="2800" dirty="0"/>
              <a:t>Zmanjšana </a:t>
            </a:r>
            <a:r>
              <a:rPr lang="en-US" sz="2800" b="1" dirty="0" err="1">
                <a:solidFill>
                  <a:srgbClr val="00B050"/>
                </a:solidFill>
              </a:rPr>
              <a:t>motiva</a:t>
            </a:r>
            <a:r>
              <a:rPr lang="sl-SI" sz="2800" b="1" dirty="0" err="1">
                <a:solidFill>
                  <a:srgbClr val="00B050"/>
                </a:solidFill>
              </a:rPr>
              <a:t>cija</a:t>
            </a:r>
            <a:r>
              <a:rPr lang="en-US" sz="2800" dirty="0"/>
              <a:t>, </a:t>
            </a:r>
            <a:endParaRPr lang="sl-SI" sz="2800" dirty="0"/>
          </a:p>
          <a:p>
            <a:r>
              <a:rPr lang="sl-SI" sz="2800" dirty="0"/>
              <a:t>Spremembe </a:t>
            </a:r>
            <a:r>
              <a:rPr lang="sl-SI" sz="2800" b="1" dirty="0"/>
              <a:t>spominov</a:t>
            </a:r>
            <a:r>
              <a:rPr lang="sl-SI" sz="2800" dirty="0"/>
              <a:t>,</a:t>
            </a:r>
          </a:p>
          <a:p>
            <a:r>
              <a:rPr lang="sl-SI" sz="2800" dirty="0"/>
              <a:t>Neprestana </a:t>
            </a:r>
            <a:r>
              <a:rPr lang="sl-SI" sz="2800" b="1" dirty="0"/>
              <a:t>zloraba </a:t>
            </a:r>
            <a:r>
              <a:rPr lang="sl-SI" sz="2800" dirty="0"/>
              <a:t>kljub neželenim učinkom</a:t>
            </a:r>
            <a:r>
              <a:rPr lang="en-US" sz="2800" dirty="0"/>
              <a:t>.</a:t>
            </a:r>
            <a:endParaRPr lang="en-US" sz="2800" dirty="0"/>
          </a:p>
        </p:txBody>
      </p:sp>
    </p:spTree>
    <p:extLst>
      <p:ext uri="{BB962C8B-B14F-4D97-AF65-F5344CB8AC3E}">
        <p14:creationId xmlns:p14="http://schemas.microsoft.com/office/powerpoint/2010/main" val="2177968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60" y="116632"/>
            <a:ext cx="10515600" cy="759619"/>
          </a:xfrm>
        </p:spPr>
        <p:txBody>
          <a:bodyPr/>
          <a:lstStyle/>
          <a:p>
            <a:r>
              <a:rPr lang="sl-SI" dirty="0" smtClean="0"/>
              <a:t>Z nagrajevanjem povezano vedenje</a:t>
            </a:r>
            <a:endParaRPr lang="en-US" dirty="0"/>
          </a:p>
        </p:txBody>
      </p:sp>
      <p:sp>
        <p:nvSpPr>
          <p:cNvPr id="3" name="Content Placeholder 2"/>
          <p:cNvSpPr>
            <a:spLocks noGrp="1"/>
          </p:cNvSpPr>
          <p:nvPr>
            <p:ph idx="1"/>
          </p:nvPr>
        </p:nvSpPr>
        <p:spPr>
          <a:xfrm>
            <a:off x="191344" y="907796"/>
            <a:ext cx="10515600" cy="4351338"/>
          </a:xfrm>
        </p:spPr>
        <p:txBody>
          <a:bodyPr/>
          <a:lstStyle/>
          <a:p>
            <a:r>
              <a:rPr lang="sl-SI" dirty="0" err="1" smtClean="0"/>
              <a:t>Histonske</a:t>
            </a:r>
            <a:r>
              <a:rPr lang="sl-SI" dirty="0" smtClean="0"/>
              <a:t> modifikacije in kokain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48" y="1450132"/>
            <a:ext cx="11020460" cy="507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160" y="6553565"/>
            <a:ext cx="16573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785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405" y="188640"/>
            <a:ext cx="9371815"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26482" y="390491"/>
            <a:ext cx="4401366" cy="5198749"/>
          </a:xfrm>
        </p:spPr>
        <p:txBody>
          <a:bodyPr>
            <a:normAutofit/>
          </a:bodyPr>
          <a:lstStyle/>
          <a:p>
            <a:r>
              <a:rPr lang="sl-SI" b="1" dirty="0" smtClean="0"/>
              <a:t>Zloraba (in nepravilna raba) zdravil in </a:t>
            </a:r>
            <a:r>
              <a:rPr lang="sl-SI" b="1" dirty="0" err="1" smtClean="0"/>
              <a:t>epigenetika</a:t>
            </a:r>
            <a:endParaRPr lang="en-US" b="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0296" y="6525344"/>
            <a:ext cx="12573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397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640" y="19348"/>
            <a:ext cx="7498080" cy="850106"/>
          </a:xfrm>
        </p:spPr>
        <p:txBody>
          <a:bodyPr/>
          <a:lstStyle/>
          <a:p>
            <a:r>
              <a:rPr lang="sl-SI" b="1" dirty="0" smtClean="0"/>
              <a:t>Kronično </a:t>
            </a:r>
            <a:r>
              <a:rPr lang="sl-SI" b="1" dirty="0" smtClean="0"/>
              <a:t>vzdraženje </a:t>
            </a:r>
            <a:r>
              <a:rPr lang="sl-SI" b="1" dirty="0" smtClean="0"/>
              <a:t>z zdravili</a:t>
            </a:r>
            <a:endParaRPr lang="en-US" b="1" dirty="0"/>
          </a:p>
        </p:txBody>
      </p:sp>
      <p:sp>
        <p:nvSpPr>
          <p:cNvPr id="3" name="Content Placeholder 2"/>
          <p:cNvSpPr>
            <a:spLocks noGrp="1"/>
          </p:cNvSpPr>
          <p:nvPr>
            <p:ph idx="1"/>
          </p:nvPr>
        </p:nvSpPr>
        <p:spPr>
          <a:xfrm>
            <a:off x="191344" y="869454"/>
            <a:ext cx="7886700" cy="4351338"/>
          </a:xfrm>
        </p:spPr>
        <p:txBody>
          <a:bodyPr/>
          <a:lstStyle/>
          <a:p>
            <a:pPr marL="82296" indent="0">
              <a:buNone/>
            </a:pPr>
            <a:r>
              <a:rPr lang="sl-SI" dirty="0" smtClean="0"/>
              <a:t>Uporaba kokaina in spreminjanje genskega prepisa</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31" y="1480818"/>
            <a:ext cx="7956209" cy="537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8391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332656"/>
            <a:ext cx="4248473" cy="3384376"/>
          </a:xfrm>
        </p:spPr>
        <p:txBody>
          <a:bodyPr>
            <a:normAutofit/>
          </a:bodyPr>
          <a:lstStyle/>
          <a:p>
            <a:r>
              <a:rPr lang="sl-SI" b="1" dirty="0" err="1" smtClean="0"/>
              <a:t>Epigenetika</a:t>
            </a:r>
            <a:r>
              <a:rPr lang="sl-SI" b="1" dirty="0" smtClean="0"/>
              <a:t> uravnave zdravil in prepisa genov</a:t>
            </a:r>
            <a:endParaRPr lang="en-US"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817" y="2640"/>
            <a:ext cx="6558162" cy="685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463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968" y="15782"/>
            <a:ext cx="6408712" cy="685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a:xfrm>
            <a:off x="156196" y="404664"/>
            <a:ext cx="7886700" cy="549274"/>
          </a:xfrm>
        </p:spPr>
        <p:txBody>
          <a:bodyPr>
            <a:normAutofit fontScale="90000"/>
          </a:bodyPr>
          <a:lstStyle/>
          <a:p>
            <a:r>
              <a:rPr lang="sl-SI" altLang="sl-SI" b="1" dirty="0" smtClean="0">
                <a:cs typeface="Arial" pitchFamily="34" charset="0"/>
              </a:rPr>
              <a:t>BDNF</a:t>
            </a:r>
            <a:r>
              <a:rPr lang="sl-SI" altLang="sl-SI" b="1" dirty="0">
                <a:cs typeface="Arial" pitchFamily="34" charset="0"/>
              </a:rPr>
              <a:t>, stres in </a:t>
            </a:r>
            <a:r>
              <a:rPr lang="sl-SI" altLang="sl-SI" b="1" dirty="0" err="1">
                <a:cs typeface="Arial" pitchFamily="34" charset="0"/>
              </a:rPr>
              <a:t>remodeliranje</a:t>
            </a:r>
            <a:r>
              <a:rPr lang="sl-SI" altLang="sl-SI" b="1" dirty="0">
                <a:cs typeface="Arial" pitchFamily="34" charset="0"/>
              </a:rPr>
              <a:t> kromatina</a:t>
            </a:r>
            <a:endParaRPr lang="en-US" altLang="sl-SI" b="1" dirty="0">
              <a:cs typeface="Arial" pitchFamily="34" charset="0"/>
            </a:endParaRPr>
          </a:p>
        </p:txBody>
      </p:sp>
      <p:sp>
        <p:nvSpPr>
          <p:cNvPr id="4" name="Rectangle 3"/>
          <p:cNvSpPr txBox="1">
            <a:spLocks noChangeArrowheads="1"/>
          </p:cNvSpPr>
          <p:nvPr/>
        </p:nvSpPr>
        <p:spPr bwMode="auto">
          <a:xfrm>
            <a:off x="191344" y="1243896"/>
            <a:ext cx="5328592"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marL="233363" indent="-233363">
              <a:spcBef>
                <a:spcPct val="60000"/>
              </a:spcBef>
              <a:buClr>
                <a:schemeClr val="bg2"/>
              </a:buClr>
              <a:defRPr/>
            </a:pPr>
            <a:r>
              <a:rPr lang="sl-SI" sz="2800" kern="0" dirty="0">
                <a:latin typeface="PalatinoLT-Roman" charset="0"/>
                <a:ea typeface="Geneva" charset="0"/>
              </a:rPr>
              <a:t>Zgodnji stres sproži </a:t>
            </a:r>
            <a:r>
              <a:rPr lang="sl-SI" sz="2800" b="1" u="sng" kern="0" dirty="0" err="1">
                <a:latin typeface="PalatinoLT-Roman" charset="0"/>
                <a:ea typeface="Geneva" charset="0"/>
              </a:rPr>
              <a:t>epigenetske</a:t>
            </a:r>
            <a:r>
              <a:rPr lang="sl-SI" sz="2800" kern="0" dirty="0">
                <a:latin typeface="PalatinoLT-Roman" charset="0"/>
                <a:ea typeface="Geneva" charset="0"/>
              </a:rPr>
              <a:t> spremembe, ki krepijo izražanje </a:t>
            </a:r>
            <a:r>
              <a:rPr lang="en-US" sz="2800" kern="0" dirty="0">
                <a:latin typeface="PalatinoLT-Roman" charset="0"/>
                <a:ea typeface="Geneva" charset="0"/>
              </a:rPr>
              <a:t>CRF </a:t>
            </a:r>
            <a:r>
              <a:rPr lang="sl-SI" sz="2800" kern="0" dirty="0">
                <a:latin typeface="PalatinoLT-Roman" charset="0"/>
                <a:ea typeface="Geneva" charset="0"/>
              </a:rPr>
              <a:t>v </a:t>
            </a:r>
            <a:r>
              <a:rPr lang="sl-SI" sz="2800" kern="0" dirty="0" err="1">
                <a:solidFill>
                  <a:srgbClr val="00B0F0"/>
                </a:solidFill>
                <a:latin typeface="PalatinoLT-Roman" charset="0"/>
                <a:ea typeface="Geneva" charset="0"/>
              </a:rPr>
              <a:t>amigdali</a:t>
            </a:r>
            <a:r>
              <a:rPr lang="sl-SI" sz="2800" kern="0" dirty="0">
                <a:latin typeface="PalatinoLT-Roman" charset="0"/>
                <a:ea typeface="Geneva" charset="0"/>
              </a:rPr>
              <a:t> in </a:t>
            </a:r>
            <a:r>
              <a:rPr lang="sl-SI" sz="2800" kern="0" dirty="0">
                <a:solidFill>
                  <a:srgbClr val="00B050"/>
                </a:solidFill>
                <a:latin typeface="PalatinoLT-Roman" charset="0"/>
                <a:ea typeface="Geneva" charset="0"/>
              </a:rPr>
              <a:t>hipotalamusu</a:t>
            </a:r>
            <a:r>
              <a:rPr lang="sl-SI" sz="2800" kern="0" dirty="0">
                <a:latin typeface="PalatinoLT-Roman" charset="0"/>
                <a:ea typeface="Geneva" charset="0"/>
              </a:rPr>
              <a:t> ter zmanjšajo </a:t>
            </a:r>
            <a:r>
              <a:rPr lang="sl-SI" sz="2800" kern="0" dirty="0" err="1">
                <a:latin typeface="PalatinoLT-Roman" charset="0"/>
                <a:ea typeface="Geneva" charset="0"/>
              </a:rPr>
              <a:t>glukokortikoidne</a:t>
            </a:r>
            <a:r>
              <a:rPr lang="sl-SI" sz="2800" kern="0" dirty="0">
                <a:latin typeface="PalatinoLT-Roman" charset="0"/>
                <a:ea typeface="Geneva" charset="0"/>
              </a:rPr>
              <a:t> R v </a:t>
            </a:r>
            <a:r>
              <a:rPr lang="sl-SI" sz="2800" kern="0" dirty="0" err="1">
                <a:solidFill>
                  <a:srgbClr val="0070C0"/>
                </a:solidFill>
                <a:latin typeface="PalatinoLT-Roman" charset="0"/>
                <a:ea typeface="Geneva" charset="0"/>
              </a:rPr>
              <a:t>hipokampusu</a:t>
            </a:r>
            <a:r>
              <a:rPr lang="en-US" sz="2800" kern="0" dirty="0">
                <a:solidFill>
                  <a:schemeClr val="bg2"/>
                </a:solidFill>
                <a:latin typeface="PalatinoLT-Roman" charset="0"/>
                <a:ea typeface="Geneva" charset="0"/>
              </a:rPr>
              <a:t>.</a:t>
            </a:r>
            <a:r>
              <a:rPr lang="en-US" sz="2800" dirty="0">
                <a:latin typeface="PalatinoLT-Roman" charset="0"/>
              </a:rPr>
              <a:t> </a:t>
            </a:r>
            <a:endParaRPr lang="sl-SI" sz="2800" dirty="0">
              <a:latin typeface="PalatinoLT-Roman" charset="0"/>
            </a:endParaRPr>
          </a:p>
          <a:p>
            <a:pPr marL="233363" indent="-233363">
              <a:spcBef>
                <a:spcPct val="60000"/>
              </a:spcBef>
              <a:buClr>
                <a:schemeClr val="bg2"/>
              </a:buClr>
              <a:defRPr/>
            </a:pPr>
            <a:r>
              <a:rPr lang="sl-SI" sz="2800" dirty="0">
                <a:latin typeface="PalatinoLT-Roman" charset="0"/>
              </a:rPr>
              <a:t>Gen za </a:t>
            </a:r>
            <a:r>
              <a:rPr lang="en-US" sz="2800" dirty="0">
                <a:latin typeface="PalatinoLT-Roman" charset="0"/>
              </a:rPr>
              <a:t>BDNF </a:t>
            </a:r>
            <a:r>
              <a:rPr lang="sl-SI" sz="2800" dirty="0">
                <a:latin typeface="PalatinoLT-Roman" charset="0"/>
              </a:rPr>
              <a:t>se lahko spremeni s kromatinskim </a:t>
            </a:r>
            <a:r>
              <a:rPr lang="sl-SI" sz="2800" dirty="0" err="1">
                <a:latin typeface="PalatinoLT-Roman" charset="0"/>
              </a:rPr>
              <a:t>remodeliranjem</a:t>
            </a:r>
            <a:r>
              <a:rPr lang="sl-SI" sz="2800" dirty="0">
                <a:latin typeface="PalatinoLT-Roman" charset="0"/>
              </a:rPr>
              <a:t> </a:t>
            </a:r>
            <a:r>
              <a:rPr lang="en-US" sz="2800" dirty="0">
                <a:latin typeface="PalatinoLT-Roman" charset="0"/>
              </a:rPr>
              <a:t>(</a:t>
            </a:r>
            <a:r>
              <a:rPr lang="sl-SI" sz="2800" dirty="0" err="1">
                <a:latin typeface="PalatinoLT-Roman" charset="0"/>
              </a:rPr>
              <a:t>epigenetske</a:t>
            </a:r>
            <a:r>
              <a:rPr lang="sl-SI" sz="2800" dirty="0">
                <a:latin typeface="PalatinoLT-Roman" charset="0"/>
              </a:rPr>
              <a:t> spremembe</a:t>
            </a:r>
            <a:r>
              <a:rPr lang="en-US" sz="2800" dirty="0">
                <a:latin typeface="PalatinoLT-Roman" charset="0"/>
              </a:rPr>
              <a:t>) </a:t>
            </a:r>
            <a:r>
              <a:rPr lang="sl-SI" sz="2800" dirty="0">
                <a:latin typeface="PalatinoLT-Roman" charset="0"/>
              </a:rPr>
              <a:t>ki vplivajo na raven izražanja genov</a:t>
            </a:r>
            <a:r>
              <a:rPr lang="en-US" sz="2800" dirty="0">
                <a:latin typeface="PalatinoLT-Roman" charset="0"/>
              </a:rPr>
              <a:t>.</a:t>
            </a:r>
          </a:p>
          <a:p>
            <a:pPr marL="233363" indent="-233363" fontAlgn="base">
              <a:spcBef>
                <a:spcPct val="60000"/>
              </a:spcBef>
              <a:spcAft>
                <a:spcPct val="0"/>
              </a:spcAft>
              <a:buClr>
                <a:schemeClr val="bg2"/>
              </a:buClr>
              <a:defRPr/>
            </a:pPr>
            <a:endParaRPr lang="en-US" sz="2800" kern="0" dirty="0">
              <a:solidFill>
                <a:schemeClr val="bg2"/>
              </a:solidFill>
              <a:latin typeface="PalatinoLT-Roman" charset="0"/>
              <a:ea typeface="Geneva" charset="0"/>
            </a:endParaRPr>
          </a:p>
        </p:txBody>
      </p:sp>
    </p:spTree>
    <p:extLst>
      <p:ext uri="{BB962C8B-B14F-4D97-AF65-F5344CB8AC3E}">
        <p14:creationId xmlns:p14="http://schemas.microsoft.com/office/powerpoint/2010/main" val="3367950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94" y="116632"/>
            <a:ext cx="10515600" cy="615603"/>
          </a:xfrm>
        </p:spPr>
        <p:txBody>
          <a:bodyPr>
            <a:normAutofit fontScale="90000"/>
          </a:bodyPr>
          <a:lstStyle/>
          <a:p>
            <a:r>
              <a:rPr lang="sl-SI" dirty="0" smtClean="0"/>
              <a:t>Zdravila, ki delujejo na </a:t>
            </a:r>
            <a:r>
              <a:rPr lang="sl-SI" dirty="0" err="1" smtClean="0"/>
              <a:t>histonske</a:t>
            </a:r>
            <a:r>
              <a:rPr lang="sl-SI" dirty="0" smtClean="0"/>
              <a:t> spremembe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1671626"/>
              </p:ext>
            </p:extLst>
          </p:nvPr>
        </p:nvGraphicFramePr>
        <p:xfrm>
          <a:off x="947426" y="1052736"/>
          <a:ext cx="10225136" cy="4990176"/>
        </p:xfrm>
        <a:graphic>
          <a:graphicData uri="http://schemas.openxmlformats.org/drawingml/2006/table">
            <a:tbl>
              <a:tblPr firstRow="1" firstCol="1" bandRow="1"/>
              <a:tblGrid>
                <a:gridCol w="1656185">
                  <a:extLst>
                    <a:ext uri="{9D8B030D-6E8A-4147-A177-3AD203B41FA5}">
                      <a16:colId xmlns:a16="http://schemas.microsoft.com/office/drawing/2014/main" val="20000"/>
                    </a:ext>
                  </a:extLst>
                </a:gridCol>
                <a:gridCol w="842110">
                  <a:extLst>
                    <a:ext uri="{9D8B030D-6E8A-4147-A177-3AD203B41FA5}">
                      <a16:colId xmlns:a16="http://schemas.microsoft.com/office/drawing/2014/main" val="20001"/>
                    </a:ext>
                  </a:extLst>
                </a:gridCol>
                <a:gridCol w="1345235">
                  <a:extLst>
                    <a:ext uri="{9D8B030D-6E8A-4147-A177-3AD203B41FA5}">
                      <a16:colId xmlns:a16="http://schemas.microsoft.com/office/drawing/2014/main" val="20002"/>
                    </a:ext>
                  </a:extLst>
                </a:gridCol>
                <a:gridCol w="1153058">
                  <a:extLst>
                    <a:ext uri="{9D8B030D-6E8A-4147-A177-3AD203B41FA5}">
                      <a16:colId xmlns:a16="http://schemas.microsoft.com/office/drawing/2014/main" val="20003"/>
                    </a:ext>
                  </a:extLst>
                </a:gridCol>
                <a:gridCol w="1249147">
                  <a:extLst>
                    <a:ext uri="{9D8B030D-6E8A-4147-A177-3AD203B41FA5}">
                      <a16:colId xmlns:a16="http://schemas.microsoft.com/office/drawing/2014/main" val="20004"/>
                    </a:ext>
                  </a:extLst>
                </a:gridCol>
                <a:gridCol w="1248976">
                  <a:extLst>
                    <a:ext uri="{9D8B030D-6E8A-4147-A177-3AD203B41FA5}">
                      <a16:colId xmlns:a16="http://schemas.microsoft.com/office/drawing/2014/main" val="20005"/>
                    </a:ext>
                  </a:extLst>
                </a:gridCol>
                <a:gridCol w="1686951">
                  <a:extLst>
                    <a:ext uri="{9D8B030D-6E8A-4147-A177-3AD203B41FA5}">
                      <a16:colId xmlns:a16="http://schemas.microsoft.com/office/drawing/2014/main" val="20006"/>
                    </a:ext>
                  </a:extLst>
                </a:gridCol>
                <a:gridCol w="1043474">
                  <a:extLst>
                    <a:ext uri="{9D8B030D-6E8A-4147-A177-3AD203B41FA5}">
                      <a16:colId xmlns:a16="http://schemas.microsoft.com/office/drawing/2014/main" val="20007"/>
                    </a:ext>
                  </a:extLst>
                </a:gridCol>
              </a:tblGrid>
              <a:tr h="504058">
                <a:tc>
                  <a:txBody>
                    <a:bodyPr/>
                    <a:lstStyle/>
                    <a:p>
                      <a:pPr algn="ctr">
                        <a:spcAft>
                          <a:spcPts val="300"/>
                        </a:spcAft>
                      </a:pPr>
                      <a:r>
                        <a:rPr lang="sl-SI" sz="1050" b="1" dirty="0">
                          <a:solidFill>
                            <a:srgbClr val="000000"/>
                          </a:solidFill>
                          <a:effectLst/>
                          <a:latin typeface="Myriad Pro"/>
                          <a:ea typeface="Calibri"/>
                          <a:cs typeface="Myriad Pro"/>
                        </a:rPr>
                        <a:t> </a:t>
                      </a:r>
                      <a:endParaRPr lang="sl-SI" sz="1800" dirty="0">
                        <a:effectLst/>
                        <a:latin typeface="Myriad Pro"/>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sl-SI" sz="1050" b="1" dirty="0">
                          <a:solidFill>
                            <a:srgbClr val="000000"/>
                          </a:solidFill>
                          <a:effectLst/>
                          <a:latin typeface="Myriad Pro"/>
                          <a:ea typeface="Calibri"/>
                          <a:cs typeface="Myriad Pro"/>
                        </a:rPr>
                        <a:t>Histone </a:t>
                      </a:r>
                      <a:r>
                        <a:rPr lang="sl-SI" sz="1050" b="1" dirty="0" err="1">
                          <a:solidFill>
                            <a:srgbClr val="000000"/>
                          </a:solidFill>
                          <a:effectLst/>
                          <a:latin typeface="Myriad Pro"/>
                          <a:ea typeface="Calibri"/>
                          <a:cs typeface="Myriad Pro"/>
                        </a:rPr>
                        <a:t>acetylation</a:t>
                      </a:r>
                      <a:r>
                        <a:rPr lang="sl-SI" sz="1050" b="1" dirty="0">
                          <a:solidFill>
                            <a:srgbClr val="000000"/>
                          </a:solidFill>
                          <a:effectLst/>
                          <a:latin typeface="Myriad Pro"/>
                          <a:ea typeface="Calibri"/>
                          <a:cs typeface="Myriad Pro"/>
                        </a:rPr>
                        <a:t> </a:t>
                      </a:r>
                      <a:endParaRPr lang="sl-SI" sz="1800" dirty="0">
                        <a:effectLst/>
                        <a:latin typeface="Myriad Pro"/>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sl-SI" sz="1050" b="1">
                          <a:solidFill>
                            <a:srgbClr val="000000"/>
                          </a:solidFill>
                          <a:effectLst/>
                          <a:latin typeface="Myriad Pro"/>
                          <a:ea typeface="Calibri"/>
                          <a:cs typeface="Myriad Pro"/>
                        </a:rPr>
                        <a:t>Histone monomethylation </a:t>
                      </a:r>
                      <a:endParaRPr lang="sl-SI" sz="1800">
                        <a:effectLst/>
                        <a:latin typeface="Myriad Pro"/>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sl-SI" sz="1050" b="1" dirty="0">
                          <a:solidFill>
                            <a:srgbClr val="000000"/>
                          </a:solidFill>
                          <a:effectLst/>
                          <a:latin typeface="Myriad Pro"/>
                          <a:ea typeface="Calibri"/>
                          <a:cs typeface="Myriad Pro"/>
                        </a:rPr>
                        <a:t>Histone </a:t>
                      </a:r>
                      <a:r>
                        <a:rPr lang="sl-SI" sz="1050" b="1" dirty="0" err="1">
                          <a:solidFill>
                            <a:srgbClr val="000000"/>
                          </a:solidFill>
                          <a:effectLst/>
                          <a:latin typeface="Myriad Pro"/>
                          <a:ea typeface="Calibri"/>
                          <a:cs typeface="Myriad Pro"/>
                        </a:rPr>
                        <a:t>dimethylation</a:t>
                      </a:r>
                      <a:r>
                        <a:rPr lang="sl-SI" sz="1050" b="1" dirty="0">
                          <a:solidFill>
                            <a:srgbClr val="000000"/>
                          </a:solidFill>
                          <a:effectLst/>
                          <a:latin typeface="Myriad Pro"/>
                          <a:ea typeface="Calibri"/>
                          <a:cs typeface="Myriad Pro"/>
                        </a:rPr>
                        <a:t> </a:t>
                      </a:r>
                      <a:endParaRPr lang="sl-SI" sz="1800" dirty="0">
                        <a:effectLst/>
                        <a:latin typeface="Myriad Pro"/>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sl-SI" sz="1050" b="1">
                          <a:solidFill>
                            <a:srgbClr val="000000"/>
                          </a:solidFill>
                          <a:effectLst/>
                          <a:latin typeface="Myriad Pro"/>
                          <a:ea typeface="Calibri"/>
                          <a:cs typeface="Myriad Pro"/>
                        </a:rPr>
                        <a:t>Histone trimethylation </a:t>
                      </a:r>
                      <a:endParaRPr lang="sl-SI" sz="1800">
                        <a:effectLst/>
                        <a:latin typeface="Myriad Pro"/>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sl-SI" sz="1050" b="1">
                          <a:solidFill>
                            <a:srgbClr val="000000"/>
                          </a:solidFill>
                          <a:effectLst/>
                          <a:latin typeface="Myriad Pro"/>
                          <a:ea typeface="Calibri"/>
                          <a:cs typeface="Myriad Pro"/>
                        </a:rPr>
                        <a:t>Histone phosphorylation </a:t>
                      </a:r>
                      <a:endParaRPr lang="sl-SI" sz="1800">
                        <a:effectLst/>
                        <a:latin typeface="Myriad Pro"/>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sl-SI" sz="1050" b="1">
                          <a:solidFill>
                            <a:srgbClr val="000000"/>
                          </a:solidFill>
                          <a:effectLst/>
                          <a:latin typeface="Myriad Pro"/>
                          <a:ea typeface="Calibri"/>
                          <a:cs typeface="Myriad Pro"/>
                        </a:rPr>
                        <a:t>Histone phosphoacetylation </a:t>
                      </a:r>
                      <a:endParaRPr lang="sl-SI" sz="1800">
                        <a:effectLst/>
                        <a:latin typeface="Myriad Pro"/>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300"/>
                        </a:spcAft>
                      </a:pPr>
                      <a:r>
                        <a:rPr lang="sl-SI" sz="1050" b="1" dirty="0">
                          <a:solidFill>
                            <a:srgbClr val="000000"/>
                          </a:solidFill>
                          <a:effectLst/>
                          <a:latin typeface="Myriad Pro"/>
                          <a:ea typeface="Calibri"/>
                          <a:cs typeface="Myriad Pro"/>
                        </a:rPr>
                        <a:t>DNA </a:t>
                      </a:r>
                      <a:r>
                        <a:rPr lang="sl-SI" sz="1050" b="1" dirty="0" err="1">
                          <a:solidFill>
                            <a:srgbClr val="000000"/>
                          </a:solidFill>
                          <a:effectLst/>
                          <a:latin typeface="Myriad Pro"/>
                          <a:ea typeface="Calibri"/>
                          <a:cs typeface="Myriad Pro"/>
                        </a:rPr>
                        <a:t>methylation</a:t>
                      </a:r>
                      <a:r>
                        <a:rPr lang="sl-SI" sz="1050" b="1" dirty="0">
                          <a:solidFill>
                            <a:srgbClr val="000000"/>
                          </a:solidFill>
                          <a:effectLst/>
                          <a:latin typeface="Myriad Pro"/>
                          <a:ea typeface="Calibri"/>
                          <a:cs typeface="Myriad Pro"/>
                        </a:rPr>
                        <a:t> </a:t>
                      </a:r>
                      <a:endParaRPr lang="sl-SI" sz="1800" dirty="0">
                        <a:effectLst/>
                        <a:latin typeface="Myriad Pro"/>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nSpc>
                          <a:spcPct val="115000"/>
                        </a:lnSpc>
                        <a:spcAft>
                          <a:spcPts val="0"/>
                        </a:spcAft>
                      </a:pPr>
                      <a:r>
                        <a:rPr lang="sl-SI" sz="1600" b="1" dirty="0" err="1">
                          <a:effectLst/>
                          <a:latin typeface="Calibri"/>
                          <a:ea typeface="Calibri"/>
                          <a:cs typeface="Times New Roman"/>
                        </a:rPr>
                        <a:t>Antidepressants</a:t>
                      </a:r>
                      <a:r>
                        <a:rPr lang="sl-SI" sz="1600" b="1" dirty="0">
                          <a:effectLst/>
                          <a:latin typeface="Calibri"/>
                          <a:ea typeface="Calibri"/>
                          <a:cs typeface="Times New Roman"/>
                        </a:rPr>
                        <a:t>:</a:t>
                      </a:r>
                      <a:endParaRPr lang="sl-SI"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7219">
                <a:tc>
                  <a:txBody>
                    <a:bodyPr/>
                    <a:lstStyle/>
                    <a:p>
                      <a:pPr>
                        <a:lnSpc>
                          <a:spcPct val="115000"/>
                        </a:lnSpc>
                        <a:spcAft>
                          <a:spcPts val="0"/>
                        </a:spcAft>
                      </a:pPr>
                      <a:r>
                        <a:rPr lang="sl-SI" sz="1600" dirty="0" err="1">
                          <a:solidFill>
                            <a:schemeClr val="tx1"/>
                          </a:solidFill>
                          <a:effectLst/>
                          <a:latin typeface="Calibri"/>
                          <a:ea typeface="Calibri"/>
                          <a:cs typeface="Times New Roman"/>
                        </a:rPr>
                        <a:t>Imipramine</a:t>
                      </a:r>
                      <a:r>
                        <a:rPr lang="sl-SI" sz="1600" dirty="0">
                          <a:solidFill>
                            <a:schemeClr val="tx1"/>
                          </a:solidFill>
                          <a:effectLst/>
                          <a:latin typeface="Calibri"/>
                          <a:ea typeface="Calibri"/>
                          <a:cs typeface="Times New Roman"/>
                        </a:rPr>
                        <a:t> (TCA)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dirty="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2948">
                <a:tc>
                  <a:txBody>
                    <a:bodyPr/>
                    <a:lstStyle/>
                    <a:p>
                      <a:pPr>
                        <a:lnSpc>
                          <a:spcPct val="115000"/>
                        </a:lnSpc>
                        <a:spcAft>
                          <a:spcPts val="0"/>
                        </a:spcAft>
                      </a:pPr>
                      <a:r>
                        <a:rPr lang="sl-SI" sz="1600" dirty="0" err="1">
                          <a:effectLst/>
                          <a:latin typeface="Calibri"/>
                          <a:ea typeface="Calibri"/>
                          <a:cs typeface="Times New Roman"/>
                        </a:rPr>
                        <a:t>Amitriptyline</a:t>
                      </a:r>
                      <a:r>
                        <a:rPr lang="sl-SI" sz="1600" dirty="0">
                          <a:effectLst/>
                          <a:latin typeface="Calibri"/>
                          <a:ea typeface="Calibri"/>
                          <a:cs typeface="Times New Roman"/>
                        </a:rPr>
                        <a:t> (TCA)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7219">
                <a:tc>
                  <a:txBody>
                    <a:bodyPr/>
                    <a:lstStyle/>
                    <a:p>
                      <a:pPr>
                        <a:lnSpc>
                          <a:spcPct val="115000"/>
                        </a:lnSpc>
                        <a:spcAft>
                          <a:spcPts val="0"/>
                        </a:spcAft>
                      </a:pPr>
                      <a:r>
                        <a:rPr lang="sl-SI" sz="1600">
                          <a:effectLst/>
                          <a:latin typeface="Calibri"/>
                          <a:ea typeface="Calibri"/>
                          <a:cs typeface="Times New Roman"/>
                        </a:rPr>
                        <a:t>Fluoxetine (SSRI)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2948">
                <a:tc>
                  <a:txBody>
                    <a:bodyPr/>
                    <a:lstStyle/>
                    <a:p>
                      <a:pPr>
                        <a:lnSpc>
                          <a:spcPct val="115000"/>
                        </a:lnSpc>
                        <a:spcAft>
                          <a:spcPts val="0"/>
                        </a:spcAft>
                      </a:pPr>
                      <a:r>
                        <a:rPr lang="sl-SI" sz="1600">
                          <a:effectLst/>
                          <a:latin typeface="Calibri"/>
                          <a:ea typeface="Calibri"/>
                          <a:cs typeface="Times New Roman"/>
                        </a:rPr>
                        <a:t>Escitalopram (SSRI)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7219">
                <a:tc>
                  <a:txBody>
                    <a:bodyPr/>
                    <a:lstStyle/>
                    <a:p>
                      <a:pPr>
                        <a:lnSpc>
                          <a:spcPct val="115000"/>
                        </a:lnSpc>
                        <a:spcAft>
                          <a:spcPts val="0"/>
                        </a:spcAft>
                      </a:pPr>
                      <a:r>
                        <a:rPr lang="sl-SI" sz="1600">
                          <a:effectLst/>
                          <a:latin typeface="Calibri"/>
                          <a:ea typeface="Calibri"/>
                          <a:cs typeface="Times New Roman"/>
                        </a:rPr>
                        <a:t>MAO inhibitors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7219">
                <a:tc>
                  <a:txBody>
                    <a:bodyPr/>
                    <a:lstStyle/>
                    <a:p>
                      <a:pPr>
                        <a:lnSpc>
                          <a:spcPct val="115000"/>
                        </a:lnSpc>
                        <a:spcAft>
                          <a:spcPts val="0"/>
                        </a:spcAft>
                      </a:pPr>
                      <a:r>
                        <a:rPr lang="sl-SI" sz="1600" b="1">
                          <a:effectLst/>
                          <a:latin typeface="Calibri"/>
                          <a:ea typeface="Calibri"/>
                          <a:cs typeface="Times New Roman"/>
                        </a:rPr>
                        <a:t>Antipsychotics:</a:t>
                      </a:r>
                      <a:endParaRPr lang="sl-SI"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7219">
                <a:tc>
                  <a:txBody>
                    <a:bodyPr/>
                    <a:lstStyle/>
                    <a:p>
                      <a:pPr>
                        <a:lnSpc>
                          <a:spcPct val="115000"/>
                        </a:lnSpc>
                        <a:spcAft>
                          <a:spcPts val="0"/>
                        </a:spcAft>
                      </a:pPr>
                      <a:r>
                        <a:rPr lang="sl-SI" sz="1600">
                          <a:effectLst/>
                          <a:latin typeface="Calibri"/>
                          <a:ea typeface="Calibri"/>
                          <a:cs typeface="Times New Roman"/>
                        </a:rPr>
                        <a:t>Haloperidol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7219">
                <a:tc>
                  <a:txBody>
                    <a:bodyPr/>
                    <a:lstStyle/>
                    <a:p>
                      <a:pPr>
                        <a:lnSpc>
                          <a:spcPct val="115000"/>
                        </a:lnSpc>
                        <a:spcAft>
                          <a:spcPts val="0"/>
                        </a:spcAft>
                      </a:pPr>
                      <a:r>
                        <a:rPr lang="sl-SI" sz="1600">
                          <a:effectLst/>
                          <a:latin typeface="Calibri"/>
                          <a:ea typeface="Calibri"/>
                          <a:cs typeface="Times New Roman"/>
                        </a:rPr>
                        <a:t>Clozapine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7219">
                <a:tc>
                  <a:txBody>
                    <a:bodyPr/>
                    <a:lstStyle/>
                    <a:p>
                      <a:pPr>
                        <a:lnSpc>
                          <a:spcPct val="115000"/>
                        </a:lnSpc>
                        <a:spcAft>
                          <a:spcPts val="0"/>
                        </a:spcAft>
                      </a:pPr>
                      <a:r>
                        <a:rPr lang="sl-SI" sz="1600">
                          <a:effectLst/>
                          <a:latin typeface="Calibri"/>
                          <a:ea typeface="Calibri"/>
                          <a:cs typeface="Times New Roman"/>
                        </a:rPr>
                        <a:t>Sulpiride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7219">
                <a:tc>
                  <a:txBody>
                    <a:bodyPr/>
                    <a:lstStyle/>
                    <a:p>
                      <a:pPr>
                        <a:lnSpc>
                          <a:spcPct val="115000"/>
                        </a:lnSpc>
                        <a:spcAft>
                          <a:spcPts val="0"/>
                        </a:spcAft>
                      </a:pPr>
                      <a:r>
                        <a:rPr lang="sl-SI" sz="1600">
                          <a:effectLst/>
                          <a:latin typeface="Calibri"/>
                          <a:ea typeface="Calibri"/>
                          <a:cs typeface="Times New Roman"/>
                        </a:rPr>
                        <a:t>Risperidone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97219">
                <a:tc>
                  <a:txBody>
                    <a:bodyPr/>
                    <a:lstStyle/>
                    <a:p>
                      <a:pPr>
                        <a:lnSpc>
                          <a:spcPct val="115000"/>
                        </a:lnSpc>
                        <a:spcAft>
                          <a:spcPts val="0"/>
                        </a:spcAft>
                      </a:pPr>
                      <a:r>
                        <a:rPr lang="sl-SI" sz="1600" b="1">
                          <a:effectLst/>
                          <a:latin typeface="Calibri"/>
                          <a:ea typeface="Calibri"/>
                          <a:cs typeface="Times New Roman"/>
                        </a:rPr>
                        <a:t>Mood stabilizers:</a:t>
                      </a:r>
                      <a:endParaRPr lang="sl-SI"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97219">
                <a:tc>
                  <a:txBody>
                    <a:bodyPr/>
                    <a:lstStyle/>
                    <a:p>
                      <a:pPr>
                        <a:lnSpc>
                          <a:spcPct val="115000"/>
                        </a:lnSpc>
                        <a:spcAft>
                          <a:spcPts val="0"/>
                        </a:spcAft>
                      </a:pPr>
                      <a:r>
                        <a:rPr lang="sl-SI" sz="1600">
                          <a:effectLst/>
                          <a:latin typeface="Calibri"/>
                          <a:ea typeface="Calibri"/>
                          <a:cs typeface="Times New Roman"/>
                        </a:rPr>
                        <a:t>Valproic acid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600" dirty="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713436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851" y="-203199"/>
            <a:ext cx="10336710" cy="7304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5" y="6483625"/>
            <a:ext cx="324802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356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6023992" y="25806"/>
            <a:ext cx="5939270" cy="6858000"/>
          </a:xfrm>
          <a:prstGeom prst="rect">
            <a:avLst/>
          </a:prstGeom>
        </p:spPr>
      </p:pic>
      <p:sp>
        <p:nvSpPr>
          <p:cNvPr id="2" name="Title 1"/>
          <p:cNvSpPr>
            <a:spLocks noGrp="1"/>
          </p:cNvSpPr>
          <p:nvPr>
            <p:ph type="title"/>
          </p:nvPr>
        </p:nvSpPr>
        <p:spPr>
          <a:xfrm>
            <a:off x="1631504" y="114925"/>
            <a:ext cx="7886700" cy="577772"/>
          </a:xfrm>
        </p:spPr>
        <p:txBody>
          <a:bodyPr>
            <a:normAutofit fontScale="90000"/>
          </a:bodyPr>
          <a:lstStyle/>
          <a:p>
            <a:r>
              <a:rPr lang="sl-SI" dirty="0" smtClean="0"/>
              <a:t>Zdravila in BDNF</a:t>
            </a:r>
            <a:endParaRPr lang="en-US" dirty="0"/>
          </a:p>
        </p:txBody>
      </p:sp>
      <p:sp>
        <p:nvSpPr>
          <p:cNvPr id="3" name="Content Placeholder 2"/>
          <p:cNvSpPr>
            <a:spLocks noGrp="1"/>
          </p:cNvSpPr>
          <p:nvPr>
            <p:ph idx="1"/>
          </p:nvPr>
        </p:nvSpPr>
        <p:spPr>
          <a:xfrm>
            <a:off x="191344" y="764704"/>
            <a:ext cx="5467004" cy="3810778"/>
          </a:xfrm>
        </p:spPr>
        <p:txBody>
          <a:bodyPr>
            <a:normAutofit fontScale="92500" lnSpcReduction="10000"/>
          </a:bodyPr>
          <a:lstStyle/>
          <a:p>
            <a:r>
              <a:rPr lang="en-US" dirty="0" err="1" smtClean="0"/>
              <a:t>Nevrotrofični</a:t>
            </a:r>
            <a:r>
              <a:rPr lang="en-US" dirty="0" smtClean="0"/>
              <a:t> </a:t>
            </a:r>
            <a:r>
              <a:rPr lang="sl-SI" dirty="0" smtClean="0"/>
              <a:t>dejavnik </a:t>
            </a:r>
            <a:r>
              <a:rPr lang="en-US" dirty="0" err="1" smtClean="0"/>
              <a:t>možgan</a:t>
            </a:r>
            <a:r>
              <a:rPr lang="sl-SI" dirty="0" err="1" smtClean="0"/>
              <a:t>skega</a:t>
            </a:r>
            <a:r>
              <a:rPr lang="sl-SI" dirty="0" smtClean="0"/>
              <a:t> izvora</a:t>
            </a:r>
            <a:r>
              <a:rPr lang="en-US" dirty="0" smtClean="0"/>
              <a:t> (BDNF) </a:t>
            </a:r>
            <a:r>
              <a:rPr lang="en-US" dirty="0" err="1" smtClean="0"/>
              <a:t>predstavlja</a:t>
            </a:r>
            <a:r>
              <a:rPr lang="en-US" dirty="0" smtClean="0"/>
              <a:t> </a:t>
            </a:r>
            <a:r>
              <a:rPr lang="en-US" dirty="0" err="1" smtClean="0"/>
              <a:t>dejavnik</a:t>
            </a:r>
            <a:r>
              <a:rPr lang="en-US" dirty="0" smtClean="0"/>
              <a:t> </a:t>
            </a:r>
            <a:r>
              <a:rPr lang="en-US" dirty="0" err="1" smtClean="0"/>
              <a:t>nevroplastičnosti</a:t>
            </a:r>
            <a:r>
              <a:rPr lang="en-US" dirty="0" smtClean="0"/>
              <a:t> v </a:t>
            </a:r>
            <a:r>
              <a:rPr lang="en-US" dirty="0" err="1" smtClean="0"/>
              <a:t>hipokampusu</a:t>
            </a:r>
            <a:r>
              <a:rPr lang="en-US" dirty="0" smtClean="0"/>
              <a:t> in </a:t>
            </a:r>
            <a:r>
              <a:rPr lang="en-US" dirty="0" err="1" smtClean="0"/>
              <a:t>drugih</a:t>
            </a:r>
            <a:r>
              <a:rPr lang="en-US" dirty="0" smtClean="0"/>
              <a:t> </a:t>
            </a:r>
            <a:r>
              <a:rPr lang="en-US" dirty="0" err="1" smtClean="0"/>
              <a:t>možganskih</a:t>
            </a:r>
            <a:r>
              <a:rPr lang="en-US" dirty="0" smtClean="0"/>
              <a:t> </a:t>
            </a:r>
            <a:r>
              <a:rPr lang="en-US" dirty="0" err="1" smtClean="0"/>
              <a:t>strukturah</a:t>
            </a:r>
            <a:r>
              <a:rPr lang="en-US" dirty="0" smtClean="0"/>
              <a:t>, </a:t>
            </a:r>
            <a:r>
              <a:rPr lang="en-US" dirty="0" err="1" smtClean="0"/>
              <a:t>ki</a:t>
            </a:r>
            <a:r>
              <a:rPr lang="en-US" dirty="0" smtClean="0"/>
              <a:t> </a:t>
            </a:r>
            <a:r>
              <a:rPr lang="en-US" dirty="0" err="1" smtClean="0"/>
              <a:t>sodelujejo</a:t>
            </a:r>
            <a:r>
              <a:rPr lang="en-US" dirty="0" smtClean="0"/>
              <a:t> </a:t>
            </a:r>
            <a:r>
              <a:rPr lang="en-US" dirty="0" err="1" smtClean="0"/>
              <a:t>pri</a:t>
            </a:r>
            <a:r>
              <a:rPr lang="en-US" dirty="0" smtClean="0"/>
              <a:t> </a:t>
            </a:r>
            <a:r>
              <a:rPr lang="en-US" dirty="0" err="1" smtClean="0"/>
              <a:t>motnjah</a:t>
            </a:r>
            <a:r>
              <a:rPr lang="en-US" dirty="0" smtClean="0"/>
              <a:t> </a:t>
            </a:r>
            <a:r>
              <a:rPr lang="en-US" dirty="0" err="1" smtClean="0"/>
              <a:t>razpoloženja</a:t>
            </a:r>
            <a:endParaRPr lang="sl-SI" dirty="0" smtClean="0"/>
          </a:p>
          <a:p>
            <a:r>
              <a:rPr lang="en-US" b="1" dirty="0" smtClean="0"/>
              <a:t>Striatum</a:t>
            </a:r>
            <a:r>
              <a:rPr lang="en-US" dirty="0" smtClean="0"/>
              <a:t>: </a:t>
            </a:r>
            <a:r>
              <a:rPr lang="en-US" dirty="0" err="1" smtClean="0"/>
              <a:t>povečana</a:t>
            </a:r>
            <a:r>
              <a:rPr lang="en-US" dirty="0" smtClean="0"/>
              <a:t> </a:t>
            </a:r>
            <a:r>
              <a:rPr lang="en-US" dirty="0" err="1" smtClean="0"/>
              <a:t>vezava</a:t>
            </a:r>
            <a:r>
              <a:rPr lang="en-US" dirty="0" smtClean="0"/>
              <a:t> </a:t>
            </a:r>
            <a:r>
              <a:rPr lang="en-US" dirty="0" err="1" smtClean="0"/>
              <a:t>fosfo</a:t>
            </a:r>
            <a:r>
              <a:rPr lang="en-US" dirty="0" smtClean="0"/>
              <a:t> CREB </a:t>
            </a:r>
            <a:r>
              <a:rPr lang="en-US" dirty="0" err="1" smtClean="0"/>
              <a:t>na</a:t>
            </a:r>
            <a:r>
              <a:rPr lang="en-US" dirty="0" smtClean="0"/>
              <a:t> promotor </a:t>
            </a:r>
            <a:r>
              <a:rPr lang="sl-SI" dirty="0" smtClean="0"/>
              <a:t>BDNF</a:t>
            </a:r>
          </a:p>
          <a:p>
            <a:r>
              <a:rPr lang="en-US" b="1" dirty="0" smtClean="0"/>
              <a:t>Nucleus </a:t>
            </a:r>
            <a:r>
              <a:rPr lang="en-US" b="1" dirty="0" err="1" smtClean="0"/>
              <a:t>accumbens</a:t>
            </a:r>
            <a:r>
              <a:rPr lang="en-US" dirty="0" smtClean="0"/>
              <a:t>: </a:t>
            </a:r>
            <a:r>
              <a:rPr lang="en-US" dirty="0" err="1" smtClean="0"/>
              <a:t>signalizacija</a:t>
            </a:r>
            <a:r>
              <a:rPr lang="en-US" dirty="0" smtClean="0"/>
              <a:t> </a:t>
            </a:r>
            <a:r>
              <a:rPr lang="en-US" dirty="0" err="1" smtClean="0"/>
              <a:t>TrkB</a:t>
            </a:r>
            <a:r>
              <a:rPr lang="en-US" dirty="0" smtClean="0"/>
              <a:t>, </a:t>
            </a:r>
            <a:r>
              <a:rPr lang="en-US" dirty="0" err="1" smtClean="0"/>
              <a:t>odtegnitveni</a:t>
            </a:r>
            <a:r>
              <a:rPr lang="en-US" dirty="0" smtClean="0"/>
              <a:t> </a:t>
            </a:r>
            <a:r>
              <a:rPr lang="en-US" dirty="0" err="1" smtClean="0"/>
              <a:t>simptomi</a:t>
            </a:r>
            <a:r>
              <a:rPr lang="en-US" dirty="0" smtClean="0"/>
              <a:t> </a:t>
            </a:r>
            <a:r>
              <a:rPr lang="en-US" dirty="0" err="1" smtClean="0"/>
              <a:t>pri</a:t>
            </a:r>
            <a:r>
              <a:rPr lang="en-US" dirty="0" smtClean="0"/>
              <a:t> METH</a:t>
            </a:r>
            <a:endParaRPr lang="en-US" dirty="0"/>
          </a:p>
        </p:txBody>
      </p:sp>
      <p:sp>
        <p:nvSpPr>
          <p:cNvPr id="5" name="Pravokotnik 4"/>
          <p:cNvSpPr/>
          <p:nvPr/>
        </p:nvSpPr>
        <p:spPr>
          <a:xfrm>
            <a:off x="1524000" y="4575482"/>
            <a:ext cx="4134348" cy="2308324"/>
          </a:xfrm>
          <a:prstGeom prst="rect">
            <a:avLst/>
          </a:prstGeom>
        </p:spPr>
        <p:txBody>
          <a:bodyPr wrap="square">
            <a:spAutoFit/>
          </a:bodyPr>
          <a:lstStyle/>
          <a:p>
            <a:r>
              <a:rPr lang="en-US" sz="1200" dirty="0"/>
              <a:t>Schematic of the role of BDNF in the brain reward pathway associated with addiction. A, the brain reward pathway consists of the mesolimbic dopaminergic pathway that projects from the VTA to the </a:t>
            </a:r>
            <a:r>
              <a:rPr lang="en-US" sz="1200" dirty="0" err="1"/>
              <a:t>NAc</a:t>
            </a:r>
            <a:r>
              <a:rPr lang="en-US" sz="1200" dirty="0"/>
              <a:t>. The </a:t>
            </a:r>
            <a:r>
              <a:rPr lang="en-US" sz="1200" dirty="0" err="1"/>
              <a:t>NAc</a:t>
            </a:r>
            <a:r>
              <a:rPr lang="en-US" sz="1200" dirty="0"/>
              <a:t> also receives excitatory input from limbic regions, including the cortex, hippocampus, and amygdala. The </a:t>
            </a:r>
            <a:r>
              <a:rPr lang="en-US" sz="1200" dirty="0" err="1"/>
              <a:t>NAc</a:t>
            </a:r>
            <a:r>
              <a:rPr lang="en-US" sz="1200" dirty="0"/>
              <a:t> in turn sends GABAergic projections to the thalamus via the "direct" and "indirect" pathways. B, </a:t>
            </a:r>
            <a:r>
              <a:rPr lang="en-US" sz="1200" dirty="0" err="1"/>
              <a:t>addictional</a:t>
            </a:r>
            <a:r>
              <a:rPr lang="en-US" sz="1200" dirty="0"/>
              <a:t> research demonstrates that BDNF and </a:t>
            </a:r>
            <a:r>
              <a:rPr lang="en-US" sz="1200" dirty="0" err="1"/>
              <a:t>TrkB</a:t>
            </a:r>
            <a:r>
              <a:rPr lang="en-US" sz="1200" dirty="0"/>
              <a:t> signaling are enhanced in the </a:t>
            </a:r>
            <a:r>
              <a:rPr lang="en-US" sz="1200" dirty="0" err="1"/>
              <a:t>NAc</a:t>
            </a:r>
            <a:r>
              <a:rPr lang="en-US" sz="1200" dirty="0"/>
              <a:t>. Although BDNF mRNA levels are typically low in this area, BDNF may be secreted from limbic regions as well as the VTA. </a:t>
            </a:r>
            <a:r>
              <a:rPr lang="en-US" sz="1200" dirty="0"/>
              <a:t>Neurotrophic </a:t>
            </a:r>
            <a:r>
              <a:rPr lang="en-US" sz="1200" dirty="0"/>
              <a:t>mechanisms in drug addiction. </a:t>
            </a:r>
            <a:r>
              <a:rPr lang="en-US" sz="1200" dirty="0" err="1"/>
              <a:t>Neuromolecular</a:t>
            </a:r>
            <a:r>
              <a:rPr lang="en-US" sz="1200" dirty="0"/>
              <a:t> Med 5:69-83.</a:t>
            </a:r>
            <a:endParaRPr lang="sl-SI" sz="1200" dirty="0"/>
          </a:p>
        </p:txBody>
      </p:sp>
    </p:spTree>
    <p:extLst>
      <p:ext uri="{BB962C8B-B14F-4D97-AF65-F5344CB8AC3E}">
        <p14:creationId xmlns:p14="http://schemas.microsoft.com/office/powerpoint/2010/main" val="3606282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0" y="382419"/>
            <a:ext cx="9144000" cy="366254"/>
          </a:xfrm>
        </p:spPr>
        <p:txBody>
          <a:bodyPr>
            <a:normAutofit fontScale="90000"/>
          </a:bodyPr>
          <a:lstStyle/>
          <a:p>
            <a:r>
              <a:rPr lang="sl-SI" altLang="sl-SI" b="1" dirty="0" smtClean="0">
                <a:ea typeface="Geneva" pitchFamily="121" charset="-128"/>
                <a:cs typeface="Arial" pitchFamily="34" charset="0"/>
              </a:rPr>
              <a:t>Učinki </a:t>
            </a:r>
            <a:r>
              <a:rPr lang="sl-SI" altLang="sl-SI" b="1" dirty="0">
                <a:ea typeface="Geneva" pitchFamily="121" charset="-128"/>
                <a:cs typeface="Arial" pitchFamily="34" charset="0"/>
              </a:rPr>
              <a:t>stresa in antidepresiva na </a:t>
            </a:r>
            <a:r>
              <a:rPr lang="en-US" altLang="sl-SI" b="1" dirty="0">
                <a:ea typeface="Geneva" pitchFamily="121" charset="-128"/>
                <a:cs typeface="Arial" pitchFamily="34" charset="0"/>
              </a:rPr>
              <a:t>BDNF </a:t>
            </a:r>
            <a:r>
              <a:rPr lang="sl-SI" altLang="sl-SI" b="1" dirty="0">
                <a:ea typeface="Geneva" pitchFamily="121" charset="-128"/>
                <a:cs typeface="Arial" pitchFamily="34" charset="0"/>
              </a:rPr>
              <a:t>v </a:t>
            </a:r>
            <a:r>
              <a:rPr lang="sl-SI" altLang="sl-SI" b="1" dirty="0" err="1">
                <a:ea typeface="Geneva" pitchFamily="121" charset="-128"/>
                <a:cs typeface="Arial" pitchFamily="34" charset="0"/>
              </a:rPr>
              <a:t>hipokampalnih</a:t>
            </a:r>
            <a:r>
              <a:rPr lang="sl-SI" altLang="sl-SI" b="1" dirty="0">
                <a:ea typeface="Geneva" pitchFamily="121" charset="-128"/>
                <a:cs typeface="Arial" pitchFamily="34" charset="0"/>
              </a:rPr>
              <a:t> </a:t>
            </a:r>
            <a:r>
              <a:rPr lang="sl-SI" altLang="sl-SI" b="1" dirty="0" smtClean="0">
                <a:ea typeface="Geneva" pitchFamily="121" charset="-128"/>
                <a:cs typeface="Arial" pitchFamily="34" charset="0"/>
              </a:rPr>
              <a:t>celicah</a:t>
            </a:r>
            <a:endParaRPr lang="en-US" altLang="sl-SI" b="1" dirty="0">
              <a:ea typeface="Geneva" pitchFamily="121" charset="-128"/>
              <a:cs typeface="Arial" pitchFamily="34" charset="0"/>
            </a:endParaRPr>
          </a:p>
        </p:txBody>
      </p:sp>
      <p:pic>
        <p:nvPicPr>
          <p:cNvPr id="8192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1462" y="565546"/>
            <a:ext cx="5316538"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191344" y="1628800"/>
            <a:ext cx="5295165" cy="468052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Geneva"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45000"/>
              </a:spcBef>
              <a:defRPr/>
            </a:pPr>
            <a:r>
              <a:rPr lang="sl-SI" sz="2400" kern="0" dirty="0">
                <a:solidFill>
                  <a:srgbClr val="FF0000"/>
                </a:solidFill>
                <a:latin typeface="PalatinoLT-Roman" charset="0"/>
              </a:rPr>
              <a:t>Kronični </a:t>
            </a:r>
            <a:r>
              <a:rPr lang="sl-SI" sz="2400" kern="0" dirty="0">
                <a:solidFill>
                  <a:srgbClr val="FF0000"/>
                </a:solidFill>
                <a:latin typeface="PalatinoLT-Roman" charset="0"/>
              </a:rPr>
              <a:t>stres zmanjša raven </a:t>
            </a:r>
            <a:r>
              <a:rPr lang="en-US" sz="2400" kern="0" dirty="0">
                <a:solidFill>
                  <a:srgbClr val="FF0000"/>
                </a:solidFill>
                <a:latin typeface="PalatinoLT-Roman" charset="0"/>
              </a:rPr>
              <a:t>BDNF </a:t>
            </a:r>
            <a:r>
              <a:rPr lang="sl-SI" sz="2400" kern="0" dirty="0">
                <a:latin typeface="PalatinoLT-Roman" charset="0"/>
              </a:rPr>
              <a:t>v </a:t>
            </a:r>
            <a:r>
              <a:rPr lang="sl-SI" sz="2400" kern="0" dirty="0" err="1">
                <a:solidFill>
                  <a:srgbClr val="00B0F0"/>
                </a:solidFill>
                <a:latin typeface="PalatinoLT-Roman" charset="0"/>
              </a:rPr>
              <a:t>hipokampusu</a:t>
            </a:r>
            <a:r>
              <a:rPr lang="sl-SI" sz="2400" kern="0" dirty="0">
                <a:solidFill>
                  <a:srgbClr val="00B0F0"/>
                </a:solidFill>
                <a:latin typeface="PalatinoLT-Roman" charset="0"/>
              </a:rPr>
              <a:t> </a:t>
            </a:r>
            <a:r>
              <a:rPr lang="sl-SI" sz="2400" kern="0" dirty="0">
                <a:latin typeface="PalatinoLT-Roman" charset="0"/>
              </a:rPr>
              <a:t>podgan</a:t>
            </a:r>
            <a:r>
              <a:rPr lang="en-US" sz="2400" kern="0" dirty="0">
                <a:latin typeface="PalatinoLT-Roman" charset="0"/>
              </a:rPr>
              <a:t>.</a:t>
            </a:r>
          </a:p>
          <a:p>
            <a:pPr eaLnBrk="1" hangingPunct="1">
              <a:spcBef>
                <a:spcPct val="45000"/>
              </a:spcBef>
              <a:defRPr/>
            </a:pPr>
            <a:r>
              <a:rPr lang="sl-SI" sz="2400" kern="0" dirty="0">
                <a:solidFill>
                  <a:schemeClr val="accent6">
                    <a:lumMod val="60000"/>
                    <a:lumOff val="40000"/>
                  </a:schemeClr>
                </a:solidFill>
                <a:latin typeface="PalatinoLT-Roman" charset="0"/>
              </a:rPr>
              <a:t>Kronično</a:t>
            </a:r>
            <a:r>
              <a:rPr lang="sl-SI" sz="2400" kern="0" dirty="0">
                <a:latin typeface="PalatinoLT-Roman" charset="0"/>
              </a:rPr>
              <a:t>, ne pa akutno </a:t>
            </a:r>
            <a:r>
              <a:rPr lang="sl-SI" sz="2400" kern="0" dirty="0">
                <a:solidFill>
                  <a:schemeClr val="accent6">
                    <a:lumMod val="60000"/>
                    <a:lumOff val="40000"/>
                  </a:schemeClr>
                </a:solidFill>
                <a:latin typeface="PalatinoLT-Roman" charset="0"/>
              </a:rPr>
              <a:t>jemanje</a:t>
            </a:r>
            <a:r>
              <a:rPr lang="sl-SI" sz="2400" kern="0" dirty="0">
                <a:latin typeface="PalatinoLT-Roman" charset="0"/>
              </a:rPr>
              <a:t> </a:t>
            </a:r>
            <a:r>
              <a:rPr lang="sl-SI" sz="2400" kern="0" dirty="0">
                <a:latin typeface="PalatinoLT-Roman" charset="0"/>
              </a:rPr>
              <a:t>antidepresivov, </a:t>
            </a:r>
            <a:r>
              <a:rPr lang="sl-SI" sz="2400" kern="0" dirty="0">
                <a:solidFill>
                  <a:schemeClr val="accent6">
                    <a:lumMod val="60000"/>
                    <a:lumOff val="40000"/>
                  </a:schemeClr>
                </a:solidFill>
                <a:latin typeface="PalatinoLT-Roman" charset="0"/>
              </a:rPr>
              <a:t>poveča</a:t>
            </a:r>
            <a:r>
              <a:rPr lang="sl-SI" sz="2400" kern="0" dirty="0">
                <a:latin typeface="PalatinoLT-Roman" charset="0"/>
              </a:rPr>
              <a:t> </a:t>
            </a:r>
            <a:r>
              <a:rPr lang="en-US" sz="2400" kern="0" dirty="0">
                <a:solidFill>
                  <a:schemeClr val="accent6">
                    <a:lumMod val="60000"/>
                    <a:lumOff val="40000"/>
                  </a:schemeClr>
                </a:solidFill>
                <a:latin typeface="PalatinoLT-Roman" charset="0"/>
              </a:rPr>
              <a:t>BDNF</a:t>
            </a:r>
            <a:r>
              <a:rPr lang="en-US" sz="2400" kern="0" dirty="0">
                <a:latin typeface="PalatinoLT-Roman" charset="0"/>
              </a:rPr>
              <a:t> </a:t>
            </a:r>
            <a:r>
              <a:rPr lang="sl-SI" sz="2400" kern="0" dirty="0">
                <a:latin typeface="PalatinoLT-Roman" charset="0"/>
              </a:rPr>
              <a:t>pri ljudeh in živalih</a:t>
            </a:r>
            <a:r>
              <a:rPr lang="en-US" sz="2400" kern="0" dirty="0">
                <a:latin typeface="PalatinoLT-Roman" charset="0"/>
              </a:rPr>
              <a:t>.</a:t>
            </a:r>
          </a:p>
          <a:p>
            <a:pPr eaLnBrk="1" hangingPunct="1">
              <a:spcBef>
                <a:spcPct val="45000"/>
              </a:spcBef>
              <a:defRPr/>
            </a:pPr>
            <a:r>
              <a:rPr lang="sl-SI" sz="2400" kern="0" dirty="0">
                <a:latin typeface="PalatinoLT-Roman" charset="0"/>
              </a:rPr>
              <a:t>Antidepresivi preprečijo stresno izzvano zmanjšanje </a:t>
            </a:r>
            <a:r>
              <a:rPr lang="en-US" sz="2400" kern="0" dirty="0">
                <a:latin typeface="PalatinoLT-Roman" charset="0"/>
              </a:rPr>
              <a:t>BDNF </a:t>
            </a:r>
            <a:r>
              <a:rPr lang="sl-SI" sz="2400" kern="0" dirty="0">
                <a:latin typeface="PalatinoLT-Roman" charset="0"/>
              </a:rPr>
              <a:t>in </a:t>
            </a:r>
            <a:r>
              <a:rPr lang="sl-SI" sz="2400" kern="0" dirty="0" err="1">
                <a:latin typeface="PalatinoLT-Roman" charset="0"/>
              </a:rPr>
              <a:t>nevronalne</a:t>
            </a:r>
            <a:r>
              <a:rPr lang="sl-SI" sz="2400" kern="0" dirty="0">
                <a:latin typeface="PalatinoLT-Roman" charset="0"/>
              </a:rPr>
              <a:t> </a:t>
            </a:r>
            <a:r>
              <a:rPr lang="sl-SI" sz="2400" kern="0" dirty="0" err="1">
                <a:latin typeface="PalatinoLT-Roman" charset="0"/>
              </a:rPr>
              <a:t>atrofičnosti</a:t>
            </a:r>
            <a:r>
              <a:rPr lang="en-US" sz="2400" kern="0" dirty="0">
                <a:latin typeface="PalatinoLT-Roman" charset="0"/>
              </a:rPr>
              <a:t>.</a:t>
            </a:r>
          </a:p>
        </p:txBody>
      </p:sp>
    </p:spTree>
    <p:extLst>
      <p:ext uri="{BB962C8B-B14F-4D97-AF65-F5344CB8AC3E}">
        <p14:creationId xmlns:p14="http://schemas.microsoft.com/office/powerpoint/2010/main" val="1324077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82986"/>
            <a:ext cx="7886700" cy="570459"/>
          </a:xfrm>
        </p:spPr>
        <p:txBody>
          <a:bodyPr>
            <a:normAutofit fontScale="90000"/>
          </a:bodyPr>
          <a:lstStyle/>
          <a:p>
            <a:r>
              <a:rPr lang="sl-SI" dirty="0" err="1" smtClean="0"/>
              <a:t>Nevroplastičnost</a:t>
            </a:r>
            <a:r>
              <a:rPr lang="sl-SI" dirty="0"/>
              <a:t>?</a:t>
            </a:r>
            <a:endParaRPr lang="en-US" dirty="0"/>
          </a:p>
        </p:txBody>
      </p:sp>
      <p:sp>
        <p:nvSpPr>
          <p:cNvPr id="3" name="Content Placeholder 2"/>
          <p:cNvSpPr>
            <a:spLocks noGrp="1"/>
          </p:cNvSpPr>
          <p:nvPr>
            <p:ph idx="1"/>
          </p:nvPr>
        </p:nvSpPr>
        <p:spPr>
          <a:xfrm>
            <a:off x="1539244" y="712095"/>
            <a:ext cx="7920880" cy="4589113"/>
          </a:xfrm>
        </p:spPr>
        <p:txBody>
          <a:bodyPr>
            <a:normAutofit fontScale="70000" lnSpcReduction="20000"/>
          </a:bodyPr>
          <a:lstStyle/>
          <a:p>
            <a:r>
              <a:rPr lang="sl-SI" dirty="0" smtClean="0"/>
              <a:t>BDNF</a:t>
            </a:r>
          </a:p>
          <a:p>
            <a:endParaRPr lang="sl-SI" dirty="0" smtClean="0"/>
          </a:p>
          <a:p>
            <a:endParaRPr lang="sl-SI" dirty="0"/>
          </a:p>
          <a:p>
            <a:endParaRPr lang="sl-SI" dirty="0" smtClean="0"/>
          </a:p>
          <a:p>
            <a:endParaRPr lang="sl-SI" dirty="0" smtClean="0"/>
          </a:p>
          <a:p>
            <a:endParaRPr lang="sl-SI" dirty="0" smtClean="0"/>
          </a:p>
          <a:p>
            <a:endParaRPr lang="sl-SI" dirty="0"/>
          </a:p>
          <a:p>
            <a:endParaRPr lang="sl-SI" dirty="0" smtClean="0"/>
          </a:p>
          <a:p>
            <a:endParaRPr lang="sl-SI" dirty="0" smtClean="0"/>
          </a:p>
          <a:p>
            <a:r>
              <a:rPr lang="sl-SI" dirty="0" smtClean="0"/>
              <a:t>Substanca P</a:t>
            </a:r>
          </a:p>
          <a:p>
            <a:r>
              <a:rPr lang="sl-SI" dirty="0" smtClean="0"/>
              <a:t>Substanca Y</a:t>
            </a:r>
            <a:endParaRPr lang="sl-SI" dirty="0"/>
          </a:p>
          <a:p>
            <a:r>
              <a:rPr lang="en-US" b="1" dirty="0">
                <a:hlinkClick r:id="rId2"/>
              </a:rPr>
              <a:t>Journal of Mental Health </a:t>
            </a:r>
            <a:endParaRPr lang="en-US" b="1" dirty="0"/>
          </a:p>
          <a:p>
            <a:r>
              <a:rPr lang="en-US" dirty="0"/>
              <a:t>Volume 30, 2021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708" y="24336"/>
            <a:ext cx="7107116" cy="448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avokotnik 3"/>
          <p:cNvSpPr/>
          <p:nvPr/>
        </p:nvSpPr>
        <p:spPr>
          <a:xfrm>
            <a:off x="1703512" y="5288966"/>
            <a:ext cx="9570564" cy="1138773"/>
          </a:xfrm>
          <a:prstGeom prst="rect">
            <a:avLst/>
          </a:prstGeom>
        </p:spPr>
        <p:txBody>
          <a:bodyPr wrap="square">
            <a:spAutoFit/>
          </a:bodyPr>
          <a:lstStyle/>
          <a:p>
            <a:r>
              <a:rPr lang="sl-SI" b="1" dirty="0" err="1"/>
              <a:t>Mental</a:t>
            </a:r>
            <a:r>
              <a:rPr lang="sl-SI" b="1" dirty="0"/>
              <a:t> </a:t>
            </a:r>
            <a:r>
              <a:rPr lang="sl-SI" b="1" dirty="0" err="1"/>
              <a:t>health</a:t>
            </a:r>
            <a:r>
              <a:rPr lang="sl-SI" b="1" dirty="0"/>
              <a:t> </a:t>
            </a:r>
            <a:r>
              <a:rPr lang="sl-SI" b="1" dirty="0" err="1"/>
              <a:t>and</a:t>
            </a:r>
            <a:r>
              <a:rPr lang="sl-SI" b="1" dirty="0"/>
              <a:t> drug </a:t>
            </a:r>
            <a:r>
              <a:rPr lang="sl-SI" b="1" dirty="0" err="1"/>
              <a:t>use</a:t>
            </a:r>
            <a:r>
              <a:rPr lang="sl-SI" b="1" dirty="0"/>
              <a:t> </a:t>
            </a:r>
            <a:r>
              <a:rPr lang="sl-SI" b="1" dirty="0" err="1"/>
              <a:t>severity</a:t>
            </a:r>
            <a:r>
              <a:rPr lang="sl-SI" b="1" dirty="0"/>
              <a:t>: </a:t>
            </a:r>
            <a:r>
              <a:rPr lang="sl-SI" b="1" dirty="0" err="1"/>
              <a:t>the</a:t>
            </a:r>
            <a:r>
              <a:rPr lang="sl-SI" b="1" dirty="0"/>
              <a:t> role </a:t>
            </a:r>
            <a:r>
              <a:rPr lang="sl-SI" b="1" dirty="0" err="1"/>
              <a:t>of</a:t>
            </a:r>
            <a:r>
              <a:rPr lang="sl-SI" b="1" dirty="0"/>
              <a:t> substance P, </a:t>
            </a:r>
            <a:r>
              <a:rPr lang="sl-SI" b="1" dirty="0" err="1"/>
              <a:t>neuropeptide</a:t>
            </a:r>
            <a:r>
              <a:rPr lang="sl-SI" b="1" dirty="0"/>
              <a:t> Y, </a:t>
            </a:r>
            <a:r>
              <a:rPr lang="sl-SI" b="1" dirty="0" err="1"/>
              <a:t>self-reported</a:t>
            </a:r>
            <a:r>
              <a:rPr lang="sl-SI" b="1" dirty="0"/>
              <a:t> </a:t>
            </a:r>
            <a:r>
              <a:rPr lang="sl-SI" b="1" dirty="0" err="1"/>
              <a:t>childhood</a:t>
            </a:r>
            <a:r>
              <a:rPr lang="sl-SI" b="1" dirty="0"/>
              <a:t> </a:t>
            </a:r>
            <a:r>
              <a:rPr lang="sl-SI" b="1" dirty="0" err="1"/>
              <a:t>history</a:t>
            </a:r>
            <a:r>
              <a:rPr lang="sl-SI" b="1" dirty="0"/>
              <a:t> </a:t>
            </a:r>
            <a:r>
              <a:rPr lang="sl-SI" b="1" dirty="0" err="1"/>
              <a:t>of</a:t>
            </a:r>
            <a:r>
              <a:rPr lang="sl-SI" b="1" dirty="0"/>
              <a:t> </a:t>
            </a:r>
            <a:r>
              <a:rPr lang="sl-SI" b="1" dirty="0" err="1"/>
              <a:t>trauma</a:t>
            </a:r>
            <a:r>
              <a:rPr lang="sl-SI" b="1" dirty="0"/>
              <a:t>, </a:t>
            </a:r>
            <a:r>
              <a:rPr lang="sl-SI" b="1" dirty="0" err="1"/>
              <a:t>parental</a:t>
            </a:r>
            <a:r>
              <a:rPr lang="sl-SI" b="1" dirty="0"/>
              <a:t> </a:t>
            </a:r>
            <a:r>
              <a:rPr lang="sl-SI" b="1" dirty="0" err="1"/>
              <a:t>bonding</a:t>
            </a:r>
            <a:r>
              <a:rPr lang="sl-SI" b="1" dirty="0"/>
              <a:t> </a:t>
            </a:r>
            <a:r>
              <a:rPr lang="sl-SI" b="1" dirty="0" err="1"/>
              <a:t>and</a:t>
            </a:r>
            <a:r>
              <a:rPr lang="sl-SI" b="1" dirty="0"/>
              <a:t> </a:t>
            </a:r>
            <a:r>
              <a:rPr lang="sl-SI" b="1" dirty="0" err="1"/>
              <a:t>current</a:t>
            </a:r>
            <a:r>
              <a:rPr lang="sl-SI" b="1" dirty="0"/>
              <a:t> </a:t>
            </a:r>
            <a:r>
              <a:rPr lang="sl-SI" b="1" dirty="0" err="1"/>
              <a:t>resiliency</a:t>
            </a:r>
            <a:endParaRPr lang="sl-SI" b="1" dirty="0"/>
          </a:p>
          <a:p>
            <a:r>
              <a:rPr lang="sl-SI" sz="1400" dirty="0"/>
              <a:t>Darko </a:t>
            </a:r>
            <a:r>
              <a:rPr lang="sl-SI" sz="1400" dirty="0" err="1"/>
              <a:t>Roviš,Vanja</a:t>
            </a:r>
            <a:r>
              <a:rPr lang="sl-SI" sz="1400" dirty="0"/>
              <a:t> </a:t>
            </a:r>
            <a:r>
              <a:rPr lang="sl-SI" sz="1400" dirty="0" err="1"/>
              <a:t>Vasiljev,Zala</a:t>
            </a:r>
            <a:r>
              <a:rPr lang="sl-SI" sz="1400" dirty="0"/>
              <a:t> Jenko-</a:t>
            </a:r>
            <a:r>
              <a:rPr lang="sl-SI" sz="1400" dirty="0" err="1"/>
              <a:t>Pražnikar,Ana</a:t>
            </a:r>
            <a:r>
              <a:rPr lang="sl-SI" sz="1400" dirty="0"/>
              <a:t> </a:t>
            </a:r>
            <a:r>
              <a:rPr lang="sl-SI" sz="1400" dirty="0" err="1"/>
              <a:t>Petelin,Gorazd</a:t>
            </a:r>
            <a:r>
              <a:rPr lang="sl-SI" sz="1400" dirty="0"/>
              <a:t> </a:t>
            </a:r>
            <a:r>
              <a:rPr lang="sl-SI" sz="1400" dirty="0" err="1"/>
              <a:t>Drevenšek,Dolores</a:t>
            </a:r>
            <a:r>
              <a:rPr lang="sl-SI" sz="1400" dirty="0"/>
              <a:t> </a:t>
            </a:r>
            <a:r>
              <a:rPr lang="sl-SI" sz="1400" dirty="0" err="1"/>
              <a:t>Peruč</a:t>
            </a:r>
            <a:r>
              <a:rPr lang="sl-SI" sz="1400" dirty="0"/>
              <a:t> &amp;Maša </a:t>
            </a:r>
            <a:r>
              <a:rPr lang="sl-SI" sz="1400" dirty="0"/>
              <a:t>Černelič-Bizjak</a:t>
            </a:r>
          </a:p>
          <a:p>
            <a:endParaRPr lang="sl-SI" dirty="0"/>
          </a:p>
        </p:txBody>
      </p:sp>
      <p:graphicFrame>
        <p:nvGraphicFramePr>
          <p:cNvPr id="6" name="Tabela 5"/>
          <p:cNvGraphicFramePr>
            <a:graphicFrameLocks noGrp="1"/>
          </p:cNvGraphicFramePr>
          <p:nvPr>
            <p:extLst>
              <p:ext uri="{D42A27DB-BD31-4B8C-83A1-F6EECF244321}">
                <p14:modId xmlns:p14="http://schemas.microsoft.com/office/powerpoint/2010/main" val="1528807260"/>
              </p:ext>
            </p:extLst>
          </p:nvPr>
        </p:nvGraphicFramePr>
        <p:xfrm>
          <a:off x="413868" y="1825425"/>
          <a:ext cx="4608512" cy="2311776"/>
        </p:xfrm>
        <a:graphic>
          <a:graphicData uri="http://schemas.openxmlformats.org/drawingml/2006/table">
            <a:tbl>
              <a:tblPr/>
              <a:tblGrid>
                <a:gridCol w="4263195">
                  <a:extLst>
                    <a:ext uri="{9D8B030D-6E8A-4147-A177-3AD203B41FA5}">
                      <a16:colId xmlns:a16="http://schemas.microsoft.com/office/drawing/2014/main" val="205840961"/>
                    </a:ext>
                  </a:extLst>
                </a:gridCol>
                <a:gridCol w="345317">
                  <a:extLst>
                    <a:ext uri="{9D8B030D-6E8A-4147-A177-3AD203B41FA5}">
                      <a16:colId xmlns:a16="http://schemas.microsoft.com/office/drawing/2014/main" val="725484995"/>
                    </a:ext>
                  </a:extLst>
                </a:gridCol>
              </a:tblGrid>
              <a:tr h="1715587">
                <a:tc>
                  <a:txBody>
                    <a:bodyPr/>
                    <a:lstStyle/>
                    <a:p>
                      <a:r>
                        <a:rPr lang="sl-SI" sz="1400" b="1" dirty="0" err="1">
                          <a:solidFill>
                            <a:srgbClr val="333333"/>
                          </a:solidFill>
                          <a:effectLst/>
                          <a:latin typeface="inherit"/>
                        </a:rPr>
                        <a:t>Increased</a:t>
                      </a:r>
                      <a:r>
                        <a:rPr lang="sl-SI" sz="1400" b="1" dirty="0">
                          <a:solidFill>
                            <a:srgbClr val="333333"/>
                          </a:solidFill>
                          <a:effectLst/>
                          <a:latin typeface="inherit"/>
                        </a:rPr>
                        <a:t> </a:t>
                      </a:r>
                      <a:r>
                        <a:rPr lang="sl-SI" sz="1400" b="1" dirty="0" err="1">
                          <a:solidFill>
                            <a:srgbClr val="333333"/>
                          </a:solidFill>
                          <a:effectLst/>
                          <a:latin typeface="inherit"/>
                        </a:rPr>
                        <a:t>Risk-Taking</a:t>
                      </a:r>
                      <a:r>
                        <a:rPr lang="sl-SI" sz="1400" b="1" dirty="0">
                          <a:solidFill>
                            <a:srgbClr val="333333"/>
                          </a:solidFill>
                          <a:effectLst/>
                          <a:latin typeface="inherit"/>
                        </a:rPr>
                        <a:t> </a:t>
                      </a:r>
                      <a:r>
                        <a:rPr lang="sl-SI" sz="1400" b="1" dirty="0" err="1">
                          <a:solidFill>
                            <a:srgbClr val="333333"/>
                          </a:solidFill>
                          <a:effectLst/>
                          <a:latin typeface="inherit"/>
                        </a:rPr>
                        <a:t>Behaviour</a:t>
                      </a:r>
                      <a:r>
                        <a:rPr lang="sl-SI" sz="1400" b="1" dirty="0">
                          <a:solidFill>
                            <a:srgbClr val="333333"/>
                          </a:solidFill>
                          <a:effectLst/>
                          <a:latin typeface="inherit"/>
                        </a:rPr>
                        <a:t> </a:t>
                      </a:r>
                      <a:r>
                        <a:rPr lang="sl-SI" sz="1400" b="1" dirty="0" err="1">
                          <a:solidFill>
                            <a:srgbClr val="333333"/>
                          </a:solidFill>
                          <a:effectLst/>
                          <a:latin typeface="inherit"/>
                        </a:rPr>
                        <a:t>and</a:t>
                      </a:r>
                      <a:r>
                        <a:rPr lang="sl-SI" sz="1400" b="1" dirty="0">
                          <a:solidFill>
                            <a:srgbClr val="333333"/>
                          </a:solidFill>
                          <a:effectLst/>
                          <a:latin typeface="inherit"/>
                        </a:rPr>
                        <a:t> </a:t>
                      </a:r>
                      <a:r>
                        <a:rPr lang="sl-SI" sz="1400" b="1" dirty="0" err="1">
                          <a:solidFill>
                            <a:srgbClr val="333333"/>
                          </a:solidFill>
                          <a:effectLst/>
                          <a:latin typeface="inherit"/>
                        </a:rPr>
                        <a:t>Brain-Derived</a:t>
                      </a:r>
                      <a:r>
                        <a:rPr lang="sl-SI" sz="1400" b="1" dirty="0">
                          <a:solidFill>
                            <a:srgbClr val="333333"/>
                          </a:solidFill>
                          <a:effectLst/>
                          <a:latin typeface="inherit"/>
                        </a:rPr>
                        <a:t> </a:t>
                      </a:r>
                      <a:r>
                        <a:rPr lang="sl-SI" sz="1400" b="1" dirty="0" err="1">
                          <a:solidFill>
                            <a:srgbClr val="333333"/>
                          </a:solidFill>
                          <a:effectLst/>
                          <a:latin typeface="inherit"/>
                        </a:rPr>
                        <a:t>Neurotrophic</a:t>
                      </a:r>
                      <a:r>
                        <a:rPr lang="sl-SI" sz="1400" b="1" dirty="0">
                          <a:solidFill>
                            <a:srgbClr val="333333"/>
                          </a:solidFill>
                          <a:effectLst/>
                          <a:latin typeface="inherit"/>
                        </a:rPr>
                        <a:t> </a:t>
                      </a:r>
                      <a:r>
                        <a:rPr lang="sl-SI" sz="1400" b="1" dirty="0" err="1">
                          <a:solidFill>
                            <a:srgbClr val="333333"/>
                          </a:solidFill>
                          <a:effectLst/>
                          <a:latin typeface="inherit"/>
                        </a:rPr>
                        <a:t>Factor</a:t>
                      </a:r>
                      <a:r>
                        <a:rPr lang="sl-SI" sz="1400" b="1" dirty="0">
                          <a:solidFill>
                            <a:srgbClr val="333333"/>
                          </a:solidFill>
                          <a:effectLst/>
                          <a:latin typeface="inherit"/>
                        </a:rPr>
                        <a:t> Val66Met </a:t>
                      </a:r>
                      <a:r>
                        <a:rPr lang="sl-SI" sz="1400" b="1" dirty="0" err="1">
                          <a:solidFill>
                            <a:srgbClr val="333333"/>
                          </a:solidFill>
                          <a:effectLst/>
                          <a:latin typeface="inherit"/>
                        </a:rPr>
                        <a:t>Polymorphism</a:t>
                      </a:r>
                      <a:r>
                        <a:rPr lang="sl-SI" sz="1400" b="1" dirty="0">
                          <a:solidFill>
                            <a:srgbClr val="333333"/>
                          </a:solidFill>
                          <a:effectLst/>
                          <a:latin typeface="inherit"/>
                        </a:rPr>
                        <a:t> </a:t>
                      </a:r>
                      <a:r>
                        <a:rPr lang="sl-SI" sz="1400" b="1" dirty="0" err="1">
                          <a:solidFill>
                            <a:srgbClr val="333333"/>
                          </a:solidFill>
                          <a:effectLst/>
                          <a:latin typeface="inherit"/>
                        </a:rPr>
                        <a:t>Correlates</a:t>
                      </a:r>
                      <a:r>
                        <a:rPr lang="sl-SI" sz="1400" b="1" dirty="0">
                          <a:solidFill>
                            <a:srgbClr val="333333"/>
                          </a:solidFill>
                          <a:effectLst/>
                          <a:latin typeface="inherit"/>
                        </a:rPr>
                        <a:t> to </a:t>
                      </a:r>
                      <a:r>
                        <a:rPr lang="sl-SI" sz="1400" b="1" dirty="0" err="1">
                          <a:solidFill>
                            <a:srgbClr val="333333"/>
                          </a:solidFill>
                          <a:effectLst/>
                          <a:latin typeface="inherit"/>
                        </a:rPr>
                        <a:t>Decreased</a:t>
                      </a:r>
                      <a:r>
                        <a:rPr lang="sl-SI" sz="1400" b="1" dirty="0">
                          <a:solidFill>
                            <a:srgbClr val="333333"/>
                          </a:solidFill>
                          <a:effectLst/>
                          <a:latin typeface="inherit"/>
                        </a:rPr>
                        <a:t> Serum </a:t>
                      </a:r>
                      <a:r>
                        <a:rPr lang="sl-SI" sz="1400" b="1" dirty="0" err="1">
                          <a:solidFill>
                            <a:srgbClr val="333333"/>
                          </a:solidFill>
                          <a:effectLst/>
                          <a:latin typeface="inherit"/>
                        </a:rPr>
                        <a:t>Brain-Derived</a:t>
                      </a:r>
                      <a:r>
                        <a:rPr lang="sl-SI" sz="1400" b="1" dirty="0">
                          <a:solidFill>
                            <a:srgbClr val="333333"/>
                          </a:solidFill>
                          <a:effectLst/>
                          <a:latin typeface="inherit"/>
                        </a:rPr>
                        <a:t> </a:t>
                      </a:r>
                      <a:r>
                        <a:rPr lang="sl-SI" sz="1400" b="1" dirty="0" err="1">
                          <a:solidFill>
                            <a:srgbClr val="333333"/>
                          </a:solidFill>
                          <a:effectLst/>
                          <a:latin typeface="inherit"/>
                        </a:rPr>
                        <a:t>Neurotrophic</a:t>
                      </a:r>
                      <a:r>
                        <a:rPr lang="sl-SI" sz="1400" b="1" dirty="0">
                          <a:solidFill>
                            <a:srgbClr val="333333"/>
                          </a:solidFill>
                          <a:effectLst/>
                          <a:latin typeface="inherit"/>
                        </a:rPr>
                        <a:t> </a:t>
                      </a:r>
                      <a:r>
                        <a:rPr lang="sl-SI" sz="1400" b="1" dirty="0" err="1">
                          <a:solidFill>
                            <a:srgbClr val="333333"/>
                          </a:solidFill>
                          <a:effectLst/>
                          <a:latin typeface="inherit"/>
                        </a:rPr>
                        <a:t>Factor</a:t>
                      </a:r>
                      <a:r>
                        <a:rPr lang="sl-SI" sz="1400" b="1" dirty="0">
                          <a:solidFill>
                            <a:srgbClr val="333333"/>
                          </a:solidFill>
                          <a:effectLst/>
                          <a:latin typeface="inherit"/>
                        </a:rPr>
                        <a:t> </a:t>
                      </a:r>
                      <a:r>
                        <a:rPr lang="sl-SI" sz="1400" b="1" dirty="0" err="1">
                          <a:solidFill>
                            <a:srgbClr val="333333"/>
                          </a:solidFill>
                          <a:effectLst/>
                          <a:latin typeface="inherit"/>
                        </a:rPr>
                        <a:t>Level</a:t>
                      </a:r>
                      <a:r>
                        <a:rPr lang="sl-SI" sz="1400" b="1" dirty="0">
                          <a:solidFill>
                            <a:srgbClr val="333333"/>
                          </a:solidFill>
                          <a:effectLst/>
                          <a:latin typeface="inherit"/>
                        </a:rPr>
                        <a:t> in Heroin </a:t>
                      </a:r>
                      <a:r>
                        <a:rPr lang="sl-SI" sz="1400" b="1" dirty="0" err="1">
                          <a:solidFill>
                            <a:srgbClr val="333333"/>
                          </a:solidFill>
                          <a:effectLst/>
                          <a:latin typeface="inherit"/>
                        </a:rPr>
                        <a:t>Users</a:t>
                      </a:r>
                      <a:endParaRPr lang="sl-SI" sz="1400" b="1" dirty="0">
                        <a:solidFill>
                          <a:srgbClr val="333333"/>
                        </a:solidFill>
                        <a:effectLst/>
                        <a:latin typeface="inherit"/>
                      </a:endParaRPr>
                    </a:p>
                    <a:p>
                      <a:r>
                        <a:rPr lang="sl-SI" sz="1400" dirty="0" err="1">
                          <a:solidFill>
                            <a:srgbClr val="333333"/>
                          </a:solidFill>
                          <a:effectLst/>
                          <a:latin typeface="inherit"/>
                        </a:rPr>
                        <a:t>Roviš</a:t>
                      </a:r>
                      <a:r>
                        <a:rPr lang="sl-SI" sz="1400" dirty="0">
                          <a:solidFill>
                            <a:srgbClr val="333333"/>
                          </a:solidFill>
                          <a:effectLst/>
                          <a:latin typeface="inherit"/>
                        </a:rPr>
                        <a:t> </a:t>
                      </a:r>
                      <a:r>
                        <a:rPr lang="sl-SI" sz="1400" dirty="0" err="1">
                          <a:solidFill>
                            <a:srgbClr val="333333"/>
                          </a:solidFill>
                          <a:effectLst/>
                          <a:latin typeface="inherit"/>
                        </a:rPr>
                        <a:t>D.</a:t>
                      </a:r>
                      <a:r>
                        <a:rPr lang="sl-SI" sz="1400" baseline="30000" dirty="0" err="1">
                          <a:solidFill>
                            <a:srgbClr val="333333"/>
                          </a:solidFill>
                          <a:effectLst/>
                          <a:latin typeface="inherit"/>
                        </a:rPr>
                        <a:t>c</a:t>
                      </a:r>
                      <a:r>
                        <a:rPr lang="sl-SI" sz="1400" dirty="0">
                          <a:solidFill>
                            <a:srgbClr val="333333"/>
                          </a:solidFill>
                          <a:effectLst/>
                          <a:latin typeface="inherit"/>
                        </a:rPr>
                        <a:t> · Černelič Bizjak </a:t>
                      </a:r>
                      <a:r>
                        <a:rPr lang="sl-SI" sz="1400" dirty="0" err="1">
                          <a:solidFill>
                            <a:srgbClr val="333333"/>
                          </a:solidFill>
                          <a:effectLst/>
                          <a:latin typeface="inherit"/>
                        </a:rPr>
                        <a:t>M.</a:t>
                      </a:r>
                      <a:r>
                        <a:rPr lang="sl-SI" sz="1400" baseline="30000" dirty="0" err="1">
                          <a:solidFill>
                            <a:srgbClr val="333333"/>
                          </a:solidFill>
                          <a:effectLst/>
                          <a:latin typeface="inherit"/>
                        </a:rPr>
                        <a:t>a</a:t>
                      </a:r>
                      <a:r>
                        <a:rPr lang="sl-SI" sz="1400" dirty="0">
                          <a:solidFill>
                            <a:srgbClr val="333333"/>
                          </a:solidFill>
                          <a:effectLst/>
                          <a:latin typeface="inherit"/>
                        </a:rPr>
                        <a:t> · </a:t>
                      </a:r>
                      <a:r>
                        <a:rPr lang="sl-SI" sz="1400" dirty="0" err="1">
                          <a:solidFill>
                            <a:srgbClr val="333333"/>
                          </a:solidFill>
                          <a:effectLst/>
                          <a:latin typeface="inherit"/>
                        </a:rPr>
                        <a:t>Vasiljev</a:t>
                      </a:r>
                      <a:r>
                        <a:rPr lang="sl-SI" sz="1400" dirty="0">
                          <a:solidFill>
                            <a:srgbClr val="333333"/>
                          </a:solidFill>
                          <a:effectLst/>
                          <a:latin typeface="inherit"/>
                        </a:rPr>
                        <a:t> </a:t>
                      </a:r>
                      <a:r>
                        <a:rPr lang="sl-SI" sz="1400" dirty="0" err="1">
                          <a:solidFill>
                            <a:srgbClr val="333333"/>
                          </a:solidFill>
                          <a:effectLst/>
                          <a:latin typeface="inherit"/>
                        </a:rPr>
                        <a:t>Marchesi</a:t>
                      </a:r>
                      <a:r>
                        <a:rPr lang="sl-SI" sz="1400" dirty="0">
                          <a:solidFill>
                            <a:srgbClr val="333333"/>
                          </a:solidFill>
                          <a:effectLst/>
                          <a:latin typeface="inherit"/>
                        </a:rPr>
                        <a:t> </a:t>
                      </a:r>
                      <a:r>
                        <a:rPr lang="sl-SI" sz="1400" dirty="0" err="1">
                          <a:solidFill>
                            <a:srgbClr val="333333"/>
                          </a:solidFill>
                          <a:effectLst/>
                          <a:latin typeface="inherit"/>
                        </a:rPr>
                        <a:t>V.</a:t>
                      </a:r>
                      <a:r>
                        <a:rPr lang="sl-SI" sz="1400" baseline="30000" dirty="0" err="1">
                          <a:solidFill>
                            <a:srgbClr val="333333"/>
                          </a:solidFill>
                          <a:effectLst/>
                          <a:latin typeface="inherit"/>
                        </a:rPr>
                        <a:t>c</a:t>
                      </a:r>
                      <a:r>
                        <a:rPr lang="sl-SI" sz="1400" dirty="0">
                          <a:solidFill>
                            <a:srgbClr val="333333"/>
                          </a:solidFill>
                          <a:effectLst/>
                          <a:latin typeface="inherit"/>
                        </a:rPr>
                        <a:t> · Petelin </a:t>
                      </a:r>
                      <a:r>
                        <a:rPr lang="sl-SI" sz="1400" dirty="0" err="1">
                          <a:solidFill>
                            <a:srgbClr val="333333"/>
                          </a:solidFill>
                          <a:effectLst/>
                          <a:latin typeface="inherit"/>
                        </a:rPr>
                        <a:t>A.</a:t>
                      </a:r>
                      <a:r>
                        <a:rPr lang="sl-SI" sz="1400" baseline="30000" dirty="0" err="1">
                          <a:solidFill>
                            <a:srgbClr val="333333"/>
                          </a:solidFill>
                          <a:effectLst/>
                          <a:latin typeface="inherit"/>
                        </a:rPr>
                        <a:t>a</a:t>
                      </a:r>
                      <a:r>
                        <a:rPr lang="sl-SI" sz="1400" dirty="0">
                          <a:solidFill>
                            <a:srgbClr val="333333"/>
                          </a:solidFill>
                          <a:effectLst/>
                          <a:latin typeface="inherit"/>
                        </a:rPr>
                        <a:t> · Jenuš </a:t>
                      </a:r>
                      <a:r>
                        <a:rPr lang="sl-SI" sz="1400" dirty="0" err="1">
                          <a:solidFill>
                            <a:srgbClr val="333333"/>
                          </a:solidFill>
                          <a:effectLst/>
                          <a:latin typeface="inherit"/>
                        </a:rPr>
                        <a:t>T.</a:t>
                      </a:r>
                      <a:r>
                        <a:rPr lang="sl-SI" sz="1400" baseline="30000" dirty="0" err="1">
                          <a:solidFill>
                            <a:srgbClr val="333333"/>
                          </a:solidFill>
                          <a:effectLst/>
                          <a:latin typeface="inherit"/>
                        </a:rPr>
                        <a:t>c</a:t>
                      </a:r>
                      <a:r>
                        <a:rPr lang="sl-SI" sz="1400" dirty="0">
                          <a:solidFill>
                            <a:srgbClr val="333333"/>
                          </a:solidFill>
                          <a:effectLst/>
                          <a:latin typeface="inherit"/>
                        </a:rPr>
                        <a:t> · Vidic </a:t>
                      </a:r>
                      <a:r>
                        <a:rPr lang="sl-SI" sz="1400" dirty="0" err="1">
                          <a:solidFill>
                            <a:srgbClr val="333333"/>
                          </a:solidFill>
                          <a:effectLst/>
                          <a:latin typeface="inherit"/>
                        </a:rPr>
                        <a:t>S.</a:t>
                      </a:r>
                      <a:r>
                        <a:rPr lang="sl-SI" sz="1400" baseline="30000" dirty="0" err="1">
                          <a:solidFill>
                            <a:srgbClr val="333333"/>
                          </a:solidFill>
                          <a:effectLst/>
                          <a:latin typeface="inherit"/>
                        </a:rPr>
                        <a:t>d</a:t>
                      </a:r>
                      <a:r>
                        <a:rPr lang="sl-SI" sz="1400" dirty="0">
                          <a:solidFill>
                            <a:srgbClr val="333333"/>
                          </a:solidFill>
                          <a:effectLst/>
                          <a:latin typeface="inherit"/>
                        </a:rPr>
                        <a:t> · Drevenšek </a:t>
                      </a:r>
                      <a:r>
                        <a:rPr lang="sl-SI" sz="1400" dirty="0" err="1">
                          <a:solidFill>
                            <a:srgbClr val="333333"/>
                          </a:solidFill>
                          <a:effectLst/>
                          <a:latin typeface="inherit"/>
                        </a:rPr>
                        <a:t>G.</a:t>
                      </a:r>
                      <a:r>
                        <a:rPr lang="sl-SI" sz="1400" baseline="30000" dirty="0" err="1">
                          <a:solidFill>
                            <a:srgbClr val="333333"/>
                          </a:solidFill>
                          <a:effectLst/>
                          <a:latin typeface="inherit"/>
                        </a:rPr>
                        <a:t>b,e</a:t>
                      </a:r>
                      <a:r>
                        <a:rPr lang="sl-SI" sz="1400" dirty="0">
                          <a:solidFill>
                            <a:srgbClr val="333333"/>
                          </a:solidFill>
                          <a:effectLst/>
                          <a:latin typeface="inherit"/>
                        </a:rPr>
                        <a:t> · Jenko </a:t>
                      </a:r>
                      <a:r>
                        <a:rPr lang="sl-SI" sz="1400" dirty="0" err="1">
                          <a:solidFill>
                            <a:srgbClr val="333333"/>
                          </a:solidFill>
                          <a:effectLst/>
                          <a:latin typeface="inherit"/>
                        </a:rPr>
                        <a:t>Pražnikar</a:t>
                      </a:r>
                      <a:r>
                        <a:rPr lang="sl-SI" sz="1400" dirty="0">
                          <a:solidFill>
                            <a:srgbClr val="333333"/>
                          </a:solidFill>
                          <a:effectLst/>
                          <a:latin typeface="inherit"/>
                        </a:rPr>
                        <a:t> </a:t>
                      </a:r>
                      <a:r>
                        <a:rPr lang="sl-SI" sz="1400" dirty="0" err="1">
                          <a:solidFill>
                            <a:srgbClr val="333333"/>
                          </a:solidFill>
                          <a:effectLst/>
                          <a:latin typeface="inherit"/>
                        </a:rPr>
                        <a:t>Z.</a:t>
                      </a:r>
                      <a:r>
                        <a:rPr lang="sl-SI" sz="1400" baseline="30000" dirty="0" err="1">
                          <a:solidFill>
                            <a:srgbClr val="333333"/>
                          </a:solidFill>
                          <a:effectLst/>
                          <a:latin typeface="inherit"/>
                        </a:rPr>
                        <a:t>a</a:t>
                      </a:r>
                      <a:r>
                        <a:rPr lang="sl-SI" sz="1400" dirty="0">
                          <a:solidFill>
                            <a:srgbClr val="333333"/>
                          </a:solidFill>
                          <a:effectLst/>
                          <a:latin typeface="inherit"/>
                        </a:rPr>
                        <a:t/>
                      </a:r>
                      <a:br>
                        <a:rPr lang="sl-SI" sz="1400" dirty="0">
                          <a:solidFill>
                            <a:srgbClr val="333333"/>
                          </a:solidFill>
                          <a:effectLst/>
                          <a:latin typeface="inherit"/>
                        </a:rPr>
                      </a:br>
                      <a:endParaRPr lang="sl-SI" sz="1400" dirty="0">
                        <a:solidFill>
                          <a:srgbClr val="333333"/>
                        </a:solidFill>
                        <a:effectLst/>
                        <a:latin typeface="inherit"/>
                      </a:endParaRPr>
                    </a:p>
                  </a:txBody>
                  <a:tcPr marL="89087" marR="89087" marT="44544" marB="44544">
                    <a:lnL>
                      <a:noFill/>
                    </a:lnL>
                    <a:lnR>
                      <a:noFill/>
                    </a:lnR>
                    <a:lnT>
                      <a:noFill/>
                    </a:lnT>
                    <a:lnB>
                      <a:noFill/>
                    </a:lnB>
                    <a:solidFill>
                      <a:srgbClr val="FFFFFF"/>
                    </a:solidFill>
                  </a:tcPr>
                </a:tc>
                <a:tc>
                  <a:txBody>
                    <a:bodyPr/>
                    <a:lstStyle/>
                    <a:p>
                      <a:endParaRPr lang="sl-SI" sz="1400" dirty="0"/>
                    </a:p>
                  </a:txBody>
                  <a:tcPr marL="89087" marR="89087" marT="44544" marB="44544">
                    <a:lnL>
                      <a:noFill/>
                    </a:lnL>
                  </a:tcPr>
                </a:tc>
                <a:extLst>
                  <a:ext uri="{0D108BD9-81ED-4DB2-BD59-A6C34878D82A}">
                    <a16:rowId xmlns:a16="http://schemas.microsoft.com/office/drawing/2014/main" val="140892583"/>
                  </a:ext>
                </a:extLst>
              </a:tr>
              <a:tr h="258233">
                <a:tc gridSpan="2">
                  <a:txBody>
                    <a:bodyPr/>
                    <a:lstStyle/>
                    <a:p>
                      <a:endParaRPr lang="sl-SI" sz="1400" dirty="0">
                        <a:effectLst/>
                      </a:endParaRPr>
                    </a:p>
                  </a:txBody>
                  <a:tcPr marL="89087" marR="89087" marT="44544" marB="44544" anchor="ctr">
                    <a:lnL>
                      <a:noFill/>
                    </a:lnL>
                    <a:lnR>
                      <a:noFill/>
                    </a:lnR>
                    <a:lnT>
                      <a:noFill/>
                    </a:lnT>
                    <a:lnB>
                      <a:noFill/>
                    </a:lnB>
                    <a:solidFill>
                      <a:srgbClr val="FFFFFF"/>
                    </a:solidFill>
                  </a:tcPr>
                </a:tc>
                <a:tc hMerge="1">
                  <a:txBody>
                    <a:bodyPr/>
                    <a:lstStyle/>
                    <a:p>
                      <a:endParaRPr lang="sl-SI"/>
                    </a:p>
                  </a:txBody>
                  <a:tcPr/>
                </a:tc>
                <a:extLst>
                  <a:ext uri="{0D108BD9-81ED-4DB2-BD59-A6C34878D82A}">
                    <a16:rowId xmlns:a16="http://schemas.microsoft.com/office/drawing/2014/main" val="3792152626"/>
                  </a:ext>
                </a:extLst>
              </a:tr>
            </a:tbl>
          </a:graphicData>
        </a:graphic>
      </p:graphicFrame>
      <p:sp>
        <p:nvSpPr>
          <p:cNvPr id="7" name="Rectangle 1"/>
          <p:cNvSpPr>
            <a:spLocks noChangeArrowheads="1"/>
          </p:cNvSpPr>
          <p:nvPr/>
        </p:nvSpPr>
        <p:spPr bwMode="auto">
          <a:xfrm>
            <a:off x="467956" y="1640759"/>
            <a:ext cx="2250168"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r>
              <a:rPr lang="sl-SI" altLang="sl-SI" sz="1200" dirty="0">
                <a:solidFill>
                  <a:srgbClr val="333333"/>
                </a:solidFill>
                <a:latin typeface="Open Sans"/>
              </a:rPr>
              <a:t>Eur </a:t>
            </a:r>
            <a:r>
              <a:rPr lang="sl-SI" altLang="sl-SI" sz="1200" dirty="0" err="1">
                <a:solidFill>
                  <a:srgbClr val="333333"/>
                </a:solidFill>
                <a:latin typeface="Open Sans"/>
              </a:rPr>
              <a:t>Addict</a:t>
            </a:r>
            <a:r>
              <a:rPr lang="sl-SI" altLang="sl-SI" sz="1200" dirty="0">
                <a:solidFill>
                  <a:srgbClr val="333333"/>
                </a:solidFill>
                <a:latin typeface="Open Sans"/>
              </a:rPr>
              <a:t> Res 2018;24:189–200</a:t>
            </a:r>
            <a:endParaRPr lang="sl-SI" altLang="sl-SI" dirty="0">
              <a:latin typeface="Arial" panose="020B0604020202020204" pitchFamily="34" charset="0"/>
            </a:endParaRPr>
          </a:p>
        </p:txBody>
      </p:sp>
    </p:spTree>
    <p:extLst>
      <p:ext uri="{BB962C8B-B14F-4D97-AF65-F5344CB8AC3E}">
        <p14:creationId xmlns:p14="http://schemas.microsoft.com/office/powerpoint/2010/main" val="2617239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0016" y="332656"/>
            <a:ext cx="294322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26" y="116632"/>
            <a:ext cx="55530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95126" y="2385815"/>
            <a:ext cx="4572000" cy="1631216"/>
          </a:xfrm>
          <a:prstGeom prst="rect">
            <a:avLst/>
          </a:prstGeom>
        </p:spPr>
        <p:txBody>
          <a:bodyPr>
            <a:spAutoFit/>
          </a:bodyPr>
          <a:lstStyle/>
          <a:p>
            <a:endParaRPr lang="en-US" sz="2000" dirty="0"/>
          </a:p>
          <a:p>
            <a:r>
              <a:rPr lang="en-US" sz="2000" dirty="0"/>
              <a:t>"</a:t>
            </a:r>
            <a:r>
              <a:rPr lang="en-US" sz="2000" b="1" dirty="0" err="1"/>
              <a:t>En</a:t>
            </a:r>
            <a:r>
              <a:rPr lang="en-US" sz="2000" b="1" dirty="0"/>
              <a:t> </a:t>
            </a:r>
            <a:r>
              <a:rPr lang="en-US" sz="2000" b="1" dirty="0" err="1"/>
              <a:t>pijanec</a:t>
            </a:r>
            <a:r>
              <a:rPr lang="en-US" sz="2000" b="1" dirty="0"/>
              <a:t> </a:t>
            </a:r>
            <a:r>
              <a:rPr lang="en-US" sz="2000" b="1" dirty="0" err="1"/>
              <a:t>rodi</a:t>
            </a:r>
            <a:r>
              <a:rPr lang="en-US" sz="2000" b="1" dirty="0"/>
              <a:t> </a:t>
            </a:r>
            <a:r>
              <a:rPr lang="en-US" sz="2000" b="1" dirty="0" err="1"/>
              <a:t>drugega</a:t>
            </a:r>
            <a:r>
              <a:rPr lang="en-US" sz="2000" dirty="0"/>
              <a:t>," je </a:t>
            </a:r>
            <a:r>
              <a:rPr lang="en-US" sz="2000" dirty="0" err="1"/>
              <a:t>pred</a:t>
            </a:r>
            <a:r>
              <a:rPr lang="en-US" sz="2000" dirty="0"/>
              <a:t> </a:t>
            </a:r>
            <a:r>
              <a:rPr lang="en-US" sz="2000" dirty="0" err="1"/>
              <a:t>skoraj</a:t>
            </a:r>
            <a:r>
              <a:rPr lang="en-US" sz="2000" dirty="0"/>
              <a:t> 2000 </a:t>
            </a:r>
            <a:r>
              <a:rPr lang="en-US" sz="2000" dirty="0" err="1"/>
              <a:t>leti</a:t>
            </a:r>
            <a:r>
              <a:rPr lang="en-US" sz="2000" dirty="0"/>
              <a:t> </a:t>
            </a:r>
            <a:r>
              <a:rPr lang="en-US" sz="2000" dirty="0" err="1"/>
              <a:t>zapisal</a:t>
            </a:r>
            <a:r>
              <a:rPr lang="en-US" sz="2000" dirty="0"/>
              <a:t> </a:t>
            </a:r>
            <a:r>
              <a:rPr lang="en-US" sz="2000" dirty="0" err="1"/>
              <a:t>grški</a:t>
            </a:r>
            <a:r>
              <a:rPr lang="en-US" sz="2000" dirty="0"/>
              <a:t> </a:t>
            </a:r>
            <a:r>
              <a:rPr lang="en-US" sz="2000" dirty="0" err="1"/>
              <a:t>filozof</a:t>
            </a:r>
            <a:r>
              <a:rPr lang="en-US" sz="2000" dirty="0"/>
              <a:t> </a:t>
            </a:r>
            <a:r>
              <a:rPr lang="en-US" sz="2000" dirty="0" err="1"/>
              <a:t>Plutarh</a:t>
            </a:r>
            <a:r>
              <a:rPr lang="en-US" sz="2000" dirty="0"/>
              <a:t> in </a:t>
            </a:r>
            <a:r>
              <a:rPr lang="en-US" sz="2000" dirty="0" err="1"/>
              <a:t>pokazal</a:t>
            </a:r>
            <a:r>
              <a:rPr lang="en-US" sz="2000" dirty="0"/>
              <a:t> </a:t>
            </a:r>
            <a:r>
              <a:rPr lang="en-US" sz="2000" dirty="0" err="1"/>
              <a:t>starodavno</a:t>
            </a:r>
            <a:r>
              <a:rPr lang="en-US" sz="2000" dirty="0"/>
              <a:t> </a:t>
            </a:r>
            <a:r>
              <a:rPr lang="en-US" sz="2000" dirty="0" err="1"/>
              <a:t>modrost</a:t>
            </a:r>
            <a:r>
              <a:rPr lang="en-US" sz="2000" dirty="0"/>
              <a:t> </a:t>
            </a:r>
            <a:r>
              <a:rPr lang="en-US" sz="2000" dirty="0" err="1"/>
              <a:t>opažanja</a:t>
            </a:r>
            <a:r>
              <a:rPr lang="en-US" sz="2000" dirty="0"/>
              <a:t>, da </a:t>
            </a:r>
            <a:r>
              <a:rPr lang="en-US" sz="2000" dirty="0" err="1">
                <a:solidFill>
                  <a:srgbClr val="FF0000"/>
                </a:solidFill>
              </a:rPr>
              <a:t>alkoholizem</a:t>
            </a:r>
            <a:r>
              <a:rPr lang="en-US" sz="2000" dirty="0">
                <a:solidFill>
                  <a:srgbClr val="FF0000"/>
                </a:solidFill>
              </a:rPr>
              <a:t> </a:t>
            </a:r>
            <a:r>
              <a:rPr lang="en-US" sz="2000" dirty="0" err="1">
                <a:solidFill>
                  <a:srgbClr val="FF0000"/>
                </a:solidFill>
              </a:rPr>
              <a:t>prevladuje</a:t>
            </a:r>
            <a:r>
              <a:rPr lang="en-US" sz="2000" dirty="0">
                <a:solidFill>
                  <a:srgbClr val="FF0000"/>
                </a:solidFill>
              </a:rPr>
              <a:t> v </a:t>
            </a:r>
            <a:r>
              <a:rPr lang="en-US" sz="2000" dirty="0" err="1">
                <a:solidFill>
                  <a:srgbClr val="FF0000"/>
                </a:solidFill>
              </a:rPr>
              <a:t>družinah</a:t>
            </a:r>
            <a:r>
              <a:rPr lang="en-US" sz="2000" dirty="0"/>
              <a:t>.</a:t>
            </a:r>
          </a:p>
        </p:txBody>
      </p:sp>
      <p:sp>
        <p:nvSpPr>
          <p:cNvPr id="4" name="Rectangle 3"/>
          <p:cNvSpPr/>
          <p:nvPr/>
        </p:nvSpPr>
        <p:spPr>
          <a:xfrm>
            <a:off x="7536160" y="823031"/>
            <a:ext cx="3960440" cy="5693866"/>
          </a:xfrm>
          <a:prstGeom prst="rect">
            <a:avLst/>
          </a:prstGeom>
        </p:spPr>
        <p:txBody>
          <a:bodyPr wrap="square">
            <a:spAutoFit/>
          </a:bodyPr>
          <a:lstStyle/>
          <a:p>
            <a:endParaRPr lang="en-US" sz="2800" dirty="0"/>
          </a:p>
          <a:p>
            <a:r>
              <a:rPr lang="en-US" sz="2800" dirty="0" err="1"/>
              <a:t>Osebnostna</a:t>
            </a:r>
            <a:r>
              <a:rPr lang="en-US" sz="2800" dirty="0"/>
              <a:t> </a:t>
            </a:r>
            <a:r>
              <a:rPr lang="en-US" sz="2800" dirty="0" err="1"/>
              <a:t>motnja</a:t>
            </a:r>
            <a:r>
              <a:rPr lang="en-US" sz="2800" dirty="0"/>
              <a:t>, </a:t>
            </a:r>
            <a:r>
              <a:rPr lang="en-US" sz="2800" dirty="0" err="1"/>
              <a:t>ki</a:t>
            </a:r>
            <a:r>
              <a:rPr lang="en-US" sz="2800" dirty="0"/>
              <a:t> je </a:t>
            </a:r>
            <a:r>
              <a:rPr lang="en-US" sz="2800" dirty="0" err="1"/>
              <a:t>najpogosteje</a:t>
            </a:r>
            <a:r>
              <a:rPr lang="en-US" sz="2800" dirty="0"/>
              <a:t> </a:t>
            </a:r>
            <a:r>
              <a:rPr lang="en-US" sz="2800" dirty="0" err="1"/>
              <a:t>povezana</a:t>
            </a:r>
            <a:r>
              <a:rPr lang="en-US" sz="2800" dirty="0"/>
              <a:t> z </a:t>
            </a:r>
            <a:r>
              <a:rPr lang="en-US" sz="2800" dirty="0" err="1"/>
              <a:t>odvisnostjo</a:t>
            </a:r>
            <a:r>
              <a:rPr lang="en-US" sz="2800" dirty="0"/>
              <a:t>, je </a:t>
            </a:r>
            <a:r>
              <a:rPr lang="en-US" sz="2800" dirty="0" err="1">
                <a:solidFill>
                  <a:srgbClr val="00B0F0"/>
                </a:solidFill>
              </a:rPr>
              <a:t>antisocialna</a:t>
            </a:r>
            <a:r>
              <a:rPr lang="en-US" sz="2800" dirty="0">
                <a:solidFill>
                  <a:srgbClr val="00B0F0"/>
                </a:solidFill>
              </a:rPr>
              <a:t> </a:t>
            </a:r>
            <a:r>
              <a:rPr lang="en-US" sz="2800" dirty="0" err="1">
                <a:solidFill>
                  <a:srgbClr val="00B0F0"/>
                </a:solidFill>
              </a:rPr>
              <a:t>osebnostna</a:t>
            </a:r>
            <a:r>
              <a:rPr lang="en-US" sz="2800" dirty="0">
                <a:solidFill>
                  <a:srgbClr val="00B0F0"/>
                </a:solidFill>
              </a:rPr>
              <a:t> </a:t>
            </a:r>
            <a:r>
              <a:rPr lang="en-US" sz="2800" dirty="0" err="1">
                <a:solidFill>
                  <a:srgbClr val="00B0F0"/>
                </a:solidFill>
              </a:rPr>
              <a:t>motnja</a:t>
            </a:r>
            <a:r>
              <a:rPr lang="en-US" sz="2800" dirty="0">
                <a:solidFill>
                  <a:srgbClr val="00B0F0"/>
                </a:solidFill>
              </a:rPr>
              <a:t> </a:t>
            </a:r>
            <a:r>
              <a:rPr lang="en-US" sz="2800" dirty="0"/>
              <a:t>(ASPD), </a:t>
            </a:r>
            <a:r>
              <a:rPr lang="en-US" sz="2800" dirty="0" err="1"/>
              <a:t>ki</a:t>
            </a:r>
            <a:r>
              <a:rPr lang="en-US" sz="2800" dirty="0"/>
              <a:t> </a:t>
            </a:r>
            <a:r>
              <a:rPr lang="en-US" sz="2800" dirty="0" err="1"/>
              <a:t>vključuje</a:t>
            </a:r>
            <a:r>
              <a:rPr lang="en-US" sz="2800" dirty="0"/>
              <a:t> </a:t>
            </a:r>
            <a:r>
              <a:rPr lang="en-US" sz="2800" dirty="0" err="1"/>
              <a:t>nepošteno</a:t>
            </a:r>
            <a:r>
              <a:rPr lang="en-US" sz="2800" dirty="0"/>
              <a:t>, </a:t>
            </a:r>
            <a:r>
              <a:rPr lang="en-US" sz="2800" dirty="0" err="1"/>
              <a:t>manipulativno</a:t>
            </a:r>
            <a:r>
              <a:rPr lang="en-US" sz="2800" dirty="0"/>
              <a:t>, </a:t>
            </a:r>
            <a:r>
              <a:rPr lang="en-US" sz="2800" dirty="0" err="1"/>
              <a:t>neobčutljivo</a:t>
            </a:r>
            <a:r>
              <a:rPr lang="en-US" sz="2800" dirty="0"/>
              <a:t> in </a:t>
            </a:r>
            <a:r>
              <a:rPr lang="en-US" sz="2800" dirty="0" err="1"/>
              <a:t>kriminalno</a:t>
            </a:r>
            <a:r>
              <a:rPr lang="en-US" sz="2800" dirty="0"/>
              <a:t> </a:t>
            </a:r>
            <a:r>
              <a:rPr lang="sl-SI" sz="2800" dirty="0"/>
              <a:t>osebo/</a:t>
            </a:r>
            <a:r>
              <a:rPr lang="en-US" sz="2800" dirty="0" err="1"/>
              <a:t>vedenje</a:t>
            </a:r>
            <a:r>
              <a:rPr lang="en-US" sz="2800" dirty="0"/>
              <a:t>. </a:t>
            </a:r>
            <a:r>
              <a:rPr lang="en-US" sz="2800" dirty="0" err="1"/>
              <a:t>Te</a:t>
            </a:r>
            <a:r>
              <a:rPr lang="en-US" sz="2800" dirty="0"/>
              <a:t> </a:t>
            </a:r>
            <a:r>
              <a:rPr lang="en-US" sz="2800" dirty="0" err="1"/>
              <a:t>značilnosti</a:t>
            </a:r>
            <a:r>
              <a:rPr lang="en-US" sz="2800" dirty="0"/>
              <a:t> </a:t>
            </a:r>
            <a:r>
              <a:rPr lang="en-US" sz="2800" dirty="0" err="1"/>
              <a:t>sestavljajo</a:t>
            </a:r>
            <a:r>
              <a:rPr lang="en-US" sz="2800" dirty="0"/>
              <a:t> </a:t>
            </a:r>
            <a:r>
              <a:rPr lang="en-US" sz="2800" dirty="0" err="1"/>
              <a:t>stereotip</a:t>
            </a:r>
            <a:r>
              <a:rPr lang="en-US" sz="2800" dirty="0"/>
              <a:t> </a:t>
            </a:r>
            <a:r>
              <a:rPr lang="en-US" sz="2800" dirty="0" err="1"/>
              <a:t>nekoga</a:t>
            </a:r>
            <a:r>
              <a:rPr lang="en-US" sz="2800" dirty="0"/>
              <a:t> z </a:t>
            </a:r>
            <a:r>
              <a:rPr lang="en-US" sz="2800" dirty="0" err="1"/>
              <a:t>odvisnostjo</a:t>
            </a:r>
            <a:r>
              <a:rPr lang="en-US" sz="2800" dirty="0"/>
              <a:t>.</a:t>
            </a:r>
          </a:p>
        </p:txBody>
      </p:sp>
      <p:sp>
        <p:nvSpPr>
          <p:cNvPr id="5" name="Rectangle 4"/>
          <p:cNvSpPr/>
          <p:nvPr/>
        </p:nvSpPr>
        <p:spPr>
          <a:xfrm>
            <a:off x="911424" y="4243721"/>
            <a:ext cx="5652120" cy="2308324"/>
          </a:xfrm>
          <a:prstGeom prst="rect">
            <a:avLst/>
          </a:prstGeom>
        </p:spPr>
        <p:txBody>
          <a:bodyPr wrap="square">
            <a:spAutoFit/>
          </a:bodyPr>
          <a:lstStyle/>
          <a:p>
            <a:endParaRPr lang="en-US" sz="2400" dirty="0"/>
          </a:p>
          <a:p>
            <a:r>
              <a:rPr lang="en-US" sz="2400" dirty="0"/>
              <a:t>18 </a:t>
            </a:r>
            <a:r>
              <a:rPr lang="en-US" sz="2400" dirty="0"/>
              <a:t>% </a:t>
            </a:r>
            <a:r>
              <a:rPr lang="en-US" sz="2400" dirty="0" err="1"/>
              <a:t>ljudi</a:t>
            </a:r>
            <a:r>
              <a:rPr lang="en-US" sz="2400" dirty="0"/>
              <a:t> z </a:t>
            </a:r>
            <a:r>
              <a:rPr lang="en-US" sz="2400" dirty="0" err="1"/>
              <a:t>motnjami</a:t>
            </a:r>
            <a:r>
              <a:rPr lang="en-US" sz="2400" dirty="0"/>
              <a:t> </a:t>
            </a:r>
            <a:r>
              <a:rPr lang="en-US" sz="2400" dirty="0" err="1"/>
              <a:t>uživanja</a:t>
            </a:r>
            <a:r>
              <a:rPr lang="en-US" sz="2400" dirty="0"/>
              <a:t> </a:t>
            </a:r>
            <a:r>
              <a:rPr lang="en-US" sz="2400" dirty="0" err="1">
                <a:solidFill>
                  <a:srgbClr val="7030A0"/>
                </a:solidFill>
              </a:rPr>
              <a:t>prepovedanih</a:t>
            </a:r>
            <a:r>
              <a:rPr lang="en-US" sz="2400" dirty="0">
                <a:solidFill>
                  <a:srgbClr val="7030A0"/>
                </a:solidFill>
              </a:rPr>
              <a:t> </a:t>
            </a:r>
            <a:r>
              <a:rPr lang="en-US" sz="2400" dirty="0" err="1">
                <a:solidFill>
                  <a:srgbClr val="7030A0"/>
                </a:solidFill>
              </a:rPr>
              <a:t>drog</a:t>
            </a:r>
            <a:r>
              <a:rPr lang="en-US" sz="2400" dirty="0">
                <a:solidFill>
                  <a:srgbClr val="7030A0"/>
                </a:solidFill>
              </a:rPr>
              <a:t> </a:t>
            </a:r>
            <a:r>
              <a:rPr lang="en-US" sz="2400" dirty="0" err="1"/>
              <a:t>ima</a:t>
            </a:r>
            <a:r>
              <a:rPr lang="en-US" sz="2400" dirty="0"/>
              <a:t> ASPD, </a:t>
            </a:r>
            <a:r>
              <a:rPr lang="en-US" sz="2400" dirty="0" err="1"/>
              <a:t>prav</a:t>
            </a:r>
            <a:r>
              <a:rPr lang="en-US" sz="2400" dirty="0"/>
              <a:t> </a:t>
            </a:r>
            <a:r>
              <a:rPr lang="en-US" sz="2400" dirty="0" err="1"/>
              <a:t>tako</a:t>
            </a:r>
            <a:r>
              <a:rPr lang="en-US" sz="2400" dirty="0"/>
              <a:t> 9 % </a:t>
            </a:r>
            <a:r>
              <a:rPr lang="en-US" sz="2400" dirty="0" err="1"/>
              <a:t>ljudi</a:t>
            </a:r>
            <a:r>
              <a:rPr lang="en-US" sz="2400" dirty="0"/>
              <a:t> z </a:t>
            </a:r>
            <a:r>
              <a:rPr lang="en-US" sz="2400" dirty="0" err="1"/>
              <a:t>motnjami</a:t>
            </a:r>
            <a:r>
              <a:rPr lang="en-US" sz="2400" dirty="0"/>
              <a:t> </a:t>
            </a:r>
            <a:r>
              <a:rPr lang="en-US" sz="2400" dirty="0" err="1">
                <a:solidFill>
                  <a:srgbClr val="C00000"/>
                </a:solidFill>
              </a:rPr>
              <a:t>uživanja</a:t>
            </a:r>
            <a:r>
              <a:rPr lang="en-US" sz="2400" dirty="0">
                <a:solidFill>
                  <a:srgbClr val="C00000"/>
                </a:solidFill>
              </a:rPr>
              <a:t> </a:t>
            </a:r>
            <a:r>
              <a:rPr lang="en-US" sz="2400" dirty="0" err="1">
                <a:solidFill>
                  <a:srgbClr val="C00000"/>
                </a:solidFill>
              </a:rPr>
              <a:t>alkohola</a:t>
            </a:r>
            <a:r>
              <a:rPr lang="en-US" sz="2400" dirty="0">
                <a:solidFill>
                  <a:srgbClr val="C00000"/>
                </a:solidFill>
              </a:rPr>
              <a:t> </a:t>
            </a:r>
            <a:r>
              <a:rPr lang="en-US" sz="2400" dirty="0"/>
              <a:t>– </a:t>
            </a:r>
            <a:r>
              <a:rPr lang="en-US" sz="2400" dirty="0" err="1"/>
              <a:t>veliko</a:t>
            </a:r>
            <a:r>
              <a:rPr lang="en-US" sz="2400" dirty="0"/>
              <a:t> </a:t>
            </a:r>
            <a:r>
              <a:rPr lang="en-US" sz="2400" dirty="0" err="1"/>
              <a:t>več</a:t>
            </a:r>
            <a:r>
              <a:rPr lang="en-US" sz="2400" dirty="0"/>
              <a:t> </a:t>
            </a:r>
            <a:r>
              <a:rPr lang="en-US" sz="2400" dirty="0" err="1"/>
              <a:t>kot</a:t>
            </a:r>
            <a:r>
              <a:rPr lang="en-US" sz="2400" dirty="0"/>
              <a:t> 4 %, </a:t>
            </a:r>
            <a:r>
              <a:rPr lang="en-US" sz="2400" dirty="0" err="1"/>
              <a:t>ki</a:t>
            </a:r>
            <a:r>
              <a:rPr lang="en-US" sz="2400" dirty="0"/>
              <a:t> </a:t>
            </a:r>
            <a:r>
              <a:rPr lang="en-US" sz="2400" dirty="0" err="1"/>
              <a:t>jih</a:t>
            </a:r>
            <a:r>
              <a:rPr lang="en-US" sz="2400" dirty="0"/>
              <a:t> </a:t>
            </a:r>
            <a:r>
              <a:rPr lang="en-US" sz="2400" dirty="0" err="1"/>
              <a:t>najdemo</a:t>
            </a:r>
            <a:r>
              <a:rPr lang="en-US" sz="2400" dirty="0"/>
              <a:t> v </a:t>
            </a:r>
            <a:r>
              <a:rPr lang="en-US" sz="2400" dirty="0" err="1"/>
              <a:t>splošni</a:t>
            </a:r>
            <a:r>
              <a:rPr lang="en-US" sz="2400" dirty="0"/>
              <a:t> </a:t>
            </a:r>
            <a:r>
              <a:rPr lang="en-US" sz="2400" dirty="0" err="1"/>
              <a:t>populaciji</a:t>
            </a:r>
            <a:r>
              <a:rPr lang="en-US" sz="2400" dirty="0"/>
              <a:t>.</a:t>
            </a:r>
          </a:p>
        </p:txBody>
      </p:sp>
    </p:spTree>
    <p:extLst>
      <p:ext uri="{BB962C8B-B14F-4D97-AF65-F5344CB8AC3E}">
        <p14:creationId xmlns:p14="http://schemas.microsoft.com/office/powerpoint/2010/main" val="7174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7611"/>
          </a:xfrm>
        </p:spPr>
        <p:txBody>
          <a:bodyPr>
            <a:normAutofit fontScale="90000"/>
          </a:bodyPr>
          <a:lstStyle/>
          <a:p>
            <a:r>
              <a:rPr lang="en-US" dirty="0" smtClean="0"/>
              <a:t>Social</a:t>
            </a:r>
            <a:r>
              <a:rPr lang="sl-SI" dirty="0" smtClean="0"/>
              <a:t>ne </a:t>
            </a:r>
            <a:r>
              <a:rPr lang="sl-SI" dirty="0" err="1" smtClean="0"/>
              <a:t>spremebe</a:t>
            </a:r>
            <a:r>
              <a:rPr lang="sl-SI" dirty="0" smtClean="0"/>
              <a:t>, družinska disfunkcija</a:t>
            </a:r>
            <a:endParaRPr lang="en-US" dirty="0"/>
          </a:p>
        </p:txBody>
      </p:sp>
      <p:sp>
        <p:nvSpPr>
          <p:cNvPr id="3" name="Content Placeholder 2"/>
          <p:cNvSpPr>
            <a:spLocks noGrp="1"/>
          </p:cNvSpPr>
          <p:nvPr>
            <p:ph idx="1"/>
          </p:nvPr>
        </p:nvSpPr>
        <p:spPr>
          <a:xfrm>
            <a:off x="838200" y="1447800"/>
            <a:ext cx="5473824" cy="4800600"/>
          </a:xfrm>
        </p:spPr>
        <p:txBody>
          <a:bodyPr>
            <a:normAutofit fontScale="92500" lnSpcReduction="10000"/>
          </a:bodyPr>
          <a:lstStyle/>
          <a:p>
            <a:r>
              <a:rPr lang="sl-SI" dirty="0" smtClean="0"/>
              <a:t>Zakaj toliko odvisnikov na Obali?</a:t>
            </a:r>
          </a:p>
          <a:p>
            <a:endParaRPr lang="sl-SI" dirty="0"/>
          </a:p>
          <a:p>
            <a:r>
              <a:rPr lang="sl-SI" dirty="0" smtClean="0"/>
              <a:t>(Ex</a:t>
            </a:r>
            <a:r>
              <a:rPr lang="sl-SI" dirty="0"/>
              <a:t> </a:t>
            </a:r>
            <a:r>
              <a:rPr lang="sl-SI" dirty="0" err="1" smtClean="0"/>
              <a:t>Free</a:t>
            </a:r>
            <a:r>
              <a:rPr lang="sl-SI" dirty="0" smtClean="0"/>
              <a:t> </a:t>
            </a:r>
            <a:r>
              <a:rPr lang="sl-SI" dirty="0" err="1" smtClean="0"/>
              <a:t>territory</a:t>
            </a:r>
            <a:r>
              <a:rPr lang="sl-SI" dirty="0" smtClean="0"/>
              <a:t> </a:t>
            </a:r>
            <a:r>
              <a:rPr lang="sl-SI" dirty="0" err="1" smtClean="0"/>
              <a:t>of</a:t>
            </a:r>
            <a:r>
              <a:rPr lang="sl-SI" dirty="0" smtClean="0"/>
              <a:t> </a:t>
            </a:r>
            <a:r>
              <a:rPr lang="sl-SI" dirty="0" err="1" smtClean="0"/>
              <a:t>Trieste</a:t>
            </a:r>
            <a:r>
              <a:rPr lang="sl-SI" dirty="0" smtClean="0"/>
              <a:t>)</a:t>
            </a:r>
          </a:p>
          <a:p>
            <a:endParaRPr lang="sl-SI" dirty="0" smtClean="0"/>
          </a:p>
          <a:p>
            <a:r>
              <a:rPr lang="sl-SI" dirty="0" smtClean="0"/>
              <a:t>Eksodus (večkratni)</a:t>
            </a:r>
          </a:p>
          <a:p>
            <a:endParaRPr lang="sl-SI" dirty="0"/>
          </a:p>
          <a:p>
            <a:r>
              <a:rPr lang="sl-SI" dirty="0" smtClean="0"/>
              <a:t>„Opustošene“ industrijske kapacitete </a:t>
            </a:r>
          </a:p>
          <a:p>
            <a:endParaRPr lang="sl-SI" dirty="0" smtClean="0"/>
          </a:p>
          <a:p>
            <a:r>
              <a:rPr lang="sl-SI" dirty="0" smtClean="0"/>
              <a:t>Delavci oz. „novi“ prebivalci iz različnih delov nekdanje Jugoslavije (pa i </a:t>
            </a:r>
            <a:r>
              <a:rPr lang="sl-SI" dirty="0" err="1" smtClean="0"/>
              <a:t>šire</a:t>
            </a:r>
            <a:r>
              <a:rPr lang="sl-SI" dirty="0" smtClean="0"/>
              <a:t>…)</a:t>
            </a:r>
          </a:p>
        </p:txBody>
      </p:sp>
      <p:pic>
        <p:nvPicPr>
          <p:cNvPr id="7170" name="Picture 2" descr="File:Marshall Plan 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112" y="1268760"/>
            <a:ext cx="3816424" cy="525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62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260648"/>
            <a:ext cx="8100392" cy="1143000"/>
          </a:xfrm>
        </p:spPr>
        <p:txBody>
          <a:bodyPr>
            <a:noAutofit/>
          </a:bodyPr>
          <a:lstStyle/>
          <a:p>
            <a:r>
              <a:rPr lang="en-US" sz="3600" dirty="0"/>
              <a:t>"</a:t>
            </a:r>
            <a:r>
              <a:rPr lang="de-DE" sz="3600" dirty="0"/>
              <a:t> Droge </a:t>
            </a:r>
            <a:r>
              <a:rPr lang="de-DE" sz="3600" dirty="0" err="1"/>
              <a:t>vam</a:t>
            </a:r>
            <a:r>
              <a:rPr lang="de-DE" sz="3600" dirty="0"/>
              <a:t> </a:t>
            </a:r>
            <a:r>
              <a:rPr lang="de-DE" sz="3600" dirty="0" err="1"/>
              <a:t>dajo</a:t>
            </a:r>
            <a:r>
              <a:rPr lang="de-DE" sz="3600" dirty="0"/>
              <a:t> </a:t>
            </a:r>
            <a:r>
              <a:rPr lang="de-DE" sz="3600" dirty="0" err="1"/>
              <a:t>občutek</a:t>
            </a:r>
            <a:r>
              <a:rPr lang="de-DE" sz="3600" dirty="0"/>
              <a:t>, da </a:t>
            </a:r>
            <a:r>
              <a:rPr lang="de-DE" sz="3600" dirty="0" err="1"/>
              <a:t>ste</a:t>
            </a:r>
            <a:r>
              <a:rPr lang="de-DE" sz="3600" dirty="0"/>
              <a:t> v </a:t>
            </a:r>
            <a:r>
              <a:rPr lang="de-DE" sz="3600" dirty="0" err="1"/>
              <a:t>nebesih</a:t>
            </a:r>
            <a:r>
              <a:rPr lang="de-DE" sz="3600" dirty="0"/>
              <a:t>, v </a:t>
            </a:r>
            <a:r>
              <a:rPr lang="de-DE" sz="3600" dirty="0" err="1"/>
              <a:t>resnici</a:t>
            </a:r>
            <a:r>
              <a:rPr lang="de-DE" sz="3600" dirty="0"/>
              <a:t> </a:t>
            </a:r>
            <a:r>
              <a:rPr lang="de-DE" sz="3600" dirty="0" err="1"/>
              <a:t>pa</a:t>
            </a:r>
            <a:r>
              <a:rPr lang="de-DE" sz="3600" dirty="0"/>
              <a:t> </a:t>
            </a:r>
            <a:r>
              <a:rPr lang="de-DE" sz="3600" dirty="0" err="1"/>
              <a:t>ste</a:t>
            </a:r>
            <a:r>
              <a:rPr lang="de-DE" sz="3600" dirty="0"/>
              <a:t> v </a:t>
            </a:r>
            <a:r>
              <a:rPr lang="de-DE" sz="3600" dirty="0" err="1"/>
              <a:t>peklu</a:t>
            </a:r>
            <a:r>
              <a:rPr lang="de-DE" sz="3600" dirty="0"/>
              <a:t> </a:t>
            </a:r>
            <a:r>
              <a:rPr lang="en-US" sz="3600" dirty="0"/>
              <a:t>„</a:t>
            </a:r>
            <a:r>
              <a:rPr lang="sl-SI" sz="3600" dirty="0"/>
              <a:t/>
            </a:r>
            <a:br>
              <a:rPr lang="sl-SI" sz="3600" dirty="0"/>
            </a:br>
            <a:endParaRPr lang="sl-SI" sz="3600" dirty="0"/>
          </a:p>
        </p:txBody>
      </p:sp>
      <p:sp>
        <p:nvSpPr>
          <p:cNvPr id="3" name="Content Placeholder 2"/>
          <p:cNvSpPr>
            <a:spLocks noGrp="1"/>
          </p:cNvSpPr>
          <p:nvPr>
            <p:ph idx="1"/>
          </p:nvPr>
        </p:nvSpPr>
        <p:spPr>
          <a:xfrm>
            <a:off x="1055440" y="1881856"/>
            <a:ext cx="4392488" cy="4373563"/>
          </a:xfrm>
        </p:spPr>
        <p:txBody>
          <a:bodyPr>
            <a:normAutofit/>
          </a:bodyPr>
          <a:lstStyle/>
          <a:p>
            <a:endParaRPr lang="sl-SI" dirty="0" smtClean="0"/>
          </a:p>
          <a:p>
            <a:endParaRPr lang="sl-SI" dirty="0"/>
          </a:p>
          <a:p>
            <a:endParaRPr lang="sl-SI" dirty="0" smtClean="0"/>
          </a:p>
          <a:p>
            <a:endParaRPr lang="sl-SI" dirty="0"/>
          </a:p>
          <a:p>
            <a:endParaRPr lang="sl-SI" dirty="0"/>
          </a:p>
          <a:p>
            <a:r>
              <a:rPr lang="sl-SI" dirty="0" smtClean="0"/>
              <a:t>„</a:t>
            </a:r>
            <a:r>
              <a:rPr lang="en-US" dirty="0" err="1" smtClean="0"/>
              <a:t>Numer</a:t>
            </a:r>
            <a:r>
              <a:rPr lang="sl-SI" dirty="0" smtClean="0"/>
              <a:t>o</a:t>
            </a:r>
            <a:r>
              <a:rPr lang="en-US" dirty="0" smtClean="0"/>
              <a:t> </a:t>
            </a:r>
            <a:r>
              <a:rPr lang="sl-SI" dirty="0" err="1" smtClean="0"/>
              <a:t>Uno</a:t>
            </a:r>
            <a:r>
              <a:rPr lang="en-US" dirty="0" smtClean="0"/>
              <a:t>“, </a:t>
            </a:r>
          </a:p>
          <a:p>
            <a:pPr marL="114300" indent="0">
              <a:buNone/>
            </a:pPr>
            <a:r>
              <a:rPr lang="sl-SI" dirty="0" smtClean="0"/>
              <a:t>Šef tajne </a:t>
            </a:r>
            <a:r>
              <a:rPr lang="en-US" dirty="0" err="1" smtClean="0"/>
              <a:t>grup</a:t>
            </a:r>
            <a:r>
              <a:rPr lang="sl-SI" dirty="0" smtClean="0"/>
              <a:t>e</a:t>
            </a:r>
            <a:r>
              <a:rPr lang="en-US" dirty="0" smtClean="0"/>
              <a:t> TNT</a:t>
            </a:r>
          </a:p>
          <a:p>
            <a:pPr marL="114300" indent="0">
              <a:buNone/>
            </a:pPr>
            <a:r>
              <a:rPr lang="en-US" dirty="0" smtClean="0"/>
              <a:t>(Alan Ford, 1969 </a:t>
            </a:r>
            <a:r>
              <a:rPr lang="en-US" dirty="0" smtClean="0">
                <a:sym typeface="Wingdings" panose="05000000000000000000" pitchFamily="2" charset="2"/>
              </a:rPr>
              <a:t></a:t>
            </a:r>
            <a:r>
              <a:rPr lang="en-US" dirty="0" smtClean="0"/>
              <a:t>)</a:t>
            </a:r>
            <a:endParaRPr lang="en-US" dirty="0"/>
          </a:p>
        </p:txBody>
      </p:sp>
      <p:pic>
        <p:nvPicPr>
          <p:cNvPr id="1026" name="Picture 2" descr="http://eshop.comics.it/images/product/repubblica/repubblica00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940" y="16520"/>
            <a:ext cx="4861964" cy="684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198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272480"/>
            <a:ext cx="7886700" cy="1325563"/>
          </a:xfrm>
        </p:spPr>
        <p:txBody>
          <a:bodyPr>
            <a:normAutofit fontScale="90000"/>
          </a:bodyPr>
          <a:lstStyle/>
          <a:p>
            <a:r>
              <a:rPr lang="sl-SI" dirty="0" smtClean="0"/>
              <a:t>Socialna izoliranost kot dodaten dejavnik iskanja psihoaktivnih snovi</a:t>
            </a:r>
            <a:endParaRPr lang="en-US" dirty="0"/>
          </a:p>
        </p:txBody>
      </p:sp>
      <p:sp>
        <p:nvSpPr>
          <p:cNvPr id="3" name="Content Placeholder 2"/>
          <p:cNvSpPr>
            <a:spLocks noGrp="1"/>
          </p:cNvSpPr>
          <p:nvPr>
            <p:ph idx="1"/>
          </p:nvPr>
        </p:nvSpPr>
        <p:spPr>
          <a:xfrm>
            <a:off x="335360" y="1844824"/>
            <a:ext cx="6232627" cy="4403576"/>
          </a:xfrm>
        </p:spPr>
        <p:txBody>
          <a:bodyPr>
            <a:noAutofit/>
          </a:bodyPr>
          <a:lstStyle/>
          <a:p>
            <a:r>
              <a:rPr lang="sl-SI" sz="3600" dirty="0"/>
              <a:t>„</a:t>
            </a:r>
            <a:r>
              <a:rPr lang="sl-SI" sz="3600" b="1" dirty="0"/>
              <a:t>Krvno maščevanje</a:t>
            </a:r>
            <a:r>
              <a:rPr lang="en-US" sz="3600" dirty="0"/>
              <a:t>“</a:t>
            </a:r>
            <a:r>
              <a:rPr lang="sl-SI" sz="3600" dirty="0"/>
              <a:t> (</a:t>
            </a:r>
            <a:r>
              <a:rPr lang="sl-SI" sz="3600" i="1" dirty="0" err="1"/>
              <a:t>vendetta</a:t>
            </a:r>
            <a:r>
              <a:rPr lang="sl-SI" sz="3600" i="1" dirty="0"/>
              <a:t>, krvna osveta, </a:t>
            </a:r>
            <a:r>
              <a:rPr lang="sl-SI" sz="3600" i="1" dirty="0" err="1"/>
              <a:t>g</a:t>
            </a:r>
            <a:r>
              <a:rPr lang="sl-SI" sz="3600" i="1" dirty="0" err="1"/>
              <a:t>jakmarrja</a:t>
            </a:r>
            <a:r>
              <a:rPr lang="sl-SI" sz="3600" i="1" dirty="0"/>
              <a:t>,  </a:t>
            </a:r>
            <a:r>
              <a:rPr lang="sl-SI" sz="3600" i="1" dirty="0" err="1"/>
              <a:t>kanun</a:t>
            </a:r>
            <a:r>
              <a:rPr lang="sl-SI" sz="3600" dirty="0"/>
              <a:t>…)</a:t>
            </a:r>
            <a:endParaRPr lang="en-US" sz="3600" dirty="0"/>
          </a:p>
          <a:p>
            <a:r>
              <a:rPr lang="sl-SI" sz="3600" dirty="0"/>
              <a:t>Krvni davek plača bližnji sorodnik</a:t>
            </a:r>
          </a:p>
          <a:p>
            <a:pPr marL="114300" indent="0">
              <a:buNone/>
            </a:pPr>
            <a:r>
              <a:rPr lang="sl-SI" sz="3600" dirty="0"/>
              <a:t>-Da so se izognili smrtni kazni so živeli v odročnih, hribovitih krajih, v stolpih</a:t>
            </a:r>
          </a:p>
          <a:p>
            <a:pPr marL="114300" indent="0">
              <a:buNone/>
            </a:pPr>
            <a:r>
              <a:rPr lang="sl-SI" sz="3600" dirty="0"/>
              <a:t>-Prisotna v Mediteranskih krajih</a:t>
            </a:r>
            <a:endParaRPr lang="en-US" sz="3600" dirty="0"/>
          </a:p>
          <a:p>
            <a:pPr marL="114300" indent="0">
              <a:buNone/>
            </a:pPr>
            <a:endParaRPr lang="en-US" sz="3600" dirty="0"/>
          </a:p>
          <a:p>
            <a:pPr marL="114300" indent="0">
              <a:buNone/>
            </a:pPr>
            <a:endParaRPr lang="en-US" sz="3600" dirty="0"/>
          </a:p>
        </p:txBody>
      </p:sp>
      <p:pic>
        <p:nvPicPr>
          <p:cNvPr id="2050" name="Picture 2" descr="File:LockInT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1619995"/>
            <a:ext cx="4217331" cy="494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108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972" y="0"/>
            <a:ext cx="7886700" cy="677491"/>
          </a:xfrm>
        </p:spPr>
        <p:txBody>
          <a:bodyPr>
            <a:normAutofit fontScale="90000"/>
          </a:bodyPr>
          <a:lstStyle/>
          <a:p>
            <a:r>
              <a:rPr lang="sl-SI" dirty="0" smtClean="0"/>
              <a:t>Nikotin in kajenje (ponovitev)</a:t>
            </a:r>
            <a:endParaRPr lang="en-US" dirty="0"/>
          </a:p>
        </p:txBody>
      </p:sp>
      <p:sp>
        <p:nvSpPr>
          <p:cNvPr id="3" name="Content Placeholder 2"/>
          <p:cNvSpPr>
            <a:spLocks noGrp="1"/>
          </p:cNvSpPr>
          <p:nvPr>
            <p:ph idx="1"/>
          </p:nvPr>
        </p:nvSpPr>
        <p:spPr>
          <a:xfrm>
            <a:off x="407368" y="836712"/>
            <a:ext cx="11593288" cy="4691608"/>
          </a:xfrm>
        </p:spPr>
        <p:txBody>
          <a:bodyPr>
            <a:normAutofit/>
          </a:bodyPr>
          <a:lstStyle/>
          <a:p>
            <a:r>
              <a:rPr lang="en-US" i="1" dirty="0" smtClean="0"/>
              <a:t>CHRNA</a:t>
            </a:r>
            <a:r>
              <a:rPr lang="sl-SI" i="1" dirty="0" smtClean="0"/>
              <a:t> </a:t>
            </a:r>
            <a:r>
              <a:rPr lang="en-US" i="1" dirty="0" smtClean="0"/>
              <a:t>5 </a:t>
            </a:r>
            <a:r>
              <a:rPr lang="en-US" dirty="0" smtClean="0"/>
              <a:t>variant</a:t>
            </a:r>
            <a:r>
              <a:rPr lang="sl-SI" dirty="0" smtClean="0"/>
              <a:t>a</a:t>
            </a:r>
            <a:r>
              <a:rPr lang="en-US" dirty="0" smtClean="0"/>
              <a:t> </a:t>
            </a:r>
            <a:r>
              <a:rPr lang="sl-SI" dirty="0" smtClean="0"/>
              <a:t>nikotinskega receptorja</a:t>
            </a:r>
          </a:p>
          <a:p>
            <a:r>
              <a:rPr lang="sl-SI" dirty="0" smtClean="0"/>
              <a:t>Ta </a:t>
            </a:r>
            <a:r>
              <a:rPr lang="en-US" dirty="0" smtClean="0"/>
              <a:t>variant</a:t>
            </a:r>
            <a:r>
              <a:rPr lang="sl-SI" dirty="0" smtClean="0"/>
              <a:t>a</a:t>
            </a:r>
            <a:r>
              <a:rPr lang="en-US" dirty="0" smtClean="0"/>
              <a:t> </a:t>
            </a:r>
            <a:r>
              <a:rPr lang="sl-SI" b="1" dirty="0" smtClean="0"/>
              <a:t>podvoji tveganje </a:t>
            </a:r>
            <a:r>
              <a:rPr lang="sl-SI" dirty="0" smtClean="0"/>
              <a:t>za nastanek </a:t>
            </a:r>
            <a:r>
              <a:rPr lang="sl-SI" dirty="0" smtClean="0">
                <a:solidFill>
                  <a:srgbClr val="FF0000"/>
                </a:solidFill>
              </a:rPr>
              <a:t>nikotinske odvisnosti</a:t>
            </a:r>
          </a:p>
          <a:p>
            <a:r>
              <a:rPr lang="sl-SI" dirty="0" smtClean="0">
                <a:sym typeface="Wingdings" panose="05000000000000000000" pitchFamily="2" charset="2"/>
              </a:rPr>
              <a:t></a:t>
            </a:r>
            <a:r>
              <a:rPr lang="sl-SI" dirty="0" smtClean="0"/>
              <a:t>ljudje, ki kadijo, in imajo to varianto </a:t>
            </a:r>
            <a:r>
              <a:rPr lang="sl-SI" dirty="0" smtClean="0">
                <a:sym typeface="Wingdings" panose="05000000000000000000" pitchFamily="2" charset="2"/>
              </a:rPr>
              <a:t> </a:t>
            </a:r>
            <a:r>
              <a:rPr lang="sl-SI" dirty="0" smtClean="0"/>
              <a:t>bolj pogosto in več kadijo</a:t>
            </a:r>
          </a:p>
          <a:p>
            <a:r>
              <a:rPr lang="sl-SI" dirty="0" smtClean="0"/>
              <a:t>Ljudje z </a:t>
            </a:r>
            <a:r>
              <a:rPr lang="en-US" i="1" dirty="0" smtClean="0"/>
              <a:t>CHRNA5 </a:t>
            </a:r>
            <a:r>
              <a:rPr lang="en-US" dirty="0" smtClean="0"/>
              <a:t>variant</a:t>
            </a:r>
            <a:r>
              <a:rPr lang="sl-SI" dirty="0" smtClean="0"/>
              <a:t>o</a:t>
            </a:r>
            <a:r>
              <a:rPr lang="en-US" dirty="0" smtClean="0"/>
              <a:t> </a:t>
            </a:r>
            <a:r>
              <a:rPr lang="sl-SI" dirty="0" smtClean="0"/>
              <a:t>imajo manj </a:t>
            </a:r>
            <a:r>
              <a:rPr lang="sl-SI" b="1" dirty="0" smtClean="0">
                <a:solidFill>
                  <a:srgbClr val="FF0000"/>
                </a:solidFill>
              </a:rPr>
              <a:t>neprijetne </a:t>
            </a:r>
            <a:r>
              <a:rPr lang="sl-SI" dirty="0" smtClean="0"/>
              <a:t>občutke na začetku kadilske </a:t>
            </a:r>
            <a:r>
              <a:rPr lang="sl-SI" dirty="0" smtClean="0"/>
              <a:t>„kariere“</a:t>
            </a:r>
            <a:endParaRPr lang="sl-SI" dirty="0" smtClean="0"/>
          </a:p>
          <a:p>
            <a:r>
              <a:rPr lang="sl-SI" b="1" dirty="0" err="1" smtClean="0">
                <a:solidFill>
                  <a:srgbClr val="FF0000"/>
                </a:solidFill>
              </a:rPr>
              <a:t>Averzivni</a:t>
            </a:r>
            <a:r>
              <a:rPr lang="en-US" dirty="0" smtClean="0"/>
              <a:t> </a:t>
            </a:r>
            <a:r>
              <a:rPr lang="sl-SI" dirty="0" smtClean="0"/>
              <a:t>učinki pri </a:t>
            </a:r>
            <a:r>
              <a:rPr lang="en-US" i="1" dirty="0" smtClean="0"/>
              <a:t>CHRNA</a:t>
            </a:r>
            <a:r>
              <a:rPr lang="sl-SI" i="1" dirty="0" smtClean="0"/>
              <a:t> </a:t>
            </a:r>
            <a:r>
              <a:rPr lang="en-US" i="1" dirty="0"/>
              <a:t>5 </a:t>
            </a:r>
            <a:r>
              <a:rPr lang="sl-SI" dirty="0" smtClean="0"/>
              <a:t>so močno zmanjšani</a:t>
            </a:r>
          </a:p>
          <a:p>
            <a:endParaRPr lang="en-US" dirty="0"/>
          </a:p>
        </p:txBody>
      </p:sp>
      <p:pic>
        <p:nvPicPr>
          <p:cNvPr id="4" name="Slika 3"/>
          <p:cNvPicPr>
            <a:picLocks noChangeAspect="1"/>
          </p:cNvPicPr>
          <p:nvPr/>
        </p:nvPicPr>
        <p:blipFill>
          <a:blip r:embed="rId2"/>
          <a:stretch>
            <a:fillRect/>
          </a:stretch>
        </p:blipFill>
        <p:spPr>
          <a:xfrm>
            <a:off x="1771575" y="3804168"/>
            <a:ext cx="8635493" cy="3448303"/>
          </a:xfrm>
          <a:prstGeom prst="rect">
            <a:avLst/>
          </a:prstGeom>
        </p:spPr>
      </p:pic>
    </p:spTree>
    <p:extLst>
      <p:ext uri="{BB962C8B-B14F-4D97-AF65-F5344CB8AC3E}">
        <p14:creationId xmlns:p14="http://schemas.microsoft.com/office/powerpoint/2010/main" val="262570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
            <a:ext cx="10441160" cy="489365"/>
          </a:xfrm>
        </p:spPr>
        <p:txBody>
          <a:bodyPr>
            <a:noAutofit/>
          </a:bodyPr>
          <a:lstStyle/>
          <a:p>
            <a:r>
              <a:rPr lang="sl-SI" sz="3200" dirty="0">
                <a:solidFill>
                  <a:srgbClr val="0070C0"/>
                </a:solidFill>
              </a:rPr>
              <a:t>Točkovne mutacije </a:t>
            </a:r>
            <a:r>
              <a:rPr lang="en-US" sz="3200" i="1" dirty="0">
                <a:solidFill>
                  <a:srgbClr val="0070C0"/>
                </a:solidFill>
              </a:rPr>
              <a:t>CHRNA</a:t>
            </a:r>
            <a:r>
              <a:rPr lang="sl-SI" sz="3200" i="1" dirty="0">
                <a:solidFill>
                  <a:srgbClr val="0070C0"/>
                </a:solidFill>
              </a:rPr>
              <a:t> </a:t>
            </a:r>
            <a:r>
              <a:rPr lang="en-US" sz="3200" i="1" dirty="0">
                <a:solidFill>
                  <a:srgbClr val="0070C0"/>
                </a:solidFill>
              </a:rPr>
              <a:t>5 </a:t>
            </a:r>
            <a:r>
              <a:rPr lang="sl-SI" sz="3200" i="1" dirty="0">
                <a:solidFill>
                  <a:srgbClr val="0070C0"/>
                </a:solidFill>
              </a:rPr>
              <a:t>receptorja </a:t>
            </a:r>
            <a:r>
              <a:rPr lang="sl-SI" sz="3200" dirty="0"/>
              <a:t>in nikotinska odvisnost</a:t>
            </a:r>
            <a:endParaRPr lang="sl-SI" sz="3200" dirty="0"/>
          </a:p>
        </p:txBody>
      </p:sp>
      <p:sp>
        <p:nvSpPr>
          <p:cNvPr id="3" name="Text Placeholder 2"/>
          <p:cNvSpPr>
            <a:spLocks noGrp="1"/>
          </p:cNvSpPr>
          <p:nvPr>
            <p:ph type="body" idx="1"/>
          </p:nvPr>
        </p:nvSpPr>
        <p:spPr>
          <a:xfrm>
            <a:off x="191344" y="671441"/>
            <a:ext cx="10023648" cy="5102696"/>
          </a:xfrm>
        </p:spPr>
        <p:txBody>
          <a:bodyPr/>
          <a:lstStyle/>
          <a:p>
            <a:r>
              <a:rPr lang="sl-SI" sz="2400" dirty="0"/>
              <a:t>Mutacija lahko </a:t>
            </a:r>
            <a:r>
              <a:rPr lang="sl-SI" sz="2400" b="1" dirty="0"/>
              <a:t>podvoji tveganje </a:t>
            </a:r>
            <a:r>
              <a:rPr lang="sl-SI" sz="2400" dirty="0"/>
              <a:t>za </a:t>
            </a:r>
            <a:r>
              <a:rPr lang="sl-SI" sz="2400" dirty="0">
                <a:solidFill>
                  <a:srgbClr val="FF0000"/>
                </a:solidFill>
              </a:rPr>
              <a:t>nikotinsko odvisnost</a:t>
            </a:r>
            <a:endParaRPr lang="sl-SI" sz="2400" dirty="0">
              <a:solidFill>
                <a:srgbClr val="FF0000"/>
              </a:solidFill>
            </a:endParaRPr>
          </a:p>
          <a:p>
            <a:r>
              <a:rPr lang="sl-SI" sz="2400" dirty="0">
                <a:sym typeface="Wingdings" panose="05000000000000000000" pitchFamily="2" charset="2"/>
              </a:rPr>
              <a:t></a:t>
            </a:r>
            <a:r>
              <a:rPr lang="sl-SI" sz="2400" dirty="0"/>
              <a:t>osebe, ki kadijo in imajo to varianto gena kadijo redno in več,</a:t>
            </a:r>
            <a:endParaRPr lang="sl-SI" sz="2400" dirty="0"/>
          </a:p>
          <a:p>
            <a:r>
              <a:rPr lang="sl-SI" sz="2400" dirty="0"/>
              <a:t>Osebe s </a:t>
            </a:r>
            <a:r>
              <a:rPr lang="en-US" sz="2400" i="1" dirty="0">
                <a:solidFill>
                  <a:srgbClr val="FF0000"/>
                </a:solidFill>
              </a:rPr>
              <a:t>CHRNA5</a:t>
            </a:r>
            <a:r>
              <a:rPr lang="en-US" sz="2400" i="1" dirty="0"/>
              <a:t> </a:t>
            </a:r>
            <a:r>
              <a:rPr lang="en-US" sz="2400" dirty="0"/>
              <a:t>variant</a:t>
            </a:r>
            <a:r>
              <a:rPr lang="sl-SI" sz="2400" dirty="0"/>
              <a:t>o</a:t>
            </a:r>
            <a:r>
              <a:rPr lang="en-US" sz="2400" dirty="0"/>
              <a:t> </a:t>
            </a:r>
            <a:r>
              <a:rPr lang="sl-SI" sz="2400" dirty="0"/>
              <a:t>- imajo </a:t>
            </a:r>
            <a:r>
              <a:rPr lang="sl-SI" sz="2400" b="1" dirty="0"/>
              <a:t>manj neprijeten </a:t>
            </a:r>
            <a:r>
              <a:rPr lang="sl-SI" sz="2400" dirty="0"/>
              <a:t>občutek ob začetku kajenja – manjša averzija </a:t>
            </a:r>
            <a:r>
              <a:rPr lang="sl-SI" sz="2400" dirty="0">
                <a:sym typeface="Wingdings" panose="05000000000000000000" pitchFamily="2" charset="2"/>
              </a:rPr>
              <a:t> odvisnost</a:t>
            </a:r>
            <a:endParaRPr lang="sl-SI" sz="2400" dirty="0"/>
          </a:p>
          <a:p>
            <a:r>
              <a:rPr lang="en-US" sz="2400" b="1" dirty="0"/>
              <a:t>Aver</a:t>
            </a:r>
            <a:r>
              <a:rPr lang="sl-SI" sz="2400" b="1" dirty="0"/>
              <a:t>z</a:t>
            </a:r>
            <a:r>
              <a:rPr lang="en-US" sz="2400" b="1" dirty="0"/>
              <a:t>iv</a:t>
            </a:r>
            <a:r>
              <a:rPr lang="sl-SI" sz="2400" b="1" dirty="0"/>
              <a:t>ni </a:t>
            </a:r>
            <a:r>
              <a:rPr lang="sl-SI" sz="2400" dirty="0"/>
              <a:t>učinki pri</a:t>
            </a:r>
          </a:p>
          <a:p>
            <a:pPr marL="0" indent="0">
              <a:buNone/>
            </a:pPr>
            <a:r>
              <a:rPr lang="en-US" sz="2400" i="1" dirty="0"/>
              <a:t>CHRNA</a:t>
            </a:r>
            <a:r>
              <a:rPr lang="sl-SI" sz="2400" i="1" dirty="0"/>
              <a:t> </a:t>
            </a:r>
            <a:r>
              <a:rPr lang="en-US" sz="2400" i="1" dirty="0"/>
              <a:t>5 </a:t>
            </a:r>
            <a:r>
              <a:rPr lang="sl-SI" sz="2400" dirty="0"/>
              <a:t>se zmanjšajo</a:t>
            </a:r>
            <a:endParaRPr lang="sl-SI" sz="2400" dirty="0"/>
          </a:p>
          <a:p>
            <a:endParaRPr lang="sl-SI" sz="2400" dirty="0"/>
          </a:p>
        </p:txBody>
      </p:sp>
      <p:pic>
        <p:nvPicPr>
          <p:cNvPr id="1026" name="Picture 2" descr="Rezultat iskanja slik za CHRNA5 addi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2" y="2061458"/>
            <a:ext cx="6395390" cy="47965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64821" y="5950804"/>
            <a:ext cx="3048002" cy="646331"/>
          </a:xfrm>
          <a:prstGeom prst="rect">
            <a:avLst/>
          </a:prstGeom>
          <a:noFill/>
        </p:spPr>
        <p:txBody>
          <a:bodyPr wrap="square" rtlCol="0">
            <a:spAutoFit/>
          </a:bodyPr>
          <a:lstStyle/>
          <a:p>
            <a:r>
              <a:rPr lang="sl-SI" dirty="0"/>
              <a:t>NRT – „</a:t>
            </a:r>
            <a:r>
              <a:rPr lang="sl-SI" i="1" dirty="0" err="1">
                <a:solidFill>
                  <a:srgbClr val="00B0F0"/>
                </a:solidFill>
              </a:rPr>
              <a:t>nicotinic</a:t>
            </a:r>
            <a:r>
              <a:rPr lang="sl-SI" i="1" dirty="0">
                <a:solidFill>
                  <a:srgbClr val="00B0F0"/>
                </a:solidFill>
              </a:rPr>
              <a:t> </a:t>
            </a:r>
            <a:r>
              <a:rPr lang="sl-SI" i="1" dirty="0" err="1">
                <a:solidFill>
                  <a:srgbClr val="00B0F0"/>
                </a:solidFill>
              </a:rPr>
              <a:t>replacement</a:t>
            </a:r>
            <a:r>
              <a:rPr lang="sl-SI" i="1" dirty="0">
                <a:solidFill>
                  <a:srgbClr val="00B0F0"/>
                </a:solidFill>
              </a:rPr>
              <a:t> </a:t>
            </a:r>
            <a:r>
              <a:rPr lang="sl-SI" i="1" dirty="0" err="1">
                <a:solidFill>
                  <a:srgbClr val="00B0F0"/>
                </a:solidFill>
              </a:rPr>
              <a:t>therapy</a:t>
            </a:r>
            <a:r>
              <a:rPr lang="sl-SI" dirty="0"/>
              <a:t>“</a:t>
            </a:r>
            <a:endParaRPr lang="sl-SI" dirty="0"/>
          </a:p>
        </p:txBody>
      </p:sp>
    </p:spTree>
    <p:extLst>
      <p:ext uri="{BB962C8B-B14F-4D97-AF65-F5344CB8AC3E}">
        <p14:creationId xmlns:p14="http://schemas.microsoft.com/office/powerpoint/2010/main" val="103151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3352" y="188640"/>
            <a:ext cx="7886700" cy="662782"/>
          </a:xfrm>
        </p:spPr>
        <p:txBody>
          <a:bodyPr>
            <a:normAutofit fontScale="90000"/>
          </a:bodyPr>
          <a:lstStyle/>
          <a:p>
            <a:r>
              <a:rPr lang="en-US" dirty="0"/>
              <a:t>CHRNA5–A3–B4</a:t>
            </a:r>
            <a:endParaRPr lang="sl-SI" dirty="0"/>
          </a:p>
        </p:txBody>
      </p:sp>
      <p:pic>
        <p:nvPicPr>
          <p:cNvPr id="4" name="Slika 3"/>
          <p:cNvPicPr>
            <a:picLocks noChangeAspect="1"/>
          </p:cNvPicPr>
          <p:nvPr/>
        </p:nvPicPr>
        <p:blipFill>
          <a:blip r:embed="rId2"/>
          <a:stretch>
            <a:fillRect/>
          </a:stretch>
        </p:blipFill>
        <p:spPr>
          <a:xfrm>
            <a:off x="3863752" y="20587"/>
            <a:ext cx="8002574" cy="6362517"/>
          </a:xfrm>
          <a:prstGeom prst="rect">
            <a:avLst/>
          </a:prstGeom>
        </p:spPr>
      </p:pic>
      <p:sp>
        <p:nvSpPr>
          <p:cNvPr id="5" name="Pravokotnik 4"/>
          <p:cNvSpPr/>
          <p:nvPr/>
        </p:nvSpPr>
        <p:spPr>
          <a:xfrm>
            <a:off x="1524000" y="6096711"/>
            <a:ext cx="8856984" cy="646331"/>
          </a:xfrm>
          <a:prstGeom prst="rect">
            <a:avLst/>
          </a:prstGeom>
        </p:spPr>
        <p:txBody>
          <a:bodyPr wrap="square">
            <a:spAutoFit/>
          </a:bodyPr>
          <a:lstStyle/>
          <a:p>
            <a:r>
              <a:rPr lang="sl-SI" dirty="0" err="1"/>
              <a:t>Trends</a:t>
            </a:r>
            <a:r>
              <a:rPr lang="sl-SI" dirty="0"/>
              <a:t> in </a:t>
            </a:r>
            <a:r>
              <a:rPr lang="sl-SI" dirty="0" err="1"/>
              <a:t>Neuroscience</a:t>
            </a:r>
            <a:r>
              <a:rPr lang="en-US" dirty="0"/>
              <a:t>| </a:t>
            </a:r>
            <a:r>
              <a:rPr lang="en-US" dirty="0"/>
              <a:t>VOLUME 39, ISSUE 12, P851-861, DECEMBER 01, 2016</a:t>
            </a:r>
          </a:p>
          <a:p>
            <a:r>
              <a:rPr lang="en-US" b="1" dirty="0"/>
              <a:t>The </a:t>
            </a:r>
            <a:r>
              <a:rPr lang="en-US" b="1" dirty="0"/>
              <a:t>CHRNA5–A3–B4 Gene Cluster and Smoking: From Discovery to Therapeutics</a:t>
            </a:r>
            <a:endParaRPr lang="sl-SI" b="1" dirty="0"/>
          </a:p>
        </p:txBody>
      </p:sp>
    </p:spTree>
    <p:extLst>
      <p:ext uri="{BB962C8B-B14F-4D97-AF65-F5344CB8AC3E}">
        <p14:creationId xmlns:p14="http://schemas.microsoft.com/office/powerpoint/2010/main" val="601840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515" y="116632"/>
            <a:ext cx="7498080" cy="778098"/>
          </a:xfrm>
        </p:spPr>
        <p:txBody>
          <a:bodyPr>
            <a:normAutofit/>
          </a:bodyPr>
          <a:lstStyle/>
          <a:p>
            <a:r>
              <a:rPr lang="sl-SI" dirty="0" smtClean="0"/>
              <a:t>Možganski </a:t>
            </a:r>
            <a:r>
              <a:rPr lang="sl-SI" dirty="0" err="1" smtClean="0"/>
              <a:t>nagrajevalni</a:t>
            </a:r>
            <a:r>
              <a:rPr lang="sl-SI" dirty="0" smtClean="0"/>
              <a:t> sistem</a:t>
            </a:r>
            <a:endParaRPr lang="en-US" dirty="0"/>
          </a:p>
        </p:txBody>
      </p:sp>
      <p:sp>
        <p:nvSpPr>
          <p:cNvPr id="3" name="Content Placeholder 2"/>
          <p:cNvSpPr>
            <a:spLocks noGrp="1"/>
          </p:cNvSpPr>
          <p:nvPr>
            <p:ph idx="1"/>
          </p:nvPr>
        </p:nvSpPr>
        <p:spPr>
          <a:xfrm>
            <a:off x="1055440" y="1124744"/>
            <a:ext cx="10369152" cy="4656584"/>
          </a:xfrm>
        </p:spPr>
        <p:txBody>
          <a:bodyPr/>
          <a:lstStyle/>
          <a:p>
            <a:r>
              <a:rPr lang="sl-SI" dirty="0" smtClean="0"/>
              <a:t>Limbični sistem je odgovoren za procesiranje spominov in emocij</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6" y="2004495"/>
            <a:ext cx="9865096" cy="4575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404664"/>
            <a:ext cx="1952625"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93" y="581447"/>
            <a:ext cx="166687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70195" y="6046549"/>
            <a:ext cx="504056" cy="338554"/>
          </a:xfrm>
          <a:prstGeom prst="rect">
            <a:avLst/>
          </a:prstGeom>
          <a:noFill/>
        </p:spPr>
        <p:txBody>
          <a:bodyPr wrap="square" rtlCol="0">
            <a:spAutoFit/>
          </a:bodyPr>
          <a:lstStyle/>
          <a:p>
            <a:r>
              <a:rPr lang="sl-SI" sz="1600" b="1" dirty="0">
                <a:solidFill>
                  <a:srgbClr val="00B0F0"/>
                </a:solidFill>
              </a:rPr>
              <a:t>DA</a:t>
            </a:r>
            <a:endParaRPr lang="en-US" sz="1600" b="1" dirty="0">
              <a:solidFill>
                <a:srgbClr val="00B0F0"/>
              </a:solidFill>
            </a:endParaRPr>
          </a:p>
        </p:txBody>
      </p:sp>
      <p:sp>
        <p:nvSpPr>
          <p:cNvPr id="8" name="TextBox 7"/>
          <p:cNvSpPr txBox="1"/>
          <p:nvPr/>
        </p:nvSpPr>
        <p:spPr>
          <a:xfrm>
            <a:off x="3812168" y="6439809"/>
            <a:ext cx="576077" cy="350319"/>
          </a:xfrm>
          <a:prstGeom prst="rect">
            <a:avLst/>
          </a:prstGeom>
          <a:noFill/>
        </p:spPr>
        <p:txBody>
          <a:bodyPr wrap="square" rtlCol="0">
            <a:spAutoFit/>
          </a:bodyPr>
          <a:lstStyle/>
          <a:p>
            <a:r>
              <a:rPr lang="sl-SI" sz="1600" b="1" dirty="0">
                <a:solidFill>
                  <a:srgbClr val="FF0000"/>
                </a:solidFill>
              </a:rPr>
              <a:t>N</a:t>
            </a:r>
            <a:r>
              <a:rPr lang="sl-SI" sz="1600" b="1" dirty="0">
                <a:solidFill>
                  <a:srgbClr val="FF0000"/>
                </a:solidFill>
              </a:rPr>
              <a:t>A</a:t>
            </a:r>
            <a:endParaRPr lang="en-US" sz="1600" b="1" dirty="0">
              <a:solidFill>
                <a:srgbClr val="FF0000"/>
              </a:solidFill>
            </a:endParaRPr>
          </a:p>
        </p:txBody>
      </p:sp>
      <p:sp>
        <p:nvSpPr>
          <p:cNvPr id="9" name="TextBox 8"/>
          <p:cNvSpPr txBox="1"/>
          <p:nvPr/>
        </p:nvSpPr>
        <p:spPr>
          <a:xfrm>
            <a:off x="2726639" y="6311770"/>
            <a:ext cx="899118" cy="338554"/>
          </a:xfrm>
          <a:prstGeom prst="rect">
            <a:avLst/>
          </a:prstGeom>
          <a:noFill/>
        </p:spPr>
        <p:txBody>
          <a:bodyPr wrap="square" rtlCol="0">
            <a:spAutoFit/>
          </a:bodyPr>
          <a:lstStyle/>
          <a:p>
            <a:r>
              <a:rPr lang="sl-SI" sz="1600" b="1" dirty="0">
                <a:solidFill>
                  <a:srgbClr val="7030A0"/>
                </a:solidFill>
              </a:rPr>
              <a:t>5HT</a:t>
            </a:r>
            <a:endParaRPr lang="en-US" sz="1600" b="1" dirty="0">
              <a:solidFill>
                <a:srgbClr val="7030A0"/>
              </a:solidFill>
            </a:endParaRPr>
          </a:p>
        </p:txBody>
      </p:sp>
      <p:sp>
        <p:nvSpPr>
          <p:cNvPr id="10" name="TextBox 9"/>
          <p:cNvSpPr txBox="1"/>
          <p:nvPr/>
        </p:nvSpPr>
        <p:spPr>
          <a:xfrm>
            <a:off x="8148216" y="5942245"/>
            <a:ext cx="684089" cy="338554"/>
          </a:xfrm>
          <a:prstGeom prst="rect">
            <a:avLst/>
          </a:prstGeom>
          <a:noFill/>
        </p:spPr>
        <p:txBody>
          <a:bodyPr wrap="square" rtlCol="0">
            <a:spAutoFit/>
          </a:bodyPr>
          <a:lstStyle/>
          <a:p>
            <a:r>
              <a:rPr lang="sl-SI" sz="1600" b="1" dirty="0" err="1">
                <a:solidFill>
                  <a:schemeClr val="accent3">
                    <a:lumMod val="75000"/>
                  </a:schemeClr>
                </a:solidFill>
              </a:rPr>
              <a:t>Glu</a:t>
            </a:r>
            <a:endParaRPr lang="en-US" sz="1600" b="1" dirty="0">
              <a:solidFill>
                <a:schemeClr val="accent3">
                  <a:lumMod val="75000"/>
                </a:schemeClr>
              </a:solidFill>
            </a:endParaRPr>
          </a:p>
        </p:txBody>
      </p:sp>
    </p:spTree>
    <p:extLst>
      <p:ext uri="{BB962C8B-B14F-4D97-AF65-F5344CB8AC3E}">
        <p14:creationId xmlns:p14="http://schemas.microsoft.com/office/powerpoint/2010/main" val="2219901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112141"/>
            <a:ext cx="10515600" cy="1325563"/>
          </a:xfrm>
        </p:spPr>
        <p:txBody>
          <a:bodyPr>
            <a:normAutofit/>
          </a:bodyPr>
          <a:lstStyle/>
          <a:p>
            <a:r>
              <a:rPr lang="sl-SI" dirty="0" err="1" smtClean="0"/>
              <a:t>Nagrajevalni</a:t>
            </a:r>
            <a:r>
              <a:rPr lang="sl-SI" dirty="0" smtClean="0"/>
              <a:t> sistem – kako deluje?</a:t>
            </a:r>
            <a:endParaRPr lang="en-US" dirty="0"/>
          </a:p>
        </p:txBody>
      </p:sp>
      <p:sp>
        <p:nvSpPr>
          <p:cNvPr id="3" name="Content Placeholder 2"/>
          <p:cNvSpPr>
            <a:spLocks noGrp="1"/>
          </p:cNvSpPr>
          <p:nvPr>
            <p:ph idx="1"/>
          </p:nvPr>
        </p:nvSpPr>
        <p:spPr>
          <a:xfrm>
            <a:off x="447830" y="1268760"/>
            <a:ext cx="8722216" cy="4547592"/>
          </a:xfrm>
        </p:spPr>
        <p:txBody>
          <a:bodyPr/>
          <a:lstStyle/>
          <a:p>
            <a:r>
              <a:rPr lang="sl-SI" b="1" dirty="0" err="1" smtClean="0"/>
              <a:t>Nucleus</a:t>
            </a:r>
            <a:r>
              <a:rPr lang="sl-SI" b="1" dirty="0" smtClean="0"/>
              <a:t> </a:t>
            </a:r>
            <a:r>
              <a:rPr lang="sl-SI" b="1" dirty="0" err="1" smtClean="0"/>
              <a:t>accumbens</a:t>
            </a:r>
            <a:r>
              <a:rPr lang="sl-SI" b="1" dirty="0" smtClean="0"/>
              <a:t> </a:t>
            </a:r>
            <a:r>
              <a:rPr lang="sl-SI" dirty="0" smtClean="0"/>
              <a:t>– „</a:t>
            </a:r>
            <a:r>
              <a:rPr lang="sl-SI" dirty="0" err="1" smtClean="0"/>
              <a:t>hedonični</a:t>
            </a:r>
            <a:r>
              <a:rPr lang="sl-SI" dirty="0" smtClean="0"/>
              <a:t> center možganov“</a:t>
            </a:r>
          </a:p>
          <a:p>
            <a:pPr marL="82296" indent="0">
              <a:buNone/>
            </a:pPr>
            <a:r>
              <a:rPr lang="sl-SI" dirty="0" smtClean="0"/>
              <a:t>Prekomerna ekscitacija</a:t>
            </a:r>
          </a:p>
          <a:p>
            <a:pPr marL="82296" indent="0">
              <a:buNone/>
            </a:pPr>
            <a:r>
              <a:rPr lang="sl-SI" dirty="0" err="1" smtClean="0"/>
              <a:t>glutamatergičnega</a:t>
            </a:r>
            <a:endParaRPr lang="sl-SI" dirty="0" smtClean="0"/>
          </a:p>
          <a:p>
            <a:pPr marL="82296" indent="0">
              <a:buNone/>
            </a:pPr>
            <a:r>
              <a:rPr lang="sl-SI" dirty="0" smtClean="0"/>
              <a:t>prenosa</a:t>
            </a:r>
          </a:p>
          <a:p>
            <a:pPr marL="82296" indent="0">
              <a:buNone/>
            </a:pPr>
            <a:endParaRPr lang="sl-SI" dirty="0"/>
          </a:p>
          <a:p>
            <a:pPr marL="82296" indent="0">
              <a:buNone/>
            </a:pPr>
            <a:endParaRPr lang="sl-SI" dirty="0" smtClean="0"/>
          </a:p>
          <a:p>
            <a:pPr marL="82296" indent="0">
              <a:buNone/>
            </a:pPr>
            <a:r>
              <a:rPr lang="sl-SI" sz="1800" dirty="0"/>
              <a:t>MSN – </a:t>
            </a:r>
            <a:r>
              <a:rPr lang="sl-SI" sz="1800" dirty="0" err="1"/>
              <a:t>medium</a:t>
            </a:r>
            <a:r>
              <a:rPr lang="sl-SI" sz="1800" dirty="0"/>
              <a:t> </a:t>
            </a:r>
            <a:r>
              <a:rPr lang="sl-SI" sz="1800" dirty="0" err="1"/>
              <a:t>spiny</a:t>
            </a:r>
            <a:r>
              <a:rPr lang="sl-SI" sz="1800" dirty="0"/>
              <a:t> </a:t>
            </a:r>
            <a:r>
              <a:rPr lang="sl-SI" sz="1800" dirty="0" err="1"/>
              <a:t>neuron</a:t>
            </a:r>
            <a:endParaRPr 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8192" y="1755339"/>
            <a:ext cx="6618408" cy="499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55" y="6001023"/>
            <a:ext cx="1952625"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172" y="6177806"/>
            <a:ext cx="1666875" cy="12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0683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NOTES_FOOTER" val="1"/>
</p:tagLst>
</file>

<file path=ppt/tags/tag2.xml><?xml version="1.0" encoding="utf-8"?>
<p:tagLst xmlns:a="http://schemas.openxmlformats.org/drawingml/2006/main" xmlns:r="http://schemas.openxmlformats.org/officeDocument/2006/relationships" xmlns:p="http://schemas.openxmlformats.org/presentationml/2006/main">
  <p:tag name="IIW_NOTES_FOOTER" val="1"/>
</p:tagLst>
</file>

<file path=ppt/tags/tag3.xml><?xml version="1.0" encoding="utf-8"?>
<p:tagLst xmlns:a="http://schemas.openxmlformats.org/drawingml/2006/main" xmlns:r="http://schemas.openxmlformats.org/officeDocument/2006/relationships" xmlns:p="http://schemas.openxmlformats.org/presentationml/2006/main">
  <p:tag name="IIW_NOTES_FOOTER" val="1"/>
</p:tagLst>
</file>

<file path=ppt/tags/tag4.xml><?xml version="1.0" encoding="utf-8"?>
<p:tagLst xmlns:a="http://schemas.openxmlformats.org/drawingml/2006/main" xmlns:r="http://schemas.openxmlformats.org/officeDocument/2006/relationships" xmlns:p="http://schemas.openxmlformats.org/presentationml/2006/main">
  <p:tag name="IIW_NOTES_FOOTER" val="1"/>
</p:tagLst>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6046</TotalTime>
  <Words>1305</Words>
  <Application>Microsoft Office PowerPoint</Application>
  <PresentationFormat>Širokozaslonsko</PresentationFormat>
  <Paragraphs>285</Paragraphs>
  <Slides>31</Slides>
  <Notes>4</Notes>
  <HiddenSlides>0</HiddenSlides>
  <MMClips>0</MMClips>
  <ScaleCrop>false</ScaleCrop>
  <HeadingPairs>
    <vt:vector size="6" baseType="variant">
      <vt:variant>
        <vt:lpstr>Uporabljene pisave</vt:lpstr>
      </vt:variant>
      <vt:variant>
        <vt:i4>10</vt:i4>
      </vt:variant>
      <vt:variant>
        <vt:lpstr>Tema</vt:lpstr>
      </vt:variant>
      <vt:variant>
        <vt:i4>1</vt:i4>
      </vt:variant>
      <vt:variant>
        <vt:lpstr>Naslovi diapozitivov</vt:lpstr>
      </vt:variant>
      <vt:variant>
        <vt:i4>31</vt:i4>
      </vt:variant>
    </vt:vector>
  </HeadingPairs>
  <TitlesOfParts>
    <vt:vector size="42" baseType="lpstr">
      <vt:lpstr>Arial</vt:lpstr>
      <vt:lpstr>Calibri</vt:lpstr>
      <vt:lpstr>Calibri Light</vt:lpstr>
      <vt:lpstr>Geneva</vt:lpstr>
      <vt:lpstr>inherit</vt:lpstr>
      <vt:lpstr>Myriad Pro</vt:lpstr>
      <vt:lpstr>Open Sans</vt:lpstr>
      <vt:lpstr>PalatinoLT-Roman</vt:lpstr>
      <vt:lpstr>Times New Roman</vt:lpstr>
      <vt:lpstr>Wingdings</vt:lpstr>
      <vt:lpstr>Officeova tema</vt:lpstr>
      <vt:lpstr>2-Epigenetika duševnih motenj in motenj uporabe učinkovin</vt:lpstr>
      <vt:lpstr>Zasvojenost - odvisnost</vt:lpstr>
      <vt:lpstr>PowerPointova predstavitev</vt:lpstr>
      <vt:lpstr>Socialna izoliranost kot dodaten dejavnik iskanja psihoaktivnih snovi</vt:lpstr>
      <vt:lpstr>Nikotin in kajenje (ponovitev)</vt:lpstr>
      <vt:lpstr>Točkovne mutacije CHRNA 5 receptorja in nikotinska odvisnost</vt:lpstr>
      <vt:lpstr>CHRNA5–A3–B4</vt:lpstr>
      <vt:lpstr>Možganski nagrajevalni sistem</vt:lpstr>
      <vt:lpstr>Nagrajevalni sistem – kako deluje?</vt:lpstr>
      <vt:lpstr>Nagrada – kdaj gre narobe?</vt:lpstr>
      <vt:lpstr>Serotoninski transporterji?</vt:lpstr>
      <vt:lpstr>EPIGENETIKA</vt:lpstr>
      <vt:lpstr>Prepis gena</vt:lpstr>
      <vt:lpstr>Model vloge epigenetskih mehanizmov pri zasvojenosti</vt:lpstr>
      <vt:lpstr>Histonske modifikacije</vt:lpstr>
      <vt:lpstr>Genski prepis se izvaja iz razvitega kromatina</vt:lpstr>
      <vt:lpstr>Epigenetski prožilci</vt:lpstr>
      <vt:lpstr>S spremembo nagrajevanja povezano vedenje </vt:lpstr>
      <vt:lpstr>Povečanje poti drugotnega prenašalca s kroničnim dajanjem antidepresivov</vt:lpstr>
      <vt:lpstr>Z nagrajevanjem povezano vedenje</vt:lpstr>
      <vt:lpstr>Zloraba (in nepravilna raba) zdravil in epigenetika</vt:lpstr>
      <vt:lpstr>Kronično vzdraženje z zdravili</vt:lpstr>
      <vt:lpstr>Epigenetika uravnave zdravil in prepisa genov</vt:lpstr>
      <vt:lpstr>BDNF, stres in remodeliranje kromatina</vt:lpstr>
      <vt:lpstr>Zdravila, ki delujejo na histonske spremembe</vt:lpstr>
      <vt:lpstr>PowerPointova predstavitev</vt:lpstr>
      <vt:lpstr>Zdravila in BDNF</vt:lpstr>
      <vt:lpstr>Učinki stresa in antidepresiva na BDNF v hipokampalnih celicah</vt:lpstr>
      <vt:lpstr>Nevroplastičnost?</vt:lpstr>
      <vt:lpstr>Socialne spremebe, družinska disfunkcija</vt:lpstr>
      <vt:lpstr>" Droge vam dajo občutek, da ste v nebesih, v resnici pa ste v peklu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Gorazd Drevenšek</dc:creator>
  <cp:lastModifiedBy>Drevenšek, Gorazd</cp:lastModifiedBy>
  <cp:revision>81</cp:revision>
  <dcterms:created xsi:type="dcterms:W3CDTF">2016-05-03T11:00:34Z</dcterms:created>
  <dcterms:modified xsi:type="dcterms:W3CDTF">2025-10-02T19:27:45Z</dcterms:modified>
</cp:coreProperties>
</file>