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_rels/theme10.xml.rels" ContentType="application/vnd.openxmlformats-package.relationships+xml"/>
  <Override PartName="/ppt/theme/_rels/theme1.xml.rels" ContentType="application/vnd.openxmlformats-package.relationships+xml"/>
  <Override PartName="/ppt/theme/_rels/theme9.xml.rels" ContentType="application/vnd.openxmlformats-package.relationships+xml"/>
  <Override PartName="/ppt/theme/_rels/theme8.xml.rels" ContentType="application/vnd.openxmlformats-package.relationships+xml"/>
  <Override PartName="/ppt/theme/_rels/theme7.xml.rels" ContentType="application/vnd.openxmlformats-package.relationships+xml"/>
  <Override PartName="/ppt/theme/_rels/theme6.xml.rels" ContentType="application/vnd.openxmlformats-package.relationships+xml"/>
  <Override PartName="/ppt/theme/_rels/theme5.xml.rels" ContentType="application/vnd.openxmlformats-package.relationships+xml"/>
  <Override PartName="/ppt/theme/_rels/theme4.xml.rels" ContentType="application/vnd.openxmlformats-package.relationships+xml"/>
  <Override PartName="/ppt/theme/_rels/theme3.xml.rels" ContentType="application/vnd.openxmlformats-package.relationships+xml"/>
  <Override PartName="/ppt/theme/_rels/theme2.xml.rels" ContentType="application/vnd.openxmlformats-package.relationships+xml"/>
  <Override PartName="/ppt/theme/_rels/theme11.xml.rels" ContentType="application/vnd.openxmlformats-package.relationships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1.jpeg" ContentType="image/jpeg"/>
  <Override PartName="/ppt/media/image2.tif" ContentType="image/tiff"/>
  <Override PartName="/ppt/media/image3.tif" ContentType="image/tiff"/>
  <Override PartName="/ppt/media/image4.tif" ContentType="image/tiff"/>
  <Override PartName="/ppt/media/image5.tif" ContentType="image/tiff"/>
  <Override PartName="/ppt/media/image6.tif" ContentType="image/tiff"/>
  <Override PartName="/ppt/media/image10.tif" ContentType="image/tiff"/>
  <Override PartName="/ppt/media/image7.tif" ContentType="image/tiff"/>
  <Override PartName="/ppt/media/image11.tif" ContentType="image/tiff"/>
  <Override PartName="/ppt/media/image8.tif" ContentType="image/tiff"/>
  <Override PartName="/ppt/media/image12.tif" ContentType="image/tiff"/>
  <Override PartName="/ppt/media/image9.tif" ContentType="image/tiff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0.xml" ContentType="application/vnd.openxmlformats-officedocument.presentationml.slide+xml"/>
  <Override PartName="/ppt/slides/_rels/slide19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55.xml.rels" ContentType="application/vnd.openxmlformats-package.relationships+xml"/>
  <Override PartName="/ppt/slides/_rels/slide1.xml.rels" ContentType="application/vnd.openxmlformats-package.relationships+xml"/>
  <Override PartName="/ppt/slides/_rels/slide43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51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2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50.xml.rels" ContentType="application/vnd.openxmlformats-package.relationships+xml"/>
  <Override PartName="/ppt/slides/_rels/slide13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44.xml.rels" ContentType="application/vnd.openxmlformats-package.relationships+xml"/>
  <Override PartName="/ppt/slides/slide38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42.xml" ContentType="application/vnd.openxmlformats-officedocument.presentationml.slide+xml"/>
  <Override PartName="/ppt/slides/slide54.xml" ContentType="application/vnd.openxmlformats-officedocument.presentationml.slide+xml"/>
  <Override PartName="/ppt/slides/slide43.xml" ContentType="application/vnd.openxmlformats-officedocument.presentationml.slide+xml"/>
  <Override PartName="/ppt/slides/slide55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_rels/notesSlide47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3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50.xml.rels" ContentType="application/vnd.openxmlformats-package.relationships+xml"/>
  <Override PartName="/ppt/notesSlides/notesSlide5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slide" Target="slides/slide42.xml"/><Relationship Id="rId56" Type="http://schemas.openxmlformats.org/officeDocument/2006/relationships/slide" Target="slides/slide43.xml"/><Relationship Id="rId57" Type="http://schemas.openxmlformats.org/officeDocument/2006/relationships/slide" Target="slides/slide44.xml"/><Relationship Id="rId58" Type="http://schemas.openxmlformats.org/officeDocument/2006/relationships/slide" Target="slides/slide45.xml"/><Relationship Id="rId59" Type="http://schemas.openxmlformats.org/officeDocument/2006/relationships/slide" Target="slides/slide46.xml"/><Relationship Id="rId60" Type="http://schemas.openxmlformats.org/officeDocument/2006/relationships/slide" Target="slides/slide47.xml"/><Relationship Id="rId61" Type="http://schemas.openxmlformats.org/officeDocument/2006/relationships/slide" Target="slides/slide48.xml"/><Relationship Id="rId62" Type="http://schemas.openxmlformats.org/officeDocument/2006/relationships/slide" Target="slides/slide49.xml"/><Relationship Id="rId63" Type="http://schemas.openxmlformats.org/officeDocument/2006/relationships/slide" Target="slides/slide50.xml"/><Relationship Id="rId64" Type="http://schemas.openxmlformats.org/officeDocument/2006/relationships/slide" Target="slides/slide51.xml"/><Relationship Id="rId65" Type="http://schemas.openxmlformats.org/officeDocument/2006/relationships/slide" Target="slides/slide52.xml"/><Relationship Id="rId66" Type="http://schemas.openxmlformats.org/officeDocument/2006/relationships/slide" Target="slides/slide53.xml"/><Relationship Id="rId67" Type="http://schemas.openxmlformats.org/officeDocument/2006/relationships/slide" Target="slides/slide54.xml"/><Relationship Id="rId68" Type="http://schemas.openxmlformats.org/officeDocument/2006/relationships/slide" Target="slides/slide55.xml"/><Relationship Id="rId6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dt" idx="2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ftr" idx="3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0" name="PlaceHolder 6"/>
          <p:cNvSpPr>
            <a:spLocks noGrp="1"/>
          </p:cNvSpPr>
          <p:nvPr>
            <p:ph type="sldNum" idx="3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8EED22C-58B7-4CAC-9233-81C835EE3B1F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sldNum" idx="140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A7EFEB2-DC00-4E10-812E-D807BA12D48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sldNum" idx="149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CAEFC4D-563B-4AA4-8B6A-50E8F68CC24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sldNum" idx="150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EC8F7E9-EF81-4B2B-B06F-8FC57B9D537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sldNum" idx="151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DDDFDE9-F704-4643-8EA6-38B45D37740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sldNum" idx="152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94C4973-D641-43D4-A8CD-7504147BC9D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3"/>
          <p:cNvSpPr>
            <a:spLocks noGrp="1"/>
          </p:cNvSpPr>
          <p:nvPr>
            <p:ph type="sldNum" idx="153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697629D-3502-479B-BE38-0A53A020817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sldNum" idx="154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176843C-14B9-484B-9D5E-242A89DE121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sldNum" idx="155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07B926D-F276-49E9-8507-C719CC3A459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sldNum" idx="156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91DBB4B-F3D1-48F9-86CC-FD7734F56B4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sldNum" idx="157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E46B19C-B869-4F6B-A547-674D6D8C671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sldNum" idx="158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A58DC22-1A82-4857-8A21-3870D35ED42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sldNum" idx="141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DD4D3E5-E665-4708-BAEB-F61FF5F02E0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sldNum" idx="159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45CBFB4-436C-4811-9A0D-BD8AAB4C0D3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sldNum" idx="160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40CE592-9BF0-4BC0-99C8-EB00040800A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sldNum" idx="161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964E823-571F-431F-90EF-FD353C0DC20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sldNum" idx="162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87EBB9B-8F7A-437F-8223-CBB6D64F00F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sldNum" idx="163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A9D8352-0E6F-4102-8A67-B21A3082519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sldNum" idx="164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FE79F0D-9BE9-4BA0-ABB7-27FB862A67D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sldNum" idx="165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ECD24D5-70D3-4C46-B1B1-E3F7EC9DA0B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sldNum" idx="166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40C99BB-E714-4566-8085-283D36B3535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sldNum" idx="167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EC7CEA3-6C0F-4681-9557-6CAA0122F8A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sldNum" idx="168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55F39B1-8823-4B04-9DDB-F08D009D271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sldNum" idx="142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8E69905-F8AA-4181-8971-CA0A3CCFB52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 type="sldNum" idx="169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A0CE13E-23BB-4389-9D2D-1B01B6D7EF1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sldNum" idx="170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0CFA580-50B4-44C3-8892-8B3B5935C64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sldNum" idx="171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C9004BA-756A-4232-8D58-DF1FDBBFA41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 type="sldNum" idx="172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FBD89A4-164F-4B8F-B1C4-D2C720A0C36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sldNum" idx="173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51D72B0-A1FC-4E4E-B5D2-D5F04D2E1EA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sldNum" idx="174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6B4EDBE-BF1C-493B-BD77-52E4EAB09EC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sldNum" idx="175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50AB51A-99DD-4398-AE34-E38251023E4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 type="sldNum" idx="176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D23994A-6E9B-4127-A5ED-7AB32ACAC7E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 type="sldNum" idx="177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40FC27E-C1BD-4494-88DF-8AE20D7C76A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 type="sldNum" idx="178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29CB391-48F1-4743-AD89-E496F184BDB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sldNum" idx="143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576CBCC-9634-48E5-A7BF-3C52B098797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sldNum" idx="179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08C8574-9F83-45E7-BE97-CDE9B06DE28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5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3"/>
          <p:cNvSpPr>
            <a:spLocks noGrp="1"/>
          </p:cNvSpPr>
          <p:nvPr>
            <p:ph type="sldNum" idx="180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28D2F1A-5A5F-4B0C-AB86-8366A010A82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 type="sldNum" idx="181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6927639-4FAD-402F-B302-8FDE35C88E9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sldNum" idx="182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BE1B152-CADC-47D8-8865-B56EF0AE623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sldNum" idx="183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0FA2498-29D6-44BF-8ABF-81A2EA35E0B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sldNum" idx="184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DEAE0ED-693E-494B-9F42-A4C3DC04C5C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sldNum" idx="185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4D9E1D1-8F97-4CE1-899B-7E54BEE57CC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sldNum" idx="186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688BD4F-7C09-4970-9D60-B4201099B5C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sldNum" idx="187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F851D7A-AF85-4811-A14E-F65F635D722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sldNum" idx="188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18B9A30-B5EF-4995-B9F7-DF95B38AA50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sldNum" idx="144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6ED4151-C15B-42CD-BA57-CB419F3D5E3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The ^ symbol in C++ is the bitwise XOR (exclusive OR) operator.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It compares each bit of the two operands: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If the bits are different (0 and 1 or 1 and 0), the result bit is 1.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If the bits are the same (0 and 0 or 1 and 1), the result bit is 0.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3. The Variables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m_buttonStates likely represents the current state of a set of buttons (e.g., from a game controller or input device).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m_prevButtonStates likely represents the previous frame’s button states.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Each bit in these integers represents whether a specific button is pressed (1) or not pressed (0).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✅ 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4. What It Does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vuttonChanges will have bits set to 1 where the button state has changed since the last check.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So: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Bit = 1 → The corresponding button changed state (was pressed or released).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Bit = 0 → The corresponding button stayed the same.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sldNum" idx="189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13DBC19-64AE-4BD1-9E77-2389FAA430B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sldNum" idx="190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DE64C6B-24A0-447B-939C-8C924EC4051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sldNum" idx="191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617C2B7-945F-4C3A-9181-0C024084304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8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3"/>
          <p:cNvSpPr>
            <a:spLocks noGrp="1"/>
          </p:cNvSpPr>
          <p:nvPr>
            <p:ph type="sldNum" idx="192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31D96B9-4C21-43C7-A7B4-77CC7E940FF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sldNum" idx="193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DFE0400-A137-4B1D-AB45-2136E60DF36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sldNum" idx="194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DDC46C2-8FA7-429A-866F-D4F5E8514FA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sldNum" idx="145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A049C3E-783A-484A-A3BA-0F4E8B1BB89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sldNum" idx="146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DE8427C-C088-499E-87DD-9D6062F6A09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sldNum" idx="147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50B93CC-812E-4EC8-9D77-6CD99B0F120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040" cy="3837600"/>
          </a:xfrm>
          <a:prstGeom prst="rect">
            <a:avLst/>
          </a:prstGeom>
          <a:ln w="0">
            <a:noFill/>
          </a:ln>
        </p:spPr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000" cy="460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 type="sldNum" idx="148"/>
          </p:nvPr>
        </p:nvSpPr>
        <p:spPr>
          <a:xfrm>
            <a:off x="4021200" y="9721800"/>
            <a:ext cx="3075480" cy="51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B4DB256-D149-42F7-9871-2C31FA151B7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8520" cy="493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6AE7D5-E9F2-419B-8B93-BD80C077BD4D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99FA279E-8148-49A0-9601-89A38D0A78C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A19BD77-6CB9-414E-A80D-CE59ADA883D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3740D66-9373-4059-8F66-9A100CF70D86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2CDAF4B-8EF8-496D-87EB-7CD34F1D1F6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A7CFD80-82E0-4BDD-A324-3446E8F3AB32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9BBB494-9137-4013-9A95-85B35CAAFCC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4015440" cy="493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3880" y="1219320"/>
            <a:ext cx="4015440" cy="4936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36BAA4C-3890-43F2-BFE9-44898AB52BFC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5295DB10-D1FC-4A0F-AA84-76FFF9C60411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F821FFA-430E-476E-B3A0-3724B4B9913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C47BFD5B-54C9-482F-882C-98FE1C0EB9A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" name="Pravokotnik 20"/>
          <p:cNvSpPr/>
          <p:nvPr/>
        </p:nvSpPr>
        <p:spPr>
          <a:xfrm>
            <a:off x="905040" y="3648240"/>
            <a:ext cx="7314120" cy="127836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" name="Pravokotnik 32"/>
          <p:cNvSpPr/>
          <p:nvPr/>
        </p:nvSpPr>
        <p:spPr>
          <a:xfrm>
            <a:off x="914400" y="5048280"/>
            <a:ext cx="7314120" cy="68472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" name="Pravokotnik 21"/>
          <p:cNvSpPr/>
          <p:nvPr/>
        </p:nvSpPr>
        <p:spPr>
          <a:xfrm>
            <a:off x="905040" y="3648240"/>
            <a:ext cx="227520" cy="127836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" name="Pravokotnik 31"/>
          <p:cNvSpPr/>
          <p:nvPr/>
        </p:nvSpPr>
        <p:spPr>
          <a:xfrm>
            <a:off x="914400" y="5048280"/>
            <a:ext cx="227520" cy="68472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1"/>
          </p:nvPr>
        </p:nvSpPr>
        <p:spPr>
          <a:xfrm>
            <a:off x="2124000" y="6381720"/>
            <a:ext cx="5183640" cy="36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2"/>
          </p:nvPr>
        </p:nvSpPr>
        <p:spPr>
          <a:xfrm>
            <a:off x="1216080" y="6354720"/>
            <a:ext cx="834120" cy="36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ECD112B-C89B-4209-9174-810ACAF9AE4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0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Raven konektor 9"/>
          <p:cNvSpPr/>
          <p:nvPr/>
        </p:nvSpPr>
        <p:spPr>
          <a:xfrm>
            <a:off x="6178320" y="306360"/>
            <a:ext cx="360" cy="603540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Enakokraki trikotnik 8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ftr" idx="23"/>
          </p:nvPr>
        </p:nvSpPr>
        <p:spPr>
          <a:xfrm>
            <a:off x="2898720" y="6356520"/>
            <a:ext cx="35042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ldNum" idx="2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81045B3-22AB-4231-89B4-150CCCB777E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 idx="25"/>
          </p:nvPr>
        </p:nvSpPr>
        <p:spPr>
          <a:xfrm>
            <a:off x="6400800" y="6356520"/>
            <a:ext cx="22881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9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Enakokraki trikotnik 8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1" name="Pravokotnik 9"/>
          <p:cNvSpPr/>
          <p:nvPr/>
        </p:nvSpPr>
        <p:spPr>
          <a:xfrm>
            <a:off x="457200" y="500040"/>
            <a:ext cx="181440" cy="68472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ftr" idx="26"/>
          </p:nvPr>
        </p:nvSpPr>
        <p:spPr>
          <a:xfrm>
            <a:off x="2898720" y="6356520"/>
            <a:ext cx="35042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ldNum" idx="27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689395A-A14C-49D9-88F0-366D7ABAB21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dt" idx="28"/>
          </p:nvPr>
        </p:nvSpPr>
        <p:spPr>
          <a:xfrm>
            <a:off x="6400800" y="6356520"/>
            <a:ext cx="22881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Enakokraki trikotnik 9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ftr" idx="3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ldNum" idx="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0B4A697-6DA8-4085-9D2C-CB4B2EE6B4D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1" name="Raven konektor 6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Enakokraki trikotnik 7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3" name="Raven konektor 8"/>
          <p:cNvSpPr/>
          <p:nvPr/>
        </p:nvSpPr>
        <p:spPr>
          <a:xfrm>
            <a:off x="6556320" y="276120"/>
            <a:ext cx="360" cy="585144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ftr" idx="5"/>
          </p:nvPr>
        </p:nvSpPr>
        <p:spPr>
          <a:xfrm>
            <a:off x="2898720" y="6356520"/>
            <a:ext cx="35042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ldNum" idx="6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D647917-2F42-43DB-8EB2-C74E063FC1D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7"/>
          </p:nvPr>
        </p:nvSpPr>
        <p:spPr>
          <a:xfrm>
            <a:off x="6400800" y="6356520"/>
            <a:ext cx="22881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Enakokraki trikotnik 9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852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ftr" idx="8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sldNum" idx="9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7A707B2-FE6B-4085-9A21-C55CCC9C052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9" name="Pravokotnik 6"/>
          <p:cNvSpPr/>
          <p:nvPr/>
        </p:nvSpPr>
        <p:spPr>
          <a:xfrm>
            <a:off x="914400" y="2819520"/>
            <a:ext cx="7314120" cy="127836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0" name="Pravokotnik 7"/>
          <p:cNvSpPr/>
          <p:nvPr/>
        </p:nvSpPr>
        <p:spPr>
          <a:xfrm>
            <a:off x="914400" y="2819520"/>
            <a:ext cx="227520" cy="127836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1" name="PlaceHolder 1"/>
          <p:cNvSpPr>
            <a:spLocks noGrp="1"/>
          </p:cNvSpPr>
          <p:nvPr>
            <p:ph type="ftr" idx="10"/>
          </p:nvPr>
        </p:nvSpPr>
        <p:spPr>
          <a:xfrm>
            <a:off x="2898720" y="6354720"/>
            <a:ext cx="3474000" cy="36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11"/>
          </p:nvPr>
        </p:nvSpPr>
        <p:spPr>
          <a:xfrm>
            <a:off x="1069920" y="6354720"/>
            <a:ext cx="1519920" cy="36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6D1905C-2E5A-49B6-A9E7-2C7B3B72961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12"/>
          </p:nvPr>
        </p:nvSpPr>
        <p:spPr>
          <a:xfrm>
            <a:off x="6400800" y="6354720"/>
            <a:ext cx="2284920" cy="365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Enakokraki trikotnik 9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08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3880" y="1219320"/>
            <a:ext cx="4015080" cy="4936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 idx="13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1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E490D85-0D96-4318-AA43-1D59B69280D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Enakokraki trikotnik 9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8" name="PlaceHolder 1"/>
          <p:cNvSpPr>
            <a:spLocks noGrp="1"/>
          </p:cNvSpPr>
          <p:nvPr>
            <p:ph type="ftr" idx="15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ldNum" idx="16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07D334D-A36C-4C62-875A-B5BA96FFFAC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Enakokraki trikotnik 9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3" name="Enakokraki trikotnik 5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ftr" idx="17"/>
          </p:nvPr>
        </p:nvSpPr>
        <p:spPr>
          <a:xfrm>
            <a:off x="2898720" y="6356520"/>
            <a:ext cx="35042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sldNum" idx="18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F1253B4-2FBF-4A7A-AF6D-E85C8D69E42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dt" idx="19"/>
          </p:nvPr>
        </p:nvSpPr>
        <p:spPr>
          <a:xfrm>
            <a:off x="6400800" y="6356520"/>
            <a:ext cx="22881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Enakokraki trikotnik 9" hidden="1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2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Enakokraki trikotnik 5"/>
          <p:cNvSpPr/>
          <p:nvPr/>
        </p:nvSpPr>
        <p:spPr>
          <a:xfrm rot="5400000">
            <a:off x="420120" y="6467400"/>
            <a:ext cx="189360" cy="11952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ftr" idx="20"/>
          </p:nvPr>
        </p:nvSpPr>
        <p:spPr>
          <a:xfrm>
            <a:off x="2898720" y="6356520"/>
            <a:ext cx="350424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ldNum" idx="21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7068449-F6FC-456B-BAC0-0D37676329D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22"/>
          </p:nvPr>
        </p:nvSpPr>
        <p:spPr>
          <a:xfrm>
            <a:off x="6400800" y="6356520"/>
            <a:ext cx="228816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8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9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10.tif"/><Relationship Id="rId2" Type="http://schemas.openxmlformats.org/officeDocument/2006/relationships/image" Target="../media/image11.t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12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42800" y="3557520"/>
            <a:ext cx="7771320" cy="1468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2800" spc="-1" strike="noStrike">
                <a:solidFill>
                  <a:schemeClr val="dk1"/>
                </a:solidFill>
                <a:latin typeface="Franklin Gothic Book"/>
              </a:rPr>
              <a:t>Player interaction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1785960" y="676440"/>
            <a:ext cx="6399720" cy="1751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000" spc="-1" strike="noStrike">
                <a:solidFill>
                  <a:schemeClr val="dk2"/>
                </a:solidFill>
                <a:latin typeface="Franklin Gothic Book"/>
              </a:rPr>
              <a:t>3D Game Development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odnaslov 2"/>
          <p:cNvSpPr/>
          <p:nvPr/>
        </p:nvSpPr>
        <p:spPr>
          <a:xfrm>
            <a:off x="1071720" y="5214960"/>
            <a:ext cx="7142760" cy="82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Jernej Vičič   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Device types (human interface devices – HID)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ldNum" idx="48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50E76E8-7C52-4D4B-8DC3-14A52E5C268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consoles - specialized equipment, often reused by the same manufacturer,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PC - keyboard + mouse,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joypad - xbox360 was also designed for DirectX,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also all replicas work the same way.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motion detection in space - Xbox kinetik, HTC Vive, ordinary camera, multiple cameras.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ftr" idx="49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Device types (human interface devices – HID)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ldNum" idx="50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7A67019-2896-4141-8EAE-A43D41097AA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do not forget, HIDs are also output devices: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monitor,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glasses,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force-feedback devices (steering wheel, joypad),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LEDs.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ftr" idx="51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communication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sldNum" idx="52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02B137E-EB61-4216-8601-4C499251618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Polling,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Hardware register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Memory mapped I/O port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Using a higher level function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Interrupts,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Wireless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ftr" idx="53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communication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ldNum" idx="5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2B46584-0195-46A2-B48D-D54F16976AE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Polling,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Interrupts,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Triggered by a state change in the hardware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Temporarily interrupts the CPU to run a small piece of code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Interrupt Service Routine (ISR)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ISRs typically just read the change and store the data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Wireless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ftr" idx="55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communication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ldNum" idx="56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1574A23-412A-4D12-801A-2E4EF2D7EB8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Polling,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Interrupts,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Wireless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Many of the wireless controllers use Bluetooth to communicate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Software requests HID state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Usually handled by a separate thread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Looks like polling to the application developer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chemeClr val="dk1"/>
                </a:solidFill>
                <a:latin typeface="Arial"/>
              </a:rPr>
              <a:t>wireless devices.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ftr" idx="57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communication - polling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ldNum" idx="58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5169B5F-0993-4E10-8419-0C47CEDB0E4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some devices (joystick, joypad) are periodically polled,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usually once in the game loop,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XInput API (xbox360, Windows PC):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the XInputGetState() function is called in each frame,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function communicates with hardware through drivers,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returns the pointer to the XINPUT_STATE,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contains an instance of the XINPUT_GAMEPAD structure.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ftr" idx="59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communication - interrupts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ldNum" idx="60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1611D74-8669-4DE7-A55D-E3888591E9A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some devices report the status only when the changes are made,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mouse,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most of the time there is no action,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an interrupt service routine (ISR) is started at action,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the ISR reads the status of the device,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the engine reads this status at an appropriate time.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ftr" idx="61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communication – wireless devices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ldNum" idx="62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A851960-6ACA-4EBB-A886-9D113D76D21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with wireless devices (wiimote, wireless joypad, sony ...) we can not just read the registers,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when the code is interrupted, it requires sending of the status or directly data,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this is usually done by a special thread,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from the point of view of the programmer, the use of such devices is not problematic,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they behave like ordinary wired devices.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ftr" idx="63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Managing different types of input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ldNum" idx="6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59C226C-974D-42E2-8437-D687269ECF8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types of input: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digital buttons,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analogue axes and buttons,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relative axes,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accelerometers,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3D orientation with Wiimote and DualShock,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cameras.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ftr" idx="65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Digital buttons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ldNum" idx="66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C8FABFF-178A-4E96-B57E-6135BECAA3B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almost every HID has at least a few buttons,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two states: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2"/>
                </a:solidFill>
                <a:latin typeface="Arial"/>
              </a:rPr>
              <a:t>pressed, down,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2"/>
                </a:solidFill>
                <a:latin typeface="Arial"/>
              </a:rPr>
              <a:t>not pressed, up.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state is represented by one bit,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usually: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2"/>
                </a:solidFill>
                <a:latin typeface="Arial"/>
              </a:rPr>
              <a:t>0 not pressed (up),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2"/>
                </a:solidFill>
                <a:latin typeface="Arial"/>
              </a:rPr>
              <a:t>1 pressed (down),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on some devices the reverse (usually due to code errors).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ftr" idx="67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ftr" idx="32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Overview (chapters in book: 7.1–7.5)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sldNum" idx="33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DD3DFED-6B9A-4A72-998B-6C0B7EA5D17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Intro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Device types</a:t>
            </a: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 (human interface devices – HID),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HID interfaces,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handling different types of inputs/outputs,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HID systems for games systems,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dead zones,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button-up/down detection,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transfer of controls.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Digital buttons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ldNum" idx="68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F8F2D86-1637-4798-8DD4-E78A325A75C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in terms of electrical engineering, they differ,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irrelevant for programmer,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often all digital buttons on the device are packaged in one Integer value: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ftr" idx="69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Digital buttons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ldNum" idx="70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7E7054E-9C8F-447B-B1A1-C5CEB60B924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typedef struct _XINPUT_GAMEPAD{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WORD wButtons;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BYTE bLeftTrigger;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BYTE bRightTrigger;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SHORT sThumbLX;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SHORT sThumbLY;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SHORT sThumbRX;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	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SHORT sThumbRY;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} XINPUT_GAMEPAD;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ftr" idx="71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Digital buttons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ldNum" idx="72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ED6DF5B-2C08-46DD-8553-1C98E66E935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XINPUT_GAMEPAD_DPAD_UP 0x0001 // bit 0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XINPUT_GAMEPAD_DPAD_DOWN 0x0002 // bit 1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XINPUT_GAMEPAD_DPAD_LEFT 0x0004 // bit 2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XINPUT_GAMEPAD_DPAD_RIGHT 0x0008 // bit 3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XINPUT_GAMEPAD_START 0x0010 // bit 4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XINPUT_GAMEPAD_BACK 0x0020 // bit 5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XINPUT_GAMEPAD_LEFT_THUMB 0x0040 // bit 6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XINPUT_GAMEPAD_RIGHT_THUMB 0x0080 // bit 7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XINPUT_GAMEPAD_LEFT_SHOULDER 0x0100 // bit 8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XINPUT_GAMEPAD_RIGHT_SHOULDER 0x0200 //bit 9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XINPUT_GAMEPAD_A 0x1000 // bit 12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XINPUT_GAMEPAD_B 0x2000 // bit 13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XINPUT_GAMEPAD_X 0x4000 // bit 14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#define XINPUT_GAMEPAD_Y 0x8000 // bit 15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ftr" idx="73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Digital buttons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ldNum" idx="7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1856493-7E5D-45CD-B82E-977411C3711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one button is read with this function: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bool IsButtonADown(const XINPUT_GAMEPAD&amp; pad)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{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// mask all bits but 12. (button A)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    </a:t>
            </a:r>
            <a:r>
              <a:rPr b="1" lang="en-US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return((pad.wButtons &amp; XINPUT_GAMEPAD_A) != 0);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20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ftr" idx="75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Unity and HID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sldNum" idx="76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5C80A28-175A-4DD2-893E-DF5E42418D7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The Input System provides direct support for HID devices.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Two modes of operation: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200" spc="-1" strike="noStrike">
                <a:solidFill>
                  <a:schemeClr val="dk1"/>
                </a:solidFill>
                <a:latin typeface="Arial"/>
                <a:ea typeface="Courier New"/>
              </a:rPr>
              <a:t>Device layout known by the system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200" spc="-1" strike="noStrike">
                <a:solidFill>
                  <a:schemeClr val="dk1"/>
                </a:solidFill>
                <a:latin typeface="Arial"/>
                <a:ea typeface="Courier New"/>
              </a:rPr>
              <a:t>Device layout auto-generated by the system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Note: On some platforms (e.g., Linux) HID may be supported through a layer (SDL) but not via HID APIs for all devices.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ftr" idx="77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Auto-Generated Layouts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ldNum" idx="78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8552EB8-C260-4F48-9D6B-4545EFB5D14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By default the Input System auto-generates layouts when HID usage is one of </a:t>
            </a:r>
            <a:r>
              <a:rPr b="0" lang="sl-SI" sz="2200" spc="-1" strike="noStrike">
                <a:solidFill>
                  <a:schemeClr val="dk1"/>
                </a:solidFill>
                <a:latin typeface="Courier new"/>
                <a:ea typeface="Courier New"/>
              </a:rPr>
              <a:t>GenericDesktop/Joystick, GenericDesktop/Gamepad,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 or </a:t>
            </a:r>
            <a:r>
              <a:rPr b="0" lang="sl-SI" sz="2200" spc="-1" strike="noStrike">
                <a:solidFill>
                  <a:schemeClr val="dk1"/>
                </a:solidFill>
                <a:latin typeface="Courier new"/>
                <a:ea typeface="Courier New"/>
              </a:rPr>
              <a:t>GenericDesktop/MultiAxisController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.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Auto-generated devices are typically represented as </a:t>
            </a:r>
            <a:r>
              <a:rPr b="0" lang="sl-SI" sz="2200" spc="-1" strike="noStrike">
                <a:solidFill>
                  <a:schemeClr val="dk1"/>
                </a:solidFill>
                <a:latin typeface="Courier new"/>
                <a:ea typeface="Courier New"/>
              </a:rPr>
              <a:t>Joystick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 device class.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Pros: Plug-and-play support; easy for many devices.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Cons: Because HID descriptors can be ambiguous, auto layouts may mis-map controls (e.g., hat switches, D-pads, buttons) and naming may be generic..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ftr" idx="79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Output Reports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ldNum" idx="80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8B1410F-6038-4C89-AE44-DFCC214110A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HID devices may support outputs (vibration, lights).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Use InputDevice.ExecuteCommand with 'HIDO' command type to send output data.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Allows developers to implement vibration and feedback features.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ftr" idx="81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Overriding HID Fallback (Custom Layouts)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ldNum" idx="82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55AFF6E-D4D0-4C60-8376-9CCE427CEBF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When auto-layouts mis-map controls, define a custom layout: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1. Inspect HID descriptor via Input Debugger.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2. Define struct for HID input report format.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3. Create subclass of InputDevice (e.g., Gamepad).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4. Register layout with </a:t>
            </a:r>
            <a:r>
              <a:rPr b="0" lang="sl-SI" sz="2200" spc="-1" strike="noStrike">
                <a:solidFill>
                  <a:schemeClr val="dk1"/>
                </a:solidFill>
                <a:latin typeface="Courier new"/>
                <a:ea typeface="Courier New"/>
              </a:rPr>
              <a:t>InputSystem.RegisterLayout&lt;T&gt;()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ftr" idx="83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Example Code: Input Report Struct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ldNum" idx="8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DD09B25-11B6-4931-A4F7-DE4618B2543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C# struct representing a DualShock 4 HID input report: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struct DualShock4HIDInputReport : IInputStateTypeInfo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{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    public FourCC format =&gt; new FourCC('HID');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    [InputControl(name = "leftStick/x")] public byte leftStickX;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    [InputControl(name = "leftStick/y")] public byte leftStickY;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    [InputControl(name = "rightStick/x")] public byte rightStickX;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    [InputControl(name = "rightStick/y")] public byte rightStickY;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    [InputControl(name = "buttonSouth")] public byte buttonSouth;</a:t>
            </a:r>
            <a:br>
              <a:rPr sz="1500"/>
            </a:br>
            <a:r>
              <a:rPr b="0" lang="sl-SI" sz="14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ftr" idx="85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Example Code: Custom Gamepad Class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ldNum" idx="86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59C690F-38C2-4F4E-96F3-3DDC73880D7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Subclassing Gamepad with a custom input report type: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[InputControlLayout(stateType = typeof(DualShock4HIDInputReport))]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public class DualShock4GamepadHID : Gamepad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{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    // Custom mapping logic or extensions here</a:t>
            </a:r>
            <a:br>
              <a:rPr sz="1500"/>
            </a:br>
            <a:r>
              <a:rPr b="0" lang="sl-SI" sz="15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ftr" idx="87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Intro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ldNum" idx="3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0D32C74-4A6B-4757-A644-5AC2CFD4BF1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HID – Human Interface Device,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 device that enables collaboration between a computer and a human,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joystick, joypad, keyboard, mouse, trackball, Wii-mote,joystick, joypad, keyboard, mouse, track ball, Wii-mote,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Specialized: steering wheel, fishing rod, dance pad, electric guitar.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ftr" idx="35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Example Code: Layout Registration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sldNum" idx="88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D9E5BBE-1210-4FF5-B560-21C4C6B4220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Registering custom layout for matching HID device: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 defTabSz="457200">
              <a:lnSpc>
                <a:spcPct val="100000"/>
              </a:lnSpc>
              <a:spcBef>
                <a:spcPts val="28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sl-SI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InputSystem.RegisterLayout&lt;DualShock4GamepadHID&gt;(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  new InputDeviceMatcher()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  .WithInterface("HID")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  .WithManufacturer("Sony.+Entertainment")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        .WithProduct("Wireless Controller")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);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ftr" idx="89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Unity and HID, Key Takeaways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sldNum" idx="90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C014925-C2EA-41DB-8613-BDB666056A0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Auto layouts = easy setup, but limited accuracy.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Custom layouts = precise mapping, output support.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Use Input Debugger to inspect and test HID devices.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ftr" idx="91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Analogue axles and buttons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sldNum" idx="92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3E5DCA4-EC58-4AD6-8D40-CF7F75DA022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analogue input,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describes 2D position of joystick,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the inputs of analogue devices are often noisy,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rare games successfully use such inputs,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Metal Gear Solid 2: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quickly release the button - shot, and slowly - stop the shooting.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3" name="Picture 1" descr=""/>
          <p:cNvPicPr/>
          <p:nvPr/>
        </p:nvPicPr>
        <p:blipFill>
          <a:blip r:embed="rId1"/>
          <a:stretch/>
        </p:blipFill>
        <p:spPr>
          <a:xfrm>
            <a:off x="5651640" y="1252080"/>
            <a:ext cx="2748240" cy="2800440"/>
          </a:xfrm>
          <a:prstGeom prst="rect">
            <a:avLst/>
          </a:prstGeom>
          <a:ln w="0">
            <a:noFill/>
          </a:ln>
        </p:spPr>
      </p:pic>
      <p:sp>
        <p:nvSpPr>
          <p:cNvPr id="234" name="PlaceHolder 4"/>
          <p:cNvSpPr>
            <a:spLocks noGrp="1"/>
          </p:cNvSpPr>
          <p:nvPr>
            <p:ph type="ftr" idx="93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Analogue axles and buttons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sldNum" idx="9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071526C-8838-4A00-87B4-B9AE4B505AA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strictly speaking, analog inputs are not analogue,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they are translated only into a larger array of values,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say: -32000 to +32000 (16 bit),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or 0 to 1 float,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previous structure: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SHORT sThumbLX, sThumbLY for left stick,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SHORT sThumbRX, sThumbRY for right stick.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left and right trigger (BYTE bLeftTrigger, bRightTrigger):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8 bit numbers: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  <a:ea typeface="Courier New"/>
              </a:rPr>
              <a:t>from 0 to 255,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  <a:ea typeface="Courier New"/>
              </a:rPr>
              <a:t>0 is not pressed, 255 is pressed all the way down.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ftr" idx="95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Analogue axles and buttons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ldNum" idx="96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AFF68FF-1C88-477D-99FD-3659AC06301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some devices have relative inputs,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mouse, trackball, ...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0 means no change,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delta change from last poll or interrupt.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ftr" idx="97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Accelerometers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sldNum" idx="98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B634685-5FA3-4CE8-B2DD-CB42BB93A2C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PlayStation DualShock joypad,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Nintendo Wiimote,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most phones,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detect the acc on all three axes (x, y, z),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relative inputs (similar to a mouse),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when there is no acceleration, sensors 0,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at acceleration +- 3g,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  <a:ea typeface="Courier New"/>
              </a:rPr>
              <a:t>show three quantized 8 bit integer numbers for each axis separately.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6" name="Picture 1" descr=""/>
          <p:cNvPicPr/>
          <p:nvPr/>
        </p:nvPicPr>
        <p:blipFill>
          <a:blip r:embed="rId1"/>
          <a:stretch/>
        </p:blipFill>
        <p:spPr>
          <a:xfrm>
            <a:off x="6012000" y="300240"/>
            <a:ext cx="2896920" cy="2449800"/>
          </a:xfrm>
          <a:prstGeom prst="rect">
            <a:avLst/>
          </a:prstGeom>
          <a:ln w="0">
            <a:noFill/>
          </a:ln>
        </p:spPr>
      </p:pic>
      <p:sp>
        <p:nvSpPr>
          <p:cNvPr id="247" name="PlaceHolder 4"/>
          <p:cNvSpPr>
            <a:spLocks noGrp="1"/>
          </p:cNvSpPr>
          <p:nvPr>
            <p:ph type="ftr" idx="99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3D orientation with wiimote and DualShock 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sldNum" idx="100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897E505-6C53-4D5C-BAC2-5985B76744B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z axis is calibrated to 0 at 1g,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we simply calculate all three types of rotations,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example: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if we hold wiimote at an angle of 45 degrees: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  <a:ea typeface="Courier New"/>
              </a:rPr>
              <a:t>sin (45) = cos (45) = 0,707g on y and z axes,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minor problems: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3 sensors for each axle,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the same sensors,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the y axis has a lower accuracy (1g is already at no acceleration),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  <a:ea typeface="Courier New"/>
              </a:rPr>
              <a:t>some games require that you use wiimote with buttons against the player,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if the user does not hold firm wiimote, there are large short-term deviations.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ftr" idx="101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Cameras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sldNum" idx="102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F14D006-A868-4C36-A11D-28D0F4156BF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wiimote - IR sensor (low res IR camera),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distingushes up to 4 IR LEDs,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we can calculate the distance from the object,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we know the distance between the diode (original equipment),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PlayStation Eye for PS3: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camera - vidoconferencing,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can also determine the position in space, gestures,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PlayStation camera PS4: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together with DualShock - precise determination of gestures,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Microsoft kinect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ftr" idx="103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Managing different types of inputs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ldNum" idx="10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96E75C9-075D-4F26-BA70-0EC940664AF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Input types: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2D image,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3D image,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rumble,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force-feedback,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sound,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other.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5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ftr" idx="105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Managing different types of inputs- rumble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sldNum" idx="106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27C1937-CF70-4D2A-B580-8B836C03FA0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rumble,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the interface has one or more motors,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unbalanced load,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engines rotate at different speeds,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different vibrations.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ftr" idx="107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Device types (human interface devices – HID)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sldNum" idx="36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0FA658E-B8F9-4E4F-873B-A549F37E55B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1"/>
          <a:stretch/>
        </p:blipFill>
        <p:spPr>
          <a:xfrm>
            <a:off x="899640" y="1700640"/>
            <a:ext cx="7009920" cy="2591280"/>
          </a:xfrm>
          <a:prstGeom prst="rect">
            <a:avLst/>
          </a:prstGeom>
          <a:ln w="0">
            <a:noFill/>
          </a:ln>
        </p:spPr>
      </p:pic>
      <p:sp>
        <p:nvSpPr>
          <p:cNvPr id="115" name="TextBox 3"/>
          <p:cNvSpPr/>
          <p:nvPr/>
        </p:nvSpPr>
        <p:spPr>
          <a:xfrm>
            <a:off x="2267640" y="4509000"/>
            <a:ext cx="4463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joypad: xbox 360, playstation 3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ftr" idx="37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Managing different types of inputs-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force-feedback,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sldNum" idx="108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1EE196E-4EAD-4164-95D4-2CF07810B1C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the game controls the motors,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 force the opposite to the player force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stiffer wheel,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simulates the irregularities on the road.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ftr" idx="109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Managing different types of inputs - </a:t>
            </a: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audio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ldNum" idx="110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87BF46C-2BA5-4C4B-86EB-9AB6EEE5E03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there is a special subsystem for sound in engines,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some HIDs have their own functionality for sound effects,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wiimote - a small, low quality speaker,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separate voip communication between multiple players.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ftr" idx="111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Managing different types of inputs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sldNum" idx="112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B4B0E0B-C14B-44E7-A325-F86E4B9E984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lenses on controllers,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special devices have their own interfaces - guitar hero, steering wheels, ...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interfaces with gestures,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interfaces that we use with thoughts.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ftr" idx="113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sldNum" idx="11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EC383B7-1FB1-4DC9-A986-7F44131DBD7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most engines do not use raw data,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the inputs are ”corrected",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smoother movement,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interpolation in sudden jumps,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an abstraction level, which allows you to remap buttons.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ftr" idx="115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sldNum" idx="116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B9C90EB-A1B6-4F14-BEB0-3CA41FECFCF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5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typical requirements: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dead zones,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analogue signal filtering,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event detection (e.g., button up, button down),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5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detection of button sequences and multibutton combinations (chords).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ftr" idx="117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ldNum" idx="118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8688705-3C26-4C91-805A-95F71DB2414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gesture detection,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management of multiple HIDs for multiple players,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multiplatform HID support,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controller input remapping,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context-sensitive inputs,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the ability to temporarily disable certain inputs.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ftr" idx="119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sldNum" idx="120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659ED4C-DFEF-44D2-B2A9-1A17C7CC1BB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dead zones: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HID devices are still analogue,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joystick's values change slightly in standstill,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 dead zone (I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0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 + lambda) is introduced around the standstill value,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the whole zone has a value of 0.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ftr" idx="121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sldNum" idx="122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B8784FD-231E-40F3-AF7D-1CE5F051FE3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analogue signal filtering: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noise (out of dead zones) can also lead to sudden peaks,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noise is usually high frequencies (at least the one that disturbs the user),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use a low-pass filter, filter out high frequencies,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unfiltered a(t) value is compared with the previous filtered f(t), RC is the filtering constant.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5" name="Picture 1" descr=""/>
          <p:cNvPicPr/>
          <p:nvPr/>
        </p:nvPicPr>
        <p:blipFill>
          <a:blip r:embed="rId1"/>
          <a:stretch/>
        </p:blipFill>
        <p:spPr>
          <a:xfrm>
            <a:off x="2771640" y="4641120"/>
            <a:ext cx="5048280" cy="35892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2" descr=""/>
          <p:cNvPicPr/>
          <p:nvPr/>
        </p:nvPicPr>
        <p:blipFill>
          <a:blip r:embed="rId2"/>
          <a:stretch/>
        </p:blipFill>
        <p:spPr>
          <a:xfrm>
            <a:off x="1672200" y="5268960"/>
            <a:ext cx="1842480" cy="910080"/>
          </a:xfrm>
          <a:prstGeom prst="rect">
            <a:avLst/>
          </a:prstGeom>
          <a:ln w="0">
            <a:noFill/>
          </a:ln>
        </p:spPr>
      </p:pic>
      <p:sp>
        <p:nvSpPr>
          <p:cNvPr id="297" name="PlaceHolder 4"/>
          <p:cNvSpPr>
            <a:spLocks noGrp="1"/>
          </p:cNvSpPr>
          <p:nvPr>
            <p:ph type="ftr" idx="123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sldNum" idx="12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B1CD52E-A6EB-4B49-8B21-6F24034AAE7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analogue signal filtering: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F32 lowPassFilter(F32 unfilteredInput,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F32 lastFramesFilteredInput,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F32 rc, F32 dt){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F32 a = dt / (rc + dt);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  </a:t>
            </a: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return (1 - a) * lastFramesFilteredInput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+ a * unfilteredInput;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sl-SI" sz="24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ftr" idx="125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sldNum" idx="126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9321869-9EBD-47B0-9C8A-BBF0A3721EC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event detection: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Button Up and Button Down,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we determine whether or not one or the other event occurred in the last time frame,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we have: 32-bit word </a:t>
            </a:r>
            <a:r>
              <a:rPr b="1" lang="sl-SI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buttonStates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,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these are the current button states,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  <a:ea typeface="Courier New"/>
              </a:rPr>
              <a:t>we want to generate two new 32 bit words: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sl-SI" sz="2300" spc="-1" strike="noStrike">
                <a:solidFill>
                  <a:schemeClr val="dk2"/>
                </a:solidFill>
                <a:latin typeface="Courier New"/>
                <a:ea typeface="Courier New"/>
              </a:rPr>
              <a:t>buttonDowns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 have changed in the last period, </a:t>
            </a:r>
            <a:r>
              <a:rPr b="1" lang="sl-SI" sz="2300" spc="-1" strike="noStrike">
                <a:solidFill>
                  <a:schemeClr val="dk2"/>
                </a:solidFill>
                <a:latin typeface="Courier New"/>
                <a:ea typeface="Courier New"/>
              </a:rPr>
              <a:t>buttonUps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 - vice versa,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sl-SI" sz="2300" spc="-1" strike="noStrike">
                <a:solidFill>
                  <a:schemeClr val="dk2"/>
                </a:solidFill>
                <a:latin typeface="Courier New"/>
                <a:ea typeface="Courier New"/>
              </a:rPr>
              <a:t>prevButtonStates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  <a:ea typeface="Courier New"/>
              </a:rPr>
              <a:t> previous states.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ftr" idx="127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Device types (human interface devices – HID)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ldNum" idx="38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1351213-F286-44DD-8BAD-5F9BFA09E3B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TextBox 3"/>
          <p:cNvSpPr/>
          <p:nvPr/>
        </p:nvSpPr>
        <p:spPr>
          <a:xfrm>
            <a:off x="2267640" y="4509000"/>
            <a:ext cx="4463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dualshock 4 joypad playstation 4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Picture 1" descr=""/>
          <p:cNvPicPr/>
          <p:nvPr/>
        </p:nvPicPr>
        <p:blipFill>
          <a:blip r:embed="rId1"/>
          <a:stretch/>
        </p:blipFill>
        <p:spPr>
          <a:xfrm>
            <a:off x="1835640" y="1730880"/>
            <a:ext cx="4370040" cy="2599560"/>
          </a:xfrm>
          <a:prstGeom prst="rect">
            <a:avLst/>
          </a:prstGeom>
          <a:ln w="0">
            <a:noFill/>
          </a:ln>
        </p:spPr>
      </p:pic>
      <p:sp>
        <p:nvSpPr>
          <p:cNvPr id="121" name="PlaceHolder 3"/>
          <p:cNvSpPr>
            <a:spLocks noGrp="1"/>
          </p:cNvSpPr>
          <p:nvPr>
            <p:ph type="ftr" idx="39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ldNum" idx="128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88DD9C3-8D44-4D68-AF0C-ABD276CDD2C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7" name="Content Placeholder 3" descr=""/>
          <p:cNvPicPr/>
          <p:nvPr/>
        </p:nvPicPr>
        <p:blipFill>
          <a:blip r:embed="rId1"/>
          <a:stretch/>
        </p:blipFill>
        <p:spPr>
          <a:xfrm>
            <a:off x="1259640" y="212760"/>
            <a:ext cx="5975640" cy="6269040"/>
          </a:xfrm>
          <a:prstGeom prst="rect">
            <a:avLst/>
          </a:prstGeom>
          <a:ln w="0">
            <a:noFill/>
          </a:ln>
        </p:spPr>
      </p:pic>
      <p:sp>
        <p:nvSpPr>
          <p:cNvPr id="308" name="PlaceHolder 2"/>
          <p:cNvSpPr>
            <a:spLocks noGrp="1"/>
          </p:cNvSpPr>
          <p:nvPr>
            <p:ph type="ftr" idx="129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sldNum" idx="130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6C11FE8-B200-4B68-8431-2721A386DCD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chord – a group of buttons that together pressed have a new meaning,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Super Mario Galaxy's,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you first press the A and B button for a new game,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basically trivial,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but we need to keep the button from the chord sequence not triggering any action,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players do not press all the buttons at the same time,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we need to observe several frames.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ftr" idx="131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sldNum" idx="132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163F55D-8E52-4186-99F8-4F13E4A127B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sequencing and gesture detection,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gesture - the sequence of actions performed by the player via HID,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example: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in fighting games A-B-A sequence, possibly left/right,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gesture is regular, if the sequence is performed at the max specified time,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usually gesture detection is enabled with a short history of commands,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when a part of the sequence describing the gesture is fulfilled,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write it in the temporary buffer together with the timestamp,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in case of new actions check if the time – timestamp iz less than max.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 type="ftr" idx="133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sldNum" idx="13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E199DAB-84CE-438D-B2E7-405387C0FD3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support for cross-platform HID,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conditional compile commands can be used in a million places in the code: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#if TARGET_XBOX360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if (ButtonsJustWentDown(XB360_BUTTONMASK_A))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#elif TARGET_PS3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if (ButtonsJustWentDown(PS3_BUTTONMASK_TRIANGLE))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#elif TARGET_WII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if (ButtonsJustWentDown(WII_BUTTONMASK_A))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#endif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{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// do something...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ftr" idx="135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systems for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sldNum" idx="136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89CD6B8-FDDD-4668-AA9E-EBF97EEF22D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4473720" cy="1200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…</a:t>
            </a: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or …: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hardware abstraction layer,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TextBox 1"/>
          <p:cNvSpPr/>
          <p:nvPr/>
        </p:nvSpPr>
        <p:spPr>
          <a:xfrm>
            <a:off x="4644000" y="459000"/>
            <a:ext cx="4607280" cy="594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enum AbstractControlIndex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{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Start and back buttons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AINDEX_START, // Xbox 360 Start, PS3 Start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AINDEX_BACK_SELECT, // Xbox 360 Back, PS3 Select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Left D-pad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AINDEX_LPAD_DOWN,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AINDEX_LPAD_UP,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AINDEX_LPAD_LEFT,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AINDEX_LPAD_RIGHT,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Right "pad" of four buttons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AINDEX_RPAD_DOWN, // Xbox 360 A, PS3 X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AINDEX_RPAD_UP, // Xbox 360 Y, PS3 Triangle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AINDEX_RPAD_LEFT, // Xbox 360 X, PS3 Square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AINDEX_RPAD_RIGHT, // Xbox 360 B, PS3 Circle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Left and right thumb stick buttons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AINDEX_LSTICK_BUTTON, // Xbox 360 LThumb, PS3 L3,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Xbox white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AINDEX_RSTICK_BUTTON, // Xbox 360 RThumb, PS3 R3,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Xbox black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Left and right shoulder buttons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AINDEX_LSHOULDER, // Xbox 360 L shoulder, PS3 L1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AINDEX_RSHOULDER, // Xbox 360 R shoulder, PS3 R1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Left thumb stick axes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AINDEX_LSTICK_X,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AINDEX_LSTICK_Y,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// Right thumb stick axes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AINDEX_RSTICK_X,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200" spc="-1" strike="noStrike">
                <a:solidFill>
                  <a:schemeClr val="dk1"/>
                </a:solidFill>
                <a:latin typeface="Courier New"/>
                <a:ea typeface="Courier New"/>
              </a:rPr>
              <a:t>AINDEX_RSTICK_Y,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ftr" idx="137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HID in practice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sldNum" idx="138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14D7259-C263-4615-816B-5FBB0A0814F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520" cy="4935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conceptually HID is very simple,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differences between physical devices,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the correct implementation of low-pass filtering,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conversion of control mapping without errors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these errors are a show stopper,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achieving "just the right feel" of the joypad rumble,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the restrictions induced by console manufacturers through technical requirements (technical requirements checklists - TRC).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ftr" idx="139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Device types (human interface devices – HID)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ldNum" idx="40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BA00808-94B9-4EE9-84EE-62BC6D89AB1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TextBox 3"/>
          <p:cNvSpPr/>
          <p:nvPr/>
        </p:nvSpPr>
        <p:spPr>
          <a:xfrm>
            <a:off x="2267640" y="4509000"/>
            <a:ext cx="4463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wii remote - wiimote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Picture 1" descr=""/>
          <p:cNvPicPr/>
          <p:nvPr/>
        </p:nvPicPr>
        <p:blipFill>
          <a:blip r:embed="rId1"/>
          <a:stretch/>
        </p:blipFill>
        <p:spPr>
          <a:xfrm>
            <a:off x="1907640" y="1400760"/>
            <a:ext cx="4343760" cy="291276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3"/>
          <p:cNvSpPr>
            <a:spLocks noGrp="1"/>
          </p:cNvSpPr>
          <p:nvPr>
            <p:ph type="ftr" idx="41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Device types (human interface devices – HID)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ldNum" idx="42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099B32A-3EA8-4D40-88DF-F0B70BCAB08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TextBox 3"/>
          <p:cNvSpPr/>
          <p:nvPr/>
        </p:nvSpPr>
        <p:spPr>
          <a:xfrm>
            <a:off x="3708000" y="4581000"/>
            <a:ext cx="4463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wii U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Picture 1" descr=""/>
          <p:cNvPicPr/>
          <p:nvPr/>
        </p:nvPicPr>
        <p:blipFill>
          <a:blip r:embed="rId1"/>
          <a:stretch/>
        </p:blipFill>
        <p:spPr>
          <a:xfrm>
            <a:off x="1568520" y="1412640"/>
            <a:ext cx="5137200" cy="2779200"/>
          </a:xfrm>
          <a:prstGeom prst="rect">
            <a:avLst/>
          </a:prstGeom>
          <a:ln w="0">
            <a:noFill/>
          </a:ln>
        </p:spPr>
      </p:pic>
      <p:sp>
        <p:nvSpPr>
          <p:cNvPr id="131" name="PlaceHolder 3"/>
          <p:cNvSpPr>
            <a:spLocks noGrp="1"/>
          </p:cNvSpPr>
          <p:nvPr>
            <p:ph type="ftr" idx="43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Device types (human interface devices – HID)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ldNum" idx="44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F50C779-FC4B-47C1-8A5A-74EDBB51243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TextBox 3"/>
          <p:cNvSpPr/>
          <p:nvPr/>
        </p:nvSpPr>
        <p:spPr>
          <a:xfrm>
            <a:off x="2267640" y="4509000"/>
            <a:ext cx="4463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frying pan</a:t>
            </a:r>
            <a:r>
              <a:rPr b="0" lang="en-US" sz="1800" spc="-1" strike="noStrike">
                <a:solidFill>
                  <a:schemeClr val="dk1"/>
                </a:solidFill>
                <a:latin typeface="Wingdings"/>
              </a:rPr>
              <a:t>:)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Picture 7" descr=""/>
          <p:cNvPicPr/>
          <p:nvPr/>
        </p:nvPicPr>
        <p:blipFill>
          <a:blip r:embed="rId1"/>
          <a:stretch/>
        </p:blipFill>
        <p:spPr>
          <a:xfrm>
            <a:off x="1403640" y="1314000"/>
            <a:ext cx="5842800" cy="302328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3"/>
          <p:cNvSpPr>
            <a:spLocks noGrp="1"/>
          </p:cNvSpPr>
          <p:nvPr>
            <p:ph type="ftr" idx="45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520" cy="989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Device types (human interface devices – HID)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ldNum" idx="46"/>
          </p:nvPr>
        </p:nvSpPr>
        <p:spPr>
          <a:xfrm>
            <a:off x="612720" y="6356520"/>
            <a:ext cx="198000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60B0766-BD80-4391-8BDC-F69E3790CF3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" name="TextBox 3"/>
          <p:cNvSpPr/>
          <p:nvPr/>
        </p:nvSpPr>
        <p:spPr>
          <a:xfrm>
            <a:off x="2483640" y="4518720"/>
            <a:ext cx="4463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wiimote used in a new device – steering wheel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0" name="Picture 8" descr=""/>
          <p:cNvPicPr/>
          <p:nvPr/>
        </p:nvPicPr>
        <p:blipFill>
          <a:blip r:embed="rId1"/>
          <a:stretch/>
        </p:blipFill>
        <p:spPr>
          <a:xfrm>
            <a:off x="1362240" y="1417320"/>
            <a:ext cx="6274800" cy="2826000"/>
          </a:xfrm>
          <a:prstGeom prst="rect">
            <a:avLst/>
          </a:prstGeom>
          <a:ln w="0">
            <a:noFill/>
          </a:ln>
        </p:spPr>
      </p:pic>
      <p:sp>
        <p:nvSpPr>
          <p:cNvPr id="141" name="PlaceHolder 3"/>
          <p:cNvSpPr>
            <a:spLocks noGrp="1"/>
          </p:cNvSpPr>
          <p:nvPr>
            <p:ph type="ftr" idx="47"/>
          </p:nvPr>
        </p:nvSpPr>
        <p:spPr>
          <a:xfrm>
            <a:off x="2627280" y="6356520"/>
            <a:ext cx="6047280" cy="363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18383</TotalTime>
  <Application>LibreOffice/24.2.7.2$Linux_X86_64 LibreOffice_project/420$Build-2</Application>
  <AppVersion>15.0000</AppVersion>
  <Words>2622</Words>
  <Paragraphs>504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>Jernej Vičič</cp:lastModifiedBy>
  <dcterms:modified xsi:type="dcterms:W3CDTF">2025-10-27T08:29:18Z</dcterms:modified>
  <cp:revision>731</cp:revision>
  <dc:subject/>
  <dc:title>Programiranje III Vzporedno programiranje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46</vt:i4>
  </property>
  <property fmtid="{D5CDD505-2E9C-101B-9397-08002B2CF9AE}" pid="3" name="PresentationFormat">
    <vt:lpwstr>On-screen Show (4:3)</vt:lpwstr>
  </property>
  <property fmtid="{D5CDD505-2E9C-101B-9397-08002B2CF9AE}" pid="4" name="Slides">
    <vt:i4>46</vt:i4>
  </property>
</Properties>
</file>