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13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6.png" ContentType="image/png"/>
  <Override PartName="/ppt/media/image15.png" ContentType="image/png"/>
  <Override PartName="/ppt/media/image1.jpeg" ContentType="image/jpeg"/>
  <Override PartName="/ppt/media/image10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dt" idx="2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ftr" idx="3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sldNum" idx="3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461B052-0D98-40C8-9247-806605E7346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14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8B0727-EA7D-479C-AB1E-EC723582706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sldNum" idx="15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5DA3A6-9769-4B80-8DF8-74706A46408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sldNum" idx="15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5DC4B3-380E-4657-9736-74E99E42B70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15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3C5DA2-E468-4723-970F-1B63F7A6B6E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sldNum" idx="15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99AFEA-EE47-44F8-9EA9-A87AD7B73BB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sldNum" idx="15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C9497F-1CB7-4014-BF24-92B554DC66A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sldNum" idx="16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0944208-1B42-42F3-8D2A-658F1391BBC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sldNum" idx="16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6141BA-D888-4603-90A7-9744B32F807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E2CC90A-7C33-4934-86D8-1CDC89400A5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87C407-EC33-42E7-AAD0-CD59797D616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98A044-BF5C-41CF-B877-59088D49921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14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E05CF0-3BF6-4D59-832A-404B3CC8DBD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BF4680-9662-4889-AB1A-4030382346C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EEF526-3838-4FA1-9381-DBEC1A92EBA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87C361-9FE5-4371-85CD-67A30CA7A24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3E527C-982B-47BF-868A-4B1242552D0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3D8A30B-2745-45EB-B3BA-6D9AD562409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5EACB26-E148-4A1B-9BEA-D57BFBEA0AA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278E22-110E-4A67-AB4D-3F86F5F9EB7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77E9FE-5CAA-4FD7-B9BF-4A10E9787AD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ABE50B-A8FC-48F6-8F3B-815257BE6F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D98CCC8-67DE-4B42-B109-884F5E45369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14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3BD9A2A-9634-4313-9659-C83E4487FE3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E6A4C5-5EFB-46A5-9890-3B870388718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DEA106A-1411-497F-A925-D49868790DC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B72B6E-86E1-4FCF-8387-1C99EC521CF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D1B90D-07FF-44CE-A1D6-BFCE89A576D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6B9614-6E49-4B10-853A-260606D3EE0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515182-ED8D-4E6A-B33D-F2D9EB7C51B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68C58E-BCC9-416D-9E89-CBEE57CDF61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19AECA-A4CF-4F3E-8499-0A2D924C559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61E5AF-FA35-4334-BDE8-166063C8DC0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EC7FAF2-F819-40C9-8BB4-BD16927996F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sldNum" idx="14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555700-7889-4734-AD42-F180D5FAD16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E46106-E030-422F-BFD3-F5C6A890C04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53F164-CC42-4D5D-A163-17AD073BC0A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766E14-B093-4535-B95E-9E7D6154E03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671F91-9D72-4D11-BBFC-AD3370AA921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99B9A3-2250-410B-81DA-A2ADB03D52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66957C-2743-4675-AD0F-C9C37766A7B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BAFE3F2-A2ED-4717-BB9A-8D27B0B4765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27E84CF-46A4-483E-8D95-F4D4AD8BD62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65DE02-9F1B-40FE-8D41-FF053607232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8842A07-3B4A-4EFC-BE76-759605FED50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sldNum" idx="15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4D10AA-DA9A-4FFC-802F-780A7B9A7F4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47C554-03D2-4D95-B840-F617E9ECB7B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728FDE-91A2-4D16-B342-87FF3B4CF2C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77A53B-93F1-473E-8F37-D2C26C76CEA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sldNum" idx="19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1D24759-4378-4416-8A71-ABB33933521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sldNum" idx="19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E8EDB5-C81C-48F2-9D71-BBE519C2F36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sldNum" idx="200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C57861-9CB0-42FA-A975-CE9C1712E4C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sldNum" idx="20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6DF0DBB-42F1-4E57-9E17-581F64014E0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sldNum" idx="20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B57230-95B3-4810-B8F9-CE012787A75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sldNum" idx="20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AFF975-A267-40ED-BC1D-00782FCC946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151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342017-F033-4C2E-8EB0-0DE137D2DD7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sldNum" idx="152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6E2B82-F4E6-44EB-9B5D-8DB2C35DBAD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sldNum" idx="153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01CB95-FEF4-47F3-94C9-E3AA754C72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154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7B7FD1-0853-47D3-B58D-62D3653BB29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1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9E608C-82FA-4E01-A38B-95A5007F6B5B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3D20CB5B-FB5F-4267-83EC-D15A36C310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BB1FCB69-E4F7-4D68-81C1-8608C20862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F12B38F-7036-4583-8545-81FC6E044F88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67AD3C9-FA37-497E-BD7E-51FCA75D21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E5A2604-F89B-4993-8C4A-B5B999529AF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DB5691C-7E01-4E63-BAE5-B67E202FC7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4CEB574-0AC6-47C0-8646-647D01E1CAC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98809FF-0A16-49FC-8014-48FEAF825CC8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133CB75B-E56D-429C-B862-DE9A9A44D9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CD37D986-019E-432C-9CD2-135CA427E3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</a:t>
            </a: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E121F25-D8F1-4CD3-8573-6EBD5A5AF0C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dt" idx="23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24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2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B9EFA47-7134-49A5-A8CA-6BE4F89AA32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3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dt" idx="26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ftr" idx="27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sldNum" idx="2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4F1B74B-BFBF-4CFB-B86F-4373B647493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60B5817-A24A-4BFC-BB2F-C5AA984AB2A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A6DF0DE-39C4-44D7-B4AB-E96B2AB9A93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AF838C7-96D8-489A-B4DE-5914C929A61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3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4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10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1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2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A55BE06-1491-4DB0-9485-53D55A17A3F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99FD060-F989-4527-93DB-345B78571D2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204E9D2-465C-40F2-A06E-D8316F7C1BE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1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1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sldNum" idx="1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DE989CC-D646-47A8-8F07-43D24D0FFA7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dt" idx="2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 idx="2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 idx="2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EBCBCA4-86AE-497E-BCB2-C92F98CAAE7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Animation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3D Game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4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3ED5891-1807-4B75-A8DC-B1DF5E671CB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skeleton hierarchy: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9" name="Slika 1" descr=""/>
          <p:cNvPicPr/>
          <p:nvPr/>
        </p:nvPicPr>
        <p:blipFill>
          <a:blip r:embed="rId1"/>
          <a:stretch/>
        </p:blipFill>
        <p:spPr>
          <a:xfrm>
            <a:off x="4572000" y="1672920"/>
            <a:ext cx="3720600" cy="1635840"/>
          </a:xfrm>
          <a:prstGeom prst="rect">
            <a:avLst/>
          </a:prstGeom>
          <a:ln w="0">
            <a:noFill/>
          </a:ln>
        </p:spPr>
      </p:pic>
      <p:pic>
        <p:nvPicPr>
          <p:cNvPr id="160" name="Slika 2" descr=""/>
          <p:cNvPicPr/>
          <p:nvPr/>
        </p:nvPicPr>
        <p:blipFill>
          <a:blip r:embed="rId2"/>
          <a:stretch/>
        </p:blipFill>
        <p:spPr>
          <a:xfrm>
            <a:off x="5004000" y="3048840"/>
            <a:ext cx="3853800" cy="363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ldNum" idx="5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1D72D23-8580-4CD9-9784-6006FEA32F0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presentation of the skeleton in memory,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typical data: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joint name - string, hashed string id,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index of father,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inverse bind pose transform,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pose links - position, orientation, scaling of the joint at the time it was connected to the mash.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during animation, it’s used to correctly apply the joint’s current transform relative to its original bind position,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0">
              <a:lnSpc>
                <a:spcPct val="100000"/>
              </a:lnSpc>
              <a:spcBef>
                <a:spcPts val="499"/>
              </a:spcBef>
              <a:buNone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 idx="5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5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845A453-1388-4876-9A2D-BCE37861E09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ravokotnik 1"/>
          <p:cNvSpPr/>
          <p:nvPr/>
        </p:nvSpPr>
        <p:spPr>
          <a:xfrm>
            <a:off x="612720" y="1166760"/>
            <a:ext cx="820728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Joint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Matrix4x3 m_invBindPose; // inverse bind pose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transform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const char* m_name; // human-readable joint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name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U8 m_iParent; // parent index or 0xFF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if root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Skeleton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U32 m_jointCount; // number of joints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Joint* m_aJoint; // array of joints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ftr" idx="5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Num" idx="5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3ECF588-8FBE-4AF3-A713-16D2C870160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skeleton pose controls the joints and indirectly the angles of the triangles,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skeleton is put into poses,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pose is the primary tool of the animator to inhale life into characters,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skeleton is placed in poses with rotation, translation, rarely by scaling joints,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pose is defined by position, orientation and scaling (relative to the reference),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pose is represented by a 4x4 or 4x3 matrix or SQT: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Scale, Quaternion rotate, Translate.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ftr" idx="5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ftr" idx="5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5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3910E88-7F1F-476C-AF74-73BBAA4B587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1000080"/>
            <a:ext cx="8229240" cy="10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bind pose,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can be: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T pose, reference pose, rest pose,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7" name="Slika 1" descr=""/>
          <p:cNvPicPr/>
          <p:nvPr/>
        </p:nvPicPr>
        <p:blipFill>
          <a:blip r:embed="rId1"/>
          <a:stretch/>
        </p:blipFill>
        <p:spPr>
          <a:xfrm>
            <a:off x="612720" y="2243160"/>
            <a:ext cx="7920360" cy="442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5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33EE270-7841-4C1E-B0A5-28AF84FEE1E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blipFill rotWithShape="0">
            <a:blip r:embed="rId1"/>
            <a:stretch>
              <a:fillRect l="-743" t="-1115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 idx="5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ldNum" idx="6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44CCD93-7C60-4CA9-9F74-F0AD45A72A3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ravokotnik 1"/>
          <p:cNvSpPr/>
          <p:nvPr/>
        </p:nvSpPr>
        <p:spPr>
          <a:xfrm>
            <a:off x="472320" y="1652400"/>
            <a:ext cx="829080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struct JointPose // uniform scalling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Quaternion m_rot; // Q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Vector3 m_trans; // 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chemeClr val="dk1"/>
                </a:solidFill>
                <a:latin typeface="Courier New"/>
              </a:rPr>
              <a:t>F32 m_scale; // S (uniform scale only)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  <a:ea typeface="Noto Sans CJK SC"/>
              </a:rPr>
              <a:t>struct JointPose // non-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uniform scalling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Quaternion m_rot; // Q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Vector4 m_trans; // 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Vector4 m_scale; // 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ravokotnik 2"/>
          <p:cNvSpPr/>
          <p:nvPr/>
        </p:nvSpPr>
        <p:spPr>
          <a:xfrm>
            <a:off x="472320" y="4775040"/>
            <a:ext cx="8419680" cy="130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struct SkeletonPose //local pose of the whole skeleton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fi-FI" sz="1600" spc="-1" strike="noStrike">
                <a:solidFill>
                  <a:schemeClr val="dk1"/>
                </a:solidFill>
                <a:latin typeface="Courier New"/>
              </a:rPr>
              <a:t>Skeleton* m_pSkeleton; // skeleton + num joints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	</a:t>
            </a: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JointPose* m_aLocalPose; // local joint poses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ftr" idx="6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Num" idx="6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432F245-EF18-4B43-8047-1D4F66DCACD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sl-SI" sz="2700" spc="-1" strike="noStrike">
                <a:solidFill>
                  <a:schemeClr val="dk1"/>
                </a:solidFill>
                <a:latin typeface="Arial"/>
              </a:rPr>
              <a:t>clip for the character:</a:t>
            </a: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 single well defined movement,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loops: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walking, running,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one-off events: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throw an object, fall,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full character: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jump,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part of the body: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hand-waving,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sl-SI" sz="2700" spc="-1" strike="noStrike">
                <a:solidFill>
                  <a:schemeClr val="dk1"/>
                </a:solidFill>
                <a:latin typeface="Arial"/>
              </a:rPr>
              <a:t>non-interactive portion of the game</a:t>
            </a: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ftr" idx="6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Num" idx="6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9C46AFB-BF36-4B1A-807B-D4C33EF603B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1"/>
                </a:solidFill>
                <a:latin typeface="Arial"/>
              </a:rPr>
              <a:t>non-interactive portion of the game,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in-game cinematic (IGC), 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noninteractive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sequence (NIS)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full-motion video (FMV)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similar to films,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000" spc="-1" strike="noStrike">
                <a:solidFill>
                  <a:schemeClr val="dk1"/>
                </a:solidFill>
                <a:latin typeface="Arial"/>
              </a:rPr>
              <a:t>IGC, NIS made with the engine,</a:t>
            </a:r>
            <a:endParaRPr b="0" lang="sl-SI" sz="3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000" spc="-1" strike="noStrike">
                <a:solidFill>
                  <a:schemeClr val="dk1"/>
                </a:solidFill>
                <a:latin typeface="Arial"/>
              </a:rPr>
              <a:t>FMV clasic filmclips – mp4, wmv format,</a:t>
            </a:r>
            <a:endParaRPr b="0" lang="sl-SI" sz="3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quick time event (QTE):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2"/>
                </a:solidFill>
                <a:latin typeface="Arial"/>
              </a:rPr>
              <a:t>while playing a clip, the player is required a certain interaction,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700" spc="-1" strike="noStrike">
                <a:solidFill>
                  <a:schemeClr val="dk2"/>
                </a:solidFill>
                <a:latin typeface="Arial"/>
              </a:rPr>
              <a:t>click at a specific time of playing the clip.</a:t>
            </a: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ftr" idx="6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ldNum" idx="6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8FF363C-E030-48B4-B00F-1F24275CFC4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92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local timeline,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start t=0,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end t=T (duration),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 – time index.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9" name="Slika 2" descr=""/>
          <p:cNvPicPr/>
          <p:nvPr/>
        </p:nvPicPr>
        <p:blipFill>
          <a:blip r:embed="rId1"/>
          <a:stretch/>
        </p:blipFill>
        <p:spPr>
          <a:xfrm>
            <a:off x="1593360" y="3092040"/>
            <a:ext cx="5760360" cy="3258000"/>
          </a:xfrm>
          <a:prstGeom prst="rect">
            <a:avLst/>
          </a:prstGeom>
          <a:ln w="0">
            <a:noFill/>
          </a:ln>
        </p:spPr>
      </p:pic>
      <p:sp>
        <p:nvSpPr>
          <p:cNvPr id="200" name="PlaceHolder 4"/>
          <p:cNvSpPr>
            <a:spLocks noGrp="1"/>
          </p:cNvSpPr>
          <p:nvPr>
            <p:ph type="ftr" idx="6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ftr" idx="3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(chapter: 11)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3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A48EE69-7686-48C9-B995-68605E81652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types of character animations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skeletons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clips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skinning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animation blending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post-processing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Num" idx="6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280EBDE-F047-4438-8C4A-6356EF2CC4B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pose interpolation and continuous time,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the animator does not produce all the poses,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30 - 60 fps !!!,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the engine interpolates between the poses specified by the animator,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frame-rate depends on the hardware,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we can not rely on the accuracy,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in games, time is continuous.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ftr" idx="6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 idx="7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226643F-2E03-46C4-A0F1-19ACACFA031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92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units of time,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frame against sample,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frame - period of time (1 / 30s, 1 / 60s),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sample - single point in time,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pose at frame 42,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you might prefer to define it as a sample,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time is not counted only in frames.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8" name="Slika 1" descr=""/>
          <p:cNvPicPr/>
          <p:nvPr/>
        </p:nvPicPr>
        <p:blipFill>
          <a:blip r:embed="rId1"/>
          <a:stretch/>
        </p:blipFill>
        <p:spPr>
          <a:xfrm>
            <a:off x="490320" y="4365000"/>
            <a:ext cx="8184960" cy="102708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4"/>
          <p:cNvSpPr>
            <a:spLocks noGrp="1"/>
          </p:cNvSpPr>
          <p:nvPr>
            <p:ph type="ftr" idx="7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Num" idx="7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B0BD704-960E-49E3-9643-4AE1857A60E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2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 looping clip,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the clip is repetitive: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N-frame clip has N - 1 unique samples,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the last sample is the same as the first,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clip is not repetitive: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the last sample is superfluous - N-frame clip has N unique samplings.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13" name="Slika 1" descr=""/>
          <p:cNvPicPr/>
          <p:nvPr/>
        </p:nvPicPr>
        <p:blipFill>
          <a:blip r:embed="rId1"/>
          <a:stretch/>
        </p:blipFill>
        <p:spPr>
          <a:xfrm>
            <a:off x="1331640" y="3826440"/>
            <a:ext cx="6110280" cy="252936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4"/>
          <p:cNvSpPr>
            <a:spLocks noGrp="1"/>
          </p:cNvSpPr>
          <p:nvPr>
            <p:ph type="ftr" idx="7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Num" idx="7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F1F4A14-BFA4-4851-A1EA-EA32F22FE0B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global timetable,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τ - different from t (local),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when animating, we map the local timeline to the global,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time-scale - animation is performed faster or slower,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loop - on the global timeline we repeatedly paste the local animation time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18" name="Slika 1" descr=""/>
          <p:cNvPicPr/>
          <p:nvPr/>
        </p:nvPicPr>
        <p:blipFill>
          <a:blip r:embed="rId1"/>
          <a:stretch/>
        </p:blipFill>
        <p:spPr>
          <a:xfrm>
            <a:off x="1187640" y="4592160"/>
            <a:ext cx="7292520" cy="107964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4"/>
          <p:cNvSpPr>
            <a:spLocks noGrp="1"/>
          </p:cNvSpPr>
          <p:nvPr>
            <p:ph type="ftr" idx="7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Num" idx="7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536DA94-0BC6-4F5C-AB5E-48FED7A586B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reverse – scaling with factor -1,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double speed: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3" name="Slika 2" descr=""/>
          <p:cNvPicPr/>
          <p:nvPr/>
        </p:nvPicPr>
        <p:blipFill>
          <a:blip r:embed="rId1"/>
          <a:stretch/>
        </p:blipFill>
        <p:spPr>
          <a:xfrm>
            <a:off x="3218040" y="2493000"/>
            <a:ext cx="4531320" cy="2736000"/>
          </a:xfrm>
          <a:prstGeom prst="rect">
            <a:avLst/>
          </a:prstGeom>
          <a:ln w="0">
            <a:noFill/>
          </a:ln>
        </p:spPr>
      </p:pic>
      <p:sp>
        <p:nvSpPr>
          <p:cNvPr id="224" name="PlaceHolder 4"/>
          <p:cNvSpPr>
            <a:spLocks noGrp="1"/>
          </p:cNvSpPr>
          <p:nvPr>
            <p:ph type="ftr" idx="7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ldNum" idx="7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F32619A-87A6-449D-8D2C-71485677171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animation data format,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received from Maya with sampling 30 or 60-times per second,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sample: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poses are in SQT format,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8" name="Slika 1" descr=""/>
          <p:cNvPicPr/>
          <p:nvPr/>
        </p:nvPicPr>
        <p:blipFill>
          <a:blip r:embed="rId1"/>
          <a:stretch/>
        </p:blipFill>
        <p:spPr>
          <a:xfrm>
            <a:off x="4068000" y="2881080"/>
            <a:ext cx="4929480" cy="3475080"/>
          </a:xfrm>
          <a:prstGeom prst="rect">
            <a:avLst/>
          </a:prstGeom>
          <a:ln w="0">
            <a:noFill/>
          </a:ln>
        </p:spPr>
      </p:pic>
      <p:sp>
        <p:nvSpPr>
          <p:cNvPr id="229" name="PlaceHolder 4"/>
          <p:cNvSpPr>
            <a:spLocks noGrp="1"/>
          </p:cNvSpPr>
          <p:nvPr>
            <p:ph type="ftr" idx="7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Clip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ldNum" idx="8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F5F2667-3655-4614-9E71-E745A11EA9E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animation data format,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ravokotnik 2"/>
          <p:cNvSpPr/>
          <p:nvPr/>
        </p:nvSpPr>
        <p:spPr>
          <a:xfrm>
            <a:off x="251640" y="2035800"/>
            <a:ext cx="843480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struct JointPose { ... }; // SQT, defined as above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AnimationSample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JointPose* m_aJointPose; // array of joint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 poses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AnimationClip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Skeleton* m_pSkeleton;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F32 m_framesPerSecond;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U32 m_frameCount;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AnimationSample* m_aSamples; // array of samples</a:t>
            </a: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bool m_isLooping;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ftr" idx="8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Num" idx="8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EE5EF2B-B8DF-4C5D-8297-2629F4407D0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379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connecting 3D mesh nodes with a skeleton,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information for skinning in nodes,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additional information provided by the 3D artist: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the node is connected to one or more joints,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follows a joint,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the weighted average of multiple joints,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the engine sets a limit on the number of associated joints: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4.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ftr" idx="8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Num" idx="8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BCA79D0-8A42-4F42-8564-B7B5DDFD6EE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ravokotnik 2"/>
          <p:cNvSpPr/>
          <p:nvPr/>
        </p:nvSpPr>
        <p:spPr>
          <a:xfrm>
            <a:off x="539640" y="3230280"/>
            <a:ext cx="822924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struct SkinnedVertex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float m_position[3]; // (Px, Py, Pz)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nn-NO" sz="1800" spc="-1" strike="noStrike">
                <a:solidFill>
                  <a:schemeClr val="dk1"/>
                </a:solidFill>
                <a:latin typeface="Courier New"/>
              </a:rPr>
              <a:t>float m_normal[3]; // (Nx, Ny, Nz)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float m_u, m_v; // texture coords (u,v)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U8 m_jointIndex[4]; // joint indices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Courier New"/>
              </a:rPr>
              <a:t>float m_jointWeight[3]; // joint weights (last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// weight omitted)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41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4. weight is not written because the sum of all must be 1.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ftr" idx="8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 idx="8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6965F16-E9A4-413B-A041-B9C47EA324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379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skinning matrix: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transformation matrix of nodes of the mash from the basic pose - bind pose,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does not change the model space, 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it only transforms in the same space,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simple example: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skeleton with one joint,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two spaces: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model space M,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joint space J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source in bind pose </a:t>
            </a:r>
            <a:r>
              <a:rPr b="0" lang="sl-SI" sz="1800" spc="-1" strike="noStrike" baseline="30000">
                <a:solidFill>
                  <a:schemeClr val="dk1"/>
                </a:solidFill>
                <a:latin typeface="Arial"/>
              </a:rPr>
              <a:t>B</a:t>
            </a: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current pose </a:t>
            </a:r>
            <a:r>
              <a:rPr b="0" lang="sl-SI" sz="1800" spc="-1" strike="noStrike" baseline="30000">
                <a:solidFill>
                  <a:schemeClr val="dk1"/>
                </a:solidFill>
                <a:latin typeface="Arial"/>
              </a:rPr>
              <a:t>C</a:t>
            </a: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ftr" idx="8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ldNum" idx="3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FF633CF-7982-4E40-B811-CEB1C815D61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architecture of the animation system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 animation pipeline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final state machines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animation controllers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Num" idx="8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8344BF7-DFCA-42E5-B9D5-677FC3F5BA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22616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51" name="Slika 1" descr=""/>
          <p:cNvPicPr/>
          <p:nvPr/>
        </p:nvPicPr>
        <p:blipFill>
          <a:blip r:embed="rId2"/>
          <a:stretch/>
        </p:blipFill>
        <p:spPr>
          <a:xfrm>
            <a:off x="1603440" y="2565000"/>
            <a:ext cx="6226920" cy="367200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4"/>
          <p:cNvSpPr>
            <a:spLocks noGrp="1"/>
          </p:cNvSpPr>
          <p:nvPr>
            <p:ph type="ftr" idx="8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ldNum" idx="9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BDC4D31-58C7-45DD-8B9D-10C8FD5320A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56" name="Slika 1" descr=""/>
          <p:cNvPicPr/>
          <p:nvPr/>
        </p:nvPicPr>
        <p:blipFill>
          <a:blip r:embed="rId2"/>
          <a:stretch/>
        </p:blipFill>
        <p:spPr>
          <a:xfrm>
            <a:off x="2593800" y="3753360"/>
            <a:ext cx="4876560" cy="2734560"/>
          </a:xfrm>
          <a:prstGeom prst="rect">
            <a:avLst/>
          </a:prstGeom>
          <a:ln w="0">
            <a:noFill/>
          </a:ln>
        </p:spPr>
      </p:pic>
      <p:sp>
        <p:nvSpPr>
          <p:cNvPr id="257" name="PlaceHolder 4"/>
          <p:cNvSpPr>
            <a:spLocks noGrp="1"/>
          </p:cNvSpPr>
          <p:nvPr>
            <p:ph type="ftr" idx="9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Skinning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ldNum" idx="9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E1BC16C-47B4-44C8-8E8E-29971ADDA95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ftr" idx="9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ldNum" idx="9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0A9E34C-B91A-4527-A8D7-B7997B0C8C6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all techniques that use/enable multiple animation clips to reach the final character pose,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two or more input poses and one output pose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at the same point in time,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example: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blending two clips: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character aims to the left,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character aims to the right,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500" spc="-1" strike="noStrike">
                <a:solidFill>
                  <a:schemeClr val="dk1"/>
                </a:solidFill>
                <a:latin typeface="Arial"/>
              </a:rPr>
              <a:t>can make the character aim in every direction.</a:t>
            </a:r>
            <a:endParaRPr b="0" lang="sl-SI" sz="15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ftr" idx="9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Num" idx="9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A8B91FC-BF33-4874-B29B-3359B0C59C6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ftr" idx="9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ldNum" idx="9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248565F-97AB-45F1-A97B-4E00902B962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ftr" idx="9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ldNum" idx="10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111D775-6211-45C9-AB2B-C0944861054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Slika 2" descr=""/>
          <p:cNvPicPr/>
          <p:nvPr/>
        </p:nvPicPr>
        <p:blipFill>
          <a:blip r:embed="rId1"/>
          <a:stretch/>
        </p:blipFill>
        <p:spPr>
          <a:xfrm>
            <a:off x="1475640" y="1688400"/>
            <a:ext cx="5688360" cy="4100040"/>
          </a:xfrm>
          <a:prstGeom prst="rect">
            <a:avLst/>
          </a:prstGeom>
          <a:ln w="0">
            <a:noFill/>
          </a:ln>
        </p:spPr>
      </p:pic>
      <p:sp>
        <p:nvSpPr>
          <p:cNvPr id="277" name="PlaceHolder 3"/>
          <p:cNvSpPr>
            <a:spLocks noGrp="1"/>
          </p:cNvSpPr>
          <p:nvPr>
            <p:ph type="ftr" idx="10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ldNum" idx="10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C3EB96C-3C33-4614-B4BA-E69C58218E3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applications of LERP blending: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temporal interpolation,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cross fading,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directional locomotion</a:t>
            </a: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ftr" idx="10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ldNum" idx="10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8C1D9C8-089E-43D6-9A9A-493FF32CF57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ftr" idx="10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ldNum" idx="10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3B75566-F3A6-4C54-9059-6F53169DF18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additive blending,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difference clip (D),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encodes the differences between poses,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additive animation clip,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 – source clip,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R – reference clip,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 = S – R,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can be added to other clips,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example: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the character is running normally or looking tired,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 - the differences that make the character tired during the run,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D add a clip where the guy walks - the result the character will be walking tired.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ftr" idx="10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61880" y="11664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types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774F391-B4FB-470C-8069-A314C697692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cell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simulates animations on paper,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changing whole images,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characters are presented with a collection,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sprites,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rigid hierarchical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the first approach to 3D animation,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3D characters consist of rigid pieces,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hierarchically linked,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suitable for robots,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the joints are "broken".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 idx="3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sldNum" idx="10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35F7813-DE1E-42AD-937C-95152B335FF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0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additive blending,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example: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93" name="Slika 1" descr=""/>
          <p:cNvPicPr/>
          <p:nvPr/>
        </p:nvPicPr>
        <p:blipFill>
          <a:blip r:embed="rId1"/>
          <a:stretch/>
        </p:blipFill>
        <p:spPr>
          <a:xfrm>
            <a:off x="1403640" y="2352960"/>
            <a:ext cx="6419880" cy="3789000"/>
          </a:xfrm>
          <a:prstGeom prst="rect">
            <a:avLst/>
          </a:prstGeom>
          <a:ln w="0">
            <a:noFill/>
          </a:ln>
        </p:spPr>
      </p:pic>
      <p:sp>
        <p:nvSpPr>
          <p:cNvPr id="294" name="PlaceHolder 4"/>
          <p:cNvSpPr>
            <a:spLocks noGrp="1"/>
          </p:cNvSpPr>
          <p:nvPr>
            <p:ph type="ftr" idx="10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blending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ldNum" idx="11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88651AF-70B2-45CD-88D3-35EE3522E55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0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additive blending,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example: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98" name="Slika 2" descr=""/>
          <p:cNvPicPr/>
          <p:nvPr/>
        </p:nvPicPr>
        <p:blipFill>
          <a:blip r:embed="rId1"/>
          <a:stretch/>
        </p:blipFill>
        <p:spPr>
          <a:xfrm>
            <a:off x="1475640" y="1556640"/>
            <a:ext cx="5995440" cy="4684680"/>
          </a:xfrm>
          <a:prstGeom prst="rect">
            <a:avLst/>
          </a:prstGeom>
          <a:ln w="0">
            <a:noFill/>
          </a:ln>
        </p:spPr>
      </p:pic>
      <p:sp>
        <p:nvSpPr>
          <p:cNvPr id="299" name="PlaceHolder 4"/>
          <p:cNvSpPr>
            <a:spLocks noGrp="1"/>
          </p:cNvSpPr>
          <p:nvPr>
            <p:ph type="ftr" idx="11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ldNum" idx="11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7A168DC-33C1-4160-BA56-4A5B91BA59D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we often have to change the final pose of a clip of animation,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animation post-processing,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animation with procedures,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any animation that is generated by runtime.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ftr" idx="11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ldNum" idx="11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B58CD01-380F-41BF-B215-7A7E03BCFEE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inverse kinematics,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the character takes the object from the ground,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the soil is not flat,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the final position is corrected so that the character really reaches the object,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but now we have to calculate how to move the joints that the final joints will wrap the object in the right places,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forward kinematics:(conventional kinematics),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input: a series of local poses,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2"/>
                </a:solidFill>
                <a:latin typeface="Arial"/>
              </a:rPr>
              <a:t>output is global pose.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ftr" idx="11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ldNum" idx="11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A5D5699-E484-42D0-9345-BA26E43F2D5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inverse kinematics,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11" name="Slika 1" descr=""/>
          <p:cNvPicPr/>
          <p:nvPr/>
        </p:nvPicPr>
        <p:blipFill>
          <a:blip r:embed="rId1"/>
          <a:stretch/>
        </p:blipFill>
        <p:spPr>
          <a:xfrm>
            <a:off x="1979640" y="2349000"/>
            <a:ext cx="5198040" cy="2890440"/>
          </a:xfrm>
          <a:prstGeom prst="rect">
            <a:avLst/>
          </a:prstGeom>
          <a:ln w="0">
            <a:noFill/>
          </a:ln>
        </p:spPr>
      </p:pic>
      <p:sp>
        <p:nvSpPr>
          <p:cNvPr id="312" name="PlaceHolder 4"/>
          <p:cNvSpPr>
            <a:spLocks noGrp="1"/>
          </p:cNvSpPr>
          <p:nvPr>
            <p:ph type="ftr" idx="11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ldNum" idx="11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4BCF6DF-3376-4D5D-8714-3EC46D3C76F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323640" y="1268640"/>
            <a:ext cx="8229240" cy="4813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16" name="Slika 2" descr=""/>
          <p:cNvPicPr/>
          <p:nvPr/>
        </p:nvPicPr>
        <p:blipFill>
          <a:blip r:embed="rId2"/>
          <a:stretch/>
        </p:blipFill>
        <p:spPr>
          <a:xfrm>
            <a:off x="3492000" y="3862080"/>
            <a:ext cx="5489640" cy="2675520"/>
          </a:xfrm>
          <a:prstGeom prst="rect">
            <a:avLst/>
          </a:prstGeom>
          <a:ln w="0">
            <a:noFill/>
          </a:ln>
        </p:spPr>
      </p:pic>
      <p:sp>
        <p:nvSpPr>
          <p:cNvPr id="317" name="PlaceHolder 4"/>
          <p:cNvSpPr>
            <a:spLocks noGrp="1"/>
          </p:cNvSpPr>
          <p:nvPr>
            <p:ph type="ftr" idx="11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Post processing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ldNum" idx="12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39BAD5F-FD3F-4893-848B-DC4509C0455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rag doll,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when a character dies or is unconscious,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a collection of rigid bodies that simulate physics,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rigid bodies are connected to one another (linked by joints),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more below.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ftr" idx="12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system architecture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ldNum" idx="12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5D027CF-D9F5-49B4-A007-6FB7BE943B7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3145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three levels: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Animation pipeline,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for each animated character takes prepared clips,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combines them together,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output is one local pose,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perform post-processing,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rag doll,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inverse kinematics,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ftr" idx="12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system architecture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Num" idx="12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970D149-A5CC-4004-8060-E4F78015490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three levels: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action state machine (ASM),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final machine,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transition between states,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use higher levels (ask for the current state),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animation controllers,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control the behavior of characters,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control everything that has to do with animation,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AI only deals with high-level movement.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ftr" idx="12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ldNum" idx="12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039F17E-A158-4D8E-8600-4397CCA0012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pipeline level: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clip decompression and pose extraction,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the data is decompressed,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a static pose is prepared (in time),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output: local pose (can only be part of skeleton),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pose blending,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only if we have more clips,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input poses are blended,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output: one pose for all the conclusions,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global pose generation,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output: global skeleton pose,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the algorithm walks through all the joints.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ftr" idx="12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types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ldNum" idx="3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A9921C4-A293-4FF8-8EEA-3329E81773A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per vertex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brute force,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the artist animates movements of all nodes and prepares the information that the game implements,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can portray any body-deformation,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2"/>
                </a:solidFill>
                <a:latin typeface="Arial"/>
              </a:rPr>
              <a:t>the problem is large amounts of data and slow development,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morph target animation,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variation of the above approach,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animator prepares a relatively small number of extreme poses,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each position of the nodes is calculated by linear interpolation (LERP),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between two poses.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ftr" idx="3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ldNum" idx="12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2357433-1714-41F2-83D5-B1F4788EBF1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pipeline stages: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post-processing,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inverse kinematics,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rag doll,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procedural corrections,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recalculation of global poses,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recalculates local pose (from post-processing) from global,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it may be unnecessary if post-processing does not change global poses,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matrix palette generation,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for each joint, the global position matrix with the inverse bind pose is multiplied,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output: a palette of skinning matrices that are directly used in rendering.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ftr" idx="12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sldNum" idx="13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4046351-5C00-4D81-9DCD-EAFD2857BF6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8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pipeline stages,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41" name="Slika 1" descr=""/>
          <p:cNvPicPr/>
          <p:nvPr/>
        </p:nvPicPr>
        <p:blipFill>
          <a:blip r:embed="rId1"/>
          <a:stretch/>
        </p:blipFill>
        <p:spPr>
          <a:xfrm>
            <a:off x="703080" y="1899360"/>
            <a:ext cx="7737480" cy="4258080"/>
          </a:xfrm>
          <a:prstGeom prst="rect">
            <a:avLst/>
          </a:prstGeom>
          <a:ln w="0">
            <a:noFill/>
          </a:ln>
        </p:spPr>
      </p:pic>
      <p:sp>
        <p:nvSpPr>
          <p:cNvPr id="342" name="PlaceHolder 4"/>
          <p:cNvSpPr>
            <a:spLocks noGrp="1"/>
          </p:cNvSpPr>
          <p:nvPr>
            <p:ph type="ftr" idx="13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sldNum" idx="13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6252458-B096-4033-8D35-87F77D89363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data structures,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46" name="Slika 1" descr=""/>
          <p:cNvPicPr/>
          <p:nvPr/>
        </p:nvPicPr>
        <p:blipFill>
          <a:blip r:embed="rId1"/>
          <a:stretch/>
        </p:blipFill>
        <p:spPr>
          <a:xfrm>
            <a:off x="971640" y="1772640"/>
            <a:ext cx="6972840" cy="4471560"/>
          </a:xfrm>
          <a:prstGeom prst="rect">
            <a:avLst/>
          </a:prstGeom>
          <a:ln w="0">
            <a:noFill/>
          </a:ln>
        </p:spPr>
      </p:pic>
      <p:sp>
        <p:nvSpPr>
          <p:cNvPr id="347" name="PlaceHolder 4"/>
          <p:cNvSpPr>
            <a:spLocks noGrp="1"/>
          </p:cNvSpPr>
          <p:nvPr>
            <p:ph type="ftr" idx="13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Num" idx="13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45D8735-4862-49D6-845A-2FD8EC4D698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55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data structures,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many meshes and slips for one skeleton,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51" name="Slika 2" descr=""/>
          <p:cNvPicPr/>
          <p:nvPr/>
        </p:nvPicPr>
        <p:blipFill>
          <a:blip r:embed="rId1"/>
          <a:stretch/>
        </p:blipFill>
        <p:spPr>
          <a:xfrm>
            <a:off x="750240" y="2637000"/>
            <a:ext cx="7642800" cy="3576600"/>
          </a:xfrm>
          <a:prstGeom prst="rect">
            <a:avLst/>
          </a:prstGeom>
          <a:ln w="0">
            <a:noFill/>
          </a:ln>
        </p:spPr>
      </p:pic>
      <p:sp>
        <p:nvSpPr>
          <p:cNvPr id="352" name="PlaceHolder 4"/>
          <p:cNvSpPr>
            <a:spLocks noGrp="1"/>
          </p:cNvSpPr>
          <p:nvPr>
            <p:ph type="ftr" idx="13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ldNum" idx="13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8FE3FB0-F2C5-483B-B2A0-055DF42B66C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201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animation state machine - ASM: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intermediate level between low-level animation and game characters,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each situation corresponds (describes) any mixing of the joints,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idle state: single full-body animation,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running state: repeat clips: lean forward, run forward, lean back.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ftr" idx="13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ldNum" idx="13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45FB63EC-0DC1-41F6-9F94-EB6F1C5F0DA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34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animation state machine - ASM: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(Scheme): simple state: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complex state: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ravokotnik 1"/>
          <p:cNvSpPr/>
          <p:nvPr/>
        </p:nvSpPr>
        <p:spPr>
          <a:xfrm>
            <a:off x="1331640" y="2640960"/>
            <a:ext cx="5670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(define-state simple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:name "pirate-b-bump-back"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:clip "pirate-b-bump-back"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:flags (anim-state-flag no-adjust-to-ground)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ravokotnik 2"/>
          <p:cNvSpPr/>
          <p:nvPr/>
        </p:nvSpPr>
        <p:spPr>
          <a:xfrm>
            <a:off x="4780800" y="4058640"/>
            <a:ext cx="43628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(define-state complex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:name "move-l-to-r"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:tree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(anim-node-lerp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(anim-node-clip "walk-l-to-r")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(anim-node-clip "run-l-to-r")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ftr" idx="13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ldNum" idx="14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66059B3-D64C-4671-BEA7-E32C71091B8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34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final state automaton: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many clips are gathered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 a single tree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66" name="Slika 3" descr=""/>
          <p:cNvPicPr/>
          <p:nvPr/>
        </p:nvPicPr>
        <p:blipFill>
          <a:blip r:embed="rId1"/>
          <a:stretch/>
        </p:blipFill>
        <p:spPr>
          <a:xfrm>
            <a:off x="4237920" y="152280"/>
            <a:ext cx="4905720" cy="625176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4"/>
          <p:cNvSpPr>
            <a:spLocks noGrp="1"/>
          </p:cNvSpPr>
          <p:nvPr>
            <p:ph type="ftr" idx="14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ftr" idx="14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pipeline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14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E77D767-2BBB-4247-B548-F7F3F46F9FE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34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final state machine: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UE4 uses an animation editor,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animation tree is a blend tree, a clip is called a sequence.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2" name="Slika 1" descr=""/>
          <p:cNvPicPr/>
          <p:nvPr/>
        </p:nvPicPr>
        <p:blipFill>
          <a:blip r:embed="rId1"/>
          <a:stretch/>
        </p:blipFill>
        <p:spPr>
          <a:xfrm>
            <a:off x="1475640" y="2608920"/>
            <a:ext cx="7466760" cy="40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controllers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ldNum" idx="14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82242F0-A8C6-43AB-8286-1D8B36D2E5E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1129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intermediate level where classes are defined,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controllers monitor behavior over a long period of time,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 fact, it's just nice code - the code for a certain behavior is all in one place.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</a:pP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ftr" idx="145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types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ldNum" idx="4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81E791C-225D-4C0E-996C-BB9CE666167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morph target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40" name="Slika 1" descr=""/>
          <p:cNvPicPr/>
          <p:nvPr/>
        </p:nvPicPr>
        <p:blipFill>
          <a:blip r:embed="rId1"/>
          <a:stretch/>
        </p:blipFill>
        <p:spPr>
          <a:xfrm>
            <a:off x="179640" y="2205000"/>
            <a:ext cx="8643600" cy="319608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4"/>
          <p:cNvSpPr>
            <a:spLocks noGrp="1"/>
          </p:cNvSpPr>
          <p:nvPr>
            <p:ph type="ftr" idx="41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types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4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A6AFD57-0474-4976-8CDF-7B99CE93CDA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skinned animation,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skeleton,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joint,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bones,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sometimes bones are presented as joints,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the bone is essentially an empty space between the joints,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the triangle nodes are connected with joints,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some with multiple joints,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when moving the joints, the nodes move,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natural movement.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4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ftr" idx="44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Animation types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45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C43A154-5D93-4768-8B1E-5A8C4D6E481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used in Super Mario 64 (among first),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still used,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</a:pPr>
            <a:endParaRPr b="0" lang="sl-SI" sz="27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0" name="Slika 1" descr=""/>
          <p:cNvPicPr/>
          <p:nvPr/>
        </p:nvPicPr>
        <p:blipFill>
          <a:blip r:embed="rId1"/>
          <a:stretch/>
        </p:blipFill>
        <p:spPr>
          <a:xfrm>
            <a:off x="4500000" y="2131920"/>
            <a:ext cx="4370760" cy="458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Skeleton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4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67DFADC-F177-4B9E-9218-400B7400CE6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hierarchy of rigid parts - joints,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the joints are connected with bones,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for games the bones are insignificant - the space between the joints,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hierarchy of skeletons: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each joint has an index,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example: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4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20792</TotalTime>
  <Application>LibreOffice/24.2.7.2$Linux_X86_64 LibreOffice_project/420$Build-2</Application>
  <AppVersion>15.0000</AppVersion>
  <Words>3015</Words>
  <Paragraphs>610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2025-11-09T16:33:16Z</dcterms:modified>
  <cp:revision>800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58</vt:i4>
  </property>
  <property fmtid="{D5CDD505-2E9C-101B-9397-08002B2CF9AE}" pid="3" name="PresentationFormat">
    <vt:lpwstr>On-screen Show (4:3)</vt:lpwstr>
  </property>
  <property fmtid="{D5CDD505-2E9C-101B-9397-08002B2CF9AE}" pid="4" name="Slides">
    <vt:i4>58</vt:i4>
  </property>
</Properties>
</file>