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Lst>
  <p:notesMasterIdLst>
    <p:notesMasterId r:id="rId44"/>
  </p:notesMasterIdLst>
  <p:handoutMasterIdLst>
    <p:handoutMasterId r:id="rId45"/>
  </p:handoutMasterIdLst>
  <p:sldIdLst>
    <p:sldId id="260" r:id="rId3"/>
    <p:sldId id="330" r:id="rId4"/>
    <p:sldId id="380" r:id="rId5"/>
    <p:sldId id="349" r:id="rId6"/>
    <p:sldId id="331" r:id="rId7"/>
    <p:sldId id="383" r:id="rId8"/>
    <p:sldId id="332" r:id="rId9"/>
    <p:sldId id="334" r:id="rId10"/>
    <p:sldId id="335" r:id="rId11"/>
    <p:sldId id="336" r:id="rId12"/>
    <p:sldId id="337" r:id="rId13"/>
    <p:sldId id="338" r:id="rId14"/>
    <p:sldId id="340" r:id="rId15"/>
    <p:sldId id="341" r:id="rId16"/>
    <p:sldId id="342" r:id="rId17"/>
    <p:sldId id="343" r:id="rId18"/>
    <p:sldId id="333" r:id="rId19"/>
    <p:sldId id="321" r:id="rId20"/>
    <p:sldId id="339" r:id="rId21"/>
    <p:sldId id="347" r:id="rId22"/>
    <p:sldId id="348" r:id="rId23"/>
    <p:sldId id="350" r:id="rId24"/>
    <p:sldId id="346" r:id="rId25"/>
    <p:sldId id="322" r:id="rId26"/>
    <p:sldId id="323" r:id="rId27"/>
    <p:sldId id="324" r:id="rId28"/>
    <p:sldId id="379" r:id="rId29"/>
    <p:sldId id="351" r:id="rId30"/>
    <p:sldId id="352" r:id="rId31"/>
    <p:sldId id="381" r:id="rId32"/>
    <p:sldId id="382" r:id="rId33"/>
    <p:sldId id="353" r:id="rId34"/>
    <p:sldId id="354" r:id="rId35"/>
    <p:sldId id="375" r:id="rId36"/>
    <p:sldId id="376" r:id="rId37"/>
    <p:sldId id="377" r:id="rId38"/>
    <p:sldId id="378" r:id="rId39"/>
    <p:sldId id="355" r:id="rId40"/>
    <p:sldId id="356" r:id="rId41"/>
    <p:sldId id="357" r:id="rId42"/>
    <p:sldId id="325" r:id="rId43"/>
  </p:sldIdLst>
  <p:sldSz cx="12192000" cy="6858000"/>
  <p:notesSz cx="68580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Geneva"/>
        <a:cs typeface="Geneva"/>
      </a:defRPr>
    </a:lvl1pPr>
    <a:lvl2pPr marL="457200" algn="l" rtl="0" fontAlgn="base">
      <a:spcBef>
        <a:spcPct val="0"/>
      </a:spcBef>
      <a:spcAft>
        <a:spcPct val="0"/>
      </a:spcAft>
      <a:defRPr sz="2400" kern="1200">
        <a:solidFill>
          <a:schemeClr val="tx1"/>
        </a:solidFill>
        <a:latin typeface="Times New Roman" pitchFamily="18" charset="0"/>
        <a:ea typeface="Geneva"/>
        <a:cs typeface="Geneva"/>
      </a:defRPr>
    </a:lvl2pPr>
    <a:lvl3pPr marL="914400" algn="l" rtl="0" fontAlgn="base">
      <a:spcBef>
        <a:spcPct val="0"/>
      </a:spcBef>
      <a:spcAft>
        <a:spcPct val="0"/>
      </a:spcAft>
      <a:defRPr sz="2400" kern="1200">
        <a:solidFill>
          <a:schemeClr val="tx1"/>
        </a:solidFill>
        <a:latin typeface="Times New Roman" pitchFamily="18" charset="0"/>
        <a:ea typeface="Geneva"/>
        <a:cs typeface="Geneva"/>
      </a:defRPr>
    </a:lvl3pPr>
    <a:lvl4pPr marL="1371600" algn="l" rtl="0" fontAlgn="base">
      <a:spcBef>
        <a:spcPct val="0"/>
      </a:spcBef>
      <a:spcAft>
        <a:spcPct val="0"/>
      </a:spcAft>
      <a:defRPr sz="2400" kern="1200">
        <a:solidFill>
          <a:schemeClr val="tx1"/>
        </a:solidFill>
        <a:latin typeface="Times New Roman" pitchFamily="18" charset="0"/>
        <a:ea typeface="Geneva"/>
        <a:cs typeface="Geneva"/>
      </a:defRPr>
    </a:lvl4pPr>
    <a:lvl5pPr marL="1828800" algn="l" rtl="0" fontAlgn="base">
      <a:spcBef>
        <a:spcPct val="0"/>
      </a:spcBef>
      <a:spcAft>
        <a:spcPct val="0"/>
      </a:spcAft>
      <a:defRPr sz="2400" kern="1200">
        <a:solidFill>
          <a:schemeClr val="tx1"/>
        </a:solidFill>
        <a:latin typeface="Times New Roman" pitchFamily="18" charset="0"/>
        <a:ea typeface="Geneva"/>
        <a:cs typeface="Geneva"/>
      </a:defRPr>
    </a:lvl5pPr>
    <a:lvl6pPr marL="2286000" algn="l" defTabSz="914400" rtl="0" eaLnBrk="1" latinLnBrk="0" hangingPunct="1">
      <a:defRPr sz="2400" kern="1200">
        <a:solidFill>
          <a:schemeClr val="tx1"/>
        </a:solidFill>
        <a:latin typeface="Times New Roman" pitchFamily="18" charset="0"/>
        <a:ea typeface="Geneva"/>
        <a:cs typeface="Geneva"/>
      </a:defRPr>
    </a:lvl6pPr>
    <a:lvl7pPr marL="2743200" algn="l" defTabSz="914400" rtl="0" eaLnBrk="1" latinLnBrk="0" hangingPunct="1">
      <a:defRPr sz="2400" kern="1200">
        <a:solidFill>
          <a:schemeClr val="tx1"/>
        </a:solidFill>
        <a:latin typeface="Times New Roman" pitchFamily="18" charset="0"/>
        <a:ea typeface="Geneva"/>
        <a:cs typeface="Geneva"/>
      </a:defRPr>
    </a:lvl7pPr>
    <a:lvl8pPr marL="3200400" algn="l" defTabSz="914400" rtl="0" eaLnBrk="1" latinLnBrk="0" hangingPunct="1">
      <a:defRPr sz="2400" kern="1200">
        <a:solidFill>
          <a:schemeClr val="tx1"/>
        </a:solidFill>
        <a:latin typeface="Times New Roman" pitchFamily="18" charset="0"/>
        <a:ea typeface="Geneva"/>
        <a:cs typeface="Geneva"/>
      </a:defRPr>
    </a:lvl8pPr>
    <a:lvl9pPr marL="3657600" algn="l" defTabSz="914400" rtl="0" eaLnBrk="1" latinLnBrk="0" hangingPunct="1">
      <a:defRPr sz="2400" kern="1200">
        <a:solidFill>
          <a:schemeClr val="tx1"/>
        </a:solidFill>
        <a:latin typeface="Times New Roman" pitchFamily="18" charset="0"/>
        <a:ea typeface="Geneva"/>
        <a:cs typeface="Genev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82E3D"/>
    <a:srgbClr val="5D778D"/>
    <a:srgbClr val="2F1F6B"/>
    <a:srgbClr val="352379"/>
    <a:srgbClr val="BEB722"/>
    <a:srgbClr val="7A1C25"/>
    <a:srgbClr val="C0C0C0"/>
    <a:srgbClr val="CED7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18" autoAdjust="0"/>
    <p:restoredTop sz="95396" autoAdjust="0"/>
  </p:normalViewPr>
  <p:slideViewPr>
    <p:cSldViewPr>
      <p:cViewPr varScale="1">
        <p:scale>
          <a:sx n="40" d="100"/>
          <a:sy n="40" d="100"/>
        </p:scale>
        <p:origin x="66" y="918"/>
      </p:cViewPr>
      <p:guideLst>
        <p:guide orient="horz" pos="2160"/>
        <p:guide pos="3840"/>
      </p:guideLst>
    </p:cSldViewPr>
  </p:slideViewPr>
  <p:outlineViewPr>
    <p:cViewPr>
      <p:scale>
        <a:sx n="33" d="100"/>
        <a:sy n="33" d="100"/>
      </p:scale>
      <p:origin x="0" y="18366"/>
    </p:cViewPr>
    <p:sldLst>
      <p:sld r:id="rId1" collapse="1"/>
    </p:sldLst>
  </p:outlineViewPr>
  <p:notesTextViewPr>
    <p:cViewPr>
      <p:scale>
        <a:sx n="100" d="100"/>
        <a:sy n="100" d="100"/>
      </p:scale>
      <p:origin x="0" y="0"/>
    </p:cViewPr>
  </p:notesTextViewPr>
  <p:sorterViewPr>
    <p:cViewPr>
      <p:scale>
        <a:sx n="66" d="100"/>
        <a:sy n="66" d="100"/>
      </p:scale>
      <p:origin x="0" y="61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42691" name="Rectangle 3"/>
          <p:cNvSpPr>
            <a:spLocks noGrp="1" noChangeArrowheads="1"/>
          </p:cNvSpPr>
          <p:nvPr>
            <p:ph type="dt" sz="quarter" idx="1"/>
          </p:nvPr>
        </p:nvSpPr>
        <p:spPr bwMode="auto">
          <a:xfrm>
            <a:off x="3886200"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242692" name="Rectangle 4"/>
          <p:cNvSpPr>
            <a:spLocks noGrp="1" noChangeArrowheads="1"/>
          </p:cNvSpPr>
          <p:nvPr>
            <p:ph type="ftr" sz="quarter" idx="2"/>
          </p:nvPr>
        </p:nvSpPr>
        <p:spPr bwMode="auto">
          <a:xfrm>
            <a:off x="0" y="8831263"/>
            <a:ext cx="2971800" cy="46513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42693" name="Rectangle 5"/>
          <p:cNvSpPr>
            <a:spLocks noGrp="1" noChangeArrowheads="1"/>
          </p:cNvSpPr>
          <p:nvPr>
            <p:ph type="sldNum" sz="quarter" idx="3"/>
          </p:nvPr>
        </p:nvSpPr>
        <p:spPr bwMode="auto">
          <a:xfrm>
            <a:off x="3886200" y="8831263"/>
            <a:ext cx="2971800" cy="46513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a typeface="Geneva" pitchFamily="121" charset="-128"/>
                <a:cs typeface="+mn-cs"/>
              </a:defRPr>
            </a:lvl1pPr>
          </a:lstStyle>
          <a:p>
            <a:pPr>
              <a:defRPr/>
            </a:pPr>
            <a:fld id="{2ABAA237-9EFF-4139-AE58-ABCC8808ECB8}" type="slidenum">
              <a:rPr lang="en-US"/>
              <a:pPr>
                <a:defRPr/>
              </a:pPr>
              <a:t>‹#›</a:t>
            </a:fld>
            <a:endParaRPr lang="en-US"/>
          </a:p>
        </p:txBody>
      </p:sp>
    </p:spTree>
    <p:extLst>
      <p:ext uri="{BB962C8B-B14F-4D97-AF65-F5344CB8AC3E}">
        <p14:creationId xmlns:p14="http://schemas.microsoft.com/office/powerpoint/2010/main" val="2126336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bwMode="auto">
          <a:xfrm>
            <a:off x="0"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86723" name="Rectangle 3"/>
          <p:cNvSpPr>
            <a:spLocks noGrp="1" noChangeArrowheads="1"/>
          </p:cNvSpPr>
          <p:nvPr>
            <p:ph type="dt" idx="1"/>
          </p:nvPr>
        </p:nvSpPr>
        <p:spPr bwMode="auto">
          <a:xfrm>
            <a:off x="3884613" y="0"/>
            <a:ext cx="297180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286725" name="Rectangle 5"/>
          <p:cNvSpPr>
            <a:spLocks noGrp="1" noChangeArrowheads="1"/>
          </p:cNvSpPr>
          <p:nvPr>
            <p:ph type="body" sz="quarter" idx="3"/>
          </p:nvPr>
        </p:nvSpPr>
        <p:spPr bwMode="auto">
          <a:xfrm>
            <a:off x="685800" y="4416425"/>
            <a:ext cx="5486400" cy="41830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6726" name="Rectangle 6"/>
          <p:cNvSpPr>
            <a:spLocks noGrp="1" noChangeArrowheads="1"/>
          </p:cNvSpPr>
          <p:nvPr>
            <p:ph type="ftr" sz="quarter" idx="4"/>
          </p:nvPr>
        </p:nvSpPr>
        <p:spPr bwMode="auto">
          <a:xfrm>
            <a:off x="0" y="8829675"/>
            <a:ext cx="297180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p>
        </p:txBody>
      </p:sp>
      <p:sp>
        <p:nvSpPr>
          <p:cNvPr id="286727" name="Rectangle 7"/>
          <p:cNvSpPr>
            <a:spLocks noGrp="1" noChangeArrowheads="1"/>
          </p:cNvSpPr>
          <p:nvPr>
            <p:ph type="sldNum" sz="quarter" idx="5"/>
          </p:nvPr>
        </p:nvSpPr>
        <p:spPr bwMode="auto">
          <a:xfrm>
            <a:off x="3884613" y="8829675"/>
            <a:ext cx="297180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a typeface="Geneva" pitchFamily="121" charset="-128"/>
                <a:cs typeface="+mn-cs"/>
              </a:defRPr>
            </a:lvl1pPr>
          </a:lstStyle>
          <a:p>
            <a:pPr>
              <a:defRPr/>
            </a:pPr>
            <a:fld id="{54DFC5FD-7252-4365-B996-C14DB2A2C865}" type="slidenum">
              <a:rPr lang="en-US"/>
              <a:pPr>
                <a:defRPr/>
              </a:pPr>
              <a:t>‹#›</a:t>
            </a:fld>
            <a:endParaRPr lang="en-US"/>
          </a:p>
        </p:txBody>
      </p:sp>
    </p:spTree>
    <p:extLst>
      <p:ext uri="{BB962C8B-B14F-4D97-AF65-F5344CB8AC3E}">
        <p14:creationId xmlns:p14="http://schemas.microsoft.com/office/powerpoint/2010/main" val="2463793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Geneva" charset="0"/>
        <a:cs typeface="Geneva"/>
      </a:defRPr>
    </a:lvl1pPr>
    <a:lvl2pPr marL="457200" algn="l" rtl="0" eaLnBrk="0" fontAlgn="base" hangingPunct="0">
      <a:spcBef>
        <a:spcPct val="30000"/>
      </a:spcBef>
      <a:spcAft>
        <a:spcPct val="0"/>
      </a:spcAft>
      <a:defRPr kumimoji="1" sz="1200" kern="1200">
        <a:solidFill>
          <a:schemeClr val="tx1"/>
        </a:solidFill>
        <a:latin typeface="Arial" charset="0"/>
        <a:ea typeface="Geneva" charset="0"/>
        <a:cs typeface="Geneva"/>
      </a:defRPr>
    </a:lvl2pPr>
    <a:lvl3pPr marL="914400" algn="l" rtl="0" eaLnBrk="0" fontAlgn="base" hangingPunct="0">
      <a:spcBef>
        <a:spcPct val="30000"/>
      </a:spcBef>
      <a:spcAft>
        <a:spcPct val="0"/>
      </a:spcAft>
      <a:defRPr kumimoji="1" sz="1200" kern="1200">
        <a:solidFill>
          <a:schemeClr val="tx1"/>
        </a:solidFill>
        <a:latin typeface="Arial" charset="0"/>
        <a:ea typeface="Geneva" charset="0"/>
        <a:cs typeface="Geneva"/>
      </a:defRPr>
    </a:lvl3pPr>
    <a:lvl4pPr marL="1371600" algn="l" rtl="0" eaLnBrk="0" fontAlgn="base" hangingPunct="0">
      <a:spcBef>
        <a:spcPct val="30000"/>
      </a:spcBef>
      <a:spcAft>
        <a:spcPct val="0"/>
      </a:spcAft>
      <a:defRPr kumimoji="1" sz="1200" kern="1200">
        <a:solidFill>
          <a:schemeClr val="tx1"/>
        </a:solidFill>
        <a:latin typeface="Arial" charset="0"/>
        <a:ea typeface="Geneva" charset="0"/>
        <a:cs typeface="Geneva"/>
      </a:defRPr>
    </a:lvl4pPr>
    <a:lvl5pPr marL="1828800" algn="l" rtl="0" eaLnBrk="0" fontAlgn="base" hangingPunct="0">
      <a:spcBef>
        <a:spcPct val="30000"/>
      </a:spcBef>
      <a:spcAft>
        <a:spcPct val="0"/>
      </a:spcAft>
      <a:defRPr kumimoji="1" sz="1200" kern="1200">
        <a:solidFill>
          <a:schemeClr val="tx1"/>
        </a:solidFill>
        <a:latin typeface="Arial" charset="0"/>
        <a:ea typeface="Geneva" charset="0"/>
        <a:cs typeface="Genev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9E0CEDF7-BB26-46F7-9F24-92D2049DCE8C}" type="slidenum">
              <a:rPr lang="en-US" smtClean="0">
                <a:ea typeface="Geneva"/>
                <a:cs typeface="Geneva"/>
              </a:rPr>
              <a:pPr/>
              <a:t>1</a:t>
            </a:fld>
            <a:endParaRPr lang="en-US" smtClean="0">
              <a:ea typeface="Geneva"/>
              <a:cs typeface="Geneva"/>
            </a:endParaRPr>
          </a:p>
        </p:txBody>
      </p:sp>
      <p:sp>
        <p:nvSpPr>
          <p:cNvPr id="16386" name="Rectangle 2"/>
          <p:cNvSpPr>
            <a:spLocks noGrp="1" noRot="1" noChangeAspect="1" noChangeArrowheads="1" noTextEdit="1"/>
          </p:cNvSpPr>
          <p:nvPr>
            <p:ph type="sldImg"/>
          </p:nvPr>
        </p:nvSpPr>
        <p:spPr>
          <a:xfrm>
            <a:off x="330200" y="696913"/>
            <a:ext cx="6197600" cy="3486150"/>
          </a:xfrm>
          <a:ln/>
        </p:spPr>
      </p:sp>
      <p:sp>
        <p:nvSpPr>
          <p:cNvPr id="16387" name="Rectangle 3"/>
          <p:cNvSpPr>
            <a:spLocks noGrp="1" noChangeArrowheads="1"/>
          </p:cNvSpPr>
          <p:nvPr>
            <p:ph type="body" idx="1"/>
          </p:nvPr>
        </p:nvSpPr>
        <p:spPr>
          <a:noFill/>
        </p:spPr>
        <p:txBody>
          <a:bodyPr/>
          <a:lstStyle/>
          <a:p>
            <a:endParaRPr lang="sl-SI" smtClean="0">
              <a:ea typeface="Geneva"/>
            </a:endParaRPr>
          </a:p>
        </p:txBody>
      </p:sp>
    </p:spTree>
    <p:extLst>
      <p:ext uri="{BB962C8B-B14F-4D97-AF65-F5344CB8AC3E}">
        <p14:creationId xmlns:p14="http://schemas.microsoft.com/office/powerpoint/2010/main" val="1378886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fld id="{1164A667-B8D9-495D-B079-B684E11DDAB3}" type="slidenum">
              <a:rPr lang="en-US" altLang="sl-SI" smtClean="0">
                <a:latin typeface="Arial" charset="0"/>
                <a:ea typeface="Geneva"/>
                <a:cs typeface="Arial" charset="0"/>
              </a:rPr>
              <a:pPr/>
              <a:t>12</a:t>
            </a:fld>
            <a:endParaRPr lang="en-US" altLang="sl-SI" smtClean="0">
              <a:latin typeface="Arial" charset="0"/>
              <a:ea typeface="Geneva"/>
              <a:cs typeface="Arial" charset="0"/>
            </a:endParaRPr>
          </a:p>
        </p:txBody>
      </p:sp>
      <p:sp>
        <p:nvSpPr>
          <p:cNvPr id="36866" name="Rectangle 2"/>
          <p:cNvSpPr>
            <a:spLocks noGrp="1" noRot="1" noChangeAspect="1" noChangeArrowheads="1" noTextEdit="1"/>
          </p:cNvSpPr>
          <p:nvPr>
            <p:ph type="sldImg"/>
          </p:nvPr>
        </p:nvSpPr>
        <p:spPr>
          <a:xfrm>
            <a:off x="330200" y="696913"/>
            <a:ext cx="6197600" cy="3486150"/>
          </a:xfrm>
          <a:ln/>
        </p:spPr>
      </p:sp>
      <p:sp>
        <p:nvSpPr>
          <p:cNvPr id="36867"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253800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headEnd/>
            <a:tailEnd/>
          </a:ln>
        </p:spPr>
        <p:txBody>
          <a:bodyPr/>
          <a:lstStyle/>
          <a:p>
            <a:fld id="{11EE4234-A927-401E-ACA5-48EC23373055}" type="slidenum">
              <a:rPr lang="en-US" altLang="sl-SI" smtClean="0">
                <a:latin typeface="Arial" charset="0"/>
                <a:ea typeface="Geneva"/>
                <a:cs typeface="Arial" charset="0"/>
              </a:rPr>
              <a:pPr/>
              <a:t>17</a:t>
            </a:fld>
            <a:endParaRPr lang="en-US" altLang="sl-SI" smtClean="0">
              <a:latin typeface="Arial" charset="0"/>
              <a:ea typeface="Geneva"/>
              <a:cs typeface="Arial" charset="0"/>
            </a:endParaRPr>
          </a:p>
        </p:txBody>
      </p:sp>
      <p:sp>
        <p:nvSpPr>
          <p:cNvPr id="43010" name="Rectangle 2"/>
          <p:cNvSpPr>
            <a:spLocks noGrp="1" noRot="1" noChangeAspect="1" noChangeArrowheads="1" noTextEdit="1"/>
          </p:cNvSpPr>
          <p:nvPr>
            <p:ph type="sldImg"/>
          </p:nvPr>
        </p:nvSpPr>
        <p:spPr>
          <a:xfrm>
            <a:off x="330200" y="696913"/>
            <a:ext cx="6197600" cy="3486150"/>
          </a:xfrm>
          <a:ln/>
        </p:spPr>
      </p:sp>
      <p:sp>
        <p:nvSpPr>
          <p:cNvPr id="43011"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211709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miter lim="800000"/>
            <a:headEnd/>
            <a:tailEnd/>
          </a:ln>
        </p:spPr>
        <p:txBody>
          <a:bodyPr/>
          <a:lstStyle/>
          <a:p>
            <a:fld id="{88E8F01D-8DEC-49D4-B667-D5B7DB47AE3C}" type="slidenum">
              <a:rPr lang="en-US" altLang="sl-SI" smtClean="0">
                <a:latin typeface="Arial" charset="0"/>
                <a:ea typeface="Geneva"/>
                <a:cs typeface="Arial" charset="0"/>
              </a:rPr>
              <a:pPr/>
              <a:t>18</a:t>
            </a:fld>
            <a:endParaRPr lang="en-US" altLang="sl-SI" smtClean="0">
              <a:latin typeface="Arial" charset="0"/>
              <a:ea typeface="Geneva"/>
              <a:cs typeface="Arial" charset="0"/>
            </a:endParaRPr>
          </a:p>
        </p:txBody>
      </p:sp>
      <p:sp>
        <p:nvSpPr>
          <p:cNvPr id="45058" name="Rectangle 2"/>
          <p:cNvSpPr>
            <a:spLocks noGrp="1" noRot="1" noChangeAspect="1" noChangeArrowheads="1" noTextEdit="1"/>
          </p:cNvSpPr>
          <p:nvPr>
            <p:ph type="sldImg"/>
          </p:nvPr>
        </p:nvSpPr>
        <p:spPr>
          <a:xfrm>
            <a:off x="330200" y="696913"/>
            <a:ext cx="6197600" cy="3486150"/>
          </a:xfrm>
          <a:ln/>
        </p:spPr>
      </p:sp>
      <p:sp>
        <p:nvSpPr>
          <p:cNvPr id="45059"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156510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xfrm>
            <a:off x="330200" y="696913"/>
            <a:ext cx="6197600" cy="3486150"/>
          </a:xfrm>
          <a:ln/>
        </p:spPr>
      </p:sp>
      <p:sp>
        <p:nvSpPr>
          <p:cNvPr id="48130" name="Notes Placeholder 2"/>
          <p:cNvSpPr>
            <a:spLocks noGrp="1"/>
          </p:cNvSpPr>
          <p:nvPr>
            <p:ph type="body" idx="1"/>
          </p:nvPr>
        </p:nvSpPr>
        <p:spPr>
          <a:noFill/>
        </p:spPr>
        <p:txBody>
          <a:bodyPr/>
          <a:lstStyle/>
          <a:p>
            <a:pPr marL="228600" indent="-228600" eaLnBrk="1" hangingPunct="1">
              <a:spcBef>
                <a:spcPct val="0"/>
              </a:spcBef>
            </a:pPr>
            <a:r>
              <a:rPr lang="en-US" altLang="sl-SI" smtClean="0">
                <a:ea typeface="Geneva"/>
              </a:rPr>
              <a:t>	The status of a shaman in Siberia varies with the region. In western Siberia, shaman have a distinct social status. However, in eastern Siberia, shaman are ordinary members of society who have shamanistic powers. This means that they can call upon the spirits for guidance, such as during hunting for game. They will ask the spirits, in the form of a vision, for the location of the animal they are hunting. The drug of choice among shaman in Siberia is the mushroom Amanita Muscaria. The shaman will consume the mushroom and then others will actually drink his urine to trip out. The psychoactive agent which causes hallucinations is still present and many of the toxins that cause tremors and confusion have been removed. This is a safer mechanism of using drugs for less experiences users. Mushroom use was not limited to just shaman, people would use it recreationally as well. </a:t>
            </a:r>
          </a:p>
        </p:txBody>
      </p:sp>
      <p:sp>
        <p:nvSpPr>
          <p:cNvPr id="48131" name="Slide Number Placeholder 3"/>
          <p:cNvSpPr>
            <a:spLocks noGrp="1"/>
          </p:cNvSpPr>
          <p:nvPr>
            <p:ph type="sldNum" sz="quarter" idx="5"/>
          </p:nvPr>
        </p:nvSpPr>
        <p:spPr>
          <a:noFill/>
          <a:ln>
            <a:miter lim="800000"/>
            <a:headEnd/>
            <a:tailEnd/>
          </a:ln>
        </p:spPr>
        <p:txBody>
          <a:bodyPr/>
          <a:lstStyle/>
          <a:p>
            <a:fld id="{1B71A154-77C8-4B73-8561-01CE9D38C268}" type="slidenum">
              <a:rPr lang="en-US" altLang="sl-SI" smtClean="0">
                <a:latin typeface="Calibri" pitchFamily="34" charset="0"/>
                <a:ea typeface="MS PGothic" pitchFamily="34" charset="-128"/>
                <a:cs typeface="Geneva"/>
              </a:rPr>
              <a:pPr/>
              <a:t>20</a:t>
            </a:fld>
            <a:endParaRPr lang="en-US" altLang="sl-SI" smtClean="0">
              <a:latin typeface="Calibri" pitchFamily="34" charset="0"/>
              <a:ea typeface="MS PGothic" pitchFamily="34" charset="-128"/>
              <a:cs typeface="Geneva"/>
            </a:endParaRPr>
          </a:p>
        </p:txBody>
      </p:sp>
    </p:spTree>
    <p:extLst>
      <p:ext uri="{BB962C8B-B14F-4D97-AF65-F5344CB8AC3E}">
        <p14:creationId xmlns:p14="http://schemas.microsoft.com/office/powerpoint/2010/main" val="320263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xfrm>
            <a:off x="330200" y="696913"/>
            <a:ext cx="6197600" cy="3486150"/>
          </a:xfrm>
          <a:ln/>
        </p:spPr>
      </p:sp>
      <p:sp>
        <p:nvSpPr>
          <p:cNvPr id="50178" name="Notes Placeholder 2"/>
          <p:cNvSpPr>
            <a:spLocks noGrp="1"/>
          </p:cNvSpPr>
          <p:nvPr>
            <p:ph type="body" idx="1"/>
          </p:nvPr>
        </p:nvSpPr>
        <p:spPr>
          <a:noFill/>
        </p:spPr>
        <p:txBody>
          <a:bodyPr/>
          <a:lstStyle/>
          <a:p>
            <a:pPr eaLnBrk="1" hangingPunct="1">
              <a:spcBef>
                <a:spcPct val="0"/>
              </a:spcBef>
            </a:pPr>
            <a:r>
              <a:rPr lang="en-US" altLang="sl-SI" dirty="0" smtClean="0">
                <a:ea typeface="Geneva"/>
              </a:rPr>
              <a:t>Shaman have existed in many cultures around the world. A Shaman can have various roles, as a Healer, Spirit Guide, or Vision Interpreter. A person might ask a shaman to cure sickness, provide guidance, lead a ritual, and other spiritual duties. A person can become a Shaman in different ways. Some cultures have initiation ceremonies while others treat shaman as ordinary individuals. These shaman often exist in pre-literate societies and they are important because they preserve cultural traditions.</a:t>
            </a:r>
          </a:p>
        </p:txBody>
      </p:sp>
      <p:sp>
        <p:nvSpPr>
          <p:cNvPr id="50179" name="Slide Number Placeholder 3"/>
          <p:cNvSpPr>
            <a:spLocks noGrp="1"/>
          </p:cNvSpPr>
          <p:nvPr>
            <p:ph type="sldNum" sz="quarter" idx="5"/>
          </p:nvPr>
        </p:nvSpPr>
        <p:spPr>
          <a:noFill/>
          <a:ln>
            <a:miter lim="800000"/>
            <a:headEnd/>
            <a:tailEnd/>
          </a:ln>
        </p:spPr>
        <p:txBody>
          <a:bodyPr/>
          <a:lstStyle/>
          <a:p>
            <a:fld id="{2CAF0C05-CB88-4797-96D7-A54B98CF5A6F}" type="slidenum">
              <a:rPr lang="en-US" altLang="sl-SI" smtClean="0">
                <a:latin typeface="Calibri" pitchFamily="34" charset="0"/>
                <a:ea typeface="MS PGothic" pitchFamily="34" charset="-128"/>
                <a:cs typeface="Geneva"/>
              </a:rPr>
              <a:pPr/>
              <a:t>21</a:t>
            </a:fld>
            <a:endParaRPr lang="en-US" altLang="sl-SI" smtClean="0">
              <a:latin typeface="Calibri" pitchFamily="34" charset="0"/>
              <a:ea typeface="MS PGothic" pitchFamily="34" charset="-128"/>
              <a:cs typeface="Geneva"/>
            </a:endParaRPr>
          </a:p>
        </p:txBody>
      </p:sp>
    </p:spTree>
    <p:extLst>
      <p:ext uri="{BB962C8B-B14F-4D97-AF65-F5344CB8AC3E}">
        <p14:creationId xmlns:p14="http://schemas.microsoft.com/office/powerpoint/2010/main" val="395051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xfrm>
            <a:off x="330200" y="696913"/>
            <a:ext cx="6197600" cy="3486150"/>
          </a:xfrm>
          <a:ln/>
        </p:spPr>
      </p:sp>
      <p:sp>
        <p:nvSpPr>
          <p:cNvPr id="52226" name="Notes Placeholder 2"/>
          <p:cNvSpPr>
            <a:spLocks noGrp="1"/>
          </p:cNvSpPr>
          <p:nvPr>
            <p:ph type="body" idx="1"/>
          </p:nvPr>
        </p:nvSpPr>
        <p:spPr>
          <a:noFill/>
        </p:spPr>
        <p:txBody>
          <a:bodyPr/>
          <a:lstStyle/>
          <a:p>
            <a:pPr eaLnBrk="1" hangingPunct="1">
              <a:spcBef>
                <a:spcPct val="0"/>
              </a:spcBef>
            </a:pPr>
            <a:r>
              <a:rPr lang="en-US" altLang="sl-SI" smtClean="0">
                <a:ea typeface="Geneva"/>
              </a:rPr>
              <a:t>Amanita Muscaria is a wild mushroom of the northern hemisphere that varies in color from red to orange to yellow. Its distinct toadstool shape has been referenced in Super Mario Brothers and Alice and Wonderland. The use of Amanita Muscaria is relatively uncommon because it is rather toxic. The lethal dose is estimated to be around 15 mushroom caps…but I really can’t imagine anyone would want to eat that many mushrooms. Strangely enough, the Siberian Shaman are one of the only known groups to actively use Amanita Muscaria. The two main active agents in Amanita Muscaria are Ibotenic Acid and  Muscimol. They are similar in structure and bind to the NMDA Glutamate receptors and the GABAa Receptor. Muscimol has been found to be the primary psychoactive agent. These two chemicals are not uniformly distributed throughout the mushroom, most of them are found in the cap. An important duty of a shaman is knowing which mushrooms are safe to eat. </a:t>
            </a:r>
          </a:p>
        </p:txBody>
      </p:sp>
      <p:sp>
        <p:nvSpPr>
          <p:cNvPr id="52227" name="Slide Number Placeholder 3"/>
          <p:cNvSpPr>
            <a:spLocks noGrp="1"/>
          </p:cNvSpPr>
          <p:nvPr>
            <p:ph type="sldNum" sz="quarter" idx="5"/>
          </p:nvPr>
        </p:nvSpPr>
        <p:spPr>
          <a:noFill/>
          <a:ln>
            <a:miter lim="800000"/>
            <a:headEnd/>
            <a:tailEnd/>
          </a:ln>
        </p:spPr>
        <p:txBody>
          <a:bodyPr/>
          <a:lstStyle/>
          <a:p>
            <a:fld id="{759A93A8-E945-40F4-86C6-A6452F44B946}" type="slidenum">
              <a:rPr lang="en-US" altLang="sl-SI" smtClean="0">
                <a:latin typeface="Calibri" pitchFamily="34" charset="0"/>
                <a:ea typeface="MS PGothic" pitchFamily="34" charset="-128"/>
                <a:cs typeface="Geneva"/>
              </a:rPr>
              <a:pPr/>
              <a:t>22</a:t>
            </a:fld>
            <a:endParaRPr lang="en-US" altLang="sl-SI" smtClean="0">
              <a:latin typeface="Calibri" pitchFamily="34" charset="0"/>
              <a:ea typeface="MS PGothic" pitchFamily="34" charset="-128"/>
              <a:cs typeface="Geneva"/>
            </a:endParaRPr>
          </a:p>
        </p:txBody>
      </p:sp>
    </p:spTree>
    <p:extLst>
      <p:ext uri="{BB962C8B-B14F-4D97-AF65-F5344CB8AC3E}">
        <p14:creationId xmlns:p14="http://schemas.microsoft.com/office/powerpoint/2010/main" val="129581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miter lim="800000"/>
            <a:headEnd/>
            <a:tailEnd/>
          </a:ln>
        </p:spPr>
        <p:txBody>
          <a:bodyPr/>
          <a:lstStyle/>
          <a:p>
            <a:fld id="{3A69A088-F53F-41C4-9F60-9B42AF326387}" type="slidenum">
              <a:rPr lang="en-US" altLang="sl-SI" smtClean="0">
                <a:latin typeface="Arial" charset="0"/>
                <a:ea typeface="Geneva"/>
                <a:cs typeface="Arial" charset="0"/>
              </a:rPr>
              <a:pPr/>
              <a:t>24</a:t>
            </a:fld>
            <a:endParaRPr lang="en-US" altLang="sl-SI" smtClean="0">
              <a:latin typeface="Arial" charset="0"/>
              <a:ea typeface="Geneva"/>
              <a:cs typeface="Arial" charset="0"/>
            </a:endParaRPr>
          </a:p>
        </p:txBody>
      </p:sp>
      <p:sp>
        <p:nvSpPr>
          <p:cNvPr id="55298" name="Rectangle 2"/>
          <p:cNvSpPr>
            <a:spLocks noGrp="1" noRot="1" noChangeAspect="1" noChangeArrowheads="1" noTextEdit="1"/>
          </p:cNvSpPr>
          <p:nvPr>
            <p:ph type="sldImg"/>
          </p:nvPr>
        </p:nvSpPr>
        <p:spPr>
          <a:xfrm>
            <a:off x="330200" y="696913"/>
            <a:ext cx="6197600" cy="3486150"/>
          </a:xfrm>
          <a:ln/>
        </p:spPr>
      </p:sp>
      <p:sp>
        <p:nvSpPr>
          <p:cNvPr id="55299"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415791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73D48569-DCDB-4600-B50B-B2A7815B87E3}" type="slidenum">
              <a:rPr lang="en-US" altLang="sl-SI" smtClean="0">
                <a:latin typeface="Arial" charset="0"/>
                <a:ea typeface="Geneva"/>
                <a:cs typeface="Arial" charset="0"/>
              </a:rPr>
              <a:pPr/>
              <a:t>25</a:t>
            </a:fld>
            <a:endParaRPr lang="en-US" altLang="sl-SI" smtClean="0">
              <a:latin typeface="Arial" charset="0"/>
              <a:ea typeface="Geneva"/>
              <a:cs typeface="Arial" charset="0"/>
            </a:endParaRPr>
          </a:p>
        </p:txBody>
      </p:sp>
      <p:sp>
        <p:nvSpPr>
          <p:cNvPr id="57346" name="Rectangle 2"/>
          <p:cNvSpPr>
            <a:spLocks noGrp="1" noRot="1" noChangeAspect="1" noChangeArrowheads="1" noTextEdit="1"/>
          </p:cNvSpPr>
          <p:nvPr>
            <p:ph type="sldImg"/>
          </p:nvPr>
        </p:nvSpPr>
        <p:spPr>
          <a:xfrm>
            <a:off x="330200" y="696913"/>
            <a:ext cx="6197600" cy="3486150"/>
          </a:xfrm>
          <a:ln/>
        </p:spPr>
      </p:sp>
      <p:sp>
        <p:nvSpPr>
          <p:cNvPr id="57347"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3209387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fld id="{0CB98AF8-30F0-4412-A710-83519AB9E0BA}" type="slidenum">
              <a:rPr lang="en-US" altLang="sl-SI" smtClean="0">
                <a:latin typeface="Arial" charset="0"/>
                <a:ea typeface="Geneva"/>
                <a:cs typeface="Arial" charset="0"/>
              </a:rPr>
              <a:pPr/>
              <a:t>26</a:t>
            </a:fld>
            <a:endParaRPr lang="en-US" altLang="sl-SI" smtClean="0">
              <a:latin typeface="Arial" charset="0"/>
              <a:ea typeface="Geneva"/>
              <a:cs typeface="Arial" charset="0"/>
            </a:endParaRPr>
          </a:p>
        </p:txBody>
      </p:sp>
      <p:sp>
        <p:nvSpPr>
          <p:cNvPr id="59394" name="Rectangle 2"/>
          <p:cNvSpPr>
            <a:spLocks noGrp="1" noRot="1" noChangeAspect="1" noChangeArrowheads="1" noTextEdit="1"/>
          </p:cNvSpPr>
          <p:nvPr>
            <p:ph type="sldImg"/>
          </p:nvPr>
        </p:nvSpPr>
        <p:spPr>
          <a:xfrm>
            <a:off x="330200" y="696913"/>
            <a:ext cx="6197600" cy="3486150"/>
          </a:xfrm>
          <a:ln/>
        </p:spPr>
      </p:sp>
      <p:sp>
        <p:nvSpPr>
          <p:cNvPr id="59395"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411939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headEnd/>
            <a:tailEnd/>
          </a:ln>
        </p:spPr>
        <p:txBody>
          <a:bodyPr/>
          <a:lstStyle/>
          <a:p>
            <a:fld id="{0CB98AF8-30F0-4412-A710-83519AB9E0BA}" type="slidenum">
              <a:rPr lang="en-US" altLang="sl-SI" smtClean="0">
                <a:latin typeface="Arial" charset="0"/>
                <a:ea typeface="Geneva"/>
                <a:cs typeface="Arial" charset="0"/>
              </a:rPr>
              <a:pPr/>
              <a:t>27</a:t>
            </a:fld>
            <a:endParaRPr lang="en-US" altLang="sl-SI" smtClean="0">
              <a:latin typeface="Arial" charset="0"/>
              <a:ea typeface="Geneva"/>
              <a:cs typeface="Arial" charset="0"/>
            </a:endParaRPr>
          </a:p>
        </p:txBody>
      </p:sp>
      <p:sp>
        <p:nvSpPr>
          <p:cNvPr id="59394" name="Rectangle 2"/>
          <p:cNvSpPr>
            <a:spLocks noGrp="1" noRot="1" noChangeAspect="1" noChangeArrowheads="1" noTextEdit="1"/>
          </p:cNvSpPr>
          <p:nvPr>
            <p:ph type="sldImg"/>
          </p:nvPr>
        </p:nvSpPr>
        <p:spPr>
          <a:xfrm>
            <a:off x="330200" y="696913"/>
            <a:ext cx="6197600" cy="3486150"/>
          </a:xfrm>
          <a:ln/>
        </p:spPr>
      </p:sp>
      <p:sp>
        <p:nvSpPr>
          <p:cNvPr id="59395"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413148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3A1B172F-9DF5-4A40-818B-147FF238B3AA}" type="slidenum">
              <a:rPr lang="en-US" altLang="sl-SI" smtClean="0">
                <a:latin typeface="Arial" charset="0"/>
                <a:ea typeface="Geneva"/>
                <a:cs typeface="Arial" charset="0"/>
              </a:rPr>
              <a:pPr/>
              <a:t>2</a:t>
            </a:fld>
            <a:endParaRPr lang="en-US" altLang="sl-SI" smtClean="0">
              <a:latin typeface="Arial" charset="0"/>
              <a:ea typeface="Geneva"/>
              <a:cs typeface="Arial" charset="0"/>
            </a:endParaRPr>
          </a:p>
        </p:txBody>
      </p:sp>
      <p:sp>
        <p:nvSpPr>
          <p:cNvPr id="18434" name="Rectangle 2"/>
          <p:cNvSpPr>
            <a:spLocks noGrp="1" noRot="1" noChangeAspect="1" noChangeArrowheads="1" noTextEdit="1"/>
          </p:cNvSpPr>
          <p:nvPr>
            <p:ph type="sldImg"/>
          </p:nvPr>
        </p:nvSpPr>
        <p:spPr>
          <a:xfrm>
            <a:off x="330200" y="696913"/>
            <a:ext cx="6197600" cy="3486150"/>
          </a:xfrm>
          <a:ln/>
        </p:spPr>
      </p:sp>
      <p:sp>
        <p:nvSpPr>
          <p:cNvPr id="18435"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319201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miter lim="800000"/>
            <a:headEnd/>
            <a:tailEnd/>
          </a:ln>
        </p:spPr>
        <p:txBody>
          <a:bodyPr/>
          <a:lstStyle/>
          <a:p>
            <a:fld id="{638D0AB9-1ECB-4FBB-BFF1-C706E11C95B3}" type="slidenum">
              <a:rPr lang="en-US" altLang="sl-SI" smtClean="0">
                <a:latin typeface="Arial" charset="0"/>
                <a:ea typeface="Geneva"/>
                <a:cs typeface="Arial" charset="0"/>
              </a:rPr>
              <a:pPr/>
              <a:t>41</a:t>
            </a:fld>
            <a:endParaRPr lang="en-US" altLang="sl-SI" smtClean="0">
              <a:latin typeface="Arial" charset="0"/>
              <a:ea typeface="Geneva"/>
              <a:cs typeface="Arial" charset="0"/>
            </a:endParaRPr>
          </a:p>
        </p:txBody>
      </p:sp>
      <p:sp>
        <p:nvSpPr>
          <p:cNvPr id="72706" name="Rectangle 2"/>
          <p:cNvSpPr>
            <a:spLocks noGrp="1" noRot="1" noChangeAspect="1" noChangeArrowheads="1" noTextEdit="1"/>
          </p:cNvSpPr>
          <p:nvPr>
            <p:ph type="sldImg"/>
          </p:nvPr>
        </p:nvSpPr>
        <p:spPr>
          <a:xfrm>
            <a:off x="330200" y="696913"/>
            <a:ext cx="6197600" cy="3486150"/>
          </a:xfrm>
          <a:ln/>
        </p:spPr>
      </p:sp>
      <p:sp>
        <p:nvSpPr>
          <p:cNvPr id="72707"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83376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330200" y="696913"/>
            <a:ext cx="6197600" cy="3486150"/>
          </a:xfrm>
          <a:ln/>
        </p:spPr>
      </p:sp>
      <p:sp>
        <p:nvSpPr>
          <p:cNvPr id="22530" name="Notes Placeholder 2"/>
          <p:cNvSpPr>
            <a:spLocks noGrp="1"/>
          </p:cNvSpPr>
          <p:nvPr>
            <p:ph type="body" idx="1"/>
          </p:nvPr>
        </p:nvSpPr>
        <p:spPr>
          <a:noFill/>
        </p:spPr>
        <p:txBody>
          <a:bodyPr/>
          <a:lstStyle/>
          <a:p>
            <a:pPr eaLnBrk="1" hangingPunct="1">
              <a:spcBef>
                <a:spcPct val="0"/>
              </a:spcBef>
            </a:pPr>
            <a:r>
              <a:rPr lang="en-US" altLang="sl-SI" smtClean="0">
                <a:ea typeface="Geneva"/>
              </a:rPr>
              <a:t>Most shaman use psychoactive substances to communicate with the spirits and gain understanding of the world around them. These drugs are called entheogens when they are used for religious or ritual purposes. I will be focusing on the entheogens used by Siberian Shaman, the mushroom Amanita Muscaria. In fact, Siberia is known as the birthplace of Shamanism. I thought that was pretty cool. </a:t>
            </a:r>
          </a:p>
        </p:txBody>
      </p:sp>
      <p:sp>
        <p:nvSpPr>
          <p:cNvPr id="22531" name="Slide Number Placeholder 3"/>
          <p:cNvSpPr>
            <a:spLocks noGrp="1"/>
          </p:cNvSpPr>
          <p:nvPr>
            <p:ph type="sldNum" sz="quarter" idx="5"/>
          </p:nvPr>
        </p:nvSpPr>
        <p:spPr>
          <a:noFill/>
          <a:ln>
            <a:miter lim="800000"/>
            <a:headEnd/>
            <a:tailEnd/>
          </a:ln>
        </p:spPr>
        <p:txBody>
          <a:bodyPr/>
          <a:lstStyle/>
          <a:p>
            <a:fld id="{D8332F71-44C1-44A5-A206-62529A92E14B}" type="slidenum">
              <a:rPr lang="en-US" altLang="sl-SI" smtClean="0">
                <a:latin typeface="Calibri" pitchFamily="34" charset="0"/>
                <a:ea typeface="MS PGothic" pitchFamily="34" charset="-128"/>
                <a:cs typeface="Geneva"/>
              </a:rPr>
              <a:pPr/>
              <a:t>4</a:t>
            </a:fld>
            <a:endParaRPr lang="en-US" altLang="sl-SI" smtClean="0">
              <a:latin typeface="Calibri" pitchFamily="34" charset="0"/>
              <a:ea typeface="MS PGothic" pitchFamily="34" charset="-128"/>
              <a:cs typeface="Geneva"/>
            </a:endParaRPr>
          </a:p>
        </p:txBody>
      </p:sp>
    </p:spTree>
    <p:extLst>
      <p:ext uri="{BB962C8B-B14F-4D97-AF65-F5344CB8AC3E}">
        <p14:creationId xmlns:p14="http://schemas.microsoft.com/office/powerpoint/2010/main" val="16628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B93BA016-CDF3-492C-BE2D-DE5FACD9C1C5}" type="slidenum">
              <a:rPr lang="en-US" altLang="sl-SI" smtClean="0">
                <a:latin typeface="Arial" charset="0"/>
                <a:ea typeface="Geneva"/>
                <a:cs typeface="Arial" charset="0"/>
              </a:rPr>
              <a:pPr/>
              <a:t>5</a:t>
            </a:fld>
            <a:endParaRPr lang="en-US" altLang="sl-SI" smtClean="0">
              <a:latin typeface="Arial" charset="0"/>
              <a:ea typeface="Geneva"/>
              <a:cs typeface="Arial" charset="0"/>
            </a:endParaRPr>
          </a:p>
        </p:txBody>
      </p:sp>
      <p:sp>
        <p:nvSpPr>
          <p:cNvPr id="24578" name="Rectangle 2"/>
          <p:cNvSpPr>
            <a:spLocks noGrp="1" noRot="1" noChangeAspect="1" noChangeArrowheads="1" noTextEdit="1"/>
          </p:cNvSpPr>
          <p:nvPr>
            <p:ph type="sldImg"/>
          </p:nvPr>
        </p:nvSpPr>
        <p:spPr>
          <a:xfrm>
            <a:off x="330200" y="696913"/>
            <a:ext cx="6197600" cy="3486150"/>
          </a:xfrm>
          <a:ln/>
        </p:spPr>
      </p:sp>
      <p:sp>
        <p:nvSpPr>
          <p:cNvPr id="24579"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375561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B86B9A08-62A3-42AE-B5D8-6CAF104B2A1D}" type="slidenum">
              <a:rPr lang="en-US" altLang="sl-SI" smtClean="0">
                <a:latin typeface="Arial" charset="0"/>
                <a:ea typeface="Geneva"/>
                <a:cs typeface="Arial" charset="0"/>
              </a:rPr>
              <a:pPr/>
              <a:t>7</a:t>
            </a:fld>
            <a:endParaRPr lang="en-US" altLang="sl-SI" smtClean="0">
              <a:latin typeface="Arial" charset="0"/>
              <a:ea typeface="Geneva"/>
              <a:cs typeface="Arial" charset="0"/>
            </a:endParaRPr>
          </a:p>
        </p:txBody>
      </p:sp>
      <p:sp>
        <p:nvSpPr>
          <p:cNvPr id="26626" name="Rectangle 2"/>
          <p:cNvSpPr>
            <a:spLocks noGrp="1" noRot="1" noChangeAspect="1" noChangeArrowheads="1" noTextEdit="1"/>
          </p:cNvSpPr>
          <p:nvPr>
            <p:ph type="sldImg"/>
          </p:nvPr>
        </p:nvSpPr>
        <p:spPr>
          <a:xfrm>
            <a:off x="330200" y="696913"/>
            <a:ext cx="6197600" cy="3486150"/>
          </a:xfrm>
          <a:ln/>
        </p:spPr>
      </p:sp>
      <p:sp>
        <p:nvSpPr>
          <p:cNvPr id="26627"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2966850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D177FEA6-D827-4E29-80C2-AFA5DE89FAFC}" type="slidenum">
              <a:rPr lang="en-US" altLang="sl-SI" smtClean="0">
                <a:latin typeface="Arial" charset="0"/>
                <a:ea typeface="Geneva"/>
                <a:cs typeface="Arial" charset="0"/>
              </a:rPr>
              <a:pPr/>
              <a:t>8</a:t>
            </a:fld>
            <a:endParaRPr lang="en-US" altLang="sl-SI" smtClean="0">
              <a:latin typeface="Arial" charset="0"/>
              <a:ea typeface="Geneva"/>
              <a:cs typeface="Arial" charset="0"/>
            </a:endParaRPr>
          </a:p>
        </p:txBody>
      </p:sp>
      <p:sp>
        <p:nvSpPr>
          <p:cNvPr id="28674" name="Rectangle 2"/>
          <p:cNvSpPr>
            <a:spLocks noGrp="1" noRot="1" noChangeAspect="1" noChangeArrowheads="1" noTextEdit="1"/>
          </p:cNvSpPr>
          <p:nvPr>
            <p:ph type="sldImg"/>
          </p:nvPr>
        </p:nvSpPr>
        <p:spPr>
          <a:xfrm>
            <a:off x="330200" y="696913"/>
            <a:ext cx="6197600" cy="3486150"/>
          </a:xfrm>
          <a:ln/>
        </p:spPr>
      </p:sp>
      <p:sp>
        <p:nvSpPr>
          <p:cNvPr id="28675"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150316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A1CDAD2B-8505-4FE9-BF0D-F54068F05182}" type="slidenum">
              <a:rPr lang="en-US" altLang="sl-SI" smtClean="0">
                <a:latin typeface="Arial" charset="0"/>
                <a:ea typeface="Geneva"/>
                <a:cs typeface="Arial" charset="0"/>
              </a:rPr>
              <a:pPr/>
              <a:t>9</a:t>
            </a:fld>
            <a:endParaRPr lang="en-US" altLang="sl-SI" smtClean="0">
              <a:latin typeface="Arial" charset="0"/>
              <a:ea typeface="Geneva"/>
              <a:cs typeface="Arial" charset="0"/>
            </a:endParaRPr>
          </a:p>
        </p:txBody>
      </p:sp>
      <p:sp>
        <p:nvSpPr>
          <p:cNvPr id="30722" name="Rectangle 2"/>
          <p:cNvSpPr>
            <a:spLocks noGrp="1" noRot="1" noChangeAspect="1" noChangeArrowheads="1" noTextEdit="1"/>
          </p:cNvSpPr>
          <p:nvPr>
            <p:ph type="sldImg"/>
          </p:nvPr>
        </p:nvSpPr>
        <p:spPr>
          <a:xfrm>
            <a:off x="330200" y="696913"/>
            <a:ext cx="6197600" cy="3486150"/>
          </a:xfrm>
          <a:ln/>
        </p:spPr>
      </p:sp>
      <p:sp>
        <p:nvSpPr>
          <p:cNvPr id="30723"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233052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9C5A5956-0144-42B2-8FA9-5D34551F3479}" type="slidenum">
              <a:rPr lang="en-US" altLang="sl-SI" smtClean="0">
                <a:latin typeface="Arial" charset="0"/>
                <a:ea typeface="Geneva"/>
                <a:cs typeface="Arial" charset="0"/>
              </a:rPr>
              <a:pPr/>
              <a:t>10</a:t>
            </a:fld>
            <a:endParaRPr lang="en-US" altLang="sl-SI" smtClean="0">
              <a:latin typeface="Arial" charset="0"/>
              <a:ea typeface="Geneva"/>
              <a:cs typeface="Arial" charset="0"/>
            </a:endParaRPr>
          </a:p>
        </p:txBody>
      </p:sp>
      <p:sp>
        <p:nvSpPr>
          <p:cNvPr id="32770" name="Rectangle 2"/>
          <p:cNvSpPr>
            <a:spLocks noGrp="1" noRot="1" noChangeAspect="1" noChangeArrowheads="1" noTextEdit="1"/>
          </p:cNvSpPr>
          <p:nvPr>
            <p:ph type="sldImg"/>
          </p:nvPr>
        </p:nvSpPr>
        <p:spPr>
          <a:xfrm>
            <a:off x="330200" y="696913"/>
            <a:ext cx="6197600" cy="3486150"/>
          </a:xfrm>
          <a:ln/>
        </p:spPr>
      </p:sp>
      <p:sp>
        <p:nvSpPr>
          <p:cNvPr id="32771"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418093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517E06BE-56CB-42DF-888D-907966D516EF}" type="slidenum">
              <a:rPr lang="en-US" altLang="sl-SI" smtClean="0">
                <a:latin typeface="Arial" charset="0"/>
                <a:ea typeface="Geneva"/>
                <a:cs typeface="Arial" charset="0"/>
              </a:rPr>
              <a:pPr/>
              <a:t>11</a:t>
            </a:fld>
            <a:endParaRPr lang="en-US" altLang="sl-SI" smtClean="0">
              <a:latin typeface="Arial" charset="0"/>
              <a:ea typeface="Geneva"/>
              <a:cs typeface="Arial" charset="0"/>
            </a:endParaRPr>
          </a:p>
        </p:txBody>
      </p:sp>
      <p:sp>
        <p:nvSpPr>
          <p:cNvPr id="34818" name="Rectangle 2"/>
          <p:cNvSpPr>
            <a:spLocks noGrp="1" noRot="1" noChangeAspect="1" noChangeArrowheads="1" noTextEdit="1"/>
          </p:cNvSpPr>
          <p:nvPr>
            <p:ph type="sldImg"/>
          </p:nvPr>
        </p:nvSpPr>
        <p:spPr>
          <a:xfrm>
            <a:off x="330200" y="696913"/>
            <a:ext cx="6197600" cy="3486150"/>
          </a:xfrm>
          <a:ln/>
        </p:spPr>
      </p:sp>
      <p:sp>
        <p:nvSpPr>
          <p:cNvPr id="34819" name="Rectangle 3"/>
          <p:cNvSpPr>
            <a:spLocks noGrp="1" noChangeArrowheads="1"/>
          </p:cNvSpPr>
          <p:nvPr>
            <p:ph type="body" idx="1"/>
          </p:nvPr>
        </p:nvSpPr>
        <p:spPr>
          <a:noFill/>
        </p:spPr>
        <p:txBody>
          <a:bodyPr/>
          <a:lstStyle/>
          <a:p>
            <a:pPr eaLnBrk="1" hangingPunct="1"/>
            <a:endParaRPr lang="sl-SI" altLang="sl-SI" smtClean="0">
              <a:ea typeface="Geneva"/>
            </a:endParaRPr>
          </a:p>
        </p:txBody>
      </p:sp>
    </p:spTree>
    <p:extLst>
      <p:ext uri="{BB962C8B-B14F-4D97-AF65-F5344CB8AC3E}">
        <p14:creationId xmlns:p14="http://schemas.microsoft.com/office/powerpoint/2010/main" val="147863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D778D"/>
        </a:solid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508000" y="3190828"/>
            <a:ext cx="11277600" cy="923972"/>
          </a:xfrm>
          <a:extLst/>
        </p:spPr>
        <p:txBody>
          <a:bodyPr anchor="ctr">
            <a:spAutoFit/>
          </a:bodyPr>
          <a:lstStyle>
            <a:lvl1pPr algn="ctr">
              <a:defRPr sz="5400" i="1">
                <a:latin typeface="Times New Roman" pitchFamily="18" charset="0"/>
              </a:defRPr>
            </a:lvl1pPr>
          </a:lstStyle>
          <a:p>
            <a:pPr lvl="0"/>
            <a:r>
              <a:rPr lang="en-US" noProof="0" smtClean="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1219200" y="1143000"/>
            <a:ext cx="9753600" cy="5486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7"/>
          <p:cNvSpPr>
            <a:spLocks noGrp="1" noChangeArrowheads="1"/>
          </p:cNvSpPr>
          <p:nvPr>
            <p:ph type="dt" sz="half" idx="10"/>
          </p:nvPr>
        </p:nvSpPr>
        <p:spPr>
          <a:xfrm>
            <a:off x="609600" y="6248400"/>
            <a:ext cx="2844800" cy="457200"/>
          </a:xfrm>
          <a:prstGeom prst="rect">
            <a:avLst/>
          </a:prstGeom>
        </p:spPr>
        <p:txBody>
          <a:bodyPr/>
          <a:lstStyle>
            <a:lvl1pPr>
              <a:defRPr>
                <a:ea typeface="Geneva" pitchFamily="121" charset="-128"/>
                <a:cs typeface="+mn-cs"/>
              </a:defRPr>
            </a:lvl1pPr>
          </a:lstStyle>
          <a:p>
            <a:pPr>
              <a:defRPr/>
            </a:pPr>
            <a:endParaRPr lang="en-US"/>
          </a:p>
        </p:txBody>
      </p:sp>
      <p:sp>
        <p:nvSpPr>
          <p:cNvPr id="5" name="Rectangle 8"/>
          <p:cNvSpPr>
            <a:spLocks noGrp="1" noChangeArrowheads="1"/>
          </p:cNvSpPr>
          <p:nvPr>
            <p:ph type="ftr" sz="quarter" idx="11"/>
          </p:nvPr>
        </p:nvSpPr>
        <p:spPr>
          <a:xfrm>
            <a:off x="4165600" y="6248400"/>
            <a:ext cx="3860800" cy="457200"/>
          </a:xfrm>
          <a:prstGeom prst="rect">
            <a:avLst/>
          </a:prstGeom>
        </p:spPr>
        <p:txBody>
          <a:bodyPr/>
          <a:lstStyle>
            <a:lvl1pPr>
              <a:defRPr>
                <a:ea typeface="Geneva" pitchFamily="121" charset="-128"/>
                <a:cs typeface="+mn-cs"/>
              </a:defRPr>
            </a:lvl1pPr>
          </a:lstStyle>
          <a:p>
            <a:pPr>
              <a:defRPr/>
            </a:pPr>
            <a:endParaRPr lang="en-US"/>
          </a:p>
        </p:txBody>
      </p:sp>
      <p:sp>
        <p:nvSpPr>
          <p:cNvPr id="6" name="Rectangle 9"/>
          <p:cNvSpPr>
            <a:spLocks noGrp="1" noChangeArrowheads="1"/>
          </p:cNvSpPr>
          <p:nvPr>
            <p:ph type="sldNum" sz="quarter" idx="12"/>
          </p:nvPr>
        </p:nvSpPr>
        <p:spPr>
          <a:xfrm>
            <a:off x="8737600" y="6248400"/>
            <a:ext cx="2844800" cy="457200"/>
          </a:xfrm>
          <a:prstGeom prst="rect">
            <a:avLst/>
          </a:prstGeom>
        </p:spPr>
        <p:txBody>
          <a:bodyPr/>
          <a:lstStyle>
            <a:lvl1pPr>
              <a:defRPr>
                <a:ea typeface="Geneva" pitchFamily="121" charset="-128"/>
                <a:cs typeface="+mn-cs"/>
              </a:defRPr>
            </a:lvl1pPr>
          </a:lstStyle>
          <a:p>
            <a:pPr>
              <a:defRPr/>
            </a:pPr>
            <a:fld id="{7E41B951-3409-48F8-9A02-95E19B6883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clipArtAndTx">
  <p:cSld name="Naslov, izrezek in besedilo">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Kliknite, če želite urediti slog naslova matrice</a:t>
            </a:r>
            <a:endParaRPr lang="sl-SI"/>
          </a:p>
        </p:txBody>
      </p:sp>
      <p:sp>
        <p:nvSpPr>
          <p:cNvPr id="3" name="Ograda izrezkov 2"/>
          <p:cNvSpPr>
            <a:spLocks noGrp="1"/>
          </p:cNvSpPr>
          <p:nvPr>
            <p:ph type="clipArt" sz="half" idx="1"/>
          </p:nvPr>
        </p:nvSpPr>
        <p:spPr>
          <a:xfrm>
            <a:off x="609600" y="1600200"/>
            <a:ext cx="5384800" cy="4495800"/>
          </a:xfrm>
        </p:spPr>
        <p:txBody>
          <a:bodyPr/>
          <a:lstStyle/>
          <a:p>
            <a:pPr lvl="0"/>
            <a:endParaRPr lang="sl-SI" noProof="0" smtClean="0"/>
          </a:p>
        </p:txBody>
      </p:sp>
      <p:sp>
        <p:nvSpPr>
          <p:cNvPr id="4" name="Ograda besedila 3"/>
          <p:cNvSpPr>
            <a:spLocks noGrp="1"/>
          </p:cNvSpPr>
          <p:nvPr>
            <p:ph type="body" sz="half" idx="2"/>
          </p:nvPr>
        </p:nvSpPr>
        <p:spPr>
          <a:xfrm>
            <a:off x="6197600" y="1600200"/>
            <a:ext cx="5384800" cy="44958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7"/>
          <p:cNvSpPr>
            <a:spLocks noGrp="1" noChangeArrowheads="1"/>
          </p:cNvSpPr>
          <p:nvPr>
            <p:ph type="dt" sz="half" idx="10"/>
          </p:nvPr>
        </p:nvSpPr>
        <p:spPr>
          <a:xfrm>
            <a:off x="609600" y="6248400"/>
            <a:ext cx="2844800" cy="457200"/>
          </a:xfrm>
          <a:prstGeom prst="rect">
            <a:avLst/>
          </a:prstGeom>
        </p:spPr>
        <p:txBody>
          <a:bodyPr/>
          <a:lstStyle>
            <a:lvl1pPr>
              <a:defRPr>
                <a:ea typeface="Geneva" pitchFamily="121" charset="-128"/>
                <a:cs typeface="+mn-cs"/>
              </a:defRPr>
            </a:lvl1pPr>
          </a:lstStyle>
          <a:p>
            <a:pPr>
              <a:defRPr/>
            </a:pPr>
            <a:endParaRPr lang="en-US"/>
          </a:p>
        </p:txBody>
      </p:sp>
      <p:sp>
        <p:nvSpPr>
          <p:cNvPr id="6" name="Rectangle 8"/>
          <p:cNvSpPr>
            <a:spLocks noGrp="1" noChangeArrowheads="1"/>
          </p:cNvSpPr>
          <p:nvPr>
            <p:ph type="ftr" sz="quarter" idx="11"/>
          </p:nvPr>
        </p:nvSpPr>
        <p:spPr>
          <a:xfrm>
            <a:off x="4165600" y="6248400"/>
            <a:ext cx="3860800" cy="457200"/>
          </a:xfrm>
          <a:prstGeom prst="rect">
            <a:avLst/>
          </a:prstGeom>
        </p:spPr>
        <p:txBody>
          <a:bodyPr/>
          <a:lstStyle>
            <a:lvl1pPr>
              <a:defRPr>
                <a:ea typeface="Geneva" pitchFamily="121" charset="-128"/>
                <a:cs typeface="+mn-cs"/>
              </a:defRPr>
            </a:lvl1pPr>
          </a:lstStyle>
          <a:p>
            <a:pPr>
              <a:defRPr/>
            </a:pPr>
            <a:endParaRPr lang="en-US"/>
          </a:p>
        </p:txBody>
      </p:sp>
      <p:sp>
        <p:nvSpPr>
          <p:cNvPr id="7" name="Rectangle 9"/>
          <p:cNvSpPr>
            <a:spLocks noGrp="1" noChangeArrowheads="1"/>
          </p:cNvSpPr>
          <p:nvPr>
            <p:ph type="sldNum" sz="quarter" idx="12"/>
          </p:nvPr>
        </p:nvSpPr>
        <p:spPr>
          <a:xfrm>
            <a:off x="8737600" y="6248400"/>
            <a:ext cx="2844800" cy="457200"/>
          </a:xfrm>
          <a:prstGeom prst="rect">
            <a:avLst/>
          </a:prstGeom>
        </p:spPr>
        <p:txBody>
          <a:bodyPr/>
          <a:lstStyle>
            <a:lvl1pPr>
              <a:defRPr>
                <a:ea typeface="Geneva" pitchFamily="121" charset="-128"/>
                <a:cs typeface="+mn-cs"/>
              </a:defRPr>
            </a:lvl1pPr>
          </a:lstStyle>
          <a:p>
            <a:pPr>
              <a:defRPr/>
            </a:pPr>
            <a:fld id="{8CE676E6-D3E2-45CC-9E2C-E985DAD7C37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Rectangle 7"/>
          <p:cNvSpPr>
            <a:spLocks noGrp="1" noChangeArrowheads="1"/>
          </p:cNvSpPr>
          <p:nvPr>
            <p:ph type="dt" sz="half" idx="10"/>
          </p:nvPr>
        </p:nvSpPr>
        <p:spPr>
          <a:xfrm>
            <a:off x="609600" y="6248400"/>
            <a:ext cx="2844800" cy="457200"/>
          </a:xfrm>
          <a:prstGeom prst="rect">
            <a:avLst/>
          </a:prstGeom>
        </p:spPr>
        <p:txBody>
          <a:bodyPr/>
          <a:lstStyle>
            <a:lvl1pPr>
              <a:defRPr>
                <a:ea typeface="Geneva" pitchFamily="121" charset="-128"/>
                <a:cs typeface="+mn-cs"/>
              </a:defRPr>
            </a:lvl1pPr>
          </a:lstStyle>
          <a:p>
            <a:pPr>
              <a:defRPr/>
            </a:pPr>
            <a:endParaRPr lang="en-US"/>
          </a:p>
        </p:txBody>
      </p:sp>
      <p:sp>
        <p:nvSpPr>
          <p:cNvPr id="4" name="Rectangle 8"/>
          <p:cNvSpPr>
            <a:spLocks noGrp="1" noChangeArrowheads="1"/>
          </p:cNvSpPr>
          <p:nvPr>
            <p:ph type="ftr" sz="quarter" idx="11"/>
          </p:nvPr>
        </p:nvSpPr>
        <p:spPr>
          <a:xfrm>
            <a:off x="4165600" y="6248400"/>
            <a:ext cx="3860800" cy="457200"/>
          </a:xfrm>
          <a:prstGeom prst="rect">
            <a:avLst/>
          </a:prstGeom>
        </p:spPr>
        <p:txBody>
          <a:bodyPr/>
          <a:lstStyle>
            <a:lvl1pPr>
              <a:defRPr>
                <a:ea typeface="Geneva" pitchFamily="121" charset="-128"/>
                <a:cs typeface="+mn-cs"/>
              </a:defRPr>
            </a:lvl1pPr>
          </a:lstStyle>
          <a:p>
            <a:pPr>
              <a:defRPr/>
            </a:pPr>
            <a:endParaRPr lang="en-US"/>
          </a:p>
        </p:txBody>
      </p:sp>
      <p:sp>
        <p:nvSpPr>
          <p:cNvPr id="5" name="Rectangle 9"/>
          <p:cNvSpPr>
            <a:spLocks noGrp="1" noChangeArrowheads="1"/>
          </p:cNvSpPr>
          <p:nvPr>
            <p:ph type="sldNum" sz="quarter" idx="12"/>
          </p:nvPr>
        </p:nvSpPr>
        <p:spPr>
          <a:xfrm>
            <a:off x="8737600" y="6248400"/>
            <a:ext cx="2844800" cy="457200"/>
          </a:xfrm>
          <a:prstGeom prst="rect">
            <a:avLst/>
          </a:prstGeom>
        </p:spPr>
        <p:txBody>
          <a:bodyPr/>
          <a:lstStyle>
            <a:lvl1pPr>
              <a:defRPr>
                <a:ea typeface="Geneva" pitchFamily="121" charset="-128"/>
                <a:cs typeface="+mn-cs"/>
              </a:defRPr>
            </a:lvl1pPr>
          </a:lstStyle>
          <a:p>
            <a:pPr>
              <a:defRPr/>
            </a:pPr>
            <a:fld id="{7286C962-A7CF-4CCC-B16A-2987856806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0" y="292100"/>
            <a:ext cx="10972800" cy="1384300"/>
          </a:xfrm>
        </p:spPr>
        <p:txBody>
          <a:bodyPr/>
          <a:lstStyle/>
          <a:p>
            <a:r>
              <a:rPr lang="sl-SI" smtClean="0"/>
              <a:t>Kliknite, če želite urediti slog naslova matrice</a:t>
            </a:r>
            <a:endParaRPr lang="sl-SI"/>
          </a:p>
        </p:txBody>
      </p:sp>
      <p:sp>
        <p:nvSpPr>
          <p:cNvPr id="3" name="Ograda besedila 2"/>
          <p:cNvSpPr>
            <a:spLocks noGrp="1"/>
          </p:cNvSpPr>
          <p:nvPr>
            <p:ph type="body" sz="half" idx="1"/>
          </p:nvPr>
        </p:nvSpPr>
        <p:spPr>
          <a:xfrm>
            <a:off x="609600" y="1905000"/>
            <a:ext cx="5384800" cy="41148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905000"/>
            <a:ext cx="5384800" cy="4114800"/>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ea typeface="Geneva" pitchFamily="121" charset="-128"/>
                <a:cs typeface="+mn-cs"/>
              </a:defRPr>
            </a:lvl1pPr>
          </a:lstStyle>
          <a:p>
            <a:pPr>
              <a:defRPr/>
            </a:pPr>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a:defRPr>
                <a:ea typeface="Geneva" pitchFamily="121" charset="-128"/>
                <a:cs typeface="+mn-cs"/>
              </a:defRPr>
            </a:lvl1pPr>
          </a:lstStyle>
          <a:p>
            <a:pPr>
              <a:defRPr/>
            </a:pPr>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a:defRPr>
                <a:ea typeface="Geneva" pitchFamily="121" charset="-128"/>
                <a:cs typeface="+mn-cs"/>
              </a:defRPr>
            </a:lvl1pPr>
          </a:lstStyle>
          <a:p>
            <a:pPr>
              <a:defRPr/>
            </a:pPr>
            <a:fld id="{8E67F547-4260-4267-BF1A-F21FC72675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ea typeface="Geneva" pitchFamily="121" charset="-128"/>
                <a:cs typeface="+mn-cs"/>
              </a:defRPr>
            </a:lvl1pPr>
          </a:lstStyle>
          <a:p>
            <a:pPr>
              <a:defRPr/>
            </a:pPr>
            <a:fld id="{068021EC-9D20-40C9-AAE3-498D9E7A1A0F}" type="datetime1">
              <a:rPr lang="en-US"/>
              <a:pPr>
                <a:defRPr/>
              </a:pPr>
              <a:t>12/2/2025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ea typeface="Geneva" pitchFamily="121" charset="-128"/>
                <a:cs typeface="+mn-cs"/>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ea typeface="Geneva" pitchFamily="121" charset="-128"/>
                <a:cs typeface="+mn-cs"/>
              </a:defRPr>
            </a:lvl1pPr>
          </a:lstStyle>
          <a:p>
            <a:pPr>
              <a:defRPr/>
            </a:pPr>
            <a:fld id="{1AEF1097-C6A0-4965-B4F1-A65AC08AD57D}"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p:cNvSpPr>
            <a:spLocks noChangeArrowheads="1"/>
          </p:cNvSpPr>
          <p:nvPr/>
        </p:nvSpPr>
        <p:spPr bwMode="auto">
          <a:xfrm>
            <a:off x="0" y="1"/>
            <a:ext cx="12192000" cy="720725"/>
          </a:xfrm>
          <a:prstGeom prst="rect">
            <a:avLst/>
          </a:prstGeom>
          <a:solidFill>
            <a:srgbClr val="5D778D"/>
          </a:solidFill>
          <a:ln>
            <a:noFill/>
          </a:ln>
          <a:extLst/>
        </p:spPr>
        <p:txBody>
          <a:bodyPr wrap="none" anchor="ct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endParaRPr lang="sl-SI" altLang="sl-SI" sz="2400" smtClean="0">
              <a:cs typeface="+mn-cs"/>
            </a:endParaRPr>
          </a:p>
        </p:txBody>
      </p:sp>
      <p:sp>
        <p:nvSpPr>
          <p:cNvPr id="1027" name="Rectangle 34"/>
          <p:cNvSpPr>
            <a:spLocks noGrp="1" noChangeArrowheads="1"/>
          </p:cNvSpPr>
          <p:nvPr>
            <p:ph type="title"/>
          </p:nvPr>
        </p:nvSpPr>
        <p:spPr bwMode="auto">
          <a:xfrm>
            <a:off x="0" y="76201"/>
            <a:ext cx="12192000" cy="644525"/>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28" name="Rectangle 39"/>
          <p:cNvSpPr>
            <a:spLocks noGrp="1" noChangeArrowheads="1"/>
          </p:cNvSpPr>
          <p:nvPr>
            <p:ph type="body" idx="1"/>
          </p:nvPr>
        </p:nvSpPr>
        <p:spPr bwMode="auto">
          <a:xfrm>
            <a:off x="1219200" y="1143000"/>
            <a:ext cx="97536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8" r:id="rId1"/>
    <p:sldLayoutId id="2147483665" r:id="rId2"/>
    <p:sldLayoutId id="2147483664" r:id="rId3"/>
    <p:sldLayoutId id="2147483669" r:id="rId4"/>
    <p:sldLayoutId id="2147483670" r:id="rId5"/>
    <p:sldLayoutId id="2147483671" r:id="rId6"/>
    <p:sldLayoutId id="2147483672" r:id="rId7"/>
    <p:sldLayoutId id="2147483673" r:id="rId8"/>
  </p:sldLayoutIdLst>
  <p:timing>
    <p:tnLst>
      <p:par>
        <p:cTn id="1" dur="indefinite" restart="never" nodeType="tmRoot"/>
      </p:par>
    </p:tnLst>
  </p:timing>
  <p:txStyles>
    <p:titleStyle>
      <a:lvl1pPr algn="l" rtl="0" eaLnBrk="0" fontAlgn="base" hangingPunct="0">
        <a:spcBef>
          <a:spcPct val="0"/>
        </a:spcBef>
        <a:spcAft>
          <a:spcPct val="0"/>
        </a:spcAft>
        <a:defRPr sz="2400">
          <a:solidFill>
            <a:schemeClr val="bg1"/>
          </a:solidFill>
          <a:latin typeface="+mj-lt"/>
          <a:ea typeface="Geneva" charset="0"/>
          <a:cs typeface="Geneva"/>
        </a:defRPr>
      </a:lvl1pPr>
      <a:lvl2pPr algn="l" rtl="0" eaLnBrk="0" fontAlgn="base" hangingPunct="0">
        <a:spcBef>
          <a:spcPct val="0"/>
        </a:spcBef>
        <a:spcAft>
          <a:spcPct val="0"/>
        </a:spcAft>
        <a:defRPr sz="2400">
          <a:solidFill>
            <a:schemeClr val="bg1"/>
          </a:solidFill>
          <a:latin typeface="Arial" charset="0"/>
          <a:ea typeface="Geneva" charset="0"/>
          <a:cs typeface="Geneva"/>
        </a:defRPr>
      </a:lvl2pPr>
      <a:lvl3pPr algn="l" rtl="0" eaLnBrk="0" fontAlgn="base" hangingPunct="0">
        <a:spcBef>
          <a:spcPct val="0"/>
        </a:spcBef>
        <a:spcAft>
          <a:spcPct val="0"/>
        </a:spcAft>
        <a:defRPr sz="2400">
          <a:solidFill>
            <a:schemeClr val="bg1"/>
          </a:solidFill>
          <a:latin typeface="Arial" charset="0"/>
          <a:ea typeface="Geneva" charset="0"/>
          <a:cs typeface="Geneva"/>
        </a:defRPr>
      </a:lvl3pPr>
      <a:lvl4pPr algn="l" rtl="0" eaLnBrk="0" fontAlgn="base" hangingPunct="0">
        <a:spcBef>
          <a:spcPct val="0"/>
        </a:spcBef>
        <a:spcAft>
          <a:spcPct val="0"/>
        </a:spcAft>
        <a:defRPr sz="2400">
          <a:solidFill>
            <a:schemeClr val="bg1"/>
          </a:solidFill>
          <a:latin typeface="Arial" charset="0"/>
          <a:ea typeface="Geneva" charset="0"/>
          <a:cs typeface="Geneva"/>
        </a:defRPr>
      </a:lvl4pPr>
      <a:lvl5pPr algn="l" rtl="0" eaLnBrk="0" fontAlgn="base" hangingPunct="0">
        <a:spcBef>
          <a:spcPct val="0"/>
        </a:spcBef>
        <a:spcAft>
          <a:spcPct val="0"/>
        </a:spcAft>
        <a:defRPr sz="2400">
          <a:solidFill>
            <a:schemeClr val="bg1"/>
          </a:solidFill>
          <a:latin typeface="Arial" charset="0"/>
          <a:ea typeface="Geneva" charset="0"/>
          <a:cs typeface="Geneva"/>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233363" indent="-233363" algn="l" rtl="0" eaLnBrk="0" fontAlgn="base" hangingPunct="0">
        <a:spcBef>
          <a:spcPct val="60000"/>
        </a:spcBef>
        <a:spcAft>
          <a:spcPct val="0"/>
        </a:spcAft>
        <a:buClr>
          <a:schemeClr val="bg2"/>
        </a:buClr>
        <a:buFont typeface="Arial" charset="0"/>
        <a:buChar char="•"/>
        <a:defRPr sz="3200">
          <a:solidFill>
            <a:schemeClr val="bg2"/>
          </a:solidFill>
          <a:latin typeface="+mn-lt"/>
          <a:ea typeface="Geneva" charset="0"/>
          <a:cs typeface="Geneva"/>
        </a:defRPr>
      </a:lvl1pPr>
      <a:lvl2pPr marL="681038" indent="-227013"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cs typeface="Geneva"/>
        </a:defRPr>
      </a:lvl2pPr>
      <a:lvl3pPr marL="1143000" indent="-228600" algn="l" rtl="0" eaLnBrk="0" fontAlgn="base" hangingPunct="0">
        <a:spcBef>
          <a:spcPct val="20000"/>
        </a:spcBef>
        <a:spcAft>
          <a:spcPct val="0"/>
        </a:spcAft>
        <a:buClr>
          <a:schemeClr val="bg2"/>
        </a:buClr>
        <a:buSzPct val="100000"/>
        <a:buFont typeface="Arial" charset="0"/>
        <a:buChar char="•"/>
        <a:defRPr sz="3200">
          <a:solidFill>
            <a:schemeClr val="bg2"/>
          </a:solidFill>
          <a:latin typeface="+mn-lt"/>
          <a:ea typeface="Geneva" charset="0"/>
          <a:cs typeface="Geneva"/>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cs typeface="Geneva"/>
        </a:defRPr>
      </a:lvl4pPr>
      <a:lvl5pPr marL="2057400" indent="-228600" algn="l" rtl="0" eaLnBrk="0" fontAlgn="base" hangingPunct="0">
        <a:spcBef>
          <a:spcPct val="20000"/>
        </a:spcBef>
        <a:spcAft>
          <a:spcPct val="0"/>
        </a:spcAft>
        <a:buClr>
          <a:schemeClr val="bg2"/>
        </a:buClr>
        <a:buSzPct val="100000"/>
        <a:buFont typeface="Arial" charset="0"/>
        <a:buChar char="•"/>
        <a:defRPr sz="3200">
          <a:solidFill>
            <a:schemeClr val="bg2"/>
          </a:solidFill>
          <a:latin typeface="+mn-lt"/>
          <a:ea typeface="Geneva" charset="0"/>
          <a:cs typeface="Geneva"/>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0" y="0"/>
            <a:ext cx="12192000" cy="338138"/>
          </a:xfrm>
          <a:prstGeom prst="rect">
            <a:avLst/>
          </a:prstGeom>
          <a:solidFill>
            <a:srgbClr val="5D778D"/>
          </a:solid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ltLang="sl-SI" smtClean="0"/>
              <a:t>Click to edit Master title style</a:t>
            </a:r>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Lst>
  <p:timing>
    <p:tnLst>
      <p:par>
        <p:cTn id="1" dur="indefinite" restart="never" nodeType="tmRoot"/>
      </p:par>
    </p:tnLst>
  </p:timing>
  <p:txStyles>
    <p:titleStyle>
      <a:lvl1pPr algn="l" rtl="0" eaLnBrk="0" fontAlgn="base" hangingPunct="0">
        <a:spcBef>
          <a:spcPct val="0"/>
        </a:spcBef>
        <a:spcAft>
          <a:spcPct val="0"/>
        </a:spcAft>
        <a:defRPr sz="1600" kern="1200">
          <a:solidFill>
            <a:schemeClr val="bg1"/>
          </a:solidFill>
          <a:latin typeface="Arial" pitchFamily="34" charset="0"/>
          <a:ea typeface="Geneva" charset="0"/>
          <a:cs typeface="Arial" pitchFamily="34" charset="0"/>
        </a:defRPr>
      </a:lvl1pPr>
      <a:lvl2pPr algn="l" rtl="0" eaLnBrk="0" fontAlgn="base" hangingPunct="0">
        <a:spcBef>
          <a:spcPct val="0"/>
        </a:spcBef>
        <a:spcAft>
          <a:spcPct val="0"/>
        </a:spcAft>
        <a:defRPr sz="1600">
          <a:solidFill>
            <a:schemeClr val="bg1"/>
          </a:solidFill>
          <a:latin typeface="Arial" charset="0"/>
          <a:ea typeface="Geneva" charset="0"/>
          <a:cs typeface="Arial" charset="0"/>
        </a:defRPr>
      </a:lvl2pPr>
      <a:lvl3pPr algn="l" rtl="0" eaLnBrk="0" fontAlgn="base" hangingPunct="0">
        <a:spcBef>
          <a:spcPct val="0"/>
        </a:spcBef>
        <a:spcAft>
          <a:spcPct val="0"/>
        </a:spcAft>
        <a:defRPr sz="1600">
          <a:solidFill>
            <a:schemeClr val="bg1"/>
          </a:solidFill>
          <a:latin typeface="Arial" charset="0"/>
          <a:ea typeface="Geneva" charset="0"/>
          <a:cs typeface="Arial" charset="0"/>
        </a:defRPr>
      </a:lvl3pPr>
      <a:lvl4pPr algn="l" rtl="0" eaLnBrk="0" fontAlgn="base" hangingPunct="0">
        <a:spcBef>
          <a:spcPct val="0"/>
        </a:spcBef>
        <a:spcAft>
          <a:spcPct val="0"/>
        </a:spcAft>
        <a:defRPr sz="1600">
          <a:solidFill>
            <a:schemeClr val="bg1"/>
          </a:solidFill>
          <a:latin typeface="Arial" charset="0"/>
          <a:ea typeface="Geneva" charset="0"/>
          <a:cs typeface="Arial" charset="0"/>
        </a:defRPr>
      </a:lvl4pPr>
      <a:lvl5pPr algn="l" rtl="0" eaLnBrk="0" fontAlgn="base" hangingPunct="0">
        <a:spcBef>
          <a:spcPct val="0"/>
        </a:spcBef>
        <a:spcAft>
          <a:spcPct val="0"/>
        </a:spcAft>
        <a:defRPr sz="1600">
          <a:solidFill>
            <a:schemeClr val="bg1"/>
          </a:solidFill>
          <a:latin typeface="Arial" charset="0"/>
          <a:ea typeface="Geneva" charset="0"/>
          <a:cs typeface="Arial" charset="0"/>
        </a:defRPr>
      </a:lvl5pPr>
      <a:lvl6pPr marL="457200" algn="l" rtl="0" fontAlgn="base">
        <a:spcBef>
          <a:spcPct val="0"/>
        </a:spcBef>
        <a:spcAft>
          <a:spcPct val="0"/>
        </a:spcAft>
        <a:defRPr sz="1600">
          <a:solidFill>
            <a:schemeClr val="bg1"/>
          </a:solidFill>
          <a:latin typeface="Arial" charset="0"/>
          <a:cs typeface="Arial" charset="0"/>
        </a:defRPr>
      </a:lvl6pPr>
      <a:lvl7pPr marL="914400" algn="l" rtl="0" fontAlgn="base">
        <a:spcBef>
          <a:spcPct val="0"/>
        </a:spcBef>
        <a:spcAft>
          <a:spcPct val="0"/>
        </a:spcAft>
        <a:defRPr sz="1600">
          <a:solidFill>
            <a:schemeClr val="bg1"/>
          </a:solidFill>
          <a:latin typeface="Arial" charset="0"/>
          <a:cs typeface="Arial" charset="0"/>
        </a:defRPr>
      </a:lvl7pPr>
      <a:lvl8pPr marL="1371600" algn="l" rtl="0" fontAlgn="base">
        <a:spcBef>
          <a:spcPct val="0"/>
        </a:spcBef>
        <a:spcAft>
          <a:spcPct val="0"/>
        </a:spcAft>
        <a:defRPr sz="1600">
          <a:solidFill>
            <a:schemeClr val="bg1"/>
          </a:solidFill>
          <a:latin typeface="Arial" charset="0"/>
          <a:cs typeface="Arial" charset="0"/>
        </a:defRPr>
      </a:lvl8pPr>
      <a:lvl9pPr marL="1828800" algn="l" rtl="0" fontAlgn="base">
        <a:spcBef>
          <a:spcPct val="0"/>
        </a:spcBef>
        <a:spcAft>
          <a:spcPct val="0"/>
        </a:spcAft>
        <a:defRPr sz="1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Geneva"/>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Geneva"/>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Geneva"/>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Geneva"/>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Genev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www.wdl.org/en/item/10096" TargetMode="External"/><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Aztec_codices#Codex_Aubin" TargetMode="External"/><Relationship Id="rId13" Type="http://schemas.openxmlformats.org/officeDocument/2006/relationships/hyperlink" Target="https://en.wikipedia.org/wiki/Aztec_codices#Libellus_de_Medicinalibus_Indorum_Herbis_or_the_Badianus_Manuscript" TargetMode="External"/><Relationship Id="rId3" Type="http://schemas.openxmlformats.org/officeDocument/2006/relationships/hyperlink" Target="https://en.wikipedia.org/wiki/Aztec_codices#Boturini_Codex" TargetMode="External"/><Relationship Id="rId7" Type="http://schemas.openxmlformats.org/officeDocument/2006/relationships/hyperlink" Target="https://en.wikipedia.org/wiki/Aztec_codices#Codex_Osuna" TargetMode="External"/><Relationship Id="rId12" Type="http://schemas.openxmlformats.org/officeDocument/2006/relationships/hyperlink" Target="https://en.wikipedia.org/wiki/Aztec_codices#Oztoticpac_Lands_Map_of_Texcoco.2C_1540" TargetMode="External"/><Relationship Id="rId2" Type="http://schemas.openxmlformats.org/officeDocument/2006/relationships/hyperlink" Target="https://en.wikipedia.org/wiki/Aztec_codices#Codex_Borbonicus" TargetMode="External"/><Relationship Id="rId1" Type="http://schemas.openxmlformats.org/officeDocument/2006/relationships/slideLayout" Target="../slideLayouts/slideLayout8.xml"/><Relationship Id="rId6" Type="http://schemas.openxmlformats.org/officeDocument/2006/relationships/hyperlink" Target="https://en.wikipedia.org/wiki/Aztec_codices#Codex_Tlatelolco" TargetMode="External"/><Relationship Id="rId11" Type="http://schemas.openxmlformats.org/officeDocument/2006/relationships/hyperlink" Target="https://en.wikipedia.org/wiki/Aztec_codices#Codex_Ixtlilxochitl" TargetMode="External"/><Relationship Id="rId5" Type="http://schemas.openxmlformats.org/officeDocument/2006/relationships/hyperlink" Target="https://en.wikipedia.org/wiki/Aztec_codices#Florentine_Codex" TargetMode="External"/><Relationship Id="rId10" Type="http://schemas.openxmlformats.org/officeDocument/2006/relationships/hyperlink" Target="https://en.wikipedia.org/wiki/Aztec_codices#Codex_Cozcatzin" TargetMode="External"/><Relationship Id="rId4" Type="http://schemas.openxmlformats.org/officeDocument/2006/relationships/hyperlink" Target="https://en.wikipedia.org/wiki/Aztec_codices#Codex_Mendoza" TargetMode="External"/><Relationship Id="rId9" Type="http://schemas.openxmlformats.org/officeDocument/2006/relationships/hyperlink" Target="https://en.wikipedia.org/wiki/Aztec_codices#Codex_Magliabechiano"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sz="quarter"/>
          </p:nvPr>
        </p:nvSpPr>
        <p:spPr>
          <a:xfrm>
            <a:off x="1524000" y="1732059"/>
            <a:ext cx="9144000" cy="4247959"/>
          </a:xfrm>
        </p:spPr>
        <p:txBody>
          <a:bodyPr/>
          <a:lstStyle/>
          <a:p>
            <a:pPr eaLnBrk="1" hangingPunct="1"/>
            <a:r>
              <a:rPr lang="sl-SI" sz="4400" dirty="0" err="1">
                <a:ea typeface="Geneva"/>
              </a:rPr>
              <a:t>Psihofarmakologija</a:t>
            </a:r>
            <a:r>
              <a:rPr lang="sl-SI" sz="4400" dirty="0">
                <a:ea typeface="Geneva"/>
              </a:rPr>
              <a:t> duševnih motenj</a:t>
            </a:r>
            <a:br>
              <a:rPr lang="sl-SI" sz="4400" dirty="0">
                <a:ea typeface="Geneva"/>
              </a:rPr>
            </a:br>
            <a:r>
              <a:rPr lang="sl-SI" dirty="0" smtClean="0">
                <a:ea typeface="Geneva"/>
              </a:rPr>
              <a:t/>
            </a:r>
            <a:br>
              <a:rPr lang="sl-SI" dirty="0" smtClean="0">
                <a:ea typeface="Geneva"/>
              </a:rPr>
            </a:br>
            <a:r>
              <a:rPr lang="sl-SI" dirty="0" smtClean="0">
                <a:ea typeface="Geneva"/>
              </a:rPr>
              <a:t>8.1-Enteogeni</a:t>
            </a:r>
            <a:r>
              <a:rPr lang="sl-SI" dirty="0" smtClean="0">
                <a:ea typeface="Geneva"/>
              </a:rPr>
              <a:t/>
            </a:r>
            <a:br>
              <a:rPr lang="sl-SI" dirty="0" smtClean="0">
                <a:ea typeface="Geneva"/>
              </a:rPr>
            </a:br>
            <a:r>
              <a:rPr lang="sl-SI" dirty="0" smtClean="0">
                <a:ea typeface="Geneva"/>
              </a:rPr>
              <a:t/>
            </a:r>
            <a:br>
              <a:rPr lang="sl-SI" dirty="0" smtClean="0">
                <a:ea typeface="Geneva"/>
              </a:rPr>
            </a:br>
            <a:r>
              <a:rPr lang="sl-SI" sz="3200" dirty="0">
                <a:ea typeface="Geneva"/>
              </a:rPr>
              <a:t>Gorazd Drevenšek</a:t>
            </a:r>
            <a:br>
              <a:rPr lang="sl-SI" sz="3200" dirty="0">
                <a:ea typeface="Geneva"/>
              </a:rPr>
            </a:br>
            <a:r>
              <a:rPr lang="sl-SI" sz="3200" dirty="0" smtClean="0">
                <a:ea typeface="Geneva"/>
              </a:rPr>
              <a:t>2025/26</a:t>
            </a:r>
            <a:endParaRPr lang="en-US" sz="3200" dirty="0">
              <a:ea typeface="Genev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sz="4000" b="1" dirty="0" smtClean="0">
                <a:solidFill>
                  <a:srgbClr val="FFFF00"/>
                </a:solidFill>
                <a:ea typeface="Geneva"/>
              </a:rPr>
              <a:t>ITL</a:t>
            </a:r>
            <a:r>
              <a:rPr lang="sl-SI" sz="4000" b="1" dirty="0" smtClean="0">
                <a:solidFill>
                  <a:srgbClr val="FFFF00"/>
                </a:solidFill>
                <a:ea typeface="Geneva"/>
              </a:rPr>
              <a:t>: </a:t>
            </a:r>
            <a:r>
              <a:rPr lang="en-US" sz="4000" dirty="0">
                <a:solidFill>
                  <a:srgbClr val="FFFF00"/>
                </a:solidFill>
              </a:rPr>
              <a:t>inferior temporal</a:t>
            </a:r>
            <a:endParaRPr lang="en-US" sz="4000" b="1" dirty="0" smtClean="0">
              <a:solidFill>
                <a:srgbClr val="FFFF00"/>
              </a:solidFill>
              <a:ea typeface="Geneva"/>
            </a:endParaRPr>
          </a:p>
        </p:txBody>
      </p:sp>
      <p:sp>
        <p:nvSpPr>
          <p:cNvPr id="31746" name="Rectangle 3"/>
          <p:cNvSpPr>
            <a:spLocks noGrp="1" noChangeArrowheads="1"/>
          </p:cNvSpPr>
          <p:nvPr>
            <p:ph type="body" idx="1"/>
          </p:nvPr>
        </p:nvSpPr>
        <p:spPr>
          <a:xfrm>
            <a:off x="152400" y="796528"/>
            <a:ext cx="11887200" cy="4343400"/>
          </a:xfrm>
        </p:spPr>
        <p:txBody>
          <a:bodyPr/>
          <a:lstStyle/>
          <a:p>
            <a:pPr eaLnBrk="1" hangingPunct="1"/>
            <a:r>
              <a:rPr lang="en-US" dirty="0" err="1" smtClean="0">
                <a:solidFill>
                  <a:schemeClr val="accent6"/>
                </a:solidFill>
                <a:ea typeface="Geneva"/>
              </a:rPr>
              <a:t>Pregleda</a:t>
            </a:r>
            <a:r>
              <a:rPr lang="en-US" dirty="0" smtClean="0">
                <a:solidFill>
                  <a:schemeClr val="accent6"/>
                </a:solidFill>
                <a:ea typeface="Geneva"/>
              </a:rPr>
              <a:t> </a:t>
            </a:r>
            <a:r>
              <a:rPr lang="en-US" dirty="0" err="1" smtClean="0">
                <a:solidFill>
                  <a:schemeClr val="accent6"/>
                </a:solidFill>
                <a:ea typeface="Geneva"/>
              </a:rPr>
              <a:t>celotn</a:t>
            </a:r>
            <a:r>
              <a:rPr lang="sl-SI" dirty="0" smtClean="0">
                <a:solidFill>
                  <a:schemeClr val="accent6"/>
                </a:solidFill>
                <a:ea typeface="Geneva"/>
              </a:rPr>
              <a:t>o</a:t>
            </a:r>
            <a:r>
              <a:rPr lang="en-US" dirty="0" smtClean="0">
                <a:solidFill>
                  <a:schemeClr val="accent6"/>
                </a:solidFill>
                <a:ea typeface="Geneva"/>
              </a:rPr>
              <a:t> </a:t>
            </a:r>
            <a:r>
              <a:rPr lang="en-US" dirty="0" err="1" smtClean="0">
                <a:solidFill>
                  <a:schemeClr val="accent6"/>
                </a:solidFill>
                <a:ea typeface="Geneva"/>
              </a:rPr>
              <a:t>vidn</a:t>
            </a:r>
            <a:r>
              <a:rPr lang="sl-SI" dirty="0" smtClean="0">
                <a:solidFill>
                  <a:schemeClr val="accent6"/>
                </a:solidFill>
                <a:ea typeface="Geneva"/>
              </a:rPr>
              <a:t>o </a:t>
            </a:r>
            <a:r>
              <a:rPr lang="en-US" dirty="0" err="1" smtClean="0">
                <a:solidFill>
                  <a:schemeClr val="accent6"/>
                </a:solidFill>
                <a:ea typeface="Geneva"/>
              </a:rPr>
              <a:t>polj</a:t>
            </a:r>
            <a:r>
              <a:rPr lang="sl-SI" dirty="0" smtClean="0">
                <a:solidFill>
                  <a:schemeClr val="accent6"/>
                </a:solidFill>
                <a:ea typeface="Geneva"/>
              </a:rPr>
              <a:t>e</a:t>
            </a:r>
            <a:r>
              <a:rPr lang="en-US" dirty="0" smtClean="0">
                <a:solidFill>
                  <a:schemeClr val="accent6"/>
                </a:solidFill>
                <a:ea typeface="Geneva"/>
              </a:rPr>
              <a:t> </a:t>
            </a:r>
            <a:r>
              <a:rPr lang="en-US" dirty="0" err="1" smtClean="0">
                <a:solidFill>
                  <a:schemeClr val="accent6"/>
                </a:solidFill>
                <a:ea typeface="Geneva"/>
              </a:rPr>
              <a:t>za</a:t>
            </a:r>
            <a:r>
              <a:rPr lang="en-US" dirty="0" smtClean="0">
                <a:solidFill>
                  <a:schemeClr val="accent6"/>
                </a:solidFill>
                <a:ea typeface="Geneva"/>
              </a:rPr>
              <a:t> </a:t>
            </a:r>
            <a:r>
              <a:rPr lang="sl-SI" dirty="0" smtClean="0">
                <a:solidFill>
                  <a:schemeClr val="accent6"/>
                </a:solidFill>
                <a:ea typeface="Geneva"/>
              </a:rPr>
              <a:t>opazovane </a:t>
            </a:r>
            <a:r>
              <a:rPr lang="en-US" dirty="0" err="1" smtClean="0">
                <a:ea typeface="Geneva"/>
              </a:rPr>
              <a:t>predmete</a:t>
            </a:r>
            <a:r>
              <a:rPr lang="en-US" dirty="0" smtClean="0">
                <a:ea typeface="Geneva"/>
              </a:rPr>
              <a:t> (</a:t>
            </a:r>
            <a:r>
              <a:rPr lang="en-US" dirty="0" err="1" smtClean="0">
                <a:ea typeface="Geneva"/>
              </a:rPr>
              <a:t>prek</a:t>
            </a:r>
            <a:r>
              <a:rPr lang="en-US" dirty="0" smtClean="0">
                <a:ea typeface="Geneva"/>
              </a:rPr>
              <a:t> </a:t>
            </a:r>
            <a:r>
              <a:rPr lang="en-US" dirty="0" err="1" smtClean="0">
                <a:ea typeface="Geneva"/>
              </a:rPr>
              <a:t>povezav</a:t>
            </a:r>
            <a:r>
              <a:rPr lang="en-US" dirty="0" smtClean="0">
                <a:ea typeface="Geneva"/>
              </a:rPr>
              <a:t> z </a:t>
            </a:r>
            <a:r>
              <a:rPr lang="en-US" dirty="0" err="1" smtClean="0">
                <a:ea typeface="Geneva"/>
              </a:rPr>
              <a:t>limbični</a:t>
            </a:r>
            <a:r>
              <a:rPr lang="sl-SI" dirty="0" smtClean="0">
                <a:ea typeface="Geneva"/>
              </a:rPr>
              <a:t>mi</a:t>
            </a:r>
            <a:r>
              <a:rPr lang="en-US" dirty="0" smtClean="0">
                <a:ea typeface="Geneva"/>
              </a:rPr>
              <a:t> </a:t>
            </a:r>
            <a:r>
              <a:rPr lang="en-US" dirty="0" err="1" smtClean="0">
                <a:ea typeface="Geneva"/>
              </a:rPr>
              <a:t>jedr</a:t>
            </a:r>
            <a:r>
              <a:rPr lang="sl-SI" dirty="0" smtClean="0">
                <a:ea typeface="Geneva"/>
              </a:rPr>
              <a:t>i</a:t>
            </a:r>
            <a:r>
              <a:rPr lang="en-US" dirty="0" smtClean="0">
                <a:ea typeface="Geneva"/>
              </a:rPr>
              <a:t>)</a:t>
            </a:r>
          </a:p>
          <a:p>
            <a:pPr eaLnBrk="1" hangingPunct="1"/>
            <a:r>
              <a:rPr lang="en-US" dirty="0" err="1" smtClean="0">
                <a:ea typeface="Geneva"/>
              </a:rPr>
              <a:t>Skupaj</a:t>
            </a:r>
            <a:r>
              <a:rPr lang="en-US" dirty="0" smtClean="0">
                <a:ea typeface="Geneva"/>
              </a:rPr>
              <a:t> </a:t>
            </a:r>
            <a:r>
              <a:rPr lang="sl-SI" dirty="0" smtClean="0">
                <a:ea typeface="Geneva"/>
              </a:rPr>
              <a:t>s</a:t>
            </a:r>
            <a:r>
              <a:rPr lang="en-US" dirty="0" smtClean="0">
                <a:ea typeface="Geneva"/>
              </a:rPr>
              <a:t> PSPL </a:t>
            </a:r>
            <a:r>
              <a:rPr lang="en-US" dirty="0" err="1" smtClean="0">
                <a:ea typeface="Geneva"/>
              </a:rPr>
              <a:t>sodeluje</a:t>
            </a:r>
            <a:r>
              <a:rPr lang="en-US" dirty="0" smtClean="0">
                <a:ea typeface="Geneva"/>
              </a:rPr>
              <a:t> </a:t>
            </a:r>
            <a:r>
              <a:rPr lang="en-US" dirty="0" err="1" smtClean="0">
                <a:ea typeface="Geneva"/>
              </a:rPr>
              <a:t>pri</a:t>
            </a:r>
            <a:r>
              <a:rPr lang="en-US" dirty="0" smtClean="0">
                <a:ea typeface="Geneva"/>
              </a:rPr>
              <a:t> </a:t>
            </a:r>
            <a:r>
              <a:rPr lang="en-US" dirty="0" err="1" smtClean="0">
                <a:ea typeface="Geneva"/>
              </a:rPr>
              <a:t>zaznavanju</a:t>
            </a:r>
            <a:r>
              <a:rPr lang="en-US" dirty="0" smtClean="0">
                <a:ea typeface="Geneva"/>
              </a:rPr>
              <a:t> in </a:t>
            </a:r>
            <a:r>
              <a:rPr lang="en-US" dirty="0" err="1" smtClean="0">
                <a:ea typeface="Geneva"/>
              </a:rPr>
              <a:t>učenju</a:t>
            </a:r>
            <a:r>
              <a:rPr lang="en-US" dirty="0" smtClean="0">
                <a:ea typeface="Geneva"/>
              </a:rPr>
              <a:t> </a:t>
            </a:r>
            <a:r>
              <a:rPr lang="en-US" b="1" dirty="0" err="1" smtClean="0">
                <a:solidFill>
                  <a:srgbClr val="C82E3D"/>
                </a:solidFill>
                <a:ea typeface="Geneva"/>
              </a:rPr>
              <a:t>kompleksnih</a:t>
            </a:r>
            <a:r>
              <a:rPr lang="en-US" b="1" dirty="0" smtClean="0">
                <a:solidFill>
                  <a:srgbClr val="C82E3D"/>
                </a:solidFill>
                <a:ea typeface="Geneva"/>
              </a:rPr>
              <a:t> </a:t>
            </a:r>
            <a:r>
              <a:rPr lang="en-US" b="1" dirty="0" err="1" smtClean="0">
                <a:solidFill>
                  <a:srgbClr val="C82E3D"/>
                </a:solidFill>
                <a:ea typeface="Geneva"/>
              </a:rPr>
              <a:t>geometrijskih</a:t>
            </a:r>
            <a:r>
              <a:rPr lang="en-US" dirty="0" smtClean="0">
                <a:solidFill>
                  <a:srgbClr val="C82E3D"/>
                </a:solidFill>
                <a:ea typeface="Geneva"/>
              </a:rPr>
              <a:t> </a:t>
            </a:r>
            <a:r>
              <a:rPr lang="en-US" dirty="0" err="1" smtClean="0">
                <a:ea typeface="Geneva"/>
              </a:rPr>
              <a:t>oblik</a:t>
            </a:r>
            <a:endParaRPr lang="en-US" dirty="0" smtClean="0">
              <a:ea typeface="Geneva"/>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652963"/>
            <a:ext cx="73152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http://www.frontiersin.org/files/Articles/27486/fnint-06-00038-r2/image_m/fnint-06-00038-g001.jpg"/>
          <p:cNvPicPr>
            <a:picLocks noChangeAspect="1" noChangeArrowheads="1"/>
          </p:cNvPicPr>
          <p:nvPr/>
        </p:nvPicPr>
        <p:blipFill>
          <a:blip r:embed="rId3"/>
          <a:srcRect/>
          <a:stretch>
            <a:fillRect/>
          </a:stretch>
        </p:blipFill>
        <p:spPr bwMode="auto">
          <a:xfrm>
            <a:off x="4809696" y="1059557"/>
            <a:ext cx="7382304" cy="5807970"/>
          </a:xfrm>
          <a:prstGeom prst="rect">
            <a:avLst/>
          </a:prstGeom>
          <a:noFill/>
          <a:ln w="9525">
            <a:noFill/>
            <a:miter lim="800000"/>
            <a:headEnd/>
            <a:tailEnd/>
          </a:ln>
        </p:spPr>
      </p:pic>
      <p:sp>
        <p:nvSpPr>
          <p:cNvPr id="33793" name="Rectangle 2"/>
          <p:cNvSpPr>
            <a:spLocks noGrp="1" noChangeArrowheads="1"/>
          </p:cNvSpPr>
          <p:nvPr>
            <p:ph type="title"/>
          </p:nvPr>
        </p:nvSpPr>
        <p:spPr/>
        <p:txBody>
          <a:bodyPr/>
          <a:lstStyle/>
          <a:p>
            <a:pPr lvl="1" eaLnBrk="1" hangingPunct="1"/>
            <a:r>
              <a:rPr lang="en-US" sz="3600" b="1" dirty="0" smtClean="0">
                <a:solidFill>
                  <a:srgbClr val="FFFF00"/>
                </a:solidFill>
                <a:ea typeface="Geneva"/>
              </a:rPr>
              <a:t>IPL</a:t>
            </a:r>
            <a:r>
              <a:rPr lang="sl-SI" sz="3600" b="1" dirty="0" smtClean="0">
                <a:solidFill>
                  <a:srgbClr val="FFFF00"/>
                </a:solidFill>
                <a:ea typeface="Geneva"/>
              </a:rPr>
              <a:t>: </a:t>
            </a:r>
            <a:r>
              <a:rPr lang="es-ES" sz="3600" dirty="0">
                <a:solidFill>
                  <a:srgbClr val="FFFF00"/>
                </a:solidFill>
              </a:rPr>
              <a:t>inferior </a:t>
            </a:r>
            <a:r>
              <a:rPr lang="es-ES" sz="3600" dirty="0" smtClean="0">
                <a:solidFill>
                  <a:srgbClr val="FFFF00"/>
                </a:solidFill>
              </a:rPr>
              <a:t>parietal</a:t>
            </a:r>
            <a:endParaRPr lang="en-US" sz="3600" b="1" dirty="0" smtClean="0">
              <a:solidFill>
                <a:srgbClr val="FFFF00"/>
              </a:solidFill>
              <a:ea typeface="Geneva"/>
            </a:endParaRPr>
          </a:p>
        </p:txBody>
      </p:sp>
      <p:sp>
        <p:nvSpPr>
          <p:cNvPr id="33794" name="Rectangle 3"/>
          <p:cNvSpPr>
            <a:spLocks noGrp="1" noChangeArrowheads="1"/>
          </p:cNvSpPr>
          <p:nvPr>
            <p:ph type="body" idx="1"/>
          </p:nvPr>
        </p:nvSpPr>
        <p:spPr>
          <a:xfrm>
            <a:off x="37531" y="827089"/>
            <a:ext cx="5372669" cy="5486400"/>
          </a:xfrm>
        </p:spPr>
        <p:txBody>
          <a:bodyPr/>
          <a:lstStyle/>
          <a:p>
            <a:pPr eaLnBrk="1" hangingPunct="1"/>
            <a:r>
              <a:rPr lang="en-US" sz="2800" dirty="0" err="1">
                <a:ea typeface="Geneva"/>
              </a:rPr>
              <a:t>Povezuje</a:t>
            </a:r>
            <a:r>
              <a:rPr lang="en-US" sz="2800" dirty="0">
                <a:ea typeface="Geneva"/>
              </a:rPr>
              <a:t> </a:t>
            </a:r>
            <a:r>
              <a:rPr lang="sl-SI" sz="2800" dirty="0">
                <a:solidFill>
                  <a:schemeClr val="accent6">
                    <a:lumMod val="50000"/>
                  </a:schemeClr>
                </a:solidFill>
                <a:ea typeface="Geneva"/>
              </a:rPr>
              <a:t>asociativna</a:t>
            </a:r>
            <a:r>
              <a:rPr lang="sl-SI" sz="2800" dirty="0">
                <a:ea typeface="Geneva"/>
              </a:rPr>
              <a:t> </a:t>
            </a:r>
            <a:r>
              <a:rPr lang="en-US" sz="2800" dirty="0" err="1">
                <a:ea typeface="Geneva"/>
              </a:rPr>
              <a:t>področja</a:t>
            </a:r>
            <a:r>
              <a:rPr lang="en-US" sz="2800" dirty="0">
                <a:ea typeface="Geneva"/>
              </a:rPr>
              <a:t>!</a:t>
            </a:r>
          </a:p>
          <a:p>
            <a:pPr eaLnBrk="1" hangingPunct="1"/>
            <a:r>
              <a:rPr lang="en-US" sz="2800" dirty="0" err="1">
                <a:ea typeface="Geneva"/>
              </a:rPr>
              <a:t>Bogate</a:t>
            </a:r>
            <a:r>
              <a:rPr lang="en-US" sz="2800" dirty="0">
                <a:ea typeface="Geneva"/>
              </a:rPr>
              <a:t> </a:t>
            </a:r>
            <a:r>
              <a:rPr lang="en-US" sz="2800" dirty="0" err="1">
                <a:ea typeface="Geneva"/>
              </a:rPr>
              <a:t>povezave</a:t>
            </a:r>
            <a:r>
              <a:rPr lang="en-US" sz="2800" dirty="0">
                <a:ea typeface="Geneva"/>
              </a:rPr>
              <a:t> z </a:t>
            </a:r>
            <a:r>
              <a:rPr lang="en-US" sz="2800" dirty="0" err="1">
                <a:ea typeface="Geneva"/>
              </a:rPr>
              <a:t>vidnimi</a:t>
            </a:r>
            <a:r>
              <a:rPr lang="en-US" sz="2800" dirty="0">
                <a:ea typeface="Geneva"/>
              </a:rPr>
              <a:t>, </a:t>
            </a:r>
            <a:r>
              <a:rPr lang="en-US" sz="2800" dirty="0" err="1">
                <a:ea typeface="Geneva"/>
              </a:rPr>
              <a:t>slušnimi</a:t>
            </a:r>
            <a:r>
              <a:rPr lang="en-US" sz="2800" dirty="0">
                <a:ea typeface="Geneva"/>
              </a:rPr>
              <a:t> in </a:t>
            </a:r>
            <a:r>
              <a:rPr lang="en-US" sz="2800" dirty="0" err="1">
                <a:ea typeface="Geneva"/>
              </a:rPr>
              <a:t>somatosenzorični</a:t>
            </a:r>
            <a:r>
              <a:rPr lang="sl-SI" sz="2800" dirty="0">
                <a:ea typeface="Geneva"/>
              </a:rPr>
              <a:t>mi</a:t>
            </a:r>
            <a:r>
              <a:rPr lang="en-US" sz="2800" dirty="0">
                <a:ea typeface="Geneva"/>
              </a:rPr>
              <a:t> </a:t>
            </a:r>
            <a:r>
              <a:rPr lang="sl-SI" sz="2800" dirty="0">
                <a:ea typeface="Geneva"/>
              </a:rPr>
              <a:t>asociativnimi področji</a:t>
            </a:r>
            <a:endParaRPr lang="en-US" sz="2800" dirty="0">
              <a:ea typeface="Geneva"/>
            </a:endParaRPr>
          </a:p>
          <a:p>
            <a:pPr eaLnBrk="1" hangingPunct="1"/>
            <a:r>
              <a:rPr lang="en-US" sz="2800" dirty="0" err="1">
                <a:ea typeface="Geneva"/>
              </a:rPr>
              <a:t>Odgovoren</a:t>
            </a:r>
            <a:r>
              <a:rPr lang="en-US" sz="2800" dirty="0">
                <a:ea typeface="Geneva"/>
              </a:rPr>
              <a:t> </a:t>
            </a:r>
            <a:r>
              <a:rPr lang="en-US" sz="2800" dirty="0" err="1">
                <a:ea typeface="Geneva"/>
              </a:rPr>
              <a:t>za</a:t>
            </a:r>
            <a:r>
              <a:rPr lang="en-US" sz="2800" dirty="0">
                <a:ea typeface="Geneva"/>
              </a:rPr>
              <a:t> </a:t>
            </a:r>
            <a:r>
              <a:rPr lang="en-US" sz="2800" dirty="0" err="1">
                <a:ea typeface="Geneva"/>
              </a:rPr>
              <a:t>generacijo</a:t>
            </a:r>
            <a:r>
              <a:rPr lang="en-US" sz="2800" dirty="0">
                <a:ea typeface="Geneva"/>
              </a:rPr>
              <a:t> </a:t>
            </a:r>
            <a:r>
              <a:rPr lang="en-US" sz="2800" dirty="0" err="1">
                <a:solidFill>
                  <a:srgbClr val="FF0000"/>
                </a:solidFill>
                <a:ea typeface="Geneva"/>
              </a:rPr>
              <a:t>abstraktn</a:t>
            </a:r>
            <a:r>
              <a:rPr lang="sl-SI" sz="2800" dirty="0">
                <a:solidFill>
                  <a:srgbClr val="FF0000"/>
                </a:solidFill>
                <a:ea typeface="Geneva"/>
              </a:rPr>
              <a:t>ih</a:t>
            </a:r>
            <a:r>
              <a:rPr lang="en-US" sz="2800" dirty="0">
                <a:solidFill>
                  <a:srgbClr val="FF0000"/>
                </a:solidFill>
                <a:ea typeface="Geneva"/>
              </a:rPr>
              <a:t> </a:t>
            </a:r>
            <a:r>
              <a:rPr lang="en-US" sz="2800" dirty="0" err="1">
                <a:ea typeface="Geneva"/>
              </a:rPr>
              <a:t>koncept</a:t>
            </a:r>
            <a:r>
              <a:rPr lang="sl-SI" sz="2800" dirty="0">
                <a:ea typeface="Geneva"/>
              </a:rPr>
              <a:t>ov</a:t>
            </a:r>
            <a:r>
              <a:rPr lang="en-US" sz="2800" dirty="0">
                <a:ea typeface="Geneva"/>
              </a:rPr>
              <a:t> in </a:t>
            </a:r>
            <a:r>
              <a:rPr lang="en-US" sz="2800" dirty="0" err="1">
                <a:ea typeface="Geneva"/>
              </a:rPr>
              <a:t>jih</a:t>
            </a:r>
            <a:r>
              <a:rPr lang="en-US" sz="2800" dirty="0">
                <a:ea typeface="Geneva"/>
              </a:rPr>
              <a:t> </a:t>
            </a:r>
            <a:r>
              <a:rPr lang="sl-SI" sz="2800" dirty="0">
                <a:ea typeface="Geneva"/>
              </a:rPr>
              <a:t>poveže </a:t>
            </a:r>
            <a:r>
              <a:rPr lang="en-US" sz="2800" dirty="0">
                <a:ea typeface="Geneva"/>
              </a:rPr>
              <a:t>z </a:t>
            </a:r>
            <a:r>
              <a:rPr lang="en-US" sz="2800" dirty="0" err="1">
                <a:ea typeface="Geneva"/>
              </a:rPr>
              <a:t>besedami</a:t>
            </a:r>
            <a:endParaRPr lang="en-US" sz="2800" dirty="0">
              <a:ea typeface="Geneva"/>
            </a:endParaRPr>
          </a:p>
        </p:txBody>
      </p:sp>
      <p:sp>
        <p:nvSpPr>
          <p:cNvPr id="2" name="Pravokotnik 1"/>
          <p:cNvSpPr/>
          <p:nvPr/>
        </p:nvSpPr>
        <p:spPr>
          <a:xfrm>
            <a:off x="37531" y="4590217"/>
            <a:ext cx="6096000" cy="2062103"/>
          </a:xfrm>
          <a:prstGeom prst="rect">
            <a:avLst/>
          </a:prstGeom>
        </p:spPr>
        <p:txBody>
          <a:bodyPr>
            <a:spAutoFit/>
          </a:bodyPr>
          <a:lstStyle/>
          <a:p>
            <a:r>
              <a:rPr lang="en-GB" sz="1600" dirty="0"/>
              <a:t>MFG: </a:t>
            </a:r>
            <a:r>
              <a:rPr lang="en-GB" sz="1600" dirty="0" err="1"/>
              <a:t>Srednji</a:t>
            </a:r>
            <a:r>
              <a:rPr lang="en-GB" sz="1600" dirty="0"/>
              <a:t> </a:t>
            </a:r>
            <a:r>
              <a:rPr lang="en-GB" sz="1600" dirty="0" err="1"/>
              <a:t>čelni</a:t>
            </a:r>
            <a:r>
              <a:rPr lang="en-GB" sz="1600" dirty="0"/>
              <a:t> </a:t>
            </a:r>
            <a:r>
              <a:rPr lang="en-GB" sz="1600" dirty="0" err="1"/>
              <a:t>girus</a:t>
            </a:r>
            <a:r>
              <a:rPr lang="en-GB" sz="1600" dirty="0"/>
              <a:t> (Middle Frontal Gyrus)</a:t>
            </a:r>
          </a:p>
          <a:p>
            <a:r>
              <a:rPr lang="en-GB" sz="1600" dirty="0"/>
              <a:t>IFG: </a:t>
            </a:r>
            <a:r>
              <a:rPr lang="en-GB" sz="1600" dirty="0" err="1"/>
              <a:t>Spodnji</a:t>
            </a:r>
            <a:r>
              <a:rPr lang="en-GB" sz="1600" dirty="0"/>
              <a:t> </a:t>
            </a:r>
            <a:r>
              <a:rPr lang="en-GB" sz="1600" dirty="0" err="1"/>
              <a:t>čelni</a:t>
            </a:r>
            <a:r>
              <a:rPr lang="en-GB" sz="1600" dirty="0"/>
              <a:t> </a:t>
            </a:r>
            <a:r>
              <a:rPr lang="en-GB" sz="1600" dirty="0" err="1"/>
              <a:t>girus</a:t>
            </a:r>
            <a:r>
              <a:rPr lang="en-GB" sz="1600" dirty="0"/>
              <a:t> (Inferior Frontal Gyrus)</a:t>
            </a:r>
          </a:p>
          <a:p>
            <a:r>
              <a:rPr lang="en-GB" sz="1600" dirty="0"/>
              <a:t>SPL: </a:t>
            </a:r>
            <a:r>
              <a:rPr lang="en-GB" sz="1600" dirty="0" err="1"/>
              <a:t>Zgornji</a:t>
            </a:r>
            <a:r>
              <a:rPr lang="en-GB" sz="1600" dirty="0"/>
              <a:t> </a:t>
            </a:r>
            <a:r>
              <a:rPr lang="en-GB" sz="1600" dirty="0" err="1"/>
              <a:t>parietalni</a:t>
            </a:r>
            <a:r>
              <a:rPr lang="en-GB" sz="1600" dirty="0"/>
              <a:t> </a:t>
            </a:r>
            <a:r>
              <a:rPr lang="en-GB" sz="1600" dirty="0" err="1"/>
              <a:t>lobul</a:t>
            </a:r>
            <a:r>
              <a:rPr lang="en-GB" sz="1600" dirty="0"/>
              <a:t> (Superior Parietal Lobule)</a:t>
            </a:r>
          </a:p>
          <a:p>
            <a:r>
              <a:rPr lang="en-GB" sz="1600" dirty="0"/>
              <a:t>IPL: </a:t>
            </a:r>
            <a:r>
              <a:rPr lang="en-GB" sz="1600" dirty="0" err="1"/>
              <a:t>Spodnji</a:t>
            </a:r>
            <a:r>
              <a:rPr lang="en-GB" sz="1600" dirty="0"/>
              <a:t> </a:t>
            </a:r>
            <a:r>
              <a:rPr lang="en-GB" sz="1600" dirty="0" err="1"/>
              <a:t>parietalni</a:t>
            </a:r>
            <a:r>
              <a:rPr lang="en-GB" sz="1600" dirty="0"/>
              <a:t> </a:t>
            </a:r>
            <a:r>
              <a:rPr lang="en-GB" sz="1600" dirty="0" err="1"/>
              <a:t>lobul</a:t>
            </a:r>
            <a:r>
              <a:rPr lang="en-GB" sz="1600" dirty="0"/>
              <a:t> (Inferior Parietal Lobule)</a:t>
            </a:r>
          </a:p>
          <a:p>
            <a:r>
              <a:rPr lang="en-GB" sz="1600" dirty="0"/>
              <a:t>STG: </a:t>
            </a:r>
            <a:r>
              <a:rPr lang="en-GB" sz="1600" dirty="0" err="1"/>
              <a:t>Zgornji</a:t>
            </a:r>
            <a:r>
              <a:rPr lang="en-GB" sz="1600" dirty="0"/>
              <a:t> </a:t>
            </a:r>
            <a:r>
              <a:rPr lang="en-GB" sz="1600" dirty="0" err="1"/>
              <a:t>temporalni</a:t>
            </a:r>
            <a:r>
              <a:rPr lang="en-GB" sz="1600" dirty="0"/>
              <a:t> </a:t>
            </a:r>
            <a:r>
              <a:rPr lang="en-GB" sz="1600" dirty="0" err="1"/>
              <a:t>girus</a:t>
            </a:r>
            <a:r>
              <a:rPr lang="en-GB" sz="1600" dirty="0"/>
              <a:t> (Superior Temporal Gyrus)</a:t>
            </a:r>
          </a:p>
          <a:p>
            <a:r>
              <a:rPr lang="en-GB" sz="1600" dirty="0"/>
              <a:t>OL: </a:t>
            </a:r>
            <a:r>
              <a:rPr lang="en-GB" sz="1600" dirty="0" err="1"/>
              <a:t>Zatilni</a:t>
            </a:r>
            <a:r>
              <a:rPr lang="en-GB" sz="1600" dirty="0"/>
              <a:t> </a:t>
            </a:r>
            <a:r>
              <a:rPr lang="en-GB" sz="1600" dirty="0" err="1"/>
              <a:t>lobus</a:t>
            </a:r>
            <a:r>
              <a:rPr lang="en-GB" sz="1600" dirty="0"/>
              <a:t> (Occipital Lobe)</a:t>
            </a:r>
          </a:p>
          <a:p>
            <a:r>
              <a:rPr lang="en-GB" sz="1600" dirty="0"/>
              <a:t>TRJ: </a:t>
            </a:r>
            <a:r>
              <a:rPr lang="sl-SI" sz="1600" dirty="0" smtClean="0"/>
              <a:t>T</a:t>
            </a:r>
            <a:r>
              <a:rPr lang="en-GB" sz="1600" dirty="0" err="1" smtClean="0"/>
              <a:t>emporo-parietalni</a:t>
            </a:r>
            <a:r>
              <a:rPr lang="en-GB" sz="1600" dirty="0" smtClean="0"/>
              <a:t> </a:t>
            </a:r>
            <a:r>
              <a:rPr lang="en-GB" sz="1600" dirty="0" err="1"/>
              <a:t>prehod</a:t>
            </a:r>
            <a:r>
              <a:rPr lang="en-GB" sz="1600" dirty="0"/>
              <a:t> (</a:t>
            </a:r>
            <a:r>
              <a:rPr lang="en-GB" sz="1600" dirty="0" err="1"/>
              <a:t>Temporo</a:t>
            </a:r>
            <a:r>
              <a:rPr lang="en-GB" sz="1600" dirty="0"/>
              <a:t>-Parietal Junction), </a:t>
            </a:r>
            <a:r>
              <a:rPr lang="sl-SI" sz="1600" dirty="0" smtClean="0"/>
              <a:t>p</a:t>
            </a:r>
            <a:r>
              <a:rPr lang="en-GB" sz="1600" dirty="0" err="1" smtClean="0"/>
              <a:t>omemben</a:t>
            </a:r>
            <a:r>
              <a:rPr lang="en-GB" sz="1600" dirty="0" smtClean="0"/>
              <a:t> </a:t>
            </a:r>
            <a:r>
              <a:rPr lang="en-GB" sz="1600" dirty="0" err="1"/>
              <a:t>za</a:t>
            </a:r>
            <a:r>
              <a:rPr lang="en-GB" sz="1600" dirty="0"/>
              <a:t> </a:t>
            </a:r>
            <a:r>
              <a:rPr lang="en-GB" sz="1600" dirty="0" err="1"/>
              <a:t>integracijo</a:t>
            </a:r>
            <a:r>
              <a:rPr lang="en-GB" sz="1600" dirty="0"/>
              <a:t> </a:t>
            </a:r>
            <a:r>
              <a:rPr lang="en-GB" sz="1600" dirty="0" err="1"/>
              <a:t>senzoričnih</a:t>
            </a:r>
            <a:r>
              <a:rPr lang="en-GB" sz="1600" dirty="0"/>
              <a:t> </a:t>
            </a:r>
            <a:r>
              <a:rPr lang="en-GB" sz="1600" dirty="0" err="1"/>
              <a:t>informacij</a:t>
            </a:r>
            <a:r>
              <a:rPr lang="en-GB" sz="1600" dirty="0"/>
              <a:t>.</a:t>
            </a:r>
          </a:p>
        </p:txBody>
      </p:sp>
      <p:sp>
        <p:nvSpPr>
          <p:cNvPr id="3" name="Pravokotnik 2"/>
          <p:cNvSpPr/>
          <p:nvPr/>
        </p:nvSpPr>
        <p:spPr>
          <a:xfrm>
            <a:off x="5495496" y="0"/>
            <a:ext cx="3648504" cy="1169551"/>
          </a:xfrm>
          <a:prstGeom prst="rect">
            <a:avLst/>
          </a:prstGeom>
        </p:spPr>
        <p:txBody>
          <a:bodyPr wrap="square">
            <a:spAutoFit/>
          </a:bodyPr>
          <a:lstStyle/>
          <a:p>
            <a:r>
              <a:rPr lang="pt-BR" sz="1400" dirty="0">
                <a:solidFill>
                  <a:srgbClr val="FFFF00"/>
                </a:solidFill>
              </a:rPr>
              <a:t>CS: Centralna sulcus (Rolandična brazda)</a:t>
            </a:r>
          </a:p>
          <a:p>
            <a:r>
              <a:rPr lang="pt-BR" sz="1400" dirty="0">
                <a:solidFill>
                  <a:srgbClr val="FFFF00"/>
                </a:solidFill>
              </a:rPr>
              <a:t>PCS: Postcentralna sulcus</a:t>
            </a:r>
          </a:p>
          <a:p>
            <a:r>
              <a:rPr lang="pt-BR" sz="1400" dirty="0">
                <a:solidFill>
                  <a:srgbClr val="FFFF00"/>
                </a:solidFill>
              </a:rPr>
              <a:t>IPS: Intraparietalni sulcus</a:t>
            </a:r>
          </a:p>
          <a:p>
            <a:r>
              <a:rPr lang="pt-BR" sz="1400" dirty="0"/>
              <a:t>FL: Čelni lobus (Frontal Lobe)</a:t>
            </a:r>
          </a:p>
          <a:p>
            <a:r>
              <a:rPr lang="pt-BR" sz="1400" dirty="0"/>
              <a:t>TL: Temporalni lobus (Temporal Lobe)</a:t>
            </a:r>
            <a:endParaRPr lang="en-GB"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182" y="0"/>
            <a:ext cx="5638800" cy="4694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1" name="Rectangle 2"/>
          <p:cNvSpPr>
            <a:spLocks noGrp="1" noChangeArrowheads="1"/>
          </p:cNvSpPr>
          <p:nvPr>
            <p:ph type="title"/>
          </p:nvPr>
        </p:nvSpPr>
        <p:spPr/>
        <p:txBody>
          <a:bodyPr/>
          <a:lstStyle/>
          <a:p>
            <a:pPr eaLnBrk="1" hangingPunct="1"/>
            <a:r>
              <a:rPr lang="en-US" sz="4400" b="1" dirty="0" smtClean="0">
                <a:solidFill>
                  <a:srgbClr val="FFFF00"/>
                </a:solidFill>
                <a:ea typeface="Geneva"/>
              </a:rPr>
              <a:t>PFC</a:t>
            </a:r>
          </a:p>
        </p:txBody>
      </p:sp>
      <p:sp>
        <p:nvSpPr>
          <p:cNvPr id="35842" name="Rectangle 3"/>
          <p:cNvSpPr>
            <a:spLocks noGrp="1" noChangeArrowheads="1"/>
          </p:cNvSpPr>
          <p:nvPr>
            <p:ph type="body" idx="1"/>
          </p:nvPr>
        </p:nvSpPr>
        <p:spPr>
          <a:xfrm>
            <a:off x="114300" y="796927"/>
            <a:ext cx="5600700" cy="5486400"/>
          </a:xfrm>
        </p:spPr>
        <p:txBody>
          <a:bodyPr/>
          <a:lstStyle/>
          <a:p>
            <a:pPr eaLnBrk="1" hangingPunct="1"/>
            <a:r>
              <a:rPr lang="en-US" sz="3600" dirty="0" err="1" smtClean="0">
                <a:ea typeface="Geneva"/>
              </a:rPr>
              <a:t>Sprejema</a:t>
            </a:r>
            <a:r>
              <a:rPr lang="en-US" sz="3600" dirty="0" smtClean="0">
                <a:ea typeface="Geneva"/>
              </a:rPr>
              <a:t> </a:t>
            </a:r>
            <a:r>
              <a:rPr lang="en-US" sz="3600" dirty="0" err="1" smtClean="0">
                <a:ea typeface="Geneva"/>
              </a:rPr>
              <a:t>aferentn</a:t>
            </a:r>
            <a:r>
              <a:rPr lang="sl-SI" sz="3600" dirty="0" smtClean="0">
                <a:ea typeface="Geneva"/>
              </a:rPr>
              <a:t>a</a:t>
            </a:r>
            <a:r>
              <a:rPr lang="en-US" sz="3600" dirty="0" smtClean="0">
                <a:ea typeface="Geneva"/>
              </a:rPr>
              <a:t> </a:t>
            </a:r>
            <a:r>
              <a:rPr lang="en-US" sz="3600" dirty="0" err="1" smtClean="0">
                <a:ea typeface="Geneva"/>
              </a:rPr>
              <a:t>vlakna</a:t>
            </a:r>
            <a:r>
              <a:rPr lang="en-US" sz="3600" dirty="0" smtClean="0">
                <a:ea typeface="Geneva"/>
              </a:rPr>
              <a:t> </a:t>
            </a:r>
            <a:r>
              <a:rPr lang="en-US" sz="3600" dirty="0" err="1" smtClean="0">
                <a:ea typeface="Geneva"/>
              </a:rPr>
              <a:t>iz</a:t>
            </a:r>
            <a:r>
              <a:rPr lang="en-US" sz="3600" dirty="0" smtClean="0">
                <a:ea typeface="Geneva"/>
              </a:rPr>
              <a:t> </a:t>
            </a:r>
            <a:r>
              <a:rPr lang="sl-SI" sz="3600" dirty="0" smtClean="0">
                <a:ea typeface="Geneva"/>
              </a:rPr>
              <a:t>vseh </a:t>
            </a:r>
            <a:r>
              <a:rPr lang="en-US" sz="3600" dirty="0" err="1" smtClean="0">
                <a:ea typeface="Geneva"/>
              </a:rPr>
              <a:t>senzoričnih</a:t>
            </a:r>
            <a:r>
              <a:rPr lang="en-US" sz="3600" dirty="0" smtClean="0">
                <a:ea typeface="Geneva"/>
              </a:rPr>
              <a:t> </a:t>
            </a:r>
            <a:r>
              <a:rPr lang="sl-SI" sz="3600" dirty="0" err="1" smtClean="0">
                <a:ea typeface="Geneva"/>
              </a:rPr>
              <a:t>modalitet</a:t>
            </a:r>
            <a:r>
              <a:rPr lang="sl-SI" sz="3600" dirty="0" smtClean="0">
                <a:ea typeface="Geneva"/>
              </a:rPr>
              <a:t> </a:t>
            </a:r>
            <a:r>
              <a:rPr lang="en-US" sz="3600" dirty="0" smtClean="0">
                <a:ea typeface="Geneva"/>
              </a:rPr>
              <a:t>in </a:t>
            </a:r>
            <a:r>
              <a:rPr lang="sl-SI" sz="3600" dirty="0" smtClean="0">
                <a:ea typeface="Geneva"/>
              </a:rPr>
              <a:t>asociacijskih </a:t>
            </a:r>
            <a:r>
              <a:rPr lang="en-US" sz="3600" dirty="0" err="1" smtClean="0">
                <a:ea typeface="Geneva"/>
              </a:rPr>
              <a:t>področ</a:t>
            </a:r>
            <a:r>
              <a:rPr lang="sl-SI" sz="3600" dirty="0" smtClean="0">
                <a:ea typeface="Geneva"/>
              </a:rPr>
              <a:t>i</a:t>
            </a:r>
            <a:r>
              <a:rPr lang="en-US" sz="3600" dirty="0" smtClean="0">
                <a:ea typeface="Geneva"/>
              </a:rPr>
              <a:t>j</a:t>
            </a:r>
          </a:p>
          <a:p>
            <a:pPr eaLnBrk="1" hangingPunct="1"/>
            <a:r>
              <a:rPr lang="en-US" sz="3600" dirty="0" err="1" smtClean="0">
                <a:ea typeface="Geneva"/>
              </a:rPr>
              <a:t>Načrtovanje</a:t>
            </a:r>
            <a:r>
              <a:rPr lang="en-US" sz="3600" dirty="0" smtClean="0">
                <a:ea typeface="Geneva"/>
              </a:rPr>
              <a:t>, </a:t>
            </a:r>
            <a:r>
              <a:rPr lang="en-US" sz="3600" dirty="0" err="1" smtClean="0">
                <a:ea typeface="Geneva"/>
              </a:rPr>
              <a:t>pozornost</a:t>
            </a:r>
            <a:r>
              <a:rPr lang="en-US" sz="3600" dirty="0" smtClean="0">
                <a:ea typeface="Geneva"/>
              </a:rPr>
              <a:t>, </a:t>
            </a:r>
            <a:r>
              <a:rPr lang="en-US" sz="3600" dirty="0" err="1" smtClean="0">
                <a:ea typeface="Geneva"/>
              </a:rPr>
              <a:t>koncentracija</a:t>
            </a:r>
            <a:endParaRPr lang="en-US" sz="3600" dirty="0" smtClean="0">
              <a:ea typeface="Geneva"/>
            </a:endParaRPr>
          </a:p>
          <a:p>
            <a:pPr eaLnBrk="1" hangingPunct="1"/>
            <a:r>
              <a:rPr lang="en-US" sz="3600" dirty="0" err="1" smtClean="0">
                <a:ea typeface="Geneva"/>
              </a:rPr>
              <a:t>Nadzor</a:t>
            </a:r>
            <a:r>
              <a:rPr lang="en-US" sz="3600" dirty="0" smtClean="0">
                <a:ea typeface="Geneva"/>
              </a:rPr>
              <a:t> </a:t>
            </a:r>
            <a:r>
              <a:rPr lang="en-US" sz="3600" dirty="0" err="1" smtClean="0">
                <a:ea typeface="Geneva"/>
              </a:rPr>
              <a:t>čustev</a:t>
            </a:r>
            <a:r>
              <a:rPr lang="sl-SI" sz="3600" dirty="0">
                <a:ea typeface="Geneva"/>
              </a:rPr>
              <a:t>;</a:t>
            </a:r>
            <a:r>
              <a:rPr lang="sl-SI" sz="3600" dirty="0" smtClean="0">
                <a:ea typeface="Geneva"/>
              </a:rPr>
              <a:t> volja </a:t>
            </a:r>
            <a:r>
              <a:rPr lang="en-US" sz="3600" dirty="0" err="1" smtClean="0">
                <a:ea typeface="Geneva"/>
              </a:rPr>
              <a:t>ali</a:t>
            </a:r>
            <a:r>
              <a:rPr lang="en-US" sz="3600" dirty="0" smtClean="0">
                <a:ea typeface="Geneva"/>
              </a:rPr>
              <a:t> </a:t>
            </a:r>
            <a:r>
              <a:rPr lang="en-US" sz="3600" dirty="0" err="1" smtClean="0">
                <a:ea typeface="Geneva"/>
              </a:rPr>
              <a:t>namen</a:t>
            </a:r>
            <a:endParaRPr lang="en-US" sz="3600" dirty="0" smtClean="0">
              <a:ea typeface="Geneva"/>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707383"/>
            <a:ext cx="4267200" cy="315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sl-SI" smtClean="0">
                <a:ea typeface="Geneva"/>
              </a:rPr>
              <a:t>Fiziološke korelacije</a:t>
            </a:r>
            <a:endParaRPr lang="en-US" smtClean="0">
              <a:ea typeface="Geneva"/>
            </a:endParaRPr>
          </a:p>
        </p:txBody>
      </p:sp>
      <p:sp>
        <p:nvSpPr>
          <p:cNvPr id="83971" name="Rectangle 3"/>
          <p:cNvSpPr>
            <a:spLocks noGrp="1" noChangeArrowheads="1"/>
          </p:cNvSpPr>
          <p:nvPr>
            <p:ph type="body" idx="1"/>
          </p:nvPr>
        </p:nvSpPr>
        <p:spPr>
          <a:xfrm>
            <a:off x="2438400" y="914400"/>
            <a:ext cx="7315200" cy="2438400"/>
          </a:xfrm>
        </p:spPr>
        <p:txBody>
          <a:bodyPr/>
          <a:lstStyle/>
          <a:p>
            <a:pPr marL="233363" lvl="2" indent="-233363" eaLnBrk="1" hangingPunct="1">
              <a:spcBef>
                <a:spcPct val="60000"/>
              </a:spcBef>
              <a:buSzTx/>
              <a:buFont typeface="Arial" pitchFamily="34" charset="0"/>
              <a:buChar char="•"/>
              <a:defRPr/>
            </a:pPr>
            <a:r>
              <a:rPr lang="en-US" dirty="0" err="1" smtClean="0"/>
              <a:t>Nekateri</a:t>
            </a:r>
            <a:r>
              <a:rPr lang="en-US" dirty="0" smtClean="0"/>
              <a:t> </a:t>
            </a:r>
            <a:r>
              <a:rPr lang="sl-SI" dirty="0" smtClean="0"/>
              <a:t>krogi </a:t>
            </a:r>
            <a:r>
              <a:rPr lang="sl-SI" u="sng" dirty="0" smtClean="0"/>
              <a:t>morajo biti </a:t>
            </a:r>
            <a:r>
              <a:rPr lang="en-US" u="sng" dirty="0" err="1" smtClean="0"/>
              <a:t>prekin</a:t>
            </a:r>
            <a:r>
              <a:rPr lang="sl-SI" u="sng" dirty="0" smtClean="0"/>
              <a:t>jeni</a:t>
            </a:r>
            <a:endParaRPr lang="en-US" u="sng" dirty="0"/>
          </a:p>
          <a:p>
            <a:pPr lvl="2" eaLnBrk="1" hangingPunct="1">
              <a:buFont typeface="Arial" pitchFamily="34" charset="0"/>
              <a:buChar char="•"/>
              <a:defRPr/>
            </a:pPr>
            <a:r>
              <a:rPr lang="en-US" dirty="0" err="1" smtClean="0"/>
              <a:t>Amigdala</a:t>
            </a:r>
            <a:endParaRPr lang="en-US" dirty="0" smtClean="0"/>
          </a:p>
          <a:p>
            <a:pPr lvl="2" eaLnBrk="1" hangingPunct="1">
              <a:buFont typeface="Arial" pitchFamily="34" charset="0"/>
              <a:buChar char="•"/>
              <a:defRPr/>
            </a:pPr>
            <a:r>
              <a:rPr lang="en-US" dirty="0" smtClean="0"/>
              <a:t>Parietal</a:t>
            </a:r>
            <a:r>
              <a:rPr lang="sl-SI" dirty="0" smtClean="0"/>
              <a:t>ni</a:t>
            </a:r>
            <a:r>
              <a:rPr lang="en-US" dirty="0" smtClean="0"/>
              <a:t> </a:t>
            </a:r>
            <a:r>
              <a:rPr lang="sl-SI" dirty="0" smtClean="0"/>
              <a:t>krog</a:t>
            </a:r>
            <a:endParaRPr lang="en-US" dirty="0" smtClean="0"/>
          </a:p>
          <a:p>
            <a:pPr lvl="2" eaLnBrk="1" hangingPunct="1">
              <a:buFont typeface="Arial" pitchFamily="34" charset="0"/>
              <a:buChar char="•"/>
              <a:defRPr/>
            </a:pPr>
            <a:r>
              <a:rPr lang="en-US" dirty="0" smtClean="0"/>
              <a:t>Frontal</a:t>
            </a:r>
            <a:r>
              <a:rPr lang="sl-SI" dirty="0" smtClean="0"/>
              <a:t>ni</a:t>
            </a:r>
            <a:r>
              <a:rPr lang="en-US" dirty="0" smtClean="0"/>
              <a:t> </a:t>
            </a:r>
            <a:r>
              <a:rPr lang="sl-SI" dirty="0" smtClean="0"/>
              <a:t>in t</a:t>
            </a:r>
            <a:r>
              <a:rPr lang="en-US" dirty="0" err="1" smtClean="0"/>
              <a:t>emporal</a:t>
            </a:r>
            <a:r>
              <a:rPr lang="sl-SI" dirty="0" smtClean="0"/>
              <a:t>ni krog</a:t>
            </a:r>
          </a:p>
        </p:txBody>
      </p:sp>
      <p:pic>
        <p:nvPicPr>
          <p:cNvPr id="83973" name="Picture 5"/>
          <p:cNvPicPr>
            <a:picLocks noChangeAspect="1" noChangeArrowheads="1"/>
          </p:cNvPicPr>
          <p:nvPr/>
        </p:nvPicPr>
        <p:blipFill>
          <a:blip r:embed="rId2"/>
          <a:srcRect/>
          <a:stretch>
            <a:fillRect/>
          </a:stretch>
        </p:blipFill>
        <p:spPr bwMode="auto">
          <a:xfrm>
            <a:off x="6217693" y="3431297"/>
            <a:ext cx="5593307" cy="3170886"/>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17" y="3431297"/>
            <a:ext cx="5514583" cy="317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ox(in)">
                                      <p:cBhvr>
                                        <p:cTn id="7" dur="20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sl-SI" dirty="0" smtClean="0">
                <a:ea typeface="Geneva"/>
              </a:rPr>
              <a:t>Izhodišče </a:t>
            </a:r>
            <a:r>
              <a:rPr lang="sl-SI" dirty="0" err="1" smtClean="0">
                <a:ea typeface="Geneva"/>
              </a:rPr>
              <a:t>enteogenega</a:t>
            </a:r>
            <a:r>
              <a:rPr lang="sl-SI" dirty="0" smtClean="0">
                <a:ea typeface="Geneva"/>
              </a:rPr>
              <a:t> odziva</a:t>
            </a:r>
            <a:r>
              <a:rPr lang="en-US" dirty="0" smtClean="0">
                <a:ea typeface="Geneva"/>
              </a:rPr>
              <a:t>:</a:t>
            </a:r>
          </a:p>
        </p:txBody>
      </p:sp>
      <p:sp>
        <p:nvSpPr>
          <p:cNvPr id="38914" name="Rectangle 3"/>
          <p:cNvSpPr>
            <a:spLocks noGrp="1" noChangeArrowheads="1"/>
          </p:cNvSpPr>
          <p:nvPr>
            <p:ph type="body" idx="1"/>
          </p:nvPr>
        </p:nvSpPr>
        <p:spPr>
          <a:xfrm>
            <a:off x="1143000" y="885186"/>
            <a:ext cx="10439400" cy="2209800"/>
          </a:xfrm>
        </p:spPr>
        <p:txBody>
          <a:bodyPr/>
          <a:lstStyle/>
          <a:p>
            <a:pPr eaLnBrk="1" hangingPunct="1">
              <a:buFontTx/>
              <a:buNone/>
            </a:pPr>
            <a:r>
              <a:rPr lang="en-US" dirty="0" err="1" smtClean="0">
                <a:ea typeface="Geneva"/>
              </a:rPr>
              <a:t>Duhovn</a:t>
            </a:r>
            <a:r>
              <a:rPr lang="sl-SI" dirty="0" smtClean="0">
                <a:ea typeface="Geneva"/>
              </a:rPr>
              <a:t>a aktivnost aktivira </a:t>
            </a:r>
            <a:r>
              <a:rPr lang="sk-SK" dirty="0" smtClean="0">
                <a:ea typeface="Geneva"/>
              </a:rPr>
              <a:t>povezljivost</a:t>
            </a:r>
            <a:r>
              <a:rPr lang="en-US" dirty="0" smtClean="0">
                <a:ea typeface="Geneva"/>
              </a:rPr>
              <a:t>, </a:t>
            </a:r>
            <a:r>
              <a:rPr lang="en-US" dirty="0" err="1" smtClean="0">
                <a:ea typeface="Geneva"/>
              </a:rPr>
              <a:t>ki</a:t>
            </a:r>
            <a:r>
              <a:rPr lang="en-US" dirty="0" smtClean="0">
                <a:ea typeface="Geneva"/>
              </a:rPr>
              <a:t> </a:t>
            </a:r>
            <a:r>
              <a:rPr lang="en-US" dirty="0" err="1" smtClean="0">
                <a:ea typeface="Geneva"/>
              </a:rPr>
              <a:t>povzročajo</a:t>
            </a:r>
            <a:r>
              <a:rPr lang="en-US" dirty="0" smtClean="0">
                <a:ea typeface="Geneva"/>
              </a:rPr>
              <a:t> </a:t>
            </a:r>
            <a:r>
              <a:rPr lang="en-US" dirty="0" err="1" smtClean="0">
                <a:ea typeface="Geneva"/>
              </a:rPr>
              <a:t>spremembe</a:t>
            </a:r>
            <a:r>
              <a:rPr lang="en-US" dirty="0" smtClean="0">
                <a:ea typeface="Geneva"/>
              </a:rPr>
              <a:t> v </a:t>
            </a:r>
            <a:r>
              <a:rPr lang="en-US" dirty="0" err="1" smtClean="0">
                <a:ea typeface="Geneva"/>
              </a:rPr>
              <a:t>delovanj</a:t>
            </a:r>
            <a:r>
              <a:rPr lang="sl-SI" dirty="0" smtClean="0">
                <a:ea typeface="Geneva"/>
              </a:rPr>
              <a:t>u</a:t>
            </a:r>
            <a:r>
              <a:rPr lang="en-US" dirty="0" smtClean="0">
                <a:ea typeface="Geneva"/>
              </a:rPr>
              <a:t> </a:t>
            </a:r>
            <a:r>
              <a:rPr lang="en-US" dirty="0" err="1" smtClean="0">
                <a:ea typeface="Geneva"/>
              </a:rPr>
              <a:t>možganov</a:t>
            </a:r>
            <a:r>
              <a:rPr lang="en-US" dirty="0" smtClean="0">
                <a:ea typeface="Geneva"/>
              </a:rPr>
              <a:t> v </a:t>
            </a:r>
            <a:r>
              <a:rPr lang="en-US" dirty="0" err="1" smtClean="0">
                <a:ea typeface="Geneva"/>
              </a:rPr>
              <a:t>različnih</a:t>
            </a:r>
            <a:r>
              <a:rPr lang="en-US" dirty="0" smtClean="0">
                <a:ea typeface="Geneva"/>
              </a:rPr>
              <a:t> </a:t>
            </a:r>
            <a:r>
              <a:rPr lang="en-US" dirty="0" err="1" smtClean="0">
                <a:ea typeface="Geneva"/>
              </a:rPr>
              <a:t>regijah</a:t>
            </a:r>
            <a:endParaRPr lang="en-US" dirty="0" smtClean="0">
              <a:ea typeface="Geneva"/>
            </a:endParaRPr>
          </a:p>
        </p:txBody>
      </p:sp>
      <p:pic>
        <p:nvPicPr>
          <p:cNvPr id="38915" name="Picture 4"/>
          <p:cNvPicPr>
            <a:picLocks noChangeAspect="1" noChangeArrowheads="1"/>
          </p:cNvPicPr>
          <p:nvPr/>
        </p:nvPicPr>
        <p:blipFill>
          <a:blip r:embed="rId2"/>
          <a:srcRect/>
          <a:stretch>
            <a:fillRect/>
          </a:stretch>
        </p:blipFill>
        <p:spPr bwMode="auto">
          <a:xfrm>
            <a:off x="1524000" y="1990086"/>
            <a:ext cx="8962484" cy="48613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sl-SI" dirty="0" smtClean="0">
                <a:ea typeface="Geneva"/>
              </a:rPr>
              <a:t>Epilepsija, senčni reženj</a:t>
            </a:r>
            <a:endParaRPr lang="en-US" dirty="0" smtClean="0">
              <a:ea typeface="Geneva"/>
            </a:endParaRPr>
          </a:p>
        </p:txBody>
      </p:sp>
      <p:pic>
        <p:nvPicPr>
          <p:cNvPr id="39938" name="Picture 3" descr="dostoyevsky"/>
          <p:cNvPicPr>
            <a:picLocks noChangeAspect="1" noChangeArrowheads="1"/>
          </p:cNvPicPr>
          <p:nvPr/>
        </p:nvPicPr>
        <p:blipFill>
          <a:blip r:embed="rId2"/>
          <a:srcRect/>
          <a:stretch>
            <a:fillRect/>
          </a:stretch>
        </p:blipFill>
        <p:spPr bwMode="auto">
          <a:xfrm>
            <a:off x="5479986" y="76201"/>
            <a:ext cx="1701068" cy="2286000"/>
          </a:xfrm>
          <a:prstGeom prst="rect">
            <a:avLst/>
          </a:prstGeom>
          <a:noFill/>
          <a:ln w="9525">
            <a:noFill/>
            <a:miter lim="800000"/>
            <a:headEnd/>
            <a:tailEnd/>
          </a:ln>
        </p:spPr>
      </p:pic>
      <p:pic>
        <p:nvPicPr>
          <p:cNvPr id="39939" name="Picture 4" descr="JoanOfArc2"/>
          <p:cNvPicPr>
            <a:picLocks noChangeAspect="1" noChangeArrowheads="1"/>
          </p:cNvPicPr>
          <p:nvPr/>
        </p:nvPicPr>
        <p:blipFill>
          <a:blip r:embed="rId3"/>
          <a:srcRect/>
          <a:stretch>
            <a:fillRect/>
          </a:stretch>
        </p:blipFill>
        <p:spPr bwMode="auto">
          <a:xfrm>
            <a:off x="3513135" y="110320"/>
            <a:ext cx="1981200" cy="2217761"/>
          </a:xfrm>
          <a:prstGeom prst="rect">
            <a:avLst/>
          </a:prstGeom>
          <a:noFill/>
          <a:ln w="9525">
            <a:noFill/>
            <a:miter lim="800000"/>
            <a:headEnd/>
            <a:tailEnd/>
          </a:ln>
        </p:spPr>
      </p:pic>
      <p:pic>
        <p:nvPicPr>
          <p:cNvPr id="39940" name="Picture 5"/>
          <p:cNvPicPr>
            <a:picLocks noChangeAspect="1" noChangeArrowheads="1"/>
          </p:cNvPicPr>
          <p:nvPr/>
        </p:nvPicPr>
        <p:blipFill>
          <a:blip r:embed="rId4"/>
          <a:srcRect/>
          <a:stretch>
            <a:fillRect/>
          </a:stretch>
        </p:blipFill>
        <p:spPr bwMode="auto">
          <a:xfrm>
            <a:off x="7239000" y="307658"/>
            <a:ext cx="4835128" cy="3868102"/>
          </a:xfrm>
          <a:prstGeom prst="rect">
            <a:avLst/>
          </a:prstGeom>
          <a:noFill/>
          <a:ln w="9525">
            <a:noFill/>
            <a:miter lim="800000"/>
            <a:headEnd/>
            <a:tailEnd/>
          </a:ln>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57438"/>
            <a:ext cx="6629401" cy="450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049" y="4285696"/>
            <a:ext cx="4816079" cy="234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sl-SI" sz="4400" dirty="0">
                <a:solidFill>
                  <a:srgbClr val="FFFF00"/>
                </a:solidFill>
                <a:ea typeface="Geneva"/>
              </a:rPr>
              <a:t>Senčni reženj</a:t>
            </a:r>
            <a:endParaRPr lang="en-US" sz="4400" dirty="0">
              <a:solidFill>
                <a:srgbClr val="FFFF00"/>
              </a:solidFill>
              <a:ea typeface="Geneva"/>
            </a:endParaRPr>
          </a:p>
        </p:txBody>
      </p:sp>
      <p:sp>
        <p:nvSpPr>
          <p:cNvPr id="88067" name="Rectangle 3"/>
          <p:cNvSpPr>
            <a:spLocks noGrp="1" noChangeArrowheads="1"/>
          </p:cNvSpPr>
          <p:nvPr>
            <p:ph type="body" idx="1"/>
          </p:nvPr>
        </p:nvSpPr>
        <p:spPr>
          <a:xfrm>
            <a:off x="322848" y="990600"/>
            <a:ext cx="6248400" cy="5486400"/>
          </a:xfrm>
        </p:spPr>
        <p:txBody>
          <a:bodyPr/>
          <a:lstStyle/>
          <a:p>
            <a:pPr marL="233363" lvl="1" indent="-233363" eaLnBrk="1" hangingPunct="1">
              <a:spcBef>
                <a:spcPct val="60000"/>
              </a:spcBef>
              <a:buSzTx/>
              <a:buFont typeface="Arial" pitchFamily="34" charset="0"/>
              <a:buChar char="•"/>
              <a:defRPr/>
            </a:pPr>
            <a:r>
              <a:rPr lang="sl-SI" dirty="0" smtClean="0"/>
              <a:t>Senčni reženj </a:t>
            </a:r>
            <a:r>
              <a:rPr lang="en-US" dirty="0" smtClean="0"/>
              <a:t>je </a:t>
            </a:r>
            <a:r>
              <a:rPr lang="en-US" dirty="0" err="1"/>
              <a:t>odgovoren</a:t>
            </a:r>
            <a:r>
              <a:rPr lang="en-US" dirty="0"/>
              <a:t> </a:t>
            </a:r>
            <a:r>
              <a:rPr lang="en-US" dirty="0" err="1"/>
              <a:t>za</a:t>
            </a:r>
            <a:r>
              <a:rPr lang="en-US" dirty="0"/>
              <a:t> </a:t>
            </a:r>
            <a:r>
              <a:rPr lang="en-US" dirty="0" err="1"/>
              <a:t>jezik</a:t>
            </a:r>
            <a:r>
              <a:rPr lang="en-US" dirty="0"/>
              <a:t>, </a:t>
            </a:r>
            <a:r>
              <a:rPr lang="en-US" dirty="0" err="1" smtClean="0"/>
              <a:t>konceptualn</a:t>
            </a:r>
            <a:r>
              <a:rPr lang="sl-SI" dirty="0" smtClean="0"/>
              <a:t>o</a:t>
            </a:r>
            <a:r>
              <a:rPr lang="en-US" dirty="0" smtClean="0"/>
              <a:t> </a:t>
            </a:r>
            <a:r>
              <a:rPr lang="en-US" dirty="0" err="1" smtClean="0"/>
              <a:t>razmišljanj</a:t>
            </a:r>
            <a:r>
              <a:rPr lang="sl-SI" dirty="0" smtClean="0"/>
              <a:t>e</a:t>
            </a:r>
            <a:r>
              <a:rPr lang="en-US" dirty="0" smtClean="0"/>
              <a:t> </a:t>
            </a:r>
            <a:r>
              <a:rPr lang="en-US" dirty="0"/>
              <a:t>in </a:t>
            </a:r>
            <a:r>
              <a:rPr lang="sl-SI" dirty="0" smtClean="0"/>
              <a:t>asociacijske povezave</a:t>
            </a:r>
            <a:endParaRPr lang="en-US" dirty="0"/>
          </a:p>
          <a:p>
            <a:pPr marL="233363" lvl="1" indent="-233363" eaLnBrk="1" hangingPunct="1">
              <a:spcBef>
                <a:spcPct val="60000"/>
              </a:spcBef>
              <a:buSzTx/>
              <a:buFont typeface="Arial" pitchFamily="34" charset="0"/>
              <a:buChar char="•"/>
              <a:defRPr/>
            </a:pPr>
            <a:r>
              <a:rPr lang="en-US" dirty="0" err="1" smtClean="0"/>
              <a:t>Nenormalno</a:t>
            </a:r>
            <a:r>
              <a:rPr lang="en-US" dirty="0" smtClean="0"/>
              <a:t> </a:t>
            </a:r>
            <a:r>
              <a:rPr lang="sl-SI" dirty="0" smtClean="0"/>
              <a:t>proženje </a:t>
            </a:r>
            <a:r>
              <a:rPr lang="en-US" dirty="0" smtClean="0"/>
              <a:t>„</a:t>
            </a:r>
            <a:r>
              <a:rPr lang="sl-SI" dirty="0" smtClean="0"/>
              <a:t>prehodov </a:t>
            </a:r>
            <a:r>
              <a:rPr lang="en-US" dirty="0" err="1" smtClean="0"/>
              <a:t>senčnega</a:t>
            </a:r>
            <a:r>
              <a:rPr lang="en-US" dirty="0" smtClean="0"/>
              <a:t> </a:t>
            </a:r>
            <a:r>
              <a:rPr lang="en-US" dirty="0" err="1"/>
              <a:t>režnja</a:t>
            </a:r>
            <a:r>
              <a:rPr lang="en-US" dirty="0"/>
              <a:t> </a:t>
            </a:r>
            <a:r>
              <a:rPr lang="en-US" dirty="0" smtClean="0"/>
              <a:t>"</a:t>
            </a:r>
            <a:endParaRPr lang="en-US" dirty="0"/>
          </a:p>
          <a:p>
            <a:pPr marL="233363" lvl="1" indent="-233363" eaLnBrk="1" hangingPunct="1">
              <a:spcBef>
                <a:spcPct val="60000"/>
              </a:spcBef>
              <a:buSzTx/>
              <a:buFont typeface="Arial" pitchFamily="34" charset="0"/>
              <a:buChar char="•"/>
              <a:defRPr/>
            </a:pPr>
            <a:r>
              <a:rPr lang="en-US" dirty="0" err="1" smtClean="0"/>
              <a:t>Dolgoročni</a:t>
            </a:r>
            <a:r>
              <a:rPr lang="en-US" dirty="0" smtClean="0"/>
              <a:t> </a:t>
            </a:r>
            <a:r>
              <a:rPr lang="en-US" dirty="0" err="1"/>
              <a:t>učinki</a:t>
            </a:r>
            <a:endParaRPr lang="en-US" dirty="0"/>
          </a:p>
          <a:p>
            <a:pPr lvl="1" eaLnBrk="1" hangingPunct="1">
              <a:defRPr/>
            </a:pPr>
            <a:r>
              <a:rPr lang="en-US" dirty="0" err="1" smtClean="0"/>
              <a:t>več</a:t>
            </a:r>
            <a:r>
              <a:rPr lang="en-US" dirty="0" smtClean="0"/>
              <a:t> </a:t>
            </a:r>
            <a:r>
              <a:rPr lang="en-US" b="1" u="sng" dirty="0" smtClean="0"/>
              <a:t>opioid</a:t>
            </a:r>
            <a:r>
              <a:rPr lang="sl-SI" b="1" u="sng" dirty="0" smtClean="0"/>
              <a:t>nih </a:t>
            </a:r>
            <a:r>
              <a:rPr lang="sl-SI" dirty="0" smtClean="0"/>
              <a:t>r</a:t>
            </a:r>
            <a:r>
              <a:rPr lang="en-US" dirty="0" err="1" smtClean="0"/>
              <a:t>eceptorj</a:t>
            </a:r>
            <a:r>
              <a:rPr lang="sl-SI" dirty="0" smtClean="0"/>
              <a:t>ev</a:t>
            </a:r>
            <a:r>
              <a:rPr lang="en-US" dirty="0" smtClean="0"/>
              <a:t>!</a:t>
            </a:r>
            <a:endParaRPr lang="en-US" dirty="0"/>
          </a:p>
          <a:p>
            <a:pPr lvl="1" eaLnBrk="1" hangingPunct="1">
              <a:defRPr/>
            </a:pPr>
            <a:r>
              <a:rPr lang="en-US" dirty="0" err="1" smtClean="0"/>
              <a:t>Zmanjša</a:t>
            </a:r>
            <a:r>
              <a:rPr lang="sl-SI" dirty="0" smtClean="0"/>
              <a:t>n</a:t>
            </a:r>
            <a:r>
              <a:rPr lang="en-US" dirty="0" smtClean="0"/>
              <a:t>a </a:t>
            </a:r>
            <a:r>
              <a:rPr lang="en-US" dirty="0" err="1"/>
              <a:t>presnovna</a:t>
            </a:r>
            <a:r>
              <a:rPr lang="en-US" dirty="0"/>
              <a:t> </a:t>
            </a:r>
            <a:r>
              <a:rPr lang="sl-SI" dirty="0" smtClean="0"/>
              <a:t>aktivnost</a:t>
            </a:r>
            <a:endParaRPr lang="en-US" dirty="0" smtClean="0"/>
          </a:p>
          <a:p>
            <a:pPr lvl="1" eaLnBrk="1" hangingPunct="1">
              <a:defRPr/>
            </a:pPr>
            <a:endParaRPr lang="en-US" dirty="0" smtClean="0"/>
          </a:p>
          <a:p>
            <a:pPr lvl="1" eaLnBrk="1" hangingPunct="1">
              <a:defRPr/>
            </a:pPr>
            <a:endParaRPr lang="en-US" dirty="0" smtClean="0"/>
          </a:p>
          <a:p>
            <a:pPr lvl="1" eaLnBrk="1" hangingPunct="1">
              <a:buFont typeface="Tahoma" charset="0"/>
              <a:buNone/>
              <a:defRPr/>
            </a:pPr>
            <a:endParaRPr lang="en-US"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243" y="0"/>
            <a:ext cx="494179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913" y="3429000"/>
            <a:ext cx="2934269" cy="340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title"/>
          </p:nvPr>
        </p:nvSpPr>
        <p:spPr>
          <a:xfrm>
            <a:off x="1981200" y="292100"/>
            <a:ext cx="8229600" cy="393700"/>
          </a:xfrm>
        </p:spPr>
        <p:txBody>
          <a:bodyPr/>
          <a:lstStyle/>
          <a:p>
            <a:pPr eaLnBrk="1" hangingPunct="1"/>
            <a:r>
              <a:rPr lang="sl-SI" dirty="0" smtClean="0">
                <a:ea typeface="Geneva"/>
              </a:rPr>
              <a:t>Kognitivni operatorji</a:t>
            </a:r>
            <a:endParaRPr lang="en-US" dirty="0" smtClean="0">
              <a:ea typeface="Geneva"/>
            </a:endParaRPr>
          </a:p>
        </p:txBody>
      </p:sp>
      <p:sp>
        <p:nvSpPr>
          <p:cNvPr id="41986" name="Rectangle 5"/>
          <p:cNvSpPr>
            <a:spLocks noGrp="1" noChangeArrowheads="1"/>
          </p:cNvSpPr>
          <p:nvPr>
            <p:ph type="body" sz="half" idx="1"/>
          </p:nvPr>
        </p:nvSpPr>
        <p:spPr>
          <a:xfrm>
            <a:off x="304800" y="990600"/>
            <a:ext cx="3886200" cy="4754562"/>
          </a:xfrm>
        </p:spPr>
        <p:txBody>
          <a:bodyPr/>
          <a:lstStyle/>
          <a:p>
            <a:pPr eaLnBrk="1" hangingPunct="1"/>
            <a:r>
              <a:rPr lang="en-US" dirty="0" err="1">
                <a:solidFill>
                  <a:schemeClr val="accent2">
                    <a:lumMod val="75000"/>
                  </a:schemeClr>
                </a:solidFill>
                <a:ea typeface="Geneva"/>
              </a:rPr>
              <a:t>Holisti</a:t>
            </a:r>
            <a:r>
              <a:rPr lang="sl-SI" dirty="0" err="1">
                <a:solidFill>
                  <a:schemeClr val="accent2">
                    <a:lumMod val="75000"/>
                  </a:schemeClr>
                </a:solidFill>
                <a:ea typeface="Geneva"/>
              </a:rPr>
              <a:t>čni</a:t>
            </a:r>
            <a:r>
              <a:rPr lang="en-US" dirty="0">
                <a:solidFill>
                  <a:schemeClr val="accent2">
                    <a:lumMod val="75000"/>
                  </a:schemeClr>
                </a:solidFill>
                <a:ea typeface="Geneva"/>
              </a:rPr>
              <a:t> </a:t>
            </a:r>
            <a:r>
              <a:rPr lang="en-US" dirty="0" err="1">
                <a:solidFill>
                  <a:schemeClr val="accent2">
                    <a:lumMod val="75000"/>
                  </a:schemeClr>
                </a:solidFill>
                <a:ea typeface="Geneva"/>
              </a:rPr>
              <a:t>operat</a:t>
            </a:r>
            <a:r>
              <a:rPr lang="sl-SI" dirty="0">
                <a:solidFill>
                  <a:schemeClr val="accent2">
                    <a:lumMod val="75000"/>
                  </a:schemeClr>
                </a:solidFill>
                <a:ea typeface="Geneva"/>
              </a:rPr>
              <a:t>o</a:t>
            </a:r>
            <a:r>
              <a:rPr lang="en-US" dirty="0">
                <a:solidFill>
                  <a:schemeClr val="accent2">
                    <a:lumMod val="75000"/>
                  </a:schemeClr>
                </a:solidFill>
                <a:ea typeface="Geneva"/>
              </a:rPr>
              <a:t>r </a:t>
            </a:r>
            <a:r>
              <a:rPr lang="en-US" dirty="0">
                <a:ea typeface="Geneva"/>
              </a:rPr>
              <a:t>je </a:t>
            </a:r>
            <a:r>
              <a:rPr lang="en-US" dirty="0" err="1">
                <a:ea typeface="Geneva"/>
              </a:rPr>
              <a:t>sposobnost</a:t>
            </a:r>
            <a:r>
              <a:rPr lang="en-US" dirty="0">
                <a:ea typeface="Geneva"/>
              </a:rPr>
              <a:t> </a:t>
            </a:r>
            <a:r>
              <a:rPr lang="en-US" dirty="0" err="1">
                <a:ea typeface="Geneva"/>
              </a:rPr>
              <a:t>možganov</a:t>
            </a:r>
            <a:r>
              <a:rPr lang="en-US" dirty="0">
                <a:ea typeface="Geneva"/>
              </a:rPr>
              <a:t>, da </a:t>
            </a:r>
            <a:r>
              <a:rPr lang="sl-SI" dirty="0">
                <a:ea typeface="Geneva"/>
              </a:rPr>
              <a:t>vidi </a:t>
            </a:r>
            <a:r>
              <a:rPr lang="en-US" dirty="0" err="1">
                <a:ea typeface="Geneva"/>
              </a:rPr>
              <a:t>realnost</a:t>
            </a:r>
            <a:r>
              <a:rPr lang="en-US" dirty="0">
                <a:ea typeface="Geneva"/>
              </a:rPr>
              <a:t> </a:t>
            </a:r>
            <a:r>
              <a:rPr lang="en-US" dirty="0" err="1">
                <a:ea typeface="Geneva"/>
              </a:rPr>
              <a:t>kot</a:t>
            </a:r>
            <a:r>
              <a:rPr lang="en-US" dirty="0">
                <a:ea typeface="Geneva"/>
              </a:rPr>
              <a:t> </a:t>
            </a:r>
            <a:r>
              <a:rPr lang="en-US" dirty="0" err="1">
                <a:ea typeface="Geneva"/>
              </a:rPr>
              <a:t>celot</a:t>
            </a:r>
            <a:r>
              <a:rPr lang="sl-SI" dirty="0">
                <a:ea typeface="Geneva"/>
              </a:rPr>
              <a:t>o</a:t>
            </a:r>
            <a:r>
              <a:rPr lang="en-US" dirty="0">
                <a:ea typeface="Geneva"/>
              </a:rPr>
              <a:t> (</a:t>
            </a:r>
            <a:r>
              <a:rPr lang="en-US" dirty="0" err="1">
                <a:ea typeface="Geneva"/>
              </a:rPr>
              <a:t>holistični</a:t>
            </a:r>
            <a:r>
              <a:rPr lang="en-US" dirty="0">
                <a:ea typeface="Geneva"/>
              </a:rPr>
              <a:t> </a:t>
            </a:r>
            <a:r>
              <a:rPr lang="en-US" dirty="0" err="1">
                <a:ea typeface="Geneva"/>
              </a:rPr>
              <a:t>pristop</a:t>
            </a:r>
            <a:r>
              <a:rPr lang="en-US" dirty="0">
                <a:ea typeface="Geneva"/>
              </a:rPr>
              <a:t>)</a:t>
            </a:r>
          </a:p>
          <a:p>
            <a:pPr lvl="1" eaLnBrk="1" hangingPunct="1"/>
            <a:r>
              <a:rPr lang="en-US" sz="2800" dirty="0">
                <a:ea typeface="Geneva"/>
              </a:rPr>
              <a:t>N</a:t>
            </a:r>
            <a:r>
              <a:rPr lang="sl-SI" sz="2800" dirty="0">
                <a:ea typeface="Geneva"/>
              </a:rPr>
              <a:t>e</a:t>
            </a:r>
            <a:r>
              <a:rPr lang="en-US" sz="2800" dirty="0">
                <a:ea typeface="Geneva"/>
              </a:rPr>
              <a:t>-</a:t>
            </a:r>
            <a:r>
              <a:rPr lang="en-US" sz="2800" dirty="0" err="1">
                <a:ea typeface="Geneva"/>
              </a:rPr>
              <a:t>dominantna</a:t>
            </a:r>
            <a:r>
              <a:rPr lang="en-US" sz="2800" dirty="0">
                <a:ea typeface="Geneva"/>
              </a:rPr>
              <a:t> </a:t>
            </a:r>
            <a:r>
              <a:rPr lang="en-US" sz="2800" dirty="0" err="1">
                <a:ea typeface="Geneva"/>
              </a:rPr>
              <a:t>hemisfera</a:t>
            </a:r>
            <a:r>
              <a:rPr lang="en-US" sz="2800" dirty="0">
                <a:ea typeface="Geneva"/>
              </a:rPr>
              <a:t>, </a:t>
            </a:r>
            <a:r>
              <a:rPr lang="en-US" sz="2800" dirty="0" err="1">
                <a:ea typeface="Geneva"/>
              </a:rPr>
              <a:t>zlasti</a:t>
            </a:r>
            <a:r>
              <a:rPr lang="en-US" sz="2800" dirty="0">
                <a:ea typeface="Geneva"/>
              </a:rPr>
              <a:t> posterior</a:t>
            </a:r>
            <a:r>
              <a:rPr lang="sl-SI" sz="2800" dirty="0">
                <a:ea typeface="Geneva"/>
              </a:rPr>
              <a:t>ni</a:t>
            </a:r>
            <a:r>
              <a:rPr lang="en-US" sz="2800" dirty="0">
                <a:ea typeface="Geneva"/>
              </a:rPr>
              <a:t> superior</a:t>
            </a:r>
            <a:r>
              <a:rPr lang="sl-SI" sz="2800" dirty="0">
                <a:ea typeface="Geneva"/>
              </a:rPr>
              <a:t>ni</a:t>
            </a:r>
            <a:r>
              <a:rPr lang="en-US" sz="2800" dirty="0">
                <a:ea typeface="Geneva"/>
              </a:rPr>
              <a:t> </a:t>
            </a:r>
            <a:r>
              <a:rPr lang="en-US" sz="2800" dirty="0" err="1">
                <a:ea typeface="Geneva"/>
              </a:rPr>
              <a:t>parietalni</a:t>
            </a:r>
            <a:r>
              <a:rPr lang="sl-SI" sz="2800" dirty="0">
                <a:ea typeface="Geneva"/>
              </a:rPr>
              <a:t> reženj</a:t>
            </a:r>
            <a:r>
              <a:rPr lang="en-US" sz="2800" dirty="0">
                <a:ea typeface="Geneva"/>
              </a:rPr>
              <a:t> (PSPL)</a:t>
            </a:r>
          </a:p>
          <a:p>
            <a:pPr lvl="1" eaLnBrk="1" hangingPunct="1"/>
            <a:endParaRPr lang="en-US" sz="2800" dirty="0">
              <a:ea typeface="Geneva"/>
            </a:endParaRPr>
          </a:p>
        </p:txBody>
      </p:sp>
      <p:pic>
        <p:nvPicPr>
          <p:cNvPr id="41987" name="Picture 7" descr="Chauvet02"/>
          <p:cNvPicPr>
            <a:picLocks noGrp="1" noChangeAspect="1" noChangeArrowheads="1"/>
          </p:cNvPicPr>
          <p:nvPr>
            <p:ph sz="half" idx="2"/>
          </p:nvPr>
        </p:nvPicPr>
        <p:blipFill>
          <a:blip r:embed="rId3"/>
          <a:srcRect/>
          <a:stretch>
            <a:fillRect/>
          </a:stretch>
        </p:blipFill>
        <p:spPr>
          <a:xfrm>
            <a:off x="4205041" y="1038600"/>
            <a:ext cx="7834559" cy="501136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aobljeni pravokotnik 6"/>
          <p:cNvSpPr/>
          <p:nvPr/>
        </p:nvSpPr>
        <p:spPr bwMode="auto">
          <a:xfrm>
            <a:off x="533400" y="2054172"/>
            <a:ext cx="5528481" cy="1440805"/>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4033" name="Rectangle 2"/>
          <p:cNvSpPr>
            <a:spLocks noGrp="1" noChangeArrowheads="1"/>
          </p:cNvSpPr>
          <p:nvPr>
            <p:ph type="title"/>
          </p:nvPr>
        </p:nvSpPr>
        <p:spPr>
          <a:xfrm>
            <a:off x="1524000" y="457201"/>
            <a:ext cx="9144000" cy="263525"/>
          </a:xfrm>
        </p:spPr>
        <p:txBody>
          <a:bodyPr/>
          <a:lstStyle/>
          <a:p>
            <a:pPr marL="1117600" indent="-1117600" eaLnBrk="1" hangingPunct="1"/>
            <a:r>
              <a:rPr lang="sl-SI" sz="3600" dirty="0">
                <a:solidFill>
                  <a:srgbClr val="FFFF00"/>
                </a:solidFill>
                <a:ea typeface="Geneva"/>
              </a:rPr>
              <a:t>Kaj je mistična zaznava</a:t>
            </a:r>
            <a:r>
              <a:rPr lang="en-US" sz="3600" dirty="0">
                <a:solidFill>
                  <a:srgbClr val="FFFF00"/>
                </a:solidFill>
                <a:ea typeface="Geneva"/>
              </a:rPr>
              <a:t>?</a:t>
            </a:r>
          </a:p>
        </p:txBody>
      </p:sp>
      <p:sp>
        <p:nvSpPr>
          <p:cNvPr id="44034" name="Rectangle 3"/>
          <p:cNvSpPr>
            <a:spLocks noGrp="1" noChangeArrowheads="1"/>
          </p:cNvSpPr>
          <p:nvPr>
            <p:ph type="body" idx="1"/>
          </p:nvPr>
        </p:nvSpPr>
        <p:spPr>
          <a:xfrm>
            <a:off x="76200" y="828699"/>
            <a:ext cx="6324600" cy="5486400"/>
          </a:xfrm>
        </p:spPr>
        <p:txBody>
          <a:bodyPr/>
          <a:lstStyle/>
          <a:p>
            <a:pPr marL="609600" indent="-609600" eaLnBrk="1" hangingPunct="1"/>
            <a:r>
              <a:rPr lang="en-US" sz="2800" dirty="0" err="1" smtClean="0">
                <a:ea typeface="Geneva"/>
              </a:rPr>
              <a:t>Občutek</a:t>
            </a:r>
            <a:r>
              <a:rPr lang="en-US" sz="2800" dirty="0" smtClean="0">
                <a:ea typeface="Geneva"/>
              </a:rPr>
              <a:t> </a:t>
            </a:r>
            <a:r>
              <a:rPr lang="en-US" sz="2800" dirty="0" err="1" smtClean="0">
                <a:ea typeface="Geneva"/>
              </a:rPr>
              <a:t>posta</a:t>
            </a:r>
            <a:r>
              <a:rPr lang="sl-SI" sz="2800" dirty="0" smtClean="0">
                <a:ea typeface="Geneva"/>
              </a:rPr>
              <a:t>ti</a:t>
            </a:r>
            <a:r>
              <a:rPr lang="en-US" sz="2800" dirty="0" smtClean="0">
                <a:ea typeface="Geneva"/>
              </a:rPr>
              <a:t> </a:t>
            </a:r>
            <a:r>
              <a:rPr lang="en-US" sz="2800" dirty="0" err="1" smtClean="0">
                <a:ea typeface="Geneva"/>
              </a:rPr>
              <a:t>eno</a:t>
            </a:r>
            <a:r>
              <a:rPr lang="en-US" sz="2800" dirty="0" smtClean="0">
                <a:ea typeface="Geneva"/>
              </a:rPr>
              <a:t> z Bog</a:t>
            </a:r>
            <a:r>
              <a:rPr lang="sl-SI" sz="2800" dirty="0" smtClean="0">
                <a:ea typeface="Geneva"/>
              </a:rPr>
              <a:t>om</a:t>
            </a:r>
            <a:r>
              <a:rPr lang="en-US" sz="2800" dirty="0" smtClean="0">
                <a:ea typeface="Geneva"/>
              </a:rPr>
              <a:t> </a:t>
            </a:r>
            <a:r>
              <a:rPr lang="sk-SK" sz="2000" dirty="0">
                <a:ea typeface="Geneva"/>
              </a:rPr>
              <a:t>(</a:t>
            </a:r>
            <a:r>
              <a:rPr lang="en-US" sz="2000" dirty="0" err="1">
                <a:ea typeface="Geneva"/>
              </a:rPr>
              <a:t>namesto</a:t>
            </a:r>
            <a:r>
              <a:rPr lang="en-US" sz="2000" dirty="0">
                <a:ea typeface="Geneva"/>
              </a:rPr>
              <a:t> da bi </a:t>
            </a:r>
            <a:r>
              <a:rPr lang="en-US" sz="2000" dirty="0" err="1">
                <a:ea typeface="Geneva"/>
              </a:rPr>
              <a:t>bil</a:t>
            </a:r>
            <a:r>
              <a:rPr lang="en-US" sz="2000" dirty="0">
                <a:ea typeface="Geneva"/>
              </a:rPr>
              <a:t> </a:t>
            </a:r>
            <a:r>
              <a:rPr lang="en-US" sz="2000" dirty="0" err="1">
                <a:ea typeface="Geneva"/>
              </a:rPr>
              <a:t>ločen</a:t>
            </a:r>
            <a:r>
              <a:rPr lang="en-US" sz="2000" dirty="0">
                <a:ea typeface="Geneva"/>
              </a:rPr>
              <a:t> od </a:t>
            </a:r>
            <a:r>
              <a:rPr lang="en-US" sz="2000" dirty="0" err="1">
                <a:ea typeface="Geneva"/>
              </a:rPr>
              <a:t>njega</a:t>
            </a:r>
            <a:r>
              <a:rPr lang="sk-SK" sz="2000" dirty="0">
                <a:ea typeface="Geneva"/>
              </a:rPr>
              <a:t>)</a:t>
            </a:r>
            <a:r>
              <a:rPr lang="en-US" sz="2000" dirty="0" smtClean="0">
                <a:ea typeface="Geneva"/>
              </a:rPr>
              <a:t>.</a:t>
            </a:r>
            <a:r>
              <a:rPr lang="sl-SI" sz="2000" dirty="0" smtClean="0">
                <a:ea typeface="Geneva"/>
              </a:rPr>
              <a:t> Pripadati skupnosti (isto verujočih, iste etnije </a:t>
            </a:r>
            <a:r>
              <a:rPr lang="sl-SI" sz="2000" dirty="0" err="1" smtClean="0">
                <a:ea typeface="Geneva"/>
              </a:rPr>
              <a:t>itd</a:t>
            </a:r>
            <a:r>
              <a:rPr lang="sl-SI" sz="2000" dirty="0" smtClean="0">
                <a:ea typeface="Geneva"/>
              </a:rPr>
              <a:t>)!</a:t>
            </a:r>
            <a:endParaRPr lang="en-US" sz="2000" dirty="0">
              <a:ea typeface="Geneva"/>
            </a:endParaRPr>
          </a:p>
          <a:p>
            <a:pPr marL="609600" indent="-609600" eaLnBrk="1" hangingPunct="1"/>
            <a:r>
              <a:rPr lang="en-US" sz="2800" dirty="0" err="1" smtClean="0">
                <a:ea typeface="Geneva"/>
              </a:rPr>
              <a:t>Pomeni</a:t>
            </a:r>
            <a:r>
              <a:rPr lang="en-US" sz="2800" dirty="0" smtClean="0">
                <a:ea typeface="Geneva"/>
              </a:rPr>
              <a:t> </a:t>
            </a:r>
            <a:r>
              <a:rPr lang="en-US" sz="2800" b="1" dirty="0" err="1" smtClean="0">
                <a:solidFill>
                  <a:schemeClr val="accent6">
                    <a:lumMod val="75000"/>
                  </a:schemeClr>
                </a:solidFill>
                <a:ea typeface="Geneva"/>
              </a:rPr>
              <a:t>izgubo</a:t>
            </a:r>
            <a:r>
              <a:rPr lang="en-US" sz="2800" b="1" dirty="0" smtClean="0">
                <a:solidFill>
                  <a:schemeClr val="accent6">
                    <a:lumMod val="75000"/>
                  </a:schemeClr>
                </a:solidFill>
                <a:ea typeface="Geneva"/>
              </a:rPr>
              <a:t> </a:t>
            </a:r>
            <a:r>
              <a:rPr lang="en-US" sz="2800" b="1" dirty="0" err="1" smtClean="0">
                <a:solidFill>
                  <a:schemeClr val="accent6">
                    <a:lumMod val="75000"/>
                  </a:schemeClr>
                </a:solidFill>
                <a:ea typeface="Geneva"/>
              </a:rPr>
              <a:t>ega</a:t>
            </a:r>
            <a:r>
              <a:rPr lang="en-US" sz="2800" b="1" dirty="0" smtClean="0">
                <a:solidFill>
                  <a:schemeClr val="accent6">
                    <a:lumMod val="75000"/>
                  </a:schemeClr>
                </a:solidFill>
                <a:ea typeface="Geneva"/>
              </a:rPr>
              <a:t> </a:t>
            </a:r>
            <a:r>
              <a:rPr lang="sk-SK" sz="2800" dirty="0" smtClean="0">
                <a:ea typeface="Geneva"/>
              </a:rPr>
              <a:t>(tudi </a:t>
            </a:r>
            <a:r>
              <a:rPr lang="sk-SK" sz="2800" u="sng" dirty="0" smtClean="0">
                <a:ea typeface="Geneva"/>
              </a:rPr>
              <a:t>razkroj</a:t>
            </a:r>
            <a:r>
              <a:rPr lang="sk-SK" sz="2800" dirty="0" smtClean="0">
                <a:ea typeface="Geneva"/>
              </a:rPr>
              <a:t> ali izničenje) </a:t>
            </a:r>
            <a:r>
              <a:rPr lang="en-US" sz="2800" dirty="0" err="1" smtClean="0">
                <a:ea typeface="Geneva"/>
              </a:rPr>
              <a:t>ali</a:t>
            </a:r>
            <a:r>
              <a:rPr lang="en-US" sz="2800" dirty="0" smtClean="0">
                <a:ea typeface="Geneva"/>
              </a:rPr>
              <a:t> </a:t>
            </a:r>
            <a:r>
              <a:rPr lang="en-US" sz="2800" dirty="0" err="1" smtClean="0">
                <a:ea typeface="Geneva"/>
              </a:rPr>
              <a:t>osebne</a:t>
            </a:r>
            <a:r>
              <a:rPr lang="en-US" sz="2800" dirty="0" smtClean="0">
                <a:ea typeface="Geneva"/>
              </a:rPr>
              <a:t> </a:t>
            </a:r>
            <a:r>
              <a:rPr lang="en-US" sz="2800" dirty="0" err="1" smtClean="0">
                <a:ea typeface="Geneva"/>
              </a:rPr>
              <a:t>identitete</a:t>
            </a:r>
            <a:r>
              <a:rPr lang="sk-SK" sz="2800" dirty="0" smtClean="0">
                <a:ea typeface="Geneva"/>
              </a:rPr>
              <a:t> („</a:t>
            </a:r>
            <a:r>
              <a:rPr lang="sk-SK" sz="2800" b="1" i="1" dirty="0" smtClean="0">
                <a:solidFill>
                  <a:srgbClr val="FF0000"/>
                </a:solidFill>
                <a:ea typeface="Geneva"/>
              </a:rPr>
              <a:t>ego dissolution</a:t>
            </a:r>
            <a:r>
              <a:rPr lang="sk-SK" sz="2800" dirty="0" smtClean="0">
                <a:ea typeface="Geneva"/>
              </a:rPr>
              <a:t>“)</a:t>
            </a:r>
            <a:r>
              <a:rPr lang="en-US" sz="2800" dirty="0" smtClean="0">
                <a:ea typeface="Geneva"/>
              </a:rPr>
              <a:t>.</a:t>
            </a:r>
          </a:p>
          <a:p>
            <a:pPr marL="609600" indent="-609600" eaLnBrk="1" hangingPunct="1"/>
            <a:r>
              <a:rPr lang="en-US" sz="2800" dirty="0" err="1" smtClean="0">
                <a:ea typeface="Geneva"/>
              </a:rPr>
              <a:t>Mogoče</a:t>
            </a:r>
            <a:r>
              <a:rPr lang="en-US" sz="2800" dirty="0" smtClean="0">
                <a:ea typeface="Geneva"/>
              </a:rPr>
              <a:t> </a:t>
            </a:r>
            <a:r>
              <a:rPr lang="sl-SI" sz="2800" dirty="0" smtClean="0">
                <a:ea typeface="Geneva"/>
              </a:rPr>
              <a:t>ga je </a:t>
            </a:r>
            <a:r>
              <a:rPr lang="en-US" sz="2800" dirty="0" err="1" smtClean="0">
                <a:ea typeface="Geneva"/>
              </a:rPr>
              <a:t>doseči</a:t>
            </a:r>
            <a:r>
              <a:rPr lang="en-US" sz="2800" dirty="0" smtClean="0">
                <a:ea typeface="Geneva"/>
              </a:rPr>
              <a:t> s </a:t>
            </a:r>
            <a:r>
              <a:rPr lang="en-US" sz="2800" dirty="0" err="1" smtClean="0">
                <a:ea typeface="Geneva"/>
              </a:rPr>
              <a:t>pomočjo</a:t>
            </a:r>
            <a:r>
              <a:rPr lang="en-US" sz="2800" dirty="0" smtClean="0">
                <a:ea typeface="Geneva"/>
              </a:rPr>
              <a:t> </a:t>
            </a:r>
            <a:r>
              <a:rPr lang="en-US" sz="2800" dirty="0" err="1" smtClean="0">
                <a:ea typeface="Geneva"/>
              </a:rPr>
              <a:t>različnih</a:t>
            </a:r>
            <a:r>
              <a:rPr lang="en-US" sz="2800" dirty="0" smtClean="0">
                <a:ea typeface="Geneva"/>
              </a:rPr>
              <a:t> </a:t>
            </a:r>
            <a:r>
              <a:rPr lang="en-US" sz="2800" dirty="0" err="1" smtClean="0">
                <a:ea typeface="Geneva"/>
              </a:rPr>
              <a:t>vrst</a:t>
            </a:r>
            <a:r>
              <a:rPr lang="en-US" sz="2800" dirty="0" smtClean="0">
                <a:ea typeface="Geneva"/>
              </a:rPr>
              <a:t> </a:t>
            </a:r>
            <a:r>
              <a:rPr lang="en-US" sz="2800" dirty="0" err="1" smtClean="0">
                <a:ea typeface="Geneva"/>
              </a:rPr>
              <a:t>obredov</a:t>
            </a:r>
            <a:r>
              <a:rPr lang="en-US" sz="2800" dirty="0" smtClean="0">
                <a:ea typeface="Geneva"/>
              </a:rPr>
              <a:t> </a:t>
            </a:r>
            <a:r>
              <a:rPr lang="en-US" sz="2800" dirty="0" err="1" smtClean="0">
                <a:ea typeface="Geneva"/>
              </a:rPr>
              <a:t>ali</a:t>
            </a:r>
            <a:r>
              <a:rPr lang="en-US" sz="2800" dirty="0" smtClean="0">
                <a:ea typeface="Geneva"/>
              </a:rPr>
              <a:t> </a:t>
            </a:r>
            <a:r>
              <a:rPr lang="sl-SI" sz="2800" dirty="0" smtClean="0">
                <a:ea typeface="Geneva"/>
              </a:rPr>
              <a:t>vadb</a:t>
            </a:r>
            <a:r>
              <a:rPr lang="en-US" sz="2800" dirty="0" smtClean="0">
                <a:ea typeface="Geneva"/>
              </a:rPr>
              <a:t>.</a:t>
            </a:r>
          </a:p>
          <a:p>
            <a:pPr marL="609600" indent="-609600" eaLnBrk="1" hangingPunct="1"/>
            <a:r>
              <a:rPr lang="en-US" sz="2800" dirty="0" err="1" smtClean="0">
                <a:ea typeface="Geneva"/>
              </a:rPr>
              <a:t>Doseganj</a:t>
            </a:r>
            <a:r>
              <a:rPr lang="sl-SI" sz="2800" dirty="0" smtClean="0">
                <a:ea typeface="Geneva"/>
              </a:rPr>
              <a:t>e</a:t>
            </a:r>
            <a:r>
              <a:rPr lang="en-US" sz="2800" dirty="0" smtClean="0">
                <a:ea typeface="Geneva"/>
              </a:rPr>
              <a:t> </a:t>
            </a:r>
            <a:r>
              <a:rPr lang="en-US" sz="2800" dirty="0" err="1" smtClean="0">
                <a:ea typeface="Geneva"/>
              </a:rPr>
              <a:t>zavedanja</a:t>
            </a:r>
            <a:r>
              <a:rPr lang="en-US" sz="2800" dirty="0" smtClean="0">
                <a:ea typeface="Geneva"/>
              </a:rPr>
              <a:t> </a:t>
            </a:r>
            <a:r>
              <a:rPr lang="en-US" sz="2800" dirty="0" err="1" smtClean="0">
                <a:ea typeface="Geneva"/>
              </a:rPr>
              <a:t>ali</a:t>
            </a:r>
            <a:r>
              <a:rPr lang="en-US" sz="2800" dirty="0" smtClean="0">
                <a:ea typeface="Geneva"/>
              </a:rPr>
              <a:t> </a:t>
            </a:r>
            <a:r>
              <a:rPr lang="en-US" sz="2800" dirty="0" err="1" smtClean="0">
                <a:ea typeface="Geneva"/>
              </a:rPr>
              <a:t>resničn</a:t>
            </a:r>
            <a:r>
              <a:rPr lang="sl-SI" sz="2800" dirty="0" smtClean="0">
                <a:ea typeface="Geneva"/>
              </a:rPr>
              <a:t>ega</a:t>
            </a:r>
            <a:r>
              <a:rPr lang="en-US" sz="2800" dirty="0" smtClean="0">
                <a:ea typeface="Geneva"/>
              </a:rPr>
              <a:t> </a:t>
            </a:r>
            <a:r>
              <a:rPr lang="en-US" sz="2800" dirty="0" err="1" smtClean="0">
                <a:ea typeface="Geneva"/>
              </a:rPr>
              <a:t>dojemanje</a:t>
            </a:r>
            <a:r>
              <a:rPr lang="en-US" sz="2800" dirty="0" smtClean="0">
                <a:ea typeface="Geneva"/>
              </a:rPr>
              <a:t> </a:t>
            </a:r>
            <a:r>
              <a:rPr lang="en-US" sz="2800" dirty="0" err="1" smtClean="0">
                <a:ea typeface="Geneva"/>
              </a:rPr>
              <a:t>skritega</a:t>
            </a:r>
            <a:r>
              <a:rPr lang="en-US" sz="2800" dirty="0" smtClean="0">
                <a:ea typeface="Geneva"/>
              </a:rPr>
              <a:t> </a:t>
            </a:r>
            <a:r>
              <a:rPr lang="en-US" sz="2800" dirty="0" err="1" smtClean="0">
                <a:ea typeface="Geneva"/>
              </a:rPr>
              <a:t>stanj</a:t>
            </a:r>
            <a:r>
              <a:rPr lang="sl-SI" sz="2800" dirty="0" smtClean="0">
                <a:ea typeface="Geneva"/>
              </a:rPr>
              <a:t>a</a:t>
            </a:r>
            <a:r>
              <a:rPr lang="en-US" sz="2800" dirty="0" smtClean="0">
                <a:ea typeface="Geneva"/>
              </a:rPr>
              <a:t> </a:t>
            </a:r>
            <a:r>
              <a:rPr lang="en-US" sz="2800" dirty="0" err="1" smtClean="0">
                <a:ea typeface="Geneva"/>
              </a:rPr>
              <a:t>realnosti</a:t>
            </a:r>
            <a:r>
              <a:rPr lang="en-US" sz="2800" dirty="0" smtClean="0">
                <a:ea typeface="Geneva"/>
              </a:rPr>
              <a:t>.</a:t>
            </a:r>
          </a:p>
        </p:txBody>
      </p:sp>
      <p:pic>
        <p:nvPicPr>
          <p:cNvPr id="2" name="Slika 1"/>
          <p:cNvPicPr>
            <a:picLocks noChangeAspect="1"/>
          </p:cNvPicPr>
          <p:nvPr/>
        </p:nvPicPr>
        <p:blipFill>
          <a:blip r:embed="rId3"/>
          <a:stretch>
            <a:fillRect/>
          </a:stretch>
        </p:blipFill>
        <p:spPr>
          <a:xfrm>
            <a:off x="9977437" y="19334"/>
            <a:ext cx="2143125" cy="2143125"/>
          </a:xfrm>
          <a:prstGeom prst="rect">
            <a:avLst/>
          </a:prstGeom>
        </p:spPr>
      </p:pic>
      <p:pic>
        <p:nvPicPr>
          <p:cNvPr id="4" name="Slika 3"/>
          <p:cNvPicPr>
            <a:picLocks noChangeAspect="1"/>
          </p:cNvPicPr>
          <p:nvPr/>
        </p:nvPicPr>
        <p:blipFill>
          <a:blip r:embed="rId4"/>
          <a:stretch>
            <a:fillRect/>
          </a:stretch>
        </p:blipFill>
        <p:spPr>
          <a:xfrm>
            <a:off x="6096000" y="2285005"/>
            <a:ext cx="6096000" cy="4543425"/>
          </a:xfrm>
          <a:prstGeom prst="rect">
            <a:avLst/>
          </a:prstGeom>
        </p:spPr>
      </p:pic>
      <p:sp>
        <p:nvSpPr>
          <p:cNvPr id="5" name="Pravokotnik 4"/>
          <p:cNvSpPr/>
          <p:nvPr/>
        </p:nvSpPr>
        <p:spPr>
          <a:xfrm>
            <a:off x="2209800" y="6469009"/>
            <a:ext cx="5280100" cy="461665"/>
          </a:xfrm>
          <a:prstGeom prst="rect">
            <a:avLst/>
          </a:prstGeom>
        </p:spPr>
        <p:txBody>
          <a:bodyPr wrap="none">
            <a:spAutoFit/>
          </a:bodyPr>
          <a:lstStyle/>
          <a:p>
            <a:r>
              <a:rPr lang="en-US" dirty="0"/>
              <a:t>DMT Models the Near-Death Experience</a:t>
            </a:r>
            <a:endParaRPr lang="en-GB" dirty="0"/>
          </a:p>
        </p:txBody>
      </p:sp>
      <p:sp>
        <p:nvSpPr>
          <p:cNvPr id="6" name="Pravokotnik 5"/>
          <p:cNvSpPr/>
          <p:nvPr/>
        </p:nvSpPr>
        <p:spPr>
          <a:xfrm>
            <a:off x="6061881" y="1823340"/>
            <a:ext cx="3493264" cy="461665"/>
          </a:xfrm>
          <a:prstGeom prst="rect">
            <a:avLst/>
          </a:prstGeom>
        </p:spPr>
        <p:txBody>
          <a:bodyPr wrap="none">
            <a:spAutoFit/>
          </a:bodyPr>
          <a:lstStyle/>
          <a:p>
            <a:r>
              <a:rPr lang="en-GB" dirty="0"/>
              <a:t>10.3389/fpsyg.2018.01424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smtClean="0">
                <a:ea typeface="Geneva"/>
              </a:rPr>
              <a:t>Ne</a:t>
            </a:r>
            <a:r>
              <a:rPr lang="sl-SI" smtClean="0">
                <a:ea typeface="Geneva"/>
              </a:rPr>
              <a:t>v</a:t>
            </a:r>
            <a:r>
              <a:rPr lang="en-US" smtClean="0">
                <a:ea typeface="Geneva"/>
              </a:rPr>
              <a:t>roteolog</a:t>
            </a:r>
            <a:r>
              <a:rPr lang="sl-SI" smtClean="0">
                <a:ea typeface="Geneva"/>
              </a:rPr>
              <a:t>ija</a:t>
            </a:r>
            <a:endParaRPr lang="en-US" smtClean="0">
              <a:ea typeface="Geneva"/>
            </a:endParaRPr>
          </a:p>
        </p:txBody>
      </p:sp>
      <p:sp>
        <p:nvSpPr>
          <p:cNvPr id="46082" name="Rectangle 3"/>
          <p:cNvSpPr>
            <a:spLocks noGrp="1" noChangeArrowheads="1"/>
          </p:cNvSpPr>
          <p:nvPr>
            <p:ph type="body" idx="1"/>
          </p:nvPr>
        </p:nvSpPr>
        <p:spPr>
          <a:xfrm>
            <a:off x="381000" y="1066800"/>
            <a:ext cx="11125200" cy="2590800"/>
          </a:xfrm>
        </p:spPr>
        <p:txBody>
          <a:bodyPr/>
          <a:lstStyle/>
          <a:p>
            <a:pPr eaLnBrk="1" hangingPunct="1"/>
            <a:r>
              <a:rPr lang="en-US" dirty="0" err="1" smtClean="0">
                <a:ea typeface="Geneva"/>
              </a:rPr>
              <a:t>Študij</a:t>
            </a:r>
            <a:r>
              <a:rPr lang="en-US" dirty="0" smtClean="0">
                <a:ea typeface="Geneva"/>
              </a:rPr>
              <a:t> </a:t>
            </a:r>
            <a:r>
              <a:rPr lang="en-US" dirty="0" err="1" smtClean="0">
                <a:ea typeface="Geneva"/>
              </a:rPr>
              <a:t>nevrobiologij</a:t>
            </a:r>
            <a:r>
              <a:rPr lang="sl-SI" dirty="0" smtClean="0">
                <a:ea typeface="Geneva"/>
              </a:rPr>
              <a:t>e</a:t>
            </a:r>
            <a:r>
              <a:rPr lang="en-US" dirty="0" smtClean="0">
                <a:ea typeface="Geneva"/>
              </a:rPr>
              <a:t> </a:t>
            </a:r>
            <a:r>
              <a:rPr lang="en-US" dirty="0" err="1" smtClean="0">
                <a:ea typeface="Geneva"/>
              </a:rPr>
              <a:t>religije</a:t>
            </a:r>
            <a:r>
              <a:rPr lang="en-US" dirty="0" smtClean="0">
                <a:ea typeface="Geneva"/>
              </a:rPr>
              <a:t> in </a:t>
            </a:r>
            <a:r>
              <a:rPr lang="en-US" dirty="0" err="1" smtClean="0">
                <a:ea typeface="Geneva"/>
              </a:rPr>
              <a:t>duhovnosti</a:t>
            </a:r>
            <a:endParaRPr lang="en-US" dirty="0" smtClean="0">
              <a:ea typeface="Geneva"/>
            </a:endParaRPr>
          </a:p>
          <a:p>
            <a:pPr eaLnBrk="1" hangingPunct="1"/>
            <a:r>
              <a:rPr lang="en-US" dirty="0" err="1" smtClean="0">
                <a:ea typeface="Geneva"/>
              </a:rPr>
              <a:t>Predvsem</a:t>
            </a:r>
            <a:r>
              <a:rPr lang="en-US" dirty="0" smtClean="0">
                <a:ea typeface="Geneva"/>
              </a:rPr>
              <a:t> </a:t>
            </a:r>
            <a:r>
              <a:rPr lang="en-US" dirty="0" err="1" smtClean="0">
                <a:ea typeface="Geneva"/>
              </a:rPr>
              <a:t>razisk</a:t>
            </a:r>
            <a:r>
              <a:rPr lang="sl-SI" dirty="0" smtClean="0">
                <a:ea typeface="Geneva"/>
              </a:rPr>
              <a:t>ave s </a:t>
            </a:r>
            <a:r>
              <a:rPr lang="en-US" dirty="0" err="1" smtClean="0">
                <a:ea typeface="Geneva"/>
              </a:rPr>
              <a:t>slikanj</a:t>
            </a:r>
            <a:r>
              <a:rPr lang="sl-SI" dirty="0" err="1" smtClean="0">
                <a:ea typeface="Geneva"/>
              </a:rPr>
              <a:t>em</a:t>
            </a:r>
            <a:r>
              <a:rPr lang="en-US" dirty="0" smtClean="0">
                <a:ea typeface="Geneva"/>
              </a:rPr>
              <a:t> </a:t>
            </a:r>
            <a:r>
              <a:rPr lang="en-US" dirty="0" err="1" smtClean="0">
                <a:ea typeface="Geneva"/>
              </a:rPr>
              <a:t>možganov</a:t>
            </a:r>
            <a:endParaRPr lang="en-US" dirty="0" smtClean="0">
              <a:ea typeface="Geneva"/>
            </a:endParaRPr>
          </a:p>
          <a:p>
            <a:pPr eaLnBrk="1" hangingPunct="1"/>
            <a:r>
              <a:rPr lang="sk-SK" dirty="0" smtClean="0">
                <a:ea typeface="Geneva"/>
              </a:rPr>
              <a:t>„</a:t>
            </a:r>
            <a:r>
              <a:rPr lang="en-US" i="1" dirty="0" err="1" smtClean="0">
                <a:solidFill>
                  <a:schemeClr val="accent6">
                    <a:lumMod val="75000"/>
                  </a:schemeClr>
                </a:solidFill>
                <a:ea typeface="Geneva"/>
              </a:rPr>
              <a:t>Verski</a:t>
            </a:r>
            <a:r>
              <a:rPr lang="en-US" i="1" dirty="0" smtClean="0">
                <a:solidFill>
                  <a:schemeClr val="accent6">
                    <a:lumMod val="75000"/>
                  </a:schemeClr>
                </a:solidFill>
                <a:ea typeface="Geneva"/>
              </a:rPr>
              <a:t> </a:t>
            </a:r>
            <a:r>
              <a:rPr lang="en-US" i="1" dirty="0" err="1" smtClean="0">
                <a:solidFill>
                  <a:schemeClr val="accent6">
                    <a:lumMod val="75000"/>
                  </a:schemeClr>
                </a:solidFill>
                <a:ea typeface="Geneva"/>
              </a:rPr>
              <a:t>obredi</a:t>
            </a:r>
            <a:r>
              <a:rPr lang="en-US" i="1" dirty="0" smtClean="0">
                <a:solidFill>
                  <a:schemeClr val="accent6">
                    <a:lumMod val="75000"/>
                  </a:schemeClr>
                </a:solidFill>
                <a:ea typeface="Geneva"/>
              </a:rPr>
              <a:t> </a:t>
            </a:r>
            <a:r>
              <a:rPr lang="en-US" i="1" dirty="0" err="1" smtClean="0">
                <a:solidFill>
                  <a:schemeClr val="accent6">
                    <a:lumMod val="75000"/>
                  </a:schemeClr>
                </a:solidFill>
                <a:ea typeface="Geneva"/>
              </a:rPr>
              <a:t>imajo</a:t>
            </a:r>
            <a:r>
              <a:rPr lang="en-US" i="1" dirty="0" smtClean="0">
                <a:solidFill>
                  <a:schemeClr val="accent6">
                    <a:lumMod val="75000"/>
                  </a:schemeClr>
                </a:solidFill>
                <a:ea typeface="Geneva"/>
              </a:rPr>
              <a:t> </a:t>
            </a:r>
            <a:r>
              <a:rPr lang="en-US" i="1" dirty="0" err="1" smtClean="0">
                <a:solidFill>
                  <a:schemeClr val="accent6">
                    <a:lumMod val="75000"/>
                  </a:schemeClr>
                </a:solidFill>
                <a:ea typeface="Geneva"/>
              </a:rPr>
              <a:t>moč</a:t>
            </a:r>
            <a:r>
              <a:rPr lang="en-US" i="1" dirty="0" smtClean="0">
                <a:solidFill>
                  <a:schemeClr val="accent6">
                    <a:lumMod val="75000"/>
                  </a:schemeClr>
                </a:solidFill>
                <a:ea typeface="Geneva"/>
              </a:rPr>
              <a:t>, da </a:t>
            </a:r>
            <a:r>
              <a:rPr lang="en-US" i="1" dirty="0" err="1" smtClean="0">
                <a:solidFill>
                  <a:schemeClr val="accent6">
                    <a:lumMod val="75000"/>
                  </a:schemeClr>
                </a:solidFill>
                <a:ea typeface="Geneva"/>
              </a:rPr>
              <a:t>premakne</a:t>
            </a:r>
            <a:r>
              <a:rPr lang="sl-SI" i="1" dirty="0" smtClean="0">
                <a:solidFill>
                  <a:schemeClr val="accent6">
                    <a:lumMod val="75000"/>
                  </a:schemeClr>
                </a:solidFill>
                <a:ea typeface="Geneva"/>
              </a:rPr>
              <a:t>jo</a:t>
            </a:r>
            <a:r>
              <a:rPr lang="en-US" i="1" dirty="0" smtClean="0">
                <a:solidFill>
                  <a:schemeClr val="accent6">
                    <a:lumMod val="75000"/>
                  </a:schemeClr>
                </a:solidFill>
                <a:ea typeface="Geneva"/>
              </a:rPr>
              <a:t> </a:t>
            </a:r>
            <a:r>
              <a:rPr lang="en-US" i="1" dirty="0" err="1" smtClean="0">
                <a:solidFill>
                  <a:schemeClr val="accent6">
                    <a:lumMod val="75000"/>
                  </a:schemeClr>
                </a:solidFill>
                <a:ea typeface="Geneva"/>
              </a:rPr>
              <a:t>celo</a:t>
            </a:r>
            <a:r>
              <a:rPr lang="en-US" i="1" dirty="0" smtClean="0">
                <a:solidFill>
                  <a:schemeClr val="accent6">
                    <a:lumMod val="75000"/>
                  </a:schemeClr>
                </a:solidFill>
                <a:ea typeface="Geneva"/>
              </a:rPr>
              <a:t> </a:t>
            </a:r>
            <a:r>
              <a:rPr lang="sl-SI" i="1" dirty="0" smtClean="0">
                <a:solidFill>
                  <a:schemeClr val="accent6">
                    <a:lumMod val="75000"/>
                  </a:schemeClr>
                </a:solidFill>
                <a:ea typeface="Geneva"/>
              </a:rPr>
              <a:t>neverujoče</a:t>
            </a:r>
            <a:r>
              <a:rPr lang="en-US" i="1" dirty="0" smtClean="0">
                <a:ea typeface="Geneva"/>
              </a:rPr>
              <a:t>!</a:t>
            </a:r>
            <a:r>
              <a:rPr lang="sk-SK" dirty="0" smtClean="0">
                <a:ea typeface="Geneva"/>
              </a:rPr>
              <a:t>“</a:t>
            </a:r>
            <a:endParaRPr lang="en-US" dirty="0" smtClean="0">
              <a:ea typeface="Geneva"/>
            </a:endParaRPr>
          </a:p>
          <a:p>
            <a:pPr eaLnBrk="1" hangingPunct="1"/>
            <a:endParaRPr lang="en-US" dirty="0" smtClean="0">
              <a:ea typeface="Geneva"/>
            </a:endParaRPr>
          </a:p>
        </p:txBody>
      </p:sp>
      <p:pic>
        <p:nvPicPr>
          <p:cNvPr id="82948" name="Picture 4"/>
          <p:cNvPicPr>
            <a:picLocks noChangeAspect="1" noChangeArrowheads="1"/>
          </p:cNvPicPr>
          <p:nvPr/>
        </p:nvPicPr>
        <p:blipFill>
          <a:blip r:embed="rId2"/>
          <a:srcRect/>
          <a:stretch>
            <a:fillRect/>
          </a:stretch>
        </p:blipFill>
        <p:spPr bwMode="auto">
          <a:xfrm>
            <a:off x="685800" y="3326105"/>
            <a:ext cx="2233614" cy="3286235"/>
          </a:xfrm>
          <a:prstGeom prst="rect">
            <a:avLst/>
          </a:prstGeom>
          <a:noFill/>
          <a:ln w="9525">
            <a:noFill/>
            <a:miter lim="800000"/>
            <a:headEnd/>
            <a:tailEnd/>
          </a:ln>
        </p:spPr>
      </p:pic>
      <p:pic>
        <p:nvPicPr>
          <p:cNvPr id="82949" name="Picture 5"/>
          <p:cNvPicPr>
            <a:picLocks noChangeAspect="1" noChangeArrowheads="1"/>
          </p:cNvPicPr>
          <p:nvPr/>
        </p:nvPicPr>
        <p:blipFill>
          <a:blip r:embed="rId3"/>
          <a:srcRect/>
          <a:stretch>
            <a:fillRect/>
          </a:stretch>
        </p:blipFill>
        <p:spPr bwMode="auto">
          <a:xfrm>
            <a:off x="3395665" y="3323764"/>
            <a:ext cx="2509835" cy="3305636"/>
          </a:xfrm>
          <a:prstGeom prst="rect">
            <a:avLst/>
          </a:prstGeom>
          <a:noFill/>
          <a:ln w="9525">
            <a:noFill/>
            <a:miter lim="800000"/>
            <a:headEnd/>
            <a:tailEnd/>
          </a:ln>
        </p:spPr>
      </p:pic>
      <p:pic>
        <p:nvPicPr>
          <p:cNvPr id="82950" name="Picture 6"/>
          <p:cNvPicPr>
            <a:picLocks noChangeAspect="1" noChangeArrowheads="1"/>
          </p:cNvPicPr>
          <p:nvPr/>
        </p:nvPicPr>
        <p:blipFill>
          <a:blip r:embed="rId4"/>
          <a:srcRect/>
          <a:stretch>
            <a:fillRect/>
          </a:stretch>
        </p:blipFill>
        <p:spPr bwMode="auto">
          <a:xfrm>
            <a:off x="6553200" y="3329432"/>
            <a:ext cx="2133600" cy="3299968"/>
          </a:xfrm>
          <a:prstGeom prst="rect">
            <a:avLst/>
          </a:prstGeom>
          <a:noFill/>
          <a:ln w="9525">
            <a:noFill/>
            <a:miter lim="800000"/>
            <a:headEnd/>
            <a:tailEnd/>
          </a:ln>
        </p:spPr>
      </p:pic>
      <p:pic>
        <p:nvPicPr>
          <p:cNvPr id="82951" name="Picture 7"/>
          <p:cNvPicPr>
            <a:picLocks noChangeAspect="1" noChangeArrowheads="1"/>
          </p:cNvPicPr>
          <p:nvPr/>
        </p:nvPicPr>
        <p:blipFill>
          <a:blip r:embed="rId5"/>
          <a:srcRect/>
          <a:stretch>
            <a:fillRect/>
          </a:stretch>
        </p:blipFill>
        <p:spPr bwMode="auto">
          <a:xfrm>
            <a:off x="9344168" y="3323764"/>
            <a:ext cx="2438399" cy="34150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82948"/>
                                        </p:tgtEl>
                                        <p:attrNameLst>
                                          <p:attrName>style.color</p:attrName>
                                        </p:attrNameLst>
                                      </p:cBhvr>
                                      <p:to>
                                        <a:schemeClr val="accent2"/>
                                      </p:to>
                                    </p:animClr>
                                    <p:animClr clrSpc="rgb" dir="cw">
                                      <p:cBhvr>
                                        <p:cTn id="7" dur="100" fill="hold"/>
                                        <p:tgtEl>
                                          <p:spTgt spid="82948"/>
                                        </p:tgtEl>
                                        <p:attrNameLst>
                                          <p:attrName>fillcolor</p:attrName>
                                        </p:attrNameLst>
                                      </p:cBhvr>
                                      <p:to>
                                        <a:schemeClr val="accent2"/>
                                      </p:to>
                                    </p:animClr>
                                    <p:set>
                                      <p:cBhvr>
                                        <p:cTn id="8" dur="100" fill="hold"/>
                                        <p:tgtEl>
                                          <p:spTgt spid="82948"/>
                                        </p:tgtEl>
                                        <p:attrNameLst>
                                          <p:attrName>fill.type</p:attrName>
                                        </p:attrNameLst>
                                      </p:cBhvr>
                                      <p:to>
                                        <p:strVal val="solid"/>
                                      </p:to>
                                    </p:set>
                                    <p:set>
                                      <p:cBhvr>
                                        <p:cTn id="9" dur="100" fill="hold"/>
                                        <p:tgtEl>
                                          <p:spTgt spid="82948"/>
                                        </p:tgtEl>
                                        <p:attrNameLst>
                                          <p:attrName>fill.on</p:attrName>
                                        </p:attrNameLst>
                                      </p:cBhvr>
                                      <p:to>
                                        <p:strVal val="true"/>
                                      </p:to>
                                    </p:set>
                                    <p:animRot by="120000">
                                      <p:cBhvr>
                                        <p:cTn id="10" dur="100" fill="hold">
                                          <p:stCondLst>
                                            <p:cond delay="0"/>
                                          </p:stCondLst>
                                        </p:cTn>
                                        <p:tgtEl>
                                          <p:spTgt spid="82948"/>
                                        </p:tgtEl>
                                        <p:attrNameLst>
                                          <p:attrName>r</p:attrName>
                                        </p:attrNameLst>
                                      </p:cBhvr>
                                    </p:animRot>
                                    <p:animRot by="-240000">
                                      <p:cBhvr>
                                        <p:cTn id="11" dur="200" fill="hold">
                                          <p:stCondLst>
                                            <p:cond delay="200"/>
                                          </p:stCondLst>
                                        </p:cTn>
                                        <p:tgtEl>
                                          <p:spTgt spid="82948"/>
                                        </p:tgtEl>
                                        <p:attrNameLst>
                                          <p:attrName>r</p:attrName>
                                        </p:attrNameLst>
                                      </p:cBhvr>
                                    </p:animRot>
                                    <p:animRot by="240000">
                                      <p:cBhvr>
                                        <p:cTn id="12" dur="200" fill="hold">
                                          <p:stCondLst>
                                            <p:cond delay="400"/>
                                          </p:stCondLst>
                                        </p:cTn>
                                        <p:tgtEl>
                                          <p:spTgt spid="82948"/>
                                        </p:tgtEl>
                                        <p:attrNameLst>
                                          <p:attrName>r</p:attrName>
                                        </p:attrNameLst>
                                      </p:cBhvr>
                                    </p:animRot>
                                    <p:animRot by="-240000">
                                      <p:cBhvr>
                                        <p:cTn id="13" dur="200" fill="hold">
                                          <p:stCondLst>
                                            <p:cond delay="600"/>
                                          </p:stCondLst>
                                        </p:cTn>
                                        <p:tgtEl>
                                          <p:spTgt spid="82948"/>
                                        </p:tgtEl>
                                        <p:attrNameLst>
                                          <p:attrName>r</p:attrName>
                                        </p:attrNameLst>
                                      </p:cBhvr>
                                    </p:animRot>
                                    <p:animRot by="120000">
                                      <p:cBhvr>
                                        <p:cTn id="14" dur="200" fill="hold">
                                          <p:stCondLst>
                                            <p:cond delay="800"/>
                                          </p:stCondLst>
                                        </p:cTn>
                                        <p:tgtEl>
                                          <p:spTgt spid="82948"/>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2" presetClass="emph" presetSubtype="0" fill="hold" nodeType="clickEffect">
                                  <p:stCondLst>
                                    <p:cond delay="0"/>
                                  </p:stCondLst>
                                  <p:childTnLst>
                                    <p:animClr clrSpc="rgb" dir="cw">
                                      <p:cBhvr override="childStyle">
                                        <p:cTn id="18" dur="100" fill="hold"/>
                                        <p:tgtEl>
                                          <p:spTgt spid="82949"/>
                                        </p:tgtEl>
                                        <p:attrNameLst>
                                          <p:attrName>style.color</p:attrName>
                                        </p:attrNameLst>
                                      </p:cBhvr>
                                      <p:to>
                                        <a:schemeClr val="accent2"/>
                                      </p:to>
                                    </p:animClr>
                                    <p:animClr clrSpc="rgb" dir="cw">
                                      <p:cBhvr>
                                        <p:cTn id="19" dur="100" fill="hold"/>
                                        <p:tgtEl>
                                          <p:spTgt spid="82949"/>
                                        </p:tgtEl>
                                        <p:attrNameLst>
                                          <p:attrName>fillcolor</p:attrName>
                                        </p:attrNameLst>
                                      </p:cBhvr>
                                      <p:to>
                                        <a:schemeClr val="accent2"/>
                                      </p:to>
                                    </p:animClr>
                                    <p:set>
                                      <p:cBhvr>
                                        <p:cTn id="20" dur="100" fill="hold"/>
                                        <p:tgtEl>
                                          <p:spTgt spid="82949"/>
                                        </p:tgtEl>
                                        <p:attrNameLst>
                                          <p:attrName>fill.type</p:attrName>
                                        </p:attrNameLst>
                                      </p:cBhvr>
                                      <p:to>
                                        <p:strVal val="solid"/>
                                      </p:to>
                                    </p:set>
                                    <p:set>
                                      <p:cBhvr>
                                        <p:cTn id="21" dur="100" fill="hold"/>
                                        <p:tgtEl>
                                          <p:spTgt spid="82949"/>
                                        </p:tgtEl>
                                        <p:attrNameLst>
                                          <p:attrName>fill.on</p:attrName>
                                        </p:attrNameLst>
                                      </p:cBhvr>
                                      <p:to>
                                        <p:strVal val="true"/>
                                      </p:to>
                                    </p:set>
                                    <p:animRot by="120000">
                                      <p:cBhvr>
                                        <p:cTn id="22" dur="100" fill="hold">
                                          <p:stCondLst>
                                            <p:cond delay="0"/>
                                          </p:stCondLst>
                                        </p:cTn>
                                        <p:tgtEl>
                                          <p:spTgt spid="82949"/>
                                        </p:tgtEl>
                                        <p:attrNameLst>
                                          <p:attrName>r</p:attrName>
                                        </p:attrNameLst>
                                      </p:cBhvr>
                                    </p:animRot>
                                    <p:animRot by="-240000">
                                      <p:cBhvr>
                                        <p:cTn id="23" dur="200" fill="hold">
                                          <p:stCondLst>
                                            <p:cond delay="200"/>
                                          </p:stCondLst>
                                        </p:cTn>
                                        <p:tgtEl>
                                          <p:spTgt spid="82949"/>
                                        </p:tgtEl>
                                        <p:attrNameLst>
                                          <p:attrName>r</p:attrName>
                                        </p:attrNameLst>
                                      </p:cBhvr>
                                    </p:animRot>
                                    <p:animRot by="240000">
                                      <p:cBhvr>
                                        <p:cTn id="24" dur="200" fill="hold">
                                          <p:stCondLst>
                                            <p:cond delay="400"/>
                                          </p:stCondLst>
                                        </p:cTn>
                                        <p:tgtEl>
                                          <p:spTgt spid="82949"/>
                                        </p:tgtEl>
                                        <p:attrNameLst>
                                          <p:attrName>r</p:attrName>
                                        </p:attrNameLst>
                                      </p:cBhvr>
                                    </p:animRot>
                                    <p:animRot by="-240000">
                                      <p:cBhvr>
                                        <p:cTn id="25" dur="200" fill="hold">
                                          <p:stCondLst>
                                            <p:cond delay="600"/>
                                          </p:stCondLst>
                                        </p:cTn>
                                        <p:tgtEl>
                                          <p:spTgt spid="82949"/>
                                        </p:tgtEl>
                                        <p:attrNameLst>
                                          <p:attrName>r</p:attrName>
                                        </p:attrNameLst>
                                      </p:cBhvr>
                                    </p:animRot>
                                    <p:animRot by="120000">
                                      <p:cBhvr>
                                        <p:cTn id="26" dur="200" fill="hold">
                                          <p:stCondLst>
                                            <p:cond delay="800"/>
                                          </p:stCondLst>
                                        </p:cTn>
                                        <p:tgtEl>
                                          <p:spTgt spid="82949"/>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32" presetClass="emph" presetSubtype="0" fill="hold" nodeType="clickEffect">
                                  <p:stCondLst>
                                    <p:cond delay="0"/>
                                  </p:stCondLst>
                                  <p:childTnLst>
                                    <p:animClr clrSpc="rgb" dir="cw">
                                      <p:cBhvr override="childStyle">
                                        <p:cTn id="30" dur="100" fill="hold"/>
                                        <p:tgtEl>
                                          <p:spTgt spid="82950"/>
                                        </p:tgtEl>
                                        <p:attrNameLst>
                                          <p:attrName>style.color</p:attrName>
                                        </p:attrNameLst>
                                      </p:cBhvr>
                                      <p:to>
                                        <a:schemeClr val="accent2"/>
                                      </p:to>
                                    </p:animClr>
                                    <p:animClr clrSpc="rgb" dir="cw">
                                      <p:cBhvr>
                                        <p:cTn id="31" dur="100" fill="hold"/>
                                        <p:tgtEl>
                                          <p:spTgt spid="82950"/>
                                        </p:tgtEl>
                                        <p:attrNameLst>
                                          <p:attrName>fillcolor</p:attrName>
                                        </p:attrNameLst>
                                      </p:cBhvr>
                                      <p:to>
                                        <a:schemeClr val="accent2"/>
                                      </p:to>
                                    </p:animClr>
                                    <p:set>
                                      <p:cBhvr>
                                        <p:cTn id="32" dur="100" fill="hold"/>
                                        <p:tgtEl>
                                          <p:spTgt spid="82950"/>
                                        </p:tgtEl>
                                        <p:attrNameLst>
                                          <p:attrName>fill.type</p:attrName>
                                        </p:attrNameLst>
                                      </p:cBhvr>
                                      <p:to>
                                        <p:strVal val="solid"/>
                                      </p:to>
                                    </p:set>
                                    <p:set>
                                      <p:cBhvr>
                                        <p:cTn id="33" dur="100" fill="hold"/>
                                        <p:tgtEl>
                                          <p:spTgt spid="82950"/>
                                        </p:tgtEl>
                                        <p:attrNameLst>
                                          <p:attrName>fill.on</p:attrName>
                                        </p:attrNameLst>
                                      </p:cBhvr>
                                      <p:to>
                                        <p:strVal val="true"/>
                                      </p:to>
                                    </p:set>
                                    <p:animRot by="120000">
                                      <p:cBhvr>
                                        <p:cTn id="34" dur="100" fill="hold">
                                          <p:stCondLst>
                                            <p:cond delay="0"/>
                                          </p:stCondLst>
                                        </p:cTn>
                                        <p:tgtEl>
                                          <p:spTgt spid="82950"/>
                                        </p:tgtEl>
                                        <p:attrNameLst>
                                          <p:attrName>r</p:attrName>
                                        </p:attrNameLst>
                                      </p:cBhvr>
                                    </p:animRot>
                                    <p:animRot by="-240000">
                                      <p:cBhvr>
                                        <p:cTn id="35" dur="200" fill="hold">
                                          <p:stCondLst>
                                            <p:cond delay="200"/>
                                          </p:stCondLst>
                                        </p:cTn>
                                        <p:tgtEl>
                                          <p:spTgt spid="82950"/>
                                        </p:tgtEl>
                                        <p:attrNameLst>
                                          <p:attrName>r</p:attrName>
                                        </p:attrNameLst>
                                      </p:cBhvr>
                                    </p:animRot>
                                    <p:animRot by="240000">
                                      <p:cBhvr>
                                        <p:cTn id="36" dur="200" fill="hold">
                                          <p:stCondLst>
                                            <p:cond delay="400"/>
                                          </p:stCondLst>
                                        </p:cTn>
                                        <p:tgtEl>
                                          <p:spTgt spid="82950"/>
                                        </p:tgtEl>
                                        <p:attrNameLst>
                                          <p:attrName>r</p:attrName>
                                        </p:attrNameLst>
                                      </p:cBhvr>
                                    </p:animRot>
                                    <p:animRot by="-240000">
                                      <p:cBhvr>
                                        <p:cTn id="37" dur="200" fill="hold">
                                          <p:stCondLst>
                                            <p:cond delay="600"/>
                                          </p:stCondLst>
                                        </p:cTn>
                                        <p:tgtEl>
                                          <p:spTgt spid="82950"/>
                                        </p:tgtEl>
                                        <p:attrNameLst>
                                          <p:attrName>r</p:attrName>
                                        </p:attrNameLst>
                                      </p:cBhvr>
                                    </p:animRot>
                                    <p:animRot by="120000">
                                      <p:cBhvr>
                                        <p:cTn id="38" dur="200" fill="hold">
                                          <p:stCondLst>
                                            <p:cond delay="800"/>
                                          </p:stCondLst>
                                        </p:cTn>
                                        <p:tgtEl>
                                          <p:spTgt spid="82950"/>
                                        </p:tgtEl>
                                        <p:attrNameLst>
                                          <p:attrName>r</p:attrName>
                                        </p:attrNameLst>
                                      </p:cBhvr>
                                    </p:animRot>
                                  </p:childTnLst>
                                </p:cTn>
                              </p:par>
                            </p:childTnLst>
                          </p:cTn>
                        </p:par>
                      </p:childTnLst>
                    </p:cTn>
                  </p:par>
                  <p:par>
                    <p:cTn id="39" fill="hold" nodeType="clickPar">
                      <p:stCondLst>
                        <p:cond delay="indefinite"/>
                      </p:stCondLst>
                      <p:childTnLst>
                        <p:par>
                          <p:cTn id="40" fill="hold" nodeType="withGroup">
                            <p:stCondLst>
                              <p:cond delay="0"/>
                            </p:stCondLst>
                            <p:childTnLst>
                              <p:par>
                                <p:cTn id="41" presetID="32" presetClass="emph" presetSubtype="0" fill="hold" nodeType="clickEffect">
                                  <p:stCondLst>
                                    <p:cond delay="0"/>
                                  </p:stCondLst>
                                  <p:childTnLst>
                                    <p:animClr clrSpc="rgb" dir="cw">
                                      <p:cBhvr override="childStyle">
                                        <p:cTn id="42" dur="100" fill="hold"/>
                                        <p:tgtEl>
                                          <p:spTgt spid="82951"/>
                                        </p:tgtEl>
                                        <p:attrNameLst>
                                          <p:attrName>style.color</p:attrName>
                                        </p:attrNameLst>
                                      </p:cBhvr>
                                      <p:to>
                                        <a:schemeClr val="hlink"/>
                                      </p:to>
                                    </p:animClr>
                                    <p:animClr clrSpc="rgb" dir="cw">
                                      <p:cBhvr>
                                        <p:cTn id="43" dur="100" fill="hold"/>
                                        <p:tgtEl>
                                          <p:spTgt spid="82951"/>
                                        </p:tgtEl>
                                        <p:attrNameLst>
                                          <p:attrName>fillcolor</p:attrName>
                                        </p:attrNameLst>
                                      </p:cBhvr>
                                      <p:to>
                                        <a:schemeClr val="hlink"/>
                                      </p:to>
                                    </p:animClr>
                                    <p:set>
                                      <p:cBhvr>
                                        <p:cTn id="44" dur="100" fill="hold"/>
                                        <p:tgtEl>
                                          <p:spTgt spid="82951"/>
                                        </p:tgtEl>
                                        <p:attrNameLst>
                                          <p:attrName>fill.type</p:attrName>
                                        </p:attrNameLst>
                                      </p:cBhvr>
                                      <p:to>
                                        <p:strVal val="solid"/>
                                      </p:to>
                                    </p:set>
                                    <p:set>
                                      <p:cBhvr>
                                        <p:cTn id="45" dur="100" fill="hold"/>
                                        <p:tgtEl>
                                          <p:spTgt spid="82951"/>
                                        </p:tgtEl>
                                        <p:attrNameLst>
                                          <p:attrName>fill.on</p:attrName>
                                        </p:attrNameLst>
                                      </p:cBhvr>
                                      <p:to>
                                        <p:strVal val="true"/>
                                      </p:to>
                                    </p:set>
                                    <p:animRot by="120000">
                                      <p:cBhvr>
                                        <p:cTn id="46" dur="100" fill="hold">
                                          <p:stCondLst>
                                            <p:cond delay="0"/>
                                          </p:stCondLst>
                                        </p:cTn>
                                        <p:tgtEl>
                                          <p:spTgt spid="82951"/>
                                        </p:tgtEl>
                                        <p:attrNameLst>
                                          <p:attrName>r</p:attrName>
                                        </p:attrNameLst>
                                      </p:cBhvr>
                                    </p:animRot>
                                    <p:animRot by="-240000">
                                      <p:cBhvr>
                                        <p:cTn id="47" dur="200" fill="hold">
                                          <p:stCondLst>
                                            <p:cond delay="200"/>
                                          </p:stCondLst>
                                        </p:cTn>
                                        <p:tgtEl>
                                          <p:spTgt spid="82951"/>
                                        </p:tgtEl>
                                        <p:attrNameLst>
                                          <p:attrName>r</p:attrName>
                                        </p:attrNameLst>
                                      </p:cBhvr>
                                    </p:animRot>
                                    <p:animRot by="240000">
                                      <p:cBhvr>
                                        <p:cTn id="48" dur="200" fill="hold">
                                          <p:stCondLst>
                                            <p:cond delay="400"/>
                                          </p:stCondLst>
                                        </p:cTn>
                                        <p:tgtEl>
                                          <p:spTgt spid="82951"/>
                                        </p:tgtEl>
                                        <p:attrNameLst>
                                          <p:attrName>r</p:attrName>
                                        </p:attrNameLst>
                                      </p:cBhvr>
                                    </p:animRot>
                                    <p:animRot by="-240000">
                                      <p:cBhvr>
                                        <p:cTn id="49" dur="200" fill="hold">
                                          <p:stCondLst>
                                            <p:cond delay="600"/>
                                          </p:stCondLst>
                                        </p:cTn>
                                        <p:tgtEl>
                                          <p:spTgt spid="82951"/>
                                        </p:tgtEl>
                                        <p:attrNameLst>
                                          <p:attrName>r</p:attrName>
                                        </p:attrNameLst>
                                      </p:cBhvr>
                                    </p:animRot>
                                    <p:animRot by="120000">
                                      <p:cBhvr>
                                        <p:cTn id="50" dur="200" fill="hold">
                                          <p:stCondLst>
                                            <p:cond delay="800"/>
                                          </p:stCondLst>
                                        </p:cTn>
                                        <p:tgtEl>
                                          <p:spTgt spid="829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sl-SI" sz="2800" dirty="0">
                <a:ea typeface="Geneva"/>
              </a:rPr>
              <a:t>Psihoaktivne snovi in </a:t>
            </a:r>
            <a:r>
              <a:rPr lang="sl-SI" sz="2800" dirty="0" smtClean="0">
                <a:ea typeface="Geneva"/>
              </a:rPr>
              <a:t>verstva – </a:t>
            </a:r>
            <a:r>
              <a:rPr lang="sl-SI" sz="2800" dirty="0" smtClean="0">
                <a:solidFill>
                  <a:srgbClr val="FFFF00"/>
                </a:solidFill>
                <a:ea typeface="Geneva"/>
              </a:rPr>
              <a:t>poskus na Veliki petek</a:t>
            </a:r>
            <a:endParaRPr lang="en-US" sz="2800" dirty="0">
              <a:solidFill>
                <a:srgbClr val="FFFF00"/>
              </a:solidFill>
              <a:ea typeface="Geneva"/>
            </a:endParaRPr>
          </a:p>
        </p:txBody>
      </p:sp>
      <p:sp>
        <p:nvSpPr>
          <p:cNvPr id="17410" name="Rectangle 3"/>
          <p:cNvSpPr>
            <a:spLocks noGrp="1" noChangeArrowheads="1"/>
          </p:cNvSpPr>
          <p:nvPr>
            <p:ph type="body" idx="1"/>
          </p:nvPr>
        </p:nvSpPr>
        <p:spPr>
          <a:xfrm>
            <a:off x="304800" y="990600"/>
            <a:ext cx="10134600" cy="5486400"/>
          </a:xfrm>
        </p:spPr>
        <p:txBody>
          <a:bodyPr/>
          <a:lstStyle/>
          <a:p>
            <a:pPr eaLnBrk="1" hangingPunct="1"/>
            <a:r>
              <a:rPr lang="sl-SI" sz="2800" dirty="0">
                <a:ea typeface="Geneva"/>
              </a:rPr>
              <a:t>Na </a:t>
            </a:r>
            <a:r>
              <a:rPr lang="sl-SI" sz="2800" b="1" dirty="0">
                <a:ea typeface="Geneva"/>
              </a:rPr>
              <a:t>veliki petek </a:t>
            </a:r>
            <a:r>
              <a:rPr lang="sl-SI" sz="2800" dirty="0">
                <a:ea typeface="Geneva"/>
              </a:rPr>
              <a:t>20. 4. </a:t>
            </a:r>
            <a:r>
              <a:rPr lang="en-US" sz="2800" dirty="0">
                <a:ea typeface="Geneva"/>
              </a:rPr>
              <a:t>1962</a:t>
            </a:r>
            <a:r>
              <a:rPr lang="sl-SI" sz="2800" dirty="0">
                <a:ea typeface="Geneva"/>
              </a:rPr>
              <a:t>, praznik Kristusovega križanja, je</a:t>
            </a:r>
            <a:r>
              <a:rPr lang="en-US" sz="2800" dirty="0">
                <a:ea typeface="Geneva"/>
              </a:rPr>
              <a:t> </a:t>
            </a:r>
            <a:r>
              <a:rPr lang="sl-SI" sz="2800" dirty="0">
                <a:ea typeface="Geneva"/>
              </a:rPr>
              <a:t>psihiater </a:t>
            </a:r>
            <a:r>
              <a:rPr lang="en-US" sz="2800" b="1" dirty="0">
                <a:solidFill>
                  <a:srgbClr val="C00000"/>
                </a:solidFill>
                <a:ea typeface="Geneva"/>
              </a:rPr>
              <a:t>Walter </a:t>
            </a:r>
            <a:r>
              <a:rPr lang="en-US" sz="2800" b="1" dirty="0" err="1">
                <a:solidFill>
                  <a:srgbClr val="C00000"/>
                </a:solidFill>
                <a:ea typeface="Geneva"/>
              </a:rPr>
              <a:t>Pahnke</a:t>
            </a:r>
            <a:r>
              <a:rPr lang="en-US" sz="2800" b="1" dirty="0">
                <a:solidFill>
                  <a:srgbClr val="C00000"/>
                </a:solidFill>
                <a:ea typeface="Geneva"/>
              </a:rPr>
              <a:t> </a:t>
            </a:r>
            <a:r>
              <a:rPr lang="sl-SI" sz="2800" dirty="0">
                <a:ea typeface="Geneva"/>
              </a:rPr>
              <a:t>preskusil lastnosti </a:t>
            </a:r>
            <a:r>
              <a:rPr lang="sl-SI" sz="2800" b="1" dirty="0" err="1">
                <a:solidFill>
                  <a:schemeClr val="accent2">
                    <a:lumMod val="75000"/>
                  </a:schemeClr>
                </a:solidFill>
                <a:ea typeface="Geneva"/>
              </a:rPr>
              <a:t>psilocibina</a:t>
            </a:r>
            <a:r>
              <a:rPr lang="sl-SI" sz="2800" dirty="0">
                <a:solidFill>
                  <a:schemeClr val="accent2">
                    <a:lumMod val="75000"/>
                  </a:schemeClr>
                </a:solidFill>
                <a:ea typeface="Geneva"/>
              </a:rPr>
              <a:t> </a:t>
            </a:r>
            <a:r>
              <a:rPr lang="sl-SI" sz="2800" dirty="0">
                <a:ea typeface="Geneva"/>
              </a:rPr>
              <a:t>– ugotovil je </a:t>
            </a:r>
            <a:r>
              <a:rPr lang="en-US" sz="2800" dirty="0" err="1">
                <a:ea typeface="Geneva"/>
              </a:rPr>
              <a:t>poveča</a:t>
            </a:r>
            <a:r>
              <a:rPr lang="sl-SI" sz="2800" dirty="0">
                <a:ea typeface="Geneva"/>
              </a:rPr>
              <a:t>nje</a:t>
            </a:r>
            <a:r>
              <a:rPr lang="en-US" sz="2800" dirty="0">
                <a:ea typeface="Geneva"/>
              </a:rPr>
              <a:t> </a:t>
            </a:r>
            <a:r>
              <a:rPr lang="en-US" sz="2800" dirty="0" err="1">
                <a:ea typeface="Geneva"/>
              </a:rPr>
              <a:t>versk</a:t>
            </a:r>
            <a:r>
              <a:rPr lang="sl-SI" sz="2800" dirty="0">
                <a:ea typeface="Geneva"/>
              </a:rPr>
              <a:t>ih</a:t>
            </a:r>
            <a:r>
              <a:rPr lang="en-US" sz="2800" dirty="0">
                <a:ea typeface="Geneva"/>
              </a:rPr>
              <a:t> </a:t>
            </a:r>
            <a:r>
              <a:rPr lang="en-US" sz="2800" dirty="0" err="1">
                <a:ea typeface="Geneva"/>
              </a:rPr>
              <a:t>vidik</a:t>
            </a:r>
            <a:r>
              <a:rPr lang="sl-SI" sz="2800" dirty="0" err="1">
                <a:ea typeface="Geneva"/>
              </a:rPr>
              <a:t>ov</a:t>
            </a:r>
            <a:r>
              <a:rPr lang="en-US" sz="2800" dirty="0">
                <a:ea typeface="Geneva"/>
              </a:rPr>
              <a:t> </a:t>
            </a:r>
            <a:r>
              <a:rPr lang="en-US" sz="2800" dirty="0" err="1">
                <a:ea typeface="Geneva"/>
              </a:rPr>
              <a:t>mističn</a:t>
            </a:r>
            <a:r>
              <a:rPr lang="sl-SI" sz="2800" dirty="0">
                <a:ea typeface="Geneva"/>
              </a:rPr>
              <a:t>ega</a:t>
            </a:r>
            <a:r>
              <a:rPr lang="en-US" sz="2800" dirty="0">
                <a:ea typeface="Geneva"/>
              </a:rPr>
              <a:t> </a:t>
            </a:r>
            <a:r>
              <a:rPr lang="en-US" sz="2800" dirty="0" err="1">
                <a:ea typeface="Geneva"/>
              </a:rPr>
              <a:t>stanj</a:t>
            </a:r>
            <a:r>
              <a:rPr lang="sl-SI" sz="2800" dirty="0">
                <a:ea typeface="Geneva"/>
              </a:rPr>
              <a:t>a</a:t>
            </a:r>
            <a:r>
              <a:rPr lang="en-US" sz="2800" dirty="0">
                <a:ea typeface="Geneva"/>
              </a:rPr>
              <a:t> </a:t>
            </a:r>
            <a:r>
              <a:rPr lang="en-US" sz="2800" dirty="0" err="1">
                <a:ea typeface="Geneva"/>
              </a:rPr>
              <a:t>zavesti</a:t>
            </a:r>
            <a:r>
              <a:rPr lang="en-US" sz="2800" dirty="0">
                <a:ea typeface="Geneva"/>
              </a:rPr>
              <a:t> ...</a:t>
            </a:r>
            <a:r>
              <a:rPr lang="sl-SI" sz="2800" dirty="0">
                <a:ea typeface="Geneva"/>
              </a:rPr>
              <a:t> („</a:t>
            </a:r>
            <a:r>
              <a:rPr lang="sl-SI" sz="2800" b="1" dirty="0" err="1">
                <a:solidFill>
                  <a:schemeClr val="accent6">
                    <a:lumMod val="60000"/>
                    <a:lumOff val="40000"/>
                  </a:schemeClr>
                </a:solidFill>
                <a:ea typeface="Geneva"/>
              </a:rPr>
              <a:t>Good</a:t>
            </a:r>
            <a:r>
              <a:rPr lang="sl-SI" sz="2800" b="1" dirty="0">
                <a:solidFill>
                  <a:schemeClr val="accent6">
                    <a:lumMod val="60000"/>
                    <a:lumOff val="40000"/>
                  </a:schemeClr>
                </a:solidFill>
                <a:ea typeface="Geneva"/>
              </a:rPr>
              <a:t> </a:t>
            </a:r>
            <a:r>
              <a:rPr lang="sl-SI" sz="2800" b="1" dirty="0" err="1">
                <a:solidFill>
                  <a:schemeClr val="accent6">
                    <a:lumMod val="60000"/>
                    <a:lumOff val="40000"/>
                  </a:schemeClr>
                </a:solidFill>
                <a:ea typeface="Geneva"/>
              </a:rPr>
              <a:t>Friday</a:t>
            </a:r>
            <a:r>
              <a:rPr lang="sl-SI" sz="2800" b="1" dirty="0">
                <a:solidFill>
                  <a:schemeClr val="accent6">
                    <a:lumMod val="60000"/>
                    <a:lumOff val="40000"/>
                  </a:schemeClr>
                </a:solidFill>
                <a:ea typeface="Geneva"/>
              </a:rPr>
              <a:t> </a:t>
            </a:r>
            <a:r>
              <a:rPr lang="sl-SI" sz="2800" b="1" dirty="0" err="1">
                <a:solidFill>
                  <a:schemeClr val="accent6">
                    <a:lumMod val="60000"/>
                    <a:lumOff val="40000"/>
                  </a:schemeClr>
                </a:solidFill>
                <a:ea typeface="Geneva"/>
              </a:rPr>
              <a:t>Experiment</a:t>
            </a:r>
            <a:r>
              <a:rPr lang="sl-SI" sz="2800" dirty="0">
                <a:ea typeface="Geneva"/>
              </a:rPr>
              <a:t>“)</a:t>
            </a:r>
            <a:endParaRPr lang="en-US" sz="2800" dirty="0">
              <a:ea typeface="Geneva"/>
            </a:endParaRPr>
          </a:p>
          <a:p>
            <a:pPr eaLnBrk="1" hangingPunct="1"/>
            <a:r>
              <a:rPr lang="en-US" sz="2800" dirty="0" err="1">
                <a:solidFill>
                  <a:schemeClr val="accent6">
                    <a:lumMod val="50000"/>
                  </a:schemeClr>
                </a:solidFill>
                <a:ea typeface="Geneva"/>
              </a:rPr>
              <a:t>Transcendenc</a:t>
            </a:r>
            <a:r>
              <a:rPr lang="sl-SI" sz="2800" dirty="0">
                <a:solidFill>
                  <a:schemeClr val="accent6">
                    <a:lumMod val="50000"/>
                  </a:schemeClr>
                </a:solidFill>
                <a:ea typeface="Geneva"/>
              </a:rPr>
              <a:t>a</a:t>
            </a:r>
            <a:r>
              <a:rPr lang="en-US" sz="2800" dirty="0">
                <a:ea typeface="Geneva"/>
              </a:rPr>
              <a:t> </a:t>
            </a:r>
            <a:r>
              <a:rPr lang="sl-SI" sz="2800" dirty="0">
                <a:ea typeface="Geneva"/>
              </a:rPr>
              <a:t>prostora in časa</a:t>
            </a:r>
            <a:endParaRPr lang="en-US" sz="2800" dirty="0">
              <a:ea typeface="Geneva"/>
            </a:endParaRPr>
          </a:p>
          <a:p>
            <a:pPr eaLnBrk="1" hangingPunct="1"/>
            <a:r>
              <a:rPr lang="sl-SI" sz="2800" dirty="0">
                <a:ea typeface="Geneva"/>
              </a:rPr>
              <a:t>Povečan občutek </a:t>
            </a:r>
            <a:r>
              <a:rPr lang="sl-SI" sz="2800" b="1" dirty="0" err="1">
                <a:solidFill>
                  <a:schemeClr val="accent6">
                    <a:lumMod val="50000"/>
                  </a:schemeClr>
                </a:solidFill>
                <a:ea typeface="Geneva"/>
              </a:rPr>
              <a:t>enosti</a:t>
            </a:r>
            <a:endParaRPr lang="en-US" sz="2800" b="1" dirty="0">
              <a:solidFill>
                <a:schemeClr val="accent6">
                  <a:lumMod val="50000"/>
                </a:schemeClr>
              </a:solidFill>
              <a:ea typeface="Geneva"/>
            </a:endParaRPr>
          </a:p>
          <a:p>
            <a:pPr eaLnBrk="1" hangingPunct="1"/>
            <a:r>
              <a:rPr lang="sl-SI" sz="2800" dirty="0">
                <a:ea typeface="Geneva"/>
              </a:rPr>
              <a:t>Dolgoročni učinek „</a:t>
            </a:r>
            <a:r>
              <a:rPr lang="sl-SI" sz="2800" dirty="0">
                <a:solidFill>
                  <a:schemeClr val="accent6">
                    <a:lumMod val="50000"/>
                  </a:schemeClr>
                </a:solidFill>
                <a:ea typeface="Geneva"/>
              </a:rPr>
              <a:t>dobrobiti</a:t>
            </a:r>
            <a:r>
              <a:rPr lang="sl-SI" sz="2800" dirty="0">
                <a:ea typeface="Geneva"/>
              </a:rPr>
              <a:t>“</a:t>
            </a:r>
          </a:p>
          <a:p>
            <a:pPr eaLnBrk="1" hangingPunct="1"/>
            <a:r>
              <a:rPr lang="sl-SI" sz="2800" dirty="0">
                <a:ea typeface="Geneva"/>
              </a:rPr>
              <a:t>1967 – LSD (skupaj s S. Grofom, ...)</a:t>
            </a:r>
          </a:p>
          <a:p>
            <a:pPr eaLnBrk="1" hangingPunct="1"/>
            <a:r>
              <a:rPr lang="sl-SI" sz="2800" dirty="0">
                <a:ea typeface="Geneva"/>
              </a:rPr>
              <a:t>1971, pri 40, je umrl pri potapljanju</a:t>
            </a:r>
          </a:p>
        </p:txBody>
      </p:sp>
      <p:pic>
        <p:nvPicPr>
          <p:cNvPr id="2" name="Slika 1"/>
          <p:cNvPicPr>
            <a:picLocks noChangeAspect="1"/>
          </p:cNvPicPr>
          <p:nvPr/>
        </p:nvPicPr>
        <p:blipFill>
          <a:blip r:embed="rId3"/>
          <a:stretch>
            <a:fillRect/>
          </a:stretch>
        </p:blipFill>
        <p:spPr>
          <a:xfrm>
            <a:off x="6734175" y="4505456"/>
            <a:ext cx="3552825" cy="2334347"/>
          </a:xfrm>
          <a:prstGeom prst="rect">
            <a:avLst/>
          </a:prstGeom>
        </p:spPr>
      </p:pic>
      <p:pic>
        <p:nvPicPr>
          <p:cNvPr id="3" name="Slika 2"/>
          <p:cNvPicPr>
            <a:picLocks noChangeAspect="1"/>
          </p:cNvPicPr>
          <p:nvPr/>
        </p:nvPicPr>
        <p:blipFill>
          <a:blip r:embed="rId4"/>
          <a:stretch>
            <a:fillRect/>
          </a:stretch>
        </p:blipFill>
        <p:spPr>
          <a:xfrm>
            <a:off x="9372600" y="1981200"/>
            <a:ext cx="2524125" cy="25241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sl-SI" altLang="sl-SI" sz="2800" dirty="0">
                <a:ea typeface="Geneva"/>
              </a:rPr>
              <a:t>Šamani v Sibiriji </a:t>
            </a:r>
            <a:r>
              <a:rPr lang="sl-SI" altLang="sl-SI" sz="2800" dirty="0" smtClean="0">
                <a:ea typeface="Geneva"/>
              </a:rPr>
              <a:t>(*šaman </a:t>
            </a:r>
            <a:r>
              <a:rPr lang="sl-SI" altLang="sl-SI" sz="2800" dirty="0">
                <a:ea typeface="Geneva"/>
              </a:rPr>
              <a:t>– poimenovanje </a:t>
            </a:r>
            <a:r>
              <a:rPr lang="sl-SI" altLang="sl-SI" sz="2800" dirty="0" smtClean="0">
                <a:ea typeface="Geneva"/>
              </a:rPr>
              <a:t>ljudstva </a:t>
            </a:r>
            <a:r>
              <a:rPr lang="sl-SI" altLang="sl-SI" sz="2800" dirty="0" err="1" smtClean="0">
                <a:ea typeface="Geneva"/>
              </a:rPr>
              <a:t>Evenkov</a:t>
            </a:r>
            <a:r>
              <a:rPr lang="sl-SI" altLang="sl-SI" sz="2800" dirty="0">
                <a:ea typeface="Geneva"/>
              </a:rPr>
              <a:t>)</a:t>
            </a:r>
            <a:endParaRPr lang="en-US" altLang="sl-SI" sz="2800" dirty="0">
              <a:ea typeface="Geneva"/>
            </a:endParaRPr>
          </a:p>
        </p:txBody>
      </p:sp>
      <p:pic>
        <p:nvPicPr>
          <p:cNvPr id="47106" name="Picture 4" descr="397836707_b730b77dba.jpg"/>
          <p:cNvPicPr>
            <a:picLocks noChangeAspect="1"/>
          </p:cNvPicPr>
          <p:nvPr/>
        </p:nvPicPr>
        <p:blipFill>
          <a:blip r:embed="rId3"/>
          <a:srcRect/>
          <a:stretch>
            <a:fillRect/>
          </a:stretch>
        </p:blipFill>
        <p:spPr bwMode="auto">
          <a:xfrm>
            <a:off x="9272588" y="3309273"/>
            <a:ext cx="2590800" cy="3427413"/>
          </a:xfrm>
          <a:prstGeom prst="rect">
            <a:avLst/>
          </a:prstGeom>
          <a:noFill/>
          <a:ln w="9525">
            <a:noFill/>
            <a:miter lim="800000"/>
            <a:headEnd/>
            <a:tailEnd/>
          </a:ln>
        </p:spPr>
      </p:pic>
      <p:pic>
        <p:nvPicPr>
          <p:cNvPr id="47107" name="Picture 5" descr="357px-Yupik_shaman_Nushagak.jpg"/>
          <p:cNvPicPr>
            <a:picLocks noChangeAspect="1"/>
          </p:cNvPicPr>
          <p:nvPr/>
        </p:nvPicPr>
        <p:blipFill>
          <a:blip r:embed="rId4"/>
          <a:srcRect/>
          <a:stretch>
            <a:fillRect/>
          </a:stretch>
        </p:blipFill>
        <p:spPr bwMode="auto">
          <a:xfrm>
            <a:off x="168394" y="871538"/>
            <a:ext cx="3489206" cy="5865148"/>
          </a:xfrm>
          <a:prstGeom prst="rect">
            <a:avLst/>
          </a:prstGeom>
          <a:noFill/>
          <a:ln w="9525">
            <a:noFill/>
            <a:miter lim="800000"/>
            <a:headEnd/>
            <a:tailEnd/>
          </a:ln>
        </p:spPr>
      </p:pic>
      <p:sp>
        <p:nvSpPr>
          <p:cNvPr id="47108" name="Content Placeholder 2"/>
          <p:cNvSpPr>
            <a:spLocks noGrp="1"/>
          </p:cNvSpPr>
          <p:nvPr>
            <p:ph idx="4294967295"/>
          </p:nvPr>
        </p:nvSpPr>
        <p:spPr>
          <a:xfrm>
            <a:off x="3962400" y="720726"/>
            <a:ext cx="6248400" cy="4525963"/>
          </a:xfrm>
        </p:spPr>
        <p:txBody>
          <a:bodyPr/>
          <a:lstStyle/>
          <a:p>
            <a:pPr eaLnBrk="1" hangingPunct="1"/>
            <a:r>
              <a:rPr lang="sk-SK" altLang="sl-SI" sz="3000" dirty="0">
                <a:solidFill>
                  <a:srgbClr val="000000"/>
                </a:solidFill>
                <a:ea typeface="Geneva"/>
              </a:rPr>
              <a:t>Šamanizem </a:t>
            </a:r>
            <a:r>
              <a:rPr lang="sk-SK" altLang="sl-SI" sz="3000" b="1" dirty="0">
                <a:solidFill>
                  <a:srgbClr val="000000"/>
                </a:solidFill>
                <a:ea typeface="Geneva"/>
              </a:rPr>
              <a:t>tunguških</a:t>
            </a:r>
            <a:r>
              <a:rPr lang="sk-SK" altLang="sl-SI" sz="3000" dirty="0">
                <a:solidFill>
                  <a:srgbClr val="000000"/>
                </a:solidFill>
                <a:ea typeface="Geneva"/>
              </a:rPr>
              <a:t> ljudstev</a:t>
            </a:r>
            <a:endParaRPr lang="en-US" altLang="sl-SI" sz="3000" dirty="0">
              <a:solidFill>
                <a:srgbClr val="000000"/>
              </a:solidFill>
              <a:ea typeface="Geneva"/>
            </a:endParaRPr>
          </a:p>
          <a:p>
            <a:pPr eaLnBrk="1" hangingPunct="1"/>
            <a:r>
              <a:rPr lang="sl-SI" altLang="sl-SI" sz="3000" dirty="0">
                <a:solidFill>
                  <a:srgbClr val="000000"/>
                </a:solidFill>
                <a:ea typeface="Geneva"/>
              </a:rPr>
              <a:t>„Običajni“ ljudje</a:t>
            </a:r>
            <a:endParaRPr lang="en-US" altLang="sl-SI" sz="3000" dirty="0">
              <a:solidFill>
                <a:srgbClr val="000000"/>
              </a:solidFill>
              <a:ea typeface="Geneva"/>
            </a:endParaRPr>
          </a:p>
          <a:p>
            <a:pPr eaLnBrk="1" hangingPunct="1"/>
            <a:r>
              <a:rPr lang="en-US" altLang="sl-SI" sz="3000" i="1" dirty="0">
                <a:solidFill>
                  <a:srgbClr val="000000"/>
                </a:solidFill>
                <a:ea typeface="Geneva"/>
              </a:rPr>
              <a:t>Amanita </a:t>
            </a:r>
            <a:r>
              <a:rPr lang="sl-SI" altLang="sl-SI" sz="3000" i="1" dirty="0">
                <a:solidFill>
                  <a:srgbClr val="000000"/>
                </a:solidFill>
                <a:ea typeface="Geneva"/>
              </a:rPr>
              <a:t>m</a:t>
            </a:r>
            <a:r>
              <a:rPr lang="en-US" altLang="sl-SI" sz="3000" i="1" dirty="0" err="1">
                <a:solidFill>
                  <a:srgbClr val="000000"/>
                </a:solidFill>
                <a:ea typeface="Geneva"/>
              </a:rPr>
              <a:t>uscaria</a:t>
            </a:r>
            <a:endParaRPr lang="en-US" altLang="sl-SI" sz="3000" i="1" dirty="0">
              <a:solidFill>
                <a:srgbClr val="000000"/>
              </a:solidFill>
              <a:ea typeface="Geneva"/>
            </a:endParaRPr>
          </a:p>
          <a:p>
            <a:pPr eaLnBrk="1" hangingPunct="1"/>
            <a:r>
              <a:rPr lang="en-US" altLang="sl-SI" sz="1600" dirty="0">
                <a:ea typeface="Geneva"/>
              </a:rPr>
              <a:t>https://www.youtube.com/watch?v=B7hDLIH4IOM</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330" y="3309273"/>
            <a:ext cx="5355334" cy="342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jeZBesedilom 1"/>
          <p:cNvSpPr txBox="1"/>
          <p:nvPr/>
        </p:nvSpPr>
        <p:spPr>
          <a:xfrm>
            <a:off x="8753570" y="1599501"/>
            <a:ext cx="3276600" cy="830997"/>
          </a:xfrm>
          <a:prstGeom prst="rect">
            <a:avLst/>
          </a:prstGeom>
          <a:noFill/>
        </p:spPr>
        <p:txBody>
          <a:bodyPr wrap="square" rtlCol="0">
            <a:spAutoFit/>
          </a:bodyPr>
          <a:lstStyle/>
          <a:p>
            <a:r>
              <a:rPr lang="sl-SI" dirty="0" smtClean="0">
                <a:solidFill>
                  <a:schemeClr val="accent2">
                    <a:lumMod val="75000"/>
                  </a:schemeClr>
                </a:solidFill>
              </a:rPr>
              <a:t>*Oseba, ki komunicira z duhovnim svetom</a:t>
            </a:r>
            <a:endParaRPr lang="en-GB"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sl-SI" altLang="sl-SI" sz="2800">
                <a:ea typeface="Geneva"/>
              </a:rPr>
              <a:t>Kaj je šaman?</a:t>
            </a:r>
            <a:endParaRPr lang="en-US" altLang="sl-SI" sz="2800">
              <a:ea typeface="Geneva"/>
            </a:endParaRPr>
          </a:p>
        </p:txBody>
      </p:sp>
      <p:sp>
        <p:nvSpPr>
          <p:cNvPr id="49154" name="Content Placeholder 2"/>
          <p:cNvSpPr>
            <a:spLocks noGrp="1"/>
          </p:cNvSpPr>
          <p:nvPr>
            <p:ph idx="4294967295"/>
          </p:nvPr>
        </p:nvSpPr>
        <p:spPr>
          <a:xfrm>
            <a:off x="228600" y="914400"/>
            <a:ext cx="8686800" cy="4983163"/>
          </a:xfrm>
        </p:spPr>
        <p:txBody>
          <a:bodyPr/>
          <a:lstStyle/>
          <a:p>
            <a:pPr eaLnBrk="1" hangingPunct="1"/>
            <a:r>
              <a:rPr lang="sl-SI" altLang="sl-SI" sz="2600" dirty="0">
                <a:solidFill>
                  <a:srgbClr val="000000"/>
                </a:solidFill>
                <a:ea typeface="Geneva"/>
              </a:rPr>
              <a:t>Šaman </a:t>
            </a:r>
            <a:r>
              <a:rPr lang="en-US" altLang="sl-SI" sz="2600" dirty="0" err="1">
                <a:solidFill>
                  <a:srgbClr val="000000"/>
                </a:solidFill>
                <a:ea typeface="Geneva"/>
              </a:rPr>
              <a:t>ima</a:t>
            </a:r>
            <a:r>
              <a:rPr lang="en-US" altLang="sl-SI" sz="2600" dirty="0">
                <a:solidFill>
                  <a:srgbClr val="000000"/>
                </a:solidFill>
                <a:ea typeface="Geneva"/>
              </a:rPr>
              <a:t> </a:t>
            </a:r>
            <a:r>
              <a:rPr lang="en-US" altLang="sl-SI" sz="2600" dirty="0" err="1">
                <a:solidFill>
                  <a:srgbClr val="000000"/>
                </a:solidFill>
                <a:ea typeface="Geneva"/>
              </a:rPr>
              <a:t>lahko</a:t>
            </a:r>
            <a:r>
              <a:rPr lang="en-US" altLang="sl-SI" sz="2600" dirty="0">
                <a:solidFill>
                  <a:srgbClr val="000000"/>
                </a:solidFill>
                <a:ea typeface="Geneva"/>
              </a:rPr>
              <a:t> </a:t>
            </a:r>
            <a:r>
              <a:rPr lang="en-US" altLang="sl-SI" sz="2600" dirty="0" err="1">
                <a:solidFill>
                  <a:srgbClr val="000000"/>
                </a:solidFill>
                <a:ea typeface="Geneva"/>
              </a:rPr>
              <a:t>različne</a:t>
            </a:r>
            <a:r>
              <a:rPr lang="en-US" altLang="sl-SI" sz="2600" dirty="0">
                <a:solidFill>
                  <a:srgbClr val="000000"/>
                </a:solidFill>
                <a:ea typeface="Geneva"/>
              </a:rPr>
              <a:t> </a:t>
            </a:r>
            <a:r>
              <a:rPr lang="en-US" altLang="sl-SI" sz="2600" dirty="0" err="1">
                <a:solidFill>
                  <a:srgbClr val="000000"/>
                </a:solidFill>
                <a:ea typeface="Geneva"/>
              </a:rPr>
              <a:t>vloge</a:t>
            </a:r>
            <a:endParaRPr lang="en-US" altLang="sl-SI" sz="2600" dirty="0">
              <a:solidFill>
                <a:srgbClr val="000000"/>
              </a:solidFill>
              <a:ea typeface="Geneva"/>
            </a:endParaRPr>
          </a:p>
          <a:p>
            <a:pPr lvl="1" eaLnBrk="1" hangingPunct="1"/>
            <a:r>
              <a:rPr lang="sl-SI" altLang="sl-SI" sz="2600" dirty="0">
                <a:solidFill>
                  <a:schemeClr val="accent6">
                    <a:lumMod val="75000"/>
                  </a:schemeClr>
                </a:solidFill>
                <a:ea typeface="Geneva"/>
              </a:rPr>
              <a:t>Zdravilec</a:t>
            </a:r>
            <a:endParaRPr lang="en-US" altLang="sl-SI" sz="2600" dirty="0">
              <a:solidFill>
                <a:schemeClr val="accent6">
                  <a:lumMod val="75000"/>
                </a:schemeClr>
              </a:solidFill>
              <a:ea typeface="Geneva"/>
            </a:endParaRPr>
          </a:p>
          <a:p>
            <a:pPr lvl="1" eaLnBrk="1" hangingPunct="1"/>
            <a:r>
              <a:rPr lang="sl-SI" altLang="sl-SI" sz="2600" dirty="0">
                <a:solidFill>
                  <a:srgbClr val="00B0F0"/>
                </a:solidFill>
                <a:ea typeface="Geneva"/>
              </a:rPr>
              <a:t>Duhovni vodja</a:t>
            </a:r>
            <a:endParaRPr lang="en-US" altLang="sl-SI" sz="2600" dirty="0">
              <a:solidFill>
                <a:srgbClr val="00B0F0"/>
              </a:solidFill>
              <a:ea typeface="Geneva"/>
            </a:endParaRPr>
          </a:p>
          <a:p>
            <a:pPr lvl="1" eaLnBrk="1" hangingPunct="1"/>
            <a:r>
              <a:rPr lang="sl-SI" altLang="sl-SI" sz="2600" dirty="0">
                <a:solidFill>
                  <a:srgbClr val="C82E3D"/>
                </a:solidFill>
                <a:ea typeface="Geneva"/>
              </a:rPr>
              <a:t>Tolmač dogajanja</a:t>
            </a:r>
            <a:endParaRPr lang="en-US" altLang="sl-SI" sz="2600" dirty="0">
              <a:solidFill>
                <a:srgbClr val="C82E3D"/>
              </a:solidFill>
              <a:ea typeface="Geneva"/>
            </a:endParaRPr>
          </a:p>
          <a:p>
            <a:pPr eaLnBrk="1" hangingPunct="1"/>
            <a:r>
              <a:rPr lang="en-US" altLang="sl-SI" sz="2600" dirty="0">
                <a:solidFill>
                  <a:srgbClr val="000000"/>
                </a:solidFill>
                <a:ea typeface="Geneva"/>
              </a:rPr>
              <a:t>Status</a:t>
            </a:r>
            <a:r>
              <a:rPr lang="sl-SI" altLang="sl-SI" sz="2600" dirty="0">
                <a:solidFill>
                  <a:srgbClr val="000000"/>
                </a:solidFill>
                <a:ea typeface="Geneva"/>
              </a:rPr>
              <a:t>i</a:t>
            </a:r>
            <a:r>
              <a:rPr lang="en-US" altLang="sl-SI" sz="2600" dirty="0">
                <a:solidFill>
                  <a:srgbClr val="000000"/>
                </a:solidFill>
                <a:ea typeface="Geneva"/>
              </a:rPr>
              <a:t> </a:t>
            </a:r>
            <a:r>
              <a:rPr lang="sl-SI" altLang="sl-SI" sz="2600" dirty="0">
                <a:solidFill>
                  <a:srgbClr val="000000"/>
                </a:solidFill>
                <a:ea typeface="Geneva"/>
              </a:rPr>
              <a:t>šamanov </a:t>
            </a:r>
            <a:r>
              <a:rPr lang="en-US" altLang="sl-SI" sz="2600" dirty="0">
                <a:solidFill>
                  <a:srgbClr val="000000"/>
                </a:solidFill>
                <a:ea typeface="Geneva"/>
              </a:rPr>
              <a:t>v </a:t>
            </a:r>
            <a:r>
              <a:rPr lang="en-US" altLang="sl-SI" sz="2600" dirty="0" err="1">
                <a:solidFill>
                  <a:srgbClr val="000000"/>
                </a:solidFill>
                <a:ea typeface="Geneva"/>
              </a:rPr>
              <a:t>družbi</a:t>
            </a:r>
            <a:r>
              <a:rPr lang="en-US" altLang="sl-SI" sz="2600" dirty="0">
                <a:solidFill>
                  <a:srgbClr val="000000"/>
                </a:solidFill>
                <a:ea typeface="Geneva"/>
              </a:rPr>
              <a:t> se </a:t>
            </a:r>
            <a:r>
              <a:rPr lang="en-US" altLang="sl-SI" sz="2600" dirty="0" err="1">
                <a:solidFill>
                  <a:srgbClr val="000000"/>
                </a:solidFill>
                <a:ea typeface="Geneva"/>
              </a:rPr>
              <a:t>lahko</a:t>
            </a:r>
            <a:r>
              <a:rPr lang="en-US" altLang="sl-SI" sz="2600" dirty="0">
                <a:solidFill>
                  <a:srgbClr val="000000"/>
                </a:solidFill>
                <a:ea typeface="Geneva"/>
              </a:rPr>
              <a:t> </a:t>
            </a:r>
            <a:r>
              <a:rPr lang="en-US" altLang="sl-SI" sz="2600" dirty="0" err="1">
                <a:solidFill>
                  <a:srgbClr val="000000"/>
                </a:solidFill>
                <a:ea typeface="Geneva"/>
              </a:rPr>
              <a:t>razlikuje</a:t>
            </a:r>
            <a:r>
              <a:rPr lang="sl-SI" altLang="sl-SI" sz="2600" dirty="0">
                <a:solidFill>
                  <a:srgbClr val="000000"/>
                </a:solidFill>
                <a:ea typeface="Geneva"/>
              </a:rPr>
              <a:t>jo</a:t>
            </a:r>
            <a:r>
              <a:rPr lang="en-US" altLang="sl-SI" sz="2600" dirty="0">
                <a:solidFill>
                  <a:srgbClr val="000000"/>
                </a:solidFill>
                <a:ea typeface="Geneva"/>
              </a:rPr>
              <a:t>. </a:t>
            </a:r>
            <a:r>
              <a:rPr lang="en-US" altLang="sl-SI" sz="2600" dirty="0" err="1">
                <a:solidFill>
                  <a:srgbClr val="000000"/>
                </a:solidFill>
                <a:ea typeface="Geneva"/>
              </a:rPr>
              <a:t>Nekateri</a:t>
            </a:r>
            <a:r>
              <a:rPr lang="en-US" altLang="sl-SI" sz="2600" dirty="0">
                <a:solidFill>
                  <a:srgbClr val="000000"/>
                </a:solidFill>
                <a:ea typeface="Geneva"/>
              </a:rPr>
              <a:t> </a:t>
            </a:r>
            <a:r>
              <a:rPr lang="en-US" altLang="sl-SI" sz="2600" dirty="0" err="1">
                <a:solidFill>
                  <a:srgbClr val="000000"/>
                </a:solidFill>
                <a:ea typeface="Geneva"/>
              </a:rPr>
              <a:t>ljudje</a:t>
            </a:r>
            <a:r>
              <a:rPr lang="en-US" altLang="sl-SI" sz="2600" dirty="0">
                <a:solidFill>
                  <a:srgbClr val="000000"/>
                </a:solidFill>
                <a:ea typeface="Geneva"/>
              </a:rPr>
              <a:t> so </a:t>
            </a:r>
            <a:r>
              <a:rPr lang="sl-SI" altLang="sl-SI" sz="2600" dirty="0">
                <a:solidFill>
                  <a:srgbClr val="000000"/>
                </a:solidFill>
                <a:ea typeface="Geneva"/>
              </a:rPr>
              <a:t>po</a:t>
            </a:r>
            <a:r>
              <a:rPr lang="en-US" altLang="sl-SI" sz="2600" dirty="0" err="1">
                <a:solidFill>
                  <a:srgbClr val="000000"/>
                </a:solidFill>
                <a:ea typeface="Geneva"/>
              </a:rPr>
              <a:t>imenovani</a:t>
            </a:r>
            <a:r>
              <a:rPr lang="en-US" altLang="sl-SI" sz="2600" dirty="0">
                <a:solidFill>
                  <a:srgbClr val="000000"/>
                </a:solidFill>
                <a:ea typeface="Geneva"/>
              </a:rPr>
              <a:t> </a:t>
            </a:r>
            <a:r>
              <a:rPr lang="sl-SI" altLang="sl-SI" sz="2600" dirty="0">
                <a:solidFill>
                  <a:srgbClr val="000000"/>
                </a:solidFill>
                <a:ea typeface="Geneva"/>
              </a:rPr>
              <a:t>kot </a:t>
            </a:r>
            <a:r>
              <a:rPr lang="en-US" altLang="sl-SI" sz="2600" dirty="0" err="1">
                <a:solidFill>
                  <a:srgbClr val="000000"/>
                </a:solidFill>
                <a:ea typeface="Geneva"/>
              </a:rPr>
              <a:t>šaman</a:t>
            </a:r>
            <a:r>
              <a:rPr lang="sl-SI" altLang="sl-SI" sz="2600" dirty="0">
                <a:solidFill>
                  <a:srgbClr val="000000"/>
                </a:solidFill>
                <a:ea typeface="Geneva"/>
              </a:rPr>
              <a:t>i</a:t>
            </a:r>
            <a:r>
              <a:rPr lang="en-US" altLang="sl-SI" sz="2600" dirty="0">
                <a:solidFill>
                  <a:srgbClr val="000000"/>
                </a:solidFill>
                <a:ea typeface="Geneva"/>
              </a:rPr>
              <a:t>, </a:t>
            </a:r>
            <a:r>
              <a:rPr lang="en-US" altLang="sl-SI" sz="2600" dirty="0" err="1">
                <a:solidFill>
                  <a:srgbClr val="000000"/>
                </a:solidFill>
                <a:ea typeface="Geneva"/>
              </a:rPr>
              <a:t>medtem</a:t>
            </a:r>
            <a:r>
              <a:rPr lang="en-US" altLang="sl-SI" sz="2600" dirty="0">
                <a:solidFill>
                  <a:srgbClr val="000000"/>
                </a:solidFill>
                <a:ea typeface="Geneva"/>
              </a:rPr>
              <a:t> </a:t>
            </a:r>
            <a:r>
              <a:rPr lang="en-US" altLang="sl-SI" sz="2600" dirty="0" err="1">
                <a:solidFill>
                  <a:srgbClr val="000000"/>
                </a:solidFill>
                <a:ea typeface="Geneva"/>
              </a:rPr>
              <a:t>ko</a:t>
            </a:r>
            <a:r>
              <a:rPr lang="en-US" altLang="sl-SI" sz="2600" dirty="0">
                <a:solidFill>
                  <a:srgbClr val="000000"/>
                </a:solidFill>
                <a:ea typeface="Geneva"/>
              </a:rPr>
              <a:t> so </a:t>
            </a:r>
            <a:r>
              <a:rPr lang="sl-SI" altLang="sl-SI" sz="2600" dirty="0">
                <a:solidFill>
                  <a:srgbClr val="000000"/>
                </a:solidFill>
                <a:ea typeface="Geneva"/>
              </a:rPr>
              <a:t>lahko drugi, </a:t>
            </a:r>
            <a:r>
              <a:rPr lang="en-US" altLang="sl-SI" sz="2600" dirty="0" err="1">
                <a:solidFill>
                  <a:srgbClr val="000000"/>
                </a:solidFill>
                <a:ea typeface="Geneva"/>
              </a:rPr>
              <a:t>navadni</a:t>
            </a:r>
            <a:r>
              <a:rPr lang="en-US" altLang="sl-SI" sz="2600" dirty="0">
                <a:solidFill>
                  <a:srgbClr val="000000"/>
                </a:solidFill>
                <a:ea typeface="Geneva"/>
              </a:rPr>
              <a:t> </a:t>
            </a:r>
            <a:r>
              <a:rPr lang="sl-SI" altLang="sl-SI" sz="2600" dirty="0">
                <a:solidFill>
                  <a:srgbClr val="000000"/>
                </a:solidFill>
                <a:ea typeface="Geneva"/>
              </a:rPr>
              <a:t>ljudje tisti s</a:t>
            </a:r>
            <a:r>
              <a:rPr lang="en-US" altLang="sl-SI" sz="2600" dirty="0">
                <a:solidFill>
                  <a:srgbClr val="000000"/>
                </a:solidFill>
                <a:ea typeface="Geneva"/>
              </a:rPr>
              <a:t> </a:t>
            </a:r>
            <a:r>
              <a:rPr lang="en-US" altLang="sl-SI" sz="2600" dirty="0" err="1">
                <a:solidFill>
                  <a:srgbClr val="000000"/>
                </a:solidFill>
                <a:ea typeface="Geneva"/>
              </a:rPr>
              <a:t>šaman</a:t>
            </a:r>
            <a:r>
              <a:rPr lang="sl-SI" altLang="sl-SI" sz="2600" dirty="0" err="1">
                <a:solidFill>
                  <a:srgbClr val="000000"/>
                </a:solidFill>
                <a:ea typeface="Geneva"/>
              </a:rPr>
              <a:t>skimi</a:t>
            </a:r>
            <a:r>
              <a:rPr lang="en-US" altLang="sl-SI" sz="2600" dirty="0">
                <a:solidFill>
                  <a:srgbClr val="000000"/>
                </a:solidFill>
                <a:ea typeface="Geneva"/>
              </a:rPr>
              <a:t> </a:t>
            </a:r>
            <a:r>
              <a:rPr lang="sl-SI" altLang="sl-SI" sz="2600" dirty="0">
                <a:solidFill>
                  <a:srgbClr val="000000"/>
                </a:solidFill>
                <a:ea typeface="Geneva"/>
              </a:rPr>
              <a:t>močmi</a:t>
            </a:r>
            <a:r>
              <a:rPr lang="en-US" altLang="sl-SI" sz="2600" dirty="0">
                <a:solidFill>
                  <a:srgbClr val="000000"/>
                </a:solidFill>
                <a:ea typeface="Geneva"/>
              </a:rPr>
              <a:t>.</a:t>
            </a:r>
          </a:p>
          <a:p>
            <a:pPr eaLnBrk="1" hangingPunct="1"/>
            <a:r>
              <a:rPr lang="sl-SI" altLang="sl-SI" sz="2600" dirty="0">
                <a:solidFill>
                  <a:srgbClr val="000000"/>
                </a:solidFill>
                <a:ea typeface="Geneva"/>
              </a:rPr>
              <a:t>Šamani bodo </a:t>
            </a:r>
            <a:r>
              <a:rPr lang="en-US" altLang="sl-SI" sz="2600" dirty="0" err="1">
                <a:solidFill>
                  <a:srgbClr val="000000"/>
                </a:solidFill>
                <a:ea typeface="Geneva"/>
              </a:rPr>
              <a:t>pogosto</a:t>
            </a:r>
            <a:r>
              <a:rPr lang="en-US" altLang="sl-SI" sz="2600" dirty="0">
                <a:solidFill>
                  <a:srgbClr val="000000"/>
                </a:solidFill>
                <a:ea typeface="Geneva"/>
              </a:rPr>
              <a:t> </a:t>
            </a:r>
            <a:r>
              <a:rPr lang="sl-SI" altLang="sl-SI" sz="2600" dirty="0">
                <a:solidFill>
                  <a:srgbClr val="000000"/>
                </a:solidFill>
                <a:ea typeface="Geneva"/>
              </a:rPr>
              <a:t>užili snov</a:t>
            </a:r>
            <a:r>
              <a:rPr lang="en-US" altLang="sl-SI" sz="2600" dirty="0">
                <a:solidFill>
                  <a:srgbClr val="000000"/>
                </a:solidFill>
                <a:ea typeface="Geneva"/>
              </a:rPr>
              <a:t> </a:t>
            </a:r>
            <a:r>
              <a:rPr lang="sl-SI" altLang="sl-SI" sz="2600" dirty="0">
                <a:solidFill>
                  <a:srgbClr val="000000"/>
                </a:solidFill>
                <a:ea typeface="Geneva"/>
              </a:rPr>
              <a:t>– e</a:t>
            </a:r>
            <a:r>
              <a:rPr lang="en-US" altLang="sl-SI" sz="2600" dirty="0" err="1">
                <a:solidFill>
                  <a:srgbClr val="000000"/>
                </a:solidFill>
                <a:ea typeface="Geneva"/>
              </a:rPr>
              <a:t>nteogen</a:t>
            </a:r>
            <a:r>
              <a:rPr lang="en-US" altLang="sl-SI" sz="2600" dirty="0">
                <a:solidFill>
                  <a:srgbClr val="000000"/>
                </a:solidFill>
                <a:ea typeface="Geneva"/>
              </a:rPr>
              <a:t> </a:t>
            </a:r>
            <a:r>
              <a:rPr lang="en-US" altLang="sl-SI" sz="2600" dirty="0" err="1">
                <a:solidFill>
                  <a:srgbClr val="000000"/>
                </a:solidFill>
                <a:ea typeface="Geneva"/>
              </a:rPr>
              <a:t>za</a:t>
            </a:r>
            <a:r>
              <a:rPr lang="en-US" altLang="sl-SI" sz="2600" dirty="0">
                <a:solidFill>
                  <a:srgbClr val="000000"/>
                </a:solidFill>
                <a:ea typeface="Geneva"/>
              </a:rPr>
              <a:t> </a:t>
            </a:r>
            <a:r>
              <a:rPr lang="en-US" altLang="sl-SI" sz="2600" dirty="0" err="1">
                <a:solidFill>
                  <a:srgbClr val="000000"/>
                </a:solidFill>
                <a:ea typeface="Geneva"/>
              </a:rPr>
              <a:t>vstop</a:t>
            </a:r>
            <a:r>
              <a:rPr lang="en-US" altLang="sl-SI" sz="2600" dirty="0">
                <a:solidFill>
                  <a:srgbClr val="000000"/>
                </a:solidFill>
                <a:ea typeface="Geneva"/>
              </a:rPr>
              <a:t> v trans, </a:t>
            </a:r>
            <a:r>
              <a:rPr lang="sl-SI" altLang="sl-SI" sz="2600" dirty="0">
                <a:solidFill>
                  <a:srgbClr val="000000"/>
                </a:solidFill>
                <a:ea typeface="Geneva"/>
              </a:rPr>
              <a:t>za „</a:t>
            </a:r>
            <a:r>
              <a:rPr lang="en-US" altLang="sl-SI" sz="2600" dirty="0" err="1">
                <a:solidFill>
                  <a:srgbClr val="000000"/>
                </a:solidFill>
                <a:ea typeface="Geneva"/>
              </a:rPr>
              <a:t>komun</a:t>
            </a:r>
            <a:r>
              <a:rPr lang="sl-SI" altLang="sl-SI" sz="2600" dirty="0" err="1">
                <a:solidFill>
                  <a:srgbClr val="000000"/>
                </a:solidFill>
                <a:ea typeface="Geneva"/>
              </a:rPr>
              <a:t>ikacijo</a:t>
            </a:r>
            <a:r>
              <a:rPr lang="en-US" altLang="sl-SI" sz="2600" dirty="0">
                <a:solidFill>
                  <a:srgbClr val="000000"/>
                </a:solidFill>
                <a:ea typeface="Geneva"/>
              </a:rPr>
              <a:t> z </a:t>
            </a:r>
            <a:r>
              <a:rPr lang="en-US" altLang="sl-SI" sz="2600" dirty="0" err="1">
                <a:solidFill>
                  <a:srgbClr val="000000"/>
                </a:solidFill>
                <a:ea typeface="Geneva"/>
              </a:rPr>
              <a:t>duhovi</a:t>
            </a:r>
            <a:r>
              <a:rPr lang="sk-SK" altLang="sl-SI" sz="2600" dirty="0">
                <a:solidFill>
                  <a:srgbClr val="000000"/>
                </a:solidFill>
                <a:ea typeface="Geneva"/>
              </a:rPr>
              <a:t>“</a:t>
            </a:r>
            <a:r>
              <a:rPr lang="en-US" altLang="sl-SI" sz="2600" dirty="0">
                <a:solidFill>
                  <a:srgbClr val="000000"/>
                </a:solidFill>
                <a:ea typeface="Geneva"/>
              </a:rPr>
              <a:t> </a:t>
            </a:r>
            <a:r>
              <a:rPr lang="en-US" altLang="sl-SI" sz="2600" dirty="0" err="1">
                <a:solidFill>
                  <a:srgbClr val="000000"/>
                </a:solidFill>
                <a:ea typeface="Geneva"/>
              </a:rPr>
              <a:t>ali</a:t>
            </a:r>
            <a:r>
              <a:rPr lang="en-US" altLang="sl-SI" sz="2600" dirty="0">
                <a:solidFill>
                  <a:srgbClr val="000000"/>
                </a:solidFill>
                <a:ea typeface="Geneva"/>
              </a:rPr>
              <a:t> </a:t>
            </a:r>
            <a:r>
              <a:rPr lang="en-US" altLang="sl-SI" sz="2600" dirty="0" err="1">
                <a:solidFill>
                  <a:srgbClr val="000000"/>
                </a:solidFill>
                <a:ea typeface="Geneva"/>
              </a:rPr>
              <a:t>bolje</a:t>
            </a:r>
            <a:r>
              <a:rPr lang="en-US" altLang="sl-SI" sz="2600" dirty="0">
                <a:solidFill>
                  <a:srgbClr val="000000"/>
                </a:solidFill>
                <a:ea typeface="Geneva"/>
              </a:rPr>
              <a:t> </a:t>
            </a:r>
            <a:r>
              <a:rPr lang="en-US" altLang="sl-SI" sz="2600" dirty="0" err="1">
                <a:solidFill>
                  <a:srgbClr val="000000"/>
                </a:solidFill>
                <a:ea typeface="Geneva"/>
              </a:rPr>
              <a:t>razume</a:t>
            </a:r>
            <a:r>
              <a:rPr lang="sl-SI" altLang="sl-SI" sz="2600" dirty="0">
                <a:solidFill>
                  <a:srgbClr val="000000"/>
                </a:solidFill>
                <a:ea typeface="Geneva"/>
              </a:rPr>
              <a:t>vanje</a:t>
            </a:r>
            <a:r>
              <a:rPr lang="en-US" altLang="sl-SI" sz="2600" dirty="0">
                <a:solidFill>
                  <a:srgbClr val="000000"/>
                </a:solidFill>
                <a:ea typeface="Geneva"/>
              </a:rPr>
              <a:t> </a:t>
            </a:r>
            <a:r>
              <a:rPr lang="sl-SI" altLang="sl-SI" sz="2600" dirty="0">
                <a:solidFill>
                  <a:srgbClr val="000000"/>
                </a:solidFill>
                <a:ea typeface="Geneva"/>
              </a:rPr>
              <a:t>sogovornika in njegove vloge v </a:t>
            </a:r>
            <a:r>
              <a:rPr lang="en-US" altLang="sl-SI" sz="2600" dirty="0" err="1">
                <a:solidFill>
                  <a:srgbClr val="000000"/>
                </a:solidFill>
                <a:ea typeface="Geneva"/>
              </a:rPr>
              <a:t>svet</a:t>
            </a:r>
            <a:r>
              <a:rPr lang="sl-SI" altLang="sl-SI" sz="2600" dirty="0">
                <a:solidFill>
                  <a:srgbClr val="000000"/>
                </a:solidFill>
                <a:ea typeface="Geneva"/>
              </a:rPr>
              <a:t>u</a:t>
            </a:r>
            <a:r>
              <a:rPr lang="en-US" altLang="sl-SI" sz="2600" dirty="0">
                <a:solidFill>
                  <a:srgbClr val="000000"/>
                </a:solidFill>
                <a:ea typeface="Geneva"/>
              </a:rPr>
              <a:t>.</a:t>
            </a:r>
          </a:p>
          <a:p>
            <a:pPr eaLnBrk="1" hangingPunct="1"/>
            <a:r>
              <a:rPr lang="sl-SI" altLang="sl-SI" sz="2600" dirty="0">
                <a:solidFill>
                  <a:srgbClr val="000000"/>
                </a:solidFill>
                <a:ea typeface="Geneva"/>
              </a:rPr>
              <a:t>Šaman </a:t>
            </a:r>
            <a:r>
              <a:rPr lang="en-US" altLang="sl-SI" sz="2600" dirty="0" err="1">
                <a:solidFill>
                  <a:srgbClr val="000000"/>
                </a:solidFill>
                <a:ea typeface="Geneva"/>
              </a:rPr>
              <a:t>razume</a:t>
            </a:r>
            <a:r>
              <a:rPr lang="sl-SI" altLang="sl-SI" sz="2600" dirty="0">
                <a:solidFill>
                  <a:srgbClr val="000000"/>
                </a:solidFill>
                <a:ea typeface="Geneva"/>
              </a:rPr>
              <a:t> </a:t>
            </a:r>
            <a:r>
              <a:rPr lang="en-US" altLang="sl-SI" sz="2600" dirty="0" err="1">
                <a:solidFill>
                  <a:srgbClr val="000000"/>
                </a:solidFill>
                <a:ea typeface="Geneva"/>
              </a:rPr>
              <a:t>kultur</a:t>
            </a:r>
            <a:r>
              <a:rPr lang="sl-SI" altLang="sl-SI" sz="2600" dirty="0">
                <a:solidFill>
                  <a:srgbClr val="000000"/>
                </a:solidFill>
                <a:ea typeface="Geneva"/>
              </a:rPr>
              <a:t>o</a:t>
            </a:r>
            <a:r>
              <a:rPr lang="en-US" altLang="sl-SI" sz="2600" dirty="0">
                <a:solidFill>
                  <a:srgbClr val="000000"/>
                </a:solidFill>
                <a:ea typeface="Geneva"/>
              </a:rPr>
              <a:t> in </a:t>
            </a:r>
            <a:r>
              <a:rPr lang="en-US" altLang="sl-SI" sz="2600" dirty="0" err="1">
                <a:solidFill>
                  <a:srgbClr val="000000"/>
                </a:solidFill>
                <a:ea typeface="Geneva"/>
              </a:rPr>
              <a:t>svoj</a:t>
            </a:r>
            <a:r>
              <a:rPr lang="sl-SI" altLang="sl-SI" sz="2600" dirty="0">
                <a:solidFill>
                  <a:srgbClr val="000000"/>
                </a:solidFill>
                <a:ea typeface="Geneva"/>
              </a:rPr>
              <a:t>e</a:t>
            </a:r>
            <a:r>
              <a:rPr lang="en-US" altLang="sl-SI" sz="2600" dirty="0">
                <a:solidFill>
                  <a:srgbClr val="000000"/>
                </a:solidFill>
                <a:ea typeface="Geneva"/>
              </a:rPr>
              <a:t> </a:t>
            </a:r>
            <a:r>
              <a:rPr lang="en-US" altLang="sl-SI" sz="2600" dirty="0" err="1">
                <a:solidFill>
                  <a:srgbClr val="000000"/>
                </a:solidFill>
                <a:ea typeface="Geneva"/>
              </a:rPr>
              <a:t>okolje</a:t>
            </a:r>
            <a:r>
              <a:rPr lang="en-US" altLang="sl-SI" sz="2600" dirty="0">
                <a:solidFill>
                  <a:srgbClr val="000000"/>
                </a:solidFill>
                <a:ea typeface="Geneva"/>
              </a:rPr>
              <a:t>. </a:t>
            </a:r>
            <a:r>
              <a:rPr lang="en-US" altLang="sl-SI" sz="2600" dirty="0" err="1">
                <a:solidFill>
                  <a:srgbClr val="000000"/>
                </a:solidFill>
                <a:ea typeface="Geneva"/>
              </a:rPr>
              <a:t>Nj</a:t>
            </a:r>
            <a:r>
              <a:rPr lang="sl-SI" altLang="sl-SI" sz="2600" dirty="0" err="1">
                <a:solidFill>
                  <a:srgbClr val="000000"/>
                </a:solidFill>
                <a:ea typeface="Geneva"/>
              </a:rPr>
              <a:t>egovo</a:t>
            </a:r>
            <a:r>
              <a:rPr lang="en-US" altLang="sl-SI" sz="2600" dirty="0">
                <a:solidFill>
                  <a:srgbClr val="000000"/>
                </a:solidFill>
                <a:ea typeface="Geneva"/>
              </a:rPr>
              <a:t> </a:t>
            </a:r>
            <a:r>
              <a:rPr lang="en-US" altLang="sl-SI" sz="2600" dirty="0" err="1">
                <a:solidFill>
                  <a:srgbClr val="000000"/>
                </a:solidFill>
                <a:ea typeface="Geneva"/>
              </a:rPr>
              <a:t>kulturno</a:t>
            </a:r>
            <a:r>
              <a:rPr lang="en-US" altLang="sl-SI" sz="2600" dirty="0">
                <a:solidFill>
                  <a:srgbClr val="000000"/>
                </a:solidFill>
                <a:ea typeface="Geneva"/>
              </a:rPr>
              <a:t> </a:t>
            </a:r>
            <a:r>
              <a:rPr lang="sl-SI" altLang="sl-SI" sz="2600" dirty="0">
                <a:solidFill>
                  <a:srgbClr val="000000"/>
                </a:solidFill>
                <a:ea typeface="Geneva"/>
              </a:rPr>
              <a:t>po</a:t>
            </a:r>
            <a:r>
              <a:rPr lang="en-US" altLang="sl-SI" sz="2600" dirty="0" err="1">
                <a:solidFill>
                  <a:srgbClr val="000000"/>
                </a:solidFill>
                <a:ea typeface="Geneva"/>
              </a:rPr>
              <a:t>zna</a:t>
            </a:r>
            <a:r>
              <a:rPr lang="sl-SI" altLang="sl-SI" sz="2600" dirty="0" err="1">
                <a:solidFill>
                  <a:srgbClr val="000000"/>
                </a:solidFill>
                <a:ea typeface="Geneva"/>
              </a:rPr>
              <a:t>va</a:t>
            </a:r>
            <a:r>
              <a:rPr lang="en-US" altLang="sl-SI" sz="2600" dirty="0" err="1">
                <a:solidFill>
                  <a:srgbClr val="000000"/>
                </a:solidFill>
                <a:ea typeface="Geneva"/>
              </a:rPr>
              <a:t>nje</a:t>
            </a:r>
            <a:r>
              <a:rPr lang="en-US" altLang="sl-SI" sz="2600" dirty="0">
                <a:solidFill>
                  <a:srgbClr val="000000"/>
                </a:solidFill>
                <a:ea typeface="Geneva"/>
              </a:rPr>
              <a:t> </a:t>
            </a:r>
            <a:r>
              <a:rPr lang="en-US" altLang="sl-SI" sz="2600" dirty="0" err="1">
                <a:solidFill>
                  <a:srgbClr val="000000"/>
                </a:solidFill>
                <a:ea typeface="Geneva"/>
              </a:rPr>
              <a:t>obredov</a:t>
            </a:r>
            <a:r>
              <a:rPr lang="en-US" altLang="sl-SI" sz="2600" dirty="0">
                <a:solidFill>
                  <a:srgbClr val="000000"/>
                </a:solidFill>
                <a:ea typeface="Geneva"/>
              </a:rPr>
              <a:t> in </a:t>
            </a:r>
            <a:r>
              <a:rPr lang="en-US" altLang="sl-SI" sz="2600" dirty="0" err="1">
                <a:solidFill>
                  <a:srgbClr val="000000"/>
                </a:solidFill>
                <a:ea typeface="Geneva"/>
              </a:rPr>
              <a:t>praks</a:t>
            </a:r>
            <a:r>
              <a:rPr lang="en-US" altLang="sl-SI" sz="2600" dirty="0">
                <a:solidFill>
                  <a:srgbClr val="000000"/>
                </a:solidFill>
                <a:ea typeface="Geneva"/>
              </a:rPr>
              <a:t> </a:t>
            </a:r>
            <a:r>
              <a:rPr lang="en-US" altLang="sl-SI" sz="2600" dirty="0" err="1">
                <a:solidFill>
                  <a:srgbClr val="000000"/>
                </a:solidFill>
                <a:ea typeface="Geneva"/>
              </a:rPr>
              <a:t>pomaga</a:t>
            </a:r>
            <a:r>
              <a:rPr lang="en-US" altLang="sl-SI" sz="2600" dirty="0">
                <a:solidFill>
                  <a:srgbClr val="000000"/>
                </a:solidFill>
                <a:ea typeface="Geneva"/>
              </a:rPr>
              <a:t> </a:t>
            </a:r>
            <a:r>
              <a:rPr lang="en-US" altLang="sl-SI" sz="2600" dirty="0" err="1">
                <a:solidFill>
                  <a:srgbClr val="000000"/>
                </a:solidFill>
                <a:ea typeface="Geneva"/>
              </a:rPr>
              <a:t>ohranjati</a:t>
            </a:r>
            <a:r>
              <a:rPr lang="en-US" altLang="sl-SI" sz="2600" dirty="0">
                <a:solidFill>
                  <a:srgbClr val="000000"/>
                </a:solidFill>
                <a:ea typeface="Geneva"/>
              </a:rPr>
              <a:t> </a:t>
            </a:r>
            <a:r>
              <a:rPr lang="en-US" altLang="sl-SI" sz="2600" dirty="0" err="1">
                <a:solidFill>
                  <a:srgbClr val="000000"/>
                </a:solidFill>
                <a:ea typeface="Geneva"/>
              </a:rPr>
              <a:t>tradicijo</a:t>
            </a:r>
            <a:r>
              <a:rPr lang="en-US" altLang="sl-SI" sz="2600" dirty="0">
                <a:solidFill>
                  <a:srgbClr val="000000"/>
                </a:solidFill>
                <a:ea typeface="Geneva"/>
              </a:rPr>
              <a:t>.</a:t>
            </a:r>
          </a:p>
        </p:txBody>
      </p:sp>
      <p:pic>
        <p:nvPicPr>
          <p:cNvPr id="2" name="Slika 1"/>
          <p:cNvPicPr>
            <a:picLocks noChangeAspect="1"/>
          </p:cNvPicPr>
          <p:nvPr/>
        </p:nvPicPr>
        <p:blipFill>
          <a:blip r:embed="rId3"/>
          <a:stretch>
            <a:fillRect/>
          </a:stretch>
        </p:blipFill>
        <p:spPr>
          <a:xfrm>
            <a:off x="8915400" y="914400"/>
            <a:ext cx="3040039" cy="226833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sl-SI" altLang="sl-SI" smtClean="0">
                <a:ea typeface="Geneva"/>
              </a:rPr>
              <a:t>Rdeča mušnica</a:t>
            </a:r>
            <a:endParaRPr lang="en-US" altLang="sl-SI" smtClean="0">
              <a:ea typeface="Geneva"/>
            </a:endParaRPr>
          </a:p>
        </p:txBody>
      </p:sp>
      <p:sp>
        <p:nvSpPr>
          <p:cNvPr id="51202" name="Content Placeholder 2"/>
          <p:cNvSpPr>
            <a:spLocks noGrp="1"/>
          </p:cNvSpPr>
          <p:nvPr>
            <p:ph idx="4294967295"/>
          </p:nvPr>
        </p:nvSpPr>
        <p:spPr>
          <a:xfrm>
            <a:off x="228600" y="1066800"/>
            <a:ext cx="4267200" cy="5715000"/>
          </a:xfrm>
        </p:spPr>
        <p:txBody>
          <a:bodyPr/>
          <a:lstStyle/>
          <a:p>
            <a:pPr eaLnBrk="1" hangingPunct="1">
              <a:lnSpc>
                <a:spcPct val="90000"/>
              </a:lnSpc>
            </a:pPr>
            <a:r>
              <a:rPr lang="en-US" altLang="sl-SI" i="1" dirty="0">
                <a:solidFill>
                  <a:srgbClr val="000000"/>
                </a:solidFill>
                <a:ea typeface="Geneva"/>
              </a:rPr>
              <a:t>Amanita </a:t>
            </a:r>
            <a:r>
              <a:rPr lang="sl-SI" altLang="sl-SI" i="1" dirty="0">
                <a:solidFill>
                  <a:srgbClr val="000000"/>
                </a:solidFill>
                <a:ea typeface="Geneva"/>
              </a:rPr>
              <a:t>m</a:t>
            </a:r>
            <a:r>
              <a:rPr lang="en-US" altLang="sl-SI" i="1" dirty="0" err="1">
                <a:solidFill>
                  <a:srgbClr val="000000"/>
                </a:solidFill>
                <a:ea typeface="Geneva"/>
              </a:rPr>
              <a:t>uscaria</a:t>
            </a:r>
            <a:endParaRPr lang="en-US" altLang="sl-SI" i="1" dirty="0">
              <a:solidFill>
                <a:srgbClr val="000000"/>
              </a:solidFill>
              <a:ea typeface="Geneva"/>
            </a:endParaRPr>
          </a:p>
          <a:p>
            <a:pPr eaLnBrk="1" hangingPunct="1">
              <a:lnSpc>
                <a:spcPct val="90000"/>
              </a:lnSpc>
            </a:pPr>
            <a:r>
              <a:rPr lang="sl-SI" altLang="sl-SI" dirty="0">
                <a:solidFill>
                  <a:srgbClr val="000000"/>
                </a:solidFill>
                <a:ea typeface="Geneva"/>
              </a:rPr>
              <a:t>Severna polobla</a:t>
            </a:r>
            <a:endParaRPr lang="en-US" altLang="sl-SI" dirty="0">
              <a:solidFill>
                <a:srgbClr val="000000"/>
              </a:solidFill>
              <a:ea typeface="Geneva"/>
            </a:endParaRPr>
          </a:p>
          <a:p>
            <a:pPr eaLnBrk="1" hangingPunct="1">
              <a:lnSpc>
                <a:spcPct val="90000"/>
              </a:lnSpc>
            </a:pPr>
            <a:r>
              <a:rPr lang="en-US" altLang="sl-SI" dirty="0" err="1">
                <a:solidFill>
                  <a:srgbClr val="000000"/>
                </a:solidFill>
                <a:ea typeface="Geneva"/>
              </a:rPr>
              <a:t>Aktivne</a:t>
            </a:r>
            <a:r>
              <a:rPr lang="en-US" altLang="sl-SI" dirty="0">
                <a:solidFill>
                  <a:srgbClr val="000000"/>
                </a:solidFill>
                <a:ea typeface="Geneva"/>
              </a:rPr>
              <a:t> </a:t>
            </a:r>
            <a:r>
              <a:rPr lang="en-US" altLang="sl-SI" dirty="0" err="1">
                <a:solidFill>
                  <a:srgbClr val="000000"/>
                </a:solidFill>
                <a:ea typeface="Geneva"/>
              </a:rPr>
              <a:t>sestavine</a:t>
            </a:r>
            <a:endParaRPr lang="en-US" altLang="sl-SI" dirty="0">
              <a:solidFill>
                <a:srgbClr val="000000"/>
              </a:solidFill>
              <a:ea typeface="Geneva"/>
            </a:endParaRPr>
          </a:p>
          <a:p>
            <a:pPr lvl="1" eaLnBrk="1" hangingPunct="1">
              <a:lnSpc>
                <a:spcPct val="90000"/>
              </a:lnSpc>
            </a:pPr>
            <a:r>
              <a:rPr lang="en-US" altLang="sl-SI" dirty="0" err="1">
                <a:solidFill>
                  <a:srgbClr val="000000"/>
                </a:solidFill>
                <a:ea typeface="Geneva"/>
              </a:rPr>
              <a:t>Iboten</a:t>
            </a:r>
            <a:r>
              <a:rPr lang="sl-SI" altLang="sl-SI" dirty="0" err="1">
                <a:solidFill>
                  <a:srgbClr val="000000"/>
                </a:solidFill>
                <a:ea typeface="Geneva"/>
              </a:rPr>
              <a:t>ska</a:t>
            </a:r>
            <a:r>
              <a:rPr lang="sl-SI" altLang="sl-SI" dirty="0">
                <a:solidFill>
                  <a:srgbClr val="000000"/>
                </a:solidFill>
                <a:ea typeface="Geneva"/>
              </a:rPr>
              <a:t> kislina</a:t>
            </a:r>
            <a:endParaRPr lang="en-US" altLang="sl-SI" dirty="0">
              <a:solidFill>
                <a:srgbClr val="000000"/>
              </a:solidFill>
              <a:ea typeface="Geneva"/>
            </a:endParaRPr>
          </a:p>
          <a:p>
            <a:pPr lvl="1" eaLnBrk="1" hangingPunct="1">
              <a:lnSpc>
                <a:spcPct val="90000"/>
              </a:lnSpc>
            </a:pPr>
            <a:r>
              <a:rPr lang="en-US" altLang="sl-SI" dirty="0" err="1">
                <a:solidFill>
                  <a:srgbClr val="000000"/>
                </a:solidFill>
                <a:ea typeface="Geneva"/>
              </a:rPr>
              <a:t>Muscimol</a:t>
            </a:r>
            <a:endParaRPr lang="en-US" altLang="sl-SI" dirty="0">
              <a:solidFill>
                <a:srgbClr val="000000"/>
              </a:solidFill>
              <a:ea typeface="Geneva"/>
            </a:endParaRPr>
          </a:p>
          <a:p>
            <a:pPr eaLnBrk="1" hangingPunct="1">
              <a:lnSpc>
                <a:spcPct val="90000"/>
              </a:lnSpc>
            </a:pPr>
            <a:r>
              <a:rPr lang="en-US" altLang="sl-SI" dirty="0">
                <a:solidFill>
                  <a:srgbClr val="000000"/>
                </a:solidFill>
                <a:ea typeface="Geneva"/>
              </a:rPr>
              <a:t>NT Receptor</a:t>
            </a:r>
            <a:r>
              <a:rPr lang="sl-SI" altLang="sl-SI" dirty="0">
                <a:solidFill>
                  <a:srgbClr val="000000"/>
                </a:solidFill>
                <a:ea typeface="Geneva"/>
              </a:rPr>
              <a:t>ji</a:t>
            </a:r>
            <a:endParaRPr lang="en-US" altLang="sl-SI" dirty="0">
              <a:solidFill>
                <a:srgbClr val="000000"/>
              </a:solidFill>
              <a:ea typeface="Geneva"/>
            </a:endParaRPr>
          </a:p>
          <a:p>
            <a:pPr lvl="1" eaLnBrk="1" hangingPunct="1">
              <a:lnSpc>
                <a:spcPct val="90000"/>
              </a:lnSpc>
            </a:pPr>
            <a:r>
              <a:rPr lang="en-US" altLang="sl-SI" dirty="0">
                <a:solidFill>
                  <a:srgbClr val="000000"/>
                </a:solidFill>
                <a:ea typeface="Geneva"/>
              </a:rPr>
              <a:t>GABA</a:t>
            </a:r>
          </a:p>
          <a:p>
            <a:pPr lvl="1" eaLnBrk="1" hangingPunct="1">
              <a:lnSpc>
                <a:spcPct val="90000"/>
              </a:lnSpc>
            </a:pPr>
            <a:r>
              <a:rPr lang="en-US" altLang="sl-SI" dirty="0">
                <a:solidFill>
                  <a:srgbClr val="000000"/>
                </a:solidFill>
                <a:ea typeface="Geneva"/>
              </a:rPr>
              <a:t>NMDA </a:t>
            </a:r>
            <a:r>
              <a:rPr lang="sl-SI" altLang="sl-SI" dirty="0">
                <a:solidFill>
                  <a:srgbClr val="000000"/>
                </a:solidFill>
                <a:ea typeface="Geneva"/>
              </a:rPr>
              <a:t>g</a:t>
            </a:r>
            <a:r>
              <a:rPr lang="en-US" altLang="sl-SI" dirty="0" err="1">
                <a:solidFill>
                  <a:srgbClr val="000000"/>
                </a:solidFill>
                <a:ea typeface="Geneva"/>
              </a:rPr>
              <a:t>lutamat</a:t>
            </a:r>
            <a:r>
              <a:rPr lang="sl-SI" altLang="sl-SI" dirty="0">
                <a:solidFill>
                  <a:srgbClr val="000000"/>
                </a:solidFill>
                <a:ea typeface="Geneva"/>
              </a:rPr>
              <a:t>ni</a:t>
            </a:r>
            <a:r>
              <a:rPr lang="en-US" altLang="sl-SI" dirty="0">
                <a:solidFill>
                  <a:srgbClr val="000000"/>
                </a:solidFill>
                <a:ea typeface="Geneva"/>
              </a:rPr>
              <a:t> </a:t>
            </a:r>
            <a:r>
              <a:rPr lang="sl-SI" altLang="sl-SI" dirty="0">
                <a:solidFill>
                  <a:srgbClr val="000000"/>
                </a:solidFill>
                <a:ea typeface="Geneva"/>
              </a:rPr>
              <a:t>a</a:t>
            </a:r>
            <a:r>
              <a:rPr lang="en-US" altLang="sl-SI" dirty="0" err="1">
                <a:solidFill>
                  <a:srgbClr val="000000"/>
                </a:solidFill>
                <a:ea typeface="Geneva"/>
              </a:rPr>
              <a:t>gonist</a:t>
            </a:r>
            <a:endParaRPr lang="en-US" altLang="sl-SI" dirty="0">
              <a:solidFill>
                <a:srgbClr val="000000"/>
              </a:solidFill>
              <a:ea typeface="Geneva"/>
            </a:endParaRPr>
          </a:p>
          <a:p>
            <a:pPr lvl="1" eaLnBrk="1" hangingPunct="1">
              <a:lnSpc>
                <a:spcPct val="90000"/>
              </a:lnSpc>
            </a:pPr>
            <a:endParaRPr lang="en-US" altLang="sl-SI" sz="2800" dirty="0">
              <a:ea typeface="Geneva"/>
            </a:endParaRPr>
          </a:p>
        </p:txBody>
      </p:sp>
      <p:pic>
        <p:nvPicPr>
          <p:cNvPr id="51203" name="Picture 4" descr="800px-Amanita_muscaria_3_vliegenzwammen_op_rij.jpg"/>
          <p:cNvPicPr>
            <a:picLocks noChangeAspect="1"/>
          </p:cNvPicPr>
          <p:nvPr/>
        </p:nvPicPr>
        <p:blipFill>
          <a:blip r:embed="rId3"/>
          <a:srcRect/>
          <a:stretch>
            <a:fillRect/>
          </a:stretch>
        </p:blipFill>
        <p:spPr bwMode="auto">
          <a:xfrm>
            <a:off x="7817134" y="1752600"/>
            <a:ext cx="4394200" cy="3295650"/>
          </a:xfrm>
          <a:prstGeom prst="rect">
            <a:avLst/>
          </a:prstGeom>
          <a:noFill/>
          <a:ln w="9525">
            <a:noFill/>
            <a:miter lim="800000"/>
            <a:headEnd/>
            <a:tailEnd/>
          </a:ln>
        </p:spPr>
      </p:pic>
      <p:sp>
        <p:nvSpPr>
          <p:cNvPr id="2" name="Pravokotnik 1"/>
          <p:cNvSpPr/>
          <p:nvPr/>
        </p:nvSpPr>
        <p:spPr>
          <a:xfrm>
            <a:off x="4838700" y="1715069"/>
            <a:ext cx="2514600" cy="3416320"/>
          </a:xfrm>
          <a:prstGeom prst="rect">
            <a:avLst/>
          </a:prstGeom>
        </p:spPr>
        <p:txBody>
          <a:bodyPr wrap="square">
            <a:spAutoFit/>
          </a:bodyPr>
          <a:lstStyle/>
          <a:p>
            <a:r>
              <a:rPr lang="en-GB" sz="3200" dirty="0" err="1" smtClean="0"/>
              <a:t>Učinki</a:t>
            </a:r>
            <a:r>
              <a:rPr lang="sl-SI" sz="3200" dirty="0" smtClean="0"/>
              <a:t>:</a:t>
            </a:r>
            <a:endParaRPr lang="en-GB" sz="3200" dirty="0"/>
          </a:p>
          <a:p>
            <a:r>
              <a:rPr lang="sl-SI" sz="3200" dirty="0" smtClean="0"/>
              <a:t>-</a:t>
            </a:r>
            <a:r>
              <a:rPr lang="en-GB" sz="3200" dirty="0" err="1" smtClean="0"/>
              <a:t>Halucinacije</a:t>
            </a:r>
            <a:endParaRPr lang="en-GB" sz="3200" dirty="0"/>
          </a:p>
          <a:p>
            <a:r>
              <a:rPr lang="sl-SI" sz="3200" dirty="0" smtClean="0"/>
              <a:t>-</a:t>
            </a:r>
            <a:r>
              <a:rPr lang="en-GB" sz="3200" dirty="0" err="1" smtClean="0"/>
              <a:t>Potenje</a:t>
            </a:r>
            <a:endParaRPr lang="en-GB" sz="3200" dirty="0"/>
          </a:p>
          <a:p>
            <a:r>
              <a:rPr lang="sl-SI" sz="3200" dirty="0" smtClean="0"/>
              <a:t>-</a:t>
            </a:r>
            <a:r>
              <a:rPr lang="en-GB" sz="3200" dirty="0" smtClean="0"/>
              <a:t>Tremor</a:t>
            </a:r>
            <a:endParaRPr lang="en-GB" sz="3200" dirty="0"/>
          </a:p>
          <a:p>
            <a:r>
              <a:rPr lang="en-GB" dirty="0" err="1"/>
              <a:t>Različne</a:t>
            </a:r>
            <a:r>
              <a:rPr lang="en-GB" dirty="0"/>
              <a:t> </a:t>
            </a:r>
            <a:r>
              <a:rPr lang="en-GB" dirty="0" err="1"/>
              <a:t>kakovosti</a:t>
            </a:r>
            <a:endParaRPr lang="en-GB" dirty="0"/>
          </a:p>
          <a:p>
            <a:r>
              <a:rPr lang="sl-SI" sz="3200" dirty="0" smtClean="0"/>
              <a:t>-</a:t>
            </a:r>
            <a:r>
              <a:rPr lang="en-GB" sz="3200" dirty="0" err="1" smtClean="0"/>
              <a:t>potencialno</a:t>
            </a:r>
            <a:r>
              <a:rPr lang="en-GB" sz="3200" dirty="0" smtClean="0"/>
              <a:t> </a:t>
            </a:r>
            <a:r>
              <a:rPr lang="en-GB" sz="3200" dirty="0" err="1"/>
              <a:t>nevarna</a:t>
            </a:r>
            <a:endParaRPr lang="en-GB"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905000" y="143442"/>
            <a:ext cx="8153400" cy="533400"/>
          </a:xfrm>
        </p:spPr>
        <p:txBody>
          <a:bodyPr/>
          <a:lstStyle/>
          <a:p>
            <a:r>
              <a:rPr lang="sl-SI" altLang="sl-SI" sz="2800" dirty="0">
                <a:ea typeface="Geneva"/>
              </a:rPr>
              <a:t>Primerjava: Budistične spretnosti</a:t>
            </a:r>
            <a:endParaRPr lang="en-US" altLang="sl-SI" sz="2800" dirty="0">
              <a:ea typeface="Geneva"/>
            </a:endParaRPr>
          </a:p>
        </p:txBody>
      </p:sp>
      <p:sp>
        <p:nvSpPr>
          <p:cNvPr id="53250" name="Content Placeholder 2"/>
          <p:cNvSpPr>
            <a:spLocks noGrp="1"/>
          </p:cNvSpPr>
          <p:nvPr>
            <p:ph sz="quarter" idx="4294967295"/>
          </p:nvPr>
        </p:nvSpPr>
        <p:spPr>
          <a:xfrm>
            <a:off x="381000" y="676842"/>
            <a:ext cx="3505199" cy="5029200"/>
          </a:xfrm>
        </p:spPr>
        <p:txBody>
          <a:bodyPr/>
          <a:lstStyle/>
          <a:p>
            <a:r>
              <a:rPr lang="sk-SK" altLang="sl-SI" sz="2800" dirty="0">
                <a:ea typeface="Geneva"/>
              </a:rPr>
              <a:t>s</a:t>
            </a:r>
            <a:r>
              <a:rPr lang="sl-SI" altLang="sl-SI" sz="2800" dirty="0" err="1">
                <a:ea typeface="Geneva"/>
              </a:rPr>
              <a:t>amokontrola</a:t>
            </a:r>
            <a:endParaRPr lang="en-US" altLang="sl-SI" sz="2800" dirty="0">
              <a:ea typeface="Geneva"/>
            </a:endParaRPr>
          </a:p>
          <a:p>
            <a:r>
              <a:rPr lang="en-US" altLang="sl-SI" sz="2800" dirty="0" err="1">
                <a:ea typeface="Geneva"/>
              </a:rPr>
              <a:t>velikodušnost</a:t>
            </a:r>
            <a:endParaRPr lang="en-US" altLang="sl-SI" sz="2800" dirty="0">
              <a:ea typeface="Geneva"/>
            </a:endParaRPr>
          </a:p>
          <a:p>
            <a:r>
              <a:rPr lang="sl-SI" altLang="sl-SI" sz="2800" dirty="0">
                <a:ea typeface="Geneva"/>
              </a:rPr>
              <a:t>modrost</a:t>
            </a:r>
            <a:endParaRPr lang="en-US" altLang="sl-SI" sz="2800" dirty="0">
              <a:ea typeface="Geneva"/>
            </a:endParaRPr>
          </a:p>
          <a:p>
            <a:r>
              <a:rPr lang="sl-SI" altLang="sl-SI" sz="2800" dirty="0">
                <a:ea typeface="Geneva"/>
              </a:rPr>
              <a:t>prizadevanje</a:t>
            </a:r>
            <a:endParaRPr lang="en-US" altLang="sl-SI" sz="2800" dirty="0">
              <a:ea typeface="Geneva"/>
            </a:endParaRPr>
          </a:p>
          <a:p>
            <a:r>
              <a:rPr lang="sl-SI" altLang="sl-SI" sz="2800" dirty="0">
                <a:ea typeface="Geneva"/>
              </a:rPr>
              <a:t>potrpežljivost</a:t>
            </a:r>
            <a:endParaRPr lang="en-US" altLang="sl-SI" sz="2800" dirty="0">
              <a:ea typeface="Geneva"/>
            </a:endParaRPr>
          </a:p>
          <a:p>
            <a:r>
              <a:rPr lang="sl-SI" altLang="sl-SI" sz="2800" dirty="0">
                <a:ea typeface="Geneva"/>
              </a:rPr>
              <a:t>poštenost</a:t>
            </a:r>
            <a:endParaRPr lang="en-US" altLang="sl-SI" sz="2800" dirty="0">
              <a:ea typeface="Geneva"/>
            </a:endParaRPr>
          </a:p>
          <a:p>
            <a:r>
              <a:rPr lang="sl-SI" altLang="sl-SI" sz="2800" dirty="0">
                <a:ea typeface="Geneva"/>
              </a:rPr>
              <a:t>determiniranost</a:t>
            </a:r>
            <a:endParaRPr lang="en-US" altLang="sl-SI" sz="2800" dirty="0">
              <a:ea typeface="Geneva"/>
            </a:endParaRPr>
          </a:p>
          <a:p>
            <a:r>
              <a:rPr lang="sl-SI" altLang="sl-SI" sz="2800" dirty="0">
                <a:ea typeface="Geneva"/>
              </a:rPr>
              <a:t>ljubeča prijaznost</a:t>
            </a:r>
            <a:endParaRPr lang="en-US" altLang="sl-SI" sz="2800" dirty="0">
              <a:ea typeface="Geneva"/>
            </a:endParaRPr>
          </a:p>
          <a:p>
            <a:r>
              <a:rPr lang="sl-SI" altLang="sl-SI" sz="2800" dirty="0">
                <a:ea typeface="Geneva"/>
              </a:rPr>
              <a:t>ravnodušnost </a:t>
            </a:r>
          </a:p>
        </p:txBody>
      </p:sp>
      <p:pic>
        <p:nvPicPr>
          <p:cNvPr id="53251" name="Picture 5"/>
          <p:cNvPicPr>
            <a:picLocks noChangeAspect="1" noChangeArrowheads="1"/>
          </p:cNvPicPr>
          <p:nvPr/>
        </p:nvPicPr>
        <p:blipFill>
          <a:blip r:embed="rId2"/>
          <a:srcRect/>
          <a:stretch>
            <a:fillRect/>
          </a:stretch>
        </p:blipFill>
        <p:spPr bwMode="auto">
          <a:xfrm>
            <a:off x="5529262" y="838200"/>
            <a:ext cx="6619875" cy="3723680"/>
          </a:xfrm>
          <a:prstGeom prst="rect">
            <a:avLst/>
          </a:prstGeom>
          <a:noFill/>
          <a:ln w="9525">
            <a:noFill/>
            <a:miter lim="800000"/>
            <a:headEnd/>
            <a:tailEnd/>
          </a:ln>
        </p:spPr>
      </p:pic>
      <p:pic>
        <p:nvPicPr>
          <p:cNvPr id="53252" name="Picture 2"/>
          <p:cNvPicPr>
            <a:picLocks noChangeAspect="1" noChangeArrowheads="1"/>
          </p:cNvPicPr>
          <p:nvPr/>
        </p:nvPicPr>
        <p:blipFill>
          <a:blip r:embed="rId3"/>
          <a:srcRect/>
          <a:stretch>
            <a:fillRect/>
          </a:stretch>
        </p:blipFill>
        <p:spPr bwMode="auto">
          <a:xfrm>
            <a:off x="3645871" y="4240213"/>
            <a:ext cx="1828800" cy="261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marL="1117600" indent="-1117600" eaLnBrk="1" hangingPunct="1"/>
            <a:r>
              <a:rPr lang="sl-SI" sz="2800" dirty="0">
                <a:ea typeface="Geneva"/>
              </a:rPr>
              <a:t>Doseganje mističnega</a:t>
            </a:r>
            <a:endParaRPr lang="en-US" sz="2800" dirty="0">
              <a:ea typeface="Geneva"/>
            </a:endParaRPr>
          </a:p>
        </p:txBody>
      </p:sp>
      <p:sp>
        <p:nvSpPr>
          <p:cNvPr id="54274" name="Rectangle 3"/>
          <p:cNvSpPr>
            <a:spLocks noGrp="1" noChangeArrowheads="1"/>
          </p:cNvSpPr>
          <p:nvPr>
            <p:ph type="body" idx="1"/>
          </p:nvPr>
        </p:nvSpPr>
        <p:spPr>
          <a:xfrm>
            <a:off x="457200" y="1066800"/>
            <a:ext cx="8077200" cy="4114800"/>
          </a:xfrm>
        </p:spPr>
        <p:txBody>
          <a:bodyPr/>
          <a:lstStyle/>
          <a:p>
            <a:pPr marL="609600" indent="-609600" eaLnBrk="1" hangingPunct="1">
              <a:lnSpc>
                <a:spcPct val="90000"/>
              </a:lnSpc>
              <a:buNone/>
            </a:pPr>
            <a:r>
              <a:rPr lang="en-US" dirty="0" smtClean="0">
                <a:ea typeface="Geneva"/>
              </a:rPr>
              <a:t>James </a:t>
            </a:r>
            <a:r>
              <a:rPr lang="sk-SK" dirty="0">
                <a:ea typeface="Geneva"/>
              </a:rPr>
              <a:t>H</a:t>
            </a:r>
            <a:r>
              <a:rPr lang="sk-SK" dirty="0" smtClean="0">
                <a:ea typeface="Geneva"/>
              </a:rPr>
              <a:t>. </a:t>
            </a:r>
            <a:r>
              <a:rPr lang="en-US" dirty="0" smtClean="0">
                <a:ea typeface="Geneva"/>
              </a:rPr>
              <a:t>Austin</a:t>
            </a:r>
            <a:r>
              <a:rPr lang="sl-SI" dirty="0" smtClean="0">
                <a:ea typeface="Geneva"/>
              </a:rPr>
              <a:t>:</a:t>
            </a:r>
            <a:r>
              <a:rPr lang="en-US" dirty="0" smtClean="0">
                <a:ea typeface="Geneva"/>
              </a:rPr>
              <a:t> </a:t>
            </a:r>
            <a:r>
              <a:rPr lang="en-US" b="1" dirty="0" smtClean="0">
                <a:ea typeface="Geneva"/>
              </a:rPr>
              <a:t>Zen in </a:t>
            </a:r>
            <a:r>
              <a:rPr lang="sl-SI" b="1" dirty="0" smtClean="0">
                <a:ea typeface="Geneva"/>
              </a:rPr>
              <a:t>možgani</a:t>
            </a:r>
            <a:r>
              <a:rPr lang="sl-SI" dirty="0" smtClean="0">
                <a:ea typeface="Geneva"/>
              </a:rPr>
              <a:t>, </a:t>
            </a:r>
            <a:r>
              <a:rPr lang="en-US" dirty="0" err="1" smtClean="0">
                <a:ea typeface="Geneva"/>
              </a:rPr>
              <a:t>opisuje</a:t>
            </a:r>
            <a:r>
              <a:rPr lang="en-US" dirty="0" smtClean="0">
                <a:ea typeface="Geneva"/>
              </a:rPr>
              <a:t> </a:t>
            </a:r>
            <a:r>
              <a:rPr lang="en-US" dirty="0" err="1" smtClean="0">
                <a:ea typeface="Geneva"/>
              </a:rPr>
              <a:t>štiri</a:t>
            </a:r>
            <a:r>
              <a:rPr lang="en-US" dirty="0" smtClean="0">
                <a:ea typeface="Geneva"/>
              </a:rPr>
              <a:t> </a:t>
            </a:r>
            <a:r>
              <a:rPr lang="en-US" dirty="0" err="1" smtClean="0">
                <a:ea typeface="Geneva"/>
              </a:rPr>
              <a:t>ravni</a:t>
            </a:r>
            <a:r>
              <a:rPr lang="en-US" dirty="0" smtClean="0">
                <a:ea typeface="Geneva"/>
              </a:rPr>
              <a:t> </a:t>
            </a:r>
            <a:r>
              <a:rPr lang="en-US" dirty="0" err="1" smtClean="0">
                <a:ea typeface="Geneva"/>
              </a:rPr>
              <a:t>doseg</a:t>
            </a:r>
            <a:r>
              <a:rPr lang="sl-SI" dirty="0" err="1" smtClean="0">
                <a:ea typeface="Geneva"/>
              </a:rPr>
              <a:t>anja</a:t>
            </a:r>
            <a:r>
              <a:rPr lang="en-US" dirty="0" smtClean="0">
                <a:ea typeface="Geneva"/>
              </a:rPr>
              <a:t> </a:t>
            </a:r>
            <a:r>
              <a:rPr lang="en-US" dirty="0" err="1" smtClean="0">
                <a:ea typeface="Geneva"/>
              </a:rPr>
              <a:t>mističn</a:t>
            </a:r>
            <a:r>
              <a:rPr lang="sl-SI" dirty="0" smtClean="0">
                <a:ea typeface="Geneva"/>
              </a:rPr>
              <a:t>ega</a:t>
            </a:r>
            <a:r>
              <a:rPr lang="en-US" dirty="0" smtClean="0">
                <a:ea typeface="Geneva"/>
              </a:rPr>
              <a:t> </a:t>
            </a:r>
            <a:r>
              <a:rPr lang="en-US" dirty="0" err="1" smtClean="0">
                <a:ea typeface="Geneva"/>
              </a:rPr>
              <a:t>stanj</a:t>
            </a:r>
            <a:r>
              <a:rPr lang="sl-SI" dirty="0" smtClean="0">
                <a:ea typeface="Geneva"/>
              </a:rPr>
              <a:t>a</a:t>
            </a:r>
            <a:r>
              <a:rPr lang="en-US" dirty="0" smtClean="0">
                <a:ea typeface="Geneva"/>
              </a:rPr>
              <a:t> </a:t>
            </a:r>
            <a:r>
              <a:rPr lang="en-US" dirty="0" err="1" smtClean="0">
                <a:ea typeface="Geneva"/>
              </a:rPr>
              <a:t>zavesti</a:t>
            </a:r>
            <a:endParaRPr lang="en-US" dirty="0" smtClean="0">
              <a:ea typeface="Geneva"/>
            </a:endParaRPr>
          </a:p>
          <a:p>
            <a:pPr marL="609600" indent="-609600" eaLnBrk="1" hangingPunct="1">
              <a:lnSpc>
                <a:spcPct val="90000"/>
              </a:lnSpc>
              <a:buFontTx/>
              <a:buAutoNum type="arabicPeriod"/>
            </a:pPr>
            <a:r>
              <a:rPr lang="en-US" dirty="0" err="1" smtClean="0">
                <a:ea typeface="Geneva"/>
              </a:rPr>
              <a:t>Okrepljeno</a:t>
            </a:r>
            <a:r>
              <a:rPr lang="en-US" dirty="0" smtClean="0">
                <a:ea typeface="Geneva"/>
              </a:rPr>
              <a:t> </a:t>
            </a:r>
            <a:r>
              <a:rPr lang="en-US" u="sng" dirty="0" err="1" smtClean="0">
                <a:ea typeface="Geneva"/>
              </a:rPr>
              <a:t>zavedanje</a:t>
            </a:r>
            <a:r>
              <a:rPr lang="en-US" dirty="0" smtClean="0">
                <a:ea typeface="Geneva"/>
              </a:rPr>
              <a:t> in </a:t>
            </a:r>
            <a:r>
              <a:rPr lang="en-US" u="sng" dirty="0" err="1" smtClean="0">
                <a:ea typeface="Geneva"/>
              </a:rPr>
              <a:t>vizualne</a:t>
            </a:r>
            <a:r>
              <a:rPr lang="en-US" dirty="0" smtClean="0">
                <a:ea typeface="Geneva"/>
              </a:rPr>
              <a:t> </a:t>
            </a:r>
            <a:r>
              <a:rPr lang="en-US" dirty="0" err="1" smtClean="0">
                <a:ea typeface="Geneva"/>
              </a:rPr>
              <a:t>podobe</a:t>
            </a:r>
            <a:endParaRPr lang="en-US" dirty="0" smtClean="0">
              <a:ea typeface="Geneva"/>
            </a:endParaRPr>
          </a:p>
          <a:p>
            <a:pPr marL="609600" indent="-609600" eaLnBrk="1" hangingPunct="1">
              <a:lnSpc>
                <a:spcPct val="90000"/>
              </a:lnSpc>
              <a:buFontTx/>
              <a:buAutoNum type="arabicPeriod"/>
            </a:pPr>
            <a:r>
              <a:rPr lang="en-US" dirty="0" err="1" smtClean="0">
                <a:ea typeface="Geneva"/>
              </a:rPr>
              <a:t>Različn</a:t>
            </a:r>
            <a:r>
              <a:rPr lang="sl-SI" dirty="0" smtClean="0">
                <a:ea typeface="Geneva"/>
              </a:rPr>
              <a:t>e</a:t>
            </a:r>
            <a:r>
              <a:rPr lang="en-US" dirty="0" smtClean="0">
                <a:ea typeface="Geneva"/>
              </a:rPr>
              <a:t> </a:t>
            </a:r>
            <a:r>
              <a:rPr lang="en-US" dirty="0" err="1" smtClean="0">
                <a:ea typeface="Geneva"/>
              </a:rPr>
              <a:t>stopnj</a:t>
            </a:r>
            <a:r>
              <a:rPr lang="sl-SI" dirty="0" smtClean="0">
                <a:ea typeface="Geneva"/>
              </a:rPr>
              <a:t>e</a:t>
            </a:r>
            <a:r>
              <a:rPr lang="en-US" dirty="0" smtClean="0">
                <a:ea typeface="Geneva"/>
              </a:rPr>
              <a:t> </a:t>
            </a:r>
            <a:r>
              <a:rPr lang="sl-SI" u="sng" dirty="0" smtClean="0">
                <a:ea typeface="Geneva"/>
              </a:rPr>
              <a:t>unitarnih</a:t>
            </a:r>
            <a:r>
              <a:rPr lang="sl-SI" dirty="0" smtClean="0">
                <a:ea typeface="Geneva"/>
              </a:rPr>
              <a:t> izkušenj</a:t>
            </a:r>
            <a:endParaRPr lang="en-US" dirty="0" smtClean="0">
              <a:ea typeface="Geneva"/>
            </a:endParaRPr>
          </a:p>
          <a:p>
            <a:pPr marL="609600" indent="-609600" eaLnBrk="1" hangingPunct="1">
              <a:lnSpc>
                <a:spcPct val="90000"/>
              </a:lnSpc>
              <a:buFontTx/>
              <a:buAutoNum type="arabicPeriod"/>
            </a:pPr>
            <a:r>
              <a:rPr lang="en-US" dirty="0" err="1" smtClean="0">
                <a:ea typeface="Geneva"/>
              </a:rPr>
              <a:t>Zunanj</a:t>
            </a:r>
            <a:r>
              <a:rPr lang="sl-SI" dirty="0" smtClean="0">
                <a:ea typeface="Geneva"/>
              </a:rPr>
              <a:t>e</a:t>
            </a:r>
            <a:r>
              <a:rPr lang="en-US" dirty="0" smtClean="0">
                <a:ea typeface="Geneva"/>
              </a:rPr>
              <a:t> </a:t>
            </a:r>
            <a:r>
              <a:rPr lang="en-US" u="sng" dirty="0" err="1" smtClean="0">
                <a:ea typeface="Geneva"/>
              </a:rPr>
              <a:t>izkušnje</a:t>
            </a:r>
            <a:r>
              <a:rPr lang="sl-SI" dirty="0" smtClean="0">
                <a:ea typeface="Geneva"/>
              </a:rPr>
              <a:t> skozi skupino</a:t>
            </a:r>
            <a:r>
              <a:rPr lang="en-US" dirty="0" smtClean="0">
                <a:ea typeface="Geneva"/>
              </a:rPr>
              <a:t> (</a:t>
            </a:r>
            <a:r>
              <a:rPr lang="en-US" dirty="0" err="1" smtClean="0">
                <a:ea typeface="Geneva"/>
              </a:rPr>
              <a:t>glasba</a:t>
            </a:r>
            <a:r>
              <a:rPr lang="en-US" dirty="0" smtClean="0">
                <a:ea typeface="Geneva"/>
              </a:rPr>
              <a:t>, </a:t>
            </a:r>
            <a:r>
              <a:rPr lang="en-US" dirty="0" err="1" smtClean="0">
                <a:ea typeface="Geneva"/>
              </a:rPr>
              <a:t>petje</a:t>
            </a:r>
            <a:r>
              <a:rPr lang="en-US" dirty="0" smtClean="0">
                <a:ea typeface="Geneva"/>
              </a:rPr>
              <a:t>, </a:t>
            </a:r>
            <a:r>
              <a:rPr lang="en-US" dirty="0" err="1" smtClean="0">
                <a:ea typeface="Geneva"/>
              </a:rPr>
              <a:t>ples</a:t>
            </a:r>
            <a:r>
              <a:rPr lang="en-US" dirty="0" smtClean="0">
                <a:ea typeface="Geneva"/>
              </a:rPr>
              <a:t>)</a:t>
            </a:r>
          </a:p>
          <a:p>
            <a:pPr marL="609600" indent="-609600" eaLnBrk="1" hangingPunct="1">
              <a:lnSpc>
                <a:spcPct val="90000"/>
              </a:lnSpc>
              <a:buFontTx/>
              <a:buAutoNum type="arabicPeriod"/>
            </a:pPr>
            <a:r>
              <a:rPr lang="en-US" u="sng" dirty="0" smtClean="0">
                <a:ea typeface="Geneva"/>
              </a:rPr>
              <a:t>Transpersonal</a:t>
            </a:r>
            <a:r>
              <a:rPr lang="sl-SI" u="sng" dirty="0" smtClean="0">
                <a:ea typeface="Geneva"/>
              </a:rPr>
              <a:t>na</a:t>
            </a:r>
            <a:r>
              <a:rPr lang="en-US" u="sng" dirty="0" smtClean="0">
                <a:ea typeface="Geneva"/>
              </a:rPr>
              <a:t> </a:t>
            </a:r>
            <a:r>
              <a:rPr lang="en-US" dirty="0" err="1" smtClean="0">
                <a:ea typeface="Geneva"/>
              </a:rPr>
              <a:t>ali</a:t>
            </a:r>
            <a:r>
              <a:rPr lang="en-US" dirty="0" smtClean="0">
                <a:ea typeface="Geneva"/>
              </a:rPr>
              <a:t> </a:t>
            </a:r>
            <a:r>
              <a:rPr lang="en-US" dirty="0" err="1" smtClean="0">
                <a:ea typeface="Geneva"/>
              </a:rPr>
              <a:t>verska</a:t>
            </a:r>
            <a:r>
              <a:rPr lang="en-US" dirty="0" smtClean="0">
                <a:ea typeface="Geneva"/>
              </a:rPr>
              <a:t> </a:t>
            </a:r>
            <a:r>
              <a:rPr lang="en-US" dirty="0" err="1" smtClean="0">
                <a:ea typeface="Geneva"/>
              </a:rPr>
              <a:t>izkušnja</a:t>
            </a:r>
            <a:r>
              <a:rPr lang="en-US" dirty="0" smtClean="0">
                <a:ea typeface="Geneva"/>
              </a:rPr>
              <a:t>. </a:t>
            </a:r>
            <a:r>
              <a:rPr lang="en-US" dirty="0" err="1" smtClean="0">
                <a:ea typeface="Geneva"/>
              </a:rPr>
              <a:t>Doseganje</a:t>
            </a:r>
            <a:r>
              <a:rPr lang="en-US" dirty="0" smtClean="0">
                <a:ea typeface="Geneva"/>
              </a:rPr>
              <a:t> </a:t>
            </a:r>
            <a:r>
              <a:rPr lang="en-US" dirty="0" err="1" smtClean="0">
                <a:ea typeface="Geneva"/>
              </a:rPr>
              <a:t>zavest</a:t>
            </a:r>
            <a:r>
              <a:rPr lang="sl-SI" dirty="0" smtClean="0">
                <a:ea typeface="Geneva"/>
              </a:rPr>
              <a:t>i</a:t>
            </a:r>
            <a:r>
              <a:rPr lang="en-US" dirty="0" smtClean="0">
                <a:ea typeface="Geneva"/>
              </a:rPr>
              <a:t> </a:t>
            </a:r>
            <a:r>
              <a:rPr lang="en-US" dirty="0" err="1" smtClean="0">
                <a:ea typeface="Geneva"/>
              </a:rPr>
              <a:t>univerzalnega</a:t>
            </a:r>
            <a:r>
              <a:rPr lang="en-US" dirty="0" smtClean="0">
                <a:ea typeface="Geneva"/>
              </a:rPr>
              <a:t> </a:t>
            </a:r>
            <a:r>
              <a:rPr lang="en-US" dirty="0" err="1" smtClean="0">
                <a:ea typeface="Geneva"/>
              </a:rPr>
              <a:t>uma</a:t>
            </a:r>
            <a:r>
              <a:rPr lang="sl-SI" dirty="0" smtClean="0">
                <a:ea typeface="Geneva"/>
              </a:rPr>
              <a:t>.</a:t>
            </a:r>
            <a:endParaRPr lang="en-US" dirty="0" smtClean="0">
              <a:ea typeface="Geneva"/>
            </a:endParaRPr>
          </a:p>
          <a:p>
            <a:pPr marL="609600" indent="-609600" eaLnBrk="1" hangingPunct="1">
              <a:lnSpc>
                <a:spcPct val="90000"/>
              </a:lnSpc>
              <a:buNone/>
            </a:pPr>
            <a:r>
              <a:rPr lang="en-US" dirty="0" smtClean="0">
                <a:ea typeface="Geneva"/>
              </a:rPr>
              <a:t>	</a:t>
            </a:r>
          </a:p>
        </p:txBody>
      </p:sp>
      <p:pic>
        <p:nvPicPr>
          <p:cNvPr id="2" name="Slika 1"/>
          <p:cNvPicPr>
            <a:picLocks noChangeAspect="1"/>
          </p:cNvPicPr>
          <p:nvPr/>
        </p:nvPicPr>
        <p:blipFill>
          <a:blip r:embed="rId3"/>
          <a:stretch>
            <a:fillRect/>
          </a:stretch>
        </p:blipFill>
        <p:spPr>
          <a:xfrm>
            <a:off x="8915400" y="1371600"/>
            <a:ext cx="2590800" cy="36932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sl-SI" sz="2800">
                <a:ea typeface="Geneva"/>
              </a:rPr>
              <a:t>Verski rituali</a:t>
            </a:r>
            <a:endParaRPr lang="en-US" sz="2800">
              <a:ea typeface="Geneva"/>
            </a:endParaRPr>
          </a:p>
        </p:txBody>
      </p:sp>
      <p:sp>
        <p:nvSpPr>
          <p:cNvPr id="56322" name="Rectangle 3"/>
          <p:cNvSpPr>
            <a:spLocks noGrp="1" noChangeArrowheads="1"/>
          </p:cNvSpPr>
          <p:nvPr>
            <p:ph type="body" idx="1"/>
          </p:nvPr>
        </p:nvSpPr>
        <p:spPr>
          <a:xfrm>
            <a:off x="4549" y="990600"/>
            <a:ext cx="7889544" cy="5486400"/>
          </a:xfrm>
        </p:spPr>
        <p:txBody>
          <a:bodyPr/>
          <a:lstStyle/>
          <a:p>
            <a:pPr marL="1035050" lvl="1" indent="-577850" eaLnBrk="1" hangingPunct="1">
              <a:buNone/>
            </a:pPr>
            <a:r>
              <a:rPr lang="en-US" sz="2800" dirty="0" err="1">
                <a:ea typeface="Geneva"/>
              </a:rPr>
              <a:t>Različne</a:t>
            </a:r>
            <a:r>
              <a:rPr lang="en-US" sz="2800" dirty="0">
                <a:ea typeface="Geneva"/>
              </a:rPr>
              <a:t> </a:t>
            </a:r>
            <a:r>
              <a:rPr lang="sl-SI" sz="2800" dirty="0">
                <a:ea typeface="Geneva"/>
              </a:rPr>
              <a:t>kategorije </a:t>
            </a:r>
            <a:r>
              <a:rPr lang="en-US" sz="2800" dirty="0">
                <a:ea typeface="Geneva"/>
              </a:rPr>
              <a:t>ritual</a:t>
            </a:r>
            <a:r>
              <a:rPr lang="sl-SI" sz="2800" dirty="0">
                <a:ea typeface="Geneva"/>
              </a:rPr>
              <a:t>ov</a:t>
            </a:r>
            <a:endParaRPr lang="en-US" sz="2800" dirty="0">
              <a:ea typeface="Geneva"/>
            </a:endParaRPr>
          </a:p>
          <a:p>
            <a:pPr marL="1409700" lvl="2" indent="-495300" eaLnBrk="1" hangingPunct="1"/>
            <a:r>
              <a:rPr lang="sl-SI" sz="2800" u="sng" dirty="0">
                <a:ea typeface="Geneva"/>
              </a:rPr>
              <a:t>Oblikovanje</a:t>
            </a:r>
            <a:r>
              <a:rPr lang="sl-SI" sz="2800" dirty="0">
                <a:ea typeface="Geneva"/>
              </a:rPr>
              <a:t> skozi skupino </a:t>
            </a:r>
            <a:r>
              <a:rPr lang="en-US" sz="2800" dirty="0">
                <a:ea typeface="Geneva"/>
              </a:rPr>
              <a:t>– </a:t>
            </a:r>
            <a:r>
              <a:rPr lang="sl-SI" sz="2800" dirty="0">
                <a:ea typeface="Geneva"/>
              </a:rPr>
              <a:t>eksterne </a:t>
            </a:r>
            <a:r>
              <a:rPr lang="en-US" sz="2800" dirty="0" err="1">
                <a:ea typeface="Geneva"/>
              </a:rPr>
              <a:t>izkušnje</a:t>
            </a:r>
            <a:r>
              <a:rPr lang="en-US" sz="2800" dirty="0">
                <a:ea typeface="Geneva"/>
              </a:rPr>
              <a:t> (</a:t>
            </a:r>
            <a:r>
              <a:rPr lang="en-US" sz="2800" dirty="0" err="1">
                <a:ea typeface="Geneva"/>
              </a:rPr>
              <a:t>glasba</a:t>
            </a:r>
            <a:r>
              <a:rPr lang="en-US" sz="2800" dirty="0">
                <a:ea typeface="Geneva"/>
              </a:rPr>
              <a:t>, </a:t>
            </a:r>
            <a:r>
              <a:rPr lang="en-US" sz="2800" dirty="0" err="1">
                <a:ea typeface="Geneva"/>
              </a:rPr>
              <a:t>petje</a:t>
            </a:r>
            <a:r>
              <a:rPr lang="en-US" sz="2800" dirty="0">
                <a:ea typeface="Geneva"/>
              </a:rPr>
              <a:t>, </a:t>
            </a:r>
            <a:r>
              <a:rPr lang="en-US" sz="2800" dirty="0" err="1">
                <a:ea typeface="Geneva"/>
              </a:rPr>
              <a:t>ples</a:t>
            </a:r>
            <a:r>
              <a:rPr lang="en-US" sz="2800" dirty="0">
                <a:ea typeface="Geneva"/>
              </a:rPr>
              <a:t>, </a:t>
            </a:r>
            <a:r>
              <a:rPr lang="en-US" sz="2800" dirty="0" err="1">
                <a:ea typeface="Geneva"/>
              </a:rPr>
              <a:t>plešoči</a:t>
            </a:r>
            <a:r>
              <a:rPr lang="en-US" sz="2800" dirty="0">
                <a:ea typeface="Geneva"/>
              </a:rPr>
              <a:t> </a:t>
            </a:r>
            <a:r>
              <a:rPr lang="en-US" sz="2800" dirty="0" err="1">
                <a:ea typeface="Geneva"/>
              </a:rPr>
              <a:t>derviš</a:t>
            </a:r>
            <a:r>
              <a:rPr lang="sl-SI" sz="2800" dirty="0" smtClean="0">
                <a:ea typeface="Geneva"/>
              </a:rPr>
              <a:t>i </a:t>
            </a:r>
            <a:r>
              <a:rPr lang="sl-SI" sz="2800" dirty="0" smtClean="0">
                <a:ea typeface="Geneva"/>
                <a:sym typeface="Wingdings" panose="05000000000000000000" pitchFamily="2" charset="2"/>
              </a:rPr>
              <a:t></a:t>
            </a:r>
            <a:r>
              <a:rPr lang="en-US" sz="2800" dirty="0" smtClean="0">
                <a:ea typeface="Geneva"/>
              </a:rPr>
              <a:t>)</a:t>
            </a:r>
            <a:endParaRPr lang="en-US" sz="2800" dirty="0">
              <a:ea typeface="Geneva"/>
            </a:endParaRPr>
          </a:p>
          <a:p>
            <a:pPr marL="1409700" lvl="2" indent="-495300" eaLnBrk="1" hangingPunct="1"/>
            <a:r>
              <a:rPr lang="en-US" sz="2800" dirty="0" err="1">
                <a:ea typeface="Geneva"/>
              </a:rPr>
              <a:t>Individualna</a:t>
            </a:r>
            <a:r>
              <a:rPr lang="en-US" sz="2800" dirty="0">
                <a:ea typeface="Geneva"/>
              </a:rPr>
              <a:t> </a:t>
            </a:r>
            <a:r>
              <a:rPr lang="sl-SI" sz="2800" dirty="0">
                <a:ea typeface="Geneva"/>
              </a:rPr>
              <a:t>izkušnja </a:t>
            </a:r>
            <a:r>
              <a:rPr lang="en-US" sz="2800" dirty="0">
                <a:ea typeface="Geneva"/>
              </a:rPr>
              <a:t>- </a:t>
            </a:r>
            <a:r>
              <a:rPr lang="en-US" sz="2800" u="sng" dirty="0" err="1">
                <a:ea typeface="Geneva"/>
              </a:rPr>
              <a:t>notranja</a:t>
            </a:r>
            <a:r>
              <a:rPr lang="en-US" sz="2800" dirty="0">
                <a:ea typeface="Geneva"/>
              </a:rPr>
              <a:t> </a:t>
            </a:r>
            <a:r>
              <a:rPr lang="en-US" sz="2800" dirty="0" err="1">
                <a:ea typeface="Geneva"/>
              </a:rPr>
              <a:t>izkušnja</a:t>
            </a:r>
            <a:r>
              <a:rPr lang="en-US" sz="2800" dirty="0">
                <a:ea typeface="Geneva"/>
              </a:rPr>
              <a:t> (</a:t>
            </a:r>
            <a:r>
              <a:rPr lang="en-US" sz="2800" dirty="0" err="1">
                <a:ea typeface="Geneva"/>
              </a:rPr>
              <a:t>meditacija</a:t>
            </a:r>
            <a:r>
              <a:rPr lang="en-US" sz="2800" dirty="0">
                <a:ea typeface="Geneva"/>
              </a:rPr>
              <a:t>, </a:t>
            </a:r>
            <a:r>
              <a:rPr lang="en-US" sz="2800" dirty="0" err="1">
                <a:ea typeface="Geneva"/>
              </a:rPr>
              <a:t>kontemplacija</a:t>
            </a:r>
            <a:r>
              <a:rPr lang="en-US" sz="2800" dirty="0">
                <a:ea typeface="Geneva"/>
              </a:rPr>
              <a:t>)</a:t>
            </a:r>
          </a:p>
          <a:p>
            <a:pPr marL="1035050" lvl="1" indent="-577850" eaLnBrk="1" hangingPunct="1">
              <a:buNone/>
            </a:pPr>
            <a:r>
              <a:rPr lang="en-US" sz="2800" dirty="0" err="1">
                <a:ea typeface="Geneva"/>
              </a:rPr>
              <a:t>Podobnosti</a:t>
            </a:r>
            <a:r>
              <a:rPr lang="en-US" sz="2800" dirty="0">
                <a:ea typeface="Geneva"/>
              </a:rPr>
              <a:t> </a:t>
            </a:r>
            <a:r>
              <a:rPr lang="en-US" sz="2800" dirty="0" err="1">
                <a:ea typeface="Geneva"/>
              </a:rPr>
              <a:t>ritualov</a:t>
            </a:r>
            <a:endParaRPr lang="en-US" sz="2800" dirty="0">
              <a:ea typeface="Geneva"/>
            </a:endParaRPr>
          </a:p>
          <a:p>
            <a:pPr marL="1409700" lvl="2" indent="-495300" eaLnBrk="1" hangingPunct="1"/>
            <a:r>
              <a:rPr lang="sl-SI" sz="2800" dirty="0">
                <a:solidFill>
                  <a:schemeClr val="accent2">
                    <a:lumMod val="60000"/>
                    <a:lumOff val="40000"/>
                  </a:schemeClr>
                </a:solidFill>
                <a:ea typeface="Geneva"/>
              </a:rPr>
              <a:t>Čustvena razrešitev </a:t>
            </a:r>
            <a:r>
              <a:rPr lang="en-US" sz="2800" dirty="0">
                <a:ea typeface="Geneva"/>
              </a:rPr>
              <a:t>(</a:t>
            </a:r>
            <a:r>
              <a:rPr lang="en-US" sz="2800" dirty="0" err="1">
                <a:ea typeface="Geneva"/>
              </a:rPr>
              <a:t>mir</a:t>
            </a:r>
            <a:r>
              <a:rPr lang="en-US" sz="2800" dirty="0">
                <a:ea typeface="Geneva"/>
              </a:rPr>
              <a:t>, </a:t>
            </a:r>
            <a:r>
              <a:rPr lang="en-US" sz="2800" dirty="0" err="1">
                <a:ea typeface="Geneva"/>
              </a:rPr>
              <a:t>spokojnost</a:t>
            </a:r>
            <a:r>
              <a:rPr lang="en-US" sz="2800" dirty="0">
                <a:ea typeface="Geneva"/>
              </a:rPr>
              <a:t>, </a:t>
            </a:r>
            <a:r>
              <a:rPr lang="sl-SI" sz="2800" dirty="0">
                <a:ea typeface="Geneva"/>
              </a:rPr>
              <a:t>ekstaza</a:t>
            </a:r>
            <a:r>
              <a:rPr lang="en-US" sz="2800" dirty="0">
                <a:ea typeface="Geneva"/>
              </a:rPr>
              <a:t>)</a:t>
            </a:r>
          </a:p>
          <a:p>
            <a:pPr marL="1409700" lvl="2" indent="-495300" eaLnBrk="1" hangingPunct="1"/>
            <a:r>
              <a:rPr lang="en-US" sz="2800" dirty="0" err="1">
                <a:ea typeface="Geneva"/>
              </a:rPr>
              <a:t>različne</a:t>
            </a:r>
            <a:r>
              <a:rPr lang="en-US" sz="2800" dirty="0">
                <a:ea typeface="Geneva"/>
              </a:rPr>
              <a:t> </a:t>
            </a:r>
            <a:r>
              <a:rPr lang="en-US" sz="2800" dirty="0" err="1">
                <a:ea typeface="Geneva"/>
              </a:rPr>
              <a:t>stopnje</a:t>
            </a:r>
            <a:r>
              <a:rPr lang="en-US" sz="2800" dirty="0">
                <a:ea typeface="Geneva"/>
              </a:rPr>
              <a:t> (</a:t>
            </a:r>
            <a:r>
              <a:rPr lang="en-US" sz="2800" dirty="0" err="1">
                <a:ea typeface="Geneva"/>
              </a:rPr>
              <a:t>kontinuum</a:t>
            </a:r>
            <a:r>
              <a:rPr lang="en-US" sz="2800" dirty="0">
                <a:ea typeface="Geneva"/>
              </a:rPr>
              <a:t>) </a:t>
            </a:r>
            <a:r>
              <a:rPr lang="sl-SI" sz="2800" dirty="0">
                <a:ea typeface="Geneva"/>
              </a:rPr>
              <a:t>unitarne </a:t>
            </a:r>
            <a:r>
              <a:rPr lang="en-US" sz="2800" dirty="0" err="1">
                <a:ea typeface="Geneva"/>
              </a:rPr>
              <a:t>izkušnje</a:t>
            </a:r>
            <a:endParaRPr lang="en-US" sz="2800" dirty="0">
              <a:ea typeface="Geneva"/>
            </a:endParaRPr>
          </a:p>
          <a:p>
            <a:pPr marL="1409700" lvl="2" indent="-495300" eaLnBrk="1" hangingPunct="1"/>
            <a:endParaRPr lang="sl-SI" sz="2800" dirty="0">
              <a:ea typeface="Geneva"/>
            </a:endParaRPr>
          </a:p>
        </p:txBody>
      </p:sp>
      <p:pic>
        <p:nvPicPr>
          <p:cNvPr id="1026" name="Picture 2" descr="Rezultat iskanja slik za dervish 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093" y="2639044"/>
            <a:ext cx="3505200" cy="1628156"/>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4"/>
          <a:stretch>
            <a:fillRect/>
          </a:stretch>
        </p:blipFill>
        <p:spPr>
          <a:xfrm>
            <a:off x="8305800" y="114300"/>
            <a:ext cx="3505200" cy="2324100"/>
          </a:xfrm>
          <a:prstGeom prst="rect">
            <a:avLst/>
          </a:prstGeom>
        </p:spPr>
      </p:pic>
      <p:pic>
        <p:nvPicPr>
          <p:cNvPr id="3" name="Slika 2"/>
          <p:cNvPicPr>
            <a:picLocks noChangeAspect="1"/>
          </p:cNvPicPr>
          <p:nvPr/>
        </p:nvPicPr>
        <p:blipFill>
          <a:blip r:embed="rId5"/>
          <a:stretch>
            <a:fillRect/>
          </a:stretch>
        </p:blipFill>
        <p:spPr>
          <a:xfrm>
            <a:off x="8305799" y="4448564"/>
            <a:ext cx="3474493" cy="233323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sz="2800" dirty="0" err="1">
                <a:ea typeface="Geneva"/>
              </a:rPr>
              <a:t>Enteogen</a:t>
            </a:r>
            <a:r>
              <a:rPr lang="sl-SI" dirty="0" smtClean="0">
                <a:ea typeface="Geneva"/>
              </a:rPr>
              <a:t>i</a:t>
            </a:r>
            <a:endParaRPr lang="en-US" dirty="0" smtClean="0">
              <a:ea typeface="Geneva"/>
            </a:endParaRPr>
          </a:p>
        </p:txBody>
      </p:sp>
      <p:sp>
        <p:nvSpPr>
          <p:cNvPr id="58370" name="Rectangle 3"/>
          <p:cNvSpPr>
            <a:spLocks noGrp="1" noChangeArrowheads="1"/>
          </p:cNvSpPr>
          <p:nvPr>
            <p:ph type="body" idx="1"/>
          </p:nvPr>
        </p:nvSpPr>
        <p:spPr>
          <a:xfrm>
            <a:off x="0" y="990600"/>
            <a:ext cx="7812809" cy="5486400"/>
          </a:xfrm>
        </p:spPr>
        <p:txBody>
          <a:bodyPr/>
          <a:lstStyle/>
          <a:p>
            <a:pPr marL="660400" indent="-660400" eaLnBrk="1" hangingPunct="1"/>
            <a:r>
              <a:rPr lang="en-US" dirty="0" err="1" smtClean="0">
                <a:ea typeface="Geneva"/>
              </a:rPr>
              <a:t>Enteogen</a:t>
            </a:r>
            <a:r>
              <a:rPr lang="sl-SI" dirty="0" smtClean="0">
                <a:ea typeface="Geneva"/>
              </a:rPr>
              <a:t>i</a:t>
            </a:r>
            <a:r>
              <a:rPr lang="en-US" dirty="0" smtClean="0">
                <a:ea typeface="Geneva"/>
              </a:rPr>
              <a:t> so </a:t>
            </a:r>
            <a:r>
              <a:rPr lang="en-US" dirty="0" err="1" smtClean="0">
                <a:ea typeface="Geneva"/>
              </a:rPr>
              <a:t>psihoaktivne</a:t>
            </a:r>
            <a:r>
              <a:rPr lang="en-US" dirty="0" smtClean="0">
                <a:ea typeface="Geneva"/>
              </a:rPr>
              <a:t> </a:t>
            </a:r>
            <a:r>
              <a:rPr lang="en-US" dirty="0" err="1" smtClean="0">
                <a:ea typeface="Geneva"/>
              </a:rPr>
              <a:t>snovi</a:t>
            </a:r>
            <a:r>
              <a:rPr lang="sk-SK" dirty="0" smtClean="0">
                <a:ea typeface="Geneva"/>
              </a:rPr>
              <a:t>, ki potencirajo povezljivost enteogenih c.</a:t>
            </a:r>
            <a:endParaRPr lang="en-US" dirty="0" smtClean="0">
              <a:ea typeface="Geneva"/>
            </a:endParaRPr>
          </a:p>
          <a:p>
            <a:pPr marL="660400" indent="-660400" eaLnBrk="1" hangingPunct="1"/>
            <a:r>
              <a:rPr lang="en-US" dirty="0" err="1" smtClean="0">
                <a:ea typeface="Geneva"/>
              </a:rPr>
              <a:t>Tradicionaln</a:t>
            </a:r>
            <a:r>
              <a:rPr lang="sl-SI" dirty="0" smtClean="0">
                <a:ea typeface="Geneva"/>
              </a:rPr>
              <a:t>a</a:t>
            </a:r>
            <a:r>
              <a:rPr lang="en-US" dirty="0" smtClean="0">
                <a:ea typeface="Geneva"/>
              </a:rPr>
              <a:t> </a:t>
            </a:r>
            <a:r>
              <a:rPr lang="en-US" dirty="0" err="1" smtClean="0">
                <a:ea typeface="Geneva"/>
              </a:rPr>
              <a:t>uporaba</a:t>
            </a:r>
            <a:r>
              <a:rPr lang="en-US" dirty="0" smtClean="0">
                <a:ea typeface="Geneva"/>
              </a:rPr>
              <a:t> v </a:t>
            </a:r>
            <a:r>
              <a:rPr lang="en-US" dirty="0" err="1" smtClean="0">
                <a:ea typeface="Geneva"/>
              </a:rPr>
              <a:t>verskih</a:t>
            </a:r>
            <a:r>
              <a:rPr lang="en-US" dirty="0" smtClean="0">
                <a:ea typeface="Geneva"/>
              </a:rPr>
              <a:t> </a:t>
            </a:r>
            <a:r>
              <a:rPr lang="en-US" dirty="0" err="1" smtClean="0">
                <a:ea typeface="Geneva"/>
              </a:rPr>
              <a:t>ali</a:t>
            </a:r>
            <a:r>
              <a:rPr lang="en-US" dirty="0" smtClean="0">
                <a:ea typeface="Geneva"/>
              </a:rPr>
              <a:t> </a:t>
            </a:r>
            <a:r>
              <a:rPr lang="sl-SI" dirty="0" err="1" smtClean="0">
                <a:ea typeface="Geneva"/>
              </a:rPr>
              <a:t>šamanističnih</a:t>
            </a:r>
            <a:r>
              <a:rPr lang="sl-SI" dirty="0" smtClean="0">
                <a:ea typeface="Geneva"/>
              </a:rPr>
              <a:t> obredih</a:t>
            </a:r>
            <a:endParaRPr lang="en-US" dirty="0" smtClean="0">
              <a:ea typeface="Geneva"/>
            </a:endParaRPr>
          </a:p>
          <a:p>
            <a:pPr marL="660400" indent="-660400" eaLnBrk="1" hangingPunct="1"/>
            <a:r>
              <a:rPr lang="en-US" dirty="0" err="1" smtClean="0">
                <a:ea typeface="Geneva"/>
              </a:rPr>
              <a:t>Znanstvene</a:t>
            </a:r>
            <a:r>
              <a:rPr lang="en-US" dirty="0" smtClean="0">
                <a:ea typeface="Geneva"/>
              </a:rPr>
              <a:t> </a:t>
            </a:r>
            <a:r>
              <a:rPr lang="en-US" dirty="0" err="1" smtClean="0">
                <a:ea typeface="Geneva"/>
              </a:rPr>
              <a:t>raziskave</a:t>
            </a:r>
            <a:r>
              <a:rPr lang="en-US" dirty="0" smtClean="0">
                <a:ea typeface="Geneva"/>
              </a:rPr>
              <a:t> </a:t>
            </a:r>
            <a:r>
              <a:rPr lang="en-US" dirty="0" err="1" smtClean="0">
                <a:ea typeface="Geneva"/>
              </a:rPr>
              <a:t>bolj</a:t>
            </a:r>
            <a:r>
              <a:rPr lang="en-US" dirty="0" smtClean="0">
                <a:ea typeface="Geneva"/>
              </a:rPr>
              <a:t> </a:t>
            </a:r>
            <a:r>
              <a:rPr lang="en-US" dirty="0" err="1" smtClean="0">
                <a:ea typeface="Geneva"/>
              </a:rPr>
              <a:t>zanesljivo</a:t>
            </a:r>
            <a:r>
              <a:rPr lang="en-US" dirty="0" smtClean="0">
                <a:ea typeface="Geneva"/>
              </a:rPr>
              <a:t> </a:t>
            </a:r>
            <a:r>
              <a:rPr lang="en-US" dirty="0" err="1" smtClean="0">
                <a:ea typeface="Geneva"/>
              </a:rPr>
              <a:t>ponovljiv</a:t>
            </a:r>
            <a:r>
              <a:rPr lang="sl-SI" dirty="0" smtClean="0">
                <a:ea typeface="Geneva"/>
              </a:rPr>
              <a:t>e</a:t>
            </a:r>
            <a:r>
              <a:rPr lang="en-US" dirty="0" smtClean="0">
                <a:ea typeface="Geneva"/>
              </a:rPr>
              <a:t> </a:t>
            </a:r>
            <a:r>
              <a:rPr lang="en-US" dirty="0" err="1" smtClean="0">
                <a:ea typeface="Geneva"/>
              </a:rPr>
              <a:t>kot</a:t>
            </a:r>
            <a:r>
              <a:rPr lang="en-US" dirty="0" smtClean="0">
                <a:ea typeface="Geneva"/>
              </a:rPr>
              <a:t> ritual</a:t>
            </a:r>
            <a:r>
              <a:rPr lang="sl-SI" dirty="0" smtClean="0">
                <a:ea typeface="Geneva"/>
              </a:rPr>
              <a:t>i</a:t>
            </a:r>
            <a:endParaRPr lang="en-US" dirty="0" smtClean="0">
              <a:ea typeface="Genev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4343400"/>
            <a:ext cx="72390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sz="2800" dirty="0" err="1">
                <a:ea typeface="Geneva"/>
              </a:rPr>
              <a:t>Enteogen</a:t>
            </a:r>
            <a:r>
              <a:rPr lang="sl-SI" sz="2800" dirty="0">
                <a:ea typeface="Geneva"/>
              </a:rPr>
              <a:t>i - primeri</a:t>
            </a:r>
            <a:endParaRPr lang="en-US" sz="2800" dirty="0">
              <a:ea typeface="Geneva"/>
            </a:endParaRPr>
          </a:p>
        </p:txBody>
      </p:sp>
      <p:sp>
        <p:nvSpPr>
          <p:cNvPr id="58370" name="Rectangle 3"/>
          <p:cNvSpPr>
            <a:spLocks noGrp="1" noChangeArrowheads="1"/>
          </p:cNvSpPr>
          <p:nvPr>
            <p:ph type="body" idx="1"/>
          </p:nvPr>
        </p:nvSpPr>
        <p:spPr>
          <a:xfrm>
            <a:off x="457200" y="990600"/>
            <a:ext cx="7315200" cy="5486400"/>
          </a:xfrm>
        </p:spPr>
        <p:txBody>
          <a:bodyPr/>
          <a:lstStyle/>
          <a:p>
            <a:pPr marL="0" indent="0" eaLnBrk="1" hangingPunct="1">
              <a:buNone/>
            </a:pPr>
            <a:r>
              <a:rPr lang="en-US" sz="2800" dirty="0" err="1">
                <a:ea typeface="Geneva"/>
              </a:rPr>
              <a:t>Enteogen</a:t>
            </a:r>
            <a:r>
              <a:rPr lang="sl-SI" sz="2800" dirty="0">
                <a:ea typeface="Geneva"/>
              </a:rPr>
              <a:t>i:</a:t>
            </a:r>
          </a:p>
          <a:p>
            <a:pPr marL="660400" indent="-660400" eaLnBrk="1" hangingPunct="1"/>
            <a:r>
              <a:rPr lang="sl-SI" sz="2800" dirty="0">
                <a:ea typeface="Geneva"/>
              </a:rPr>
              <a:t>Alkohol (Grki, Egipčani </a:t>
            </a:r>
            <a:r>
              <a:rPr lang="sl-SI" sz="2800" dirty="0">
                <a:ea typeface="Geneva"/>
                <a:sym typeface="Wingdings" panose="05000000000000000000" pitchFamily="2" charset="2"/>
              </a:rPr>
              <a:t> krščanstvo, biblija, Islam?….</a:t>
            </a:r>
            <a:r>
              <a:rPr lang="sl-SI" sz="2800" dirty="0">
                <a:ea typeface="Geneva"/>
              </a:rPr>
              <a:t>)</a:t>
            </a:r>
          </a:p>
          <a:p>
            <a:pPr marL="660400" indent="-660400" eaLnBrk="1" hangingPunct="1"/>
            <a:r>
              <a:rPr lang="sl-SI" sz="2800" dirty="0">
                <a:ea typeface="Geneva"/>
              </a:rPr>
              <a:t>Kanabis (Perzija?, Kitajska)</a:t>
            </a:r>
          </a:p>
          <a:p>
            <a:pPr marL="660400" indent="-660400" eaLnBrk="1" hangingPunct="1"/>
            <a:r>
              <a:rPr lang="sl-SI" sz="2800" dirty="0" err="1">
                <a:ea typeface="Geneva"/>
              </a:rPr>
              <a:t>Ajauaska</a:t>
            </a:r>
            <a:r>
              <a:rPr lang="sl-SI" sz="2800" dirty="0">
                <a:ea typeface="Geneva"/>
              </a:rPr>
              <a:t> (osrednja Amerika)</a:t>
            </a:r>
          </a:p>
          <a:p>
            <a:pPr marL="660400" indent="-660400" eaLnBrk="1" hangingPunct="1"/>
            <a:r>
              <a:rPr lang="sl-SI" sz="2800" dirty="0" err="1">
                <a:ea typeface="Geneva"/>
              </a:rPr>
              <a:t>Iboga</a:t>
            </a:r>
            <a:r>
              <a:rPr lang="sl-SI" sz="2800" dirty="0">
                <a:ea typeface="Geneva"/>
              </a:rPr>
              <a:t> (Afrika)</a:t>
            </a:r>
          </a:p>
          <a:p>
            <a:pPr marL="660400" indent="-660400" eaLnBrk="1" hangingPunct="1"/>
            <a:r>
              <a:rPr lang="sl-SI" sz="2800" dirty="0">
                <a:ea typeface="Geneva"/>
              </a:rPr>
              <a:t>Koka (južna Amerika)</a:t>
            </a:r>
          </a:p>
          <a:p>
            <a:pPr marL="660400" indent="-660400" eaLnBrk="1" hangingPunct="1"/>
            <a:r>
              <a:rPr lang="sl-SI" sz="2800" dirty="0">
                <a:ea typeface="Geneva"/>
              </a:rPr>
              <a:t>Kava-kava – </a:t>
            </a:r>
            <a:r>
              <a:rPr lang="sl-SI" sz="2800" dirty="0" err="1">
                <a:ea typeface="Geneva"/>
              </a:rPr>
              <a:t>laktoni</a:t>
            </a:r>
            <a:r>
              <a:rPr lang="sl-SI" sz="2800" dirty="0">
                <a:ea typeface="Geneva"/>
              </a:rPr>
              <a:t> (Oceanija)</a:t>
            </a:r>
          </a:p>
          <a:p>
            <a:pPr marL="660400" indent="-660400" eaLnBrk="1" hangingPunct="1"/>
            <a:endParaRPr lang="sl-SI" sz="2800" dirty="0">
              <a:ea typeface="Geneva"/>
            </a:endParaRPr>
          </a:p>
          <a:p>
            <a:pPr marL="660400" indent="-660400" eaLnBrk="1" hangingPunct="1"/>
            <a:endParaRPr lang="en-US" sz="2800" dirty="0">
              <a:ea typeface="Geneva"/>
            </a:endParaRPr>
          </a:p>
        </p:txBody>
      </p:sp>
      <p:pic>
        <p:nvPicPr>
          <p:cNvPr id="2" name="Slika 1"/>
          <p:cNvPicPr>
            <a:picLocks noChangeAspect="1"/>
          </p:cNvPicPr>
          <p:nvPr/>
        </p:nvPicPr>
        <p:blipFill>
          <a:blip r:embed="rId3"/>
          <a:stretch>
            <a:fillRect/>
          </a:stretch>
        </p:blipFill>
        <p:spPr>
          <a:xfrm>
            <a:off x="6324600" y="3352800"/>
            <a:ext cx="3124200" cy="3124200"/>
          </a:xfrm>
          <a:prstGeom prst="rect">
            <a:avLst/>
          </a:prstGeom>
        </p:spPr>
      </p:pic>
      <p:pic>
        <p:nvPicPr>
          <p:cNvPr id="3" name="Slika 2"/>
          <p:cNvPicPr>
            <a:picLocks noChangeAspect="1"/>
          </p:cNvPicPr>
          <p:nvPr/>
        </p:nvPicPr>
        <p:blipFill>
          <a:blip r:embed="rId4"/>
          <a:stretch>
            <a:fillRect/>
          </a:stretch>
        </p:blipFill>
        <p:spPr>
          <a:xfrm>
            <a:off x="9601200" y="990600"/>
            <a:ext cx="2309812" cy="3547667"/>
          </a:xfrm>
          <a:prstGeom prst="rect">
            <a:avLst/>
          </a:prstGeom>
        </p:spPr>
      </p:pic>
    </p:spTree>
    <p:extLst>
      <p:ext uri="{BB962C8B-B14F-4D97-AF65-F5344CB8AC3E}">
        <p14:creationId xmlns:p14="http://schemas.microsoft.com/office/powerpoint/2010/main" val="381412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tLang="sl-SI" dirty="0" err="1" smtClean="0">
                <a:ea typeface="Geneva"/>
              </a:rPr>
              <a:t>Azte</a:t>
            </a:r>
            <a:r>
              <a:rPr lang="sl-SI" altLang="sl-SI" dirty="0" err="1" smtClean="0">
                <a:ea typeface="Geneva"/>
              </a:rPr>
              <a:t>ška</a:t>
            </a:r>
            <a:r>
              <a:rPr lang="sl-SI" altLang="sl-SI" dirty="0" smtClean="0">
                <a:ea typeface="Geneva"/>
              </a:rPr>
              <a:t> uporaba </a:t>
            </a:r>
            <a:r>
              <a:rPr lang="sl-SI" altLang="sl-SI" dirty="0" err="1" smtClean="0">
                <a:ea typeface="Geneva"/>
              </a:rPr>
              <a:t>enteogenov</a:t>
            </a:r>
            <a:endParaRPr lang="en-US" altLang="sl-SI" dirty="0" smtClean="0">
              <a:ea typeface="Geneva"/>
            </a:endParaRPr>
          </a:p>
        </p:txBody>
      </p:sp>
      <p:pic>
        <p:nvPicPr>
          <p:cNvPr id="60418" name="Picture 2"/>
          <p:cNvPicPr>
            <a:picLocks noChangeAspect="1" noChangeArrowheads="1"/>
          </p:cNvPicPr>
          <p:nvPr/>
        </p:nvPicPr>
        <p:blipFill>
          <a:blip r:embed="rId2"/>
          <a:srcRect/>
          <a:stretch>
            <a:fillRect/>
          </a:stretch>
        </p:blipFill>
        <p:spPr bwMode="auto">
          <a:xfrm>
            <a:off x="685800" y="801806"/>
            <a:ext cx="4191000" cy="6028418"/>
          </a:xfrm>
          <a:prstGeom prst="rect">
            <a:avLst/>
          </a:prstGeom>
          <a:noFill/>
          <a:ln w="9525">
            <a:noFill/>
            <a:miter lim="800000"/>
            <a:headEnd/>
            <a:tailEnd/>
          </a:ln>
        </p:spPr>
      </p:pic>
      <p:sp>
        <p:nvSpPr>
          <p:cNvPr id="60419" name="TextBox 1"/>
          <p:cNvSpPr txBox="1">
            <a:spLocks noChangeArrowheads="1"/>
          </p:cNvSpPr>
          <p:nvPr/>
        </p:nvSpPr>
        <p:spPr bwMode="auto">
          <a:xfrm>
            <a:off x="5562600" y="738923"/>
            <a:ext cx="3962400" cy="400050"/>
          </a:xfrm>
          <a:prstGeom prst="rect">
            <a:avLst/>
          </a:prstGeom>
          <a:noFill/>
          <a:ln w="9525">
            <a:noFill/>
            <a:miter lim="800000"/>
            <a:headEnd/>
            <a:tailEnd/>
          </a:ln>
        </p:spPr>
        <p:txBody>
          <a:bodyPr>
            <a:spAutoFit/>
          </a:bodyPr>
          <a:lstStyle/>
          <a:p>
            <a:r>
              <a:rPr lang="sl-SI" sz="2000" dirty="0">
                <a:hlinkClick r:id="rId3"/>
              </a:rPr>
              <a:t>http://www.wdl.org/en/item/10096</a:t>
            </a:r>
            <a:r>
              <a:rPr lang="sl-SI" sz="2000" dirty="0"/>
              <a:t>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520" y="1157170"/>
            <a:ext cx="5264619" cy="5700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1524000" y="152400"/>
            <a:ext cx="8229600" cy="533400"/>
          </a:xfrm>
        </p:spPr>
        <p:txBody>
          <a:bodyPr/>
          <a:lstStyle/>
          <a:p>
            <a:pPr eaLnBrk="1" hangingPunct="1"/>
            <a:r>
              <a:rPr lang="en-US" altLang="sl-SI" sz="2800">
                <a:ea typeface="Geneva"/>
              </a:rPr>
              <a:t>Florentin</a:t>
            </a:r>
            <a:r>
              <a:rPr lang="sl-SI" altLang="sl-SI" sz="2800">
                <a:ea typeface="Geneva"/>
              </a:rPr>
              <a:t>ski</a:t>
            </a:r>
            <a:r>
              <a:rPr lang="en-US" altLang="sl-SI" sz="2800">
                <a:ea typeface="Geneva"/>
              </a:rPr>
              <a:t> </a:t>
            </a:r>
            <a:r>
              <a:rPr lang="sl-SI" altLang="sl-SI" sz="2800">
                <a:ea typeface="Geneva"/>
              </a:rPr>
              <a:t>kodeks</a:t>
            </a:r>
            <a:endParaRPr lang="en-US" altLang="sl-SI" sz="2800">
              <a:ea typeface="Geneva"/>
            </a:endParaRPr>
          </a:p>
        </p:txBody>
      </p:sp>
      <p:sp>
        <p:nvSpPr>
          <p:cNvPr id="61442" name="Content Placeholder 2"/>
          <p:cNvSpPr>
            <a:spLocks noGrp="1"/>
          </p:cNvSpPr>
          <p:nvPr>
            <p:ph sz="half" idx="1"/>
          </p:nvPr>
        </p:nvSpPr>
        <p:spPr>
          <a:xfrm>
            <a:off x="0" y="1066800"/>
            <a:ext cx="6248400" cy="5029200"/>
          </a:xfrm>
        </p:spPr>
        <p:txBody>
          <a:bodyPr/>
          <a:lstStyle/>
          <a:p>
            <a:pPr eaLnBrk="1" hangingPunct="1">
              <a:lnSpc>
                <a:spcPct val="90000"/>
              </a:lnSpc>
            </a:pPr>
            <a:r>
              <a:rPr lang="en-US" altLang="sl-SI" dirty="0">
                <a:ea typeface="Geneva"/>
              </a:rPr>
              <a:t>12 </a:t>
            </a:r>
            <a:r>
              <a:rPr lang="en-US" altLang="sl-SI" dirty="0" err="1">
                <a:ea typeface="Geneva"/>
              </a:rPr>
              <a:t>knjig</a:t>
            </a:r>
            <a:r>
              <a:rPr lang="sl-SI" altLang="sl-SI" dirty="0">
                <a:ea typeface="Geneva"/>
              </a:rPr>
              <a:t> 2400 str.!, 2000 slik;</a:t>
            </a:r>
            <a:r>
              <a:rPr lang="en-US" altLang="sl-SI" dirty="0">
                <a:ea typeface="Geneva"/>
              </a:rPr>
              <a:t> </a:t>
            </a:r>
            <a:r>
              <a:rPr lang="sl-SI" altLang="sl-SI" dirty="0">
                <a:ea typeface="Geneva"/>
              </a:rPr>
              <a:t>na</a:t>
            </a:r>
            <a:r>
              <a:rPr lang="en-US" altLang="sl-SI" dirty="0" err="1">
                <a:ea typeface="Geneva"/>
              </a:rPr>
              <a:t>pis</a:t>
            </a:r>
            <a:r>
              <a:rPr lang="sl-SI" altLang="sl-SI" dirty="0">
                <a:ea typeface="Geneva"/>
              </a:rPr>
              <a:t>a</a:t>
            </a:r>
            <a:r>
              <a:rPr lang="en-US" altLang="sl-SI" dirty="0">
                <a:ea typeface="Geneva"/>
              </a:rPr>
              <a:t>n</a:t>
            </a:r>
            <a:r>
              <a:rPr lang="sl-SI" altLang="sl-SI" dirty="0">
                <a:ea typeface="Geneva"/>
              </a:rPr>
              <a:t>e</a:t>
            </a:r>
            <a:r>
              <a:rPr lang="en-US" altLang="sl-SI" dirty="0">
                <a:ea typeface="Geneva"/>
              </a:rPr>
              <a:t> </a:t>
            </a:r>
            <a:r>
              <a:rPr lang="sl-SI" altLang="sl-SI" dirty="0">
                <a:ea typeface="Geneva"/>
              </a:rPr>
              <a:t>med </a:t>
            </a:r>
            <a:r>
              <a:rPr lang="en-US" altLang="sl-SI" dirty="0">
                <a:ea typeface="Geneva"/>
              </a:rPr>
              <a:t>1540-1585, </a:t>
            </a:r>
            <a:r>
              <a:rPr lang="en-US" altLang="sl-SI" dirty="0" err="1">
                <a:ea typeface="Geneva"/>
              </a:rPr>
              <a:t>ki</a:t>
            </a:r>
            <a:r>
              <a:rPr lang="en-US" altLang="sl-SI" dirty="0">
                <a:ea typeface="Geneva"/>
              </a:rPr>
              <a:t> </a:t>
            </a:r>
            <a:r>
              <a:rPr lang="sl-SI" altLang="sl-SI" dirty="0">
                <a:ea typeface="Geneva"/>
              </a:rPr>
              <a:t>so jih </a:t>
            </a:r>
            <a:r>
              <a:rPr lang="en-US" altLang="sl-SI" dirty="0" err="1">
                <a:ea typeface="Geneva"/>
              </a:rPr>
              <a:t>Azte</a:t>
            </a:r>
            <a:r>
              <a:rPr lang="sl-SI" altLang="sl-SI" dirty="0">
                <a:ea typeface="Geneva"/>
              </a:rPr>
              <a:t>ki</a:t>
            </a:r>
            <a:r>
              <a:rPr lang="en-US" altLang="sl-SI" dirty="0">
                <a:ea typeface="Geneva"/>
              </a:rPr>
              <a:t> </a:t>
            </a:r>
            <a:r>
              <a:rPr lang="sl-SI" altLang="sl-SI" dirty="0">
                <a:ea typeface="Geneva"/>
              </a:rPr>
              <a:t>spisali </a:t>
            </a:r>
            <a:r>
              <a:rPr lang="en-US" altLang="sl-SI" dirty="0">
                <a:ea typeface="Geneva"/>
              </a:rPr>
              <a:t>pod </a:t>
            </a:r>
            <a:r>
              <a:rPr lang="en-US" altLang="sl-SI" dirty="0" err="1">
                <a:ea typeface="Geneva"/>
              </a:rPr>
              <a:t>nadzorom</a:t>
            </a:r>
            <a:r>
              <a:rPr lang="en-US" altLang="sl-SI" dirty="0">
                <a:ea typeface="Geneva"/>
              </a:rPr>
              <a:t> </a:t>
            </a:r>
            <a:r>
              <a:rPr lang="en-US" altLang="sl-SI" dirty="0" err="1">
                <a:ea typeface="Geneva"/>
              </a:rPr>
              <a:t>španskih</a:t>
            </a:r>
            <a:r>
              <a:rPr lang="en-US" altLang="sl-SI" dirty="0">
                <a:ea typeface="Geneva"/>
              </a:rPr>
              <a:t> </a:t>
            </a:r>
            <a:r>
              <a:rPr lang="en-US" altLang="sl-SI" dirty="0" err="1">
                <a:ea typeface="Geneva"/>
              </a:rPr>
              <a:t>misijonarjev</a:t>
            </a:r>
            <a:r>
              <a:rPr lang="sl-SI" altLang="sl-SI" dirty="0">
                <a:ea typeface="Geneva"/>
              </a:rPr>
              <a:t> (jezik </a:t>
            </a:r>
            <a:r>
              <a:rPr lang="sl-SI" altLang="sl-SI" dirty="0" err="1">
                <a:ea typeface="Geneva"/>
              </a:rPr>
              <a:t>Nahuatl</a:t>
            </a:r>
            <a:r>
              <a:rPr lang="sl-SI" altLang="sl-SI" dirty="0">
                <a:ea typeface="Geneva"/>
              </a:rPr>
              <a:t>)</a:t>
            </a:r>
            <a:endParaRPr lang="en-US" altLang="sl-SI" dirty="0">
              <a:ea typeface="Geneva"/>
            </a:endParaRPr>
          </a:p>
          <a:p>
            <a:pPr eaLnBrk="1" hangingPunct="1">
              <a:lnSpc>
                <a:spcPct val="90000"/>
              </a:lnSpc>
            </a:pPr>
            <a:r>
              <a:rPr lang="sl-SI" altLang="sl-SI" dirty="0">
                <a:ea typeface="Geneva"/>
              </a:rPr>
              <a:t>P</a:t>
            </a:r>
            <a:r>
              <a:rPr lang="en-US" altLang="sl-SI" dirty="0" err="1">
                <a:ea typeface="Geneva"/>
              </a:rPr>
              <a:t>osebnosti</a:t>
            </a:r>
            <a:r>
              <a:rPr lang="en-US" altLang="sl-SI" dirty="0">
                <a:ea typeface="Geneva"/>
              </a:rPr>
              <a:t> </a:t>
            </a:r>
            <a:r>
              <a:rPr lang="en-US" altLang="sl-SI" dirty="0" err="1">
                <a:ea typeface="Geneva"/>
              </a:rPr>
              <a:t>vsakdanjega</a:t>
            </a:r>
            <a:r>
              <a:rPr lang="en-US" altLang="sl-SI" dirty="0">
                <a:ea typeface="Geneva"/>
              </a:rPr>
              <a:t> </a:t>
            </a:r>
            <a:r>
              <a:rPr lang="en-US" altLang="sl-SI" dirty="0" err="1">
                <a:ea typeface="Geneva"/>
              </a:rPr>
              <a:t>življenja</a:t>
            </a:r>
            <a:r>
              <a:rPr lang="en-US" altLang="sl-SI" dirty="0">
                <a:ea typeface="Geneva"/>
              </a:rPr>
              <a:t> </a:t>
            </a:r>
            <a:r>
              <a:rPr lang="sl-SI" altLang="sl-SI" dirty="0">
                <a:ea typeface="Geneva"/>
              </a:rPr>
              <a:t>A</a:t>
            </a:r>
            <a:r>
              <a:rPr lang="en-US" altLang="sl-SI" dirty="0" err="1">
                <a:ea typeface="Geneva"/>
              </a:rPr>
              <a:t>zte</a:t>
            </a:r>
            <a:r>
              <a:rPr lang="sl-SI" altLang="sl-SI" dirty="0">
                <a:ea typeface="Geneva"/>
              </a:rPr>
              <a:t>kov</a:t>
            </a:r>
            <a:endParaRPr lang="en-US" altLang="sl-SI" dirty="0">
              <a:ea typeface="Geneva"/>
            </a:endParaRPr>
          </a:p>
          <a:p>
            <a:pPr eaLnBrk="1" hangingPunct="1">
              <a:lnSpc>
                <a:spcPct val="90000"/>
              </a:lnSpc>
            </a:pPr>
            <a:r>
              <a:rPr lang="en-US" altLang="sl-SI" dirty="0" err="1">
                <a:ea typeface="Geneva"/>
              </a:rPr>
              <a:t>Obsež</a:t>
            </a:r>
            <a:r>
              <a:rPr lang="sl-SI" altLang="sl-SI" dirty="0">
                <a:ea typeface="Geneva"/>
              </a:rPr>
              <a:t>e</a:t>
            </a:r>
            <a:r>
              <a:rPr lang="en-US" altLang="sl-SI" dirty="0">
                <a:ea typeface="Geneva"/>
              </a:rPr>
              <a:t>n </a:t>
            </a:r>
            <a:r>
              <a:rPr lang="sl-SI" altLang="sl-SI" dirty="0">
                <a:ea typeface="Geneva"/>
              </a:rPr>
              <a:t>zapis a</a:t>
            </a:r>
            <a:r>
              <a:rPr lang="en-US" altLang="sl-SI" dirty="0" err="1">
                <a:ea typeface="Geneva"/>
              </a:rPr>
              <a:t>zte</a:t>
            </a:r>
            <a:r>
              <a:rPr lang="sl-SI" altLang="sl-SI" dirty="0">
                <a:ea typeface="Geneva"/>
              </a:rPr>
              <a:t>š</a:t>
            </a:r>
            <a:r>
              <a:rPr lang="en-US" altLang="sl-SI" dirty="0">
                <a:ea typeface="Geneva"/>
              </a:rPr>
              <a:t>k</a:t>
            </a:r>
            <a:r>
              <a:rPr lang="sl-SI" altLang="sl-SI" dirty="0">
                <a:ea typeface="Geneva"/>
              </a:rPr>
              <a:t>e</a:t>
            </a:r>
            <a:r>
              <a:rPr lang="en-US" altLang="sl-SI" dirty="0">
                <a:ea typeface="Geneva"/>
              </a:rPr>
              <a:t> </a:t>
            </a:r>
            <a:r>
              <a:rPr lang="en-US" altLang="sl-SI" dirty="0" err="1">
                <a:ea typeface="Geneva"/>
              </a:rPr>
              <a:t>uporab</a:t>
            </a:r>
            <a:r>
              <a:rPr lang="sl-SI" altLang="sl-SI" dirty="0">
                <a:ea typeface="Geneva"/>
              </a:rPr>
              <a:t>e</a:t>
            </a:r>
            <a:r>
              <a:rPr lang="en-US" altLang="sl-SI" dirty="0">
                <a:ea typeface="Geneva"/>
              </a:rPr>
              <a:t> </a:t>
            </a:r>
            <a:r>
              <a:rPr lang="sl-SI" altLang="sl-SI" dirty="0">
                <a:ea typeface="Geneva"/>
              </a:rPr>
              <a:t>številnih </a:t>
            </a:r>
            <a:r>
              <a:rPr lang="en-US" altLang="sl-SI" dirty="0" err="1">
                <a:ea typeface="Geneva"/>
              </a:rPr>
              <a:t>rastlin</a:t>
            </a:r>
            <a:r>
              <a:rPr lang="en-US" altLang="sl-SI" dirty="0">
                <a:ea typeface="Geneva"/>
              </a:rPr>
              <a:t> </a:t>
            </a:r>
            <a:r>
              <a:rPr lang="en-US" altLang="sl-SI" dirty="0" err="1">
                <a:ea typeface="Geneva"/>
              </a:rPr>
              <a:t>za</a:t>
            </a:r>
            <a:r>
              <a:rPr lang="en-US" altLang="sl-SI" dirty="0">
                <a:ea typeface="Geneva"/>
              </a:rPr>
              <a:t> </a:t>
            </a:r>
            <a:r>
              <a:rPr lang="en-US" altLang="sl-SI" dirty="0" err="1">
                <a:ea typeface="Geneva"/>
              </a:rPr>
              <a:t>nadnaravne</a:t>
            </a:r>
            <a:r>
              <a:rPr lang="en-US" altLang="sl-SI" dirty="0">
                <a:ea typeface="Geneva"/>
              </a:rPr>
              <a:t> in </a:t>
            </a:r>
            <a:r>
              <a:rPr lang="en-US" altLang="sl-SI" dirty="0" err="1">
                <a:ea typeface="Geneva"/>
              </a:rPr>
              <a:t>vsakdanje</a:t>
            </a:r>
            <a:r>
              <a:rPr lang="en-US" altLang="sl-SI" dirty="0">
                <a:ea typeface="Geneva"/>
              </a:rPr>
              <a:t> </a:t>
            </a:r>
            <a:r>
              <a:rPr lang="en-US" altLang="sl-SI" dirty="0" err="1">
                <a:ea typeface="Geneva"/>
              </a:rPr>
              <a:t>namene</a:t>
            </a:r>
            <a:endParaRPr lang="en-US" altLang="sl-SI" dirty="0">
              <a:ea typeface="Geneva"/>
            </a:endParaRPr>
          </a:p>
          <a:p>
            <a:pPr eaLnBrk="1" hangingPunct="1">
              <a:lnSpc>
                <a:spcPct val="90000"/>
              </a:lnSpc>
            </a:pPr>
            <a:r>
              <a:rPr lang="sl-SI" altLang="sl-SI" dirty="0">
                <a:ea typeface="Geneva"/>
              </a:rPr>
              <a:t>Naziv </a:t>
            </a:r>
            <a:r>
              <a:rPr lang="sl-SI" altLang="sl-SI" i="1" dirty="0">
                <a:ea typeface="Geneva"/>
              </a:rPr>
              <a:t>Duhovnik</a:t>
            </a:r>
            <a:r>
              <a:rPr lang="sl-SI" altLang="sl-SI" dirty="0">
                <a:ea typeface="Geneva"/>
              </a:rPr>
              <a:t> ali </a:t>
            </a:r>
            <a:r>
              <a:rPr lang="en-US" altLang="sl-SI" i="1" dirty="0" err="1">
                <a:ea typeface="Geneva"/>
              </a:rPr>
              <a:t>Zdravilec</a:t>
            </a:r>
            <a:r>
              <a:rPr lang="en-US" altLang="sl-SI" dirty="0">
                <a:ea typeface="Geneva"/>
              </a:rPr>
              <a:t> </a:t>
            </a:r>
            <a:r>
              <a:rPr lang="sl-SI" altLang="sl-SI" dirty="0">
                <a:ea typeface="Geneva"/>
              </a:rPr>
              <a:t>je lahko </a:t>
            </a:r>
            <a:r>
              <a:rPr lang="en-US" altLang="sl-SI" dirty="0" err="1">
                <a:ea typeface="Geneva"/>
              </a:rPr>
              <a:t>dobi</a:t>
            </a:r>
            <a:r>
              <a:rPr lang="sl-SI" altLang="sl-SI" dirty="0">
                <a:ea typeface="Geneva"/>
              </a:rPr>
              <a:t>la oseba le od </a:t>
            </a:r>
            <a:r>
              <a:rPr lang="en-US" altLang="sl-SI" dirty="0" err="1">
                <a:ea typeface="Geneva"/>
              </a:rPr>
              <a:t>oseb</a:t>
            </a:r>
            <a:r>
              <a:rPr lang="sl-SI" altLang="sl-SI" dirty="0">
                <a:ea typeface="Geneva"/>
              </a:rPr>
              <a:t>e</a:t>
            </a:r>
            <a:r>
              <a:rPr lang="en-US" altLang="sl-SI" dirty="0">
                <a:ea typeface="Geneva"/>
              </a:rPr>
              <a:t> </a:t>
            </a:r>
            <a:r>
              <a:rPr lang="en-US" altLang="sl-SI" dirty="0" err="1">
                <a:ea typeface="Geneva"/>
              </a:rPr>
              <a:t>plemenitega</a:t>
            </a:r>
            <a:r>
              <a:rPr lang="en-US" altLang="sl-SI" dirty="0">
                <a:ea typeface="Geneva"/>
              </a:rPr>
              <a:t> </a:t>
            </a:r>
            <a:r>
              <a:rPr lang="en-US" altLang="sl-SI" dirty="0" err="1">
                <a:ea typeface="Geneva"/>
              </a:rPr>
              <a:t>rodu</a:t>
            </a:r>
            <a:endParaRPr lang="en-US" altLang="sl-SI" dirty="0">
              <a:ea typeface="Geneva"/>
            </a:endParaRPr>
          </a:p>
          <a:p>
            <a:pPr eaLnBrk="1" hangingPunct="1">
              <a:lnSpc>
                <a:spcPct val="90000"/>
              </a:lnSpc>
              <a:buFont typeface="Arial" charset="0"/>
              <a:buNone/>
            </a:pPr>
            <a:endParaRPr lang="en-US" altLang="sl-SI" dirty="0">
              <a:ea typeface="Geneva"/>
            </a:endParaRPr>
          </a:p>
        </p:txBody>
      </p:sp>
      <p:pic>
        <p:nvPicPr>
          <p:cNvPr id="61443" name="Content Placeholder 4"/>
          <p:cNvPicPr>
            <a:picLocks noGrp="1" noChangeAspect="1"/>
          </p:cNvPicPr>
          <p:nvPr>
            <p:ph sz="half" idx="2"/>
          </p:nvPr>
        </p:nvPicPr>
        <p:blipFill>
          <a:blip r:embed="rId2"/>
          <a:srcRect/>
          <a:stretch>
            <a:fillRect/>
          </a:stretch>
        </p:blipFill>
        <p:spPr>
          <a:xfrm>
            <a:off x="6553200" y="852613"/>
            <a:ext cx="5105400" cy="5847851"/>
          </a:xfr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z="2800" dirty="0" err="1"/>
              <a:t>Vitraži</a:t>
            </a:r>
            <a:r>
              <a:rPr lang="sl-SI" sz="2800" dirty="0"/>
              <a:t> v katoliških cerkvah</a:t>
            </a:r>
          </a:p>
        </p:txBody>
      </p:sp>
      <p:sp>
        <p:nvSpPr>
          <p:cNvPr id="3" name="Content Placeholder 2"/>
          <p:cNvSpPr>
            <a:spLocks noGrp="1"/>
          </p:cNvSpPr>
          <p:nvPr>
            <p:ph idx="1"/>
          </p:nvPr>
        </p:nvSpPr>
        <p:spPr>
          <a:xfrm>
            <a:off x="419100" y="1038605"/>
            <a:ext cx="7315200" cy="5486400"/>
          </a:xfrm>
        </p:spPr>
        <p:txBody>
          <a:bodyPr/>
          <a:lstStyle/>
          <a:p>
            <a:r>
              <a:rPr lang="sk-SK" dirty="0" smtClean="0"/>
              <a:t>Mističnost,</a:t>
            </a:r>
          </a:p>
          <a:p>
            <a:pPr marL="0" indent="0">
              <a:buNone/>
            </a:pPr>
            <a:r>
              <a:rPr lang="sk-SK" dirty="0" smtClean="0"/>
              <a:t>potenciranje </a:t>
            </a:r>
          </a:p>
          <a:p>
            <a:pPr marL="0" indent="0">
              <a:buNone/>
            </a:pPr>
            <a:r>
              <a:rPr lang="sk-SK" dirty="0" smtClean="0"/>
              <a:t>Senzorike:</a:t>
            </a:r>
          </a:p>
          <a:p>
            <a:pPr marL="0" indent="0">
              <a:buNone/>
            </a:pPr>
            <a:r>
              <a:rPr lang="sk-SK" dirty="0" smtClean="0"/>
              <a:t>-vonj (kadilo)</a:t>
            </a:r>
          </a:p>
          <a:p>
            <a:pPr marL="0" indent="0">
              <a:buNone/>
            </a:pPr>
            <a:r>
              <a:rPr lang="sk-SK" dirty="0" smtClean="0"/>
              <a:t>-sluh (glasba, molitev)</a:t>
            </a:r>
          </a:p>
          <a:p>
            <a:pPr marL="0" indent="0">
              <a:buNone/>
            </a:pPr>
            <a:r>
              <a:rPr lang="sk-SK" dirty="0" smtClean="0"/>
              <a:t>-vid (vitraži, okrasje)</a:t>
            </a:r>
          </a:p>
          <a:p>
            <a:pPr marL="0" indent="0">
              <a:buNone/>
            </a:pPr>
            <a:endParaRPr lang="sl-SI"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5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Kodeks </a:t>
            </a:r>
            <a:r>
              <a:rPr lang="sl-SI" dirty="0" err="1" smtClean="0"/>
              <a:t>Mendoza</a:t>
            </a:r>
            <a:endParaRPr lang="sl-SI"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412"/>
            <a:ext cx="4800600" cy="687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7092244" cy="532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22450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Azteški kodeksi</a:t>
            </a:r>
            <a:endParaRPr lang="sl-SI" dirty="0"/>
          </a:p>
        </p:txBody>
      </p:sp>
      <p:sp>
        <p:nvSpPr>
          <p:cNvPr id="5" name="Rectangle 4"/>
          <p:cNvSpPr/>
          <p:nvPr/>
        </p:nvSpPr>
        <p:spPr>
          <a:xfrm>
            <a:off x="685800" y="1371600"/>
            <a:ext cx="6934200" cy="4893647"/>
          </a:xfrm>
          <a:prstGeom prst="rect">
            <a:avLst/>
          </a:prstGeom>
        </p:spPr>
        <p:txBody>
          <a:bodyPr wrap="square">
            <a:spAutoFit/>
          </a:bodyPr>
          <a:lstStyle/>
          <a:p>
            <a:r>
              <a:rPr lang="sl-SI" dirty="0">
                <a:hlinkClick r:id="rId2"/>
              </a:rPr>
              <a:t>1Codex </a:t>
            </a:r>
            <a:r>
              <a:rPr lang="sl-SI" dirty="0" err="1">
                <a:hlinkClick r:id="rId2"/>
              </a:rPr>
              <a:t>Borbonicus</a:t>
            </a:r>
            <a:endParaRPr lang="sl-SI" dirty="0"/>
          </a:p>
          <a:p>
            <a:r>
              <a:rPr lang="sl-SI" dirty="0">
                <a:hlinkClick r:id="rId3"/>
              </a:rPr>
              <a:t>2Boturini </a:t>
            </a:r>
            <a:r>
              <a:rPr lang="sl-SI" dirty="0" err="1">
                <a:hlinkClick r:id="rId3"/>
              </a:rPr>
              <a:t>Codex</a:t>
            </a:r>
            <a:endParaRPr lang="sl-SI" dirty="0"/>
          </a:p>
          <a:p>
            <a:r>
              <a:rPr lang="sl-SI" dirty="0">
                <a:hlinkClick r:id="rId4"/>
              </a:rPr>
              <a:t>3Codex </a:t>
            </a:r>
            <a:r>
              <a:rPr lang="sl-SI" dirty="0" err="1">
                <a:hlinkClick r:id="rId4"/>
              </a:rPr>
              <a:t>Mendoza</a:t>
            </a:r>
            <a:endParaRPr lang="sl-SI" dirty="0"/>
          </a:p>
          <a:p>
            <a:r>
              <a:rPr lang="sl-SI" dirty="0">
                <a:hlinkClick r:id="rId5"/>
              </a:rPr>
              <a:t>4Florentine </a:t>
            </a:r>
            <a:r>
              <a:rPr lang="sl-SI" dirty="0" err="1">
                <a:hlinkClick r:id="rId5"/>
              </a:rPr>
              <a:t>Codex</a:t>
            </a:r>
            <a:endParaRPr lang="sl-SI" dirty="0"/>
          </a:p>
          <a:p>
            <a:r>
              <a:rPr lang="sl-SI" dirty="0">
                <a:hlinkClick r:id="rId6"/>
              </a:rPr>
              <a:t>5Codex </a:t>
            </a:r>
            <a:r>
              <a:rPr lang="sl-SI" dirty="0" err="1">
                <a:hlinkClick r:id="rId6"/>
              </a:rPr>
              <a:t>Tlatelolco</a:t>
            </a:r>
            <a:endParaRPr lang="sl-SI" dirty="0"/>
          </a:p>
          <a:p>
            <a:r>
              <a:rPr lang="sl-SI" dirty="0">
                <a:hlinkClick r:id="rId7"/>
              </a:rPr>
              <a:t>6Codex </a:t>
            </a:r>
            <a:r>
              <a:rPr lang="sl-SI" dirty="0" err="1">
                <a:hlinkClick r:id="rId7"/>
              </a:rPr>
              <a:t>Osuna</a:t>
            </a:r>
            <a:endParaRPr lang="sl-SI" dirty="0"/>
          </a:p>
          <a:p>
            <a:r>
              <a:rPr lang="sl-SI" dirty="0">
                <a:hlinkClick r:id="rId8"/>
              </a:rPr>
              <a:t>7Codex </a:t>
            </a:r>
            <a:r>
              <a:rPr lang="sl-SI" dirty="0" err="1">
                <a:hlinkClick r:id="rId8"/>
              </a:rPr>
              <a:t>Aubin</a:t>
            </a:r>
            <a:endParaRPr lang="sl-SI" dirty="0"/>
          </a:p>
          <a:p>
            <a:r>
              <a:rPr lang="sl-SI" dirty="0">
                <a:hlinkClick r:id="rId9"/>
              </a:rPr>
              <a:t>8Codex </a:t>
            </a:r>
            <a:r>
              <a:rPr lang="sl-SI" dirty="0" err="1">
                <a:hlinkClick r:id="rId9"/>
              </a:rPr>
              <a:t>Magliabechiano</a:t>
            </a:r>
            <a:endParaRPr lang="sl-SI" dirty="0"/>
          </a:p>
          <a:p>
            <a:r>
              <a:rPr lang="sl-SI" dirty="0">
                <a:hlinkClick r:id="rId10"/>
              </a:rPr>
              <a:t>9Codex </a:t>
            </a:r>
            <a:r>
              <a:rPr lang="sl-SI" dirty="0" err="1">
                <a:hlinkClick r:id="rId10"/>
              </a:rPr>
              <a:t>Cozcatzin</a:t>
            </a:r>
            <a:endParaRPr lang="sl-SI" dirty="0"/>
          </a:p>
          <a:p>
            <a:r>
              <a:rPr lang="sl-SI" dirty="0">
                <a:hlinkClick r:id="rId11"/>
              </a:rPr>
              <a:t>10Codex </a:t>
            </a:r>
            <a:r>
              <a:rPr lang="sl-SI" dirty="0" err="1">
                <a:hlinkClick r:id="rId11"/>
              </a:rPr>
              <a:t>Ixtlilxochitl</a:t>
            </a:r>
            <a:endParaRPr lang="sl-SI" dirty="0"/>
          </a:p>
          <a:p>
            <a:r>
              <a:rPr lang="sl-SI" dirty="0">
                <a:hlinkClick r:id="rId12"/>
              </a:rPr>
              <a:t>11Oztoticpac </a:t>
            </a:r>
            <a:r>
              <a:rPr lang="sl-SI" dirty="0" err="1">
                <a:hlinkClick r:id="rId12"/>
              </a:rPr>
              <a:t>Lands</a:t>
            </a:r>
            <a:r>
              <a:rPr lang="sl-SI" dirty="0">
                <a:hlinkClick r:id="rId12"/>
              </a:rPr>
              <a:t> Map </a:t>
            </a:r>
            <a:r>
              <a:rPr lang="sl-SI" dirty="0" err="1">
                <a:hlinkClick r:id="rId12"/>
              </a:rPr>
              <a:t>of</a:t>
            </a:r>
            <a:r>
              <a:rPr lang="sl-SI" dirty="0">
                <a:hlinkClick r:id="rId12"/>
              </a:rPr>
              <a:t> </a:t>
            </a:r>
            <a:r>
              <a:rPr lang="sl-SI" dirty="0" err="1">
                <a:hlinkClick r:id="rId12"/>
              </a:rPr>
              <a:t>Texcoco</a:t>
            </a:r>
            <a:r>
              <a:rPr lang="sl-SI" dirty="0">
                <a:hlinkClick r:id="rId12"/>
              </a:rPr>
              <a:t>, 1540</a:t>
            </a:r>
            <a:endParaRPr lang="sl-SI" dirty="0"/>
          </a:p>
          <a:p>
            <a:r>
              <a:rPr lang="sl-SI" dirty="0">
                <a:hlinkClick r:id="rId13"/>
              </a:rPr>
              <a:t>12Libellus de </a:t>
            </a:r>
            <a:r>
              <a:rPr lang="sl-SI" dirty="0" err="1">
                <a:hlinkClick r:id="rId13"/>
              </a:rPr>
              <a:t>Medicinalibus</a:t>
            </a:r>
            <a:r>
              <a:rPr lang="sl-SI" dirty="0">
                <a:hlinkClick r:id="rId13"/>
              </a:rPr>
              <a:t> </a:t>
            </a:r>
            <a:r>
              <a:rPr lang="sl-SI" dirty="0" err="1">
                <a:hlinkClick r:id="rId13"/>
              </a:rPr>
              <a:t>Indorum</a:t>
            </a:r>
            <a:r>
              <a:rPr lang="sl-SI" dirty="0">
                <a:hlinkClick r:id="rId13"/>
              </a:rPr>
              <a:t> </a:t>
            </a:r>
            <a:r>
              <a:rPr lang="sl-SI" dirty="0" err="1">
                <a:hlinkClick r:id="rId13"/>
              </a:rPr>
              <a:t>Herbis</a:t>
            </a:r>
            <a:endParaRPr lang="sl-SI" dirty="0"/>
          </a:p>
          <a:p>
            <a:r>
              <a:rPr lang="sl-SI" dirty="0"/>
              <a:t>………….</a:t>
            </a:r>
          </a:p>
        </p:txBody>
      </p:sp>
    </p:spTree>
    <p:extLst>
      <p:ext uri="{BB962C8B-B14F-4D97-AF65-F5344CB8AC3E}">
        <p14:creationId xmlns:p14="http://schemas.microsoft.com/office/powerpoint/2010/main" val="274798546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5"/>
          <p:cNvSpPr>
            <a:spLocks noGrp="1"/>
          </p:cNvSpPr>
          <p:nvPr>
            <p:ph type="title"/>
          </p:nvPr>
        </p:nvSpPr>
        <p:spPr/>
        <p:txBody>
          <a:bodyPr/>
          <a:lstStyle/>
          <a:p>
            <a:pPr eaLnBrk="1" hangingPunct="1"/>
            <a:r>
              <a:rPr lang="sl-SI" altLang="sl-SI" sz="2800">
                <a:ea typeface="Geneva"/>
              </a:rPr>
              <a:t>Azteške rastline in njihova uporaba</a:t>
            </a:r>
            <a:endParaRPr lang="en-US" altLang="sl-SI" sz="2800">
              <a:ea typeface="Geneva"/>
            </a:endParaRPr>
          </a:p>
        </p:txBody>
      </p:sp>
      <p:sp>
        <p:nvSpPr>
          <p:cNvPr id="7" name="Content Placeholder 6"/>
          <p:cNvSpPr>
            <a:spLocks noGrp="1"/>
          </p:cNvSpPr>
          <p:nvPr>
            <p:ph idx="4294967295"/>
          </p:nvPr>
        </p:nvSpPr>
        <p:spPr>
          <a:xfrm>
            <a:off x="342900" y="990600"/>
            <a:ext cx="11506200" cy="5105400"/>
          </a:xfrm>
        </p:spPr>
        <p:txBody>
          <a:bodyPr/>
          <a:lstStyle/>
          <a:p>
            <a:pPr eaLnBrk="1" hangingPunct="1">
              <a:lnSpc>
                <a:spcPct val="80000"/>
              </a:lnSpc>
            </a:pPr>
            <a:r>
              <a:rPr lang="en-US" altLang="sl-SI" sz="2800" b="1" i="1" dirty="0" err="1">
                <a:ea typeface="Geneva"/>
              </a:rPr>
              <a:t>Ololiúqui</a:t>
            </a:r>
            <a:r>
              <a:rPr lang="en-US" altLang="sl-SI" sz="2800" i="1" dirty="0">
                <a:ea typeface="Geneva"/>
              </a:rPr>
              <a:t> </a:t>
            </a:r>
            <a:r>
              <a:rPr lang="en-US" altLang="sl-SI" sz="2800" dirty="0">
                <a:ea typeface="Geneva"/>
              </a:rPr>
              <a:t>(</a:t>
            </a:r>
            <a:r>
              <a:rPr lang="sl-SI" altLang="sl-SI" sz="2800" dirty="0">
                <a:ea typeface="Geneva"/>
              </a:rPr>
              <a:t>slak, </a:t>
            </a:r>
            <a:r>
              <a:rPr lang="sl-SI" altLang="sl-SI" sz="2800" i="1" dirty="0">
                <a:ea typeface="Geneva"/>
              </a:rPr>
              <a:t>Turbina sp</a:t>
            </a:r>
            <a:r>
              <a:rPr lang="sl-SI" altLang="sl-SI" sz="2800" dirty="0">
                <a:ea typeface="Geneva"/>
              </a:rPr>
              <a:t>.</a:t>
            </a:r>
            <a:r>
              <a:rPr lang="en-US" altLang="sl-SI" sz="2800" dirty="0">
                <a:ea typeface="Geneva"/>
              </a:rPr>
              <a:t>)</a:t>
            </a:r>
          </a:p>
          <a:p>
            <a:pPr lvl="1" eaLnBrk="1" hangingPunct="1">
              <a:lnSpc>
                <a:spcPct val="80000"/>
              </a:lnSpc>
              <a:buFont typeface="Arial" charset="0"/>
              <a:buChar char="•"/>
            </a:pPr>
            <a:r>
              <a:rPr lang="sl-SI" altLang="sl-SI" sz="2800" dirty="0">
                <a:ea typeface="Geneva"/>
              </a:rPr>
              <a:t>Semena, ki vsebujejo </a:t>
            </a:r>
            <a:r>
              <a:rPr lang="en-US" altLang="sl-SI" sz="2800" dirty="0">
                <a:ea typeface="Geneva"/>
              </a:rPr>
              <a:t>LSA, pre</a:t>
            </a:r>
            <a:r>
              <a:rPr lang="sl-SI" altLang="sl-SI" sz="2800" dirty="0">
                <a:ea typeface="Geneva"/>
              </a:rPr>
              <a:t>k</a:t>
            </a:r>
            <a:r>
              <a:rPr lang="en-US" altLang="sl-SI" sz="2800" dirty="0" err="1">
                <a:ea typeface="Geneva"/>
              </a:rPr>
              <a:t>ursor</a:t>
            </a:r>
            <a:r>
              <a:rPr lang="en-US" altLang="sl-SI" sz="2800" dirty="0">
                <a:ea typeface="Geneva"/>
              </a:rPr>
              <a:t> LSD</a:t>
            </a:r>
          </a:p>
          <a:p>
            <a:pPr lvl="1" eaLnBrk="1" hangingPunct="1">
              <a:lnSpc>
                <a:spcPct val="80000"/>
              </a:lnSpc>
              <a:buFont typeface="Arial" charset="0"/>
              <a:buChar char="•"/>
            </a:pPr>
            <a:r>
              <a:rPr lang="sl-SI" altLang="sl-SI" sz="2800" dirty="0">
                <a:ea typeface="Geneva"/>
              </a:rPr>
              <a:t>Uporabljali duhovniki za </a:t>
            </a:r>
            <a:r>
              <a:rPr lang="sl-SI" altLang="sl-SI" sz="2800" dirty="0">
                <a:solidFill>
                  <a:schemeClr val="accent6"/>
                </a:solidFill>
                <a:ea typeface="Geneva"/>
              </a:rPr>
              <a:t>komunikacijo z bogovi</a:t>
            </a:r>
            <a:endParaRPr lang="en-US" altLang="sl-SI" sz="2800" i="1" dirty="0">
              <a:solidFill>
                <a:schemeClr val="accent6"/>
              </a:solidFill>
              <a:ea typeface="Geneva"/>
            </a:endParaRPr>
          </a:p>
          <a:p>
            <a:pPr eaLnBrk="1" hangingPunct="1">
              <a:lnSpc>
                <a:spcPct val="80000"/>
              </a:lnSpc>
            </a:pPr>
            <a:r>
              <a:rPr lang="en-US" altLang="sl-SI" sz="2800" b="1" i="1" dirty="0" err="1">
                <a:ea typeface="Geneva"/>
              </a:rPr>
              <a:t>Tlitliltzin</a:t>
            </a:r>
            <a:r>
              <a:rPr lang="en-US" altLang="sl-SI" sz="2800" dirty="0">
                <a:ea typeface="Geneva"/>
              </a:rPr>
              <a:t> (</a:t>
            </a:r>
            <a:r>
              <a:rPr lang="sl-SI" altLang="sl-SI" sz="2800" dirty="0">
                <a:ea typeface="Geneva"/>
              </a:rPr>
              <a:t>slak, </a:t>
            </a:r>
            <a:r>
              <a:rPr lang="sl-SI" altLang="sl-SI" sz="2800" i="1" dirty="0" err="1">
                <a:ea typeface="Geneva"/>
              </a:rPr>
              <a:t>Ipomoea</a:t>
            </a:r>
            <a:r>
              <a:rPr lang="sl-SI" altLang="sl-SI" sz="2800" i="1" dirty="0">
                <a:ea typeface="Geneva"/>
              </a:rPr>
              <a:t> sp</a:t>
            </a:r>
            <a:r>
              <a:rPr lang="sl-SI" altLang="sl-SI" sz="2800" dirty="0">
                <a:ea typeface="Geneva"/>
              </a:rPr>
              <a:t>.</a:t>
            </a:r>
            <a:r>
              <a:rPr lang="en-US" altLang="sl-SI" sz="2800" dirty="0">
                <a:ea typeface="Geneva"/>
              </a:rPr>
              <a:t>)</a:t>
            </a:r>
          </a:p>
          <a:p>
            <a:pPr lvl="1" eaLnBrk="1" hangingPunct="1">
              <a:lnSpc>
                <a:spcPct val="80000"/>
              </a:lnSpc>
              <a:buFont typeface="Arial" charset="0"/>
              <a:buChar char="•"/>
            </a:pPr>
            <a:r>
              <a:rPr lang="en-US" altLang="sl-SI" sz="2800" dirty="0" err="1">
                <a:ea typeface="Geneva"/>
              </a:rPr>
              <a:t>Vsebuje</a:t>
            </a:r>
            <a:r>
              <a:rPr lang="en-US" altLang="sl-SI" sz="2800" dirty="0">
                <a:ea typeface="Geneva"/>
              </a:rPr>
              <a:t> </a:t>
            </a:r>
            <a:r>
              <a:rPr lang="en-US" altLang="sl-SI" sz="2800" dirty="0" err="1">
                <a:ea typeface="Geneva"/>
              </a:rPr>
              <a:t>alkaloide</a:t>
            </a:r>
            <a:r>
              <a:rPr lang="en-US" altLang="sl-SI" sz="2800" dirty="0">
                <a:ea typeface="Geneva"/>
              </a:rPr>
              <a:t> z </a:t>
            </a:r>
            <a:r>
              <a:rPr lang="en-US" altLang="sl-SI" sz="2800" dirty="0" err="1">
                <a:ea typeface="Geneva"/>
              </a:rPr>
              <a:t>blagimi</a:t>
            </a:r>
            <a:r>
              <a:rPr lang="en-US" altLang="sl-SI" sz="2800" dirty="0">
                <a:ea typeface="Geneva"/>
              </a:rPr>
              <a:t> </a:t>
            </a:r>
            <a:r>
              <a:rPr lang="en-US" altLang="sl-SI" sz="2800" dirty="0" err="1">
                <a:ea typeface="Geneva"/>
              </a:rPr>
              <a:t>halucinogenimi</a:t>
            </a:r>
            <a:r>
              <a:rPr lang="en-US" altLang="sl-SI" sz="2800" dirty="0">
                <a:ea typeface="Geneva"/>
              </a:rPr>
              <a:t> </a:t>
            </a:r>
            <a:r>
              <a:rPr lang="en-US" altLang="sl-SI" sz="2800" dirty="0" err="1">
                <a:ea typeface="Geneva"/>
              </a:rPr>
              <a:t>učinki</a:t>
            </a:r>
            <a:endParaRPr lang="en-US" altLang="sl-SI" sz="2800" dirty="0">
              <a:ea typeface="Geneva"/>
            </a:endParaRPr>
          </a:p>
          <a:p>
            <a:pPr lvl="1" eaLnBrk="1" hangingPunct="1">
              <a:lnSpc>
                <a:spcPct val="80000"/>
              </a:lnSpc>
              <a:buFont typeface="Arial" charset="0"/>
              <a:buChar char="•"/>
            </a:pPr>
            <a:r>
              <a:rPr lang="en-US" altLang="sl-SI" sz="2800" dirty="0" err="1">
                <a:ea typeface="Geneva"/>
              </a:rPr>
              <a:t>Uporabljajo</a:t>
            </a:r>
            <a:r>
              <a:rPr lang="en-US" altLang="sl-SI" sz="2800" dirty="0">
                <a:ea typeface="Geneva"/>
              </a:rPr>
              <a:t> </a:t>
            </a:r>
            <a:r>
              <a:rPr lang="sl-SI" altLang="sl-SI" sz="2800" dirty="0">
                <a:ea typeface="Geneva"/>
              </a:rPr>
              <a:t>se </a:t>
            </a:r>
            <a:r>
              <a:rPr lang="en-US" altLang="sl-SI" sz="2800" dirty="0" err="1">
                <a:ea typeface="Geneva"/>
              </a:rPr>
              <a:t>za</a:t>
            </a:r>
            <a:r>
              <a:rPr lang="en-US" altLang="sl-SI" sz="2800" dirty="0">
                <a:ea typeface="Geneva"/>
              </a:rPr>
              <a:t> </a:t>
            </a:r>
            <a:r>
              <a:rPr lang="en-US" altLang="sl-SI" sz="2800" dirty="0" err="1">
                <a:ea typeface="Geneva"/>
              </a:rPr>
              <a:t>povzročanje</a:t>
            </a:r>
            <a:r>
              <a:rPr lang="en-US" altLang="sl-SI" sz="2800" dirty="0">
                <a:ea typeface="Geneva"/>
              </a:rPr>
              <a:t> </a:t>
            </a:r>
            <a:r>
              <a:rPr lang="en-US" altLang="sl-SI" sz="2800" b="1" dirty="0">
                <a:ea typeface="Geneva"/>
              </a:rPr>
              <a:t>trans</a:t>
            </a:r>
            <a:r>
              <a:rPr lang="sl-SI" altLang="sl-SI" sz="2800" b="1" dirty="0">
                <a:ea typeface="Geneva"/>
              </a:rPr>
              <a:t>a</a:t>
            </a:r>
            <a:r>
              <a:rPr lang="en-US" altLang="sl-SI" sz="2800" b="1" dirty="0">
                <a:ea typeface="Geneva"/>
              </a:rPr>
              <a:t> </a:t>
            </a:r>
            <a:r>
              <a:rPr lang="en-US" altLang="sl-SI" sz="2800" dirty="0">
                <a:ea typeface="Geneva"/>
              </a:rPr>
              <a:t>in </a:t>
            </a:r>
            <a:r>
              <a:rPr lang="en-US" altLang="sl-SI" sz="2800" dirty="0" err="1">
                <a:solidFill>
                  <a:schemeClr val="accent6"/>
                </a:solidFill>
                <a:ea typeface="Geneva"/>
              </a:rPr>
              <a:t>komunicira</a:t>
            </a:r>
            <a:r>
              <a:rPr lang="sl-SI" altLang="sl-SI" sz="2800" dirty="0" err="1">
                <a:solidFill>
                  <a:schemeClr val="accent6"/>
                </a:solidFill>
                <a:ea typeface="Geneva"/>
              </a:rPr>
              <a:t>nja</a:t>
            </a:r>
            <a:r>
              <a:rPr lang="en-US" altLang="sl-SI" sz="2800" dirty="0">
                <a:solidFill>
                  <a:schemeClr val="accent6"/>
                </a:solidFill>
                <a:ea typeface="Geneva"/>
              </a:rPr>
              <a:t> z </a:t>
            </a:r>
            <a:r>
              <a:rPr lang="en-US" altLang="sl-SI" sz="2800" dirty="0" err="1">
                <a:solidFill>
                  <a:schemeClr val="accent6"/>
                </a:solidFill>
                <a:ea typeface="Geneva"/>
              </a:rPr>
              <a:t>mrtvimi</a:t>
            </a:r>
            <a:r>
              <a:rPr lang="en-US" altLang="sl-SI" sz="2800" dirty="0">
                <a:solidFill>
                  <a:schemeClr val="accent6"/>
                </a:solidFill>
                <a:ea typeface="Geneva"/>
              </a:rPr>
              <a:t> </a:t>
            </a:r>
            <a:r>
              <a:rPr lang="en-US" altLang="sl-SI" sz="2800" dirty="0" err="1">
                <a:ea typeface="Geneva"/>
              </a:rPr>
              <a:t>za</a:t>
            </a:r>
            <a:r>
              <a:rPr lang="en-US" altLang="sl-SI" sz="2800" dirty="0">
                <a:ea typeface="Geneva"/>
              </a:rPr>
              <a:t> </a:t>
            </a:r>
            <a:r>
              <a:rPr lang="en-US" altLang="sl-SI" sz="2800" dirty="0" err="1">
                <a:solidFill>
                  <a:srgbClr val="0070C0"/>
                </a:solidFill>
                <a:ea typeface="Geneva"/>
              </a:rPr>
              <a:t>prerokovanje</a:t>
            </a:r>
            <a:endParaRPr lang="en-US" altLang="sl-SI" sz="2800" dirty="0">
              <a:solidFill>
                <a:srgbClr val="0070C0"/>
              </a:solidFill>
              <a:ea typeface="Geneva"/>
            </a:endParaRPr>
          </a:p>
          <a:p>
            <a:pPr eaLnBrk="1" hangingPunct="1">
              <a:lnSpc>
                <a:spcPct val="80000"/>
              </a:lnSpc>
            </a:pPr>
            <a:r>
              <a:rPr lang="en-US" altLang="sl-SI" sz="2800" b="1" i="1" dirty="0" err="1">
                <a:ea typeface="Geneva"/>
              </a:rPr>
              <a:t>Pe</a:t>
            </a:r>
            <a:r>
              <a:rPr lang="sl-SI" altLang="sl-SI" sz="2800" b="1" i="1" dirty="0">
                <a:ea typeface="Geneva"/>
              </a:rPr>
              <a:t>j</a:t>
            </a:r>
            <a:r>
              <a:rPr lang="en-US" altLang="sl-SI" sz="2800" b="1" i="1" dirty="0" err="1">
                <a:ea typeface="Geneva"/>
              </a:rPr>
              <a:t>otl</a:t>
            </a:r>
            <a:endParaRPr lang="en-US" altLang="sl-SI" sz="2800" b="1" dirty="0">
              <a:ea typeface="Geneva"/>
            </a:endParaRPr>
          </a:p>
          <a:p>
            <a:pPr lvl="1" eaLnBrk="1" hangingPunct="1">
              <a:lnSpc>
                <a:spcPct val="80000"/>
              </a:lnSpc>
              <a:buFont typeface="Arial" charset="0"/>
              <a:buChar char="•"/>
            </a:pPr>
            <a:r>
              <a:rPr lang="sl-SI" altLang="sl-SI" sz="2800" dirty="0" smtClean="0">
                <a:ea typeface="Geneva"/>
              </a:rPr>
              <a:t>„Šamani“ </a:t>
            </a:r>
            <a:r>
              <a:rPr lang="sl-SI" altLang="sl-SI" sz="2800" dirty="0">
                <a:ea typeface="Geneva"/>
              </a:rPr>
              <a:t>d</a:t>
            </a:r>
            <a:r>
              <a:rPr lang="en-US" altLang="sl-SI" sz="2800" dirty="0" err="1">
                <a:ea typeface="Geneva"/>
              </a:rPr>
              <a:t>aja</a:t>
            </a:r>
            <a:r>
              <a:rPr lang="sl-SI" altLang="sl-SI" sz="2800" dirty="0">
                <a:ea typeface="Geneva"/>
              </a:rPr>
              <a:t>l</a:t>
            </a:r>
            <a:r>
              <a:rPr lang="en-US" altLang="sl-SI" sz="2800" dirty="0">
                <a:ea typeface="Geneva"/>
              </a:rPr>
              <a:t>i </a:t>
            </a:r>
            <a:r>
              <a:rPr lang="en-US" altLang="sl-SI" sz="2800" dirty="0" err="1">
                <a:solidFill>
                  <a:srgbClr val="FF0000"/>
                </a:solidFill>
                <a:ea typeface="Geneva"/>
              </a:rPr>
              <a:t>bojevnik</a:t>
            </a:r>
            <a:r>
              <a:rPr lang="sl-SI" altLang="sl-SI" sz="2800" dirty="0">
                <a:solidFill>
                  <a:srgbClr val="FF0000"/>
                </a:solidFill>
                <a:ea typeface="Geneva"/>
              </a:rPr>
              <a:t>om</a:t>
            </a:r>
            <a:r>
              <a:rPr lang="en-US" altLang="sl-SI" sz="2800" dirty="0">
                <a:solidFill>
                  <a:srgbClr val="FF0000"/>
                </a:solidFill>
                <a:ea typeface="Geneva"/>
              </a:rPr>
              <a:t> </a:t>
            </a:r>
            <a:r>
              <a:rPr lang="en-US" altLang="sl-SI" sz="2800" dirty="0" err="1">
                <a:solidFill>
                  <a:srgbClr val="FF0000"/>
                </a:solidFill>
                <a:ea typeface="Geneva"/>
              </a:rPr>
              <a:t>pred</a:t>
            </a:r>
            <a:r>
              <a:rPr lang="en-US" altLang="sl-SI" sz="2800" dirty="0">
                <a:solidFill>
                  <a:srgbClr val="FF0000"/>
                </a:solidFill>
                <a:ea typeface="Geneva"/>
              </a:rPr>
              <a:t> </a:t>
            </a:r>
            <a:r>
              <a:rPr lang="en-US" altLang="sl-SI" sz="2800" dirty="0" err="1">
                <a:solidFill>
                  <a:srgbClr val="FF0000"/>
                </a:solidFill>
                <a:ea typeface="Geneva"/>
              </a:rPr>
              <a:t>bitko</a:t>
            </a:r>
            <a:r>
              <a:rPr lang="en-US" altLang="sl-SI" sz="2800" dirty="0">
                <a:ea typeface="Geneva"/>
              </a:rPr>
              <a:t>, </a:t>
            </a:r>
            <a:r>
              <a:rPr lang="en-US" altLang="sl-SI" sz="2800" dirty="0" err="1">
                <a:ea typeface="Geneva"/>
              </a:rPr>
              <a:t>kot</a:t>
            </a:r>
            <a:r>
              <a:rPr lang="en-US" altLang="sl-SI" sz="2800" dirty="0">
                <a:ea typeface="Geneva"/>
              </a:rPr>
              <a:t> </a:t>
            </a:r>
            <a:r>
              <a:rPr lang="en-US" altLang="sl-SI" sz="2800" dirty="0" err="1">
                <a:ea typeface="Geneva"/>
              </a:rPr>
              <a:t>zaščit</a:t>
            </a:r>
            <a:r>
              <a:rPr lang="sl-SI" altLang="sl-SI" sz="2800" dirty="0">
                <a:ea typeface="Geneva"/>
              </a:rPr>
              <a:t>o</a:t>
            </a:r>
            <a:endParaRPr lang="en-US" altLang="sl-SI" sz="2800" dirty="0">
              <a:ea typeface="Geneva"/>
            </a:endParaRPr>
          </a:p>
          <a:p>
            <a:pPr eaLnBrk="1" hangingPunct="1">
              <a:lnSpc>
                <a:spcPct val="80000"/>
              </a:lnSpc>
            </a:pPr>
            <a:r>
              <a:rPr lang="en-US" altLang="sl-SI" sz="2800" b="1" i="1" dirty="0" err="1">
                <a:ea typeface="Geneva"/>
              </a:rPr>
              <a:t>Pipiltzintzintli</a:t>
            </a:r>
            <a:r>
              <a:rPr lang="en-US" altLang="sl-SI" sz="2800" dirty="0">
                <a:ea typeface="Geneva"/>
              </a:rPr>
              <a:t> (</a:t>
            </a:r>
            <a:r>
              <a:rPr lang="sl-SI" altLang="sl-SI" sz="2800" dirty="0">
                <a:ea typeface="Geneva"/>
              </a:rPr>
              <a:t>mogoče </a:t>
            </a:r>
            <a:r>
              <a:rPr lang="en-US" altLang="sl-SI" sz="2800" i="1" dirty="0">
                <a:ea typeface="Geneva"/>
              </a:rPr>
              <a:t>Salvia </a:t>
            </a:r>
            <a:r>
              <a:rPr lang="sl-SI" altLang="sl-SI" sz="2800" i="1" dirty="0">
                <a:ea typeface="Geneva"/>
              </a:rPr>
              <a:t>d</a:t>
            </a:r>
            <a:r>
              <a:rPr lang="en-US" altLang="sl-SI" sz="2800" i="1" dirty="0" err="1">
                <a:ea typeface="Geneva"/>
              </a:rPr>
              <a:t>ivinorum</a:t>
            </a:r>
            <a:r>
              <a:rPr lang="en-US" altLang="sl-SI" sz="2800" dirty="0">
                <a:ea typeface="Geneva"/>
              </a:rPr>
              <a:t>)</a:t>
            </a:r>
          </a:p>
          <a:p>
            <a:pPr lvl="1" eaLnBrk="1" hangingPunct="1">
              <a:lnSpc>
                <a:spcPct val="80000"/>
              </a:lnSpc>
              <a:buFont typeface="Arial" charset="0"/>
              <a:buChar char="•"/>
            </a:pPr>
            <a:r>
              <a:rPr lang="en-US" altLang="sl-SI" sz="2800" dirty="0" err="1">
                <a:ea typeface="Geneva"/>
              </a:rPr>
              <a:t>Uporablja</a:t>
            </a:r>
            <a:r>
              <a:rPr lang="sl-SI" altLang="sl-SI" sz="2800" dirty="0">
                <a:ea typeface="Geneva"/>
              </a:rPr>
              <a:t>li</a:t>
            </a:r>
            <a:r>
              <a:rPr lang="en-US" altLang="sl-SI" sz="2800" dirty="0">
                <a:ea typeface="Geneva"/>
              </a:rPr>
              <a:t> </a:t>
            </a:r>
            <a:r>
              <a:rPr lang="en-US" altLang="sl-SI" sz="2800" dirty="0" err="1">
                <a:ea typeface="Geneva"/>
              </a:rPr>
              <a:t>kot</a:t>
            </a:r>
            <a:r>
              <a:rPr lang="en-US" altLang="sl-SI" sz="2800" dirty="0">
                <a:ea typeface="Geneva"/>
              </a:rPr>
              <a:t> </a:t>
            </a:r>
            <a:r>
              <a:rPr lang="en-US" altLang="sl-SI" sz="2800" dirty="0" err="1">
                <a:ea typeface="Geneva"/>
              </a:rPr>
              <a:t>oblog</a:t>
            </a:r>
            <a:r>
              <a:rPr lang="sl-SI" altLang="sl-SI" sz="2800" dirty="0">
                <a:ea typeface="Geneva"/>
              </a:rPr>
              <a:t>o</a:t>
            </a:r>
            <a:endParaRPr lang="en-US" altLang="sl-SI" sz="2800" dirty="0">
              <a:ea typeface="Geneva"/>
            </a:endParaRPr>
          </a:p>
          <a:p>
            <a:pPr lvl="1" eaLnBrk="1" hangingPunct="1">
              <a:lnSpc>
                <a:spcPct val="80000"/>
              </a:lnSpc>
              <a:buFont typeface="Arial" charset="0"/>
              <a:buChar char="•"/>
            </a:pPr>
            <a:r>
              <a:rPr lang="en-US" altLang="sl-SI" sz="2800" dirty="0" err="1">
                <a:ea typeface="Geneva"/>
              </a:rPr>
              <a:t>Kuhana</a:t>
            </a:r>
            <a:r>
              <a:rPr lang="en-US" altLang="sl-SI" sz="2800" dirty="0">
                <a:ea typeface="Geneva"/>
              </a:rPr>
              <a:t> v </a:t>
            </a:r>
            <a:r>
              <a:rPr lang="en-US" altLang="sl-SI" sz="2800" dirty="0" err="1">
                <a:ea typeface="Geneva"/>
              </a:rPr>
              <a:t>vodi</a:t>
            </a:r>
            <a:r>
              <a:rPr lang="en-US" altLang="sl-SI" sz="2800" dirty="0">
                <a:ea typeface="Geneva"/>
              </a:rPr>
              <a:t> </a:t>
            </a:r>
            <a:r>
              <a:rPr lang="sl-SI" altLang="sl-SI" sz="2800" dirty="0">
                <a:ea typeface="Geneva"/>
              </a:rPr>
              <a:t>ob </a:t>
            </a:r>
            <a:r>
              <a:rPr lang="en-US" altLang="sl-SI" sz="2800" dirty="0" err="1">
                <a:ea typeface="Geneva"/>
              </a:rPr>
              <a:t>zaužitju</a:t>
            </a:r>
            <a:r>
              <a:rPr lang="en-US" altLang="sl-SI" sz="2800" dirty="0">
                <a:ea typeface="Geneva"/>
              </a:rPr>
              <a:t> </a:t>
            </a:r>
            <a:r>
              <a:rPr lang="en-US" altLang="sl-SI" sz="2800" dirty="0" err="1">
                <a:ea typeface="Geneva"/>
              </a:rPr>
              <a:t>zmanjša</a:t>
            </a:r>
            <a:r>
              <a:rPr lang="en-US" altLang="sl-SI" sz="2800" dirty="0">
                <a:ea typeface="Geneva"/>
              </a:rPr>
              <a:t> </a:t>
            </a:r>
            <a:r>
              <a:rPr lang="en-US" altLang="sl-SI" sz="2800" dirty="0" err="1">
                <a:ea typeface="Geneva"/>
              </a:rPr>
              <a:t>utrujenost</a:t>
            </a:r>
            <a:endParaRPr lang="en-US" altLang="sl-SI" sz="2800" dirty="0">
              <a:ea typeface="Geneva"/>
            </a:endParaRPr>
          </a:p>
          <a:p>
            <a:pPr lvl="1" eaLnBrk="1" hangingPunct="1">
              <a:lnSpc>
                <a:spcPct val="80000"/>
              </a:lnSpc>
            </a:pPr>
            <a:endParaRPr lang="en-US" altLang="sl-SI" sz="2800" dirty="0">
              <a:ea typeface="Geneva"/>
            </a:endParaRPr>
          </a:p>
          <a:p>
            <a:pPr marL="914400" lvl="2" indent="0" eaLnBrk="1" hangingPunct="1">
              <a:lnSpc>
                <a:spcPct val="80000"/>
              </a:lnSpc>
              <a:buNone/>
            </a:pPr>
            <a:endParaRPr lang="en-US" altLang="sl-SI" sz="2000" dirty="0">
              <a:ea typeface="Geneva"/>
            </a:endParaRPr>
          </a:p>
        </p:txBody>
      </p:sp>
    </p:spTree>
    <p:custDataLst>
      <p:tags r:id="rId1"/>
    </p:custData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sl-SI" altLang="sl-SI" smtClean="0">
                <a:ea typeface="Geneva"/>
              </a:rPr>
              <a:t>Goba bogov</a:t>
            </a:r>
            <a:endParaRPr lang="en-US" altLang="sl-SI" smtClean="0">
              <a:ea typeface="Geneva"/>
            </a:endParaRPr>
          </a:p>
        </p:txBody>
      </p:sp>
      <p:sp>
        <p:nvSpPr>
          <p:cNvPr id="63490" name="Content Placeholder 3"/>
          <p:cNvSpPr>
            <a:spLocks noGrp="1"/>
          </p:cNvSpPr>
          <p:nvPr>
            <p:ph sz="half" idx="1"/>
          </p:nvPr>
        </p:nvSpPr>
        <p:spPr>
          <a:xfrm>
            <a:off x="228600" y="752571"/>
            <a:ext cx="6261100" cy="5287963"/>
          </a:xfrm>
        </p:spPr>
        <p:txBody>
          <a:bodyPr/>
          <a:lstStyle/>
          <a:p>
            <a:pPr eaLnBrk="1" hangingPunct="1">
              <a:lnSpc>
                <a:spcPct val="80000"/>
              </a:lnSpc>
            </a:pPr>
            <a:r>
              <a:rPr lang="en-US" altLang="sl-SI" sz="3200" dirty="0" err="1">
                <a:ea typeface="Geneva"/>
              </a:rPr>
              <a:t>Azte</a:t>
            </a:r>
            <a:r>
              <a:rPr lang="sl-SI" altLang="sl-SI" sz="3200" dirty="0" err="1">
                <a:ea typeface="Geneva"/>
              </a:rPr>
              <a:t>ško</a:t>
            </a:r>
            <a:r>
              <a:rPr lang="en-US" altLang="sl-SI" sz="3200" dirty="0">
                <a:ea typeface="Geneva"/>
              </a:rPr>
              <a:t> </a:t>
            </a:r>
            <a:r>
              <a:rPr lang="sl-SI" altLang="sl-SI" sz="3200" dirty="0">
                <a:ea typeface="Geneva"/>
              </a:rPr>
              <a:t>ime</a:t>
            </a:r>
            <a:r>
              <a:rPr lang="en-US" altLang="sl-SI" sz="3200" dirty="0" smtClean="0">
                <a:ea typeface="Geneva"/>
              </a:rPr>
              <a:t>:</a:t>
            </a:r>
            <a:endParaRPr lang="en-US" altLang="sl-SI" sz="3200" b="1" dirty="0">
              <a:ea typeface="Geneva"/>
            </a:endParaRPr>
          </a:p>
          <a:p>
            <a:pPr eaLnBrk="1" hangingPunct="1">
              <a:lnSpc>
                <a:spcPct val="80000"/>
              </a:lnSpc>
            </a:pPr>
            <a:r>
              <a:rPr lang="en-US" altLang="sl-SI" sz="3200" dirty="0" err="1">
                <a:solidFill>
                  <a:srgbClr val="FF0066"/>
                </a:solidFill>
                <a:ea typeface="Geneva"/>
              </a:rPr>
              <a:t>Psiloc</a:t>
            </a:r>
            <a:r>
              <a:rPr lang="sl-SI" altLang="sl-SI" sz="3200" dirty="0" err="1">
                <a:solidFill>
                  <a:srgbClr val="FF0066"/>
                </a:solidFill>
                <a:ea typeface="Geneva"/>
              </a:rPr>
              <a:t>ibinske</a:t>
            </a:r>
            <a:r>
              <a:rPr lang="sl-SI" altLang="sl-SI" sz="3200" dirty="0">
                <a:solidFill>
                  <a:srgbClr val="FF0066"/>
                </a:solidFill>
                <a:ea typeface="Geneva"/>
              </a:rPr>
              <a:t> </a:t>
            </a:r>
            <a:r>
              <a:rPr lang="sl-SI" altLang="sl-SI" sz="3200" dirty="0" smtClean="0">
                <a:solidFill>
                  <a:srgbClr val="FF0066"/>
                </a:solidFill>
                <a:ea typeface="Geneva"/>
              </a:rPr>
              <a:t>gobe</a:t>
            </a:r>
            <a:r>
              <a:rPr lang="en-US" altLang="sl-SI" sz="3200" b="1" i="1" dirty="0" err="1">
                <a:ea typeface="Geneva"/>
              </a:rPr>
              <a:t>Teonanacatl</a:t>
            </a:r>
            <a:endParaRPr lang="en-US" altLang="sl-SI" sz="3200" dirty="0">
              <a:solidFill>
                <a:srgbClr val="FF0066"/>
              </a:solidFill>
              <a:ea typeface="Geneva"/>
            </a:endParaRPr>
          </a:p>
          <a:p>
            <a:pPr eaLnBrk="1" hangingPunct="1">
              <a:lnSpc>
                <a:spcPct val="80000"/>
              </a:lnSpc>
            </a:pPr>
            <a:r>
              <a:rPr lang="sl-SI" altLang="sl-SI" sz="3200" dirty="0">
                <a:ea typeface="Geneva"/>
              </a:rPr>
              <a:t>Uživanje teh gob </a:t>
            </a:r>
            <a:r>
              <a:rPr lang="en-US" altLang="sl-SI" sz="3200" dirty="0" err="1">
                <a:ea typeface="Geneva"/>
              </a:rPr>
              <a:t>podel</a:t>
            </a:r>
            <a:r>
              <a:rPr lang="sl-SI" altLang="sl-SI" sz="3200" dirty="0">
                <a:ea typeface="Geneva"/>
              </a:rPr>
              <a:t>i</a:t>
            </a:r>
            <a:r>
              <a:rPr lang="en-US" altLang="sl-SI" sz="3200" dirty="0">
                <a:ea typeface="Geneva"/>
              </a:rPr>
              <a:t> </a:t>
            </a:r>
            <a:r>
              <a:rPr lang="en-US" altLang="sl-SI" sz="3200" dirty="0" err="1">
                <a:ea typeface="Geneva"/>
              </a:rPr>
              <a:t>darove</a:t>
            </a:r>
            <a:r>
              <a:rPr lang="en-US" altLang="sl-SI" sz="3200" dirty="0">
                <a:ea typeface="Geneva"/>
              </a:rPr>
              <a:t> </a:t>
            </a:r>
            <a:r>
              <a:rPr lang="sl-SI" altLang="sl-SI" sz="3200" dirty="0">
                <a:ea typeface="Geneva"/>
              </a:rPr>
              <a:t>boga gob</a:t>
            </a:r>
            <a:endParaRPr lang="en-US" altLang="sl-SI" sz="3200" dirty="0">
              <a:ea typeface="Geneva"/>
            </a:endParaRPr>
          </a:p>
          <a:p>
            <a:pPr lvl="1" eaLnBrk="1" hangingPunct="1">
              <a:lnSpc>
                <a:spcPct val="80000"/>
              </a:lnSpc>
              <a:buFont typeface="Arial" charset="0"/>
              <a:buChar char="•"/>
            </a:pPr>
            <a:r>
              <a:rPr lang="sl-SI" altLang="sl-SI" sz="2800" dirty="0">
                <a:ea typeface="Geneva"/>
              </a:rPr>
              <a:t>J</a:t>
            </a:r>
            <a:r>
              <a:rPr lang="en-US" altLang="sl-SI" sz="2800" dirty="0" err="1">
                <a:ea typeface="Geneva"/>
              </a:rPr>
              <a:t>asnovidnost</a:t>
            </a:r>
            <a:endParaRPr lang="en-US" altLang="sl-SI" sz="2800" dirty="0">
              <a:ea typeface="Geneva"/>
            </a:endParaRPr>
          </a:p>
          <a:p>
            <a:pPr lvl="1" eaLnBrk="1" hangingPunct="1">
              <a:lnSpc>
                <a:spcPct val="80000"/>
              </a:lnSpc>
              <a:buFont typeface="Arial" charset="0"/>
              <a:buChar char="•"/>
            </a:pPr>
            <a:r>
              <a:rPr lang="sl-SI" altLang="sl-SI" sz="2800" dirty="0">
                <a:ea typeface="Geneva"/>
              </a:rPr>
              <a:t>Zmanjšanje vročine </a:t>
            </a:r>
            <a:r>
              <a:rPr lang="en-US" altLang="sl-SI" sz="2800" dirty="0">
                <a:ea typeface="Geneva"/>
              </a:rPr>
              <a:t>in </a:t>
            </a:r>
            <a:r>
              <a:rPr lang="en-US" altLang="sl-SI" sz="2800" dirty="0" err="1">
                <a:ea typeface="Geneva"/>
              </a:rPr>
              <a:t>protin</a:t>
            </a:r>
            <a:r>
              <a:rPr lang="sl-SI" altLang="sl-SI" sz="2800" dirty="0">
                <a:ea typeface="Geneva"/>
              </a:rPr>
              <a:t>a</a:t>
            </a:r>
            <a:endParaRPr lang="en-US" altLang="sl-SI" sz="2800" dirty="0">
              <a:ea typeface="Geneva"/>
            </a:endParaRPr>
          </a:p>
          <a:p>
            <a:pPr eaLnBrk="1" hangingPunct="1">
              <a:lnSpc>
                <a:spcPct val="80000"/>
              </a:lnSpc>
            </a:pPr>
            <a:r>
              <a:rPr lang="sl-SI" altLang="sl-SI" sz="3200" dirty="0">
                <a:ea typeface="Geneva"/>
              </a:rPr>
              <a:t>Široko u</a:t>
            </a:r>
            <a:r>
              <a:rPr lang="en-US" altLang="sl-SI" sz="3200" dirty="0" err="1">
                <a:ea typeface="Geneva"/>
              </a:rPr>
              <a:t>porablja</a:t>
            </a:r>
            <a:r>
              <a:rPr lang="sl-SI" altLang="sl-SI" sz="3200" dirty="0">
                <a:ea typeface="Geneva"/>
              </a:rPr>
              <a:t>ne</a:t>
            </a:r>
            <a:endParaRPr lang="en-US" altLang="sl-SI" sz="3200" dirty="0">
              <a:ea typeface="Geneva"/>
            </a:endParaRPr>
          </a:p>
          <a:p>
            <a:pPr lvl="1" eaLnBrk="1" hangingPunct="1">
              <a:lnSpc>
                <a:spcPct val="80000"/>
              </a:lnSpc>
              <a:buFont typeface="Arial" charset="0"/>
              <a:buChar char="•"/>
            </a:pPr>
            <a:r>
              <a:rPr lang="en-US" altLang="sl-SI" sz="2800" dirty="0">
                <a:ea typeface="Geneva"/>
              </a:rPr>
              <a:t>"</a:t>
            </a:r>
            <a:r>
              <a:rPr lang="en-US" altLang="sl-SI" sz="2800" dirty="0" err="1">
                <a:solidFill>
                  <a:schemeClr val="accent2">
                    <a:lumMod val="75000"/>
                  </a:schemeClr>
                </a:solidFill>
                <a:ea typeface="Geneva"/>
              </a:rPr>
              <a:t>Vedno</a:t>
            </a:r>
            <a:r>
              <a:rPr lang="en-US" altLang="sl-SI" sz="2800" dirty="0">
                <a:solidFill>
                  <a:schemeClr val="accent2">
                    <a:lumMod val="75000"/>
                  </a:schemeClr>
                </a:solidFill>
                <a:ea typeface="Geneva"/>
              </a:rPr>
              <a:t>, </a:t>
            </a:r>
            <a:r>
              <a:rPr lang="en-US" altLang="sl-SI" sz="2800" dirty="0" err="1">
                <a:solidFill>
                  <a:schemeClr val="accent2">
                    <a:lumMod val="75000"/>
                  </a:schemeClr>
                </a:solidFill>
                <a:ea typeface="Geneva"/>
              </a:rPr>
              <a:t>ko</a:t>
            </a:r>
            <a:r>
              <a:rPr lang="en-US" altLang="sl-SI" sz="2800" dirty="0">
                <a:solidFill>
                  <a:schemeClr val="accent2">
                    <a:lumMod val="75000"/>
                  </a:schemeClr>
                </a:solidFill>
                <a:ea typeface="Geneva"/>
              </a:rPr>
              <a:t> </a:t>
            </a:r>
            <a:r>
              <a:rPr lang="sl-SI" altLang="sl-SI" sz="2800" dirty="0">
                <a:solidFill>
                  <a:schemeClr val="accent2">
                    <a:lumMod val="75000"/>
                  </a:schemeClr>
                </a:solidFill>
                <a:ea typeface="Geneva"/>
              </a:rPr>
              <a:t>se je </a:t>
            </a:r>
            <a:r>
              <a:rPr lang="en-US" altLang="sl-SI" sz="2800" dirty="0" err="1">
                <a:solidFill>
                  <a:schemeClr val="accent2">
                    <a:lumMod val="75000"/>
                  </a:schemeClr>
                </a:solidFill>
                <a:ea typeface="Geneva"/>
              </a:rPr>
              <a:t>pe</a:t>
            </a:r>
            <a:r>
              <a:rPr lang="sl-SI" altLang="sl-SI" sz="2800" dirty="0" err="1">
                <a:solidFill>
                  <a:schemeClr val="accent2">
                    <a:lumMod val="75000"/>
                  </a:schemeClr>
                </a:solidFill>
                <a:ea typeface="Geneva"/>
              </a:rPr>
              <a:t>lo</a:t>
            </a:r>
            <a:r>
              <a:rPr lang="en-US" altLang="sl-SI" sz="2800" dirty="0">
                <a:solidFill>
                  <a:schemeClr val="accent2">
                    <a:lumMod val="75000"/>
                  </a:schemeClr>
                </a:solidFill>
                <a:ea typeface="Geneva"/>
              </a:rPr>
              <a:t> in </a:t>
            </a:r>
            <a:r>
              <a:rPr lang="en-US" altLang="sl-SI" sz="2800" dirty="0" err="1">
                <a:solidFill>
                  <a:schemeClr val="accent2">
                    <a:lumMod val="75000"/>
                  </a:schemeClr>
                </a:solidFill>
                <a:ea typeface="Geneva"/>
              </a:rPr>
              <a:t>ples</a:t>
            </a:r>
            <a:r>
              <a:rPr lang="sl-SI" altLang="sl-SI" sz="2800" dirty="0">
                <a:solidFill>
                  <a:schemeClr val="accent2">
                    <a:lumMod val="75000"/>
                  </a:schemeClr>
                </a:solidFill>
                <a:ea typeface="Geneva"/>
              </a:rPr>
              <a:t>alo</a:t>
            </a:r>
            <a:r>
              <a:rPr lang="en-US" altLang="sl-SI" sz="2800" dirty="0">
                <a:solidFill>
                  <a:schemeClr val="accent2">
                    <a:lumMod val="75000"/>
                  </a:schemeClr>
                </a:solidFill>
                <a:ea typeface="Geneva"/>
              </a:rPr>
              <a:t>, </a:t>
            </a:r>
            <a:r>
              <a:rPr lang="sl-SI" altLang="sl-SI" sz="2800" dirty="0">
                <a:solidFill>
                  <a:schemeClr val="accent2">
                    <a:lumMod val="75000"/>
                  </a:schemeClr>
                </a:solidFill>
                <a:ea typeface="Geneva"/>
              </a:rPr>
              <a:t>so se jedle </a:t>
            </a:r>
            <a:r>
              <a:rPr lang="en-US" altLang="sl-SI" sz="2800" dirty="0" err="1">
                <a:solidFill>
                  <a:schemeClr val="accent2">
                    <a:lumMod val="75000"/>
                  </a:schemeClr>
                </a:solidFill>
                <a:ea typeface="Geneva"/>
              </a:rPr>
              <a:t>gobe</a:t>
            </a:r>
            <a:r>
              <a:rPr lang="en-US" altLang="sl-SI" sz="2800" dirty="0">
                <a:ea typeface="Geneva"/>
              </a:rPr>
              <a:t>" – </a:t>
            </a:r>
            <a:r>
              <a:rPr lang="sk-SK" altLang="sl-SI" sz="2800" dirty="0">
                <a:ea typeface="Geneva"/>
              </a:rPr>
              <a:t>citat iz </a:t>
            </a:r>
            <a:r>
              <a:rPr lang="en-US" altLang="sl-SI" sz="2800" dirty="0" err="1">
                <a:ea typeface="Geneva"/>
              </a:rPr>
              <a:t>florentinsk</a:t>
            </a:r>
            <a:r>
              <a:rPr lang="sk-SK" altLang="sl-SI" sz="2800" dirty="0">
                <a:ea typeface="Geneva"/>
              </a:rPr>
              <a:t>ega</a:t>
            </a:r>
            <a:r>
              <a:rPr lang="en-US" altLang="sl-SI" sz="2800" dirty="0">
                <a:ea typeface="Geneva"/>
              </a:rPr>
              <a:t> </a:t>
            </a:r>
            <a:r>
              <a:rPr lang="sl-SI" altLang="sl-SI" sz="2800" dirty="0">
                <a:ea typeface="Geneva"/>
              </a:rPr>
              <a:t>kodeksa</a:t>
            </a:r>
            <a:endParaRPr lang="en-US" altLang="sl-SI" sz="2800" dirty="0">
              <a:ea typeface="Geneva"/>
            </a:endParaRPr>
          </a:p>
          <a:p>
            <a:pPr eaLnBrk="1" hangingPunct="1">
              <a:lnSpc>
                <a:spcPct val="80000"/>
              </a:lnSpc>
            </a:pPr>
            <a:r>
              <a:rPr lang="en-US" altLang="sl-SI" sz="3200" dirty="0" err="1">
                <a:ea typeface="Geneva"/>
              </a:rPr>
              <a:t>Kult</a:t>
            </a:r>
            <a:r>
              <a:rPr lang="en-US" altLang="sl-SI" sz="3200" dirty="0">
                <a:ea typeface="Geneva"/>
              </a:rPr>
              <a:t> </a:t>
            </a:r>
            <a:r>
              <a:rPr lang="sl-SI" altLang="sl-SI" sz="3200" dirty="0">
                <a:ea typeface="Geneva"/>
              </a:rPr>
              <a:t>božjih gob je ponovno živ </a:t>
            </a:r>
            <a:r>
              <a:rPr lang="en-US" altLang="sl-SI" sz="3200" dirty="0">
                <a:ea typeface="Geneva"/>
              </a:rPr>
              <a:t>v </a:t>
            </a:r>
            <a:r>
              <a:rPr lang="en-US" altLang="sl-SI" sz="3200" dirty="0" err="1">
                <a:ea typeface="Geneva"/>
              </a:rPr>
              <a:t>Srednji</a:t>
            </a:r>
            <a:r>
              <a:rPr lang="en-US" altLang="sl-SI" sz="3200" dirty="0">
                <a:ea typeface="Geneva"/>
              </a:rPr>
              <a:t> </a:t>
            </a:r>
            <a:r>
              <a:rPr lang="en-US" altLang="sl-SI" sz="3200" dirty="0" err="1">
                <a:ea typeface="Geneva"/>
              </a:rPr>
              <a:t>Ameriki</a:t>
            </a:r>
            <a:r>
              <a:rPr lang="sl-SI" altLang="sl-SI" sz="3200" dirty="0">
                <a:ea typeface="Geneva"/>
              </a:rPr>
              <a:t> (in po svetu)</a:t>
            </a:r>
            <a:endParaRPr lang="en-US" altLang="sl-SI" sz="3200" dirty="0">
              <a:ea typeface="Geneva"/>
            </a:endParaRPr>
          </a:p>
        </p:txBody>
      </p:sp>
      <p:pic>
        <p:nvPicPr>
          <p:cNvPr id="63492" name="Picture 2"/>
          <p:cNvPicPr>
            <a:picLocks noChangeAspect="1" noChangeArrowheads="1"/>
          </p:cNvPicPr>
          <p:nvPr/>
        </p:nvPicPr>
        <p:blipFill>
          <a:blip r:embed="rId2"/>
          <a:srcRect/>
          <a:stretch>
            <a:fillRect/>
          </a:stretch>
        </p:blipFill>
        <p:spPr bwMode="auto">
          <a:xfrm>
            <a:off x="6565900" y="914400"/>
            <a:ext cx="5381625" cy="5715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sl-SI" sz="2800">
                <a:ea typeface="Geneva"/>
              </a:rPr>
              <a:t>Psilocibinske gobe</a:t>
            </a:r>
            <a:r>
              <a:rPr lang="en-US" sz="2800">
                <a:ea typeface="Geneva"/>
              </a:rPr>
              <a:t>: </a:t>
            </a:r>
            <a:r>
              <a:rPr lang="sl-SI" sz="2800">
                <a:ea typeface="Geneva"/>
              </a:rPr>
              <a:t>močni halucinogeni</a:t>
            </a:r>
            <a:endParaRPr lang="en-US" sz="2800">
              <a:ea typeface="Geneva"/>
            </a:endParaRPr>
          </a:p>
        </p:txBody>
      </p:sp>
      <p:sp>
        <p:nvSpPr>
          <p:cNvPr id="64515" name="Rectangle 3"/>
          <p:cNvSpPr>
            <a:spLocks noGrp="1" noChangeArrowheads="1"/>
          </p:cNvSpPr>
          <p:nvPr>
            <p:ph type="body" idx="1"/>
          </p:nvPr>
        </p:nvSpPr>
        <p:spPr>
          <a:xfrm>
            <a:off x="152400" y="990600"/>
            <a:ext cx="7924800" cy="5486400"/>
          </a:xfrm>
        </p:spPr>
        <p:txBody>
          <a:bodyPr/>
          <a:lstStyle/>
          <a:p>
            <a:pPr eaLnBrk="1" hangingPunct="1"/>
            <a:r>
              <a:rPr lang="en-US" b="1" dirty="0" err="1" smtClean="0">
                <a:ea typeface="Geneva"/>
              </a:rPr>
              <a:t>Psiloc</a:t>
            </a:r>
            <a:r>
              <a:rPr lang="sl-SI" b="1" dirty="0" smtClean="0">
                <a:ea typeface="Geneva"/>
              </a:rPr>
              <a:t>i</a:t>
            </a:r>
            <a:r>
              <a:rPr lang="en-US" b="1" dirty="0" smtClean="0">
                <a:ea typeface="Geneva"/>
              </a:rPr>
              <a:t>bin</a:t>
            </a:r>
            <a:r>
              <a:rPr lang="en-US" dirty="0" smtClean="0">
                <a:ea typeface="Geneva"/>
              </a:rPr>
              <a:t>: 4-</a:t>
            </a:r>
            <a:r>
              <a:rPr lang="sl-SI" dirty="0" smtClean="0">
                <a:ea typeface="Geneva"/>
              </a:rPr>
              <a:t>f</a:t>
            </a:r>
            <a:r>
              <a:rPr lang="en-US" dirty="0" err="1" smtClean="0">
                <a:ea typeface="Geneva"/>
              </a:rPr>
              <a:t>os</a:t>
            </a:r>
            <a:r>
              <a:rPr lang="sl-SI" dirty="0" smtClean="0">
                <a:ea typeface="Geneva"/>
              </a:rPr>
              <a:t>f</a:t>
            </a:r>
            <a:r>
              <a:rPr lang="en-US" dirty="0" smtClean="0">
                <a:ea typeface="Geneva"/>
              </a:rPr>
              <a:t>or</a:t>
            </a:r>
            <a:r>
              <a:rPr lang="sl-SI" dirty="0" smtClean="0">
                <a:ea typeface="Geneva"/>
              </a:rPr>
              <a:t>i</a:t>
            </a:r>
            <a:r>
              <a:rPr lang="en-US" dirty="0" smtClean="0">
                <a:ea typeface="Geneva"/>
              </a:rPr>
              <a:t>lo</a:t>
            </a:r>
            <a:r>
              <a:rPr lang="sl-SI" dirty="0" smtClean="0">
                <a:ea typeface="Geneva"/>
              </a:rPr>
              <a:t>ksi</a:t>
            </a:r>
            <a:r>
              <a:rPr lang="en-US" dirty="0" smtClean="0">
                <a:ea typeface="Geneva"/>
              </a:rPr>
              <a:t>-N,N-DMT</a:t>
            </a:r>
          </a:p>
          <a:p>
            <a:pPr eaLnBrk="1" hangingPunct="1"/>
            <a:r>
              <a:rPr lang="en-US" b="1" dirty="0" smtClean="0">
                <a:ea typeface="Geneva"/>
              </a:rPr>
              <a:t>Psilocin</a:t>
            </a:r>
            <a:r>
              <a:rPr lang="en-US" dirty="0" smtClean="0">
                <a:ea typeface="Geneva"/>
              </a:rPr>
              <a:t>: 4-h</a:t>
            </a:r>
            <a:r>
              <a:rPr lang="sl-SI" dirty="0" smtClean="0">
                <a:ea typeface="Geneva"/>
              </a:rPr>
              <a:t>i</a:t>
            </a:r>
            <a:r>
              <a:rPr lang="en-US" dirty="0" err="1" smtClean="0">
                <a:ea typeface="Geneva"/>
              </a:rPr>
              <a:t>dro</a:t>
            </a:r>
            <a:r>
              <a:rPr lang="sl-SI" dirty="0" smtClean="0">
                <a:ea typeface="Geneva"/>
              </a:rPr>
              <a:t>ksi</a:t>
            </a:r>
            <a:r>
              <a:rPr lang="en-US" dirty="0" smtClean="0">
                <a:ea typeface="Geneva"/>
              </a:rPr>
              <a:t>-N,N-DMT</a:t>
            </a:r>
          </a:p>
          <a:p>
            <a:pPr eaLnBrk="1" hangingPunct="1"/>
            <a:r>
              <a:rPr lang="en-US" i="1" dirty="0" err="1" smtClean="0">
                <a:ea typeface="Geneva"/>
              </a:rPr>
              <a:t>Psilocybe</a:t>
            </a:r>
            <a:r>
              <a:rPr lang="en-US" i="1" dirty="0" smtClean="0">
                <a:ea typeface="Geneva"/>
              </a:rPr>
              <a:t> </a:t>
            </a:r>
            <a:r>
              <a:rPr lang="en-US" i="1" dirty="0" err="1" smtClean="0">
                <a:ea typeface="Geneva"/>
              </a:rPr>
              <a:t>cubensis</a:t>
            </a:r>
            <a:r>
              <a:rPr lang="en-US" dirty="0" smtClean="0">
                <a:ea typeface="Geneva"/>
              </a:rPr>
              <a:t> </a:t>
            </a:r>
            <a:r>
              <a:rPr lang="sl-SI" dirty="0" smtClean="0">
                <a:ea typeface="Geneva"/>
              </a:rPr>
              <a:t>običajno vsebuje </a:t>
            </a:r>
            <a:r>
              <a:rPr lang="en-US" dirty="0" smtClean="0">
                <a:ea typeface="Geneva"/>
              </a:rPr>
              <a:t>1.6 mg </a:t>
            </a:r>
            <a:r>
              <a:rPr lang="en-US" dirty="0" err="1" smtClean="0">
                <a:ea typeface="Geneva"/>
              </a:rPr>
              <a:t>psiloc</a:t>
            </a:r>
            <a:r>
              <a:rPr lang="sl-SI" dirty="0" smtClean="0">
                <a:ea typeface="Geneva"/>
              </a:rPr>
              <a:t>i</a:t>
            </a:r>
            <a:r>
              <a:rPr lang="en-US" dirty="0" smtClean="0">
                <a:ea typeface="Geneva"/>
              </a:rPr>
              <a:t>bin</a:t>
            </a:r>
            <a:r>
              <a:rPr lang="sl-SI" dirty="0" smtClean="0">
                <a:ea typeface="Geneva"/>
              </a:rPr>
              <a:t>a</a:t>
            </a:r>
            <a:r>
              <a:rPr lang="en-US" dirty="0" smtClean="0">
                <a:ea typeface="Geneva"/>
              </a:rPr>
              <a:t> </a:t>
            </a:r>
            <a:r>
              <a:rPr lang="sl-SI" dirty="0" smtClean="0">
                <a:ea typeface="Geneva"/>
              </a:rPr>
              <a:t>na </a:t>
            </a:r>
            <a:r>
              <a:rPr lang="en-US" dirty="0" smtClean="0">
                <a:ea typeface="Geneva"/>
              </a:rPr>
              <a:t>gram </a:t>
            </a:r>
            <a:r>
              <a:rPr lang="sl-SI" dirty="0" smtClean="0">
                <a:ea typeface="Geneva"/>
              </a:rPr>
              <a:t>suhe gobe</a:t>
            </a:r>
            <a:endParaRPr lang="en-US" dirty="0" smtClean="0">
              <a:ea typeface="Geneva"/>
            </a:endParaRPr>
          </a:p>
          <a:p>
            <a:pPr eaLnBrk="1" hangingPunct="1"/>
            <a:r>
              <a:rPr lang="en-US" dirty="0" smtClean="0">
                <a:solidFill>
                  <a:srgbClr val="FF0000"/>
                </a:solidFill>
                <a:ea typeface="Geneva"/>
              </a:rPr>
              <a:t>40 </a:t>
            </a:r>
            <a:r>
              <a:rPr lang="el-GR" dirty="0" smtClean="0">
                <a:solidFill>
                  <a:srgbClr val="FF0000"/>
                </a:solidFill>
                <a:ea typeface="Geneva"/>
              </a:rPr>
              <a:t>μ</a:t>
            </a:r>
            <a:r>
              <a:rPr lang="en-US" dirty="0" smtClean="0">
                <a:solidFill>
                  <a:srgbClr val="FF0000"/>
                </a:solidFill>
                <a:ea typeface="Geneva"/>
              </a:rPr>
              <a:t>g/kg</a:t>
            </a:r>
            <a:r>
              <a:rPr lang="en-US" dirty="0" smtClean="0">
                <a:ea typeface="Geneva"/>
              </a:rPr>
              <a:t> </a:t>
            </a:r>
            <a:r>
              <a:rPr lang="sl-SI" dirty="0" smtClean="0">
                <a:ea typeface="Geneva"/>
              </a:rPr>
              <a:t>toksični učinki (oseba 100 kg – 4 mg)</a:t>
            </a:r>
            <a:endParaRPr lang="en-US" dirty="0" smtClean="0">
              <a:ea typeface="Geneva"/>
            </a:endParaRPr>
          </a:p>
          <a:p>
            <a:pPr eaLnBrk="1" hangingPunct="1"/>
            <a:r>
              <a:rPr lang="sl-SI" dirty="0" smtClean="0">
                <a:ea typeface="Geneva"/>
              </a:rPr>
              <a:t>Delovanje </a:t>
            </a:r>
            <a:r>
              <a:rPr lang="en-US" dirty="0" smtClean="0">
                <a:ea typeface="Geneva"/>
              </a:rPr>
              <a:t>3 </a:t>
            </a:r>
            <a:r>
              <a:rPr lang="sl-SI" dirty="0" smtClean="0">
                <a:ea typeface="Geneva"/>
              </a:rPr>
              <a:t>- </a:t>
            </a:r>
            <a:r>
              <a:rPr lang="en-US" dirty="0" smtClean="0">
                <a:ea typeface="Geneva"/>
              </a:rPr>
              <a:t>4 </a:t>
            </a:r>
            <a:r>
              <a:rPr lang="sl-SI" dirty="0" smtClean="0">
                <a:ea typeface="Geneva"/>
              </a:rPr>
              <a:t>ure</a:t>
            </a:r>
            <a:endParaRPr lang="en-US" dirty="0" smtClean="0">
              <a:ea typeface="Geneva"/>
            </a:endParaRPr>
          </a:p>
        </p:txBody>
      </p:sp>
      <p:pic>
        <p:nvPicPr>
          <p:cNvPr id="2" name="Slika 1"/>
          <p:cNvPicPr>
            <a:picLocks noChangeAspect="1"/>
          </p:cNvPicPr>
          <p:nvPr/>
        </p:nvPicPr>
        <p:blipFill>
          <a:blip r:embed="rId2"/>
          <a:stretch>
            <a:fillRect/>
          </a:stretch>
        </p:blipFill>
        <p:spPr>
          <a:xfrm>
            <a:off x="8382000" y="838200"/>
            <a:ext cx="3505200" cy="3249456"/>
          </a:xfrm>
          <a:prstGeom prst="rect">
            <a:avLst/>
          </a:prstGeom>
        </p:spPr>
      </p:pic>
      <p:pic>
        <p:nvPicPr>
          <p:cNvPr id="3" name="Slika 2"/>
          <p:cNvPicPr>
            <a:picLocks noChangeAspect="1"/>
          </p:cNvPicPr>
          <p:nvPr/>
        </p:nvPicPr>
        <p:blipFill>
          <a:blip r:embed="rId3"/>
          <a:stretch>
            <a:fillRect/>
          </a:stretch>
        </p:blipFill>
        <p:spPr>
          <a:xfrm>
            <a:off x="7696200" y="4357530"/>
            <a:ext cx="4191000" cy="234696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981200" y="76201"/>
            <a:ext cx="8229600" cy="563563"/>
          </a:xfrm>
        </p:spPr>
        <p:txBody>
          <a:bodyPr/>
          <a:lstStyle/>
          <a:p>
            <a:pPr eaLnBrk="1" hangingPunct="1"/>
            <a:r>
              <a:rPr lang="en-US" i="1" smtClean="0">
                <a:ea typeface="Geneva"/>
              </a:rPr>
              <a:t>Psilocybe </a:t>
            </a:r>
            <a:r>
              <a:rPr lang="sl-SI" i="1" smtClean="0">
                <a:ea typeface="Geneva"/>
              </a:rPr>
              <a:t>sp.</a:t>
            </a:r>
            <a:endParaRPr lang="en-US" i="1" smtClean="0">
              <a:ea typeface="Geneva"/>
            </a:endParaRPr>
          </a:p>
        </p:txBody>
      </p:sp>
      <p:sp>
        <p:nvSpPr>
          <p:cNvPr id="65539" name="Rectangle 3"/>
          <p:cNvSpPr>
            <a:spLocks noGrp="1" noChangeArrowheads="1"/>
          </p:cNvSpPr>
          <p:nvPr>
            <p:ph type="body" sz="half" idx="2"/>
          </p:nvPr>
        </p:nvSpPr>
        <p:spPr>
          <a:xfrm>
            <a:off x="6553200" y="1481806"/>
            <a:ext cx="5329236" cy="4495800"/>
          </a:xfrm>
        </p:spPr>
        <p:txBody>
          <a:bodyPr/>
          <a:lstStyle/>
          <a:p>
            <a:pPr eaLnBrk="1" hangingPunct="1"/>
            <a:r>
              <a:rPr lang="sl-SI" dirty="0">
                <a:ea typeface="Geneva"/>
              </a:rPr>
              <a:t>Majhne rjave gobe, ki se ob dotiku obarvajo modro</a:t>
            </a:r>
            <a:endParaRPr lang="en-US" dirty="0">
              <a:ea typeface="Geneva"/>
            </a:endParaRPr>
          </a:p>
          <a:p>
            <a:pPr eaLnBrk="1" hangingPunct="1"/>
            <a:r>
              <a:rPr lang="sl-SI" dirty="0">
                <a:ea typeface="Geneva"/>
              </a:rPr>
              <a:t>Prepovedano gojenje; omejitev tudi </a:t>
            </a:r>
            <a:r>
              <a:rPr lang="sl-SI" dirty="0" smtClean="0">
                <a:ea typeface="Geneva"/>
              </a:rPr>
              <a:t>klima (vlaga, temperatura)</a:t>
            </a:r>
          </a:p>
          <a:p>
            <a:pPr eaLnBrk="1" hangingPunct="1"/>
            <a:r>
              <a:rPr lang="sl-SI" dirty="0" smtClean="0">
                <a:ea typeface="Geneva"/>
              </a:rPr>
              <a:t>Raste tudi v Sloveniji</a:t>
            </a:r>
          </a:p>
          <a:p>
            <a:pPr eaLnBrk="1" hangingPunct="1"/>
            <a:r>
              <a:rPr lang="sl-SI" dirty="0" smtClean="0">
                <a:ea typeface="Geneva"/>
              </a:rPr>
              <a:t>Številne vrste po svetu</a:t>
            </a:r>
            <a:endParaRPr lang="en-US" dirty="0">
              <a:ea typeface="Geneva"/>
            </a:endParaRPr>
          </a:p>
        </p:txBody>
      </p:sp>
      <p:pic>
        <p:nvPicPr>
          <p:cNvPr id="65540" name="Picture 4" descr="psilocybe_cubensis22"/>
          <p:cNvPicPr>
            <a:picLocks noGrp="1" noChangeAspect="1" noChangeArrowheads="1"/>
          </p:cNvPicPr>
          <p:nvPr>
            <p:ph type="clipArt" sz="half" idx="1"/>
          </p:nvPr>
        </p:nvPicPr>
        <p:blipFill>
          <a:blip r:embed="rId2"/>
          <a:srcRect/>
          <a:stretch>
            <a:fillRect/>
          </a:stretch>
        </p:blipFill>
        <p:spPr>
          <a:xfrm>
            <a:off x="381000" y="811803"/>
            <a:ext cx="5634038" cy="583580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i="1" smtClean="0">
                <a:ea typeface="Geneva"/>
              </a:rPr>
              <a:t>Psilocybe </a:t>
            </a:r>
            <a:r>
              <a:rPr lang="sl-SI" i="1" smtClean="0">
                <a:ea typeface="Geneva"/>
              </a:rPr>
              <a:t>sp</a:t>
            </a:r>
            <a:r>
              <a:rPr lang="en-US" smtClean="0">
                <a:ea typeface="Geneva"/>
              </a:rPr>
              <a:t>:</a:t>
            </a:r>
            <a:r>
              <a:rPr lang="sl-SI" smtClean="0">
                <a:ea typeface="Geneva"/>
              </a:rPr>
              <a:t> </a:t>
            </a:r>
            <a:r>
              <a:rPr lang="sl-SI" sz="3200">
                <a:ea typeface="Geneva"/>
              </a:rPr>
              <a:t>Verska uporaba</a:t>
            </a:r>
            <a:endParaRPr lang="en-US" sz="3200">
              <a:ea typeface="Geneva"/>
            </a:endParaRPr>
          </a:p>
        </p:txBody>
      </p:sp>
      <p:pic>
        <p:nvPicPr>
          <p:cNvPr id="66563" name="Picture 3" descr="mushrooms_stone2"/>
          <p:cNvPicPr>
            <a:picLocks noChangeAspect="1" noChangeArrowheads="1"/>
          </p:cNvPicPr>
          <p:nvPr/>
        </p:nvPicPr>
        <p:blipFill>
          <a:blip r:embed="rId2"/>
          <a:srcRect/>
          <a:stretch>
            <a:fillRect/>
          </a:stretch>
        </p:blipFill>
        <p:spPr bwMode="auto">
          <a:xfrm>
            <a:off x="495300" y="845725"/>
            <a:ext cx="11201400" cy="5260069"/>
          </a:xfrm>
          <a:prstGeom prst="rect">
            <a:avLst/>
          </a:prstGeom>
          <a:noFill/>
          <a:ln w="9525">
            <a:noFill/>
            <a:miter lim="800000"/>
            <a:headEnd/>
            <a:tailEnd/>
          </a:ln>
        </p:spPr>
      </p:pic>
      <p:sp>
        <p:nvSpPr>
          <p:cNvPr id="34821" name="Text Box 4"/>
          <p:cNvSpPr txBox="1">
            <a:spLocks noChangeArrowheads="1"/>
          </p:cNvSpPr>
          <p:nvPr/>
        </p:nvSpPr>
        <p:spPr bwMode="auto">
          <a:xfrm>
            <a:off x="2514600" y="6278562"/>
            <a:ext cx="7543800" cy="579438"/>
          </a:xfrm>
          <a:prstGeom prst="rect">
            <a:avLst/>
          </a:prstGeom>
          <a:noFill/>
          <a:ln>
            <a:noFill/>
          </a:ln>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spcBef>
                <a:spcPct val="50000"/>
              </a:spcBef>
              <a:defRPr/>
            </a:pPr>
            <a:r>
              <a:rPr lang="sl-SI" altLang="sl-SI" sz="3200" dirty="0">
                <a:latin typeface="+mn-lt"/>
                <a:ea typeface="Geneva" pitchFamily="121" charset="-128"/>
                <a:cs typeface="+mn-cs"/>
              </a:rPr>
              <a:t>Verska uporaba v </a:t>
            </a:r>
            <a:r>
              <a:rPr lang="en-US" altLang="sl-SI" sz="3200" dirty="0">
                <a:latin typeface="+mn-lt"/>
                <a:ea typeface="Geneva" pitchFamily="121" charset="-128"/>
                <a:cs typeface="+mn-cs"/>
              </a:rPr>
              <a:t>Oaxaca</a:t>
            </a:r>
            <a:r>
              <a:rPr lang="sl-SI" altLang="sl-SI" sz="3200" dirty="0">
                <a:latin typeface="+mn-lt"/>
                <a:ea typeface="Geneva" pitchFamily="121" charset="-128"/>
                <a:cs typeface="+mn-cs"/>
              </a:rPr>
              <a:t>-i</a:t>
            </a:r>
            <a:r>
              <a:rPr lang="en-US" altLang="sl-SI" sz="3200" dirty="0">
                <a:latin typeface="+mn-lt"/>
                <a:ea typeface="Geneva" pitchFamily="121" charset="-128"/>
                <a:cs typeface="+mn-cs"/>
              </a:rPr>
              <a:t>, </a:t>
            </a:r>
            <a:r>
              <a:rPr lang="sl-SI" altLang="sl-SI" sz="3200" dirty="0">
                <a:latin typeface="+mn-lt"/>
                <a:ea typeface="Geneva" pitchFamily="121" charset="-128"/>
                <a:cs typeface="+mn-cs"/>
              </a:rPr>
              <a:t>Mehika</a:t>
            </a:r>
            <a:endParaRPr lang="en-US" altLang="sl-SI" sz="3200" dirty="0">
              <a:latin typeface="+mn-lt"/>
              <a:ea typeface="Geneva" pitchFamily="121" charset="-128"/>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sl-SI" sz="3200">
                <a:ea typeface="Geneva"/>
              </a:rPr>
              <a:t>Vsebnost </a:t>
            </a:r>
            <a:r>
              <a:rPr lang="en-US" sz="3200">
                <a:ea typeface="Geneva"/>
              </a:rPr>
              <a:t>Psiloc</a:t>
            </a:r>
            <a:r>
              <a:rPr lang="sl-SI" sz="3200">
                <a:ea typeface="Geneva"/>
              </a:rPr>
              <a:t>i</a:t>
            </a:r>
            <a:r>
              <a:rPr lang="en-US" sz="3200">
                <a:ea typeface="Geneva"/>
              </a:rPr>
              <a:t>bin</a:t>
            </a:r>
            <a:r>
              <a:rPr lang="sl-SI" sz="3200">
                <a:ea typeface="Geneva"/>
              </a:rPr>
              <a:t>a</a:t>
            </a:r>
            <a:endParaRPr lang="en-US" sz="3200">
              <a:ea typeface="Geneva"/>
            </a:endParaRPr>
          </a:p>
        </p:txBody>
      </p:sp>
      <p:pic>
        <p:nvPicPr>
          <p:cNvPr id="67587" name="Picture 3" descr="indolechartpsilocybe"/>
          <p:cNvPicPr>
            <a:picLocks noChangeAspect="1" noChangeArrowheads="1"/>
          </p:cNvPicPr>
          <p:nvPr/>
        </p:nvPicPr>
        <p:blipFill>
          <a:blip r:embed="rId2"/>
          <a:srcRect/>
          <a:stretch>
            <a:fillRect/>
          </a:stretch>
        </p:blipFill>
        <p:spPr bwMode="auto">
          <a:xfrm>
            <a:off x="1066800" y="720725"/>
            <a:ext cx="8458200" cy="6163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4"/>
          <p:cNvSpPr>
            <a:spLocks noGrp="1"/>
          </p:cNvSpPr>
          <p:nvPr>
            <p:ph type="title"/>
          </p:nvPr>
        </p:nvSpPr>
        <p:spPr>
          <a:xfrm>
            <a:off x="1600200" y="0"/>
            <a:ext cx="8686800" cy="685800"/>
          </a:xfrm>
        </p:spPr>
        <p:txBody>
          <a:bodyPr/>
          <a:lstStyle/>
          <a:p>
            <a:pPr eaLnBrk="1" hangingPunct="1"/>
            <a:r>
              <a:rPr lang="sl-SI" altLang="sl-SI" sz="2800">
                <a:ea typeface="Geneva"/>
              </a:rPr>
              <a:t>Uporaba psilocibinskih gob med prazniki žrtvovanja</a:t>
            </a:r>
            <a:endParaRPr lang="en-US" altLang="sl-SI" sz="2800">
              <a:ea typeface="Geneva"/>
            </a:endParaRPr>
          </a:p>
        </p:txBody>
      </p:sp>
      <p:sp>
        <p:nvSpPr>
          <p:cNvPr id="14339" name="Content Placeholder 5"/>
          <p:cNvSpPr>
            <a:spLocks noGrp="1"/>
          </p:cNvSpPr>
          <p:nvPr>
            <p:ph idx="4294967295"/>
          </p:nvPr>
        </p:nvSpPr>
        <p:spPr>
          <a:xfrm>
            <a:off x="152400" y="914400"/>
            <a:ext cx="8382000" cy="5486400"/>
          </a:xfrm>
        </p:spPr>
        <p:txBody>
          <a:bodyPr/>
          <a:lstStyle/>
          <a:p>
            <a:pPr marL="233363" lvl="1" indent="-233363" eaLnBrk="1" hangingPunct="1">
              <a:spcBef>
                <a:spcPct val="60000"/>
              </a:spcBef>
              <a:buSzTx/>
              <a:buFont typeface="Arial" pitchFamily="34" charset="0"/>
              <a:buChar char="•"/>
              <a:defRPr/>
            </a:pPr>
            <a:r>
              <a:rPr lang="en-US" altLang="sl-SI" sz="2800" dirty="0" err="1"/>
              <a:t>Človeške</a:t>
            </a:r>
            <a:r>
              <a:rPr lang="en-US" altLang="sl-SI" sz="2800" dirty="0"/>
              <a:t> </a:t>
            </a:r>
            <a:r>
              <a:rPr lang="en-US" altLang="sl-SI" sz="2800" dirty="0" err="1"/>
              <a:t>žrtve</a:t>
            </a:r>
            <a:r>
              <a:rPr lang="en-US" altLang="sl-SI" sz="2800" dirty="0"/>
              <a:t> v </a:t>
            </a:r>
            <a:r>
              <a:rPr lang="en-US" altLang="sl-SI" sz="2800" dirty="0" err="1"/>
              <a:t>čast</a:t>
            </a:r>
            <a:r>
              <a:rPr lang="en-US" altLang="sl-SI" sz="2800" dirty="0"/>
              <a:t> </a:t>
            </a:r>
            <a:r>
              <a:rPr lang="en-US" altLang="sl-SI" sz="2800" b="1" i="1" dirty="0"/>
              <a:t>Quetzalcoatl</a:t>
            </a:r>
            <a:r>
              <a:rPr lang="sl-SI" altLang="sl-SI" sz="2800" b="1" i="1" dirty="0"/>
              <a:t>a</a:t>
            </a:r>
            <a:endParaRPr lang="en-US" altLang="sl-SI" sz="2800" b="1" i="1" dirty="0"/>
          </a:p>
          <a:p>
            <a:pPr marL="454025" lvl="1" indent="0" eaLnBrk="1" hangingPunct="1">
              <a:buNone/>
              <a:defRPr/>
            </a:pPr>
            <a:r>
              <a:rPr lang="sl-SI" altLang="sl-SI" sz="2400" dirty="0"/>
              <a:t>(Bog </a:t>
            </a:r>
            <a:r>
              <a:rPr lang="sl-SI" altLang="sl-SI" sz="2400" dirty="0">
                <a:solidFill>
                  <a:schemeClr val="accent2">
                    <a:lumMod val="75000"/>
                  </a:schemeClr>
                </a:solidFill>
              </a:rPr>
              <a:t>p</a:t>
            </a:r>
            <a:r>
              <a:rPr lang="en-US" altLang="sl-SI" sz="2400" dirty="0" err="1">
                <a:solidFill>
                  <a:schemeClr val="accent2">
                    <a:lumMod val="75000"/>
                  </a:schemeClr>
                </a:solidFill>
              </a:rPr>
              <a:t>ernate</a:t>
            </a:r>
            <a:r>
              <a:rPr lang="en-US" altLang="sl-SI" sz="2400" dirty="0">
                <a:solidFill>
                  <a:schemeClr val="accent2">
                    <a:lumMod val="75000"/>
                  </a:schemeClr>
                </a:solidFill>
              </a:rPr>
              <a:t> </a:t>
            </a:r>
            <a:r>
              <a:rPr lang="en-US" altLang="sl-SI" sz="2400" dirty="0" err="1">
                <a:solidFill>
                  <a:schemeClr val="accent2">
                    <a:lumMod val="75000"/>
                  </a:schemeClr>
                </a:solidFill>
              </a:rPr>
              <a:t>kač</a:t>
            </a:r>
            <a:r>
              <a:rPr lang="sl-SI" altLang="sl-SI" sz="2400" dirty="0">
                <a:solidFill>
                  <a:schemeClr val="accent2">
                    <a:lumMod val="75000"/>
                  </a:schemeClr>
                </a:solidFill>
              </a:rPr>
              <a:t>e</a:t>
            </a:r>
            <a:r>
              <a:rPr lang="en-US" altLang="sl-SI" sz="2400" dirty="0"/>
              <a:t>, </a:t>
            </a:r>
            <a:r>
              <a:rPr lang="en-US" altLang="sl-SI" sz="2400" dirty="0" err="1"/>
              <a:t>stvarnik</a:t>
            </a:r>
            <a:r>
              <a:rPr lang="en-US" altLang="sl-SI" sz="2400" dirty="0"/>
              <a:t> </a:t>
            </a:r>
            <a:r>
              <a:rPr lang="en-US" altLang="sl-SI" sz="2400" dirty="0" err="1"/>
              <a:t>človeštva</a:t>
            </a:r>
            <a:r>
              <a:rPr lang="sk-SK" altLang="sl-SI" sz="2400" dirty="0"/>
              <a:t>)</a:t>
            </a:r>
            <a:endParaRPr lang="en-US" altLang="sl-SI" sz="2400" dirty="0"/>
          </a:p>
          <a:p>
            <a:pPr marL="233363" lvl="1" indent="-233363" eaLnBrk="1" hangingPunct="1">
              <a:spcBef>
                <a:spcPct val="60000"/>
              </a:spcBef>
              <a:buSzTx/>
              <a:buFont typeface="Arial" pitchFamily="34" charset="0"/>
              <a:buChar char="•"/>
              <a:defRPr/>
            </a:pPr>
            <a:r>
              <a:rPr lang="sl-SI" altLang="sl-SI" sz="2800" dirty="0"/>
              <a:t>Gobe j</a:t>
            </a:r>
            <a:r>
              <a:rPr lang="en-US" altLang="sl-SI" sz="2800" dirty="0" err="1"/>
              <a:t>edli</a:t>
            </a:r>
            <a:r>
              <a:rPr lang="en-US" altLang="sl-SI" sz="2800" dirty="0"/>
              <a:t> z </a:t>
            </a:r>
            <a:r>
              <a:rPr lang="en-US" altLang="sl-SI" sz="2800" dirty="0" err="1"/>
              <a:t>medom</a:t>
            </a:r>
            <a:r>
              <a:rPr lang="en-US" altLang="sl-SI" sz="2800" dirty="0"/>
              <a:t> in </a:t>
            </a:r>
            <a:r>
              <a:rPr lang="en-US" altLang="sl-SI" sz="2800" dirty="0" err="1"/>
              <a:t>čokolado</a:t>
            </a:r>
            <a:r>
              <a:rPr lang="en-US" altLang="sl-SI" sz="2800" dirty="0"/>
              <a:t> 4 </a:t>
            </a:r>
            <a:r>
              <a:rPr lang="en-US" altLang="sl-SI" sz="2800" dirty="0" err="1"/>
              <a:t>dni</a:t>
            </a:r>
            <a:r>
              <a:rPr lang="sk-SK" altLang="sl-SI" sz="2800" dirty="0"/>
              <a:t> zaporedoma</a:t>
            </a:r>
            <a:endParaRPr lang="en-US" altLang="sl-SI" sz="2800" dirty="0"/>
          </a:p>
          <a:p>
            <a:pPr lvl="1" eaLnBrk="1" hangingPunct="1">
              <a:buFont typeface="Arial" charset="0"/>
              <a:buChar char="•"/>
              <a:defRPr/>
            </a:pPr>
            <a:r>
              <a:rPr lang="en-US" altLang="sl-SI" sz="2800" dirty="0" err="1"/>
              <a:t>Udeleženci</a:t>
            </a:r>
            <a:r>
              <a:rPr lang="en-US" altLang="sl-SI" sz="2800" dirty="0"/>
              <a:t> </a:t>
            </a:r>
            <a:r>
              <a:rPr lang="sl-SI" altLang="sl-SI" sz="2800" dirty="0"/>
              <a:t>praznujejo </a:t>
            </a:r>
            <a:r>
              <a:rPr lang="en-US" altLang="sl-SI" sz="2800" dirty="0"/>
              <a:t>1. </a:t>
            </a:r>
            <a:r>
              <a:rPr lang="en-US" altLang="sl-SI" sz="2800" dirty="0" err="1"/>
              <a:t>dan</a:t>
            </a:r>
            <a:r>
              <a:rPr lang="en-US" altLang="sl-SI" sz="2800" dirty="0"/>
              <a:t>, </a:t>
            </a:r>
            <a:r>
              <a:rPr lang="en-US" altLang="sl-SI" sz="2800" dirty="0" err="1"/>
              <a:t>nato</a:t>
            </a:r>
            <a:r>
              <a:rPr lang="en-US" altLang="sl-SI" sz="2800" dirty="0"/>
              <a:t> pa </a:t>
            </a:r>
            <a:r>
              <a:rPr lang="en-US" altLang="sl-SI" sz="2800" dirty="0" err="1"/>
              <a:t>preostale</a:t>
            </a:r>
            <a:r>
              <a:rPr lang="en-US" altLang="sl-SI" sz="2800" dirty="0"/>
              <a:t> 3 </a:t>
            </a:r>
            <a:r>
              <a:rPr lang="en-US" altLang="sl-SI" sz="2800" dirty="0" err="1"/>
              <a:t>dni</a:t>
            </a:r>
            <a:r>
              <a:rPr lang="sl-SI" altLang="sl-SI" sz="2800" dirty="0"/>
              <a:t> </a:t>
            </a:r>
            <a:r>
              <a:rPr lang="en-US" altLang="sl-SI" sz="2800" dirty="0" err="1"/>
              <a:t>jedo</a:t>
            </a:r>
            <a:r>
              <a:rPr lang="en-US" altLang="sl-SI" sz="2800" dirty="0"/>
              <a:t> </a:t>
            </a:r>
            <a:r>
              <a:rPr lang="en-US" altLang="sl-SI" sz="2800" u="sng" dirty="0" err="1"/>
              <a:t>samo</a:t>
            </a:r>
            <a:r>
              <a:rPr lang="en-US" altLang="sl-SI" sz="2800" dirty="0"/>
              <a:t> </a:t>
            </a:r>
            <a:r>
              <a:rPr lang="en-US" altLang="sl-SI" sz="2800" b="1" i="1" dirty="0" err="1"/>
              <a:t>Teonanacatl</a:t>
            </a:r>
            <a:r>
              <a:rPr lang="en-US" altLang="sl-SI" sz="2800" dirty="0"/>
              <a:t>.</a:t>
            </a:r>
          </a:p>
          <a:p>
            <a:pPr marL="233363" lvl="1" indent="-233363" eaLnBrk="1" hangingPunct="1">
              <a:spcBef>
                <a:spcPct val="60000"/>
              </a:spcBef>
              <a:buSzTx/>
              <a:buFont typeface="Arial" pitchFamily="34" charset="0"/>
              <a:buChar char="•"/>
              <a:defRPr/>
            </a:pPr>
            <a:r>
              <a:rPr lang="en-US" altLang="sl-SI" sz="2800" dirty="0"/>
              <a:t>Na 4. </a:t>
            </a:r>
            <a:r>
              <a:rPr lang="en-US" altLang="sl-SI" sz="2800" dirty="0" err="1"/>
              <a:t>dan</a:t>
            </a:r>
            <a:r>
              <a:rPr lang="en-US" altLang="sl-SI" sz="2800" dirty="0"/>
              <a:t> </a:t>
            </a:r>
            <a:r>
              <a:rPr lang="sl-SI" altLang="sl-SI" sz="2800" dirty="0"/>
              <a:t>plemič </a:t>
            </a:r>
            <a:r>
              <a:rPr lang="en-US" altLang="sl-SI" sz="2800" dirty="0" err="1"/>
              <a:t>izb</a:t>
            </a:r>
            <a:r>
              <a:rPr lang="sl-SI" altLang="sl-SI" sz="2800" dirty="0"/>
              <a:t>e</a:t>
            </a:r>
            <a:r>
              <a:rPr lang="en-US" altLang="sl-SI" sz="2800" dirty="0"/>
              <a:t>r</a:t>
            </a:r>
            <a:r>
              <a:rPr lang="sl-SI" altLang="sl-SI" sz="2800" dirty="0"/>
              <a:t>e</a:t>
            </a:r>
            <a:r>
              <a:rPr lang="en-US" altLang="sl-SI" sz="2800" dirty="0"/>
              <a:t> </a:t>
            </a:r>
            <a:r>
              <a:rPr lang="en-US" altLang="sl-SI" sz="2800" dirty="0" err="1"/>
              <a:t>sužnj</a:t>
            </a:r>
            <a:r>
              <a:rPr lang="sl-SI" altLang="sl-SI" sz="2800" dirty="0"/>
              <a:t>a</a:t>
            </a:r>
            <a:r>
              <a:rPr lang="en-US" altLang="sl-SI" sz="2800" dirty="0"/>
              <a:t> </a:t>
            </a:r>
            <a:r>
              <a:rPr lang="sl-SI" altLang="sl-SI" sz="2800" dirty="0"/>
              <a:t>za </a:t>
            </a:r>
            <a:r>
              <a:rPr lang="en-US" altLang="sl-SI" sz="2800" dirty="0" err="1"/>
              <a:t>žrtvova</a:t>
            </a:r>
            <a:r>
              <a:rPr lang="sl-SI" altLang="sl-SI" sz="2800" dirty="0"/>
              <a:t>nje </a:t>
            </a:r>
            <a:r>
              <a:rPr lang="en-US" altLang="sl-SI" sz="2800" dirty="0"/>
              <a:t> </a:t>
            </a:r>
          </a:p>
          <a:p>
            <a:pPr lvl="1" eaLnBrk="1" hangingPunct="1">
              <a:buFont typeface="Arial" charset="0"/>
              <a:buChar char="•"/>
              <a:defRPr/>
            </a:pPr>
            <a:r>
              <a:rPr lang="sl-SI" altLang="sl-SI" sz="2600" dirty="0"/>
              <a:t>Sužnja pokažejo celemu občestvu</a:t>
            </a:r>
            <a:endParaRPr lang="en-US" altLang="sl-SI" sz="2600" dirty="0"/>
          </a:p>
          <a:p>
            <a:pPr lvl="1" eaLnBrk="1" hangingPunct="1">
              <a:buFont typeface="Arial" charset="0"/>
              <a:buChar char="•"/>
              <a:defRPr/>
            </a:pPr>
            <a:r>
              <a:rPr lang="sl-SI" altLang="sl-SI" sz="2600" dirty="0"/>
              <a:t>Odprli prsni koš, izrezali srce in ga pojedli</a:t>
            </a:r>
            <a:endParaRPr lang="en-US" altLang="sl-SI" sz="2600" dirty="0"/>
          </a:p>
          <a:p>
            <a:pPr lvl="1" eaLnBrk="1" hangingPunct="1">
              <a:buFont typeface="Arial" charset="0"/>
              <a:buChar char="•"/>
              <a:defRPr/>
            </a:pPr>
            <a:r>
              <a:rPr lang="sl-SI" altLang="sl-SI" sz="2600" dirty="0"/>
              <a:t>Plemič je obdržal glavo sužnja za preostanek </a:t>
            </a:r>
            <a:r>
              <a:rPr lang="en-US" altLang="sl-SI" sz="2600" dirty="0" err="1"/>
              <a:t>svojega</a:t>
            </a:r>
            <a:r>
              <a:rPr lang="en-US" altLang="sl-SI" sz="2600" dirty="0"/>
              <a:t> </a:t>
            </a:r>
            <a:r>
              <a:rPr lang="en-US" altLang="sl-SI" sz="2600" dirty="0" err="1"/>
              <a:t>življenja</a:t>
            </a:r>
            <a:endParaRPr lang="en-US" altLang="sl-SI" sz="2600" dirty="0"/>
          </a:p>
          <a:p>
            <a:pPr lvl="1" eaLnBrk="1" hangingPunct="1">
              <a:defRPr/>
            </a:pPr>
            <a:endParaRPr lang="en-US" altLang="sl-SI" sz="2600" dirty="0"/>
          </a:p>
        </p:txBody>
      </p:sp>
      <p:pic>
        <p:nvPicPr>
          <p:cNvPr id="2" name="Slika 1"/>
          <p:cNvPicPr>
            <a:picLocks noChangeAspect="1"/>
          </p:cNvPicPr>
          <p:nvPr/>
        </p:nvPicPr>
        <p:blipFill>
          <a:blip r:embed="rId2"/>
          <a:stretch>
            <a:fillRect/>
          </a:stretch>
        </p:blipFill>
        <p:spPr>
          <a:xfrm>
            <a:off x="7696200" y="899615"/>
            <a:ext cx="4114800" cy="3110023"/>
          </a:xfrm>
          <a:prstGeom prst="rect">
            <a:avLst/>
          </a:prstGeom>
        </p:spPr>
      </p:pic>
      <p:pic>
        <p:nvPicPr>
          <p:cNvPr id="3" name="Slika 2"/>
          <p:cNvPicPr>
            <a:picLocks noChangeAspect="1"/>
          </p:cNvPicPr>
          <p:nvPr/>
        </p:nvPicPr>
        <p:blipFill>
          <a:blip r:embed="rId3"/>
          <a:stretch>
            <a:fillRect/>
          </a:stretch>
        </p:blipFill>
        <p:spPr>
          <a:xfrm>
            <a:off x="7848600" y="4491169"/>
            <a:ext cx="3657600" cy="2342947"/>
          </a:xfrm>
          <a:prstGeom prst="rect">
            <a:avLst/>
          </a:prstGeom>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sl-SI" altLang="sl-SI" sz="3200">
                <a:ea typeface="Geneva"/>
              </a:rPr>
              <a:t>Farmakološko izzvano nasilje in agresija</a:t>
            </a:r>
            <a:r>
              <a:rPr lang="en-US" altLang="sl-SI" sz="3200">
                <a:ea typeface="Geneva"/>
              </a:rPr>
              <a:t>?</a:t>
            </a:r>
          </a:p>
        </p:txBody>
      </p:sp>
      <p:sp>
        <p:nvSpPr>
          <p:cNvPr id="69634" name="Content Placeholder 2"/>
          <p:cNvSpPr>
            <a:spLocks noGrp="1"/>
          </p:cNvSpPr>
          <p:nvPr>
            <p:ph idx="4294967295"/>
          </p:nvPr>
        </p:nvSpPr>
        <p:spPr>
          <a:xfrm>
            <a:off x="228600" y="990600"/>
            <a:ext cx="8382000" cy="5486400"/>
          </a:xfrm>
        </p:spPr>
        <p:txBody>
          <a:bodyPr/>
          <a:lstStyle/>
          <a:p>
            <a:pPr eaLnBrk="1" hangingPunct="1">
              <a:lnSpc>
                <a:spcPct val="80000"/>
              </a:lnSpc>
            </a:pPr>
            <a:r>
              <a:rPr lang="en-US" altLang="sl-SI" dirty="0" err="1" smtClean="0">
                <a:ea typeface="Geneva"/>
              </a:rPr>
              <a:t>Pogost</a:t>
            </a:r>
            <a:r>
              <a:rPr lang="en-US" altLang="sl-SI" dirty="0" smtClean="0">
                <a:ea typeface="Geneva"/>
              </a:rPr>
              <a:t> </a:t>
            </a:r>
            <a:r>
              <a:rPr lang="en-US" altLang="sl-SI" dirty="0" err="1" smtClean="0">
                <a:ea typeface="Geneva"/>
              </a:rPr>
              <a:t>simptom</a:t>
            </a:r>
            <a:r>
              <a:rPr lang="en-US" altLang="sl-SI" dirty="0" smtClean="0">
                <a:ea typeface="Geneva"/>
              </a:rPr>
              <a:t> </a:t>
            </a:r>
            <a:r>
              <a:rPr lang="en-US" altLang="sl-SI" dirty="0" err="1" smtClean="0">
                <a:ea typeface="Geneva"/>
              </a:rPr>
              <a:t>zelo</a:t>
            </a:r>
            <a:r>
              <a:rPr lang="en-US" altLang="sl-SI" dirty="0" smtClean="0">
                <a:ea typeface="Geneva"/>
              </a:rPr>
              <a:t> </a:t>
            </a:r>
            <a:r>
              <a:rPr lang="en-US" altLang="sl-SI" dirty="0" err="1" smtClean="0">
                <a:ea typeface="Geneva"/>
              </a:rPr>
              <a:t>visokih</a:t>
            </a:r>
            <a:r>
              <a:rPr lang="en-US" altLang="sl-SI" dirty="0" smtClean="0">
                <a:ea typeface="Geneva"/>
              </a:rPr>
              <a:t> </a:t>
            </a:r>
            <a:r>
              <a:rPr lang="en-US" altLang="sl-SI" dirty="0" err="1" smtClean="0">
                <a:ea typeface="Geneva"/>
              </a:rPr>
              <a:t>odmerk</a:t>
            </a:r>
            <a:r>
              <a:rPr lang="sl-SI" altLang="sl-SI" dirty="0" err="1" smtClean="0">
                <a:ea typeface="Geneva"/>
              </a:rPr>
              <a:t>ov</a:t>
            </a:r>
            <a:r>
              <a:rPr lang="en-US" altLang="sl-SI" dirty="0" smtClean="0">
                <a:ea typeface="Geneva"/>
              </a:rPr>
              <a:t> </a:t>
            </a:r>
            <a:r>
              <a:rPr lang="en-US" altLang="sl-SI" dirty="0" err="1" smtClean="0">
                <a:ea typeface="Geneva"/>
              </a:rPr>
              <a:t>psilocibin</a:t>
            </a:r>
            <a:r>
              <a:rPr lang="sl-SI" altLang="sl-SI" dirty="0" smtClean="0">
                <a:ea typeface="Geneva"/>
              </a:rPr>
              <a:t>a</a:t>
            </a:r>
            <a:r>
              <a:rPr lang="en-US" altLang="sl-SI" dirty="0" smtClean="0">
                <a:ea typeface="Geneva"/>
              </a:rPr>
              <a:t> je </a:t>
            </a:r>
            <a:r>
              <a:rPr lang="en-US" altLang="sl-SI" b="1" dirty="0" err="1" smtClean="0">
                <a:solidFill>
                  <a:schemeClr val="accent2">
                    <a:lumMod val="75000"/>
                  </a:schemeClr>
                </a:solidFill>
                <a:ea typeface="Geneva"/>
              </a:rPr>
              <a:t>disforija</a:t>
            </a:r>
            <a:r>
              <a:rPr lang="en-US" altLang="sl-SI" dirty="0" smtClean="0">
                <a:solidFill>
                  <a:schemeClr val="accent2">
                    <a:lumMod val="75000"/>
                  </a:schemeClr>
                </a:solidFill>
                <a:ea typeface="Geneva"/>
              </a:rPr>
              <a:t> </a:t>
            </a:r>
            <a:r>
              <a:rPr lang="en-US" altLang="sl-SI" sz="2400" dirty="0">
                <a:ea typeface="Geneva"/>
              </a:rPr>
              <a:t>(</a:t>
            </a:r>
            <a:r>
              <a:rPr lang="en-US" altLang="sl-SI" sz="2400" dirty="0" err="1">
                <a:ea typeface="Geneva"/>
              </a:rPr>
              <a:t>neprijetno</a:t>
            </a:r>
            <a:r>
              <a:rPr lang="en-US" altLang="sl-SI" sz="2400" dirty="0">
                <a:ea typeface="Geneva"/>
              </a:rPr>
              <a:t>, </a:t>
            </a:r>
            <a:r>
              <a:rPr lang="en-US" altLang="sl-SI" sz="2400" dirty="0" err="1">
                <a:ea typeface="Geneva"/>
              </a:rPr>
              <a:t>tesnob</a:t>
            </a:r>
            <a:r>
              <a:rPr lang="sl-SI" altLang="sl-SI" sz="2400" dirty="0">
                <a:ea typeface="Geneva"/>
              </a:rPr>
              <a:t>no</a:t>
            </a:r>
            <a:r>
              <a:rPr lang="en-US" altLang="sl-SI" sz="2400" dirty="0">
                <a:ea typeface="Geneva"/>
              </a:rPr>
              <a:t>, </a:t>
            </a:r>
            <a:r>
              <a:rPr lang="en-US" altLang="sl-SI" sz="2400" dirty="0" err="1">
                <a:ea typeface="Geneva"/>
              </a:rPr>
              <a:t>razdražljiv</a:t>
            </a:r>
            <a:r>
              <a:rPr lang="sl-SI" altLang="sl-SI" sz="2400" dirty="0">
                <a:ea typeface="Geneva"/>
              </a:rPr>
              <a:t>o</a:t>
            </a:r>
            <a:r>
              <a:rPr lang="en-US" altLang="sl-SI" sz="2400" dirty="0">
                <a:ea typeface="Geneva"/>
              </a:rPr>
              <a:t> in </a:t>
            </a:r>
            <a:r>
              <a:rPr lang="en-US" altLang="sl-SI" sz="2400" dirty="0" err="1">
                <a:ea typeface="Geneva"/>
              </a:rPr>
              <a:t>agresivn</a:t>
            </a:r>
            <a:r>
              <a:rPr lang="sl-SI" altLang="sl-SI" sz="2400" dirty="0">
                <a:ea typeface="Geneva"/>
              </a:rPr>
              <a:t>o</a:t>
            </a:r>
            <a:r>
              <a:rPr lang="en-US" altLang="sl-SI" sz="2400" dirty="0">
                <a:ea typeface="Geneva"/>
              </a:rPr>
              <a:t> </a:t>
            </a:r>
            <a:r>
              <a:rPr lang="en-US" altLang="sl-SI" sz="2400" dirty="0" err="1">
                <a:ea typeface="Geneva"/>
              </a:rPr>
              <a:t>razpoloženj</a:t>
            </a:r>
            <a:r>
              <a:rPr lang="sl-SI" altLang="sl-SI" sz="2400" dirty="0">
                <a:ea typeface="Geneva"/>
              </a:rPr>
              <a:t>e</a:t>
            </a:r>
            <a:r>
              <a:rPr lang="en-US" altLang="sl-SI" sz="2400" dirty="0">
                <a:ea typeface="Geneva"/>
              </a:rPr>
              <a:t>)</a:t>
            </a:r>
            <a:r>
              <a:rPr lang="en-US" altLang="sl-SI" dirty="0" smtClean="0">
                <a:ea typeface="Geneva"/>
              </a:rPr>
              <a:t> in </a:t>
            </a:r>
            <a:r>
              <a:rPr lang="en-US" altLang="sl-SI" dirty="0" err="1" smtClean="0">
                <a:ea typeface="Geneva"/>
              </a:rPr>
              <a:t>žive</a:t>
            </a:r>
            <a:r>
              <a:rPr lang="en-US" altLang="sl-SI" dirty="0" smtClean="0">
                <a:ea typeface="Geneva"/>
              </a:rPr>
              <a:t> </a:t>
            </a:r>
            <a:r>
              <a:rPr lang="en-US" altLang="sl-SI" dirty="0" err="1" smtClean="0">
                <a:solidFill>
                  <a:schemeClr val="accent2">
                    <a:lumMod val="75000"/>
                  </a:schemeClr>
                </a:solidFill>
                <a:ea typeface="Geneva"/>
              </a:rPr>
              <a:t>halucinacije</a:t>
            </a:r>
            <a:r>
              <a:rPr lang="en-US" altLang="sl-SI" dirty="0" smtClean="0">
                <a:ea typeface="Geneva"/>
              </a:rPr>
              <a:t>.</a:t>
            </a:r>
          </a:p>
          <a:p>
            <a:pPr eaLnBrk="1" hangingPunct="1">
              <a:lnSpc>
                <a:spcPct val="80000"/>
              </a:lnSpc>
            </a:pPr>
            <a:r>
              <a:rPr lang="en-US" altLang="sl-SI" dirty="0" err="1" smtClean="0">
                <a:ea typeface="Geneva"/>
              </a:rPr>
              <a:t>Florentinski</a:t>
            </a:r>
            <a:r>
              <a:rPr lang="en-US" altLang="sl-SI" dirty="0" smtClean="0">
                <a:ea typeface="Geneva"/>
              </a:rPr>
              <a:t> </a:t>
            </a:r>
            <a:r>
              <a:rPr lang="sl-SI" altLang="sl-SI" dirty="0" smtClean="0">
                <a:ea typeface="Geneva"/>
              </a:rPr>
              <a:t>kodeks kaže, </a:t>
            </a:r>
            <a:r>
              <a:rPr lang="en-US" altLang="sl-SI" dirty="0" smtClean="0">
                <a:ea typeface="Geneva"/>
              </a:rPr>
              <a:t>da </a:t>
            </a:r>
            <a:r>
              <a:rPr lang="sl-SI" altLang="sl-SI" dirty="0" smtClean="0">
                <a:ea typeface="Geneva"/>
              </a:rPr>
              <a:t>so </a:t>
            </a:r>
            <a:r>
              <a:rPr lang="en-US" altLang="sl-SI" dirty="0" err="1" smtClean="0">
                <a:ea typeface="Geneva"/>
              </a:rPr>
              <a:t>mnogi</a:t>
            </a:r>
            <a:r>
              <a:rPr lang="en-US" altLang="sl-SI" dirty="0" smtClean="0">
                <a:ea typeface="Geneva"/>
              </a:rPr>
              <a:t> </a:t>
            </a:r>
            <a:r>
              <a:rPr lang="en-US" altLang="sl-SI" dirty="0" err="1" smtClean="0">
                <a:ea typeface="Geneva"/>
              </a:rPr>
              <a:t>na</a:t>
            </a:r>
            <a:r>
              <a:rPr lang="en-US" altLang="sl-SI" dirty="0" smtClean="0">
                <a:ea typeface="Geneva"/>
              </a:rPr>
              <a:t> </a:t>
            </a:r>
            <a:r>
              <a:rPr lang="sl-SI" altLang="sl-SI" dirty="0" smtClean="0">
                <a:ea typeface="Geneva"/>
              </a:rPr>
              <a:t>svojih </a:t>
            </a:r>
            <a:r>
              <a:rPr lang="en-US" altLang="sl-SI" dirty="0" err="1" smtClean="0">
                <a:ea typeface="Geneva"/>
              </a:rPr>
              <a:t>potovanjih</a:t>
            </a:r>
            <a:r>
              <a:rPr lang="en-US" altLang="sl-SI" dirty="0" smtClean="0">
                <a:ea typeface="Geneva"/>
              </a:rPr>
              <a:t> vid</a:t>
            </a:r>
            <a:r>
              <a:rPr lang="sl-SI" altLang="sl-SI" dirty="0" err="1" smtClean="0">
                <a:ea typeface="Geneva"/>
              </a:rPr>
              <a:t>eli</a:t>
            </a:r>
            <a:r>
              <a:rPr lang="en-US" altLang="sl-SI" dirty="0" smtClean="0">
                <a:ea typeface="Geneva"/>
              </a:rPr>
              <a:t> Quetzalcoatl</a:t>
            </a:r>
            <a:r>
              <a:rPr lang="sl-SI" altLang="sl-SI" dirty="0" smtClean="0">
                <a:ea typeface="Geneva"/>
              </a:rPr>
              <a:t>a</a:t>
            </a:r>
            <a:r>
              <a:rPr lang="en-US" altLang="sl-SI" dirty="0" smtClean="0">
                <a:ea typeface="Geneva"/>
              </a:rPr>
              <a:t> in </a:t>
            </a:r>
            <a:r>
              <a:rPr lang="sl-SI" altLang="sl-SI" dirty="0" smtClean="0">
                <a:ea typeface="Geneva"/>
              </a:rPr>
              <a:t>bili </a:t>
            </a:r>
            <a:r>
              <a:rPr lang="en-US" altLang="sl-SI" dirty="0" err="1" smtClean="0">
                <a:ea typeface="Geneva"/>
              </a:rPr>
              <a:t>popolnoma</a:t>
            </a:r>
            <a:r>
              <a:rPr lang="en-US" altLang="sl-SI" dirty="0" smtClean="0">
                <a:ea typeface="Geneva"/>
              </a:rPr>
              <a:t> </a:t>
            </a:r>
            <a:r>
              <a:rPr lang="en-US" altLang="sl-SI" dirty="0" err="1" smtClean="0">
                <a:ea typeface="Geneva"/>
              </a:rPr>
              <a:t>prestrašen</a:t>
            </a:r>
            <a:r>
              <a:rPr lang="sl-SI" altLang="sl-SI" dirty="0" smtClean="0">
                <a:ea typeface="Geneva"/>
              </a:rPr>
              <a:t>i</a:t>
            </a:r>
            <a:endParaRPr lang="en-US" altLang="sl-SI" dirty="0" smtClean="0">
              <a:ea typeface="Geneva"/>
            </a:endParaRPr>
          </a:p>
          <a:p>
            <a:pPr lvl="1" eaLnBrk="1" hangingPunct="1">
              <a:lnSpc>
                <a:spcPct val="80000"/>
              </a:lnSpc>
              <a:buFont typeface="Arial" charset="0"/>
              <a:buChar char="•"/>
            </a:pPr>
            <a:r>
              <a:rPr lang="en-US" altLang="sl-SI" sz="2800" dirty="0">
                <a:ea typeface="Geneva"/>
              </a:rPr>
              <a:t>"</a:t>
            </a:r>
            <a:r>
              <a:rPr lang="en-US" altLang="sl-SI" sz="2800" i="1" dirty="0" err="1">
                <a:solidFill>
                  <a:schemeClr val="accent2">
                    <a:lumMod val="75000"/>
                  </a:schemeClr>
                </a:solidFill>
                <a:ea typeface="Geneva"/>
              </a:rPr>
              <a:t>Kdor</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poje</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veliko</a:t>
            </a:r>
            <a:r>
              <a:rPr lang="en-US" altLang="sl-SI" sz="2800" i="1" dirty="0">
                <a:solidFill>
                  <a:schemeClr val="accent2">
                    <a:lumMod val="75000"/>
                  </a:schemeClr>
                </a:solidFill>
                <a:ea typeface="Geneva"/>
              </a:rPr>
              <a:t> gob </a:t>
            </a:r>
            <a:r>
              <a:rPr lang="en-US" altLang="sl-SI" sz="2800" i="1" dirty="0" err="1">
                <a:solidFill>
                  <a:schemeClr val="accent2">
                    <a:lumMod val="75000"/>
                  </a:schemeClr>
                </a:solidFill>
                <a:ea typeface="Geneva"/>
              </a:rPr>
              <a:t>vidi</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veliko</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stvari</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zaradi</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katerih</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ga</a:t>
            </a:r>
            <a:r>
              <a:rPr lang="en-US" altLang="sl-SI" sz="2800" i="1" dirty="0">
                <a:solidFill>
                  <a:schemeClr val="accent2">
                    <a:lumMod val="75000"/>
                  </a:schemeClr>
                </a:solidFill>
                <a:ea typeface="Geneva"/>
              </a:rPr>
              <a:t> je </a:t>
            </a:r>
            <a:r>
              <a:rPr lang="en-US" altLang="sl-SI" sz="2800" i="1" dirty="0" err="1">
                <a:solidFill>
                  <a:schemeClr val="accent2">
                    <a:lumMod val="75000"/>
                  </a:schemeClr>
                </a:solidFill>
                <a:ea typeface="Geneva"/>
              </a:rPr>
              <a:t>strah</a:t>
            </a:r>
            <a:r>
              <a:rPr lang="en-US" altLang="sl-SI" sz="2800" i="1" dirty="0">
                <a:solidFill>
                  <a:schemeClr val="accent2">
                    <a:lumMod val="75000"/>
                  </a:schemeClr>
                </a:solidFill>
                <a:ea typeface="Geneva"/>
              </a:rPr>
              <a:t> ... </a:t>
            </a:r>
            <a:r>
              <a:rPr lang="en-US" altLang="sl-SI" sz="2800" i="1" dirty="0" err="1">
                <a:solidFill>
                  <a:schemeClr val="accent2">
                    <a:lumMod val="75000"/>
                  </a:schemeClr>
                </a:solidFill>
                <a:ea typeface="Geneva"/>
              </a:rPr>
              <a:t>beži</a:t>
            </a:r>
            <a:r>
              <a:rPr lang="en-US" altLang="sl-SI" sz="2800" i="1" dirty="0">
                <a:solidFill>
                  <a:schemeClr val="accent2">
                    <a:lumMod val="75000"/>
                  </a:schemeClr>
                </a:solidFill>
                <a:ea typeface="Geneva"/>
              </a:rPr>
              <a:t>, </a:t>
            </a:r>
            <a:r>
              <a:rPr lang="sl-SI" altLang="sl-SI" sz="2800" i="1" dirty="0">
                <a:solidFill>
                  <a:schemeClr val="accent2">
                    <a:lumMod val="75000"/>
                  </a:schemeClr>
                </a:solidFill>
                <a:ea typeface="Geneva"/>
              </a:rPr>
              <a:t>se obesi</a:t>
            </a:r>
            <a:r>
              <a:rPr lang="en-US" altLang="sl-SI" sz="2800" i="1" dirty="0">
                <a:solidFill>
                  <a:schemeClr val="accent2">
                    <a:lumMod val="75000"/>
                  </a:schemeClr>
                </a:solidFill>
                <a:ea typeface="Geneva"/>
              </a:rPr>
              <a:t>, </a:t>
            </a:r>
            <a:r>
              <a:rPr lang="en-US" altLang="sl-SI" sz="2800" i="1" dirty="0" err="1">
                <a:solidFill>
                  <a:schemeClr val="accent2">
                    <a:lumMod val="75000"/>
                  </a:schemeClr>
                </a:solidFill>
                <a:ea typeface="Geneva"/>
              </a:rPr>
              <a:t>ali</a:t>
            </a:r>
            <a:r>
              <a:rPr lang="en-US" altLang="sl-SI" sz="2800" i="1" dirty="0">
                <a:solidFill>
                  <a:schemeClr val="accent2">
                    <a:lumMod val="75000"/>
                  </a:schemeClr>
                </a:solidFill>
                <a:ea typeface="Geneva"/>
              </a:rPr>
              <a:t> </a:t>
            </a:r>
            <a:r>
              <a:rPr lang="sl-SI" altLang="sl-SI" sz="2800" i="1" dirty="0">
                <a:solidFill>
                  <a:schemeClr val="accent2">
                    <a:lumMod val="75000"/>
                  </a:schemeClr>
                </a:solidFill>
                <a:ea typeface="Geneva"/>
              </a:rPr>
              <a:t>skoči s </a:t>
            </a:r>
            <a:r>
              <a:rPr lang="en-US" altLang="sl-SI" sz="2800" i="1" dirty="0" err="1">
                <a:solidFill>
                  <a:schemeClr val="accent2">
                    <a:lumMod val="75000"/>
                  </a:schemeClr>
                </a:solidFill>
                <a:ea typeface="Geneva"/>
              </a:rPr>
              <a:t>pečine</a:t>
            </a:r>
            <a:r>
              <a:rPr lang="en-US" altLang="sl-SI" sz="2800" dirty="0">
                <a:ea typeface="Geneva"/>
              </a:rPr>
              <a:t>" - </a:t>
            </a:r>
            <a:r>
              <a:rPr lang="en-US" altLang="sl-SI" sz="2800" dirty="0" err="1">
                <a:ea typeface="Geneva"/>
              </a:rPr>
              <a:t>florentinski</a:t>
            </a:r>
            <a:r>
              <a:rPr lang="en-US" altLang="sl-SI" sz="2800" dirty="0">
                <a:ea typeface="Geneva"/>
              </a:rPr>
              <a:t> </a:t>
            </a:r>
            <a:r>
              <a:rPr lang="sl-SI" altLang="sl-SI" sz="2800" dirty="0">
                <a:ea typeface="Geneva"/>
              </a:rPr>
              <a:t>kodeks</a:t>
            </a:r>
            <a:endParaRPr lang="en-US" altLang="sl-SI" sz="2800" dirty="0">
              <a:ea typeface="Geneva"/>
            </a:endParaRPr>
          </a:p>
          <a:p>
            <a:pPr eaLnBrk="1" hangingPunct="1">
              <a:lnSpc>
                <a:spcPct val="80000"/>
              </a:lnSpc>
            </a:pPr>
            <a:r>
              <a:rPr lang="en-US" altLang="sl-SI" dirty="0" smtClean="0">
                <a:ea typeface="Geneva"/>
              </a:rPr>
              <a:t>Bi </a:t>
            </a:r>
            <a:r>
              <a:rPr lang="sl-SI" altLang="sl-SI" dirty="0" smtClean="0">
                <a:ea typeface="Geneva"/>
              </a:rPr>
              <a:t>to </a:t>
            </a:r>
            <a:r>
              <a:rPr lang="en-US" altLang="sl-SI" dirty="0" err="1" smtClean="0">
                <a:ea typeface="Geneva"/>
              </a:rPr>
              <a:t>žrtvovanj</a:t>
            </a:r>
            <a:r>
              <a:rPr lang="sl-SI" altLang="sl-SI" dirty="0" smtClean="0">
                <a:ea typeface="Geneva"/>
              </a:rPr>
              <a:t>e</a:t>
            </a:r>
            <a:r>
              <a:rPr lang="en-US" altLang="sl-SI" dirty="0" smtClean="0">
                <a:ea typeface="Geneva"/>
              </a:rPr>
              <a:t> </a:t>
            </a:r>
            <a:r>
              <a:rPr lang="sl-SI" altLang="sl-SI" dirty="0" smtClean="0">
                <a:ea typeface="Geneva"/>
              </a:rPr>
              <a:t>bilo mogoče </a:t>
            </a:r>
            <a:r>
              <a:rPr lang="en-US" altLang="sl-SI" dirty="0" err="1" smtClean="0">
                <a:ea typeface="Geneva"/>
              </a:rPr>
              <a:t>brez</a:t>
            </a:r>
            <a:r>
              <a:rPr lang="en-US" altLang="sl-SI" dirty="0" smtClean="0">
                <a:ea typeface="Geneva"/>
              </a:rPr>
              <a:t> </a:t>
            </a:r>
            <a:r>
              <a:rPr lang="en-US" altLang="sl-SI" dirty="0" err="1" smtClean="0">
                <a:ea typeface="Geneva"/>
              </a:rPr>
              <a:t>vpliva</a:t>
            </a:r>
            <a:r>
              <a:rPr lang="en-US" altLang="sl-SI" dirty="0" smtClean="0">
                <a:ea typeface="Geneva"/>
              </a:rPr>
              <a:t> </a:t>
            </a:r>
            <a:r>
              <a:rPr lang="en-US" altLang="sl-SI" dirty="0" err="1" smtClean="0">
                <a:ea typeface="Geneva"/>
              </a:rPr>
              <a:t>psilocibin</a:t>
            </a:r>
            <a:r>
              <a:rPr lang="sl-SI" altLang="sl-SI" dirty="0" err="1" smtClean="0">
                <a:ea typeface="Geneva"/>
              </a:rPr>
              <a:t>skih</a:t>
            </a:r>
            <a:r>
              <a:rPr lang="en-US" altLang="sl-SI" dirty="0" smtClean="0">
                <a:ea typeface="Geneva"/>
              </a:rPr>
              <a:t> gob?</a:t>
            </a:r>
          </a:p>
        </p:txBody>
      </p:sp>
      <p:pic>
        <p:nvPicPr>
          <p:cNvPr id="2" name="Slika 1"/>
          <p:cNvPicPr>
            <a:picLocks noChangeAspect="1"/>
          </p:cNvPicPr>
          <p:nvPr/>
        </p:nvPicPr>
        <p:blipFill>
          <a:blip r:embed="rId2"/>
          <a:stretch>
            <a:fillRect/>
          </a:stretch>
        </p:blipFill>
        <p:spPr>
          <a:xfrm>
            <a:off x="8686800" y="934915"/>
            <a:ext cx="3276600" cy="2444848"/>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altLang="sl-SI" sz="3200" dirty="0" err="1">
                <a:ea typeface="Geneva"/>
              </a:rPr>
              <a:t>Enteogen</a:t>
            </a:r>
            <a:r>
              <a:rPr lang="sl-SI" altLang="sl-SI" sz="3200" dirty="0">
                <a:ea typeface="Geneva"/>
              </a:rPr>
              <a:t>i</a:t>
            </a:r>
            <a:endParaRPr lang="en-US" altLang="sl-SI" sz="3200" dirty="0">
              <a:ea typeface="Geneva"/>
            </a:endParaRPr>
          </a:p>
        </p:txBody>
      </p:sp>
      <p:sp>
        <p:nvSpPr>
          <p:cNvPr id="5123" name="Content Placeholder 2"/>
          <p:cNvSpPr>
            <a:spLocks noGrp="1"/>
          </p:cNvSpPr>
          <p:nvPr>
            <p:ph idx="4294967295"/>
          </p:nvPr>
        </p:nvSpPr>
        <p:spPr>
          <a:xfrm>
            <a:off x="381000" y="990600"/>
            <a:ext cx="10210800" cy="4525962"/>
          </a:xfrm>
        </p:spPr>
        <p:txBody>
          <a:bodyPr/>
          <a:lstStyle/>
          <a:p>
            <a:pPr marL="233363" lvl="1" indent="-233363" eaLnBrk="1" hangingPunct="1">
              <a:spcBef>
                <a:spcPct val="60000"/>
              </a:spcBef>
              <a:buSzTx/>
              <a:buFont typeface="Arial" pitchFamily="34" charset="0"/>
              <a:buChar char="•"/>
              <a:defRPr/>
            </a:pPr>
            <a:r>
              <a:rPr lang="en-US" altLang="sl-SI" b="1" dirty="0" err="1" smtClean="0">
                <a:solidFill>
                  <a:srgbClr val="000000"/>
                </a:solidFill>
              </a:rPr>
              <a:t>Enteogen</a:t>
            </a:r>
            <a:r>
              <a:rPr lang="sl-SI" altLang="sl-SI" b="1" dirty="0" smtClean="0">
                <a:solidFill>
                  <a:srgbClr val="000000"/>
                </a:solidFill>
              </a:rPr>
              <a:t>i</a:t>
            </a:r>
            <a:r>
              <a:rPr lang="en-US" altLang="sl-SI" dirty="0" smtClean="0">
                <a:solidFill>
                  <a:srgbClr val="000000"/>
                </a:solidFill>
              </a:rPr>
              <a:t> </a:t>
            </a:r>
            <a:r>
              <a:rPr lang="sl-SI" altLang="sl-SI" dirty="0" smtClean="0">
                <a:solidFill>
                  <a:srgbClr val="000000"/>
                </a:solidFill>
              </a:rPr>
              <a:t>(=en-</a:t>
            </a:r>
            <a:r>
              <a:rPr lang="sl-SI" altLang="sl-SI" dirty="0" err="1" smtClean="0">
                <a:solidFill>
                  <a:srgbClr val="000000"/>
                </a:solidFill>
              </a:rPr>
              <a:t>teo</a:t>
            </a:r>
            <a:r>
              <a:rPr lang="sl-SI" altLang="sl-SI" dirty="0" smtClean="0">
                <a:solidFill>
                  <a:srgbClr val="000000"/>
                </a:solidFill>
              </a:rPr>
              <a:t>-gen) so</a:t>
            </a:r>
            <a:r>
              <a:rPr lang="en-US" altLang="sl-SI" dirty="0" smtClean="0">
                <a:solidFill>
                  <a:srgbClr val="000000"/>
                </a:solidFill>
              </a:rPr>
              <a:t> </a:t>
            </a:r>
            <a:r>
              <a:rPr lang="sl-SI" altLang="sl-SI" dirty="0" smtClean="0">
                <a:solidFill>
                  <a:srgbClr val="000000"/>
                </a:solidFill>
              </a:rPr>
              <a:t>psihoaktivne snovi</a:t>
            </a:r>
            <a:r>
              <a:rPr lang="en-US" altLang="sl-SI" dirty="0" smtClean="0">
                <a:solidFill>
                  <a:srgbClr val="000000"/>
                </a:solidFill>
              </a:rPr>
              <a:t>, </a:t>
            </a:r>
            <a:r>
              <a:rPr lang="en-US" altLang="sl-SI" dirty="0" err="1">
                <a:solidFill>
                  <a:srgbClr val="000000"/>
                </a:solidFill>
              </a:rPr>
              <a:t>ki</a:t>
            </a:r>
            <a:r>
              <a:rPr lang="en-US" altLang="sl-SI" dirty="0">
                <a:solidFill>
                  <a:srgbClr val="000000"/>
                </a:solidFill>
              </a:rPr>
              <a:t> </a:t>
            </a:r>
            <a:r>
              <a:rPr lang="sl-SI" altLang="sl-SI" dirty="0" smtClean="0">
                <a:solidFill>
                  <a:srgbClr val="000000"/>
                </a:solidFill>
              </a:rPr>
              <a:t>jih </a:t>
            </a:r>
            <a:r>
              <a:rPr lang="en-US" altLang="sl-SI" dirty="0" err="1" smtClean="0">
                <a:solidFill>
                  <a:srgbClr val="000000"/>
                </a:solidFill>
              </a:rPr>
              <a:t>uporablja</a:t>
            </a:r>
            <a:r>
              <a:rPr lang="sl-SI" altLang="sl-SI" dirty="0" smtClean="0">
                <a:solidFill>
                  <a:srgbClr val="000000"/>
                </a:solidFill>
              </a:rPr>
              <a:t>mo</a:t>
            </a:r>
            <a:r>
              <a:rPr lang="en-US" altLang="sl-SI" dirty="0" smtClean="0">
                <a:solidFill>
                  <a:srgbClr val="000000"/>
                </a:solidFill>
              </a:rPr>
              <a:t> </a:t>
            </a:r>
            <a:r>
              <a:rPr lang="en-US" altLang="sl-SI" dirty="0" err="1">
                <a:solidFill>
                  <a:srgbClr val="000000"/>
                </a:solidFill>
              </a:rPr>
              <a:t>za</a:t>
            </a:r>
            <a:r>
              <a:rPr lang="en-US" altLang="sl-SI" dirty="0">
                <a:solidFill>
                  <a:srgbClr val="000000"/>
                </a:solidFill>
              </a:rPr>
              <a:t> </a:t>
            </a:r>
            <a:r>
              <a:rPr lang="en-US" altLang="sl-SI" dirty="0" err="1">
                <a:solidFill>
                  <a:schemeClr val="accent2">
                    <a:lumMod val="75000"/>
                  </a:schemeClr>
                </a:solidFill>
              </a:rPr>
              <a:t>verske</a:t>
            </a:r>
            <a:r>
              <a:rPr lang="en-US" altLang="sl-SI" dirty="0">
                <a:solidFill>
                  <a:schemeClr val="accent2">
                    <a:lumMod val="75000"/>
                  </a:schemeClr>
                </a:solidFill>
              </a:rPr>
              <a:t> </a:t>
            </a:r>
            <a:r>
              <a:rPr lang="en-US" altLang="sl-SI" dirty="0" err="1">
                <a:solidFill>
                  <a:schemeClr val="accent2">
                    <a:lumMod val="75000"/>
                  </a:schemeClr>
                </a:solidFill>
              </a:rPr>
              <a:t>ali</a:t>
            </a:r>
            <a:r>
              <a:rPr lang="en-US" altLang="sl-SI" dirty="0">
                <a:solidFill>
                  <a:schemeClr val="accent2">
                    <a:lumMod val="75000"/>
                  </a:schemeClr>
                </a:solidFill>
              </a:rPr>
              <a:t> </a:t>
            </a:r>
            <a:r>
              <a:rPr lang="en-US" altLang="sl-SI" dirty="0" err="1">
                <a:solidFill>
                  <a:schemeClr val="accent2">
                    <a:lumMod val="75000"/>
                  </a:schemeClr>
                </a:solidFill>
              </a:rPr>
              <a:t>obredne</a:t>
            </a:r>
            <a:r>
              <a:rPr lang="en-US" altLang="sl-SI" dirty="0">
                <a:solidFill>
                  <a:schemeClr val="accent2">
                    <a:lumMod val="75000"/>
                  </a:schemeClr>
                </a:solidFill>
              </a:rPr>
              <a:t> </a:t>
            </a:r>
            <a:r>
              <a:rPr lang="en-US" altLang="sl-SI" dirty="0" err="1">
                <a:solidFill>
                  <a:schemeClr val="accent2">
                    <a:lumMod val="75000"/>
                  </a:schemeClr>
                </a:solidFill>
              </a:rPr>
              <a:t>namene</a:t>
            </a:r>
            <a:r>
              <a:rPr lang="en-US" altLang="sl-SI" dirty="0">
                <a:solidFill>
                  <a:srgbClr val="000000"/>
                </a:solidFill>
              </a:rPr>
              <a:t>. </a:t>
            </a:r>
            <a:r>
              <a:rPr lang="en-US" altLang="sl-SI" dirty="0" err="1" smtClean="0">
                <a:solidFill>
                  <a:srgbClr val="000000"/>
                </a:solidFill>
              </a:rPr>
              <a:t>Te</a:t>
            </a:r>
            <a:r>
              <a:rPr lang="en-US" altLang="sl-SI" dirty="0" smtClean="0">
                <a:solidFill>
                  <a:srgbClr val="000000"/>
                </a:solidFill>
              </a:rPr>
              <a:t> </a:t>
            </a:r>
            <a:r>
              <a:rPr lang="en-US" altLang="sl-SI" dirty="0" err="1">
                <a:solidFill>
                  <a:srgbClr val="000000"/>
                </a:solidFill>
              </a:rPr>
              <a:t>pogosto</a:t>
            </a:r>
            <a:r>
              <a:rPr lang="en-US" altLang="sl-SI" dirty="0">
                <a:solidFill>
                  <a:srgbClr val="000000"/>
                </a:solidFill>
              </a:rPr>
              <a:t> </a:t>
            </a:r>
            <a:r>
              <a:rPr lang="sl-SI" altLang="sl-SI" dirty="0" smtClean="0">
                <a:solidFill>
                  <a:srgbClr val="000000"/>
                </a:solidFill>
              </a:rPr>
              <a:t>užije šaman </a:t>
            </a:r>
            <a:r>
              <a:rPr lang="en-US" altLang="sl-SI" dirty="0" smtClean="0">
                <a:solidFill>
                  <a:srgbClr val="000000"/>
                </a:solidFill>
              </a:rPr>
              <a:t>in </a:t>
            </a:r>
            <a:r>
              <a:rPr lang="sl-SI" altLang="sl-SI" dirty="0" smtClean="0">
                <a:solidFill>
                  <a:srgbClr val="000000"/>
                </a:solidFill>
              </a:rPr>
              <a:t>oseba</a:t>
            </a:r>
            <a:r>
              <a:rPr lang="en-US" altLang="sl-SI" dirty="0" smtClean="0">
                <a:solidFill>
                  <a:srgbClr val="000000"/>
                </a:solidFill>
              </a:rPr>
              <a:t>, </a:t>
            </a:r>
            <a:r>
              <a:rPr lang="en-US" altLang="sl-SI" dirty="0" err="1">
                <a:solidFill>
                  <a:srgbClr val="000000"/>
                </a:solidFill>
              </a:rPr>
              <a:t>ki</a:t>
            </a:r>
            <a:r>
              <a:rPr lang="en-US" altLang="sl-SI" dirty="0">
                <a:solidFill>
                  <a:srgbClr val="000000"/>
                </a:solidFill>
              </a:rPr>
              <a:t> </a:t>
            </a:r>
            <a:r>
              <a:rPr lang="en-US" altLang="sl-SI" dirty="0" err="1" smtClean="0">
                <a:solidFill>
                  <a:srgbClr val="000000"/>
                </a:solidFill>
              </a:rPr>
              <a:t>išče</a:t>
            </a:r>
            <a:r>
              <a:rPr lang="en-US" altLang="sl-SI" dirty="0" smtClean="0">
                <a:solidFill>
                  <a:srgbClr val="000000"/>
                </a:solidFill>
              </a:rPr>
              <a:t> </a:t>
            </a:r>
            <a:r>
              <a:rPr lang="en-US" altLang="sl-SI" dirty="0" err="1">
                <a:solidFill>
                  <a:srgbClr val="000000"/>
                </a:solidFill>
              </a:rPr>
              <a:t>njegovo</a:t>
            </a:r>
            <a:r>
              <a:rPr lang="en-US" altLang="sl-SI" dirty="0">
                <a:solidFill>
                  <a:srgbClr val="000000"/>
                </a:solidFill>
              </a:rPr>
              <a:t> </a:t>
            </a:r>
            <a:r>
              <a:rPr lang="en-US" altLang="sl-SI" dirty="0" err="1">
                <a:solidFill>
                  <a:srgbClr val="000000"/>
                </a:solidFill>
              </a:rPr>
              <a:t>pomoč</a:t>
            </a:r>
            <a:r>
              <a:rPr lang="en-US" altLang="sl-SI" dirty="0" smtClean="0">
                <a:solidFill>
                  <a:srgbClr val="000000"/>
                </a:solidFill>
              </a:rPr>
              <a:t>.</a:t>
            </a:r>
          </a:p>
          <a:p>
            <a:pPr marL="233363" lvl="1" indent="-233363" eaLnBrk="1" hangingPunct="1">
              <a:spcBef>
                <a:spcPct val="60000"/>
              </a:spcBef>
              <a:buSzTx/>
              <a:buFont typeface="Arial" pitchFamily="34" charset="0"/>
              <a:buChar char="•"/>
              <a:defRPr/>
            </a:pPr>
            <a:r>
              <a:rPr lang="en-US" altLang="sl-SI" dirty="0" err="1">
                <a:solidFill>
                  <a:srgbClr val="000000"/>
                </a:solidFill>
              </a:rPr>
              <a:t>Primeri</a:t>
            </a:r>
            <a:r>
              <a:rPr lang="en-US" altLang="sl-SI" dirty="0">
                <a:solidFill>
                  <a:srgbClr val="000000"/>
                </a:solidFill>
              </a:rPr>
              <a:t> </a:t>
            </a:r>
            <a:r>
              <a:rPr lang="en-US" altLang="sl-SI" dirty="0" err="1" smtClean="0">
                <a:solidFill>
                  <a:srgbClr val="000000"/>
                </a:solidFill>
              </a:rPr>
              <a:t>enteogen</a:t>
            </a:r>
            <a:r>
              <a:rPr lang="sl-SI" altLang="sl-SI" dirty="0" smtClean="0">
                <a:solidFill>
                  <a:srgbClr val="000000"/>
                </a:solidFill>
              </a:rPr>
              <a:t>ov</a:t>
            </a:r>
            <a:r>
              <a:rPr lang="en-US" altLang="sl-SI" dirty="0" smtClean="0">
                <a:solidFill>
                  <a:srgbClr val="000000"/>
                </a:solidFill>
              </a:rPr>
              <a:t>:</a:t>
            </a:r>
          </a:p>
          <a:p>
            <a:pPr lvl="1" eaLnBrk="1" hangingPunct="1">
              <a:defRPr/>
            </a:pPr>
            <a:r>
              <a:rPr lang="en-US" altLang="sl-SI" dirty="0" err="1" smtClean="0">
                <a:solidFill>
                  <a:srgbClr val="000000"/>
                </a:solidFill>
              </a:rPr>
              <a:t>Iboga</a:t>
            </a:r>
            <a:r>
              <a:rPr lang="en-US" altLang="sl-SI" dirty="0">
                <a:solidFill>
                  <a:srgbClr val="000000"/>
                </a:solidFill>
              </a:rPr>
              <a:t>, </a:t>
            </a:r>
            <a:r>
              <a:rPr lang="sl-SI" altLang="sl-SI" dirty="0" smtClean="0">
                <a:solidFill>
                  <a:srgbClr val="000000"/>
                </a:solidFill>
              </a:rPr>
              <a:t>pleme </a:t>
            </a:r>
            <a:r>
              <a:rPr lang="en-US" altLang="sl-SI" dirty="0" err="1" smtClean="0">
                <a:solidFill>
                  <a:srgbClr val="000000"/>
                </a:solidFill>
              </a:rPr>
              <a:t>Bwiti</a:t>
            </a:r>
            <a:r>
              <a:rPr lang="en-US" altLang="sl-SI" dirty="0" smtClean="0">
                <a:solidFill>
                  <a:srgbClr val="000000"/>
                </a:solidFill>
              </a:rPr>
              <a:t> v </a:t>
            </a:r>
            <a:r>
              <a:rPr lang="sl-SI" altLang="sl-SI" dirty="0" smtClean="0">
                <a:solidFill>
                  <a:srgbClr val="000000"/>
                </a:solidFill>
              </a:rPr>
              <a:t>zahodni </a:t>
            </a:r>
            <a:r>
              <a:rPr lang="en-US" altLang="sl-SI" dirty="0" err="1" smtClean="0">
                <a:solidFill>
                  <a:srgbClr val="000000"/>
                </a:solidFill>
              </a:rPr>
              <a:t>Afriki</a:t>
            </a:r>
            <a:endParaRPr lang="en-US" altLang="sl-SI" dirty="0">
              <a:solidFill>
                <a:srgbClr val="000000"/>
              </a:solidFill>
            </a:endParaRPr>
          </a:p>
          <a:p>
            <a:pPr lvl="1" eaLnBrk="1" hangingPunct="1">
              <a:defRPr/>
            </a:pPr>
            <a:r>
              <a:rPr lang="sl-SI" altLang="sl-SI" dirty="0" smtClean="0">
                <a:solidFill>
                  <a:srgbClr val="000000"/>
                </a:solidFill>
              </a:rPr>
              <a:t>Pulke, m</a:t>
            </a:r>
            <a:r>
              <a:rPr lang="en-US" altLang="sl-SI" dirty="0" err="1" smtClean="0">
                <a:solidFill>
                  <a:srgbClr val="000000"/>
                </a:solidFill>
              </a:rPr>
              <a:t>es</a:t>
            </a:r>
            <a:r>
              <a:rPr lang="sl-SI" altLang="sl-SI" dirty="0" smtClean="0">
                <a:solidFill>
                  <a:srgbClr val="000000"/>
                </a:solidFill>
              </a:rPr>
              <a:t>k</a:t>
            </a:r>
            <a:r>
              <a:rPr lang="en-US" altLang="sl-SI" dirty="0" err="1" smtClean="0">
                <a:solidFill>
                  <a:srgbClr val="000000"/>
                </a:solidFill>
              </a:rPr>
              <a:t>alin</a:t>
            </a:r>
            <a:r>
              <a:rPr lang="sl-SI" altLang="sl-SI" dirty="0" smtClean="0">
                <a:solidFill>
                  <a:srgbClr val="000000"/>
                </a:solidFill>
              </a:rPr>
              <a:t>,</a:t>
            </a:r>
            <a:r>
              <a:rPr lang="en-US" altLang="sl-SI" dirty="0" smtClean="0">
                <a:solidFill>
                  <a:srgbClr val="000000"/>
                </a:solidFill>
              </a:rPr>
              <a:t> </a:t>
            </a:r>
            <a:r>
              <a:rPr lang="en-US" altLang="sl-SI" dirty="0" err="1" smtClean="0">
                <a:solidFill>
                  <a:srgbClr val="000000"/>
                </a:solidFill>
              </a:rPr>
              <a:t>Azteki</a:t>
            </a:r>
            <a:r>
              <a:rPr lang="en-US" altLang="sl-SI" dirty="0" smtClean="0">
                <a:solidFill>
                  <a:srgbClr val="000000"/>
                </a:solidFill>
              </a:rPr>
              <a:t> </a:t>
            </a:r>
            <a:r>
              <a:rPr lang="en-US" altLang="sl-SI" dirty="0">
                <a:solidFill>
                  <a:srgbClr val="000000"/>
                </a:solidFill>
              </a:rPr>
              <a:t>v </a:t>
            </a:r>
            <a:r>
              <a:rPr lang="sl-SI" altLang="sl-SI" dirty="0" smtClean="0">
                <a:solidFill>
                  <a:srgbClr val="000000"/>
                </a:solidFill>
              </a:rPr>
              <a:t>srednji </a:t>
            </a:r>
            <a:r>
              <a:rPr lang="en-US" altLang="sl-SI" dirty="0" err="1" smtClean="0">
                <a:solidFill>
                  <a:srgbClr val="000000"/>
                </a:solidFill>
              </a:rPr>
              <a:t>Ameriki</a:t>
            </a:r>
            <a:endParaRPr lang="en-US" altLang="sl-SI" dirty="0">
              <a:solidFill>
                <a:srgbClr val="000000"/>
              </a:solidFill>
            </a:endParaRPr>
          </a:p>
          <a:p>
            <a:pPr lvl="1" eaLnBrk="1" hangingPunct="1">
              <a:defRPr/>
            </a:pPr>
            <a:r>
              <a:rPr lang="en-US" altLang="sl-SI" dirty="0" err="1" smtClean="0">
                <a:solidFill>
                  <a:srgbClr val="000000"/>
                </a:solidFill>
              </a:rPr>
              <a:t>Pe</a:t>
            </a:r>
            <a:r>
              <a:rPr lang="sl-SI" altLang="sl-SI" dirty="0" smtClean="0">
                <a:solidFill>
                  <a:srgbClr val="000000"/>
                </a:solidFill>
              </a:rPr>
              <a:t>j</a:t>
            </a:r>
            <a:r>
              <a:rPr lang="en-US" altLang="sl-SI" dirty="0" err="1" smtClean="0">
                <a:solidFill>
                  <a:srgbClr val="000000"/>
                </a:solidFill>
              </a:rPr>
              <a:t>ot</a:t>
            </a:r>
            <a:r>
              <a:rPr lang="sl-SI" altLang="sl-SI" dirty="0" smtClean="0">
                <a:solidFill>
                  <a:srgbClr val="000000"/>
                </a:solidFill>
              </a:rPr>
              <a:t>l</a:t>
            </a:r>
            <a:r>
              <a:rPr lang="en-US" altLang="sl-SI" dirty="0" smtClean="0">
                <a:solidFill>
                  <a:srgbClr val="000000"/>
                </a:solidFill>
              </a:rPr>
              <a:t> </a:t>
            </a:r>
            <a:r>
              <a:rPr lang="sl-SI" altLang="sl-SI" dirty="0" smtClean="0">
                <a:solidFill>
                  <a:srgbClr val="000000"/>
                </a:solidFill>
              </a:rPr>
              <a:t>- </a:t>
            </a:r>
            <a:r>
              <a:rPr lang="en-US" altLang="sl-SI" dirty="0" err="1" smtClean="0">
                <a:solidFill>
                  <a:srgbClr val="000000"/>
                </a:solidFill>
              </a:rPr>
              <a:t>Indijanci</a:t>
            </a:r>
            <a:r>
              <a:rPr lang="en-US" altLang="sl-SI" dirty="0" smtClean="0">
                <a:solidFill>
                  <a:srgbClr val="000000"/>
                </a:solidFill>
              </a:rPr>
              <a:t> </a:t>
            </a:r>
            <a:r>
              <a:rPr lang="en-US" altLang="sl-SI" dirty="0">
                <a:solidFill>
                  <a:srgbClr val="000000"/>
                </a:solidFill>
              </a:rPr>
              <a:t>v </a:t>
            </a:r>
            <a:r>
              <a:rPr lang="sl-SI" altLang="sl-SI" dirty="0" smtClean="0">
                <a:solidFill>
                  <a:srgbClr val="000000"/>
                </a:solidFill>
              </a:rPr>
              <a:t>srednji - se</a:t>
            </a:r>
            <a:r>
              <a:rPr lang="en-US" altLang="sl-SI" dirty="0" err="1" smtClean="0">
                <a:solidFill>
                  <a:srgbClr val="000000"/>
                </a:solidFill>
              </a:rPr>
              <a:t>verni</a:t>
            </a:r>
            <a:r>
              <a:rPr lang="en-US" altLang="sl-SI" dirty="0" smtClean="0">
                <a:solidFill>
                  <a:srgbClr val="000000"/>
                </a:solidFill>
              </a:rPr>
              <a:t> </a:t>
            </a:r>
            <a:r>
              <a:rPr lang="en-US" altLang="sl-SI" dirty="0" err="1">
                <a:solidFill>
                  <a:srgbClr val="000000"/>
                </a:solidFill>
              </a:rPr>
              <a:t>Ameriki</a:t>
            </a:r>
            <a:endParaRPr lang="en-US" altLang="sl-SI" dirty="0">
              <a:solidFill>
                <a:srgbClr val="000000"/>
              </a:solidFill>
            </a:endParaRPr>
          </a:p>
          <a:p>
            <a:pPr lvl="1" eaLnBrk="1" hangingPunct="1">
              <a:defRPr/>
            </a:pPr>
            <a:r>
              <a:rPr lang="en-US" altLang="sl-SI" dirty="0" err="1">
                <a:solidFill>
                  <a:srgbClr val="000000"/>
                </a:solidFill>
              </a:rPr>
              <a:t>Rdeča</a:t>
            </a:r>
            <a:r>
              <a:rPr lang="en-US" altLang="sl-SI" dirty="0">
                <a:solidFill>
                  <a:srgbClr val="000000"/>
                </a:solidFill>
              </a:rPr>
              <a:t> </a:t>
            </a:r>
            <a:r>
              <a:rPr lang="en-US" altLang="sl-SI" dirty="0" err="1">
                <a:solidFill>
                  <a:srgbClr val="000000"/>
                </a:solidFill>
              </a:rPr>
              <a:t>mušnica</a:t>
            </a:r>
            <a:r>
              <a:rPr lang="en-US" altLang="sl-SI" dirty="0">
                <a:solidFill>
                  <a:srgbClr val="000000"/>
                </a:solidFill>
              </a:rPr>
              <a:t> </a:t>
            </a:r>
            <a:r>
              <a:rPr lang="sl-SI" altLang="sl-SI" dirty="0" smtClean="0">
                <a:solidFill>
                  <a:srgbClr val="000000"/>
                </a:solidFill>
              </a:rPr>
              <a:t>pri</a:t>
            </a:r>
            <a:r>
              <a:rPr lang="en-US" altLang="sl-SI" dirty="0" smtClean="0">
                <a:solidFill>
                  <a:srgbClr val="000000"/>
                </a:solidFill>
              </a:rPr>
              <a:t> </a:t>
            </a:r>
            <a:r>
              <a:rPr lang="en-US" altLang="sl-SI" dirty="0" err="1">
                <a:solidFill>
                  <a:srgbClr val="000000"/>
                </a:solidFill>
              </a:rPr>
              <a:t>sibirskih</a:t>
            </a:r>
            <a:r>
              <a:rPr lang="en-US" altLang="sl-SI" dirty="0">
                <a:solidFill>
                  <a:srgbClr val="000000"/>
                </a:solidFill>
              </a:rPr>
              <a:t> </a:t>
            </a:r>
            <a:r>
              <a:rPr lang="en-US" altLang="sl-SI" dirty="0" err="1" smtClean="0">
                <a:solidFill>
                  <a:srgbClr val="000000"/>
                </a:solidFill>
              </a:rPr>
              <a:t>plemen</a:t>
            </a:r>
            <a:r>
              <a:rPr lang="sl-SI" altLang="sl-SI" dirty="0" smtClean="0">
                <a:solidFill>
                  <a:srgbClr val="000000"/>
                </a:solidFill>
              </a:rPr>
              <a:t>ih</a:t>
            </a:r>
          </a:p>
          <a:p>
            <a:pPr lvl="1" eaLnBrk="1" hangingPunct="1">
              <a:defRPr/>
            </a:pPr>
            <a:r>
              <a:rPr lang="sl-SI" altLang="sl-SI" dirty="0" smtClean="0">
                <a:solidFill>
                  <a:srgbClr val="000000"/>
                </a:solidFill>
              </a:rPr>
              <a:t>Vino v krščanskem obredju</a:t>
            </a:r>
            <a:endParaRPr lang="en-US" altLang="sl-SI" dirty="0" smtClean="0">
              <a:solidFill>
                <a:srgbClr val="000000"/>
              </a:solidFill>
            </a:endParaRPr>
          </a:p>
        </p:txBody>
      </p:sp>
      <p:pic>
        <p:nvPicPr>
          <p:cNvPr id="2" name="Slika 1"/>
          <p:cNvPicPr>
            <a:picLocks noChangeAspect="1"/>
          </p:cNvPicPr>
          <p:nvPr/>
        </p:nvPicPr>
        <p:blipFill>
          <a:blip r:embed="rId3"/>
          <a:stretch>
            <a:fillRect/>
          </a:stretch>
        </p:blipFill>
        <p:spPr>
          <a:xfrm>
            <a:off x="8693546" y="2510938"/>
            <a:ext cx="3200400" cy="1920240"/>
          </a:xfrm>
          <a:prstGeom prst="rect">
            <a:avLst/>
          </a:prstGeom>
        </p:spPr>
      </p:pic>
      <p:pic>
        <p:nvPicPr>
          <p:cNvPr id="3" name="Slika 2"/>
          <p:cNvPicPr>
            <a:picLocks noChangeAspect="1"/>
          </p:cNvPicPr>
          <p:nvPr/>
        </p:nvPicPr>
        <p:blipFill>
          <a:blip r:embed="rId4"/>
          <a:stretch>
            <a:fillRect/>
          </a:stretch>
        </p:blipFill>
        <p:spPr>
          <a:xfrm>
            <a:off x="9386092" y="4415136"/>
            <a:ext cx="1815308" cy="242353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r>
              <a:rPr lang="sl-SI" altLang="sl-SI" sz="3200">
                <a:ea typeface="Geneva"/>
              </a:rPr>
              <a:t>Dodatni vplivi psilocibinskih gob</a:t>
            </a:r>
            <a:endParaRPr lang="en-US" altLang="sl-SI" sz="3200">
              <a:ea typeface="Geneva"/>
            </a:endParaRPr>
          </a:p>
        </p:txBody>
      </p:sp>
      <p:sp>
        <p:nvSpPr>
          <p:cNvPr id="70658" name="Content Placeholder 2"/>
          <p:cNvSpPr>
            <a:spLocks noGrp="1"/>
          </p:cNvSpPr>
          <p:nvPr>
            <p:ph sz="half" idx="1"/>
          </p:nvPr>
        </p:nvSpPr>
        <p:spPr>
          <a:xfrm>
            <a:off x="305937" y="1115278"/>
            <a:ext cx="6477000" cy="4911725"/>
          </a:xfrm>
        </p:spPr>
        <p:txBody>
          <a:bodyPr/>
          <a:lstStyle/>
          <a:p>
            <a:pPr eaLnBrk="1" hangingPunct="1">
              <a:lnSpc>
                <a:spcPct val="90000"/>
              </a:lnSpc>
            </a:pPr>
            <a:r>
              <a:rPr lang="en-US" altLang="sl-SI" sz="3200" dirty="0" err="1">
                <a:ea typeface="Geneva"/>
              </a:rPr>
              <a:t>Florentinski</a:t>
            </a:r>
            <a:r>
              <a:rPr lang="en-US" altLang="sl-SI" sz="3200" dirty="0">
                <a:ea typeface="Geneva"/>
              </a:rPr>
              <a:t> </a:t>
            </a:r>
            <a:r>
              <a:rPr lang="sl-SI" altLang="sl-SI" sz="3200" dirty="0">
                <a:ea typeface="Geneva"/>
              </a:rPr>
              <a:t>kodeks našteva </a:t>
            </a:r>
            <a:r>
              <a:rPr lang="en-US" altLang="sl-SI" sz="3200" dirty="0" err="1">
                <a:ea typeface="Geneva"/>
              </a:rPr>
              <a:t>več</a:t>
            </a:r>
            <a:r>
              <a:rPr lang="en-US" altLang="sl-SI" sz="3200" dirty="0">
                <a:ea typeface="Geneva"/>
              </a:rPr>
              <a:t> </a:t>
            </a:r>
            <a:r>
              <a:rPr lang="en-US" altLang="sl-SI" sz="3200" dirty="0" err="1">
                <a:ea typeface="Geneva"/>
              </a:rPr>
              <a:t>kot</a:t>
            </a:r>
            <a:r>
              <a:rPr lang="en-US" altLang="sl-SI" sz="3200" dirty="0">
                <a:ea typeface="Geneva"/>
              </a:rPr>
              <a:t> 20 </a:t>
            </a:r>
            <a:r>
              <a:rPr lang="en-US" altLang="sl-SI" sz="3200" dirty="0" err="1">
                <a:ea typeface="Geneva"/>
              </a:rPr>
              <a:t>vrst</a:t>
            </a:r>
            <a:r>
              <a:rPr lang="en-US" altLang="sl-SI" sz="3200" dirty="0">
                <a:ea typeface="Geneva"/>
              </a:rPr>
              <a:t> gob</a:t>
            </a:r>
            <a:r>
              <a:rPr lang="sl-SI" altLang="sl-SI" sz="3200" dirty="0">
                <a:ea typeface="Geneva"/>
              </a:rPr>
              <a:t>,</a:t>
            </a:r>
            <a:r>
              <a:rPr lang="en-US" altLang="sl-SI" sz="3200" dirty="0">
                <a:ea typeface="Geneva"/>
              </a:rPr>
              <a:t> </a:t>
            </a:r>
            <a:r>
              <a:rPr lang="sl-SI" altLang="sl-SI" sz="3200" dirty="0">
                <a:ea typeface="Geneva"/>
              </a:rPr>
              <a:t>ki so jih Azteki </a:t>
            </a:r>
            <a:r>
              <a:rPr lang="en-US" altLang="sl-SI" sz="3200" dirty="0" err="1">
                <a:ea typeface="Geneva"/>
              </a:rPr>
              <a:t>jedl</a:t>
            </a:r>
            <a:r>
              <a:rPr lang="sl-SI" altLang="sl-SI" sz="3200" dirty="0">
                <a:ea typeface="Geneva"/>
              </a:rPr>
              <a:t>i</a:t>
            </a:r>
            <a:endParaRPr lang="en-US" altLang="sl-SI" sz="3200" dirty="0">
              <a:ea typeface="Geneva"/>
            </a:endParaRPr>
          </a:p>
          <a:p>
            <a:pPr eaLnBrk="1" hangingPunct="1">
              <a:lnSpc>
                <a:spcPct val="90000"/>
              </a:lnSpc>
            </a:pPr>
            <a:r>
              <a:rPr lang="en-US" altLang="sl-SI" sz="3200" dirty="0" err="1">
                <a:ea typeface="Geneva"/>
              </a:rPr>
              <a:t>Mnog</a:t>
            </a:r>
            <a:r>
              <a:rPr lang="sl-SI" altLang="sl-SI" sz="3200" dirty="0">
                <a:ea typeface="Geneva"/>
              </a:rPr>
              <a:t>e</a:t>
            </a:r>
            <a:r>
              <a:rPr lang="en-US" altLang="sl-SI" sz="3200" dirty="0">
                <a:ea typeface="Geneva"/>
              </a:rPr>
              <a:t> od </a:t>
            </a:r>
            <a:r>
              <a:rPr lang="sl-SI" altLang="sl-SI" sz="3200" dirty="0">
                <a:ea typeface="Geneva"/>
              </a:rPr>
              <a:t>teh </a:t>
            </a:r>
            <a:r>
              <a:rPr lang="en-US" altLang="sl-SI" sz="3200" dirty="0" err="1">
                <a:ea typeface="Geneva"/>
              </a:rPr>
              <a:t>vrst</a:t>
            </a:r>
            <a:r>
              <a:rPr lang="en-US" altLang="sl-SI" sz="3200" dirty="0">
                <a:ea typeface="Geneva"/>
              </a:rPr>
              <a:t> so </a:t>
            </a:r>
            <a:r>
              <a:rPr lang="en-US" altLang="sl-SI" sz="3200" dirty="0" err="1">
                <a:ea typeface="Geneva"/>
              </a:rPr>
              <a:t>zelo</a:t>
            </a:r>
            <a:r>
              <a:rPr lang="en-US" altLang="sl-SI" sz="3200" dirty="0">
                <a:ea typeface="Geneva"/>
              </a:rPr>
              <a:t> </a:t>
            </a:r>
            <a:r>
              <a:rPr lang="en-US" altLang="sl-SI" sz="3200" dirty="0" err="1">
                <a:solidFill>
                  <a:srgbClr val="FF0000"/>
                </a:solidFill>
                <a:ea typeface="Geneva"/>
              </a:rPr>
              <a:t>nevrotoksičn</a:t>
            </a:r>
            <a:r>
              <a:rPr lang="sl-SI" altLang="sl-SI" sz="3200" dirty="0">
                <a:solidFill>
                  <a:srgbClr val="FF0000"/>
                </a:solidFill>
                <a:ea typeface="Geneva"/>
              </a:rPr>
              <a:t>e</a:t>
            </a:r>
            <a:endParaRPr lang="en-US" altLang="sl-SI" sz="3200" dirty="0">
              <a:solidFill>
                <a:srgbClr val="FF0000"/>
              </a:solidFill>
              <a:ea typeface="Geneva"/>
            </a:endParaRPr>
          </a:p>
          <a:p>
            <a:pPr lvl="1" eaLnBrk="1" hangingPunct="1">
              <a:lnSpc>
                <a:spcPct val="90000"/>
              </a:lnSpc>
              <a:buFont typeface="Arial" charset="0"/>
              <a:buChar char="•"/>
            </a:pPr>
            <a:r>
              <a:rPr lang="en-US" altLang="sl-SI" sz="3200" dirty="0" err="1" smtClean="0">
                <a:ea typeface="Geneva"/>
              </a:rPr>
              <a:t>Kuhanje</a:t>
            </a:r>
            <a:r>
              <a:rPr lang="en-US" altLang="sl-SI" sz="3200" dirty="0" smtClean="0">
                <a:ea typeface="Geneva"/>
              </a:rPr>
              <a:t> in </a:t>
            </a:r>
            <a:r>
              <a:rPr lang="en-US" altLang="sl-SI" sz="3200" dirty="0" err="1" smtClean="0">
                <a:ea typeface="Geneva"/>
              </a:rPr>
              <a:t>priprav</a:t>
            </a:r>
            <a:r>
              <a:rPr lang="sl-SI" altLang="sl-SI" sz="3200" dirty="0" smtClean="0">
                <a:ea typeface="Geneva"/>
              </a:rPr>
              <a:t>a z</a:t>
            </a:r>
            <a:r>
              <a:rPr lang="en-US" altLang="sl-SI" sz="3200" dirty="0" err="1" smtClean="0">
                <a:ea typeface="Geneva"/>
              </a:rPr>
              <a:t>manjš</a:t>
            </a:r>
            <a:r>
              <a:rPr lang="sl-SI" altLang="sl-SI" sz="3200" dirty="0" smtClean="0">
                <a:ea typeface="Geneva"/>
              </a:rPr>
              <a:t>ata </a:t>
            </a:r>
            <a:r>
              <a:rPr lang="en-US" altLang="sl-SI" sz="3200" dirty="0" err="1" smtClean="0">
                <a:ea typeface="Geneva"/>
              </a:rPr>
              <a:t>nevrotoksičnost</a:t>
            </a:r>
            <a:r>
              <a:rPr lang="en-US" altLang="sl-SI" sz="3200" dirty="0" smtClean="0">
                <a:ea typeface="Geneva"/>
              </a:rPr>
              <a:t>, </a:t>
            </a:r>
            <a:r>
              <a:rPr lang="en-US" altLang="sl-SI" sz="3200" dirty="0" err="1" smtClean="0">
                <a:ea typeface="Geneva"/>
              </a:rPr>
              <a:t>vendar</a:t>
            </a:r>
            <a:r>
              <a:rPr lang="en-US" altLang="sl-SI" sz="3200" dirty="0" smtClean="0">
                <a:ea typeface="Geneva"/>
              </a:rPr>
              <a:t> n</a:t>
            </a:r>
            <a:r>
              <a:rPr lang="sl-SI" altLang="sl-SI" sz="3200" dirty="0" smtClean="0">
                <a:ea typeface="Geneva"/>
              </a:rPr>
              <a:t>e</a:t>
            </a:r>
            <a:r>
              <a:rPr lang="en-US" altLang="sl-SI" sz="3200" dirty="0" smtClean="0">
                <a:ea typeface="Geneva"/>
              </a:rPr>
              <a:t> </a:t>
            </a:r>
            <a:r>
              <a:rPr lang="en-US" altLang="sl-SI" sz="3200" dirty="0" err="1" smtClean="0">
                <a:ea typeface="Geneva"/>
              </a:rPr>
              <a:t>vedno</a:t>
            </a:r>
            <a:r>
              <a:rPr lang="en-US" altLang="sl-SI" sz="3200" dirty="0" smtClean="0">
                <a:ea typeface="Geneva"/>
              </a:rPr>
              <a:t> v </a:t>
            </a:r>
            <a:r>
              <a:rPr lang="en-US" altLang="sl-SI" sz="3200" dirty="0" err="1" smtClean="0">
                <a:ea typeface="Geneva"/>
              </a:rPr>
              <a:t>celoti</a:t>
            </a:r>
            <a:r>
              <a:rPr lang="sl-SI" altLang="sl-SI" sz="3200" dirty="0" smtClean="0">
                <a:ea typeface="Geneva"/>
              </a:rPr>
              <a:t>.</a:t>
            </a:r>
            <a:endParaRPr lang="en-US" altLang="sl-SI" sz="3200" dirty="0" smtClean="0">
              <a:ea typeface="Geneva"/>
            </a:endParaRPr>
          </a:p>
          <a:p>
            <a:pPr eaLnBrk="1" hangingPunct="1">
              <a:lnSpc>
                <a:spcPct val="90000"/>
              </a:lnSpc>
            </a:pPr>
            <a:r>
              <a:rPr lang="en-US" altLang="sl-SI" sz="3200" dirty="0" err="1">
                <a:ea typeface="Geneva"/>
              </a:rPr>
              <a:t>Koliko</a:t>
            </a:r>
            <a:r>
              <a:rPr lang="en-US" altLang="sl-SI" sz="3200" dirty="0">
                <a:ea typeface="Geneva"/>
              </a:rPr>
              <a:t> </a:t>
            </a:r>
            <a:r>
              <a:rPr lang="sl-SI" altLang="sl-SI" sz="3200" dirty="0">
                <a:ea typeface="Geneva"/>
              </a:rPr>
              <a:t>a</a:t>
            </a:r>
            <a:r>
              <a:rPr lang="en-US" altLang="sl-SI" sz="3200" dirty="0" err="1">
                <a:ea typeface="Geneva"/>
              </a:rPr>
              <a:t>zte</a:t>
            </a:r>
            <a:r>
              <a:rPr lang="sl-SI" altLang="sl-SI" sz="3200" dirty="0" err="1">
                <a:ea typeface="Geneva"/>
              </a:rPr>
              <a:t>ške</a:t>
            </a:r>
            <a:r>
              <a:rPr lang="en-US" altLang="sl-SI" sz="3200" dirty="0">
                <a:ea typeface="Geneva"/>
              </a:rPr>
              <a:t> </a:t>
            </a:r>
            <a:r>
              <a:rPr lang="en-US" altLang="sl-SI" sz="3200" dirty="0" err="1">
                <a:ea typeface="Geneva"/>
              </a:rPr>
              <a:t>vere</a:t>
            </a:r>
            <a:r>
              <a:rPr lang="sl-SI" altLang="sl-SI" sz="3200" dirty="0">
                <a:ea typeface="Geneva"/>
              </a:rPr>
              <a:t> </a:t>
            </a:r>
            <a:r>
              <a:rPr lang="en-US" altLang="sl-SI" sz="3200" dirty="0" err="1">
                <a:ea typeface="Geneva"/>
              </a:rPr>
              <a:t>izvira</a:t>
            </a:r>
            <a:r>
              <a:rPr lang="en-US" altLang="sl-SI" sz="3200" dirty="0">
                <a:ea typeface="Geneva"/>
              </a:rPr>
              <a:t> </a:t>
            </a:r>
            <a:r>
              <a:rPr lang="en-US" altLang="sl-SI" sz="3200" dirty="0" err="1">
                <a:ea typeface="Geneva"/>
              </a:rPr>
              <a:t>iz</a:t>
            </a:r>
            <a:r>
              <a:rPr lang="en-US" altLang="sl-SI" sz="3200" dirty="0">
                <a:ea typeface="Geneva"/>
              </a:rPr>
              <a:t> </a:t>
            </a:r>
            <a:r>
              <a:rPr lang="en-US" altLang="sl-SI" sz="3200" dirty="0" err="1">
                <a:ea typeface="Geneva"/>
              </a:rPr>
              <a:t>zelo</a:t>
            </a:r>
            <a:r>
              <a:rPr lang="en-US" altLang="sl-SI" sz="3200" dirty="0">
                <a:ea typeface="Geneva"/>
              </a:rPr>
              <a:t> </a:t>
            </a:r>
            <a:r>
              <a:rPr lang="en-US" altLang="sl-SI" sz="3200" dirty="0" err="1">
                <a:ea typeface="Geneva"/>
              </a:rPr>
              <a:t>visokih</a:t>
            </a:r>
            <a:r>
              <a:rPr lang="en-US" altLang="sl-SI" sz="3200" dirty="0">
                <a:ea typeface="Geneva"/>
              </a:rPr>
              <a:t> </a:t>
            </a:r>
            <a:r>
              <a:rPr lang="en-US" altLang="sl-SI" sz="3200" dirty="0" err="1">
                <a:ea typeface="Geneva"/>
              </a:rPr>
              <a:t>odmerk</a:t>
            </a:r>
            <a:r>
              <a:rPr lang="sl-SI" altLang="sl-SI" sz="3200" dirty="0" err="1">
                <a:ea typeface="Geneva"/>
              </a:rPr>
              <a:t>ov</a:t>
            </a:r>
            <a:r>
              <a:rPr lang="en-US" altLang="sl-SI" sz="3200" dirty="0">
                <a:ea typeface="Geneva"/>
              </a:rPr>
              <a:t> </a:t>
            </a:r>
            <a:r>
              <a:rPr lang="en-US" altLang="sl-SI" sz="3200" dirty="0" err="1">
                <a:ea typeface="Geneva"/>
              </a:rPr>
              <a:t>veliko</a:t>
            </a:r>
            <a:r>
              <a:rPr lang="en-US" altLang="sl-SI" sz="3200" dirty="0">
                <a:ea typeface="Geneva"/>
              </a:rPr>
              <a:t> </a:t>
            </a:r>
            <a:r>
              <a:rPr lang="en-US" altLang="sl-SI" sz="3200" dirty="0" err="1">
                <a:ea typeface="Geneva"/>
              </a:rPr>
              <a:t>različnih</a:t>
            </a:r>
            <a:r>
              <a:rPr lang="en-US" altLang="sl-SI" sz="3200" dirty="0">
                <a:ea typeface="Geneva"/>
              </a:rPr>
              <a:t> </a:t>
            </a:r>
            <a:r>
              <a:rPr lang="sl-SI" altLang="sl-SI" sz="3200" dirty="0">
                <a:ea typeface="Geneva"/>
              </a:rPr>
              <a:t>učinkovin</a:t>
            </a:r>
            <a:r>
              <a:rPr lang="en-US" altLang="sl-SI" sz="3200" dirty="0">
                <a:ea typeface="Geneva"/>
              </a:rPr>
              <a:t>?</a:t>
            </a:r>
          </a:p>
          <a:p>
            <a:pPr eaLnBrk="1" hangingPunct="1">
              <a:lnSpc>
                <a:spcPct val="90000"/>
              </a:lnSpc>
            </a:pPr>
            <a:endParaRPr lang="en-US" altLang="sl-SI" sz="3200" dirty="0">
              <a:ea typeface="Geneva"/>
            </a:endParaRPr>
          </a:p>
        </p:txBody>
      </p:sp>
      <p:pic>
        <p:nvPicPr>
          <p:cNvPr id="70659" name="Picture 2"/>
          <p:cNvPicPr>
            <a:picLocks noChangeAspect="1" noChangeArrowheads="1"/>
          </p:cNvPicPr>
          <p:nvPr/>
        </p:nvPicPr>
        <p:blipFill>
          <a:blip r:embed="rId2"/>
          <a:srcRect/>
          <a:stretch>
            <a:fillRect/>
          </a:stretch>
        </p:blipFill>
        <p:spPr bwMode="auto">
          <a:xfrm>
            <a:off x="7239000" y="7067"/>
            <a:ext cx="4953000" cy="6043549"/>
          </a:xfrm>
          <a:prstGeom prst="rect">
            <a:avLst/>
          </a:prstGeom>
          <a:noFill/>
          <a:ln w="9525">
            <a:noFill/>
            <a:miter lim="800000"/>
            <a:headEnd/>
            <a:tailEnd/>
          </a:ln>
        </p:spPr>
      </p:pic>
      <p:sp>
        <p:nvSpPr>
          <p:cNvPr id="70660" name="TextBox 4"/>
          <p:cNvSpPr txBox="1">
            <a:spLocks noChangeArrowheads="1"/>
          </p:cNvSpPr>
          <p:nvPr/>
        </p:nvSpPr>
        <p:spPr bwMode="auto">
          <a:xfrm>
            <a:off x="7162800" y="6027003"/>
            <a:ext cx="5029200" cy="830997"/>
          </a:xfrm>
          <a:prstGeom prst="rect">
            <a:avLst/>
          </a:prstGeom>
          <a:noFill/>
          <a:ln w="9525">
            <a:noFill/>
            <a:miter lim="800000"/>
            <a:headEnd/>
            <a:tailEnd/>
          </a:ln>
        </p:spPr>
        <p:txBody>
          <a:bodyPr wrap="square">
            <a:spAutoFit/>
          </a:bodyPr>
          <a:lstStyle/>
          <a:p>
            <a:r>
              <a:rPr lang="en-US" altLang="sl-SI" b="1" dirty="0" err="1">
                <a:latin typeface="Calibri" pitchFamily="34" charset="0"/>
                <a:ea typeface="MS PGothic" pitchFamily="34" charset="-128"/>
              </a:rPr>
              <a:t>Mictlantecuhtli</a:t>
            </a:r>
            <a:r>
              <a:rPr lang="en-US" altLang="sl-SI" dirty="0">
                <a:latin typeface="Calibri" pitchFamily="34" charset="0"/>
                <a:ea typeface="MS PGothic" pitchFamily="34" charset="-128"/>
              </a:rPr>
              <a:t>, </a:t>
            </a:r>
            <a:r>
              <a:rPr lang="sl-SI" altLang="sl-SI" dirty="0">
                <a:latin typeface="Calibri" pitchFamily="34" charset="0"/>
                <a:ea typeface="MS PGothic" pitchFamily="34" charset="-128"/>
              </a:rPr>
              <a:t>vladar podzemlja</a:t>
            </a:r>
            <a:r>
              <a:rPr lang="en-US" altLang="sl-SI" dirty="0">
                <a:latin typeface="Calibri" pitchFamily="34" charset="0"/>
                <a:ea typeface="MS PGothic" pitchFamily="34" charset="-128"/>
              </a:rPr>
              <a:t>. </a:t>
            </a:r>
            <a:r>
              <a:rPr lang="sl-SI" altLang="sl-SI" dirty="0">
                <a:latin typeface="Calibri" pitchFamily="34" charset="0"/>
                <a:ea typeface="MS PGothic" pitchFamily="34" charset="-128"/>
              </a:rPr>
              <a:t>Vidiš ga na slabem potovanju</a:t>
            </a:r>
            <a:r>
              <a:rPr lang="en-US" altLang="sl-SI" dirty="0">
                <a:latin typeface="Calibri" pitchFamily="34" charset="0"/>
                <a:ea typeface="MS PGothic" pitchFamily="34" charset="-128"/>
              </a:rPr>
              <a:t>.</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a:stretch>
            <a:fillRect/>
          </a:stretch>
        </p:blipFill>
        <p:spPr>
          <a:xfrm>
            <a:off x="4876800" y="2133600"/>
            <a:ext cx="8586978" cy="4495800"/>
          </a:xfrm>
          <a:prstGeom prst="rect">
            <a:avLst/>
          </a:prstGeom>
        </p:spPr>
      </p:pic>
      <p:sp>
        <p:nvSpPr>
          <p:cNvPr id="71681" name="Rectangle 2"/>
          <p:cNvSpPr>
            <a:spLocks noGrp="1" noChangeArrowheads="1"/>
          </p:cNvSpPr>
          <p:nvPr>
            <p:ph type="title"/>
          </p:nvPr>
        </p:nvSpPr>
        <p:spPr/>
        <p:txBody>
          <a:bodyPr/>
          <a:lstStyle/>
          <a:p>
            <a:pPr eaLnBrk="1" hangingPunct="1"/>
            <a:r>
              <a:rPr lang="sl-SI" sz="3200" dirty="0">
                <a:ea typeface="Geneva"/>
              </a:rPr>
              <a:t>Dileme </a:t>
            </a:r>
            <a:r>
              <a:rPr lang="sl-SI" sz="3200" dirty="0" err="1">
                <a:ea typeface="Geneva"/>
              </a:rPr>
              <a:t>enteogenov</a:t>
            </a:r>
            <a:r>
              <a:rPr lang="sl-SI" sz="3200" dirty="0">
                <a:ea typeface="Geneva"/>
              </a:rPr>
              <a:t>?</a:t>
            </a:r>
            <a:endParaRPr lang="en-US" sz="3200" dirty="0">
              <a:ea typeface="Geneva"/>
            </a:endParaRPr>
          </a:p>
        </p:txBody>
      </p:sp>
      <p:sp>
        <p:nvSpPr>
          <p:cNvPr id="71682" name="Rectangle 3"/>
          <p:cNvSpPr>
            <a:spLocks noGrp="1" noChangeArrowheads="1"/>
          </p:cNvSpPr>
          <p:nvPr>
            <p:ph type="body" idx="1"/>
          </p:nvPr>
        </p:nvSpPr>
        <p:spPr>
          <a:xfrm>
            <a:off x="304800" y="1143000"/>
            <a:ext cx="7391400" cy="5486400"/>
          </a:xfrm>
        </p:spPr>
        <p:txBody>
          <a:bodyPr/>
          <a:lstStyle/>
          <a:p>
            <a:pPr marL="812800" indent="-812800" eaLnBrk="1" hangingPunct="1"/>
            <a:r>
              <a:rPr lang="en-US" dirty="0" err="1" smtClean="0">
                <a:ea typeface="Geneva"/>
              </a:rPr>
              <a:t>Kakšne</a:t>
            </a:r>
            <a:r>
              <a:rPr lang="en-US" dirty="0" smtClean="0">
                <a:ea typeface="Geneva"/>
              </a:rPr>
              <a:t> so </a:t>
            </a:r>
            <a:r>
              <a:rPr lang="en-US" dirty="0" err="1" smtClean="0">
                <a:ea typeface="Geneva"/>
              </a:rPr>
              <a:t>fiziološke</a:t>
            </a:r>
            <a:r>
              <a:rPr lang="en-US" dirty="0" smtClean="0">
                <a:ea typeface="Geneva"/>
              </a:rPr>
              <a:t> </a:t>
            </a:r>
            <a:r>
              <a:rPr lang="en-US" dirty="0" err="1" smtClean="0">
                <a:ea typeface="Geneva"/>
              </a:rPr>
              <a:t>korela</a:t>
            </a:r>
            <a:r>
              <a:rPr lang="sl-SI" dirty="0" err="1" smtClean="0">
                <a:ea typeface="Geneva"/>
              </a:rPr>
              <a:t>cije</a:t>
            </a:r>
            <a:r>
              <a:rPr lang="en-US" dirty="0" smtClean="0">
                <a:ea typeface="Geneva"/>
              </a:rPr>
              <a:t> </a:t>
            </a:r>
            <a:r>
              <a:rPr lang="sl-SI" dirty="0" smtClean="0">
                <a:ea typeface="Geneva"/>
              </a:rPr>
              <a:t>z </a:t>
            </a:r>
            <a:r>
              <a:rPr lang="en-US" dirty="0" err="1" smtClean="0">
                <a:ea typeface="Geneva"/>
              </a:rPr>
              <a:t>mističn</a:t>
            </a:r>
            <a:r>
              <a:rPr lang="sl-SI" dirty="0" err="1" smtClean="0">
                <a:ea typeface="Geneva"/>
              </a:rPr>
              <a:t>imi</a:t>
            </a:r>
            <a:r>
              <a:rPr lang="en-US" dirty="0" smtClean="0">
                <a:ea typeface="Geneva"/>
              </a:rPr>
              <a:t> </a:t>
            </a:r>
            <a:r>
              <a:rPr lang="sl-SI" dirty="0" smtClean="0">
                <a:ea typeface="Geneva"/>
              </a:rPr>
              <a:t>predstavami</a:t>
            </a:r>
            <a:r>
              <a:rPr lang="en-US" dirty="0" smtClean="0">
                <a:ea typeface="Geneva"/>
              </a:rPr>
              <a:t>?</a:t>
            </a:r>
          </a:p>
          <a:p>
            <a:pPr marL="812800" indent="-812800" eaLnBrk="1" hangingPunct="1"/>
            <a:r>
              <a:rPr lang="sl-SI" dirty="0" smtClean="0">
                <a:ea typeface="Geneva"/>
              </a:rPr>
              <a:t>Ali </a:t>
            </a:r>
            <a:r>
              <a:rPr lang="en-US" dirty="0" err="1" smtClean="0">
                <a:ea typeface="Geneva"/>
              </a:rPr>
              <a:t>enteogen</a:t>
            </a:r>
            <a:r>
              <a:rPr lang="sl-SI" dirty="0" smtClean="0">
                <a:ea typeface="Geneva"/>
              </a:rPr>
              <a:t>i</a:t>
            </a:r>
            <a:r>
              <a:rPr lang="en-US" dirty="0" smtClean="0">
                <a:ea typeface="Geneva"/>
              </a:rPr>
              <a:t> in </a:t>
            </a:r>
            <a:r>
              <a:rPr lang="en-US" dirty="0" err="1" smtClean="0">
                <a:ea typeface="Geneva"/>
              </a:rPr>
              <a:t>versk</a:t>
            </a:r>
            <a:r>
              <a:rPr lang="sl-SI" dirty="0" smtClean="0">
                <a:ea typeface="Geneva"/>
              </a:rPr>
              <a:t>i</a:t>
            </a:r>
            <a:r>
              <a:rPr lang="en-US" dirty="0" smtClean="0">
                <a:ea typeface="Geneva"/>
              </a:rPr>
              <a:t> </a:t>
            </a:r>
            <a:r>
              <a:rPr lang="en-US" dirty="0" err="1" smtClean="0">
                <a:ea typeface="Geneva"/>
              </a:rPr>
              <a:t>obred</a:t>
            </a:r>
            <a:r>
              <a:rPr lang="sl-SI" dirty="0" smtClean="0">
                <a:ea typeface="Geneva"/>
              </a:rPr>
              <a:t>i </a:t>
            </a:r>
            <a:r>
              <a:rPr lang="en-US" dirty="0" smtClean="0">
                <a:ea typeface="Geneva"/>
              </a:rPr>
              <a:t>deli</a:t>
            </a:r>
            <a:r>
              <a:rPr lang="sl-SI" dirty="0" smtClean="0">
                <a:ea typeface="Geneva"/>
              </a:rPr>
              <a:t>jo skupne (univerzalne) nevrobiološke poti in farmakološke </a:t>
            </a:r>
            <a:r>
              <a:rPr lang="en-US" dirty="0" err="1" smtClean="0">
                <a:ea typeface="Geneva"/>
              </a:rPr>
              <a:t>mehanizm</a:t>
            </a:r>
            <a:r>
              <a:rPr lang="sl-SI" dirty="0" smtClean="0">
                <a:ea typeface="Geneva"/>
              </a:rPr>
              <a:t>e</a:t>
            </a:r>
            <a:r>
              <a:rPr lang="en-US" dirty="0" smtClean="0">
                <a:ea typeface="Geneva"/>
              </a:rPr>
              <a:t>?</a:t>
            </a:r>
            <a:r>
              <a:rPr lang="sk-SK" dirty="0" smtClean="0">
                <a:ea typeface="Geneva"/>
              </a:rPr>
              <a:t> Vzajemna potenciacija učinkov?</a:t>
            </a:r>
            <a:endParaRPr lang="en-US" dirty="0" smtClean="0">
              <a:ea typeface="Geneva"/>
            </a:endParaRPr>
          </a:p>
          <a:p>
            <a:pPr marL="812800" indent="-812800" eaLnBrk="1" hangingPunct="1"/>
            <a:r>
              <a:rPr lang="en-US" dirty="0" smtClean="0">
                <a:ea typeface="Geneva"/>
              </a:rPr>
              <a:t>Je </a:t>
            </a:r>
            <a:r>
              <a:rPr lang="en-US" dirty="0" err="1" smtClean="0">
                <a:ea typeface="Geneva"/>
              </a:rPr>
              <a:t>mistična</a:t>
            </a:r>
            <a:r>
              <a:rPr lang="en-US" dirty="0" smtClean="0">
                <a:ea typeface="Geneva"/>
              </a:rPr>
              <a:t> </a:t>
            </a:r>
            <a:r>
              <a:rPr lang="sl-SI" dirty="0" smtClean="0">
                <a:ea typeface="Geneva"/>
              </a:rPr>
              <a:t>zaznava </a:t>
            </a:r>
            <a:r>
              <a:rPr lang="en-US" dirty="0" err="1" smtClean="0">
                <a:ea typeface="Geneva"/>
              </a:rPr>
              <a:t>samo</a:t>
            </a:r>
            <a:r>
              <a:rPr lang="en-US" dirty="0" smtClean="0">
                <a:ea typeface="Geneva"/>
              </a:rPr>
              <a:t> </a:t>
            </a:r>
            <a:r>
              <a:rPr lang="en-US" dirty="0" err="1" smtClean="0">
                <a:ea typeface="Geneva"/>
              </a:rPr>
              <a:t>spremen</a:t>
            </a:r>
            <a:r>
              <a:rPr lang="sl-SI" dirty="0" err="1" smtClean="0">
                <a:ea typeface="Geneva"/>
              </a:rPr>
              <a:t>jeno</a:t>
            </a:r>
            <a:r>
              <a:rPr lang="sl-SI" dirty="0" smtClean="0">
                <a:ea typeface="Geneva"/>
              </a:rPr>
              <a:t> </a:t>
            </a:r>
            <a:r>
              <a:rPr lang="en-US" dirty="0" err="1" smtClean="0">
                <a:ea typeface="Geneva"/>
              </a:rPr>
              <a:t>stanje</a:t>
            </a:r>
            <a:r>
              <a:rPr lang="en-US" dirty="0" smtClean="0">
                <a:ea typeface="Geneva"/>
              </a:rPr>
              <a:t> </a:t>
            </a:r>
            <a:r>
              <a:rPr lang="en-US" dirty="0" err="1" smtClean="0">
                <a:ea typeface="Geneva"/>
              </a:rPr>
              <a:t>ali</a:t>
            </a:r>
            <a:r>
              <a:rPr lang="en-US" dirty="0" smtClean="0">
                <a:ea typeface="Geneva"/>
              </a:rPr>
              <a:t> </a:t>
            </a:r>
            <a:r>
              <a:rPr lang="en-US" dirty="0" err="1" smtClean="0">
                <a:ea typeface="Geneva"/>
              </a:rPr>
              <a:t>cilj</a:t>
            </a:r>
            <a:r>
              <a:rPr lang="en-US" dirty="0" smtClean="0">
                <a:ea typeface="Geneva"/>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7993510" y="3337756"/>
            <a:ext cx="4198490" cy="2496009"/>
          </a:xfrm>
          <a:prstGeom prst="rect">
            <a:avLst/>
          </a:prstGeom>
        </p:spPr>
      </p:pic>
      <p:sp>
        <p:nvSpPr>
          <p:cNvPr id="23553" name="Rectangle 2"/>
          <p:cNvSpPr>
            <a:spLocks noGrp="1" noChangeArrowheads="1"/>
          </p:cNvSpPr>
          <p:nvPr>
            <p:ph type="title"/>
          </p:nvPr>
        </p:nvSpPr>
        <p:spPr/>
        <p:txBody>
          <a:bodyPr/>
          <a:lstStyle/>
          <a:p>
            <a:pPr eaLnBrk="1" hangingPunct="1"/>
            <a:r>
              <a:rPr lang="sl-SI" sz="3200">
                <a:ea typeface="Geneva"/>
              </a:rPr>
              <a:t>Pregled nevropsihologije duhovne izkušnje</a:t>
            </a:r>
            <a:endParaRPr lang="en-US" sz="3200">
              <a:ea typeface="Geneva"/>
            </a:endParaRPr>
          </a:p>
        </p:txBody>
      </p:sp>
      <p:sp>
        <p:nvSpPr>
          <p:cNvPr id="23554" name="Rectangle 3"/>
          <p:cNvSpPr>
            <a:spLocks noGrp="1" noChangeArrowheads="1"/>
          </p:cNvSpPr>
          <p:nvPr>
            <p:ph type="body" idx="1"/>
          </p:nvPr>
        </p:nvSpPr>
        <p:spPr>
          <a:xfrm>
            <a:off x="159224" y="1066800"/>
            <a:ext cx="8229600" cy="3490912"/>
          </a:xfrm>
        </p:spPr>
        <p:txBody>
          <a:bodyPr/>
          <a:lstStyle/>
          <a:p>
            <a:pPr eaLnBrk="1" hangingPunct="1"/>
            <a:r>
              <a:rPr lang="sl-SI" dirty="0" smtClean="0">
                <a:ea typeface="Geneva"/>
              </a:rPr>
              <a:t>K</a:t>
            </a:r>
            <a:r>
              <a:rPr lang="en-US" dirty="0" err="1" smtClean="0">
                <a:ea typeface="Geneva"/>
              </a:rPr>
              <a:t>ognitivni</a:t>
            </a:r>
            <a:r>
              <a:rPr lang="en-US" dirty="0" smtClean="0">
                <a:ea typeface="Geneva"/>
              </a:rPr>
              <a:t> </a:t>
            </a:r>
            <a:r>
              <a:rPr lang="en-US" dirty="0" err="1" smtClean="0">
                <a:ea typeface="Geneva"/>
              </a:rPr>
              <a:t>operat</a:t>
            </a:r>
            <a:r>
              <a:rPr lang="sl-SI" dirty="0" smtClean="0">
                <a:ea typeface="Geneva"/>
              </a:rPr>
              <a:t>o</a:t>
            </a:r>
            <a:r>
              <a:rPr lang="en-US" dirty="0" err="1" smtClean="0">
                <a:ea typeface="Geneva"/>
              </a:rPr>
              <a:t>rji</a:t>
            </a:r>
            <a:endParaRPr lang="en-US" dirty="0" smtClean="0">
              <a:ea typeface="Geneva"/>
            </a:endParaRPr>
          </a:p>
          <a:p>
            <a:pPr eaLnBrk="1" hangingPunct="1"/>
            <a:r>
              <a:rPr lang="en-US" dirty="0" err="1" smtClean="0">
                <a:ea typeface="Geneva"/>
              </a:rPr>
              <a:t>Vloga</a:t>
            </a:r>
            <a:r>
              <a:rPr lang="en-US" dirty="0" smtClean="0">
                <a:ea typeface="Geneva"/>
              </a:rPr>
              <a:t> </a:t>
            </a:r>
            <a:r>
              <a:rPr lang="en-US" u="sng" dirty="0" err="1" smtClean="0">
                <a:ea typeface="Geneva"/>
              </a:rPr>
              <a:t>avtonomn</a:t>
            </a:r>
            <a:r>
              <a:rPr lang="sl-SI" u="sng" dirty="0" smtClean="0">
                <a:ea typeface="Geneva"/>
              </a:rPr>
              <a:t>ega </a:t>
            </a:r>
            <a:r>
              <a:rPr lang="en-US" u="sng" dirty="0" err="1" smtClean="0">
                <a:ea typeface="Geneva"/>
              </a:rPr>
              <a:t>živčnega</a:t>
            </a:r>
            <a:r>
              <a:rPr lang="en-US" u="sng" dirty="0" smtClean="0">
                <a:ea typeface="Geneva"/>
              </a:rPr>
              <a:t> </a:t>
            </a:r>
            <a:r>
              <a:rPr lang="en-US" u="sng" dirty="0" err="1" smtClean="0">
                <a:ea typeface="Geneva"/>
              </a:rPr>
              <a:t>sistema</a:t>
            </a:r>
            <a:r>
              <a:rPr lang="sl-SI" u="sng" dirty="0" smtClean="0">
                <a:ea typeface="Geneva"/>
              </a:rPr>
              <a:t> </a:t>
            </a:r>
            <a:r>
              <a:rPr lang="sl-SI" dirty="0" smtClean="0">
                <a:ea typeface="Geneva"/>
              </a:rPr>
              <a:t>(ANS)</a:t>
            </a:r>
            <a:endParaRPr lang="en-US" dirty="0" smtClean="0">
              <a:ea typeface="Geneva"/>
            </a:endParaRPr>
          </a:p>
          <a:p>
            <a:pPr eaLnBrk="1" hangingPunct="1"/>
            <a:r>
              <a:rPr lang="sl-SI" dirty="0" smtClean="0">
                <a:solidFill>
                  <a:schemeClr val="accent2">
                    <a:lumMod val="75000"/>
                  </a:schemeClr>
                </a:solidFill>
                <a:ea typeface="Geneva"/>
              </a:rPr>
              <a:t>Asociativna</a:t>
            </a:r>
            <a:r>
              <a:rPr lang="sl-SI" dirty="0" smtClean="0">
                <a:ea typeface="Geneva"/>
              </a:rPr>
              <a:t> p</a:t>
            </a:r>
            <a:r>
              <a:rPr lang="en-US" dirty="0" err="1" smtClean="0">
                <a:ea typeface="Geneva"/>
              </a:rPr>
              <a:t>odročja</a:t>
            </a:r>
            <a:r>
              <a:rPr lang="sl-SI" dirty="0" smtClean="0">
                <a:ea typeface="Geneva"/>
              </a:rPr>
              <a:t> možganske skorje</a:t>
            </a:r>
            <a:endParaRPr lang="en-US" dirty="0" smtClean="0">
              <a:ea typeface="Geneva"/>
            </a:endParaRPr>
          </a:p>
          <a:p>
            <a:pPr eaLnBrk="1" hangingPunct="1"/>
            <a:r>
              <a:rPr lang="en-US" dirty="0" smtClean="0">
                <a:ea typeface="Geneva"/>
              </a:rPr>
              <a:t>ANS je </a:t>
            </a:r>
            <a:r>
              <a:rPr lang="en-US" dirty="0" err="1" smtClean="0">
                <a:ea typeface="Geneva"/>
              </a:rPr>
              <a:t>odgovoren</a:t>
            </a:r>
            <a:r>
              <a:rPr lang="en-US" dirty="0" smtClean="0">
                <a:ea typeface="Geneva"/>
              </a:rPr>
              <a:t> </a:t>
            </a:r>
            <a:r>
              <a:rPr lang="en-US" dirty="0" err="1" smtClean="0">
                <a:ea typeface="Geneva"/>
              </a:rPr>
              <a:t>za</a:t>
            </a:r>
            <a:r>
              <a:rPr lang="en-US" dirty="0" smtClean="0">
                <a:ea typeface="Geneva"/>
              </a:rPr>
              <a:t> </a:t>
            </a:r>
            <a:r>
              <a:rPr lang="en-US" dirty="0" err="1" smtClean="0">
                <a:ea typeface="Geneva"/>
              </a:rPr>
              <a:t>vzdrževanje</a:t>
            </a:r>
            <a:r>
              <a:rPr lang="en-US" dirty="0" smtClean="0">
                <a:ea typeface="Geneva"/>
              </a:rPr>
              <a:t> </a:t>
            </a:r>
            <a:r>
              <a:rPr lang="en-US" dirty="0" err="1" smtClean="0">
                <a:ea typeface="Geneva"/>
              </a:rPr>
              <a:t>osnovnih</a:t>
            </a:r>
            <a:r>
              <a:rPr lang="en-US" dirty="0" smtClean="0">
                <a:ea typeface="Geneva"/>
              </a:rPr>
              <a:t> </a:t>
            </a:r>
            <a:r>
              <a:rPr lang="en-US" dirty="0" err="1" smtClean="0">
                <a:ea typeface="Geneva"/>
              </a:rPr>
              <a:t>telesnih</a:t>
            </a:r>
            <a:r>
              <a:rPr lang="en-US" dirty="0" smtClean="0">
                <a:ea typeface="Geneva"/>
              </a:rPr>
              <a:t> </a:t>
            </a:r>
            <a:r>
              <a:rPr lang="en-US" dirty="0" err="1" smtClean="0">
                <a:ea typeface="Geneva"/>
              </a:rPr>
              <a:t>funkcij</a:t>
            </a:r>
            <a:r>
              <a:rPr lang="en-US" dirty="0" smtClean="0">
                <a:ea typeface="Geneva"/>
              </a:rPr>
              <a:t>, </a:t>
            </a:r>
            <a:r>
              <a:rPr lang="en-US" dirty="0" err="1" smtClean="0">
                <a:ea typeface="Geneva"/>
              </a:rPr>
              <a:t>igra</a:t>
            </a:r>
            <a:r>
              <a:rPr lang="en-US" dirty="0" smtClean="0">
                <a:ea typeface="Geneva"/>
              </a:rPr>
              <a:t> </a:t>
            </a:r>
            <a:r>
              <a:rPr lang="en-US" dirty="0" err="1" smtClean="0">
                <a:ea typeface="Geneva"/>
              </a:rPr>
              <a:t>pomembno</a:t>
            </a:r>
            <a:r>
              <a:rPr lang="en-US" dirty="0" smtClean="0">
                <a:ea typeface="Geneva"/>
              </a:rPr>
              <a:t> </a:t>
            </a:r>
            <a:r>
              <a:rPr lang="en-US" dirty="0" err="1" smtClean="0">
                <a:ea typeface="Geneva"/>
              </a:rPr>
              <a:t>vlogo</a:t>
            </a:r>
            <a:r>
              <a:rPr lang="en-US" dirty="0" smtClean="0">
                <a:ea typeface="Geneva"/>
              </a:rPr>
              <a:t> v </a:t>
            </a:r>
            <a:r>
              <a:rPr lang="en-US" dirty="0" err="1" smtClean="0">
                <a:ea typeface="Geneva"/>
              </a:rPr>
              <a:t>celotn</a:t>
            </a:r>
            <a:r>
              <a:rPr lang="sl-SI" dirty="0" smtClean="0">
                <a:ea typeface="Geneva"/>
              </a:rPr>
              <a:t>i</a:t>
            </a:r>
            <a:r>
              <a:rPr lang="en-US" dirty="0" smtClean="0">
                <a:ea typeface="Geneva"/>
              </a:rPr>
              <a:t> </a:t>
            </a:r>
            <a:r>
              <a:rPr lang="en-US" dirty="0" err="1" smtClean="0">
                <a:ea typeface="Geneva"/>
              </a:rPr>
              <a:t>aktivnost</a:t>
            </a:r>
            <a:r>
              <a:rPr lang="sl-SI" dirty="0" smtClean="0">
                <a:ea typeface="Geneva"/>
              </a:rPr>
              <a:t>i</a:t>
            </a:r>
            <a:r>
              <a:rPr lang="en-US" dirty="0" smtClean="0">
                <a:ea typeface="Geneva"/>
              </a:rPr>
              <a:t> </a:t>
            </a:r>
            <a:r>
              <a:rPr lang="en-US" dirty="0" err="1" smtClean="0">
                <a:ea typeface="Geneva"/>
              </a:rPr>
              <a:t>možganov</a:t>
            </a:r>
            <a:r>
              <a:rPr lang="en-US" dirty="0" smtClean="0">
                <a:ea typeface="Geneva"/>
              </a:rPr>
              <a:t>, pa </a:t>
            </a:r>
            <a:r>
              <a:rPr lang="en-US" dirty="0" err="1" smtClean="0">
                <a:ea typeface="Geneva"/>
              </a:rPr>
              <a:t>tudi</a:t>
            </a:r>
            <a:r>
              <a:rPr lang="en-US" dirty="0" smtClean="0">
                <a:ea typeface="Geneva"/>
              </a:rPr>
              <a:t> </a:t>
            </a:r>
            <a:r>
              <a:rPr lang="sl-SI" dirty="0" smtClean="0">
                <a:ea typeface="Geneva"/>
              </a:rPr>
              <a:t>pri nastanku osnovnih </a:t>
            </a:r>
            <a:r>
              <a:rPr lang="en-US" dirty="0" err="1" smtClean="0">
                <a:ea typeface="Geneva"/>
              </a:rPr>
              <a:t>čustev</a:t>
            </a:r>
            <a:r>
              <a:rPr lang="en-US" dirty="0" smtClean="0">
                <a:ea typeface="Geneva"/>
              </a:rPr>
              <a:t>, </a:t>
            </a:r>
            <a:r>
              <a:rPr lang="en-US" dirty="0" err="1" smtClean="0">
                <a:ea typeface="Geneva"/>
              </a:rPr>
              <a:t>kot</a:t>
            </a:r>
            <a:r>
              <a:rPr lang="en-US" dirty="0" smtClean="0">
                <a:ea typeface="Geneva"/>
              </a:rPr>
              <a:t> </a:t>
            </a:r>
            <a:r>
              <a:rPr lang="sl-SI" dirty="0" smtClean="0">
                <a:ea typeface="Geneva"/>
              </a:rPr>
              <a:t>je </a:t>
            </a:r>
            <a:r>
              <a:rPr lang="en-US" dirty="0" err="1" smtClean="0">
                <a:ea typeface="Geneva"/>
              </a:rPr>
              <a:t>strah</a:t>
            </a:r>
            <a:r>
              <a:rPr lang="sl-SI" dirty="0" smtClean="0">
                <a:ea typeface="Geneva"/>
              </a:rPr>
              <a:t>.</a:t>
            </a:r>
            <a:endParaRPr lang="en-US" dirty="0" smtClean="0">
              <a:ea typeface="Geneva"/>
            </a:endParaRPr>
          </a:p>
          <a:p>
            <a:pPr eaLnBrk="1" hangingPunct="1"/>
            <a:endParaRPr lang="en-US" dirty="0" smtClean="0">
              <a:ea typeface="Geneva"/>
            </a:endParaRPr>
          </a:p>
        </p:txBody>
      </p:sp>
      <p:pic>
        <p:nvPicPr>
          <p:cNvPr id="2" name="Slika 1"/>
          <p:cNvPicPr>
            <a:picLocks noChangeAspect="1"/>
          </p:cNvPicPr>
          <p:nvPr/>
        </p:nvPicPr>
        <p:blipFill>
          <a:blip r:embed="rId4"/>
          <a:stretch>
            <a:fillRect/>
          </a:stretch>
        </p:blipFill>
        <p:spPr>
          <a:xfrm>
            <a:off x="7413033" y="781882"/>
            <a:ext cx="4626568" cy="2494718"/>
          </a:xfrm>
          <a:prstGeom prst="rect">
            <a:avLst/>
          </a:prstGeom>
        </p:spPr>
      </p:pic>
      <p:sp>
        <p:nvSpPr>
          <p:cNvPr id="3" name="Pravokotnik 2"/>
          <p:cNvSpPr/>
          <p:nvPr/>
        </p:nvSpPr>
        <p:spPr>
          <a:xfrm>
            <a:off x="8382000" y="0"/>
            <a:ext cx="3429000" cy="738664"/>
          </a:xfrm>
          <a:prstGeom prst="rect">
            <a:avLst/>
          </a:prstGeom>
        </p:spPr>
        <p:txBody>
          <a:bodyPr wrap="square">
            <a:spAutoFit/>
          </a:bodyPr>
          <a:lstStyle/>
          <a:p>
            <a:r>
              <a:rPr lang="en-US" sz="1400" dirty="0">
                <a:solidFill>
                  <a:srgbClr val="FFFF00"/>
                </a:solidFill>
              </a:rPr>
              <a:t>Biochemistry 2022, 61, 3, 127–136</a:t>
            </a:r>
          </a:p>
          <a:p>
            <a:r>
              <a:rPr lang="en-US" sz="1400" dirty="0">
                <a:solidFill>
                  <a:srgbClr val="FFFF00"/>
                </a:solidFill>
              </a:rPr>
              <a:t>Publication </a:t>
            </a:r>
            <a:r>
              <a:rPr lang="en-US" sz="1400" dirty="0" err="1">
                <a:solidFill>
                  <a:srgbClr val="FFFF00"/>
                </a:solidFill>
              </a:rPr>
              <a:t>Date:January</a:t>
            </a:r>
            <a:r>
              <a:rPr lang="en-US" sz="1400" dirty="0">
                <a:solidFill>
                  <a:srgbClr val="FFFF00"/>
                </a:solidFill>
              </a:rPr>
              <a:t> 21, 2022</a:t>
            </a:r>
          </a:p>
          <a:p>
            <a:r>
              <a:rPr lang="en-US" sz="1400" dirty="0">
                <a:solidFill>
                  <a:srgbClr val="FFFF00"/>
                </a:solidFill>
              </a:rPr>
              <a:t>https://doi.org/10.1021/acs.biochem.1c00812</a:t>
            </a:r>
            <a:endParaRPr lang="en-GB" sz="1400"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GB"/>
          </a:p>
        </p:txBody>
      </p:sp>
      <p:pic>
        <p:nvPicPr>
          <p:cNvPr id="4" name="Slika 3"/>
          <p:cNvPicPr>
            <a:picLocks noChangeAspect="1"/>
          </p:cNvPicPr>
          <p:nvPr/>
        </p:nvPicPr>
        <p:blipFill>
          <a:blip r:embed="rId2"/>
          <a:stretch>
            <a:fillRect/>
          </a:stretch>
        </p:blipFill>
        <p:spPr>
          <a:xfrm>
            <a:off x="0" y="-1087093"/>
            <a:ext cx="12192000" cy="8402293"/>
          </a:xfrm>
          <a:prstGeom prst="rect">
            <a:avLst/>
          </a:prstGeom>
        </p:spPr>
      </p:pic>
    </p:spTree>
    <p:extLst>
      <p:ext uri="{BB962C8B-B14F-4D97-AF65-F5344CB8AC3E}">
        <p14:creationId xmlns:p14="http://schemas.microsoft.com/office/powerpoint/2010/main" val="228868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brainmind.com/images/LeftLanguageAmygdala21.jpg"/>
          <p:cNvPicPr>
            <a:picLocks noChangeAspect="1" noChangeArrowheads="1"/>
          </p:cNvPicPr>
          <p:nvPr/>
        </p:nvPicPr>
        <p:blipFill>
          <a:blip r:embed="rId3"/>
          <a:srcRect/>
          <a:stretch>
            <a:fillRect/>
          </a:stretch>
        </p:blipFill>
        <p:spPr bwMode="auto">
          <a:xfrm>
            <a:off x="5345591" y="1524000"/>
            <a:ext cx="6846409" cy="4280903"/>
          </a:xfrm>
          <a:prstGeom prst="rect">
            <a:avLst/>
          </a:prstGeom>
          <a:noFill/>
          <a:ln w="9525">
            <a:noFill/>
            <a:miter lim="800000"/>
            <a:headEnd/>
            <a:tailEnd/>
          </a:ln>
        </p:spPr>
      </p:pic>
      <p:sp>
        <p:nvSpPr>
          <p:cNvPr id="25601" name="Rectangle 2"/>
          <p:cNvSpPr>
            <a:spLocks noGrp="1" noChangeArrowheads="1"/>
          </p:cNvSpPr>
          <p:nvPr>
            <p:ph type="title"/>
          </p:nvPr>
        </p:nvSpPr>
        <p:spPr/>
        <p:txBody>
          <a:bodyPr/>
          <a:lstStyle/>
          <a:p>
            <a:pPr eaLnBrk="1" hangingPunct="1"/>
            <a:r>
              <a:rPr lang="sl-SI" sz="2800">
                <a:ea typeface="Geneva"/>
              </a:rPr>
              <a:t>Pomembni kognitivni operatorji</a:t>
            </a:r>
            <a:endParaRPr lang="en-US" sz="2800">
              <a:ea typeface="Geneva"/>
            </a:endParaRPr>
          </a:p>
        </p:txBody>
      </p:sp>
      <p:sp>
        <p:nvSpPr>
          <p:cNvPr id="27651" name="Rectangle 3"/>
          <p:cNvSpPr>
            <a:spLocks noGrp="1" noChangeArrowheads="1"/>
          </p:cNvSpPr>
          <p:nvPr>
            <p:ph type="body" idx="1"/>
          </p:nvPr>
        </p:nvSpPr>
        <p:spPr>
          <a:xfrm>
            <a:off x="228600" y="877887"/>
            <a:ext cx="5715000" cy="5486400"/>
          </a:xfrm>
        </p:spPr>
        <p:txBody>
          <a:bodyPr/>
          <a:lstStyle/>
          <a:p>
            <a:pPr marL="233363" lvl="1" indent="-233363" eaLnBrk="1" hangingPunct="1">
              <a:spcBef>
                <a:spcPct val="60000"/>
              </a:spcBef>
              <a:buSzTx/>
              <a:buFont typeface="Arial" pitchFamily="34" charset="0"/>
              <a:buChar char="•"/>
              <a:defRPr/>
            </a:pPr>
            <a:r>
              <a:rPr lang="en-US" dirty="0" err="1" smtClean="0"/>
              <a:t>Vzročn</a:t>
            </a:r>
            <a:r>
              <a:rPr lang="sl-SI" dirty="0" smtClean="0"/>
              <a:t>i</a:t>
            </a:r>
            <a:r>
              <a:rPr lang="en-US" dirty="0" smtClean="0"/>
              <a:t> </a:t>
            </a:r>
            <a:r>
              <a:rPr lang="en-US" dirty="0" err="1" smtClean="0"/>
              <a:t>operat</a:t>
            </a:r>
            <a:r>
              <a:rPr lang="sl-SI" dirty="0" smtClean="0"/>
              <a:t>o</a:t>
            </a:r>
            <a:r>
              <a:rPr lang="en-US" dirty="0" smtClean="0"/>
              <a:t>r </a:t>
            </a:r>
            <a:r>
              <a:rPr lang="en-US" dirty="0"/>
              <a:t>je </a:t>
            </a:r>
            <a:r>
              <a:rPr lang="en-US" dirty="0" err="1"/>
              <a:t>sposobnost</a:t>
            </a:r>
            <a:r>
              <a:rPr lang="en-US" dirty="0"/>
              <a:t> </a:t>
            </a:r>
            <a:r>
              <a:rPr lang="en-US" dirty="0" err="1" smtClean="0"/>
              <a:t>možganov</a:t>
            </a:r>
            <a:r>
              <a:rPr lang="sl-SI" dirty="0" smtClean="0"/>
              <a:t>,</a:t>
            </a:r>
            <a:r>
              <a:rPr lang="en-US" dirty="0" smtClean="0"/>
              <a:t> </a:t>
            </a:r>
            <a:r>
              <a:rPr lang="sl-SI" dirty="0" err="1" smtClean="0"/>
              <a:t>d</a:t>
            </a:r>
            <a:r>
              <a:rPr lang="en-US" dirty="0" smtClean="0"/>
              <a:t>a </a:t>
            </a:r>
            <a:r>
              <a:rPr lang="en-US" dirty="0" err="1" smtClean="0"/>
              <a:t>opravlja</a:t>
            </a:r>
            <a:r>
              <a:rPr lang="en-US" dirty="0" smtClean="0"/>
              <a:t> </a:t>
            </a:r>
            <a:r>
              <a:rPr lang="en-US" b="1" u="sng" dirty="0" err="1">
                <a:solidFill>
                  <a:srgbClr val="C00000"/>
                </a:solidFill>
              </a:rPr>
              <a:t>vzročno</a:t>
            </a:r>
            <a:r>
              <a:rPr lang="en-US" b="1" u="sng" dirty="0">
                <a:solidFill>
                  <a:srgbClr val="C00000"/>
                </a:solidFill>
              </a:rPr>
              <a:t> </a:t>
            </a:r>
            <a:r>
              <a:rPr lang="sl-SI" b="1" u="sng" dirty="0" smtClean="0">
                <a:solidFill>
                  <a:srgbClr val="C00000"/>
                </a:solidFill>
              </a:rPr>
              <a:t>raz</a:t>
            </a:r>
            <a:r>
              <a:rPr lang="en-US" b="1" u="sng" dirty="0" err="1" smtClean="0">
                <a:solidFill>
                  <a:srgbClr val="C00000"/>
                </a:solidFill>
              </a:rPr>
              <a:t>vr</a:t>
            </a:r>
            <a:r>
              <a:rPr lang="sl-SI" b="1" u="sng" dirty="0" smtClean="0">
                <a:solidFill>
                  <a:srgbClr val="C00000"/>
                </a:solidFill>
              </a:rPr>
              <a:t>ščanje</a:t>
            </a:r>
            <a:r>
              <a:rPr lang="sl-SI" b="1" dirty="0" smtClean="0">
                <a:solidFill>
                  <a:srgbClr val="C00000"/>
                </a:solidFill>
              </a:rPr>
              <a:t> </a:t>
            </a:r>
            <a:r>
              <a:rPr lang="en-US" dirty="0" err="1" smtClean="0"/>
              <a:t>dogodkov</a:t>
            </a:r>
            <a:r>
              <a:rPr lang="en-US" dirty="0"/>
              <a:t>, </a:t>
            </a:r>
            <a:r>
              <a:rPr lang="en-US" dirty="0" err="1"/>
              <a:t>ki</a:t>
            </a:r>
            <a:r>
              <a:rPr lang="en-US" dirty="0"/>
              <a:t> </a:t>
            </a:r>
            <a:r>
              <a:rPr lang="en-US" dirty="0" err="1" smtClean="0"/>
              <a:t>temelji</a:t>
            </a:r>
            <a:r>
              <a:rPr lang="sl-SI" dirty="0" smtClean="0"/>
              <a:t>jo</a:t>
            </a:r>
            <a:r>
              <a:rPr lang="en-US" dirty="0" smtClean="0"/>
              <a:t> </a:t>
            </a:r>
            <a:r>
              <a:rPr lang="en-US" dirty="0" err="1"/>
              <a:t>na</a:t>
            </a:r>
            <a:r>
              <a:rPr lang="en-US" dirty="0"/>
              <a:t> </a:t>
            </a:r>
            <a:r>
              <a:rPr lang="en-US" dirty="0" err="1" smtClean="0"/>
              <a:t>čutn</a:t>
            </a:r>
            <a:r>
              <a:rPr lang="sl-SI" dirty="0" smtClean="0"/>
              <a:t>ih (senzoričnih)</a:t>
            </a:r>
            <a:r>
              <a:rPr lang="en-US" dirty="0" smtClean="0"/>
              <a:t> </a:t>
            </a:r>
            <a:r>
              <a:rPr lang="en-US" dirty="0" err="1" smtClean="0"/>
              <a:t>zaznav</a:t>
            </a:r>
            <a:r>
              <a:rPr lang="sl-SI" dirty="0" smtClean="0"/>
              <a:t>ah</a:t>
            </a:r>
            <a:r>
              <a:rPr lang="en-US" dirty="0" smtClean="0"/>
              <a:t> </a:t>
            </a:r>
            <a:r>
              <a:rPr lang="en-US" dirty="0"/>
              <a:t>(</a:t>
            </a:r>
            <a:r>
              <a:rPr lang="en-US" u="sng" dirty="0" err="1" smtClean="0">
                <a:solidFill>
                  <a:schemeClr val="accent2">
                    <a:lumMod val="50000"/>
                  </a:schemeClr>
                </a:solidFill>
              </a:rPr>
              <a:t>redu</a:t>
            </a:r>
            <a:r>
              <a:rPr lang="sl-SI" u="sng" dirty="0" smtClean="0">
                <a:solidFill>
                  <a:schemeClr val="accent2">
                    <a:lumMod val="50000"/>
                  </a:schemeClr>
                </a:solidFill>
              </a:rPr>
              <a:t>kcionizem </a:t>
            </a:r>
            <a:r>
              <a:rPr lang="en-US" dirty="0" smtClean="0"/>
              <a:t>/ </a:t>
            </a:r>
            <a:r>
              <a:rPr lang="en-US" dirty="0" err="1" smtClean="0"/>
              <a:t>anali</a:t>
            </a:r>
            <a:r>
              <a:rPr lang="sl-SI" dirty="0" smtClean="0"/>
              <a:t>z</a:t>
            </a:r>
            <a:r>
              <a:rPr lang="en-US" dirty="0" smtClean="0"/>
              <a:t>a</a:t>
            </a:r>
            <a:r>
              <a:rPr lang="en-US" dirty="0"/>
              <a:t>)</a:t>
            </a:r>
          </a:p>
          <a:p>
            <a:pPr lvl="1" eaLnBrk="1" hangingPunct="1">
              <a:defRPr/>
            </a:pPr>
            <a:r>
              <a:rPr lang="sl-SI" dirty="0" smtClean="0">
                <a:solidFill>
                  <a:schemeClr val="accent2">
                    <a:lumMod val="75000"/>
                  </a:schemeClr>
                </a:solidFill>
              </a:rPr>
              <a:t>Spodnji levi </a:t>
            </a:r>
            <a:r>
              <a:rPr lang="en-US" dirty="0" err="1" smtClean="0">
                <a:solidFill>
                  <a:schemeClr val="accent2">
                    <a:lumMod val="75000"/>
                  </a:schemeClr>
                </a:solidFill>
              </a:rPr>
              <a:t>parietalni</a:t>
            </a:r>
            <a:r>
              <a:rPr lang="en-US" dirty="0" smtClean="0">
                <a:solidFill>
                  <a:schemeClr val="accent2">
                    <a:lumMod val="75000"/>
                  </a:schemeClr>
                </a:solidFill>
              </a:rPr>
              <a:t> </a:t>
            </a:r>
            <a:r>
              <a:rPr lang="sl-SI" dirty="0" smtClean="0">
                <a:solidFill>
                  <a:schemeClr val="accent2">
                    <a:lumMod val="75000"/>
                  </a:schemeClr>
                </a:solidFill>
              </a:rPr>
              <a:t>del </a:t>
            </a:r>
            <a:r>
              <a:rPr lang="sl-SI" dirty="0" smtClean="0"/>
              <a:t>možganov </a:t>
            </a:r>
            <a:r>
              <a:rPr lang="en-US" dirty="0" smtClean="0"/>
              <a:t>(LIPL</a:t>
            </a:r>
            <a:r>
              <a:rPr lang="en-US" dirty="0"/>
              <a:t>) </a:t>
            </a:r>
            <a:r>
              <a:rPr lang="sl-SI" dirty="0" smtClean="0">
                <a:sym typeface="Wingdings" panose="05000000000000000000" pitchFamily="2" charset="2"/>
              </a:rPr>
              <a:t></a:t>
            </a:r>
            <a:r>
              <a:rPr lang="en-US" dirty="0" smtClean="0"/>
              <a:t> </a:t>
            </a:r>
            <a:r>
              <a:rPr lang="sl-SI" dirty="0" smtClean="0">
                <a:solidFill>
                  <a:srgbClr val="C00000"/>
                </a:solidFill>
              </a:rPr>
              <a:t>sprednji </a:t>
            </a:r>
            <a:r>
              <a:rPr lang="en-US" dirty="0" smtClean="0">
                <a:solidFill>
                  <a:srgbClr val="C00000"/>
                </a:solidFill>
              </a:rPr>
              <a:t>lev</a:t>
            </a:r>
            <a:r>
              <a:rPr lang="sl-SI" dirty="0">
                <a:solidFill>
                  <a:srgbClr val="C00000"/>
                </a:solidFill>
              </a:rPr>
              <a:t>o</a:t>
            </a:r>
            <a:r>
              <a:rPr lang="en-US" dirty="0" smtClean="0">
                <a:solidFill>
                  <a:srgbClr val="C00000"/>
                </a:solidFill>
              </a:rPr>
              <a:t> </a:t>
            </a:r>
            <a:r>
              <a:rPr lang="sl-SI" dirty="0" smtClean="0">
                <a:solidFill>
                  <a:srgbClr val="C00000"/>
                </a:solidFill>
              </a:rPr>
              <a:t>prevodni </a:t>
            </a:r>
            <a:r>
              <a:rPr lang="en-US" dirty="0" err="1" smtClean="0">
                <a:solidFill>
                  <a:srgbClr val="C00000"/>
                </a:solidFill>
              </a:rPr>
              <a:t>čelni</a:t>
            </a:r>
            <a:r>
              <a:rPr lang="en-US" dirty="0" smtClean="0"/>
              <a:t> </a:t>
            </a:r>
            <a:r>
              <a:rPr lang="en-US" dirty="0" err="1" smtClean="0"/>
              <a:t>rež</a:t>
            </a:r>
            <a:r>
              <a:rPr lang="sl-SI" dirty="0" smtClean="0"/>
              <a:t>e</a:t>
            </a:r>
            <a:r>
              <a:rPr lang="en-US" dirty="0" err="1" smtClean="0"/>
              <a:t>nj</a:t>
            </a:r>
            <a:endParaRPr lang="en-US" dirty="0" smtClean="0"/>
          </a:p>
        </p:txBody>
      </p:sp>
      <p:sp>
        <p:nvSpPr>
          <p:cNvPr id="25603" name="AutoShape 2" descr="http://brainmind.com/images/LeftLanguageAmygdala21.jpg"/>
          <p:cNvSpPr>
            <a:spLocks noChangeAspect="1" noChangeArrowheads="1"/>
          </p:cNvSpPr>
          <p:nvPr/>
        </p:nvSpPr>
        <p:spPr bwMode="auto">
          <a:xfrm>
            <a:off x="1587500" y="-136525"/>
            <a:ext cx="304800" cy="304800"/>
          </a:xfrm>
          <a:prstGeom prst="rect">
            <a:avLst/>
          </a:prstGeom>
          <a:noFill/>
          <a:ln w="9525">
            <a:noFill/>
            <a:miter lim="800000"/>
            <a:headEnd/>
            <a:tailEnd/>
          </a:ln>
        </p:spPr>
        <p:txBody>
          <a:bodyPr/>
          <a:lstStyle/>
          <a:p>
            <a:endParaRPr lang="sl-SI"/>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sl-SI" sz="3200">
                <a:ea typeface="Geneva"/>
              </a:rPr>
              <a:t>Pomembne asociativne kortikalne regije</a:t>
            </a:r>
            <a:endParaRPr lang="en-US" sz="3200">
              <a:ea typeface="Geneva"/>
            </a:endParaRPr>
          </a:p>
        </p:txBody>
      </p:sp>
      <p:sp>
        <p:nvSpPr>
          <p:cNvPr id="50179" name="Rectangle 3"/>
          <p:cNvSpPr>
            <a:spLocks noGrp="1" noChangeArrowheads="1"/>
          </p:cNvSpPr>
          <p:nvPr>
            <p:ph type="body" idx="1"/>
          </p:nvPr>
        </p:nvSpPr>
        <p:spPr>
          <a:xfrm>
            <a:off x="-37530" y="755983"/>
            <a:ext cx="5219130" cy="5760058"/>
          </a:xfrm>
        </p:spPr>
        <p:txBody>
          <a:bodyPr/>
          <a:lstStyle/>
          <a:p>
            <a:pPr marL="233363" lvl="1" indent="-233363" eaLnBrk="1" hangingPunct="1">
              <a:spcBef>
                <a:spcPct val="60000"/>
              </a:spcBef>
              <a:buSzTx/>
              <a:buFont typeface="Arial" pitchFamily="34" charset="0"/>
              <a:buChar char="•"/>
              <a:defRPr/>
            </a:pPr>
            <a:r>
              <a:rPr lang="en-US" sz="2800" dirty="0" err="1" smtClean="0"/>
              <a:t>Področja</a:t>
            </a:r>
            <a:r>
              <a:rPr lang="en-US" sz="2800" dirty="0"/>
              <a:t>, </a:t>
            </a:r>
            <a:r>
              <a:rPr lang="en-US" sz="2800" dirty="0" err="1"/>
              <a:t>ki</a:t>
            </a:r>
            <a:r>
              <a:rPr lang="en-US" sz="2800" dirty="0"/>
              <a:t> </a:t>
            </a:r>
            <a:r>
              <a:rPr lang="en-US" sz="2800" dirty="0" err="1"/>
              <a:t>združujejo</a:t>
            </a:r>
            <a:r>
              <a:rPr lang="en-US" sz="2800" dirty="0"/>
              <a:t> </a:t>
            </a:r>
            <a:r>
              <a:rPr lang="en-US" sz="2800" dirty="0" err="1"/>
              <a:t>nevronske</a:t>
            </a:r>
            <a:r>
              <a:rPr lang="en-US" sz="2800" dirty="0"/>
              <a:t> </a:t>
            </a:r>
            <a:r>
              <a:rPr lang="en-US" sz="2800" dirty="0" err="1"/>
              <a:t>aktivnosti</a:t>
            </a:r>
            <a:r>
              <a:rPr lang="en-US" sz="2800" dirty="0"/>
              <a:t> </a:t>
            </a:r>
            <a:r>
              <a:rPr lang="en-US" sz="2800" dirty="0" err="1"/>
              <a:t>iz</a:t>
            </a:r>
            <a:r>
              <a:rPr lang="en-US" sz="2800" dirty="0"/>
              <a:t> </a:t>
            </a:r>
            <a:r>
              <a:rPr lang="en-US" sz="2800" dirty="0" err="1"/>
              <a:t>različnih</a:t>
            </a:r>
            <a:r>
              <a:rPr lang="en-US" sz="2800" dirty="0"/>
              <a:t> </a:t>
            </a:r>
            <a:r>
              <a:rPr lang="en-US" sz="2800" dirty="0" err="1"/>
              <a:t>drugih</a:t>
            </a:r>
            <a:r>
              <a:rPr lang="en-US" sz="2800" dirty="0"/>
              <a:t> </a:t>
            </a:r>
            <a:r>
              <a:rPr lang="en-US" sz="2800" dirty="0" err="1"/>
              <a:t>področij</a:t>
            </a:r>
            <a:r>
              <a:rPr lang="en-US" sz="2800" dirty="0"/>
              <a:t> v </a:t>
            </a:r>
            <a:r>
              <a:rPr lang="en-US" sz="2800" dirty="0" err="1" smtClean="0"/>
              <a:t>možganih</a:t>
            </a:r>
            <a:endParaRPr lang="en-US" sz="2800" dirty="0" smtClean="0"/>
          </a:p>
          <a:p>
            <a:pPr eaLnBrk="1" hangingPunct="1">
              <a:buFont typeface="Arial" pitchFamily="34" charset="0"/>
              <a:buChar char="•"/>
              <a:defRPr/>
            </a:pPr>
            <a:r>
              <a:rPr lang="sl-SI" sz="2800" b="1" u="sng" dirty="0" smtClean="0">
                <a:solidFill>
                  <a:schemeClr val="accent2">
                    <a:lumMod val="50000"/>
                  </a:schemeClr>
                </a:solidFill>
                <a:cs typeface="+mn-cs"/>
              </a:rPr>
              <a:t>4 področja</a:t>
            </a:r>
            <a:r>
              <a:rPr lang="sl-SI" sz="2800" dirty="0" smtClean="0">
                <a:cs typeface="+mn-cs"/>
              </a:rPr>
              <a:t>, ki so pomembna za </a:t>
            </a:r>
            <a:r>
              <a:rPr lang="sl-SI" sz="2800" dirty="0" err="1" smtClean="0">
                <a:cs typeface="+mn-cs"/>
              </a:rPr>
              <a:t>enteogeno</a:t>
            </a:r>
            <a:r>
              <a:rPr lang="sl-SI" sz="2800" dirty="0" smtClean="0">
                <a:cs typeface="+mn-cs"/>
              </a:rPr>
              <a:t> vrednotenje:</a:t>
            </a:r>
            <a:endParaRPr lang="en-US" sz="2800" dirty="0" smtClean="0">
              <a:cs typeface="+mn-cs"/>
            </a:endParaRPr>
          </a:p>
          <a:p>
            <a:pPr lvl="1" eaLnBrk="1" hangingPunct="1">
              <a:defRPr/>
            </a:pPr>
            <a:r>
              <a:rPr lang="en-US" b="1" dirty="0" smtClean="0"/>
              <a:t>PSPL</a:t>
            </a:r>
            <a:r>
              <a:rPr lang="en-US" dirty="0" smtClean="0"/>
              <a:t>: </a:t>
            </a:r>
            <a:r>
              <a:rPr lang="en-US" i="1" u="sng" dirty="0" smtClean="0">
                <a:solidFill>
                  <a:schemeClr val="accent6">
                    <a:lumMod val="50000"/>
                  </a:schemeClr>
                </a:solidFill>
              </a:rPr>
              <a:t>p</a:t>
            </a:r>
            <a:r>
              <a:rPr lang="en-US" i="1" dirty="0" smtClean="0">
                <a:solidFill>
                  <a:schemeClr val="accent6">
                    <a:lumMod val="50000"/>
                  </a:schemeClr>
                </a:solidFill>
              </a:rPr>
              <a:t>osterior </a:t>
            </a:r>
            <a:r>
              <a:rPr lang="en-US" i="1" u="sng" dirty="0" smtClean="0">
                <a:solidFill>
                  <a:schemeClr val="accent6">
                    <a:lumMod val="50000"/>
                  </a:schemeClr>
                </a:solidFill>
              </a:rPr>
              <a:t>s</a:t>
            </a:r>
            <a:r>
              <a:rPr lang="en-US" i="1" dirty="0" smtClean="0">
                <a:solidFill>
                  <a:schemeClr val="accent6">
                    <a:lumMod val="50000"/>
                  </a:schemeClr>
                </a:solidFill>
              </a:rPr>
              <a:t>uperior </a:t>
            </a:r>
            <a:r>
              <a:rPr lang="en-US" i="1" u="sng" dirty="0" smtClean="0">
                <a:solidFill>
                  <a:schemeClr val="accent6">
                    <a:lumMod val="50000"/>
                  </a:schemeClr>
                </a:solidFill>
              </a:rPr>
              <a:t>p</a:t>
            </a:r>
            <a:r>
              <a:rPr lang="en-US" i="1" dirty="0" smtClean="0">
                <a:solidFill>
                  <a:schemeClr val="accent6">
                    <a:lumMod val="50000"/>
                  </a:schemeClr>
                </a:solidFill>
              </a:rPr>
              <a:t>arieta</a:t>
            </a:r>
            <a:r>
              <a:rPr lang="en-US" i="1" u="sng" dirty="0" smtClean="0">
                <a:solidFill>
                  <a:schemeClr val="accent6">
                    <a:lumMod val="50000"/>
                  </a:schemeClr>
                </a:solidFill>
              </a:rPr>
              <a:t>l</a:t>
            </a:r>
          </a:p>
          <a:p>
            <a:pPr lvl="1" eaLnBrk="1" hangingPunct="1">
              <a:defRPr/>
            </a:pPr>
            <a:r>
              <a:rPr lang="en-US" b="1" dirty="0" smtClean="0"/>
              <a:t>ITL</a:t>
            </a:r>
            <a:r>
              <a:rPr lang="en-US" dirty="0" smtClean="0"/>
              <a:t>: </a:t>
            </a:r>
            <a:r>
              <a:rPr lang="en-US" i="1" u="sng" dirty="0" smtClean="0">
                <a:solidFill>
                  <a:srgbClr val="C00000"/>
                </a:solidFill>
              </a:rPr>
              <a:t>i</a:t>
            </a:r>
            <a:r>
              <a:rPr lang="en-US" i="1" dirty="0" smtClean="0">
                <a:solidFill>
                  <a:srgbClr val="C00000"/>
                </a:solidFill>
              </a:rPr>
              <a:t>nferior </a:t>
            </a:r>
            <a:r>
              <a:rPr lang="en-US" i="1" u="sng" dirty="0" smtClean="0">
                <a:solidFill>
                  <a:srgbClr val="C00000"/>
                </a:solidFill>
              </a:rPr>
              <a:t>t</a:t>
            </a:r>
            <a:r>
              <a:rPr lang="en-US" i="1" dirty="0" smtClean="0">
                <a:solidFill>
                  <a:srgbClr val="C00000"/>
                </a:solidFill>
              </a:rPr>
              <a:t>empora</a:t>
            </a:r>
            <a:r>
              <a:rPr lang="en-US" i="1" u="sng" dirty="0" smtClean="0">
                <a:solidFill>
                  <a:srgbClr val="C00000"/>
                </a:solidFill>
              </a:rPr>
              <a:t>l</a:t>
            </a:r>
          </a:p>
          <a:p>
            <a:pPr lvl="1" eaLnBrk="1" hangingPunct="1">
              <a:defRPr/>
            </a:pPr>
            <a:r>
              <a:rPr lang="es-ES" b="1" dirty="0" smtClean="0"/>
              <a:t>IPL</a:t>
            </a:r>
            <a:r>
              <a:rPr lang="es-ES" dirty="0" smtClean="0"/>
              <a:t>: </a:t>
            </a:r>
            <a:r>
              <a:rPr lang="es-ES" i="1" u="sng" dirty="0" smtClean="0">
                <a:solidFill>
                  <a:srgbClr val="00B050"/>
                </a:solidFill>
              </a:rPr>
              <a:t>i</a:t>
            </a:r>
            <a:r>
              <a:rPr lang="es-ES" i="1" dirty="0" smtClean="0">
                <a:solidFill>
                  <a:srgbClr val="00B050"/>
                </a:solidFill>
              </a:rPr>
              <a:t>nferior </a:t>
            </a:r>
            <a:r>
              <a:rPr lang="es-ES" i="1" u="sng" dirty="0" smtClean="0">
                <a:solidFill>
                  <a:srgbClr val="00B050"/>
                </a:solidFill>
              </a:rPr>
              <a:t>p</a:t>
            </a:r>
            <a:r>
              <a:rPr lang="es-ES" i="1" dirty="0" smtClean="0">
                <a:solidFill>
                  <a:srgbClr val="00B050"/>
                </a:solidFill>
              </a:rPr>
              <a:t>arieta</a:t>
            </a:r>
            <a:r>
              <a:rPr lang="es-ES" i="1" u="sng" dirty="0" smtClean="0">
                <a:solidFill>
                  <a:srgbClr val="00B050"/>
                </a:solidFill>
              </a:rPr>
              <a:t>l</a:t>
            </a:r>
            <a:endParaRPr lang="en-US" i="1" u="sng" dirty="0" smtClean="0">
              <a:solidFill>
                <a:srgbClr val="00B050"/>
              </a:solidFill>
            </a:endParaRPr>
          </a:p>
          <a:p>
            <a:pPr lvl="1" eaLnBrk="1" hangingPunct="1">
              <a:defRPr/>
            </a:pPr>
            <a:r>
              <a:rPr lang="en-US" b="1" dirty="0" smtClean="0"/>
              <a:t>PFC</a:t>
            </a:r>
            <a:r>
              <a:rPr lang="en-US" dirty="0" smtClean="0"/>
              <a:t>: </a:t>
            </a:r>
            <a:r>
              <a:rPr lang="en-US" i="1" u="sng" dirty="0" smtClean="0">
                <a:solidFill>
                  <a:srgbClr val="FF0066"/>
                </a:solidFill>
              </a:rPr>
              <a:t>p</a:t>
            </a:r>
            <a:r>
              <a:rPr lang="en-US" i="1" dirty="0" smtClean="0">
                <a:solidFill>
                  <a:srgbClr val="FF0066"/>
                </a:solidFill>
              </a:rPr>
              <a:t>re</a:t>
            </a:r>
            <a:r>
              <a:rPr lang="en-US" i="1" u="sng" dirty="0" smtClean="0">
                <a:solidFill>
                  <a:srgbClr val="FF0066"/>
                </a:solidFill>
              </a:rPr>
              <a:t>f</a:t>
            </a:r>
            <a:r>
              <a:rPr lang="en-US" i="1" dirty="0" smtClean="0">
                <a:solidFill>
                  <a:srgbClr val="FF0066"/>
                </a:solidFill>
              </a:rPr>
              <a:t>rontal </a:t>
            </a:r>
            <a:r>
              <a:rPr lang="en-US" i="1" u="sng" dirty="0" smtClean="0">
                <a:solidFill>
                  <a:srgbClr val="FF0066"/>
                </a:solidFill>
              </a:rPr>
              <a:t>c</a:t>
            </a:r>
            <a:r>
              <a:rPr lang="en-US" i="1" dirty="0" smtClean="0">
                <a:solidFill>
                  <a:srgbClr val="FF0066"/>
                </a:solidFill>
              </a:rPr>
              <a:t>ortex</a:t>
            </a:r>
            <a:endParaRPr lang="sl-SI" i="1" dirty="0" smtClean="0">
              <a:solidFill>
                <a:srgbClr val="FF0066"/>
              </a:solidFill>
            </a:endParaRPr>
          </a:p>
        </p:txBody>
      </p:sp>
      <p:sp>
        <p:nvSpPr>
          <p:cNvPr id="2" name="Pravokotnik 1"/>
          <p:cNvSpPr/>
          <p:nvPr/>
        </p:nvSpPr>
        <p:spPr>
          <a:xfrm>
            <a:off x="6476999" y="6285209"/>
            <a:ext cx="4402487" cy="400110"/>
          </a:xfrm>
          <a:prstGeom prst="rect">
            <a:avLst/>
          </a:prstGeom>
        </p:spPr>
        <p:txBody>
          <a:bodyPr wrap="none">
            <a:spAutoFit/>
          </a:bodyPr>
          <a:lstStyle/>
          <a:p>
            <a:r>
              <a:rPr lang="en-GB" sz="2000" dirty="0"/>
              <a:t>https://doi.org/10.1073/pnas.1815129116</a:t>
            </a:r>
          </a:p>
        </p:txBody>
      </p:sp>
      <p:sp>
        <p:nvSpPr>
          <p:cNvPr id="3" name="Pravokotnik 2"/>
          <p:cNvSpPr/>
          <p:nvPr/>
        </p:nvSpPr>
        <p:spPr>
          <a:xfrm>
            <a:off x="7391400" y="5823544"/>
            <a:ext cx="3148250" cy="400110"/>
          </a:xfrm>
          <a:prstGeom prst="rect">
            <a:avLst/>
          </a:prstGeom>
        </p:spPr>
        <p:txBody>
          <a:bodyPr wrap="square">
            <a:spAutoFit/>
          </a:bodyPr>
          <a:lstStyle/>
          <a:p>
            <a:r>
              <a:rPr lang="en-GB" sz="2000" dirty="0"/>
              <a:t>ventral striatum (VS),</a:t>
            </a:r>
          </a:p>
        </p:txBody>
      </p:sp>
      <p:sp>
        <p:nvSpPr>
          <p:cNvPr id="4" name="Pravokotnik 3"/>
          <p:cNvSpPr/>
          <p:nvPr/>
        </p:nvSpPr>
        <p:spPr>
          <a:xfrm>
            <a:off x="5765125" y="5377971"/>
            <a:ext cx="6400800" cy="400110"/>
          </a:xfrm>
          <a:prstGeom prst="rect">
            <a:avLst/>
          </a:prstGeom>
        </p:spPr>
        <p:txBody>
          <a:bodyPr wrap="square">
            <a:spAutoFit/>
          </a:bodyPr>
          <a:lstStyle/>
          <a:p>
            <a:r>
              <a:rPr lang="en-GB" sz="2000" dirty="0" err="1"/>
              <a:t>cortico</a:t>
            </a:r>
            <a:r>
              <a:rPr lang="en-GB" sz="2000" dirty="0"/>
              <a:t>–</a:t>
            </a:r>
            <a:r>
              <a:rPr lang="en-GB" sz="2000" dirty="0" err="1"/>
              <a:t>striato</a:t>
            </a:r>
            <a:r>
              <a:rPr lang="en-GB" sz="2000" dirty="0"/>
              <a:t>–</a:t>
            </a:r>
            <a:r>
              <a:rPr lang="en-GB" sz="2000" dirty="0" err="1"/>
              <a:t>thalamo</a:t>
            </a:r>
            <a:r>
              <a:rPr lang="en-GB" sz="2000" dirty="0"/>
              <a:t>-cortical (CSTC) feedback </a:t>
            </a:r>
          </a:p>
        </p:txBody>
      </p:sp>
      <p:pic>
        <p:nvPicPr>
          <p:cNvPr id="5" name="Slika 4"/>
          <p:cNvPicPr>
            <a:picLocks noChangeAspect="1"/>
          </p:cNvPicPr>
          <p:nvPr/>
        </p:nvPicPr>
        <p:blipFill>
          <a:blip r:embed="rId3"/>
          <a:stretch>
            <a:fillRect/>
          </a:stretch>
        </p:blipFill>
        <p:spPr>
          <a:xfrm>
            <a:off x="4876800" y="835993"/>
            <a:ext cx="7315200" cy="3634740"/>
          </a:xfrm>
          <a:prstGeom prst="rect">
            <a:avLst/>
          </a:prstGeom>
        </p:spPr>
      </p:pic>
      <p:sp>
        <p:nvSpPr>
          <p:cNvPr id="6" name="Pravokotnik 5"/>
          <p:cNvSpPr/>
          <p:nvPr/>
        </p:nvSpPr>
        <p:spPr>
          <a:xfrm>
            <a:off x="5181600" y="4546974"/>
            <a:ext cx="7010400" cy="830997"/>
          </a:xfrm>
          <a:prstGeom prst="rect">
            <a:avLst/>
          </a:prstGeom>
        </p:spPr>
        <p:txBody>
          <a:bodyPr wrap="square">
            <a:spAutoFit/>
          </a:bodyPr>
          <a:lstStyle/>
          <a:p>
            <a:r>
              <a:rPr lang="en-US" b="1" dirty="0">
                <a:latin typeface="+mj-lt"/>
              </a:rPr>
              <a:t>Effective connectivity changes in LSD-induced altered states of consciousness in </a:t>
            </a:r>
            <a:r>
              <a:rPr lang="en-US" b="1" dirty="0" smtClean="0">
                <a:latin typeface="+mj-lt"/>
              </a:rPr>
              <a:t>humans</a:t>
            </a:r>
            <a:r>
              <a:rPr lang="sl-SI" b="1" dirty="0" smtClean="0">
                <a:latin typeface="+mj-lt"/>
              </a:rPr>
              <a:t>:</a:t>
            </a:r>
            <a:endParaRPr lang="en-GB" b="1"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http://www.neuro.sofiatopia.org/ibrain5.jpg"/>
          <p:cNvPicPr>
            <a:picLocks noChangeAspect="1" noChangeArrowheads="1"/>
          </p:cNvPicPr>
          <p:nvPr/>
        </p:nvPicPr>
        <p:blipFill>
          <a:blip r:embed="rId3"/>
          <a:srcRect/>
          <a:stretch>
            <a:fillRect/>
          </a:stretch>
        </p:blipFill>
        <p:spPr bwMode="auto">
          <a:xfrm>
            <a:off x="5943600" y="2243411"/>
            <a:ext cx="6248400" cy="4614590"/>
          </a:xfrm>
          <a:prstGeom prst="rect">
            <a:avLst/>
          </a:prstGeom>
          <a:noFill/>
          <a:ln w="9525">
            <a:noFill/>
            <a:miter lim="800000"/>
            <a:headEnd/>
            <a:tailEnd/>
          </a:ln>
        </p:spPr>
      </p:pic>
      <p:sp>
        <p:nvSpPr>
          <p:cNvPr id="29698" name="Rectangle 2"/>
          <p:cNvSpPr>
            <a:spLocks noGrp="1" noChangeArrowheads="1"/>
          </p:cNvSpPr>
          <p:nvPr>
            <p:ph type="title"/>
          </p:nvPr>
        </p:nvSpPr>
        <p:spPr/>
        <p:txBody>
          <a:bodyPr/>
          <a:lstStyle/>
          <a:p>
            <a:pPr eaLnBrk="1" hangingPunct="1"/>
            <a:r>
              <a:rPr lang="en-US" sz="4000" b="1" dirty="0" smtClean="0">
                <a:solidFill>
                  <a:srgbClr val="FFFF00"/>
                </a:solidFill>
                <a:ea typeface="Geneva"/>
              </a:rPr>
              <a:t>PSPL</a:t>
            </a:r>
            <a:r>
              <a:rPr lang="sl-SI" sz="4000" b="1" dirty="0" smtClean="0">
                <a:solidFill>
                  <a:srgbClr val="FFFF00"/>
                </a:solidFill>
                <a:ea typeface="Geneva"/>
              </a:rPr>
              <a:t>: </a:t>
            </a:r>
            <a:r>
              <a:rPr lang="en-US" sz="4000" dirty="0">
                <a:solidFill>
                  <a:srgbClr val="FFFF00"/>
                </a:solidFill>
              </a:rPr>
              <a:t>posterior superior parietal</a:t>
            </a:r>
            <a:endParaRPr lang="en-US" sz="4000" b="1" dirty="0" smtClean="0">
              <a:solidFill>
                <a:srgbClr val="FFFF00"/>
              </a:solidFill>
              <a:ea typeface="Geneva"/>
            </a:endParaRPr>
          </a:p>
        </p:txBody>
      </p:sp>
      <p:sp>
        <p:nvSpPr>
          <p:cNvPr id="29699" name="Rectangle 3"/>
          <p:cNvSpPr>
            <a:spLocks noGrp="1" noChangeArrowheads="1"/>
          </p:cNvSpPr>
          <p:nvPr>
            <p:ph type="body" idx="1"/>
          </p:nvPr>
        </p:nvSpPr>
        <p:spPr>
          <a:xfrm>
            <a:off x="152400" y="838200"/>
            <a:ext cx="7772400" cy="5486400"/>
          </a:xfrm>
        </p:spPr>
        <p:txBody>
          <a:bodyPr/>
          <a:lstStyle/>
          <a:p>
            <a:pPr eaLnBrk="1" hangingPunct="1"/>
            <a:r>
              <a:rPr lang="en-US" dirty="0" err="1" smtClean="0">
                <a:ea typeface="Geneva"/>
              </a:rPr>
              <a:t>Vključeni</a:t>
            </a:r>
            <a:r>
              <a:rPr lang="en-US" dirty="0" smtClean="0">
                <a:ea typeface="Geneva"/>
              </a:rPr>
              <a:t> v </a:t>
            </a:r>
            <a:r>
              <a:rPr lang="en-US" b="1" dirty="0" err="1" smtClean="0">
                <a:solidFill>
                  <a:srgbClr val="00B0F0"/>
                </a:solidFill>
                <a:ea typeface="Geneva"/>
              </a:rPr>
              <a:t>integracijo</a:t>
            </a:r>
            <a:r>
              <a:rPr lang="en-US" b="1" dirty="0" smtClean="0">
                <a:solidFill>
                  <a:srgbClr val="00B0F0"/>
                </a:solidFill>
                <a:ea typeface="Geneva"/>
              </a:rPr>
              <a:t> in </a:t>
            </a:r>
            <a:r>
              <a:rPr lang="en-US" b="1" dirty="0" err="1" smtClean="0">
                <a:solidFill>
                  <a:srgbClr val="00B0F0"/>
                </a:solidFill>
                <a:ea typeface="Geneva"/>
              </a:rPr>
              <a:t>analizo</a:t>
            </a:r>
            <a:r>
              <a:rPr lang="en-US" b="1" dirty="0" smtClean="0">
                <a:solidFill>
                  <a:srgbClr val="00B0F0"/>
                </a:solidFill>
                <a:ea typeface="Geneva"/>
              </a:rPr>
              <a:t> </a:t>
            </a:r>
            <a:r>
              <a:rPr lang="en-US" dirty="0" err="1" smtClean="0">
                <a:ea typeface="Geneva"/>
              </a:rPr>
              <a:t>višj</a:t>
            </a:r>
            <a:r>
              <a:rPr lang="sl-SI" dirty="0" smtClean="0">
                <a:ea typeface="Geneva"/>
              </a:rPr>
              <a:t>ih</a:t>
            </a:r>
            <a:r>
              <a:rPr lang="en-US" dirty="0" smtClean="0">
                <a:ea typeface="Geneva"/>
              </a:rPr>
              <a:t> </a:t>
            </a:r>
            <a:r>
              <a:rPr lang="en-US" b="1" u="sng" dirty="0" err="1" smtClean="0">
                <a:solidFill>
                  <a:srgbClr val="C00000"/>
                </a:solidFill>
                <a:ea typeface="Geneva"/>
              </a:rPr>
              <a:t>senzoričn</a:t>
            </a:r>
            <a:r>
              <a:rPr lang="sl-SI" b="1" u="sng" dirty="0" smtClean="0">
                <a:solidFill>
                  <a:srgbClr val="C00000"/>
                </a:solidFill>
                <a:ea typeface="Geneva"/>
              </a:rPr>
              <a:t>ih</a:t>
            </a:r>
            <a:r>
              <a:rPr lang="en-US" b="1" u="sng" dirty="0" smtClean="0">
                <a:solidFill>
                  <a:srgbClr val="C00000"/>
                </a:solidFill>
                <a:ea typeface="Geneva"/>
              </a:rPr>
              <a:t> </a:t>
            </a:r>
            <a:r>
              <a:rPr lang="en-US" dirty="0" err="1" smtClean="0">
                <a:ea typeface="Geneva"/>
              </a:rPr>
              <a:t>informacij</a:t>
            </a:r>
            <a:r>
              <a:rPr lang="en-US" dirty="0" smtClean="0">
                <a:ea typeface="Geneva"/>
              </a:rPr>
              <a:t> </a:t>
            </a:r>
            <a:r>
              <a:rPr lang="en-US" dirty="0" err="1" smtClean="0">
                <a:ea typeface="Geneva"/>
              </a:rPr>
              <a:t>za</a:t>
            </a:r>
            <a:r>
              <a:rPr lang="en-US" dirty="0" smtClean="0">
                <a:ea typeface="Geneva"/>
              </a:rPr>
              <a:t> </a:t>
            </a:r>
            <a:r>
              <a:rPr lang="en-US" dirty="0" err="1" smtClean="0">
                <a:ea typeface="Geneva"/>
              </a:rPr>
              <a:t>ustvarjanje</a:t>
            </a:r>
            <a:r>
              <a:rPr lang="en-US" dirty="0" smtClean="0">
                <a:ea typeface="Geneva"/>
              </a:rPr>
              <a:t> 3-D </a:t>
            </a:r>
            <a:r>
              <a:rPr lang="sl-SI" dirty="0" smtClean="0">
                <a:ea typeface="Geneva"/>
              </a:rPr>
              <a:t>(prostorske) slike </a:t>
            </a:r>
            <a:r>
              <a:rPr lang="en-US" dirty="0" err="1" smtClean="0">
                <a:ea typeface="Geneva"/>
              </a:rPr>
              <a:t>telesa</a:t>
            </a:r>
            <a:r>
              <a:rPr lang="en-US" dirty="0" smtClean="0">
                <a:ea typeface="Geneva"/>
              </a:rPr>
              <a:t> v </a:t>
            </a:r>
            <a:r>
              <a:rPr lang="en-US" dirty="0" err="1" smtClean="0">
                <a:ea typeface="Geneva"/>
              </a:rPr>
              <a:t>prostoru</a:t>
            </a:r>
            <a:endParaRPr lang="en-US" dirty="0" smtClean="0">
              <a:ea typeface="Geneva"/>
            </a:endParaRPr>
          </a:p>
          <a:p>
            <a:pPr eaLnBrk="1" hangingPunct="1"/>
            <a:r>
              <a:rPr lang="en-US" dirty="0" err="1" smtClean="0">
                <a:ea typeface="Geneva"/>
              </a:rPr>
              <a:t>Verjetno</a:t>
            </a:r>
            <a:r>
              <a:rPr lang="en-US" dirty="0" smtClean="0">
                <a:ea typeface="Geneva"/>
              </a:rPr>
              <a:t> je </a:t>
            </a:r>
            <a:r>
              <a:rPr lang="en-US" dirty="0" err="1" smtClean="0">
                <a:ea typeface="Geneva"/>
              </a:rPr>
              <a:t>vključen</a:t>
            </a:r>
            <a:r>
              <a:rPr lang="en-US" dirty="0" smtClean="0">
                <a:ea typeface="Geneva"/>
              </a:rPr>
              <a:t> v </a:t>
            </a:r>
            <a:r>
              <a:rPr lang="en-US" dirty="0" err="1" smtClean="0">
                <a:ea typeface="Geneva"/>
              </a:rPr>
              <a:t>dihotomij</a:t>
            </a:r>
            <a:r>
              <a:rPr lang="sl-SI" dirty="0" smtClean="0">
                <a:ea typeface="Geneva"/>
              </a:rPr>
              <a:t>o </a:t>
            </a:r>
            <a:r>
              <a:rPr lang="en-US" dirty="0" err="1" smtClean="0">
                <a:ea typeface="Geneva"/>
              </a:rPr>
              <a:t>dojemanj</a:t>
            </a:r>
            <a:r>
              <a:rPr lang="sl-SI" dirty="0" smtClean="0">
                <a:ea typeface="Geneva"/>
              </a:rPr>
              <a:t>a</a:t>
            </a:r>
            <a:r>
              <a:rPr lang="en-US" dirty="0" smtClean="0">
                <a:ea typeface="Geneva"/>
              </a:rPr>
              <a:t> </a:t>
            </a:r>
            <a:r>
              <a:rPr lang="en-US" dirty="0" err="1" smtClean="0">
                <a:ea typeface="Geneva"/>
              </a:rPr>
              <a:t>sebe</a:t>
            </a:r>
            <a:r>
              <a:rPr lang="en-US" dirty="0" smtClean="0">
                <a:ea typeface="Geneva"/>
              </a:rPr>
              <a:t> / drug</a:t>
            </a:r>
            <a:r>
              <a:rPr lang="sl-SI" dirty="0" smtClean="0">
                <a:ea typeface="Geneva"/>
              </a:rPr>
              <a:t>ih</a:t>
            </a:r>
            <a:endParaRPr lang="en-US" dirty="0" smtClean="0">
              <a:ea typeface="Geneva"/>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0.4|0.2|0.2"/>
</p:tagLst>
</file>

<file path=ppt/theme/theme1.xml><?xml version="1.0" encoding="utf-8"?>
<a:theme xmlns:a="http://schemas.openxmlformats.org/drawingml/2006/main" name="Azure">
  <a:themeElements>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3333CC"/>
        </a:hlink>
        <a:folHlink>
          <a:srgbClr val="3333CC"/>
        </a:folHlink>
      </a:clrScheme>
      <a:clrMap bg1="dk2" tx1="lt1" bg2="dk1" tx2="lt2" accent1="accent1" accent2="accent2" accent3="accent3" accent4="accent4" accent5="accent5" accent6="accent6" hlink="hlink" folHlink="folHlink"/>
    </a:extraClrScheme>
    <a:extraClrScheme>
      <a:clrScheme name="Azure 5">
        <a:dk1>
          <a:srgbClr val="000000"/>
        </a:dk1>
        <a:lt1>
          <a:srgbClr val="FFFFFF"/>
        </a:lt1>
        <a:dk2>
          <a:srgbClr val="000000"/>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6">
        <a:dk1>
          <a:srgbClr val="000000"/>
        </a:dk1>
        <a:lt1>
          <a:srgbClr val="FFFFFF"/>
        </a:lt1>
        <a:dk2>
          <a:srgbClr val="FFFFFF"/>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14800</TotalTime>
  <Words>2236</Words>
  <Application>Microsoft Office PowerPoint</Application>
  <PresentationFormat>Širokozaslonsko</PresentationFormat>
  <Paragraphs>270</Paragraphs>
  <Slides>41</Slides>
  <Notes>20</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41</vt:i4>
      </vt:variant>
    </vt:vector>
  </HeadingPairs>
  <TitlesOfParts>
    <vt:vector size="50" baseType="lpstr">
      <vt:lpstr>MS PGothic</vt:lpstr>
      <vt:lpstr>Arial</vt:lpstr>
      <vt:lpstr>Calibri</vt:lpstr>
      <vt:lpstr>Geneva</vt:lpstr>
      <vt:lpstr>Tahoma</vt:lpstr>
      <vt:lpstr>Times New Roman</vt:lpstr>
      <vt:lpstr>Wingdings</vt:lpstr>
      <vt:lpstr>Azure</vt:lpstr>
      <vt:lpstr>Custom Design</vt:lpstr>
      <vt:lpstr>Psihofarmakologija duševnih motenj  8.1-Enteogeni  Gorazd Drevenšek 2025/26</vt:lpstr>
      <vt:lpstr>Psihoaktivne snovi in verstva – poskus na Veliki petek</vt:lpstr>
      <vt:lpstr>Vitraži v katoliških cerkvah</vt:lpstr>
      <vt:lpstr>Enteogeni</vt:lpstr>
      <vt:lpstr>Pregled nevropsihologije duhovne izkušnje</vt:lpstr>
      <vt:lpstr>PowerPointova predstavitev</vt:lpstr>
      <vt:lpstr>Pomembni kognitivni operatorji</vt:lpstr>
      <vt:lpstr>Pomembne asociativne kortikalne regije</vt:lpstr>
      <vt:lpstr>PSPL: posterior superior parietal</vt:lpstr>
      <vt:lpstr>ITL: inferior temporal</vt:lpstr>
      <vt:lpstr>IPL: inferior parietal</vt:lpstr>
      <vt:lpstr>PFC</vt:lpstr>
      <vt:lpstr>Fiziološke korelacije</vt:lpstr>
      <vt:lpstr>Izhodišče enteogenega odziva:</vt:lpstr>
      <vt:lpstr>Epilepsija, senčni reženj</vt:lpstr>
      <vt:lpstr>Senčni reženj</vt:lpstr>
      <vt:lpstr>Kognitivni operatorji</vt:lpstr>
      <vt:lpstr>Kaj je mistična zaznava?</vt:lpstr>
      <vt:lpstr>Nevroteologija</vt:lpstr>
      <vt:lpstr>Šamani v Sibiriji (*šaman – poimenovanje ljudstva Evenkov)</vt:lpstr>
      <vt:lpstr>Kaj je šaman?</vt:lpstr>
      <vt:lpstr>Rdeča mušnica</vt:lpstr>
      <vt:lpstr>Primerjava: Budistične spretnosti</vt:lpstr>
      <vt:lpstr>Doseganje mističnega</vt:lpstr>
      <vt:lpstr>Verski rituali</vt:lpstr>
      <vt:lpstr>Enteogeni</vt:lpstr>
      <vt:lpstr>Enteogeni - primeri</vt:lpstr>
      <vt:lpstr>Azteška uporaba enteogenov</vt:lpstr>
      <vt:lpstr>Florentinski kodeks</vt:lpstr>
      <vt:lpstr>Kodeks Mendoza</vt:lpstr>
      <vt:lpstr>Azteški kodeksi</vt:lpstr>
      <vt:lpstr>Azteške rastline in njihova uporaba</vt:lpstr>
      <vt:lpstr>Goba bogov</vt:lpstr>
      <vt:lpstr>Psilocibinske gobe: močni halucinogeni</vt:lpstr>
      <vt:lpstr>Psilocybe sp.</vt:lpstr>
      <vt:lpstr>Psilocybe sp: Verska uporaba</vt:lpstr>
      <vt:lpstr>Vsebnost Psilocibina</vt:lpstr>
      <vt:lpstr>Uporaba psilocibinskih gob med prazniki žrtvovanja</vt:lpstr>
      <vt:lpstr>Farmakološko izzvano nasilje in agresija?</vt:lpstr>
      <vt:lpstr>Dodatni vplivi psilocibinskih gob</vt:lpstr>
      <vt:lpstr>Dileme enteogenov?</vt:lpstr>
    </vt:vector>
  </TitlesOfParts>
  <Company>Sinauer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Psychopharmacology, 2e</dc:title>
  <dc:creator>Sinauer Associates;Inc.</dc:creator>
  <cp:lastModifiedBy>Drevenšek, Gorazd</cp:lastModifiedBy>
  <cp:revision>1045</cp:revision>
  <cp:lastPrinted>1601-01-01T00:00:00Z</cp:lastPrinted>
  <dcterms:created xsi:type="dcterms:W3CDTF">2000-10-16T19:08:56Z</dcterms:created>
  <dcterms:modified xsi:type="dcterms:W3CDTF">2025-12-02T09:59:37Z</dcterms:modified>
</cp:coreProperties>
</file>