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9" r:id="rId2"/>
    <p:sldId id="288" r:id="rId3"/>
    <p:sldId id="304" r:id="rId4"/>
    <p:sldId id="306" r:id="rId5"/>
    <p:sldId id="305" r:id="rId6"/>
    <p:sldId id="289" r:id="rId7"/>
    <p:sldId id="303" r:id="rId8"/>
    <p:sldId id="294" r:id="rId9"/>
    <p:sldId id="301" r:id="rId10"/>
    <p:sldId id="302" r:id="rId11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sl-SI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ivzeti razdelek" id="{779CC93D-E52E-4D84-901B-11D7331DD495}">
          <p14:sldIdLst>
            <p14:sldId id="259"/>
          </p14:sldIdLst>
        </p14:section>
        <p14:section name="Pregled in cilji" id="{ABA716BF-3A5C-4ADB-94C9-CFEF84EBA240}">
          <p14:sldIdLst>
            <p14:sldId id="288"/>
            <p14:sldId id="304"/>
            <p14:sldId id="306"/>
            <p14:sldId id="305"/>
            <p14:sldId id="289"/>
            <p14:sldId id="303"/>
            <p14:sldId id="294"/>
            <p14:sldId id="301"/>
            <p14:sldId id="302"/>
          </p14:sldIdLst>
        </p14:section>
        <p14:section name="Dodatek" id="{3F78B471-41DA-46F2-A8E4-97E471896AB3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CC00"/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 varScale="1">
        <p:scale>
          <a:sx n="93" d="100"/>
          <a:sy n="93" d="100"/>
        </p:scale>
        <p:origin x="528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l-SI" sz="1200"/>
            </a:lvl1pPr>
          </a:lstStyle>
          <a:p>
            <a:endParaRPr lang="sl-SI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l-SI" sz="1200"/>
            </a:lvl1pPr>
          </a:lstStyle>
          <a:p>
            <a:fld id="{D83FDC75-7F73-4A4A-A77C-09AADF00E0EA}" type="datetimeFigureOut">
              <a:rPr lang="sl-SI" smtClean="0"/>
              <a:pPr/>
              <a:t>2. 10. 2025</a:t>
            </a:fld>
            <a:endParaRPr lang="sl-S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l-SI" sz="1200"/>
            </a:lvl1pPr>
          </a:lstStyle>
          <a:p>
            <a:endParaRPr lang="sl-S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l-SI" sz="1200"/>
            </a:lvl1pPr>
          </a:lstStyle>
          <a:p>
            <a:fld id="{459226BF-1F13-42D3-80DC-373E7ADD1EBC}" type="slidenum">
              <a:rPr lang="sl-SI" smtClean="0"/>
              <a:pPr/>
              <a:t>‹#›</a:t>
            </a:fld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844054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sl-SI"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sl-SI" sz="1200"/>
            </a:lvl1pPr>
          </a:lstStyle>
          <a:p>
            <a:fld id="{48AEF76B-3757-4A0B-AF93-28494465C1DD}" type="datetimeFigureOut">
              <a:pPr/>
              <a:t>2. 10. 2025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Kliknite, če želite urediti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sl-SI"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sl-SI" sz="1200"/>
            </a:lvl1pPr>
          </a:lstStyle>
          <a:p>
            <a:fld id="{75693FD4-8F83-4EF7-AC3F-0DC0388986B0}" type="slidenum"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35898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sl-SI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sl-SI" smtClean="0"/>
              <a:pPr/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865486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693FD4-8F83-4EF7-AC3F-0DC0388986B0}" type="slidenum">
              <a:rPr lang="sl-SI" smtClean="0"/>
              <a:pPr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7970338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sl-SI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sl-SI"/>
              <a:t>Kliknite, če želite urediti glavni slog naslova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sl-SI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sl-SI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sl-SI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sl-SI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sl-SI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sl-SI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sl-SI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sl-SI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sl-SI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en-US"/>
              <a:t>Click to edit Master subtitle style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sl-SI" sz="2000" baseline="0"/>
            </a:lvl1pPr>
          </a:lstStyle>
          <a:p>
            <a:r>
              <a:rPr kumimoji="0" lang="sl-SI"/>
              <a:t>Logotip podjetja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 ozad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sl-S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2E642F-309A-422F-9817-F45DA086D3E2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54105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l-SI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6D44BB-2441-4BE8-B0C2-25FD426887D9}" type="slidenum">
              <a:rPr lang="sl-SI" altLang="sl-SI"/>
              <a:pPr/>
              <a:t>‹#›</a:t>
            </a:fld>
            <a:endParaRPr lang="sl-SI" altLang="sl-SI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639465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sl-SI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sl-SI"/>
              <a:t>Kliknite, če želite urediti glavni slog naslova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sl-SI" sz="1800"/>
            </a:lvl1pPr>
          </a:lstStyle>
          <a:p>
            <a:r>
              <a:rPr kumimoji="0" lang="sl-SI"/>
              <a:t>Logotip podjetja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slov in vsebina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sl-SI"/>
            </a:lvl1pPr>
          </a:lstStyle>
          <a:p>
            <a:r>
              <a:rPr kumimoji="0" lang="sl-SI"/>
              <a:t>Kliknite, če želite urediti slog glavnega naslova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sl-SI" sz="3200">
                <a:latin typeface="+mn-lt"/>
              </a:defRPr>
            </a:lvl1pPr>
            <a:lvl2pPr eaLnBrk="1" latinLnBrk="0" hangingPunct="1">
              <a:defRPr kumimoji="0" lang="sl-SI" sz="2800">
                <a:latin typeface="+mn-lt"/>
              </a:defRPr>
            </a:lvl2pPr>
            <a:lvl3pPr eaLnBrk="1" latinLnBrk="0" hangingPunct="1">
              <a:defRPr kumimoji="0" lang="sl-SI" sz="2400">
                <a:latin typeface="+mn-lt"/>
              </a:defRPr>
            </a:lvl3pPr>
            <a:lvl4pPr eaLnBrk="1" latinLnBrk="0" hangingPunct="1">
              <a:defRPr kumimoji="0" lang="sl-SI" sz="2400">
                <a:latin typeface="+mn-lt"/>
              </a:defRPr>
            </a:lvl4pPr>
            <a:lvl5pPr eaLnBrk="1" latinLnBrk="0" hangingPunct="1">
              <a:defRPr kumimoji="0" lang="sl-SI" sz="2400">
                <a:latin typeface="+mn-lt"/>
              </a:defRPr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sl-SI" sz="2800"/>
            </a:lvl1pPr>
            <a:lvl2pPr eaLnBrk="1" latinLnBrk="0" hangingPunct="1">
              <a:defRPr kumimoji="0" lang="sl-SI" sz="2400"/>
            </a:lvl2pPr>
            <a:lvl3pPr eaLnBrk="1" latinLnBrk="0" hangingPunct="1">
              <a:defRPr kumimoji="0" lang="sl-SI" sz="2000"/>
            </a:lvl3pPr>
            <a:lvl4pPr eaLnBrk="1" latinLnBrk="0" hangingPunct="1">
              <a:defRPr kumimoji="0" lang="sl-SI" sz="1800"/>
            </a:lvl4pPr>
            <a:lvl5pPr eaLnBrk="1" latinLnBrk="0" hangingPunct="1">
              <a:defRPr kumimoji="0" lang="sl-SI" sz="1800"/>
            </a:lvl5pPr>
            <a:lvl6pPr eaLnBrk="1" latinLnBrk="0" hangingPunct="1">
              <a:defRPr kumimoji="0" lang="sl-SI" sz="1800"/>
            </a:lvl6pPr>
            <a:lvl7pPr eaLnBrk="1" latinLnBrk="0" hangingPunct="1">
              <a:defRPr kumimoji="0" lang="sl-SI" sz="1800"/>
            </a:lvl7pPr>
            <a:lvl8pPr eaLnBrk="1" latinLnBrk="0" hangingPunct="1">
              <a:defRPr kumimoji="0" lang="sl-SI" sz="1800"/>
            </a:lvl8pPr>
            <a:lvl9pPr eaLnBrk="1" latinLnBrk="0" hangingPunct="1">
              <a:defRPr kumimoji="0" lang="sl-SI"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sl-SI" sz="2800"/>
            </a:lvl1pPr>
            <a:lvl2pPr eaLnBrk="1" latinLnBrk="0" hangingPunct="1">
              <a:defRPr kumimoji="0" lang="sl-SI" sz="2400"/>
            </a:lvl2pPr>
            <a:lvl3pPr eaLnBrk="1" latinLnBrk="0" hangingPunct="1">
              <a:defRPr kumimoji="0" lang="sl-SI" sz="2000"/>
            </a:lvl3pPr>
            <a:lvl4pPr eaLnBrk="1" latinLnBrk="0" hangingPunct="1">
              <a:defRPr kumimoji="0" lang="sl-SI" sz="1800"/>
            </a:lvl4pPr>
            <a:lvl5pPr eaLnBrk="1" latinLnBrk="0" hangingPunct="1">
              <a:defRPr kumimoji="0" lang="sl-SI" sz="1800"/>
            </a:lvl5pPr>
            <a:lvl6pPr eaLnBrk="1" latinLnBrk="0" hangingPunct="1">
              <a:defRPr kumimoji="0" lang="sl-SI" sz="1800"/>
            </a:lvl6pPr>
            <a:lvl7pPr eaLnBrk="1" latinLnBrk="0" hangingPunct="1">
              <a:defRPr kumimoji="0" lang="sl-SI" sz="1800"/>
            </a:lvl7pPr>
            <a:lvl8pPr eaLnBrk="1" latinLnBrk="0" hangingPunct="1">
              <a:defRPr kumimoji="0" lang="sl-SI" sz="1800"/>
            </a:lvl8pPr>
            <a:lvl9pPr eaLnBrk="1" latinLnBrk="0" hangingPunct="1">
              <a:defRPr kumimoji="0" lang="sl-SI" sz="18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sl-SI"/>
            </a:lvl1pPr>
          </a:lstStyle>
          <a:p>
            <a:pPr eaLnBrk="1" latinLnBrk="0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sl-SI" sz="2400" b="1"/>
            </a:lvl1pPr>
            <a:lvl2pPr marL="457200" indent="0" eaLnBrk="1" latinLnBrk="0" hangingPunct="1">
              <a:buNone/>
              <a:defRPr kumimoji="0" lang="sl-SI" sz="2000" b="1"/>
            </a:lvl2pPr>
            <a:lvl3pPr marL="914400" indent="0" eaLnBrk="1" latinLnBrk="0" hangingPunct="1">
              <a:buNone/>
              <a:defRPr kumimoji="0" lang="sl-SI" sz="1800" b="1"/>
            </a:lvl3pPr>
            <a:lvl4pPr marL="1371600" indent="0" eaLnBrk="1" latinLnBrk="0" hangingPunct="1">
              <a:buNone/>
              <a:defRPr kumimoji="0" lang="sl-SI" sz="1600" b="1"/>
            </a:lvl4pPr>
            <a:lvl5pPr marL="1828800" indent="0" eaLnBrk="1" latinLnBrk="0" hangingPunct="1">
              <a:buNone/>
              <a:defRPr kumimoji="0" lang="sl-SI" sz="1600" b="1"/>
            </a:lvl5pPr>
            <a:lvl6pPr marL="2286000" indent="0" eaLnBrk="1" latinLnBrk="0" hangingPunct="1">
              <a:buNone/>
              <a:defRPr kumimoji="0" lang="sl-SI" sz="1600" b="1"/>
            </a:lvl6pPr>
            <a:lvl7pPr marL="2743200" indent="0" eaLnBrk="1" latinLnBrk="0" hangingPunct="1">
              <a:buNone/>
              <a:defRPr kumimoji="0" lang="sl-SI" sz="1600" b="1"/>
            </a:lvl7pPr>
            <a:lvl8pPr marL="3200400" indent="0" eaLnBrk="1" latinLnBrk="0" hangingPunct="1">
              <a:buNone/>
              <a:defRPr kumimoji="0" lang="sl-SI" sz="1600" b="1"/>
            </a:lvl8pPr>
            <a:lvl9pPr marL="3657600" indent="0" eaLnBrk="1" latinLnBrk="0" hangingPunct="1">
              <a:buNone/>
              <a:defRPr kumimoji="0" lang="sl-SI" sz="1600" b="1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sl-SI" sz="2400"/>
            </a:lvl1pPr>
            <a:lvl2pPr eaLnBrk="1" latinLnBrk="0" hangingPunct="1">
              <a:defRPr kumimoji="0" lang="sl-SI" sz="2000"/>
            </a:lvl2pPr>
            <a:lvl3pPr eaLnBrk="1" latinLnBrk="0" hangingPunct="1">
              <a:defRPr kumimoji="0" lang="sl-SI" sz="1800"/>
            </a:lvl3pPr>
            <a:lvl4pPr eaLnBrk="1" latinLnBrk="0" hangingPunct="1">
              <a:defRPr kumimoji="0" lang="sl-SI" sz="1600"/>
            </a:lvl4pPr>
            <a:lvl5pPr eaLnBrk="1" latinLnBrk="0" hangingPunct="1">
              <a:defRPr kumimoji="0" lang="sl-SI" sz="1600"/>
            </a:lvl5pPr>
            <a:lvl6pPr eaLnBrk="1" latinLnBrk="0" hangingPunct="1">
              <a:defRPr kumimoji="0" lang="sl-SI" sz="1600"/>
            </a:lvl6pPr>
            <a:lvl7pPr eaLnBrk="1" latinLnBrk="0" hangingPunct="1">
              <a:defRPr kumimoji="0" lang="sl-SI" sz="1600"/>
            </a:lvl7pPr>
            <a:lvl8pPr eaLnBrk="1" latinLnBrk="0" hangingPunct="1">
              <a:defRPr kumimoji="0" lang="sl-SI" sz="1600"/>
            </a:lvl8pPr>
            <a:lvl9pPr eaLnBrk="1" latinLnBrk="0" hangingPunct="1">
              <a:defRPr kumimoji="0" lang="sl-SI"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sl-SI" sz="2400" b="1"/>
            </a:lvl1pPr>
            <a:lvl2pPr marL="457200" indent="0" eaLnBrk="1" latinLnBrk="0" hangingPunct="1">
              <a:buNone/>
              <a:defRPr kumimoji="0" lang="sl-SI" sz="2000" b="1"/>
            </a:lvl2pPr>
            <a:lvl3pPr marL="914400" indent="0" eaLnBrk="1" latinLnBrk="0" hangingPunct="1">
              <a:buNone/>
              <a:defRPr kumimoji="0" lang="sl-SI" sz="1800" b="1"/>
            </a:lvl3pPr>
            <a:lvl4pPr marL="1371600" indent="0" eaLnBrk="1" latinLnBrk="0" hangingPunct="1">
              <a:buNone/>
              <a:defRPr kumimoji="0" lang="sl-SI" sz="1600" b="1"/>
            </a:lvl4pPr>
            <a:lvl5pPr marL="1828800" indent="0" eaLnBrk="1" latinLnBrk="0" hangingPunct="1">
              <a:buNone/>
              <a:defRPr kumimoji="0" lang="sl-SI" sz="1600" b="1"/>
            </a:lvl5pPr>
            <a:lvl6pPr marL="2286000" indent="0" eaLnBrk="1" latinLnBrk="0" hangingPunct="1">
              <a:buNone/>
              <a:defRPr kumimoji="0" lang="sl-SI" sz="1600" b="1"/>
            </a:lvl6pPr>
            <a:lvl7pPr marL="2743200" indent="0" eaLnBrk="1" latinLnBrk="0" hangingPunct="1">
              <a:buNone/>
              <a:defRPr kumimoji="0" lang="sl-SI" sz="1600" b="1"/>
            </a:lvl7pPr>
            <a:lvl8pPr marL="3200400" indent="0" eaLnBrk="1" latinLnBrk="0" hangingPunct="1">
              <a:buNone/>
              <a:defRPr kumimoji="0" lang="sl-SI" sz="1600" b="1"/>
            </a:lvl8pPr>
            <a:lvl9pPr marL="3657600" indent="0" eaLnBrk="1" latinLnBrk="0" hangingPunct="1">
              <a:buNone/>
              <a:defRPr kumimoji="0" lang="sl-SI" sz="1600" b="1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sl-SI" sz="2400"/>
            </a:lvl1pPr>
            <a:lvl2pPr eaLnBrk="1" latinLnBrk="0" hangingPunct="1">
              <a:defRPr kumimoji="0" lang="sl-SI" sz="2000"/>
            </a:lvl2pPr>
            <a:lvl3pPr eaLnBrk="1" latinLnBrk="0" hangingPunct="1">
              <a:defRPr kumimoji="0" lang="sl-SI" sz="1800"/>
            </a:lvl3pPr>
            <a:lvl4pPr eaLnBrk="1" latinLnBrk="0" hangingPunct="1">
              <a:defRPr kumimoji="0" lang="sl-SI" sz="1600"/>
            </a:lvl4pPr>
            <a:lvl5pPr eaLnBrk="1" latinLnBrk="0" hangingPunct="1">
              <a:defRPr kumimoji="0" lang="sl-SI" sz="1600"/>
            </a:lvl5pPr>
            <a:lvl6pPr eaLnBrk="1" latinLnBrk="0" hangingPunct="1">
              <a:defRPr kumimoji="0" lang="sl-SI" sz="1600"/>
            </a:lvl6pPr>
            <a:lvl7pPr eaLnBrk="1" latinLnBrk="0" hangingPunct="1">
              <a:defRPr kumimoji="0" lang="sl-SI" sz="1600"/>
            </a:lvl7pPr>
            <a:lvl8pPr eaLnBrk="1" latinLnBrk="0" hangingPunct="1">
              <a:defRPr kumimoji="0" lang="sl-SI" sz="1600"/>
            </a:lvl8pPr>
            <a:lvl9pPr eaLnBrk="1" latinLnBrk="0" hangingPunct="1">
              <a:defRPr kumimoji="0" lang="sl-SI" sz="16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sl-SI" sz="2000" b="1"/>
            </a:lvl1pPr>
          </a:lstStyle>
          <a:p>
            <a:pPr eaLnBrk="1" latinLnBrk="0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sl-SI" sz="3200"/>
            </a:lvl1pPr>
            <a:lvl2pPr eaLnBrk="1" latinLnBrk="0" hangingPunct="1">
              <a:defRPr kumimoji="0" lang="sl-SI" sz="2800"/>
            </a:lvl2pPr>
            <a:lvl3pPr eaLnBrk="1" latinLnBrk="0" hangingPunct="1">
              <a:defRPr kumimoji="0" lang="sl-SI" sz="2400"/>
            </a:lvl3pPr>
            <a:lvl4pPr eaLnBrk="1" latinLnBrk="0" hangingPunct="1">
              <a:defRPr kumimoji="0" lang="sl-SI" sz="2000"/>
            </a:lvl4pPr>
            <a:lvl5pPr eaLnBrk="1" latinLnBrk="0" hangingPunct="1">
              <a:defRPr kumimoji="0" lang="sl-SI" sz="2000"/>
            </a:lvl5pPr>
            <a:lvl6pPr eaLnBrk="1" latinLnBrk="0" hangingPunct="1">
              <a:defRPr kumimoji="0" lang="sl-SI" sz="2000"/>
            </a:lvl6pPr>
            <a:lvl7pPr eaLnBrk="1" latinLnBrk="0" hangingPunct="1">
              <a:defRPr kumimoji="0" lang="sl-SI" sz="2000"/>
            </a:lvl7pPr>
            <a:lvl8pPr eaLnBrk="1" latinLnBrk="0" hangingPunct="1">
              <a:defRPr kumimoji="0" lang="sl-SI" sz="2000"/>
            </a:lvl8pPr>
            <a:lvl9pPr eaLnBrk="1" latinLnBrk="0" hangingPunct="1">
              <a:defRPr kumimoji="0" lang="sl-SI" sz="20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sl-SI" sz="1400"/>
            </a:lvl1pPr>
            <a:lvl2pPr marL="457200" indent="0" eaLnBrk="1" latinLnBrk="0" hangingPunct="1">
              <a:buNone/>
              <a:defRPr kumimoji="0" lang="sl-SI" sz="1200"/>
            </a:lvl2pPr>
            <a:lvl3pPr marL="914400" indent="0" eaLnBrk="1" latinLnBrk="0" hangingPunct="1">
              <a:buNone/>
              <a:defRPr kumimoji="0" lang="sl-SI" sz="1000"/>
            </a:lvl3pPr>
            <a:lvl4pPr marL="1371600" indent="0" eaLnBrk="1" latinLnBrk="0" hangingPunct="1">
              <a:buNone/>
              <a:defRPr kumimoji="0" lang="sl-SI" sz="900"/>
            </a:lvl4pPr>
            <a:lvl5pPr marL="1828800" indent="0" eaLnBrk="1" latinLnBrk="0" hangingPunct="1">
              <a:buNone/>
              <a:defRPr kumimoji="0" lang="sl-SI" sz="900"/>
            </a:lvl5pPr>
            <a:lvl6pPr marL="2286000" indent="0" eaLnBrk="1" latinLnBrk="0" hangingPunct="1">
              <a:buNone/>
              <a:defRPr kumimoji="0" lang="sl-SI" sz="900"/>
            </a:lvl6pPr>
            <a:lvl7pPr marL="2743200" indent="0" eaLnBrk="1" latinLnBrk="0" hangingPunct="1">
              <a:buNone/>
              <a:defRPr kumimoji="0" lang="sl-SI" sz="900"/>
            </a:lvl7pPr>
            <a:lvl8pPr marL="3200400" indent="0" eaLnBrk="1" latinLnBrk="0" hangingPunct="1">
              <a:buNone/>
              <a:defRPr kumimoji="0" lang="sl-SI" sz="900"/>
            </a:lvl8pPr>
            <a:lvl9pPr marL="3657600" indent="0" eaLnBrk="1" latinLnBrk="0" hangingPunct="1">
              <a:buNone/>
              <a:defRPr kumimoji="0" lang="sl-SI" sz="9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sl-SI" sz="2000" b="1"/>
            </a:lvl1pPr>
          </a:lstStyle>
          <a:p>
            <a:pPr eaLnBrk="1" latinLnBrk="0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sl-SI" sz="3200"/>
            </a:lvl1pPr>
            <a:lvl2pPr marL="457200" indent="0" eaLnBrk="1" latinLnBrk="0" hangingPunct="1">
              <a:buNone/>
              <a:defRPr kumimoji="0" lang="sl-SI" sz="2800"/>
            </a:lvl2pPr>
            <a:lvl3pPr marL="914400" indent="0" eaLnBrk="1" latinLnBrk="0" hangingPunct="1">
              <a:buNone/>
              <a:defRPr kumimoji="0" lang="sl-SI" sz="2400"/>
            </a:lvl3pPr>
            <a:lvl4pPr marL="1371600" indent="0" eaLnBrk="1" latinLnBrk="0" hangingPunct="1">
              <a:buNone/>
              <a:defRPr kumimoji="0" lang="sl-SI" sz="2000"/>
            </a:lvl4pPr>
            <a:lvl5pPr marL="1828800" indent="0" eaLnBrk="1" latinLnBrk="0" hangingPunct="1">
              <a:buNone/>
              <a:defRPr kumimoji="0" lang="sl-SI" sz="2000"/>
            </a:lvl5pPr>
            <a:lvl6pPr marL="2286000" indent="0" eaLnBrk="1" latinLnBrk="0" hangingPunct="1">
              <a:buNone/>
              <a:defRPr kumimoji="0" lang="sl-SI" sz="2000"/>
            </a:lvl6pPr>
            <a:lvl7pPr marL="2743200" indent="0" eaLnBrk="1" latinLnBrk="0" hangingPunct="1">
              <a:buNone/>
              <a:defRPr kumimoji="0" lang="sl-SI" sz="2000"/>
            </a:lvl7pPr>
            <a:lvl8pPr marL="3200400" indent="0" eaLnBrk="1" latinLnBrk="0" hangingPunct="1">
              <a:buNone/>
              <a:defRPr kumimoji="0" lang="sl-SI" sz="2000"/>
            </a:lvl8pPr>
            <a:lvl9pPr marL="3657600" indent="0" eaLnBrk="1" latinLnBrk="0" hangingPunct="1">
              <a:buNone/>
              <a:defRPr kumimoji="0" lang="sl-SI" sz="2000"/>
            </a:lvl9pPr>
          </a:lstStyle>
          <a:p>
            <a:pPr eaLnBrk="1" latinLnBrk="0" hangingPunct="1"/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sl-SI" sz="1400"/>
            </a:lvl1pPr>
            <a:lvl2pPr marL="457200" indent="0" eaLnBrk="1" latinLnBrk="0" hangingPunct="1">
              <a:buNone/>
              <a:defRPr kumimoji="0" lang="sl-SI" sz="1200"/>
            </a:lvl2pPr>
            <a:lvl3pPr marL="914400" indent="0" eaLnBrk="1" latinLnBrk="0" hangingPunct="1">
              <a:buNone/>
              <a:defRPr kumimoji="0" lang="sl-SI" sz="1000"/>
            </a:lvl3pPr>
            <a:lvl4pPr marL="1371600" indent="0" eaLnBrk="1" latinLnBrk="0" hangingPunct="1">
              <a:buNone/>
              <a:defRPr kumimoji="0" lang="sl-SI" sz="900"/>
            </a:lvl4pPr>
            <a:lvl5pPr marL="1828800" indent="0" eaLnBrk="1" latinLnBrk="0" hangingPunct="1">
              <a:buNone/>
              <a:defRPr kumimoji="0" lang="sl-SI" sz="900"/>
            </a:lvl5pPr>
            <a:lvl6pPr marL="2286000" indent="0" eaLnBrk="1" latinLnBrk="0" hangingPunct="1">
              <a:buNone/>
              <a:defRPr kumimoji="0" lang="sl-SI" sz="900"/>
            </a:lvl6pPr>
            <a:lvl7pPr marL="2743200" indent="0" eaLnBrk="1" latinLnBrk="0" hangingPunct="1">
              <a:buNone/>
              <a:defRPr kumimoji="0" lang="sl-SI" sz="900"/>
            </a:lvl7pPr>
            <a:lvl8pPr marL="3200400" indent="0" eaLnBrk="1" latinLnBrk="0" hangingPunct="1">
              <a:buNone/>
              <a:defRPr kumimoji="0" lang="sl-SI" sz="900"/>
            </a:lvl8pPr>
            <a:lvl9pPr marL="3657600" indent="0" eaLnBrk="1" latinLnBrk="0" hangingPunct="1">
              <a:buNone/>
              <a:defRPr kumimoji="0" lang="sl-SI" sz="900"/>
            </a:lvl9pPr>
          </a:lstStyle>
          <a:p>
            <a:pPr lvl="0" eaLnBrk="1" latinLnBrk="0" hangingPunct="1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sl-SI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B281C-5159-4971-8228-52B9A72E9ED2}" type="datetimeFigureOut">
              <a:pPr/>
              <a:t>2. 10. 2025</a:t>
            </a:fld>
            <a:endParaRPr kumimoji="0"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sl-SI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sl-SI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pPr/>
              <a:t>‹#›</a:t>
            </a:fld>
            <a:endParaRPr kumimoji="0" lang="sl-SI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  <p:sldLayoutId id="2147483665" r:id="rId14"/>
  </p:sldLayoutIdLst>
  <p:transition spd="slow">
    <p:wipe dir="d"/>
  </p:transition>
  <p:txStyles>
    <p:titleStyle>
      <a:lvl1pPr algn="l" defTabSz="914400" rtl="0" eaLnBrk="1" latinLnBrk="0" hangingPunct="1">
        <a:spcBef>
          <a:spcPct val="0"/>
        </a:spcBef>
        <a:buNone/>
        <a:defRPr kumimoji="0" lang="sl-SI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sl-SI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sl-SI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sl-SI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sl-SI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sl-SI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sl-SI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sl-SI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sl-SI"/>
      </a:defPPr>
      <a:lvl1pPr marL="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sl-SI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eepl.com/translator" TargetMode="External"/><Relationship Id="rId2" Type="http://schemas.openxmlformats.org/officeDocument/2006/relationships/hyperlink" Target="http://www.prisma-statement.org/" TargetMode="External"/><Relationship Id="rId1" Type="http://schemas.openxmlformats.org/officeDocument/2006/relationships/slideLayout" Target="../slideLayouts/slideLayout14.xml"/><Relationship Id="rId5" Type="http://schemas.openxmlformats.org/officeDocument/2006/relationships/hyperlink" Target="https://training.cochrane.org/handbook/current" TargetMode="External"/><Relationship Id="rId4" Type="http://schemas.openxmlformats.org/officeDocument/2006/relationships/hyperlink" Target="http://www.prisma-statement.org/documents/PRISMA_2020_examples.pdf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e.famnit.upr.si/pluginfile.php/639584/mod_resource/content/1/ABC%20krsitev%20in%20plagiatorstvaSLO_EN.pdf" TargetMode="Externa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sl-SI" altLang="sl-SI" dirty="0" err="1" smtClean="0">
                <a:solidFill>
                  <a:srgbClr val="FF9900"/>
                </a:solidFill>
              </a:rPr>
              <a:t>Psihofarmakologija</a:t>
            </a:r>
            <a:r>
              <a:rPr lang="sl-SI" altLang="sl-SI" dirty="0" smtClean="0">
                <a:solidFill>
                  <a:srgbClr val="FF9900"/>
                </a:solidFill>
              </a:rPr>
              <a:t/>
            </a:r>
            <a:br>
              <a:rPr lang="sl-SI" altLang="sl-SI" dirty="0" smtClean="0">
                <a:solidFill>
                  <a:srgbClr val="FF9900"/>
                </a:solidFill>
              </a:rPr>
            </a:br>
            <a:r>
              <a:rPr lang="sl-SI" altLang="sl-SI" dirty="0" smtClean="0">
                <a:solidFill>
                  <a:srgbClr val="FF9900"/>
                </a:solidFill>
              </a:rPr>
              <a:t>duševnih motenj</a:t>
            </a:r>
            <a:r>
              <a:rPr lang="sl-SI" altLang="sl-SI" dirty="0">
                <a:solidFill>
                  <a:srgbClr val="FF9900"/>
                </a:solidFill>
              </a:rPr>
              <a:t/>
            </a:r>
            <a:br>
              <a:rPr lang="sl-SI" altLang="sl-SI" dirty="0">
                <a:solidFill>
                  <a:srgbClr val="FF9900"/>
                </a:solidFill>
              </a:rPr>
            </a:br>
            <a:r>
              <a:rPr lang="sl-SI" altLang="sl-SI" dirty="0">
                <a:solidFill>
                  <a:srgbClr val="FF9900"/>
                </a:solidFill>
              </a:rPr>
              <a:t>Navodila za seminarje </a:t>
            </a:r>
            <a:r>
              <a:rPr lang="sl-SI" altLang="sl-SI" dirty="0" smtClean="0">
                <a:solidFill>
                  <a:srgbClr val="FF9900"/>
                </a:solidFill>
              </a:rPr>
              <a:t>202</a:t>
            </a:r>
            <a:r>
              <a:rPr lang="sl-SI" altLang="sl-SI" dirty="0" smtClean="0">
                <a:solidFill>
                  <a:srgbClr val="FF9900"/>
                </a:solidFill>
              </a:rPr>
              <a:t>5</a:t>
            </a:r>
            <a:r>
              <a:rPr lang="sl-SI" altLang="sl-SI" dirty="0" smtClean="0">
                <a:solidFill>
                  <a:srgbClr val="FF9900"/>
                </a:solidFill>
              </a:rPr>
              <a:t>/2</a:t>
            </a:r>
            <a:r>
              <a:rPr lang="sl-SI" altLang="sl-SI" dirty="0">
                <a:solidFill>
                  <a:srgbClr val="FF9900"/>
                </a:solidFill>
              </a:rPr>
              <a:t>6</a:t>
            </a:r>
            <a:endParaRPr lang="sl-S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4067944" y="5661248"/>
            <a:ext cx="4772528" cy="990600"/>
          </a:xfrm>
        </p:spPr>
        <p:txBody>
          <a:bodyPr>
            <a:normAutofit fontScale="92500"/>
          </a:bodyPr>
          <a:lstStyle/>
          <a:p>
            <a:pPr algn="ctr">
              <a:spcBef>
                <a:spcPct val="0"/>
              </a:spcBef>
            </a:pPr>
            <a:r>
              <a:rPr lang="sl-SI" altLang="sl-SI" sz="2400" dirty="0">
                <a:latin typeface="Arial" charset="0"/>
              </a:rPr>
              <a:t>UP FAMNIT, </a:t>
            </a:r>
            <a:r>
              <a:rPr lang="sl-SI" altLang="sl-SI" sz="2400" dirty="0" smtClean="0">
                <a:latin typeface="Arial" charset="0"/>
              </a:rPr>
              <a:t>mag. študijski </a:t>
            </a:r>
            <a:r>
              <a:rPr lang="sl-SI" altLang="sl-SI" sz="2400" dirty="0">
                <a:latin typeface="Arial" charset="0"/>
              </a:rPr>
              <a:t>program </a:t>
            </a:r>
            <a:r>
              <a:rPr lang="sl-SI" altLang="sl-SI" sz="2400" dirty="0" err="1" smtClean="0">
                <a:latin typeface="Arial" charset="0"/>
              </a:rPr>
              <a:t>Biopsihologija</a:t>
            </a:r>
            <a:r>
              <a:rPr lang="sl-SI" altLang="sl-SI" sz="2400" dirty="0" smtClean="0">
                <a:latin typeface="Arial" charset="0"/>
              </a:rPr>
              <a:t> / Psihologija</a:t>
            </a:r>
            <a:endParaRPr lang="sl-SI" altLang="sl-SI" sz="2400" dirty="0">
              <a:latin typeface="Arial" charset="0"/>
            </a:endParaRPr>
          </a:p>
          <a:p>
            <a:pPr algn="ctr">
              <a:spcBef>
                <a:spcPct val="0"/>
              </a:spcBef>
            </a:pPr>
            <a:endParaRPr lang="sl-SI" sz="2400" dirty="0">
              <a:latin typeface="+mn-lt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716016" y="4869160"/>
            <a:ext cx="17188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dirty="0" smtClean="0"/>
              <a:t>Dr. Jakob Sajovic</a:t>
            </a:r>
            <a:endParaRPr lang="en-GB" dirty="0"/>
          </a:p>
        </p:txBody>
      </p:sp>
    </p:spTree>
    <p:custDataLst>
      <p:tags r:id="rId1"/>
    </p:custData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9C888-31B4-DA9B-465E-C5046BB497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2002234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Nejasnosti</a:t>
            </a:r>
            <a:r>
              <a:rPr lang="en-US" dirty="0"/>
              <a:t>, </a:t>
            </a:r>
            <a:r>
              <a:rPr lang="en-US" dirty="0" err="1"/>
              <a:t>težave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pripravi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drugi</a:t>
            </a:r>
            <a:r>
              <a:rPr lang="en-US" dirty="0"/>
              <a:t> </a:t>
            </a:r>
            <a:r>
              <a:rPr lang="en-US" dirty="0" err="1"/>
              <a:t>nepredvideni</a:t>
            </a:r>
            <a:r>
              <a:rPr lang="en-US" dirty="0"/>
              <a:t> </a:t>
            </a:r>
            <a:r>
              <a:rPr lang="en-US" dirty="0" err="1"/>
              <a:t>dogodki</a:t>
            </a:r>
            <a:r>
              <a:rPr lang="en-US" dirty="0"/>
              <a:t> </a:t>
            </a:r>
            <a:r>
              <a:rPr lang="en-US" dirty="0" err="1"/>
              <a:t>povezani</a:t>
            </a:r>
            <a:r>
              <a:rPr lang="en-US" dirty="0"/>
              <a:t> s </a:t>
            </a:r>
            <a:r>
              <a:rPr lang="en-US" dirty="0" err="1"/>
              <a:t>seminarjem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D6D3E-C546-5A7B-DB72-44C749EBBE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2348880"/>
            <a:ext cx="8077200" cy="3777283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PRAVOČASNO!! </a:t>
            </a:r>
            <a:r>
              <a:rPr lang="en-US" dirty="0" err="1"/>
              <a:t>napišite</a:t>
            </a:r>
            <a:r>
              <a:rPr lang="en-US" dirty="0"/>
              <a:t> e-mail </a:t>
            </a:r>
            <a:r>
              <a:rPr lang="en-US" dirty="0" err="1"/>
              <a:t>profesorju</a:t>
            </a:r>
            <a:r>
              <a:rPr lang="en-US" dirty="0"/>
              <a:t>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asistentu</a:t>
            </a:r>
            <a:r>
              <a:rPr lang="en-US" dirty="0"/>
              <a:t>.</a:t>
            </a:r>
          </a:p>
          <a:p>
            <a:r>
              <a:rPr lang="en-US" dirty="0" err="1"/>
              <a:t>Nekaj</a:t>
            </a:r>
            <a:r>
              <a:rPr lang="en-US" dirty="0"/>
              <a:t> </a:t>
            </a:r>
            <a:r>
              <a:rPr lang="en-US" dirty="0" err="1"/>
              <a:t>primerov</a:t>
            </a:r>
            <a:r>
              <a:rPr lang="en-US" dirty="0"/>
              <a:t> </a:t>
            </a:r>
            <a:r>
              <a:rPr lang="en-US" dirty="0" err="1"/>
              <a:t>kdaj</a:t>
            </a:r>
            <a:r>
              <a:rPr lang="en-US" dirty="0"/>
              <a:t> </a:t>
            </a:r>
            <a:r>
              <a:rPr lang="en-US" dirty="0" err="1"/>
              <a:t>pravočasno</a:t>
            </a:r>
            <a:r>
              <a:rPr lang="en-US" dirty="0"/>
              <a:t> </a:t>
            </a:r>
            <a:r>
              <a:rPr lang="en-US" dirty="0" err="1"/>
              <a:t>napisati</a:t>
            </a:r>
            <a:r>
              <a:rPr lang="en-US" dirty="0"/>
              <a:t> e-mail:</a:t>
            </a:r>
          </a:p>
          <a:p>
            <a:pPr lvl="1"/>
            <a:r>
              <a:rPr lang="en-US" dirty="0"/>
              <a:t>To </a:t>
            </a:r>
            <a:r>
              <a:rPr lang="en-US" dirty="0" err="1"/>
              <a:t>velja</a:t>
            </a:r>
            <a:r>
              <a:rPr lang="en-US" dirty="0"/>
              <a:t> za </a:t>
            </a: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težave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organizaciji</a:t>
            </a:r>
            <a:r>
              <a:rPr lang="en-US" dirty="0"/>
              <a:t> </a:t>
            </a:r>
            <a:r>
              <a:rPr lang="en-US" dirty="0" err="1"/>
              <a:t>priprave</a:t>
            </a:r>
            <a:r>
              <a:rPr lang="en-US" dirty="0"/>
              <a:t> </a:t>
            </a:r>
            <a:r>
              <a:rPr lang="en-US" dirty="0" err="1"/>
              <a:t>seminarja</a:t>
            </a:r>
            <a:r>
              <a:rPr lang="en-US" dirty="0"/>
              <a:t>, </a:t>
            </a:r>
            <a:r>
              <a:rPr lang="en-US" dirty="0" err="1"/>
              <a:t>kot</a:t>
            </a:r>
            <a:r>
              <a:rPr lang="en-US" dirty="0"/>
              <a:t> je </a:t>
            </a:r>
            <a:r>
              <a:rPr lang="en-US" dirty="0" err="1"/>
              <a:t>neodzivnost</a:t>
            </a:r>
            <a:r>
              <a:rPr lang="en-US" dirty="0"/>
              <a:t> </a:t>
            </a:r>
            <a:r>
              <a:rPr lang="en-US" dirty="0" err="1"/>
              <a:t>članov</a:t>
            </a:r>
            <a:r>
              <a:rPr lang="en-US" dirty="0"/>
              <a:t> </a:t>
            </a:r>
            <a:r>
              <a:rPr lang="en-US" dirty="0" err="1"/>
              <a:t>skupine</a:t>
            </a:r>
            <a:r>
              <a:rPr lang="en-US" dirty="0"/>
              <a:t> </a:t>
            </a:r>
            <a:r>
              <a:rPr lang="en-US" dirty="0" err="1"/>
              <a:t>ipd</a:t>
            </a:r>
            <a:r>
              <a:rPr lang="en-US" dirty="0"/>
              <a:t>. (</a:t>
            </a:r>
            <a:r>
              <a:rPr lang="en-US" dirty="0" err="1"/>
              <a:t>Seveda</a:t>
            </a:r>
            <a:r>
              <a:rPr lang="en-US" dirty="0"/>
              <a:t> </a:t>
            </a:r>
            <a:r>
              <a:rPr lang="en-US" dirty="0" err="1"/>
              <a:t>potem</a:t>
            </a:r>
            <a:r>
              <a:rPr lang="en-US" dirty="0"/>
              <a:t>, ko </a:t>
            </a:r>
            <a:r>
              <a:rPr lang="en-US" dirty="0" err="1"/>
              <a:t>izčrpate</a:t>
            </a:r>
            <a:r>
              <a:rPr lang="en-US" dirty="0"/>
              <a:t> </a:t>
            </a:r>
            <a:r>
              <a:rPr lang="en-US" dirty="0" err="1"/>
              <a:t>vse</a:t>
            </a:r>
            <a:r>
              <a:rPr lang="en-US" dirty="0"/>
              <a:t> </a:t>
            </a:r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lastne</a:t>
            </a:r>
            <a:r>
              <a:rPr lang="en-US" dirty="0"/>
              <a:t> </a:t>
            </a:r>
            <a:r>
              <a:rPr lang="en-US" dirty="0" err="1"/>
              <a:t>vzvode</a:t>
            </a:r>
            <a:r>
              <a:rPr lang="en-US" dirty="0"/>
              <a:t> </a:t>
            </a:r>
            <a:r>
              <a:rPr lang="en-US" dirty="0" err="1"/>
              <a:t>reševanja</a:t>
            </a:r>
            <a:r>
              <a:rPr lang="en-US" dirty="0"/>
              <a:t>. </a:t>
            </a:r>
            <a:r>
              <a:rPr lang="en-US" dirty="0" err="1"/>
              <a:t>Razen</a:t>
            </a:r>
            <a:r>
              <a:rPr lang="en-US" dirty="0"/>
              <a:t> v </a:t>
            </a:r>
            <a:r>
              <a:rPr lang="en-US" dirty="0" err="1"/>
              <a:t>ekstremnih</a:t>
            </a:r>
            <a:r>
              <a:rPr lang="en-US" dirty="0"/>
              <a:t> </a:t>
            </a:r>
            <a:r>
              <a:rPr lang="en-US" dirty="0" err="1"/>
              <a:t>primerih</a:t>
            </a:r>
            <a:r>
              <a:rPr lang="en-US" dirty="0"/>
              <a:t> </a:t>
            </a:r>
            <a:r>
              <a:rPr lang="en-US" dirty="0" err="1"/>
              <a:t>oceno</a:t>
            </a:r>
            <a:r>
              <a:rPr lang="en-US" dirty="0"/>
              <a:t> </a:t>
            </a:r>
            <a:r>
              <a:rPr lang="en-US" dirty="0" err="1"/>
              <a:t>še</a:t>
            </a:r>
            <a:r>
              <a:rPr lang="en-US" dirty="0"/>
              <a:t> </a:t>
            </a:r>
            <a:r>
              <a:rPr lang="en-US" dirty="0" err="1"/>
              <a:t>vedno</a:t>
            </a:r>
            <a:r>
              <a:rPr lang="en-US" dirty="0"/>
              <a:t> </a:t>
            </a:r>
            <a:r>
              <a:rPr lang="en-US" dirty="0" err="1"/>
              <a:t>prejmete</a:t>
            </a:r>
            <a:r>
              <a:rPr lang="en-US" dirty="0"/>
              <a:t> </a:t>
            </a:r>
            <a:r>
              <a:rPr lang="en-US" dirty="0" err="1"/>
              <a:t>vsi</a:t>
            </a:r>
            <a:r>
              <a:rPr lang="en-US" dirty="0"/>
              <a:t> </a:t>
            </a:r>
            <a:r>
              <a:rPr lang="en-US" dirty="0" err="1"/>
              <a:t>člani</a:t>
            </a:r>
            <a:r>
              <a:rPr lang="en-US" dirty="0"/>
              <a:t> </a:t>
            </a:r>
            <a:r>
              <a:rPr lang="en-US" dirty="0" err="1"/>
              <a:t>skupine</a:t>
            </a:r>
            <a:r>
              <a:rPr lang="en-US" dirty="0"/>
              <a:t> </a:t>
            </a:r>
            <a:r>
              <a:rPr lang="en-US" dirty="0" err="1"/>
              <a:t>skupaj</a:t>
            </a:r>
            <a:r>
              <a:rPr lang="en-US" dirty="0"/>
              <a:t>.)</a:t>
            </a:r>
          </a:p>
          <a:p>
            <a:pPr lvl="1"/>
            <a:r>
              <a:rPr lang="en-US" dirty="0" err="1"/>
              <a:t>Če</a:t>
            </a:r>
            <a:r>
              <a:rPr lang="en-US" dirty="0"/>
              <a:t> so </a:t>
            </a:r>
            <a:r>
              <a:rPr lang="en-US" dirty="0" err="1"/>
              <a:t>kateri</a:t>
            </a:r>
            <a:r>
              <a:rPr lang="en-US" dirty="0"/>
              <a:t> </a:t>
            </a:r>
            <a:r>
              <a:rPr lang="en-US" dirty="0" err="1"/>
              <a:t>viri</a:t>
            </a:r>
            <a:r>
              <a:rPr lang="en-US" dirty="0"/>
              <a:t> </a:t>
            </a:r>
            <a:r>
              <a:rPr lang="en-US" dirty="0" err="1"/>
              <a:t>nedostopni</a:t>
            </a:r>
            <a:r>
              <a:rPr lang="en-US" dirty="0"/>
              <a:t> </a:t>
            </a:r>
            <a:r>
              <a:rPr lang="en-US" dirty="0" err="1"/>
              <a:t>oziroma</a:t>
            </a:r>
            <a:r>
              <a:rPr lang="en-US" dirty="0"/>
              <a:t> </a:t>
            </a:r>
            <a:r>
              <a:rPr lang="en-US" dirty="0" err="1"/>
              <a:t>imate</a:t>
            </a:r>
            <a:r>
              <a:rPr lang="en-US" dirty="0"/>
              <a:t> </a:t>
            </a:r>
            <a:r>
              <a:rPr lang="en-US" dirty="0" err="1"/>
              <a:t>težav</a:t>
            </a:r>
            <a:r>
              <a:rPr lang="en-US" dirty="0"/>
              <a:t> s </a:t>
            </a:r>
            <a:r>
              <a:rPr lang="en-US" dirty="0" err="1"/>
              <a:t>tem</a:t>
            </a:r>
            <a:r>
              <a:rPr lang="en-US" dirty="0"/>
              <a:t>, da </a:t>
            </a:r>
            <a:r>
              <a:rPr lang="en-US" dirty="0" err="1"/>
              <a:t>najdete</a:t>
            </a:r>
            <a:r>
              <a:rPr lang="en-US" dirty="0"/>
              <a:t> </a:t>
            </a:r>
            <a:r>
              <a:rPr lang="en-US" dirty="0" err="1"/>
              <a:t>dovoljšnjo</a:t>
            </a:r>
            <a:r>
              <a:rPr lang="en-US" dirty="0"/>
              <a:t> </a:t>
            </a:r>
            <a:r>
              <a:rPr lang="en-US" dirty="0" err="1"/>
              <a:t>količino</a:t>
            </a:r>
            <a:r>
              <a:rPr lang="en-US" dirty="0"/>
              <a:t> </a:t>
            </a:r>
            <a:r>
              <a:rPr lang="en-US" dirty="0" err="1"/>
              <a:t>virov</a:t>
            </a:r>
            <a:endParaRPr lang="en-US" dirty="0"/>
          </a:p>
          <a:p>
            <a:pPr lvl="1"/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izbrana</a:t>
            </a:r>
            <a:r>
              <a:rPr lang="en-US" dirty="0"/>
              <a:t> </a:t>
            </a:r>
            <a:r>
              <a:rPr lang="en-US" dirty="0" err="1"/>
              <a:t>tema</a:t>
            </a:r>
            <a:r>
              <a:rPr lang="en-US" dirty="0"/>
              <a:t> </a:t>
            </a:r>
            <a:r>
              <a:rPr lang="en-US" dirty="0" err="1"/>
              <a:t>ni</a:t>
            </a:r>
            <a:r>
              <a:rPr lang="en-US" dirty="0"/>
              <a:t> </a:t>
            </a:r>
            <a:r>
              <a:rPr lang="en-US" dirty="0" err="1"/>
              <a:t>jasna</a:t>
            </a:r>
            <a:endParaRPr lang="en-US" dirty="0"/>
          </a:p>
          <a:p>
            <a:pPr lvl="1"/>
            <a:r>
              <a:rPr lang="en-US" dirty="0" err="1"/>
              <a:t>Če</a:t>
            </a:r>
            <a:r>
              <a:rPr lang="en-US" dirty="0"/>
              <a:t> za </a:t>
            </a:r>
            <a:r>
              <a:rPr lang="en-US" dirty="0" err="1"/>
              <a:t>kakšen</a:t>
            </a:r>
            <a:r>
              <a:rPr lang="en-US" dirty="0"/>
              <a:t> </a:t>
            </a:r>
            <a:r>
              <a:rPr lang="en-US" u="sng" dirty="0"/>
              <a:t>del</a:t>
            </a:r>
            <a:r>
              <a:rPr lang="en-US" dirty="0"/>
              <a:t> </a:t>
            </a:r>
            <a:r>
              <a:rPr lang="en-US" dirty="0" err="1"/>
              <a:t>teme</a:t>
            </a:r>
            <a:r>
              <a:rPr lang="en-US" dirty="0"/>
              <a:t> </a:t>
            </a:r>
            <a:r>
              <a:rPr lang="en-US" dirty="0" err="1"/>
              <a:t>potrebujete</a:t>
            </a:r>
            <a:r>
              <a:rPr lang="en-US" dirty="0"/>
              <a:t> </a:t>
            </a:r>
            <a:r>
              <a:rPr lang="en-US" dirty="0" err="1"/>
              <a:t>dodatno</a:t>
            </a:r>
            <a:r>
              <a:rPr lang="en-US" dirty="0"/>
              <a:t> </a:t>
            </a:r>
            <a:r>
              <a:rPr lang="en-US" dirty="0" err="1"/>
              <a:t>razlago</a:t>
            </a:r>
            <a:endParaRPr lang="en-US" dirty="0"/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0837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268760"/>
            <a:ext cx="8229600" cy="5589240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 altLang="sl-SI" sz="2800" dirty="0"/>
              <a:t>Ni </a:t>
            </a:r>
            <a:r>
              <a:rPr lang="en-US" altLang="sl-SI" sz="2800" dirty="0" err="1"/>
              <a:t>predpisane</a:t>
            </a:r>
            <a:r>
              <a:rPr lang="en-US" altLang="sl-SI" sz="2800" dirty="0"/>
              <a:t> </a:t>
            </a:r>
            <a:r>
              <a:rPr lang="en-US" altLang="sl-SI" sz="2800" dirty="0" err="1"/>
              <a:t>dolžine</a:t>
            </a:r>
            <a:endParaRPr lang="en-US" altLang="sl-SI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sl-SI" sz="2800" dirty="0"/>
              <a:t>V </a:t>
            </a:r>
            <a:r>
              <a:rPr lang="en-US" altLang="sl-SI" sz="2800" dirty="0" err="1"/>
              <a:t>obliki</a:t>
            </a:r>
            <a:r>
              <a:rPr lang="en-US" altLang="sl-SI" sz="2800" dirty="0"/>
              <a:t> </a:t>
            </a:r>
            <a:r>
              <a:rPr lang="en-US" altLang="sl-SI" sz="2800" dirty="0" err="1"/>
              <a:t>sistematičnega</a:t>
            </a:r>
            <a:r>
              <a:rPr lang="en-US" altLang="sl-SI" sz="2800" dirty="0"/>
              <a:t> </a:t>
            </a:r>
            <a:r>
              <a:rPr lang="en-US" altLang="sl-SI" sz="2800" dirty="0" err="1"/>
              <a:t>pregleda</a:t>
            </a:r>
            <a:r>
              <a:rPr lang="en-US" altLang="sl-SI" sz="2800" dirty="0"/>
              <a:t> literature</a:t>
            </a:r>
          </a:p>
          <a:p>
            <a:pPr>
              <a:lnSpc>
                <a:spcPct val="90000"/>
              </a:lnSpc>
              <a:defRPr/>
            </a:pPr>
            <a:r>
              <a:rPr lang="sl-SI" altLang="sl-SI" sz="2800" dirty="0"/>
              <a:t>Seminar oddate</a:t>
            </a:r>
            <a:r>
              <a:rPr lang="en-US" altLang="sl-SI" sz="2800" dirty="0"/>
              <a:t> v </a:t>
            </a:r>
            <a:r>
              <a:rPr lang="en-US" altLang="sl-SI" sz="2800" dirty="0" err="1"/>
              <a:t>pregled</a:t>
            </a:r>
            <a:r>
              <a:rPr lang="sl-SI" altLang="sl-SI" sz="2800" dirty="0"/>
              <a:t> po e-pošti </a:t>
            </a:r>
            <a:r>
              <a:rPr lang="sl-SI" altLang="sl-SI" sz="2800" b="1" u="sng" dirty="0"/>
              <a:t>14 dni</a:t>
            </a:r>
            <a:r>
              <a:rPr lang="sl-SI" altLang="sl-SI" sz="2800" dirty="0"/>
              <a:t> pred predstavitvijo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800" dirty="0"/>
              <a:t>Oddaja </a:t>
            </a:r>
            <a:r>
              <a:rPr lang="sl-SI" altLang="sl-SI" sz="2800" b="1" u="sng" dirty="0"/>
              <a:t>POPRAVLJENEGA</a:t>
            </a:r>
            <a:r>
              <a:rPr lang="sl-SI" altLang="sl-SI" sz="2800" dirty="0"/>
              <a:t> seminarja 1 teden pred predstavitvijo na </a:t>
            </a:r>
            <a:r>
              <a:rPr lang="sl-SI" altLang="sl-SI" sz="2800" b="1" dirty="0"/>
              <a:t>e-učilnico</a:t>
            </a:r>
            <a:endParaRPr lang="sl-SI" altLang="sl-SI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800" dirty="0"/>
              <a:t>Pred oddajo morajo biti seminarji pregledani, vse napake odpravljene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800" dirty="0"/>
              <a:t>Seminarje praviloma izdelujete v </a:t>
            </a:r>
            <a:r>
              <a:rPr lang="sl-SI" altLang="sl-SI" sz="2800" b="1" u="sng" dirty="0"/>
              <a:t>skupinah</a:t>
            </a:r>
            <a:r>
              <a:rPr lang="sl-SI" altLang="sl-SI" sz="2800" dirty="0"/>
              <a:t> po </a:t>
            </a:r>
            <a:r>
              <a:rPr lang="sl-SI" altLang="sl-SI" sz="2800" b="1" u="sng" dirty="0"/>
              <a:t>3-5 študentov</a:t>
            </a:r>
            <a:endParaRPr lang="en-US" altLang="sl-SI" sz="2800" b="1" u="sng" dirty="0"/>
          </a:p>
          <a:p>
            <a:pPr lvl="1">
              <a:lnSpc>
                <a:spcPct val="90000"/>
              </a:lnSpc>
              <a:defRPr/>
            </a:pPr>
            <a:r>
              <a:rPr lang="en-US" altLang="sl-SI" b="1" u="sng" dirty="0"/>
              <a:t>OPOZORILO!!! </a:t>
            </a:r>
            <a:r>
              <a:rPr lang="en-US" altLang="sl-SI" b="1" u="sng" dirty="0" err="1"/>
              <a:t>Oceno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dobite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kot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skupina</a:t>
            </a:r>
            <a:r>
              <a:rPr lang="en-US" altLang="sl-SI" b="1" u="sng" dirty="0"/>
              <a:t>, </a:t>
            </a:r>
            <a:r>
              <a:rPr lang="en-US" altLang="sl-SI" b="1" u="sng" dirty="0" err="1"/>
              <a:t>kar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pomeni</a:t>
            </a:r>
            <a:r>
              <a:rPr lang="en-US" altLang="sl-SI" b="1" u="sng" dirty="0"/>
              <a:t> da je vasa </a:t>
            </a:r>
            <a:r>
              <a:rPr lang="en-US" altLang="sl-SI" b="1" u="sng" dirty="0" err="1"/>
              <a:t>dolžnost</a:t>
            </a:r>
            <a:r>
              <a:rPr lang="en-US" altLang="sl-SI" b="1" u="sng" dirty="0"/>
              <a:t>, da se v </a:t>
            </a:r>
            <a:r>
              <a:rPr lang="en-US" altLang="sl-SI" b="1" u="sng" dirty="0" err="1"/>
              <a:t>skupini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dogovorite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kako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bo</a:t>
            </a:r>
            <a:r>
              <a:rPr lang="en-US" altLang="sl-SI" b="1" u="sng" dirty="0"/>
              <a:t> seminar </a:t>
            </a:r>
            <a:r>
              <a:rPr lang="en-US" altLang="sl-SI" b="1" u="sng" dirty="0" err="1"/>
              <a:t>pripravljen</a:t>
            </a:r>
            <a:r>
              <a:rPr lang="en-US" altLang="sl-SI" b="1" u="sng" dirty="0"/>
              <a:t>. V </a:t>
            </a:r>
            <a:r>
              <a:rPr lang="en-US" altLang="sl-SI" b="1" u="sng" dirty="0" err="1"/>
              <a:t>najslabšem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primeru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težave</a:t>
            </a:r>
            <a:r>
              <a:rPr lang="en-US" altLang="sl-SI" b="1" u="sng" dirty="0"/>
              <a:t> z </a:t>
            </a:r>
            <a:r>
              <a:rPr lang="en-US" altLang="sl-SI" b="1" u="sng" dirty="0" err="1"/>
              <a:t>dogovarjanjem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pravočasno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sporočite</a:t>
            </a:r>
            <a:r>
              <a:rPr lang="en-US" altLang="sl-SI" b="1" u="sng" dirty="0"/>
              <a:t>, da </a:t>
            </a:r>
            <a:r>
              <a:rPr lang="en-US" altLang="sl-SI" b="1" u="sng" dirty="0" err="1"/>
              <a:t>jih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lahko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rešujemo</a:t>
            </a:r>
            <a:r>
              <a:rPr lang="en-US" altLang="sl-SI" b="1" u="sng" dirty="0"/>
              <a:t> </a:t>
            </a:r>
            <a:r>
              <a:rPr lang="en-US" altLang="sl-SI" b="1" u="sng" dirty="0" err="1"/>
              <a:t>skupaj</a:t>
            </a:r>
            <a:r>
              <a:rPr lang="en-US" altLang="sl-SI" b="1" u="sng" dirty="0"/>
              <a:t>!</a:t>
            </a:r>
            <a:endParaRPr lang="sl-SI" altLang="sl-SI" b="1" u="sng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l-SI" altLang="sl-SI" sz="2800" dirty="0"/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sl-SI" altLang="sl-SI" sz="2800" b="1" dirty="0">
                <a:solidFill>
                  <a:srgbClr val="009ED6"/>
                </a:solidFill>
              </a:rPr>
              <a:t>VSEBINA SEMINARJEV JE ŠTUDIJSKO GRADIVO ZA </a:t>
            </a:r>
            <a:r>
              <a:rPr lang="sl-SI" altLang="sl-SI" sz="2800" b="1" dirty="0" smtClean="0">
                <a:solidFill>
                  <a:srgbClr val="009ED6"/>
                </a:solidFill>
              </a:rPr>
              <a:t>IZPIT </a:t>
            </a:r>
            <a:r>
              <a:rPr lang="sl-SI" altLang="sl-SI" sz="2800" b="1" dirty="0">
                <a:solidFill>
                  <a:srgbClr val="009ED6"/>
                </a:solidFill>
              </a:rPr>
              <a:t>!</a:t>
            </a:r>
          </a:p>
          <a:p>
            <a:pPr eaLnBrk="1" hangingPunct="1">
              <a:lnSpc>
                <a:spcPct val="90000"/>
              </a:lnSpc>
              <a:defRPr/>
            </a:pPr>
            <a:endParaRPr lang="sl-SI" altLang="sl-SI" sz="2800" b="1" dirty="0">
              <a:solidFill>
                <a:srgbClr val="FFFF00"/>
              </a:solidFill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l-SI" altLang="sl-SI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sl-SI" altLang="sl-SI" sz="2800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62000" y="269632"/>
            <a:ext cx="8077200" cy="855112"/>
          </a:xfrm>
        </p:spPr>
        <p:txBody>
          <a:bodyPr/>
          <a:lstStyle/>
          <a:p>
            <a:r>
              <a:rPr lang="sl-SI" dirty="0"/>
              <a:t>SEMINARJI </a:t>
            </a:r>
          </a:p>
        </p:txBody>
      </p:sp>
    </p:spTree>
    <p:extLst>
      <p:ext uri="{BB962C8B-B14F-4D97-AF65-F5344CB8AC3E}">
        <p14:creationId xmlns:p14="http://schemas.microsoft.com/office/powerpoint/2010/main" val="43180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B84D0C8-4C70-E545-CD1C-5608CB8411CE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/>
              <a:t>Potek</a:t>
            </a:r>
            <a:r>
              <a:rPr lang="en-US" dirty="0"/>
              <a:t> dela – 1. del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Do </a:t>
            </a:r>
            <a:r>
              <a:rPr lang="en-US" dirty="0" err="1"/>
              <a:t>naslednjič</a:t>
            </a:r>
            <a:r>
              <a:rPr lang="en-US" dirty="0"/>
              <a:t> se </a:t>
            </a:r>
            <a:r>
              <a:rPr lang="en-US" dirty="0" err="1"/>
              <a:t>razdelite</a:t>
            </a:r>
            <a:r>
              <a:rPr lang="en-US" dirty="0"/>
              <a:t> v </a:t>
            </a:r>
            <a:r>
              <a:rPr lang="en-US" dirty="0" err="1"/>
              <a:t>skupine</a:t>
            </a:r>
            <a:r>
              <a:rPr lang="en-US" dirty="0"/>
              <a:t> 3-5 </a:t>
            </a:r>
            <a:r>
              <a:rPr lang="en-US" dirty="0" err="1"/>
              <a:t>študentov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Izberete</a:t>
            </a:r>
            <a:r>
              <a:rPr lang="en-US" dirty="0"/>
              <a:t> </a:t>
            </a:r>
            <a:r>
              <a:rPr lang="en-US" dirty="0" err="1"/>
              <a:t>temo</a:t>
            </a:r>
            <a:r>
              <a:rPr lang="en-US" dirty="0"/>
              <a:t> (do </a:t>
            </a:r>
            <a:r>
              <a:rPr lang="en-US" dirty="0" err="1"/>
              <a:t>naslednjič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najkasneje</a:t>
            </a:r>
            <a:r>
              <a:rPr lang="en-US" dirty="0"/>
              <a:t> do 3. </a:t>
            </a:r>
            <a:r>
              <a:rPr lang="en-US" dirty="0" err="1"/>
              <a:t>vaje</a:t>
            </a:r>
            <a:r>
              <a:rPr lang="en-US" dirty="0"/>
              <a:t>)</a:t>
            </a:r>
          </a:p>
          <a:p>
            <a:pPr marL="1314450" lvl="2" indent="-457200"/>
            <a:r>
              <a:rPr lang="en-US" dirty="0"/>
              <a:t>Tema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primerna</a:t>
            </a:r>
            <a:r>
              <a:rPr lang="en-US" dirty="0"/>
              <a:t> </a:t>
            </a:r>
            <a:r>
              <a:rPr lang="en-US" dirty="0" err="1"/>
              <a:t>letniku</a:t>
            </a:r>
            <a:r>
              <a:rPr lang="en-US" dirty="0"/>
              <a:t> po </a:t>
            </a:r>
            <a:r>
              <a:rPr lang="en-US" dirty="0" err="1"/>
              <a:t>kompleksnosti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Pridobite</a:t>
            </a:r>
            <a:r>
              <a:rPr lang="en-US" dirty="0"/>
              <a:t> </a:t>
            </a:r>
            <a:r>
              <a:rPr lang="en-US" dirty="0" err="1"/>
              <a:t>osnovno</a:t>
            </a:r>
            <a:r>
              <a:rPr lang="en-US" dirty="0"/>
              <a:t> </a:t>
            </a:r>
            <a:r>
              <a:rPr lang="en-US" dirty="0" err="1"/>
              <a:t>znanje</a:t>
            </a:r>
            <a:r>
              <a:rPr lang="en-US" dirty="0"/>
              <a:t> o </a:t>
            </a:r>
            <a:r>
              <a:rPr lang="en-US" dirty="0" err="1"/>
              <a:t>temi</a:t>
            </a:r>
            <a:r>
              <a:rPr lang="en-US" dirty="0"/>
              <a:t> – </a:t>
            </a:r>
            <a:r>
              <a:rPr lang="en-US" dirty="0" err="1"/>
              <a:t>pregled</a:t>
            </a:r>
            <a:r>
              <a:rPr lang="en-US" dirty="0"/>
              <a:t> </a:t>
            </a:r>
            <a:r>
              <a:rPr lang="en-US" dirty="0" err="1"/>
              <a:t>temeljne</a:t>
            </a:r>
            <a:r>
              <a:rPr lang="en-US" dirty="0"/>
              <a:t> literature, </a:t>
            </a:r>
            <a:r>
              <a:rPr lang="en-US" dirty="0" err="1"/>
              <a:t>branje</a:t>
            </a:r>
            <a:r>
              <a:rPr lang="en-US" dirty="0"/>
              <a:t> </a:t>
            </a:r>
            <a:r>
              <a:rPr lang="en-US" dirty="0" err="1"/>
              <a:t>drugih</a:t>
            </a:r>
            <a:r>
              <a:rPr lang="en-US" dirty="0"/>
              <a:t> </a:t>
            </a:r>
            <a:r>
              <a:rPr lang="en-US" dirty="0" err="1"/>
              <a:t>preglednih</a:t>
            </a:r>
            <a:r>
              <a:rPr lang="en-US" dirty="0"/>
              <a:t> </a:t>
            </a:r>
            <a:r>
              <a:rPr lang="en-US" dirty="0" err="1"/>
              <a:t>člankov</a:t>
            </a:r>
            <a:r>
              <a:rPr lang="en-US" dirty="0"/>
              <a:t> </a:t>
            </a:r>
            <a:r>
              <a:rPr lang="en-US" dirty="0" err="1"/>
              <a:t>itd</a:t>
            </a:r>
            <a:r>
              <a:rPr lang="en-US" dirty="0"/>
              <a:t>.</a:t>
            </a:r>
          </a:p>
          <a:p>
            <a:pPr marL="1314450" lvl="2" indent="-457200"/>
            <a:r>
              <a:rPr lang="en-US" dirty="0" err="1"/>
              <a:t>Iz</a:t>
            </a:r>
            <a:r>
              <a:rPr lang="en-US" dirty="0"/>
              <a:t> </a:t>
            </a:r>
            <a:r>
              <a:rPr lang="en-US" dirty="0" err="1"/>
              <a:t>tega</a:t>
            </a:r>
            <a:r>
              <a:rPr lang="en-US" dirty="0"/>
              <a:t> </a:t>
            </a:r>
            <a:r>
              <a:rPr lang="en-US" dirty="0" err="1"/>
              <a:t>boste</a:t>
            </a:r>
            <a:r>
              <a:rPr lang="en-US" dirty="0"/>
              <a:t> </a:t>
            </a:r>
            <a:r>
              <a:rPr lang="en-US" dirty="0" err="1"/>
              <a:t>sestavili</a:t>
            </a:r>
            <a:r>
              <a:rPr lang="en-US" dirty="0"/>
              <a:t> </a:t>
            </a:r>
            <a:r>
              <a:rPr lang="en-US" dirty="0" err="1"/>
              <a:t>uvod</a:t>
            </a:r>
            <a:r>
              <a:rPr lang="en-US" dirty="0"/>
              <a:t> v </a:t>
            </a:r>
            <a:r>
              <a:rPr lang="en-US" dirty="0" err="1"/>
              <a:t>vašo</a:t>
            </a:r>
            <a:r>
              <a:rPr lang="en-US" dirty="0"/>
              <a:t> </a:t>
            </a:r>
            <a:r>
              <a:rPr lang="en-US" dirty="0" err="1"/>
              <a:t>nalogo</a:t>
            </a:r>
            <a:endParaRPr lang="en-US" dirty="0"/>
          </a:p>
          <a:p>
            <a:pPr marL="1314450" lvl="2" indent="-457200"/>
            <a:r>
              <a:rPr lang="en-US" dirty="0" err="1"/>
              <a:t>Te</a:t>
            </a:r>
            <a:r>
              <a:rPr lang="en-US" dirty="0"/>
              <a:t> </a:t>
            </a:r>
            <a:r>
              <a:rPr lang="en-US" dirty="0" err="1"/>
              <a:t>viri</a:t>
            </a:r>
            <a:r>
              <a:rPr lang="en-US" dirty="0"/>
              <a:t> </a:t>
            </a:r>
            <a:r>
              <a:rPr lang="en-US" dirty="0" err="1"/>
              <a:t>naj</a:t>
            </a:r>
            <a:r>
              <a:rPr lang="en-US" dirty="0"/>
              <a:t> </a:t>
            </a:r>
            <a:r>
              <a:rPr lang="en-US" dirty="0" err="1"/>
              <a:t>bodo</a:t>
            </a:r>
            <a:r>
              <a:rPr lang="en-US" dirty="0"/>
              <a:t> </a:t>
            </a:r>
            <a:r>
              <a:rPr lang="en-US" dirty="0" err="1"/>
              <a:t>znanstveni</a:t>
            </a:r>
            <a:r>
              <a:rPr lang="en-US" dirty="0"/>
              <a:t> – </a:t>
            </a:r>
            <a:r>
              <a:rPr lang="en-US" dirty="0" err="1"/>
              <a:t>internetne</a:t>
            </a:r>
            <a:r>
              <a:rPr lang="en-US" dirty="0"/>
              <a:t> </a:t>
            </a:r>
            <a:r>
              <a:rPr lang="en-US" dirty="0" err="1"/>
              <a:t>strani</a:t>
            </a:r>
            <a:r>
              <a:rPr lang="en-US" dirty="0"/>
              <a:t>, </a:t>
            </a:r>
            <a:r>
              <a:rPr lang="en-US" dirty="0" err="1"/>
              <a:t>poljudna</a:t>
            </a:r>
            <a:r>
              <a:rPr lang="en-US" dirty="0"/>
              <a:t> dela </a:t>
            </a:r>
            <a:r>
              <a:rPr lang="en-US" dirty="0" err="1"/>
              <a:t>itd</a:t>
            </a:r>
            <a:r>
              <a:rPr lang="en-US" dirty="0"/>
              <a:t>., ki </a:t>
            </a:r>
            <a:r>
              <a:rPr lang="en-US" dirty="0" err="1"/>
              <a:t>niso</a:t>
            </a:r>
            <a:r>
              <a:rPr lang="en-US" dirty="0"/>
              <a:t> </a:t>
            </a:r>
            <a:r>
              <a:rPr lang="en-US" dirty="0" err="1"/>
              <a:t>prestala</a:t>
            </a:r>
            <a:r>
              <a:rPr lang="en-US" dirty="0"/>
              <a:t> </a:t>
            </a:r>
            <a:r>
              <a:rPr lang="en-US" dirty="0" err="1"/>
              <a:t>preizkusa</a:t>
            </a:r>
            <a:r>
              <a:rPr lang="en-US" dirty="0"/>
              <a:t> </a:t>
            </a:r>
            <a:r>
              <a:rPr lang="en-US" dirty="0" err="1"/>
              <a:t>vrstniškega</a:t>
            </a:r>
            <a:r>
              <a:rPr lang="en-US" dirty="0"/>
              <a:t> </a:t>
            </a:r>
            <a:r>
              <a:rPr lang="en-US" dirty="0" err="1"/>
              <a:t>pregleda</a:t>
            </a:r>
            <a:r>
              <a:rPr lang="en-US" dirty="0"/>
              <a:t> (peer-review) NISO DOVOLJENI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Poiščete</a:t>
            </a:r>
            <a:r>
              <a:rPr lang="en-US" dirty="0"/>
              <a:t> 5 </a:t>
            </a:r>
            <a:r>
              <a:rPr lang="en-US" dirty="0" err="1"/>
              <a:t>izvirnih</a:t>
            </a:r>
            <a:r>
              <a:rPr lang="en-US" dirty="0"/>
              <a:t> </a:t>
            </a:r>
            <a:r>
              <a:rPr lang="en-US" dirty="0" err="1"/>
              <a:t>znanstvenih</a:t>
            </a:r>
            <a:r>
              <a:rPr lang="en-US" dirty="0"/>
              <a:t> </a:t>
            </a:r>
            <a:r>
              <a:rPr lang="en-US" dirty="0" err="1"/>
              <a:t>člankov</a:t>
            </a:r>
            <a:endParaRPr lang="en-US" dirty="0"/>
          </a:p>
          <a:p>
            <a:pPr marL="1314450" lvl="2" indent="-457200"/>
            <a:r>
              <a:rPr lang="en-US" dirty="0"/>
              <a:t>To </a:t>
            </a:r>
            <a:r>
              <a:rPr lang="en-US" dirty="0" err="1"/>
              <a:t>pomeni</a:t>
            </a:r>
            <a:r>
              <a:rPr lang="en-US" dirty="0"/>
              <a:t>, da je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izvedena</a:t>
            </a:r>
            <a:r>
              <a:rPr lang="en-US" dirty="0"/>
              <a:t> </a:t>
            </a:r>
            <a:r>
              <a:rPr lang="en-US" dirty="0" err="1"/>
              <a:t>dejanska</a:t>
            </a:r>
            <a:r>
              <a:rPr lang="en-US" dirty="0"/>
              <a:t> </a:t>
            </a:r>
            <a:r>
              <a:rPr lang="en-US" dirty="0" err="1"/>
              <a:t>raziskava</a:t>
            </a:r>
            <a:r>
              <a:rPr lang="en-US" dirty="0"/>
              <a:t>/</a:t>
            </a:r>
            <a:r>
              <a:rPr lang="en-US" dirty="0" err="1"/>
              <a:t>poskus</a:t>
            </a:r>
            <a:r>
              <a:rPr lang="en-US" dirty="0"/>
              <a:t> in </a:t>
            </a:r>
            <a:r>
              <a:rPr lang="en-US" dirty="0" err="1"/>
              <a:t>raziskovalci</a:t>
            </a:r>
            <a:r>
              <a:rPr lang="en-US" dirty="0"/>
              <a:t> </a:t>
            </a:r>
            <a:r>
              <a:rPr lang="en-US" dirty="0" err="1"/>
              <a:t>predstavljajo</a:t>
            </a:r>
            <a:r>
              <a:rPr lang="en-US" dirty="0"/>
              <a:t> </a:t>
            </a:r>
            <a:r>
              <a:rPr lang="en-US" dirty="0" err="1"/>
              <a:t>lastne</a:t>
            </a:r>
            <a:r>
              <a:rPr lang="en-US" dirty="0"/>
              <a:t> </a:t>
            </a:r>
            <a:r>
              <a:rPr lang="en-US" dirty="0" err="1"/>
              <a:t>rezultate</a:t>
            </a:r>
            <a:endParaRPr lang="en-US" dirty="0"/>
          </a:p>
          <a:p>
            <a:pPr marL="1314450" lvl="2" indent="-457200"/>
            <a:r>
              <a:rPr lang="en-US" dirty="0" err="1"/>
              <a:t>Bodite</a:t>
            </a:r>
            <a:r>
              <a:rPr lang="en-US" dirty="0"/>
              <a:t> </a:t>
            </a:r>
            <a:r>
              <a:rPr lang="en-US" dirty="0" err="1"/>
              <a:t>sistematični</a:t>
            </a:r>
            <a:r>
              <a:rPr lang="en-US" dirty="0"/>
              <a:t> – </a:t>
            </a:r>
            <a:r>
              <a:rPr lang="en-US" dirty="0" err="1"/>
              <a:t>glej</a:t>
            </a:r>
            <a:r>
              <a:rPr lang="en-US" dirty="0"/>
              <a:t> PRISMA –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kratko</a:t>
            </a:r>
            <a:r>
              <a:rPr lang="en-US" dirty="0"/>
              <a:t> </a:t>
            </a:r>
            <a:r>
              <a:rPr lang="en-US" dirty="0" err="1"/>
              <a:t>razložim</a:t>
            </a:r>
            <a:r>
              <a:rPr lang="en-US" dirty="0"/>
              <a:t> </a:t>
            </a:r>
            <a:r>
              <a:rPr lang="en-US" dirty="0" err="1"/>
              <a:t>zdaj</a:t>
            </a:r>
            <a:endParaRPr lang="en-US" dirty="0"/>
          </a:p>
          <a:p>
            <a:pPr marL="1771650" lvl="3" indent="-457200"/>
            <a:r>
              <a:rPr lang="en-US" dirty="0" err="1"/>
              <a:t>Iskalno</a:t>
            </a:r>
            <a:r>
              <a:rPr lang="en-US" dirty="0"/>
              <a:t> </a:t>
            </a:r>
            <a:r>
              <a:rPr lang="en-US" dirty="0" err="1"/>
              <a:t>geslo</a:t>
            </a:r>
            <a:endParaRPr lang="en-US" dirty="0"/>
          </a:p>
          <a:p>
            <a:pPr marL="1771650" lvl="3" indent="-457200"/>
            <a:r>
              <a:rPr lang="en-US" dirty="0" err="1"/>
              <a:t>Beleženje</a:t>
            </a:r>
            <a:r>
              <a:rPr lang="en-US" dirty="0"/>
              <a:t> </a:t>
            </a:r>
            <a:r>
              <a:rPr lang="en-US" dirty="0" err="1"/>
              <a:t>poteka</a:t>
            </a:r>
            <a:r>
              <a:rPr lang="en-US" dirty="0"/>
              <a:t> z </a:t>
            </a:r>
            <a:r>
              <a:rPr lang="en-US" dirty="0" err="1"/>
              <a:t>diagramom</a:t>
            </a:r>
            <a:endParaRPr lang="en-US" dirty="0"/>
          </a:p>
          <a:p>
            <a:pPr marL="1771650" lvl="3" indent="-457200"/>
            <a:r>
              <a:rPr lang="en-US" dirty="0"/>
              <a:t>PONOVLJIVOST!</a:t>
            </a:r>
          </a:p>
          <a:p>
            <a:pPr marL="1314450" lvl="2" indent="-457200"/>
            <a:r>
              <a:rPr lang="en-US" dirty="0"/>
              <a:t>(</a:t>
            </a:r>
            <a:r>
              <a:rPr lang="en-US" dirty="0" err="1"/>
              <a:t>Če</a:t>
            </a:r>
            <a:r>
              <a:rPr lang="en-US" dirty="0"/>
              <a:t> </a:t>
            </a:r>
            <a:r>
              <a:rPr lang="en-US" dirty="0" err="1"/>
              <a:t>želite</a:t>
            </a:r>
            <a:r>
              <a:rPr lang="en-US" dirty="0"/>
              <a:t>, </a:t>
            </a:r>
            <a:r>
              <a:rPr lang="en-US" dirty="0" err="1"/>
              <a:t>jih</a:t>
            </a:r>
            <a:r>
              <a:rPr lang="en-US" dirty="0"/>
              <a:t> </a:t>
            </a:r>
            <a:r>
              <a:rPr lang="en-US" dirty="0" err="1"/>
              <a:t>tudi</a:t>
            </a:r>
            <a:r>
              <a:rPr lang="en-US" dirty="0"/>
              <a:t> </a:t>
            </a:r>
            <a:r>
              <a:rPr lang="en-US" dirty="0" err="1"/>
              <a:t>kritično</a:t>
            </a:r>
            <a:r>
              <a:rPr lang="en-US" dirty="0"/>
              <a:t> </a:t>
            </a:r>
            <a:r>
              <a:rPr lang="en-US" dirty="0" err="1"/>
              <a:t>ocenite</a:t>
            </a:r>
            <a:r>
              <a:rPr lang="en-US" dirty="0"/>
              <a:t> – za bonus </a:t>
            </a:r>
            <a:r>
              <a:rPr lang="en-US" dirty="0" err="1"/>
              <a:t>točke</a:t>
            </a:r>
            <a:r>
              <a:rPr lang="en-US" dirty="0"/>
              <a:t>)</a:t>
            </a:r>
          </a:p>
          <a:p>
            <a:pPr marL="1314450" lvl="2" indent="-457200">
              <a:buFont typeface="+mj-lt"/>
              <a:buAutoNum type="arabicPeriod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447548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E992196-E1E2-F0BD-F041-BA2C65E630B4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/>
          <a:lstStyle/>
          <a:p>
            <a:r>
              <a:rPr lang="en-US" dirty="0" err="1"/>
              <a:t>Potek</a:t>
            </a:r>
            <a:r>
              <a:rPr lang="en-US" dirty="0"/>
              <a:t> dela – 2. del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/>
              <a:t>Napišete </a:t>
            </a:r>
            <a:r>
              <a:rPr lang="en-US" dirty="0" err="1"/>
              <a:t>seminarsko</a:t>
            </a:r>
            <a:r>
              <a:rPr lang="en-US" dirty="0"/>
              <a:t> </a:t>
            </a:r>
            <a:r>
              <a:rPr lang="en-US" dirty="0" err="1"/>
              <a:t>nalogo</a:t>
            </a:r>
            <a:r>
              <a:rPr lang="en-US" dirty="0"/>
              <a:t> in jo </a:t>
            </a:r>
            <a:r>
              <a:rPr lang="en-US" dirty="0" err="1"/>
              <a:t>oddate</a:t>
            </a:r>
            <a:r>
              <a:rPr lang="en-US" dirty="0"/>
              <a:t> v </a:t>
            </a:r>
            <a:r>
              <a:rPr lang="en-US" dirty="0" err="1"/>
              <a:t>pregled</a:t>
            </a:r>
            <a:endParaRPr lang="en-US" dirty="0"/>
          </a:p>
          <a:p>
            <a:pPr marL="1314450" lvl="2" indent="-457200"/>
            <a:r>
              <a:rPr lang="en-US" dirty="0" err="1"/>
              <a:t>Priporočam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uporabo</a:t>
            </a:r>
            <a:r>
              <a:rPr lang="en-US" dirty="0"/>
              <a:t> </a:t>
            </a:r>
            <a:r>
              <a:rPr lang="en-US" dirty="0" err="1"/>
              <a:t>orodij</a:t>
            </a:r>
            <a:r>
              <a:rPr lang="en-US" dirty="0"/>
              <a:t>, </a:t>
            </a:r>
            <a:r>
              <a:rPr lang="en-US" dirty="0" err="1"/>
              <a:t>kot</a:t>
            </a:r>
            <a:r>
              <a:rPr lang="en-US" dirty="0"/>
              <a:t> je </a:t>
            </a:r>
            <a:r>
              <a:rPr lang="en-US" dirty="0" err="1"/>
              <a:t>npr</a:t>
            </a:r>
            <a:r>
              <a:rPr lang="en-US" dirty="0"/>
              <a:t>. ChatGPT – ne </a:t>
            </a:r>
            <a:r>
              <a:rPr lang="en-US" dirty="0" err="1"/>
              <a:t>zaupajte</a:t>
            </a:r>
            <a:r>
              <a:rPr lang="en-US" dirty="0"/>
              <a:t> mu </a:t>
            </a:r>
            <a:r>
              <a:rPr lang="en-US" dirty="0" err="1"/>
              <a:t>slepo</a:t>
            </a:r>
            <a:r>
              <a:rPr lang="en-US" dirty="0"/>
              <a:t>, </a:t>
            </a:r>
            <a:r>
              <a:rPr lang="en-US" dirty="0" err="1"/>
              <a:t>vsako</a:t>
            </a:r>
            <a:r>
              <a:rPr lang="en-US" dirty="0"/>
              <a:t> </a:t>
            </a:r>
            <a:r>
              <a:rPr lang="en-US" dirty="0" err="1"/>
              <a:t>stvar</a:t>
            </a:r>
            <a:r>
              <a:rPr lang="en-US" dirty="0"/>
              <a:t>, ki </a:t>
            </a:r>
            <a:r>
              <a:rPr lang="en-US" dirty="0" err="1"/>
              <a:t>vam</a:t>
            </a:r>
            <a:r>
              <a:rPr lang="en-US" dirty="0"/>
              <a:t> jo </a:t>
            </a:r>
            <a:r>
              <a:rPr lang="en-US" dirty="0" err="1"/>
              <a:t>pove</a:t>
            </a:r>
            <a:r>
              <a:rPr lang="en-US" dirty="0"/>
              <a:t> MORATE </a:t>
            </a:r>
            <a:r>
              <a:rPr lang="en-US" dirty="0" err="1"/>
              <a:t>preveriti</a:t>
            </a:r>
            <a:endParaRPr lang="en-US" dirty="0"/>
          </a:p>
          <a:p>
            <a:pPr marL="1314450" lvl="2" indent="-457200"/>
            <a:r>
              <a:rPr lang="en-US" dirty="0" err="1"/>
              <a:t>Priporočam</a:t>
            </a:r>
            <a:r>
              <a:rPr lang="en-US" dirty="0"/>
              <a:t> </a:t>
            </a:r>
            <a:r>
              <a:rPr lang="en-US" dirty="0" err="1"/>
              <a:t>vam</a:t>
            </a:r>
            <a:r>
              <a:rPr lang="en-US" dirty="0"/>
              <a:t> </a:t>
            </a:r>
            <a:r>
              <a:rPr lang="en-US" dirty="0" err="1"/>
              <a:t>uporabo</a:t>
            </a:r>
            <a:r>
              <a:rPr lang="en-US" dirty="0"/>
              <a:t> </a:t>
            </a:r>
            <a:r>
              <a:rPr lang="en-US" dirty="0" err="1"/>
              <a:t>orodij</a:t>
            </a:r>
            <a:r>
              <a:rPr lang="en-US" dirty="0"/>
              <a:t> za </a:t>
            </a:r>
            <a:r>
              <a:rPr lang="en-US" dirty="0" err="1"/>
              <a:t>citiranje</a:t>
            </a:r>
            <a:r>
              <a:rPr lang="en-US" dirty="0"/>
              <a:t> – </a:t>
            </a:r>
            <a:r>
              <a:rPr lang="en-US" dirty="0" err="1"/>
              <a:t>npr</a:t>
            </a:r>
            <a:r>
              <a:rPr lang="en-US" dirty="0"/>
              <a:t>. Zotero </a:t>
            </a:r>
            <a:r>
              <a:rPr lang="en-US" dirty="0" err="1"/>
              <a:t>ali</a:t>
            </a:r>
            <a:r>
              <a:rPr lang="en-US" dirty="0"/>
              <a:t> Mendeley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Uredite</a:t>
            </a:r>
            <a:r>
              <a:rPr lang="en-US" dirty="0"/>
              <a:t> </a:t>
            </a:r>
            <a:r>
              <a:rPr lang="en-US" dirty="0" err="1"/>
              <a:t>popravke</a:t>
            </a:r>
            <a:r>
              <a:rPr lang="en-US" dirty="0"/>
              <a:t> in </a:t>
            </a:r>
            <a:r>
              <a:rPr lang="en-US" dirty="0" err="1"/>
              <a:t>nalogo</a:t>
            </a:r>
            <a:r>
              <a:rPr lang="en-US" dirty="0"/>
              <a:t> </a:t>
            </a:r>
            <a:r>
              <a:rPr lang="en-US" dirty="0" err="1"/>
              <a:t>oddate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e-</a:t>
            </a:r>
            <a:r>
              <a:rPr lang="en-US" dirty="0" err="1"/>
              <a:t>učilnico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r>
              <a:rPr lang="en-US" dirty="0" err="1"/>
              <a:t>Pripravite</a:t>
            </a:r>
            <a:r>
              <a:rPr lang="en-US" dirty="0"/>
              <a:t> </a:t>
            </a:r>
            <a:r>
              <a:rPr lang="en-US" dirty="0" err="1"/>
              <a:t>predstavitev</a:t>
            </a:r>
            <a:r>
              <a:rPr lang="en-US" dirty="0"/>
              <a:t> in </a:t>
            </a:r>
            <a:r>
              <a:rPr lang="en-US" dirty="0" err="1"/>
              <a:t>predstavite</a:t>
            </a:r>
            <a:r>
              <a:rPr lang="en-US" dirty="0"/>
              <a:t> </a:t>
            </a:r>
            <a:r>
              <a:rPr lang="en-US" dirty="0" err="1"/>
              <a:t>svoje</a:t>
            </a:r>
            <a:r>
              <a:rPr lang="en-US" dirty="0"/>
              <a:t> </a:t>
            </a:r>
            <a:r>
              <a:rPr lang="en-US" dirty="0" err="1"/>
              <a:t>delo</a:t>
            </a:r>
            <a:endParaRPr lang="en-US" dirty="0"/>
          </a:p>
          <a:p>
            <a:pPr marL="914400" lvl="1" indent="-457200">
              <a:buFont typeface="+mj-lt"/>
              <a:buAutoNum type="arabicPeriod"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28175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338B92-22D3-A46A-E046-53FB38159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Kriterij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F2B30-203F-DAC5-5A1C-AAF16B4C7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600200"/>
            <a:ext cx="7410400" cy="4525963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Ocenjuje</a:t>
            </a:r>
            <a:r>
              <a:rPr lang="en-US" dirty="0"/>
              <a:t> se;</a:t>
            </a:r>
          </a:p>
          <a:p>
            <a:pPr lvl="1"/>
            <a:r>
              <a:rPr lang="en-US" dirty="0" err="1"/>
              <a:t>Pisni</a:t>
            </a:r>
            <a:r>
              <a:rPr lang="en-US" dirty="0"/>
              <a:t> </a:t>
            </a:r>
            <a:r>
              <a:rPr lang="en-US" dirty="0" err="1"/>
              <a:t>izdelek</a:t>
            </a:r>
            <a:endParaRPr lang="en-US" dirty="0"/>
          </a:p>
          <a:p>
            <a:pPr lvl="2"/>
            <a:r>
              <a:rPr lang="en-US" dirty="0"/>
              <a:t>PRISMA (82 </a:t>
            </a:r>
            <a:r>
              <a:rPr lang="en-US" dirty="0" err="1"/>
              <a:t>točk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Ostale</a:t>
            </a:r>
            <a:r>
              <a:rPr lang="en-US" dirty="0"/>
              <a:t> </a:t>
            </a:r>
            <a:r>
              <a:rPr lang="en-US" dirty="0" err="1"/>
              <a:t>lastnosti</a:t>
            </a:r>
            <a:r>
              <a:rPr lang="en-US" dirty="0"/>
              <a:t> (</a:t>
            </a:r>
            <a:r>
              <a:rPr lang="en-US" dirty="0" err="1"/>
              <a:t>citiranje</a:t>
            </a:r>
            <a:r>
              <a:rPr lang="en-US" dirty="0"/>
              <a:t>, </a:t>
            </a:r>
            <a:r>
              <a:rPr lang="en-US" dirty="0" err="1"/>
              <a:t>oblika</a:t>
            </a:r>
            <a:r>
              <a:rPr lang="en-US" dirty="0"/>
              <a:t>, slog </a:t>
            </a:r>
            <a:r>
              <a:rPr lang="en-US" dirty="0" err="1"/>
              <a:t>pisanja</a:t>
            </a:r>
            <a:r>
              <a:rPr lang="en-US" dirty="0"/>
              <a:t>, …)(18 </a:t>
            </a:r>
            <a:r>
              <a:rPr lang="en-US" dirty="0" err="1"/>
              <a:t>točk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Skupaj</a:t>
            </a:r>
            <a:r>
              <a:rPr lang="en-US" dirty="0"/>
              <a:t>; 100 </a:t>
            </a:r>
            <a:r>
              <a:rPr lang="en-US" dirty="0" err="1"/>
              <a:t>točk</a:t>
            </a:r>
            <a:endParaRPr lang="en-US" dirty="0"/>
          </a:p>
          <a:p>
            <a:pPr lvl="1"/>
            <a:r>
              <a:rPr lang="en-US" dirty="0" err="1"/>
              <a:t>Kritična</a:t>
            </a:r>
            <a:r>
              <a:rPr lang="en-US" dirty="0"/>
              <a:t> </a:t>
            </a:r>
            <a:r>
              <a:rPr lang="en-US" dirty="0" err="1"/>
              <a:t>ocena</a:t>
            </a:r>
            <a:r>
              <a:rPr lang="en-US" dirty="0"/>
              <a:t> </a:t>
            </a:r>
            <a:r>
              <a:rPr lang="en-US" dirty="0" err="1" smtClean="0"/>
              <a:t>virov</a:t>
            </a:r>
            <a:endParaRPr lang="en-US" dirty="0"/>
          </a:p>
          <a:p>
            <a:pPr lvl="2"/>
            <a:r>
              <a:rPr lang="en-US" dirty="0" err="1"/>
              <a:t>Ustrezna</a:t>
            </a:r>
            <a:r>
              <a:rPr lang="en-US" dirty="0"/>
              <a:t> </a:t>
            </a:r>
            <a:r>
              <a:rPr lang="en-US" dirty="0" err="1"/>
              <a:t>izbira</a:t>
            </a:r>
            <a:r>
              <a:rPr lang="en-US" dirty="0"/>
              <a:t> </a:t>
            </a:r>
            <a:r>
              <a:rPr lang="en-US" dirty="0" err="1"/>
              <a:t>lestvic</a:t>
            </a:r>
            <a:r>
              <a:rPr lang="en-US" dirty="0"/>
              <a:t>/</a:t>
            </a:r>
            <a:r>
              <a:rPr lang="en-US" dirty="0" err="1"/>
              <a:t>kriterijev</a:t>
            </a:r>
            <a:r>
              <a:rPr lang="en-US" dirty="0"/>
              <a:t> za </a:t>
            </a:r>
            <a:r>
              <a:rPr lang="en-US" dirty="0" err="1"/>
              <a:t>oceno</a:t>
            </a:r>
            <a:r>
              <a:rPr lang="en-US" dirty="0"/>
              <a:t> </a:t>
            </a:r>
            <a:r>
              <a:rPr lang="en-US" dirty="0" err="1"/>
              <a:t>študij</a:t>
            </a:r>
            <a:endParaRPr lang="en-US" dirty="0"/>
          </a:p>
          <a:p>
            <a:pPr lvl="2"/>
            <a:r>
              <a:rPr lang="en-US" dirty="0" err="1"/>
              <a:t>Ustreznost</a:t>
            </a:r>
            <a:r>
              <a:rPr lang="en-US" dirty="0"/>
              <a:t> </a:t>
            </a:r>
            <a:r>
              <a:rPr lang="en-US" dirty="0" err="1"/>
              <a:t>razlogov</a:t>
            </a:r>
            <a:r>
              <a:rPr lang="en-US" dirty="0"/>
              <a:t> za </a:t>
            </a:r>
            <a:r>
              <a:rPr lang="en-US" dirty="0" err="1"/>
              <a:t>oceno</a:t>
            </a:r>
            <a:r>
              <a:rPr lang="en-US" dirty="0"/>
              <a:t> </a:t>
            </a:r>
            <a:r>
              <a:rPr lang="en-US" dirty="0" err="1"/>
              <a:t>študij</a:t>
            </a:r>
            <a:endParaRPr lang="en-US" dirty="0"/>
          </a:p>
          <a:p>
            <a:pPr lvl="2"/>
            <a:r>
              <a:rPr lang="en-US" dirty="0" err="1"/>
              <a:t>Ponovljivost</a:t>
            </a:r>
            <a:r>
              <a:rPr lang="en-US" dirty="0"/>
              <a:t> </a:t>
            </a:r>
            <a:r>
              <a:rPr lang="en-US" dirty="0" err="1"/>
              <a:t>ocene</a:t>
            </a:r>
            <a:endParaRPr lang="en-US" dirty="0"/>
          </a:p>
          <a:p>
            <a:pPr lvl="2"/>
            <a:r>
              <a:rPr lang="en-US" dirty="0" err="1" smtClean="0"/>
              <a:t>Skupaj</a:t>
            </a:r>
            <a:r>
              <a:rPr lang="sl-SI" dirty="0" smtClean="0"/>
              <a:t>; </a:t>
            </a:r>
            <a:r>
              <a:rPr lang="en-US" dirty="0" smtClean="0"/>
              <a:t>30 </a:t>
            </a:r>
            <a:r>
              <a:rPr lang="sl-SI" dirty="0" smtClean="0"/>
              <a:t>t</a:t>
            </a:r>
            <a:r>
              <a:rPr lang="en-US" dirty="0" err="1" smtClean="0"/>
              <a:t>očk</a:t>
            </a:r>
            <a:endParaRPr lang="en-US" dirty="0"/>
          </a:p>
          <a:p>
            <a:pPr lvl="1"/>
            <a:r>
              <a:rPr lang="en-US" dirty="0" err="1"/>
              <a:t>Predstavitev</a:t>
            </a:r>
            <a:endParaRPr lang="en-US" dirty="0"/>
          </a:p>
          <a:p>
            <a:pPr lvl="2"/>
            <a:r>
              <a:rPr lang="en-US" dirty="0" err="1"/>
              <a:t>Tehnična</a:t>
            </a:r>
            <a:r>
              <a:rPr lang="en-US" dirty="0"/>
              <a:t> </a:t>
            </a:r>
            <a:r>
              <a:rPr lang="en-US" dirty="0" err="1"/>
              <a:t>ustreznost</a:t>
            </a:r>
            <a:r>
              <a:rPr lang="en-US" dirty="0"/>
              <a:t> (15 </a:t>
            </a:r>
            <a:r>
              <a:rPr lang="en-US" dirty="0" err="1"/>
              <a:t>točk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Vsebinska</a:t>
            </a:r>
            <a:r>
              <a:rPr lang="en-US" dirty="0"/>
              <a:t> </a:t>
            </a:r>
            <a:r>
              <a:rPr lang="en-US" dirty="0" err="1"/>
              <a:t>ustreznost</a:t>
            </a:r>
            <a:r>
              <a:rPr lang="en-US" dirty="0"/>
              <a:t> (20 </a:t>
            </a:r>
            <a:r>
              <a:rPr lang="en-US" dirty="0" err="1"/>
              <a:t>točk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Izvedba</a:t>
            </a:r>
            <a:r>
              <a:rPr lang="en-US" dirty="0"/>
              <a:t> (25 </a:t>
            </a:r>
            <a:r>
              <a:rPr lang="en-US" dirty="0" err="1"/>
              <a:t>točk</a:t>
            </a:r>
            <a:r>
              <a:rPr lang="en-US" dirty="0"/>
              <a:t>)</a:t>
            </a:r>
          </a:p>
          <a:p>
            <a:pPr lvl="2"/>
            <a:r>
              <a:rPr lang="en-US" dirty="0" err="1"/>
              <a:t>Skupaj</a:t>
            </a:r>
            <a:r>
              <a:rPr lang="en-US" dirty="0"/>
              <a:t>; 60 </a:t>
            </a:r>
            <a:r>
              <a:rPr lang="en-US" dirty="0" err="1"/>
              <a:t>točk</a:t>
            </a:r>
            <a:endParaRPr lang="en-US" dirty="0"/>
          </a:p>
          <a:p>
            <a:pPr lvl="1"/>
            <a:r>
              <a:rPr lang="en-US" dirty="0" err="1"/>
              <a:t>Možnih</a:t>
            </a:r>
            <a:r>
              <a:rPr lang="en-US" dirty="0"/>
              <a:t> </a:t>
            </a:r>
            <a:r>
              <a:rPr lang="en-US" dirty="0" smtClean="0"/>
              <a:t>1</a:t>
            </a:r>
            <a:r>
              <a:rPr lang="sl-SI" dirty="0" smtClean="0"/>
              <a:t>9</a:t>
            </a:r>
            <a:r>
              <a:rPr lang="en-US" dirty="0" smtClean="0"/>
              <a:t>0 </a:t>
            </a:r>
            <a:r>
              <a:rPr lang="en-US" dirty="0" err="1" smtClean="0"/>
              <a:t>točk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52120" y="3724861"/>
            <a:ext cx="2943263" cy="2583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14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>
                <a:solidFill>
                  <a:srgbClr val="FF9900"/>
                </a:solidFill>
              </a:rPr>
              <a:t>Oblika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endParaRPr lang="en-US" altLang="sl-SI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800" dirty="0"/>
              <a:t>Naslovnica </a:t>
            </a:r>
            <a:r>
              <a:rPr lang="sl-SI" altLang="sl-SI" sz="2800" b="1" dirty="0"/>
              <a:t>ni</a:t>
            </a:r>
            <a:r>
              <a:rPr lang="sl-SI" altLang="sl-SI" sz="2800" dirty="0"/>
              <a:t> oštevilčena</a:t>
            </a:r>
            <a:endParaRPr lang="sl-SI" altLang="sl-SI" sz="2800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800" dirty="0"/>
              <a:t>Noga: </a:t>
            </a:r>
            <a:r>
              <a:rPr lang="sl-SI" altLang="sl-SI" sz="2800" b="1" dirty="0"/>
              <a:t>oštevilčenje desno spodaj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sl-SI" altLang="sl-SI" sz="2800" b="1" dirty="0"/>
              <a:t>Uporaba slikovnih ponazoritev</a:t>
            </a:r>
            <a:endParaRPr lang="en-US" altLang="sl-SI" sz="2800" b="1" dirty="0"/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sl-SI" sz="2800" b="1" dirty="0" err="1"/>
              <a:t>Citiranje</a:t>
            </a:r>
            <a:r>
              <a:rPr lang="en-US" altLang="sl-SI" sz="2800" b="1" dirty="0"/>
              <a:t> – </a:t>
            </a:r>
            <a:r>
              <a:rPr lang="en-US" altLang="sl-SI" sz="2800" b="1" dirty="0" err="1"/>
              <a:t>uporabite</a:t>
            </a:r>
            <a:r>
              <a:rPr lang="en-US" altLang="sl-SI" sz="2800" b="1" dirty="0"/>
              <a:t> Zotero </a:t>
            </a:r>
            <a:r>
              <a:rPr lang="en-US" altLang="sl-SI" sz="2800" b="1" dirty="0" err="1"/>
              <a:t>ali</a:t>
            </a:r>
            <a:r>
              <a:rPr lang="en-US" altLang="sl-SI" sz="2800" b="1" dirty="0"/>
              <a:t> Mendeley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altLang="sl-SI" b="1" dirty="0" err="1"/>
              <a:t>Poglavja</a:t>
            </a:r>
            <a:r>
              <a:rPr lang="en-US" altLang="sl-SI" b="1" dirty="0"/>
              <a:t>/deli </a:t>
            </a:r>
            <a:r>
              <a:rPr lang="en-US" altLang="sl-SI" b="1" dirty="0" err="1"/>
              <a:t>naloge</a:t>
            </a:r>
            <a:r>
              <a:rPr lang="en-US" altLang="sl-SI" b="1" dirty="0"/>
              <a:t> - PRISMA</a:t>
            </a:r>
            <a:endParaRPr lang="en-US" altLang="sl-SI" sz="2800" b="1" dirty="0"/>
          </a:p>
          <a:p>
            <a:pPr eaLnBrk="1" hangingPunct="1">
              <a:lnSpc>
                <a:spcPct val="90000"/>
              </a:lnSpc>
              <a:defRPr/>
            </a:pPr>
            <a:endParaRPr lang="sl-SI" altLang="sl-SI" sz="2800" b="1" dirty="0"/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E059624-583B-2654-C84A-FB40A2DBE4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100053"/>
              </p:ext>
            </p:extLst>
          </p:nvPr>
        </p:nvGraphicFramePr>
        <p:xfrm>
          <a:off x="1331640" y="4437112"/>
          <a:ext cx="1728192" cy="230425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28192">
                  <a:extLst>
                    <a:ext uri="{9D8B030D-6E8A-4147-A177-3AD203B41FA5}">
                      <a16:colId xmlns:a16="http://schemas.microsoft.com/office/drawing/2014/main" val="3404015316"/>
                    </a:ext>
                  </a:extLst>
                </a:gridCol>
              </a:tblGrid>
              <a:tr h="329179">
                <a:tc>
                  <a:txBody>
                    <a:bodyPr/>
                    <a:lstStyle/>
                    <a:p>
                      <a:pPr algn="l" fontAlgn="ctr"/>
                      <a:r>
                        <a:rPr lang="sl-SI" sz="1600" b="1" u="none" strike="noStrike" dirty="0">
                          <a:effectLst/>
                        </a:rPr>
                        <a:t>NASLOV</a:t>
                      </a:r>
                      <a:r>
                        <a:rPr lang="en-US" sz="1600" b="1" u="none" strike="noStrike" dirty="0">
                          <a:effectLst/>
                        </a:rPr>
                        <a:t>NICA</a:t>
                      </a:r>
                      <a:endParaRPr lang="sl-S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8581328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l" fontAlgn="ctr"/>
                      <a:r>
                        <a:rPr lang="sl-SI" sz="1600" b="1" u="none" strike="noStrike">
                          <a:effectLst/>
                        </a:rPr>
                        <a:t>IZVLEČEK</a:t>
                      </a:r>
                      <a:endParaRPr lang="sl-S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349778652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l" fontAlgn="ctr"/>
                      <a:r>
                        <a:rPr lang="sl-SI" sz="1600" b="1" u="none" strike="noStrike">
                          <a:effectLst/>
                        </a:rPr>
                        <a:t>UVOD </a:t>
                      </a:r>
                      <a:endParaRPr lang="sl-S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1599285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l" fontAlgn="ctr"/>
                      <a:r>
                        <a:rPr lang="sl-SI" sz="1600" b="1" u="none" strike="noStrike" dirty="0">
                          <a:effectLst/>
                        </a:rPr>
                        <a:t>METODA</a:t>
                      </a:r>
                      <a:endParaRPr lang="sl-S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19027875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l" fontAlgn="ctr"/>
                      <a:r>
                        <a:rPr lang="sl-SI" sz="1600" b="1" u="none" strike="noStrike">
                          <a:effectLst/>
                        </a:rPr>
                        <a:t>REZULTATI</a:t>
                      </a:r>
                      <a:endParaRPr lang="sl-S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0568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l" fontAlgn="ctr"/>
                      <a:r>
                        <a:rPr lang="sl-SI" sz="1600" b="1" u="none" strike="noStrike">
                          <a:effectLst/>
                        </a:rPr>
                        <a:t>RAZPRAVA</a:t>
                      </a:r>
                      <a:endParaRPr lang="sl-SI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76859638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 algn="l" fontAlgn="ctr"/>
                      <a:r>
                        <a:rPr lang="sl-SI" sz="1600" b="1" u="none" strike="noStrike" dirty="0">
                          <a:effectLst/>
                        </a:rPr>
                        <a:t>DRUGI PODATKI</a:t>
                      </a:r>
                      <a:endParaRPr lang="sl-SI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29926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4067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6FC95D02-49EB-20DD-7798-5CCBFAEE3C92}"/>
              </a:ext>
            </a:extLst>
          </p:cNvPr>
          <p:cNvSpPr>
            <a:spLocks noGrp="1"/>
          </p:cNvSpPr>
          <p:nvPr>
            <p:ph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dirty="0"/>
              <a:t>PRISMA</a:t>
            </a:r>
          </a:p>
          <a:p>
            <a:pPr marL="0" indent="0">
              <a:buNone/>
            </a:pPr>
            <a:endParaRPr lang="en-US" sz="3200" b="1" dirty="0"/>
          </a:p>
          <a:p>
            <a:r>
              <a:rPr lang="en-US" sz="2600" dirty="0"/>
              <a:t>Preferred Reporting Items for Systematic Reviews and Meta-Analyses - PRISMA</a:t>
            </a:r>
          </a:p>
          <a:p>
            <a:r>
              <a:rPr lang="en-US" sz="2600" dirty="0"/>
              <a:t>Sistem za </a:t>
            </a:r>
            <a:r>
              <a:rPr lang="en-US" sz="2600" dirty="0" err="1"/>
              <a:t>sistematično</a:t>
            </a:r>
            <a:r>
              <a:rPr lang="en-US" sz="2600" dirty="0"/>
              <a:t> </a:t>
            </a:r>
            <a:r>
              <a:rPr lang="en-US" sz="2600" dirty="0" err="1"/>
              <a:t>poročanje</a:t>
            </a:r>
            <a:r>
              <a:rPr lang="en-US" sz="2600" dirty="0"/>
              <a:t> o </a:t>
            </a:r>
            <a:r>
              <a:rPr lang="en-US" sz="2600" dirty="0" err="1"/>
              <a:t>pregledih</a:t>
            </a:r>
            <a:r>
              <a:rPr lang="en-US" sz="2600" dirty="0"/>
              <a:t> literature in meta-</a:t>
            </a:r>
            <a:r>
              <a:rPr lang="en-US" sz="2600" dirty="0" err="1"/>
              <a:t>analizah</a:t>
            </a:r>
            <a:endParaRPr lang="en-US" sz="2600" dirty="0">
              <a:hlinkClick r:id="rId2">
                <a:extLst>
                  <a:ext uri="{A12FA001-AC4F-418D-AE19-62706E023703}">
                    <ahyp:hlinkClr xmlns=""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sl-SI" sz="2600" dirty="0">
                <a:hlinkClick r:id="rId2"/>
              </a:rPr>
              <a:t>http://www.prisma-statement.org/</a:t>
            </a:r>
            <a:endParaRPr lang="en-US" sz="2600" dirty="0"/>
          </a:p>
          <a:p>
            <a:r>
              <a:rPr lang="en-US" sz="2600" dirty="0" err="1"/>
              <a:t>Primeri</a:t>
            </a:r>
            <a:r>
              <a:rPr lang="en-US" sz="2600" dirty="0"/>
              <a:t> </a:t>
            </a:r>
            <a:r>
              <a:rPr lang="en-US" sz="2600" dirty="0" err="1"/>
              <a:t>dobrega</a:t>
            </a:r>
            <a:r>
              <a:rPr lang="en-US" sz="2600" dirty="0"/>
              <a:t> </a:t>
            </a:r>
            <a:r>
              <a:rPr lang="en-US" sz="2600" dirty="0" err="1"/>
              <a:t>izpolnjevanja</a:t>
            </a:r>
            <a:r>
              <a:rPr lang="en-US" sz="2600" dirty="0"/>
              <a:t> </a:t>
            </a:r>
            <a:r>
              <a:rPr lang="en-US" sz="2600" dirty="0" err="1"/>
              <a:t>postavk</a:t>
            </a:r>
            <a:r>
              <a:rPr lang="en-US" sz="2600" dirty="0"/>
              <a:t> (</a:t>
            </a:r>
            <a:r>
              <a:rPr lang="en-US" sz="1800" dirty="0"/>
              <a:t>v </a:t>
            </a:r>
            <a:r>
              <a:rPr lang="en-US" sz="1800" dirty="0" err="1"/>
              <a:t>angleščini</a:t>
            </a:r>
            <a:r>
              <a:rPr lang="en-US" sz="1800" dirty="0"/>
              <a:t>, </a:t>
            </a:r>
            <a:r>
              <a:rPr lang="en-US" sz="1800" dirty="0" err="1"/>
              <a:t>če</a:t>
            </a:r>
            <a:r>
              <a:rPr lang="en-US" sz="1800" dirty="0"/>
              <a:t> </a:t>
            </a:r>
            <a:r>
              <a:rPr lang="en-US" sz="1800" dirty="0" err="1"/>
              <a:t>imate</a:t>
            </a:r>
            <a:r>
              <a:rPr lang="en-US" sz="1800" dirty="0"/>
              <a:t> </a:t>
            </a:r>
            <a:r>
              <a:rPr lang="en-US" sz="1800" dirty="0" err="1"/>
              <a:t>težave</a:t>
            </a:r>
            <a:r>
              <a:rPr lang="en-US" sz="1800" dirty="0"/>
              <a:t> </a:t>
            </a:r>
            <a:r>
              <a:rPr lang="en-US" sz="1800" dirty="0" err="1"/>
              <a:t>uporabite</a:t>
            </a:r>
            <a:r>
              <a:rPr lang="en-US" sz="1800" dirty="0"/>
              <a:t> </a:t>
            </a:r>
            <a:r>
              <a:rPr lang="en-US" sz="1800" dirty="0" err="1"/>
              <a:t>prevajalnik</a:t>
            </a:r>
            <a:r>
              <a:rPr lang="en-US" sz="1800" dirty="0"/>
              <a:t> </a:t>
            </a:r>
            <a:r>
              <a:rPr lang="en-US" sz="1800" dirty="0">
                <a:hlinkClick r:id="rId3"/>
              </a:rPr>
              <a:t>https://www.deepl.com/translator</a:t>
            </a:r>
            <a:r>
              <a:rPr lang="en-US" sz="1800" dirty="0"/>
              <a:t>, </a:t>
            </a:r>
            <a:r>
              <a:rPr lang="en-US" sz="1800" dirty="0" err="1"/>
              <a:t>če</a:t>
            </a:r>
            <a:r>
              <a:rPr lang="en-US" sz="1800" dirty="0"/>
              <a:t> </a:t>
            </a:r>
            <a:r>
              <a:rPr lang="en-US" sz="1800" dirty="0" err="1"/>
              <a:t>težave</a:t>
            </a:r>
            <a:r>
              <a:rPr lang="en-US" sz="1800" dirty="0"/>
              <a:t> </a:t>
            </a:r>
            <a:r>
              <a:rPr lang="en-US" sz="1800" dirty="0" err="1"/>
              <a:t>ostanejo</a:t>
            </a:r>
            <a:r>
              <a:rPr lang="en-US" sz="1800" dirty="0"/>
              <a:t> </a:t>
            </a:r>
            <a:r>
              <a:rPr lang="en-US" sz="1800" dirty="0" err="1"/>
              <a:t>napišite</a:t>
            </a:r>
            <a:r>
              <a:rPr lang="en-US" sz="1800" dirty="0"/>
              <a:t> mail</a:t>
            </a:r>
            <a:r>
              <a:rPr lang="en-US" sz="2600" dirty="0"/>
              <a:t>);</a:t>
            </a:r>
          </a:p>
          <a:p>
            <a:pPr lvl="1"/>
            <a:r>
              <a:rPr lang="sl-SI" sz="2200" dirty="0">
                <a:hlinkClick r:id="rId4"/>
              </a:rPr>
              <a:t>http://www.prisma-statement.org/documents/PRISMA_2020_examples.pdf</a:t>
            </a:r>
            <a:endParaRPr lang="en-US" sz="2200" dirty="0"/>
          </a:p>
          <a:p>
            <a:r>
              <a:rPr lang="en-US" sz="2600" dirty="0" err="1"/>
              <a:t>Podrobna</a:t>
            </a:r>
            <a:r>
              <a:rPr lang="en-US" sz="2600" dirty="0"/>
              <a:t> </a:t>
            </a:r>
            <a:r>
              <a:rPr lang="en-US" sz="2600" dirty="0" err="1"/>
              <a:t>navodila</a:t>
            </a:r>
            <a:r>
              <a:rPr lang="en-US" sz="2600" dirty="0"/>
              <a:t> glede </a:t>
            </a:r>
            <a:r>
              <a:rPr lang="en-US" sz="2600" dirty="0" err="1"/>
              <a:t>sistematičnih</a:t>
            </a:r>
            <a:r>
              <a:rPr lang="en-US" sz="2600" dirty="0"/>
              <a:t> </a:t>
            </a:r>
            <a:r>
              <a:rPr lang="en-US" sz="2600" dirty="0" err="1"/>
              <a:t>pregledov</a:t>
            </a:r>
            <a:r>
              <a:rPr lang="en-US" sz="2600" dirty="0"/>
              <a:t>;</a:t>
            </a:r>
          </a:p>
          <a:p>
            <a:pPr lvl="1"/>
            <a:r>
              <a:rPr lang="en-US" sz="2200" dirty="0">
                <a:hlinkClick r:id="rId5"/>
              </a:rPr>
              <a:t>https://training.cochrane.org/handbook/current</a:t>
            </a:r>
            <a:endParaRPr lang="en-US" sz="2200" dirty="0"/>
          </a:p>
          <a:p>
            <a:pPr lvl="1"/>
            <a:r>
              <a:rPr lang="en-US" sz="2200" dirty="0"/>
              <a:t>V </a:t>
            </a:r>
            <a:r>
              <a:rPr lang="en-US" sz="2200" dirty="0" err="1"/>
              <a:t>Angleščini</a:t>
            </a:r>
            <a:r>
              <a:rPr lang="en-US" sz="2200" dirty="0"/>
              <a:t>, </a:t>
            </a:r>
            <a:r>
              <a:rPr lang="en-US" sz="2200" dirty="0" err="1"/>
              <a:t>če</a:t>
            </a:r>
            <a:r>
              <a:rPr lang="en-US" sz="2200" dirty="0"/>
              <a:t> </a:t>
            </a:r>
            <a:r>
              <a:rPr lang="en-US" sz="2200" dirty="0" err="1"/>
              <a:t>imate</a:t>
            </a:r>
            <a:r>
              <a:rPr lang="en-US" sz="2200" dirty="0"/>
              <a:t> </a:t>
            </a:r>
            <a:r>
              <a:rPr lang="en-US" sz="2200" dirty="0" err="1"/>
              <a:t>težavo</a:t>
            </a:r>
            <a:r>
              <a:rPr lang="en-US" sz="2200" dirty="0"/>
              <a:t>, </a:t>
            </a:r>
            <a:r>
              <a:rPr lang="en-US" sz="2200" dirty="0" err="1"/>
              <a:t>naredite</a:t>
            </a:r>
            <a:r>
              <a:rPr lang="en-US" sz="2200" dirty="0"/>
              <a:t> </a:t>
            </a:r>
            <a:r>
              <a:rPr lang="en-US" sz="2200" dirty="0" err="1"/>
              <a:t>enako</a:t>
            </a:r>
            <a:r>
              <a:rPr lang="en-US" sz="2200" dirty="0"/>
              <a:t> </a:t>
            </a:r>
            <a:r>
              <a:rPr lang="en-US" sz="2200" dirty="0" err="1"/>
              <a:t>kot</a:t>
            </a:r>
            <a:r>
              <a:rPr lang="en-US" sz="2200" dirty="0"/>
              <a:t> je </a:t>
            </a:r>
            <a:r>
              <a:rPr lang="en-US" sz="2200" dirty="0" err="1"/>
              <a:t>opisano</a:t>
            </a:r>
            <a:r>
              <a:rPr lang="en-US" sz="2200" dirty="0"/>
              <a:t> </a:t>
            </a:r>
            <a:r>
              <a:rPr lang="en-US" sz="2200" dirty="0" err="1"/>
              <a:t>zgoraj</a:t>
            </a:r>
            <a:endParaRPr lang="en-US" sz="2200" dirty="0"/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8317565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l-SI" altLang="sl-SI" dirty="0">
                <a:solidFill>
                  <a:srgbClr val="FF9900"/>
                </a:solidFill>
              </a:rPr>
              <a:t>Predstavitev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sl-SI" altLang="sl-SI" dirty="0"/>
              <a:t>Npr. </a:t>
            </a:r>
            <a:r>
              <a:rPr lang="sl-SI" altLang="sl-SI" dirty="0" err="1"/>
              <a:t>Power</a:t>
            </a:r>
            <a:r>
              <a:rPr lang="sl-SI" altLang="sl-SI" dirty="0"/>
              <a:t> </a:t>
            </a:r>
            <a:r>
              <a:rPr lang="sl-SI" altLang="sl-SI" dirty="0" err="1"/>
              <a:t>Point</a:t>
            </a:r>
            <a:r>
              <a:rPr lang="sl-SI" altLang="sl-SI" dirty="0"/>
              <a:t>, </a:t>
            </a:r>
            <a:r>
              <a:rPr lang="sl-SI" altLang="sl-SI" dirty="0" err="1"/>
              <a:t>Prezi</a:t>
            </a:r>
            <a:r>
              <a:rPr lang="sl-SI" altLang="sl-SI" dirty="0"/>
              <a:t>, </a:t>
            </a:r>
            <a:r>
              <a:rPr lang="en-US" altLang="sl-SI" dirty="0"/>
              <a:t>Canva…</a:t>
            </a:r>
            <a:endParaRPr lang="sl-SI" altLang="sl-SI" dirty="0"/>
          </a:p>
          <a:p>
            <a:pPr eaLnBrk="1" hangingPunct="1">
              <a:defRPr/>
            </a:pPr>
            <a:r>
              <a:rPr lang="en-US" altLang="sl-SI" dirty="0"/>
              <a:t>1</a:t>
            </a:r>
            <a:r>
              <a:rPr lang="sl-SI" altLang="sl-SI" dirty="0"/>
              <a:t>0 min predstavitev – naj bo razprava o napisanem</a:t>
            </a:r>
          </a:p>
          <a:p>
            <a:pPr marL="0" indent="0" eaLnBrk="1" hangingPunct="1">
              <a:buNone/>
              <a:defRPr/>
            </a:pPr>
            <a:r>
              <a:rPr lang="sl-SI" altLang="sl-SI" dirty="0"/>
              <a:t>	</a:t>
            </a:r>
            <a:r>
              <a:rPr lang="sl-SI" altLang="sl-SI" sz="2400" dirty="0">
                <a:solidFill>
                  <a:srgbClr val="FF0000"/>
                </a:solidFill>
              </a:rPr>
              <a:t>(nikakor ne branje s projekcije)</a:t>
            </a:r>
            <a:endParaRPr lang="en-US" altLang="sl-SI" sz="2400" dirty="0">
              <a:solidFill>
                <a:srgbClr val="FF0000"/>
              </a:solidFill>
            </a:endParaRPr>
          </a:p>
          <a:p>
            <a:pPr marL="1314450" lvl="2" indent="-457200"/>
            <a:r>
              <a:rPr lang="en-US" sz="1800" dirty="0" err="1"/>
              <a:t>Bodite</a:t>
            </a:r>
            <a:r>
              <a:rPr lang="en-US" sz="1800" dirty="0"/>
              <a:t> </a:t>
            </a:r>
            <a:r>
              <a:rPr lang="en-US" sz="1800" dirty="0" err="1"/>
              <a:t>kreativni</a:t>
            </a:r>
            <a:r>
              <a:rPr lang="en-US" sz="1800" dirty="0"/>
              <a:t>, </a:t>
            </a:r>
            <a:r>
              <a:rPr lang="en-US" sz="1800" dirty="0" err="1"/>
              <a:t>uporabite</a:t>
            </a:r>
            <a:r>
              <a:rPr lang="en-US" sz="1800" dirty="0"/>
              <a:t> </a:t>
            </a:r>
            <a:r>
              <a:rPr lang="en-US" sz="1800" dirty="0" err="1"/>
              <a:t>interaktivne</a:t>
            </a:r>
            <a:r>
              <a:rPr lang="en-US" sz="1800" dirty="0"/>
              <a:t>, </a:t>
            </a:r>
            <a:r>
              <a:rPr lang="en-US" sz="1800" dirty="0" err="1"/>
              <a:t>sodobne</a:t>
            </a:r>
            <a:r>
              <a:rPr lang="en-US" sz="1800" dirty="0"/>
              <a:t> </a:t>
            </a:r>
            <a:r>
              <a:rPr lang="en-US" sz="1800" dirty="0" err="1"/>
              <a:t>načine</a:t>
            </a:r>
            <a:r>
              <a:rPr lang="en-US" sz="1800" dirty="0"/>
              <a:t> </a:t>
            </a:r>
            <a:r>
              <a:rPr lang="en-US" sz="1800" dirty="0" err="1"/>
              <a:t>predstavljanja</a:t>
            </a:r>
            <a:endParaRPr lang="en-US" sz="1800" dirty="0"/>
          </a:p>
          <a:p>
            <a:pPr marL="1314450" lvl="2" indent="-457200"/>
            <a:r>
              <a:rPr lang="en-US" sz="1800" dirty="0" err="1"/>
              <a:t>Naj</a:t>
            </a:r>
            <a:r>
              <a:rPr lang="en-US" sz="1800" dirty="0"/>
              <a:t> </a:t>
            </a:r>
            <a:r>
              <a:rPr lang="en-US" sz="1800" dirty="0" err="1"/>
              <a:t>bo</a:t>
            </a:r>
            <a:r>
              <a:rPr lang="en-US" sz="1800" dirty="0"/>
              <a:t> </a:t>
            </a:r>
            <a:r>
              <a:rPr lang="en-US" sz="1800" dirty="0" err="1"/>
              <a:t>razprava</a:t>
            </a:r>
            <a:r>
              <a:rPr lang="en-US" sz="1800" dirty="0"/>
              <a:t> o </a:t>
            </a:r>
            <a:r>
              <a:rPr lang="en-US" sz="1800" dirty="0" err="1"/>
              <a:t>narejenem</a:t>
            </a:r>
            <a:endParaRPr lang="en-US" sz="1800" dirty="0"/>
          </a:p>
          <a:p>
            <a:pPr marL="1314450" lvl="2" indent="-457200"/>
            <a:r>
              <a:rPr lang="en-US" sz="1800" dirty="0" err="1"/>
              <a:t>Vsebuje</a:t>
            </a:r>
            <a:r>
              <a:rPr lang="en-US" sz="1800" dirty="0"/>
              <a:t> </a:t>
            </a:r>
            <a:r>
              <a:rPr lang="en-US" sz="1800" dirty="0" err="1"/>
              <a:t>naj</a:t>
            </a:r>
            <a:r>
              <a:rPr lang="en-US" sz="1800" dirty="0"/>
              <a:t> </a:t>
            </a:r>
            <a:r>
              <a:rPr lang="en-US" sz="1800" dirty="0" err="1"/>
              <a:t>vaše</a:t>
            </a:r>
            <a:r>
              <a:rPr lang="en-US" sz="1800" dirty="0"/>
              <a:t> </a:t>
            </a:r>
            <a:r>
              <a:rPr lang="en-US" sz="1800" dirty="0" err="1"/>
              <a:t>glavne</a:t>
            </a:r>
            <a:r>
              <a:rPr lang="en-US" sz="1800" dirty="0"/>
              <a:t> </a:t>
            </a:r>
            <a:r>
              <a:rPr lang="en-US" sz="1800" dirty="0" err="1"/>
              <a:t>zaključke</a:t>
            </a:r>
            <a:r>
              <a:rPr lang="en-US" sz="1800" dirty="0"/>
              <a:t>, </a:t>
            </a:r>
            <a:r>
              <a:rPr lang="en-US" sz="1800" dirty="0" err="1"/>
              <a:t>ima</a:t>
            </a:r>
            <a:r>
              <a:rPr lang="en-US" sz="1800" dirty="0"/>
              <a:t> </a:t>
            </a:r>
            <a:r>
              <a:rPr lang="en-US" sz="1800" b="1" dirty="0" err="1"/>
              <a:t>uvod</a:t>
            </a:r>
            <a:r>
              <a:rPr lang="en-US" sz="1800" b="1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predstavitev</a:t>
            </a:r>
            <a:r>
              <a:rPr lang="en-US" sz="1800" dirty="0"/>
              <a:t> </a:t>
            </a:r>
            <a:r>
              <a:rPr lang="en-US" sz="1800" dirty="0" err="1"/>
              <a:t>problema</a:t>
            </a:r>
            <a:r>
              <a:rPr lang="en-US" sz="1800" dirty="0"/>
              <a:t>), </a:t>
            </a:r>
            <a:r>
              <a:rPr lang="en-US" sz="1800" b="1" dirty="0" err="1"/>
              <a:t>jedro</a:t>
            </a:r>
            <a:r>
              <a:rPr lang="en-US" sz="1800" dirty="0"/>
              <a:t> (</a:t>
            </a:r>
            <a:r>
              <a:rPr lang="en-US" sz="1800" dirty="0" err="1"/>
              <a:t>kaj</a:t>
            </a:r>
            <a:r>
              <a:rPr lang="en-US" sz="1800" dirty="0"/>
              <a:t> </a:t>
            </a:r>
            <a:r>
              <a:rPr lang="en-US" sz="1800" dirty="0" err="1"/>
              <a:t>ste</a:t>
            </a:r>
            <a:r>
              <a:rPr lang="en-US" sz="1800" dirty="0"/>
              <a:t> </a:t>
            </a:r>
            <a:r>
              <a:rPr lang="en-US" sz="1800" dirty="0" err="1"/>
              <a:t>ugotovili</a:t>
            </a:r>
            <a:r>
              <a:rPr lang="en-US" sz="1800" dirty="0"/>
              <a:t>) </a:t>
            </a:r>
            <a:r>
              <a:rPr lang="en-US" sz="1800" b="1" dirty="0"/>
              <a:t>in </a:t>
            </a:r>
            <a:r>
              <a:rPr lang="en-US" sz="1800" b="1" dirty="0" err="1"/>
              <a:t>zaključek</a:t>
            </a:r>
            <a:r>
              <a:rPr lang="en-US" sz="1800" b="1" dirty="0"/>
              <a:t> </a:t>
            </a:r>
            <a:r>
              <a:rPr lang="en-US" sz="1800" dirty="0"/>
              <a:t>(</a:t>
            </a:r>
            <a:r>
              <a:rPr lang="en-US" sz="1800" dirty="0" err="1"/>
              <a:t>omejitve</a:t>
            </a:r>
            <a:r>
              <a:rPr lang="en-US" sz="1800" dirty="0"/>
              <a:t>, vasa </a:t>
            </a:r>
            <a:r>
              <a:rPr lang="en-US" sz="1800" dirty="0" err="1"/>
              <a:t>mnenja</a:t>
            </a:r>
            <a:r>
              <a:rPr lang="en-US" sz="1800" dirty="0"/>
              <a:t> </a:t>
            </a:r>
            <a:r>
              <a:rPr lang="en-US" sz="1800" dirty="0" err="1"/>
              <a:t>itd</a:t>
            </a:r>
            <a:r>
              <a:rPr lang="en-US" sz="1800" dirty="0"/>
              <a:t>.)</a:t>
            </a:r>
            <a:endParaRPr lang="sl-SI" altLang="sl-SI" dirty="0"/>
          </a:p>
          <a:p>
            <a:pPr eaLnBrk="1" hangingPunct="1">
              <a:defRPr/>
            </a:pPr>
            <a:r>
              <a:rPr lang="sl-SI" altLang="sl-SI" dirty="0"/>
              <a:t>Vprašanja in diskusija</a:t>
            </a:r>
            <a:r>
              <a:rPr lang="en-US" altLang="sl-SI" dirty="0"/>
              <a:t> – 10 </a:t>
            </a:r>
            <a:r>
              <a:rPr lang="en-US" altLang="sl-SI" dirty="0" err="1"/>
              <a:t>minut</a:t>
            </a:r>
            <a:endParaRPr lang="sl-SI" altLang="sl-SI" dirty="0"/>
          </a:p>
          <a:p>
            <a:pPr lvl="1" eaLnBrk="1" hangingPunct="1">
              <a:defRPr/>
            </a:pPr>
            <a:r>
              <a:rPr lang="sl-SI" altLang="sl-SI" b="1" dirty="0">
                <a:solidFill>
                  <a:srgbClr val="009ED6"/>
                </a:solidFill>
              </a:rPr>
              <a:t>Za diskusijo se ostali študentje pripravite!</a:t>
            </a:r>
          </a:p>
          <a:p>
            <a:pPr lvl="1" eaLnBrk="1" hangingPunct="1">
              <a:buFont typeface="Wingdings" pitchFamily="2" charset="2"/>
              <a:buNone/>
              <a:defRPr/>
            </a:pPr>
            <a:r>
              <a:rPr lang="sl-SI" altLang="sl-SI" dirty="0">
                <a:solidFill>
                  <a:srgbClr val="FF9900"/>
                </a:solidFill>
              </a:rPr>
              <a:t>(seminar mora biti 1 teden pred predstavitvijo dostopen na e-učilnici)</a:t>
            </a:r>
          </a:p>
        </p:txBody>
      </p:sp>
    </p:spTree>
    <p:extLst>
      <p:ext uri="{BB962C8B-B14F-4D97-AF65-F5344CB8AC3E}">
        <p14:creationId xmlns:p14="http://schemas.microsoft.com/office/powerpoint/2010/main" val="2014298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2E078-90BE-8B8C-DE61-E17A3BB5A7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Plagiatorstvo</a:t>
            </a:r>
            <a:endParaRPr lang="sl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30525-B56A-8754-E4EF-2023775D20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2000" y="1268760"/>
            <a:ext cx="8077200" cy="5256584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Direkten</a:t>
            </a:r>
            <a:r>
              <a:rPr lang="en-US" dirty="0"/>
              <a:t> </a:t>
            </a:r>
            <a:r>
              <a:rPr lang="en-US" dirty="0" err="1"/>
              <a:t>prevod</a:t>
            </a:r>
            <a:r>
              <a:rPr lang="en-US" dirty="0"/>
              <a:t> dela </a:t>
            </a:r>
            <a:r>
              <a:rPr lang="en-US" dirty="0" err="1"/>
              <a:t>drugega</a:t>
            </a:r>
            <a:r>
              <a:rPr lang="en-US" dirty="0"/>
              <a:t> </a:t>
            </a:r>
            <a:r>
              <a:rPr lang="en-US" dirty="0" err="1"/>
              <a:t>avtorja</a:t>
            </a:r>
            <a:r>
              <a:rPr lang="en-US" dirty="0"/>
              <a:t> (</a:t>
            </a:r>
            <a:r>
              <a:rPr lang="en-US" dirty="0" err="1"/>
              <a:t>npr</a:t>
            </a:r>
            <a:r>
              <a:rPr lang="en-US" dirty="0"/>
              <a:t>. </a:t>
            </a:r>
            <a:r>
              <a:rPr lang="en-US" dirty="0" err="1"/>
              <a:t>uporaba</a:t>
            </a:r>
            <a:r>
              <a:rPr lang="en-US" dirty="0"/>
              <a:t> Google Translate, da </a:t>
            </a:r>
            <a:r>
              <a:rPr lang="en-US" dirty="0" err="1"/>
              <a:t>prevedemo</a:t>
            </a:r>
            <a:r>
              <a:rPr lang="en-US" dirty="0"/>
              <a:t> </a:t>
            </a:r>
            <a:r>
              <a:rPr lang="en-US" dirty="0" err="1"/>
              <a:t>cel</a:t>
            </a:r>
            <a:r>
              <a:rPr lang="en-US" dirty="0"/>
              <a:t> </a:t>
            </a:r>
            <a:r>
              <a:rPr lang="en-US" dirty="0" err="1"/>
              <a:t>odstavek</a:t>
            </a:r>
            <a:r>
              <a:rPr lang="en-US" dirty="0"/>
              <a:t>, </a:t>
            </a:r>
            <a:r>
              <a:rPr lang="en-US" dirty="0" err="1"/>
              <a:t>ali</a:t>
            </a:r>
            <a:r>
              <a:rPr lang="en-US" dirty="0"/>
              <a:t> to </a:t>
            </a:r>
            <a:r>
              <a:rPr lang="en-US" dirty="0" err="1"/>
              <a:t>naredimo</a:t>
            </a:r>
            <a:r>
              <a:rPr lang="en-US" dirty="0"/>
              <a:t> </a:t>
            </a:r>
            <a:r>
              <a:rPr lang="en-US" dirty="0" err="1"/>
              <a:t>sami</a:t>
            </a:r>
            <a:r>
              <a:rPr lang="en-US" dirty="0"/>
              <a:t>) 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posameznih</a:t>
            </a:r>
            <a:r>
              <a:rPr lang="en-US" dirty="0"/>
              <a:t> </a:t>
            </a:r>
            <a:r>
              <a:rPr lang="en-US" dirty="0" err="1"/>
              <a:t>odstavkov</a:t>
            </a:r>
            <a:r>
              <a:rPr lang="en-US" dirty="0"/>
              <a:t>/</a:t>
            </a:r>
            <a:r>
              <a:rPr lang="en-US" dirty="0" err="1"/>
              <a:t>poglavij</a:t>
            </a:r>
            <a:r>
              <a:rPr lang="en-US" dirty="0"/>
              <a:t> </a:t>
            </a:r>
            <a:r>
              <a:rPr lang="en-US" dirty="0" err="1"/>
              <a:t>tega</a:t>
            </a:r>
            <a:r>
              <a:rPr lang="en-US" dirty="0"/>
              <a:t> dela NI VAŠE AVTORSKO DELO! (Da </a:t>
            </a:r>
            <a:r>
              <a:rPr lang="en-US" dirty="0" err="1"/>
              <a:t>prevajanja</a:t>
            </a:r>
            <a:r>
              <a:rPr lang="en-US" dirty="0"/>
              <a:t> in/</a:t>
            </a:r>
            <a:r>
              <a:rPr lang="en-US" dirty="0" err="1"/>
              <a:t>ali</a:t>
            </a:r>
            <a:r>
              <a:rPr lang="en-US" dirty="0"/>
              <a:t> </a:t>
            </a:r>
            <a:r>
              <a:rPr lang="en-US" dirty="0" err="1"/>
              <a:t>kopiranja</a:t>
            </a:r>
            <a:r>
              <a:rPr lang="en-US" dirty="0"/>
              <a:t> </a:t>
            </a:r>
            <a:r>
              <a:rPr lang="en-US" dirty="0" err="1"/>
              <a:t>Wikipedije</a:t>
            </a:r>
            <a:r>
              <a:rPr lang="en-US" dirty="0"/>
              <a:t> </a:t>
            </a:r>
            <a:r>
              <a:rPr lang="en-US" dirty="0" err="1"/>
              <a:t>niti</a:t>
            </a:r>
            <a:r>
              <a:rPr lang="en-US" dirty="0"/>
              <a:t> ne </a:t>
            </a:r>
            <a:r>
              <a:rPr lang="en-US" dirty="0" err="1"/>
              <a:t>omenjam</a:t>
            </a:r>
            <a:r>
              <a:rPr lang="en-US" dirty="0"/>
              <a:t>.)</a:t>
            </a:r>
          </a:p>
          <a:p>
            <a:r>
              <a:rPr lang="en-US" dirty="0" err="1"/>
              <a:t>Podrobnejša</a:t>
            </a:r>
            <a:r>
              <a:rPr lang="en-US" dirty="0"/>
              <a:t> </a:t>
            </a:r>
            <a:r>
              <a:rPr lang="en-US" dirty="0" err="1"/>
              <a:t>navodila</a:t>
            </a:r>
            <a:r>
              <a:rPr lang="en-US" dirty="0"/>
              <a:t> in </a:t>
            </a:r>
            <a:r>
              <a:rPr lang="en-US" dirty="0" err="1"/>
              <a:t>kriterije</a:t>
            </a:r>
            <a:r>
              <a:rPr lang="en-US" dirty="0"/>
              <a:t> </a:t>
            </a:r>
            <a:r>
              <a:rPr lang="en-US" dirty="0" err="1"/>
              <a:t>lahko</a:t>
            </a:r>
            <a:r>
              <a:rPr lang="en-US" dirty="0"/>
              <a:t> </a:t>
            </a:r>
            <a:r>
              <a:rPr lang="en-US" dirty="0" err="1"/>
              <a:t>najdete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: </a:t>
            </a:r>
            <a:r>
              <a:rPr lang="sl-SI" b="0" i="0" dirty="0">
                <a:solidFill>
                  <a:srgbClr val="1D2125"/>
                </a:solidFill>
                <a:effectLst/>
                <a:latin typeface="-apple-system"/>
                <a:hlinkClick r:id="rId2"/>
              </a:rPr>
              <a:t>https://e.famnit.upr.si/pluginfile.php/639584/mod_resource/content/1/ABC%20krsitev%20in%20plagiatorstvaSLO_EN.pdf</a:t>
            </a:r>
            <a:endParaRPr lang="en-US" b="0" i="0" dirty="0">
              <a:solidFill>
                <a:srgbClr val="1D2125"/>
              </a:solidFill>
              <a:effectLst/>
              <a:latin typeface="-apple-system"/>
            </a:endParaRPr>
          </a:p>
          <a:p>
            <a:r>
              <a:rPr lang="en-US" dirty="0" err="1"/>
              <a:t>Seminarjev</a:t>
            </a:r>
            <a:r>
              <a:rPr lang="en-US" dirty="0"/>
              <a:t> </a:t>
            </a:r>
            <a:r>
              <a:rPr lang="en-US" dirty="0" err="1"/>
              <a:t>pripravljenih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takšen</a:t>
            </a:r>
            <a:r>
              <a:rPr lang="en-US" dirty="0"/>
              <a:t> </a:t>
            </a:r>
            <a:r>
              <a:rPr lang="en-US" dirty="0" err="1"/>
              <a:t>način</a:t>
            </a:r>
            <a:r>
              <a:rPr lang="en-US" dirty="0"/>
              <a:t> SI NE DOVOLITE ODDATI, </a:t>
            </a:r>
            <a:r>
              <a:rPr lang="en-US" dirty="0" err="1"/>
              <a:t>ker</a:t>
            </a:r>
            <a:r>
              <a:rPr lang="en-US" dirty="0"/>
              <a:t> </a:t>
            </a:r>
            <a:r>
              <a:rPr lang="en-US" dirty="0" err="1"/>
              <a:t>bo</a:t>
            </a:r>
            <a:r>
              <a:rPr lang="en-US" dirty="0"/>
              <a:t> </a:t>
            </a:r>
            <a:r>
              <a:rPr lang="en-US" dirty="0" err="1"/>
              <a:t>vsebina</a:t>
            </a:r>
            <a:r>
              <a:rPr lang="en-US" dirty="0"/>
              <a:t>, </a:t>
            </a:r>
            <a:r>
              <a:rPr lang="en-US" dirty="0" err="1"/>
              <a:t>ustrezna</a:t>
            </a:r>
            <a:r>
              <a:rPr lang="en-US" dirty="0"/>
              <a:t> </a:t>
            </a:r>
            <a:r>
              <a:rPr lang="en-US" dirty="0" err="1"/>
              <a:t>uporaba</a:t>
            </a:r>
            <a:r>
              <a:rPr lang="en-US" dirty="0"/>
              <a:t> </a:t>
            </a:r>
            <a:r>
              <a:rPr lang="en-US" dirty="0" err="1"/>
              <a:t>virov</a:t>
            </a:r>
            <a:r>
              <a:rPr lang="en-US" dirty="0"/>
              <a:t> in </a:t>
            </a:r>
            <a:r>
              <a:rPr lang="en-US" dirty="0" err="1"/>
              <a:t>ostalo</a:t>
            </a:r>
            <a:r>
              <a:rPr lang="en-US" dirty="0"/>
              <a:t> </a:t>
            </a:r>
            <a:r>
              <a:rPr lang="en-US" dirty="0" err="1"/>
              <a:t>pregledano</a:t>
            </a:r>
            <a:r>
              <a:rPr lang="en-US" dirty="0"/>
              <a:t>. V </a:t>
            </a:r>
            <a:r>
              <a:rPr lang="en-US" dirty="0" err="1"/>
              <a:t>primeru</a:t>
            </a:r>
            <a:r>
              <a:rPr lang="en-US" dirty="0"/>
              <a:t>, da </a:t>
            </a:r>
            <a:r>
              <a:rPr lang="en-US" dirty="0" err="1"/>
              <a:t>ugotovimo</a:t>
            </a:r>
            <a:r>
              <a:rPr lang="en-US" dirty="0"/>
              <a:t>, da je </a:t>
            </a:r>
            <a:r>
              <a:rPr lang="en-US" dirty="0" err="1" smtClean="0"/>
              <a:t>va</a:t>
            </a:r>
            <a:r>
              <a:rPr lang="sl-SI" dirty="0" smtClean="0"/>
              <a:t>š</a:t>
            </a:r>
            <a:r>
              <a:rPr lang="en-US" dirty="0" smtClean="0"/>
              <a:t>e </a:t>
            </a:r>
            <a:r>
              <a:rPr lang="en-US" dirty="0" err="1"/>
              <a:t>delo</a:t>
            </a:r>
            <a:r>
              <a:rPr lang="en-US" dirty="0"/>
              <a:t> </a:t>
            </a:r>
            <a:r>
              <a:rPr lang="en-US" dirty="0" err="1"/>
              <a:t>plagiat</a:t>
            </a:r>
            <a:r>
              <a:rPr lang="en-US" dirty="0"/>
              <a:t>, vas v </a:t>
            </a:r>
            <a:r>
              <a:rPr lang="en-US" dirty="0" err="1"/>
              <a:t>najboljšem</a:t>
            </a:r>
            <a:r>
              <a:rPr lang="en-US" dirty="0"/>
              <a:t> </a:t>
            </a:r>
            <a:r>
              <a:rPr lang="en-US" dirty="0" err="1"/>
              <a:t>primeru</a:t>
            </a:r>
            <a:r>
              <a:rPr lang="en-US" dirty="0"/>
              <a:t> </a:t>
            </a:r>
            <a:r>
              <a:rPr lang="en-US" dirty="0" err="1"/>
              <a:t>čaka</a:t>
            </a:r>
            <a:r>
              <a:rPr lang="en-US" dirty="0"/>
              <a:t> </a:t>
            </a:r>
            <a:r>
              <a:rPr lang="en-US" dirty="0" err="1"/>
              <a:t>dodatna</a:t>
            </a:r>
            <a:r>
              <a:rPr lang="en-US" dirty="0"/>
              <a:t>, </a:t>
            </a:r>
            <a:r>
              <a:rPr lang="en-US" dirty="0" err="1"/>
              <a:t>večja</a:t>
            </a:r>
            <a:r>
              <a:rPr lang="en-US" dirty="0"/>
              <a:t> </a:t>
            </a:r>
            <a:r>
              <a:rPr lang="en-US" dirty="0" err="1"/>
              <a:t>količina</a:t>
            </a:r>
            <a:r>
              <a:rPr lang="en-US" dirty="0"/>
              <a:t> dela, da </a:t>
            </a:r>
            <a:r>
              <a:rPr lang="en-US" dirty="0" err="1"/>
              <a:t>predmet</a:t>
            </a:r>
            <a:r>
              <a:rPr lang="en-US" dirty="0"/>
              <a:t> </a:t>
            </a:r>
            <a:r>
              <a:rPr lang="en-US" dirty="0" err="1"/>
              <a:t>opravite</a:t>
            </a:r>
            <a:r>
              <a:rPr lang="en-US" dirty="0"/>
              <a:t>, v </a:t>
            </a:r>
            <a:r>
              <a:rPr lang="en-US" dirty="0" err="1"/>
              <a:t>najslabšem</a:t>
            </a:r>
            <a:r>
              <a:rPr lang="en-US" dirty="0"/>
              <a:t> </a:t>
            </a:r>
            <a:r>
              <a:rPr lang="en-US" dirty="0" err="1"/>
              <a:t>primeru</a:t>
            </a:r>
            <a:r>
              <a:rPr lang="en-US" dirty="0"/>
              <a:t> pa je </a:t>
            </a:r>
            <a:r>
              <a:rPr lang="en-US" b="1" dirty="0" err="1"/>
              <a:t>plagiatorstvo</a:t>
            </a:r>
            <a:r>
              <a:rPr lang="en-US" b="1" dirty="0"/>
              <a:t> </a:t>
            </a:r>
            <a:r>
              <a:rPr lang="en-US" b="1" dirty="0" err="1"/>
              <a:t>podlaga</a:t>
            </a:r>
            <a:r>
              <a:rPr lang="en-US" b="1" dirty="0"/>
              <a:t> za </a:t>
            </a:r>
            <a:r>
              <a:rPr lang="en-US" b="1" dirty="0" err="1"/>
              <a:t>izključitev</a:t>
            </a:r>
            <a:r>
              <a:rPr lang="en-US" b="1" dirty="0"/>
              <a:t> ne le </a:t>
            </a:r>
            <a:r>
              <a:rPr lang="en-US" b="1" dirty="0" err="1"/>
              <a:t>iz</a:t>
            </a:r>
            <a:r>
              <a:rPr lang="en-US" b="1" dirty="0"/>
              <a:t> </a:t>
            </a:r>
            <a:r>
              <a:rPr lang="en-US" b="1" dirty="0" err="1"/>
              <a:t>fakultete</a:t>
            </a:r>
            <a:r>
              <a:rPr lang="en-US" b="1" dirty="0"/>
              <a:t>, </a:t>
            </a:r>
            <a:r>
              <a:rPr lang="en-US" b="1" dirty="0" err="1"/>
              <a:t>temveč</a:t>
            </a:r>
            <a:r>
              <a:rPr lang="en-US" b="1" dirty="0"/>
              <a:t> </a:t>
            </a:r>
            <a:r>
              <a:rPr lang="en-US" b="1" dirty="0" err="1"/>
              <a:t>celotne</a:t>
            </a:r>
            <a:r>
              <a:rPr lang="en-US" b="1" dirty="0"/>
              <a:t> </a:t>
            </a:r>
            <a:r>
              <a:rPr lang="en-US" b="1" dirty="0" err="1"/>
              <a:t>univerze</a:t>
            </a:r>
            <a:r>
              <a:rPr lang="en-US" dirty="0"/>
              <a:t>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22523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InkrlxYPS4jAzciXk8ToAM"/>
</p:tagLst>
</file>

<file path=ppt/theme/theme1.xml><?xml version="1.0" encoding="utf-8"?>
<a:theme xmlns:a="http://schemas.openxmlformats.org/drawingml/2006/main" name="Izobraževanj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0</TotalTime>
  <Words>727</Words>
  <Application>Microsoft Office PowerPoint</Application>
  <PresentationFormat>Diaprojekcija na zaslonu (4:3)</PresentationFormat>
  <Paragraphs>98</Paragraphs>
  <Slides>10</Slides>
  <Notes>2</Notes>
  <HiddenSlides>0</HiddenSlides>
  <MMClips>0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10</vt:i4>
      </vt:variant>
    </vt:vector>
  </HeadingPairs>
  <TitlesOfParts>
    <vt:vector size="16" baseType="lpstr">
      <vt:lpstr>-apple-system</vt:lpstr>
      <vt:lpstr>Arial</vt:lpstr>
      <vt:lpstr>Calibri</vt:lpstr>
      <vt:lpstr>Georgia</vt:lpstr>
      <vt:lpstr>Wingdings</vt:lpstr>
      <vt:lpstr>Izobraževanje</vt:lpstr>
      <vt:lpstr>Psihofarmakologija duševnih motenj Navodila za seminarje 2025/26</vt:lpstr>
      <vt:lpstr>SEMINARJI </vt:lpstr>
      <vt:lpstr>PowerPointova predstavitev</vt:lpstr>
      <vt:lpstr>PowerPointova predstavitev</vt:lpstr>
      <vt:lpstr>Kriterij</vt:lpstr>
      <vt:lpstr>Oblika</vt:lpstr>
      <vt:lpstr>PowerPointova predstavitev</vt:lpstr>
      <vt:lpstr>Predstavitev</vt:lpstr>
      <vt:lpstr>Plagiatorstvo</vt:lpstr>
      <vt:lpstr>Nejasnosti, težave pri pripravi ali drugi nepredvideni dogodki povezani s seminarjem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2019-10-15T11:23:33Z</dcterms:created>
  <dcterms:modified xsi:type="dcterms:W3CDTF">2025-10-02T10:45:32Z</dcterms:modified>
</cp:coreProperties>
</file>