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Lst>
  <p:notesMasterIdLst>
    <p:notesMasterId r:id="rId40"/>
  </p:notesMasterIdLst>
  <p:handoutMasterIdLst>
    <p:handoutMasterId r:id="rId41"/>
  </p:handoutMasterIdLst>
  <p:sldIdLst>
    <p:sldId id="260" r:id="rId3"/>
    <p:sldId id="285" r:id="rId4"/>
    <p:sldId id="326" r:id="rId5"/>
    <p:sldId id="374" r:id="rId6"/>
    <p:sldId id="405" r:id="rId7"/>
    <p:sldId id="375" r:id="rId8"/>
    <p:sldId id="289" r:id="rId9"/>
    <p:sldId id="290" r:id="rId10"/>
    <p:sldId id="327" r:id="rId11"/>
    <p:sldId id="291" r:id="rId12"/>
    <p:sldId id="329" r:id="rId13"/>
    <p:sldId id="328" r:id="rId14"/>
    <p:sldId id="404" r:id="rId15"/>
    <p:sldId id="293" r:id="rId16"/>
    <p:sldId id="393" r:id="rId17"/>
    <p:sldId id="394" r:id="rId18"/>
    <p:sldId id="398" r:id="rId19"/>
    <p:sldId id="294" r:id="rId20"/>
    <p:sldId id="383" r:id="rId21"/>
    <p:sldId id="295" r:id="rId22"/>
    <p:sldId id="386" r:id="rId23"/>
    <p:sldId id="387" r:id="rId24"/>
    <p:sldId id="317" r:id="rId25"/>
    <p:sldId id="366" r:id="rId26"/>
    <p:sldId id="365" r:id="rId27"/>
    <p:sldId id="367" r:id="rId28"/>
    <p:sldId id="368" r:id="rId29"/>
    <p:sldId id="370" r:id="rId30"/>
    <p:sldId id="380" r:id="rId31"/>
    <p:sldId id="382" r:id="rId32"/>
    <p:sldId id="390" r:id="rId33"/>
    <p:sldId id="388" r:id="rId34"/>
    <p:sldId id="400" r:id="rId35"/>
    <p:sldId id="401" r:id="rId36"/>
    <p:sldId id="403" r:id="rId37"/>
    <p:sldId id="371" r:id="rId38"/>
    <p:sldId id="373" r:id="rId39"/>
  </p:sldIdLst>
  <p:sldSz cx="12192000" cy="6858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Geneva" pitchFamily="121" charset="-128"/>
        <a:cs typeface="+mn-cs"/>
      </a:defRPr>
    </a:lvl1pPr>
    <a:lvl2pPr marL="457200" algn="l" rtl="0" fontAlgn="base">
      <a:spcBef>
        <a:spcPct val="0"/>
      </a:spcBef>
      <a:spcAft>
        <a:spcPct val="0"/>
      </a:spcAft>
      <a:defRPr sz="2400" kern="1200">
        <a:solidFill>
          <a:schemeClr val="tx1"/>
        </a:solidFill>
        <a:latin typeface="Times New Roman" pitchFamily="18" charset="0"/>
        <a:ea typeface="Geneva" pitchFamily="121" charset="-128"/>
        <a:cs typeface="+mn-cs"/>
      </a:defRPr>
    </a:lvl2pPr>
    <a:lvl3pPr marL="914400" algn="l" rtl="0" fontAlgn="base">
      <a:spcBef>
        <a:spcPct val="0"/>
      </a:spcBef>
      <a:spcAft>
        <a:spcPct val="0"/>
      </a:spcAft>
      <a:defRPr sz="2400" kern="1200">
        <a:solidFill>
          <a:schemeClr val="tx1"/>
        </a:solidFill>
        <a:latin typeface="Times New Roman" pitchFamily="18" charset="0"/>
        <a:ea typeface="Geneva" pitchFamily="121" charset="-128"/>
        <a:cs typeface="+mn-cs"/>
      </a:defRPr>
    </a:lvl3pPr>
    <a:lvl4pPr marL="1371600" algn="l" rtl="0" fontAlgn="base">
      <a:spcBef>
        <a:spcPct val="0"/>
      </a:spcBef>
      <a:spcAft>
        <a:spcPct val="0"/>
      </a:spcAft>
      <a:defRPr sz="2400" kern="1200">
        <a:solidFill>
          <a:schemeClr val="tx1"/>
        </a:solidFill>
        <a:latin typeface="Times New Roman" pitchFamily="18" charset="0"/>
        <a:ea typeface="Geneva" pitchFamily="121" charset="-128"/>
        <a:cs typeface="+mn-cs"/>
      </a:defRPr>
    </a:lvl4pPr>
    <a:lvl5pPr marL="1828800" algn="l" rtl="0" fontAlgn="base">
      <a:spcBef>
        <a:spcPct val="0"/>
      </a:spcBef>
      <a:spcAft>
        <a:spcPct val="0"/>
      </a:spcAft>
      <a:defRPr sz="2400" kern="1200">
        <a:solidFill>
          <a:schemeClr val="tx1"/>
        </a:solidFill>
        <a:latin typeface="Times New Roman" pitchFamily="18" charset="0"/>
        <a:ea typeface="Geneva" pitchFamily="121" charset="-128"/>
        <a:cs typeface="+mn-cs"/>
      </a:defRPr>
    </a:lvl5pPr>
    <a:lvl6pPr marL="2286000" algn="l" defTabSz="914400" rtl="0" eaLnBrk="1" latinLnBrk="0" hangingPunct="1">
      <a:defRPr sz="2400" kern="1200">
        <a:solidFill>
          <a:schemeClr val="tx1"/>
        </a:solidFill>
        <a:latin typeface="Times New Roman" pitchFamily="18" charset="0"/>
        <a:ea typeface="Geneva" pitchFamily="121" charset="-128"/>
        <a:cs typeface="+mn-cs"/>
      </a:defRPr>
    </a:lvl6pPr>
    <a:lvl7pPr marL="2743200" algn="l" defTabSz="914400" rtl="0" eaLnBrk="1" latinLnBrk="0" hangingPunct="1">
      <a:defRPr sz="2400" kern="1200">
        <a:solidFill>
          <a:schemeClr val="tx1"/>
        </a:solidFill>
        <a:latin typeface="Times New Roman" pitchFamily="18" charset="0"/>
        <a:ea typeface="Geneva" pitchFamily="121" charset="-128"/>
        <a:cs typeface="+mn-cs"/>
      </a:defRPr>
    </a:lvl7pPr>
    <a:lvl8pPr marL="3200400" algn="l" defTabSz="914400" rtl="0" eaLnBrk="1" latinLnBrk="0" hangingPunct="1">
      <a:defRPr sz="2400" kern="1200">
        <a:solidFill>
          <a:schemeClr val="tx1"/>
        </a:solidFill>
        <a:latin typeface="Times New Roman" pitchFamily="18" charset="0"/>
        <a:ea typeface="Geneva" pitchFamily="121" charset="-128"/>
        <a:cs typeface="+mn-cs"/>
      </a:defRPr>
    </a:lvl8pPr>
    <a:lvl9pPr marL="3657600" algn="l" defTabSz="914400" rtl="0" eaLnBrk="1" latinLnBrk="0" hangingPunct="1">
      <a:defRPr sz="2400" kern="1200">
        <a:solidFill>
          <a:schemeClr val="tx1"/>
        </a:solidFill>
        <a:latin typeface="Times New Roman" pitchFamily="18" charset="0"/>
        <a:ea typeface="Geneva" pitchFamily="12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5D778D"/>
    <a:srgbClr val="2F1F6B"/>
    <a:srgbClr val="352379"/>
    <a:srgbClr val="BEB722"/>
    <a:srgbClr val="C82E3D"/>
    <a:srgbClr val="7A1C25"/>
    <a:srgbClr val="C0C0C0"/>
    <a:srgbClr val="CED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8" autoAdjust="0"/>
    <p:restoredTop sz="76115" autoAdjust="0"/>
  </p:normalViewPr>
  <p:slideViewPr>
    <p:cSldViewPr>
      <p:cViewPr varScale="1">
        <p:scale>
          <a:sx n="40" d="100"/>
          <a:sy n="40" d="100"/>
        </p:scale>
        <p:origin x="54" y="606"/>
      </p:cViewPr>
      <p:guideLst>
        <p:guide orient="horz" pos="2160"/>
        <p:guide pos="3840"/>
      </p:guideLst>
    </p:cSldViewPr>
  </p:slideViewPr>
  <p:outlineViewPr>
    <p:cViewPr>
      <p:scale>
        <a:sx n="33" d="100"/>
        <a:sy n="33" d="100"/>
      </p:scale>
      <p:origin x="0" y="18366"/>
    </p:cViewPr>
  </p:outlineViewPr>
  <p:notesTextViewPr>
    <p:cViewPr>
      <p:scale>
        <a:sx n="100" d="100"/>
        <a:sy n="100" d="100"/>
      </p:scale>
      <p:origin x="0" y="0"/>
    </p:cViewPr>
  </p:notesTextViewPr>
  <p:sorterViewPr>
    <p:cViewPr>
      <p:scale>
        <a:sx n="66" d="100"/>
        <a:sy n="66" d="100"/>
      </p:scale>
      <p:origin x="0" y="6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42691"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242692"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E40B46E-A9DB-4BF6-9332-470AE859B1BA}" type="slidenum">
              <a:rPr lang="en-US"/>
              <a:pPr>
                <a:defRPr/>
              </a:pPr>
              <a:t>‹#›</a:t>
            </a:fld>
            <a:endParaRPr lang="en-US"/>
          </a:p>
        </p:txBody>
      </p:sp>
    </p:spTree>
    <p:extLst>
      <p:ext uri="{BB962C8B-B14F-4D97-AF65-F5344CB8AC3E}">
        <p14:creationId xmlns:p14="http://schemas.microsoft.com/office/powerpoint/2010/main" val="2604643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8672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B5B661B-A5D6-4681-AA81-02B1B498AB3C}" type="slidenum">
              <a:rPr lang="en-US"/>
              <a:pPr>
                <a:defRPr/>
              </a:pPr>
              <a:t>‹#›</a:t>
            </a:fld>
            <a:endParaRPr lang="en-US"/>
          </a:p>
        </p:txBody>
      </p:sp>
    </p:spTree>
    <p:extLst>
      <p:ext uri="{BB962C8B-B14F-4D97-AF65-F5344CB8AC3E}">
        <p14:creationId xmlns:p14="http://schemas.microsoft.com/office/powerpoint/2010/main" val="575455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Geneva" charset="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Geneva"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Geneva"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Geneva"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Geneva" pitchFamily="121" charset="-128"/>
              </a:defRPr>
            </a:lvl1pPr>
            <a:lvl2pPr marL="742950" indent="-285750" eaLnBrk="0" hangingPunct="0">
              <a:defRPr sz="2400">
                <a:solidFill>
                  <a:schemeClr val="tx1"/>
                </a:solidFill>
                <a:latin typeface="Times New Roman" pitchFamily="18" charset="0"/>
                <a:ea typeface="Geneva" pitchFamily="121" charset="-128"/>
              </a:defRPr>
            </a:lvl2pPr>
            <a:lvl3pPr marL="1143000" indent="-228600" eaLnBrk="0" hangingPunct="0">
              <a:defRPr sz="2400">
                <a:solidFill>
                  <a:schemeClr val="tx1"/>
                </a:solidFill>
                <a:latin typeface="Times New Roman" pitchFamily="18" charset="0"/>
                <a:ea typeface="Geneva" pitchFamily="121" charset="-128"/>
              </a:defRPr>
            </a:lvl3pPr>
            <a:lvl4pPr marL="1600200" indent="-228600" eaLnBrk="0" hangingPunct="0">
              <a:defRPr sz="2400">
                <a:solidFill>
                  <a:schemeClr val="tx1"/>
                </a:solidFill>
                <a:latin typeface="Times New Roman" pitchFamily="18" charset="0"/>
                <a:ea typeface="Geneva" pitchFamily="121" charset="-128"/>
              </a:defRPr>
            </a:lvl4pPr>
            <a:lvl5pPr marL="2057400" indent="-228600" eaLnBrk="0" hangingPunct="0">
              <a:defRPr sz="2400">
                <a:solidFill>
                  <a:schemeClr val="tx1"/>
                </a:solidFill>
                <a:latin typeface="Times New Roman" pitchFamily="18" charset="0"/>
                <a:ea typeface="Geneva" pitchFamily="121" charset="-128"/>
              </a:defRPr>
            </a:lvl5pPr>
            <a:lvl6pPr marL="2514600" indent="-228600" eaLnBrk="0" fontAlgn="base" hangingPunct="0">
              <a:spcBef>
                <a:spcPct val="0"/>
              </a:spcBef>
              <a:spcAft>
                <a:spcPct val="0"/>
              </a:spcAft>
              <a:defRPr sz="2400">
                <a:solidFill>
                  <a:schemeClr val="tx1"/>
                </a:solidFill>
                <a:latin typeface="Times New Roman" pitchFamily="18" charset="0"/>
                <a:ea typeface="Geneva" pitchFamily="121" charset="-128"/>
              </a:defRPr>
            </a:lvl6pPr>
            <a:lvl7pPr marL="2971800" indent="-228600" eaLnBrk="0" fontAlgn="base" hangingPunct="0">
              <a:spcBef>
                <a:spcPct val="0"/>
              </a:spcBef>
              <a:spcAft>
                <a:spcPct val="0"/>
              </a:spcAft>
              <a:defRPr sz="2400">
                <a:solidFill>
                  <a:schemeClr val="tx1"/>
                </a:solidFill>
                <a:latin typeface="Times New Roman" pitchFamily="18" charset="0"/>
                <a:ea typeface="Geneva" pitchFamily="121" charset="-128"/>
              </a:defRPr>
            </a:lvl7pPr>
            <a:lvl8pPr marL="3429000" indent="-228600" eaLnBrk="0" fontAlgn="base" hangingPunct="0">
              <a:spcBef>
                <a:spcPct val="0"/>
              </a:spcBef>
              <a:spcAft>
                <a:spcPct val="0"/>
              </a:spcAft>
              <a:defRPr sz="2400">
                <a:solidFill>
                  <a:schemeClr val="tx1"/>
                </a:solidFill>
                <a:latin typeface="Times New Roman" pitchFamily="18" charset="0"/>
                <a:ea typeface="Geneva" pitchFamily="121" charset="-128"/>
              </a:defRPr>
            </a:lvl8pPr>
            <a:lvl9pPr marL="3886200" indent="-228600" eaLnBrk="0" fontAlgn="base" hangingPunct="0">
              <a:spcBef>
                <a:spcPct val="0"/>
              </a:spcBef>
              <a:spcAft>
                <a:spcPct val="0"/>
              </a:spcAft>
              <a:defRPr sz="2400">
                <a:solidFill>
                  <a:schemeClr val="tx1"/>
                </a:solidFill>
                <a:latin typeface="Times New Roman" pitchFamily="18" charset="0"/>
                <a:ea typeface="Geneva" pitchFamily="121" charset="-128"/>
              </a:defRPr>
            </a:lvl9pPr>
          </a:lstStyle>
          <a:p>
            <a:pPr eaLnBrk="1" hangingPunct="1">
              <a:defRPr/>
            </a:pPr>
            <a:fld id="{79BE7D9F-7316-4AAE-8848-6B840B0B2ED0}" type="slidenum">
              <a:rPr lang="en-US" sz="1200" smtClean="0"/>
              <a:pPr eaLnBrk="1" hangingPunct="1">
                <a:defRPr/>
              </a:pPr>
              <a:t>1</a:t>
            </a:fld>
            <a:endParaRPr lang="en-US" sz="1200" smtClean="0"/>
          </a:p>
        </p:txBody>
      </p:sp>
      <p:sp>
        <p:nvSpPr>
          <p:cNvPr id="10243" name="Rectangle 2"/>
          <p:cNvSpPr>
            <a:spLocks noGrp="1" noRot="1" noChangeAspect="1" noChangeArrowheads="1" noTextEdit="1"/>
          </p:cNvSpPr>
          <p:nvPr>
            <p:ph type="sldImg"/>
          </p:nvPr>
        </p:nvSpPr>
        <p:spPr>
          <a:xfrm>
            <a:off x="330200" y="696913"/>
            <a:ext cx="6197600" cy="3486150"/>
          </a:xfrm>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p>
        </p:txBody>
      </p:sp>
    </p:spTree>
    <p:extLst>
      <p:ext uri="{BB962C8B-B14F-4D97-AF65-F5344CB8AC3E}">
        <p14:creationId xmlns:p14="http://schemas.microsoft.com/office/powerpoint/2010/main" val="97677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Body sensations: facial flushing, chills, goosebumps, etc.</a:t>
            </a:r>
          </a:p>
          <a:p>
            <a:pPr eaLnBrk="1" hangingPunct="1">
              <a:spcBef>
                <a:spcPct val="0"/>
              </a:spcBef>
            </a:pPr>
            <a:endParaRPr lang="en-US" altLang="sl-SI" smtClean="0"/>
          </a:p>
          <a:p>
            <a:pPr eaLnBrk="1" hangingPunct="1">
              <a:spcBef>
                <a:spcPct val="0"/>
              </a:spcBef>
            </a:pPr>
            <a:r>
              <a:rPr lang="en-US" altLang="sl-SI" smtClean="0"/>
              <a:t>Google it: National Geographics recording of attempt by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E22D06-8283-4FD7-80FD-45AD01AB3F4D}" type="slidenum">
              <a:rPr lang="en-US" altLang="sl-SI">
                <a:latin typeface="Calibri" charset="0"/>
              </a:rPr>
              <a:pPr eaLnBrk="1" hangingPunct="1"/>
              <a:t>17</a:t>
            </a:fld>
            <a:endParaRPr lang="en-US" altLang="sl-SI">
              <a:latin typeface="Calibri" charset="0"/>
            </a:endParaRPr>
          </a:p>
        </p:txBody>
      </p:sp>
    </p:spTree>
    <p:extLst>
      <p:ext uri="{BB962C8B-B14F-4D97-AF65-F5344CB8AC3E}">
        <p14:creationId xmlns:p14="http://schemas.microsoft.com/office/powerpoint/2010/main" val="85348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42900" y="703263"/>
            <a:ext cx="6172200" cy="3473450"/>
          </a:xfrm>
          <a:ln cap="flat"/>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211919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30200" y="696913"/>
            <a:ext cx="6197600" cy="3486150"/>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50000"/>
              </a:spcBef>
            </a:pPr>
            <a:r>
              <a:rPr lang="en-US" altLang="sl-SI" sz="2400" smtClean="0"/>
              <a:t>Argyria</a:t>
            </a:r>
          </a:p>
        </p:txBody>
      </p:sp>
    </p:spTree>
    <p:extLst>
      <p:ext uri="{BB962C8B-B14F-4D97-AF65-F5344CB8AC3E}">
        <p14:creationId xmlns:p14="http://schemas.microsoft.com/office/powerpoint/2010/main" val="2133486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42900" y="703263"/>
            <a:ext cx="6172200" cy="3473450"/>
          </a:xfrm>
          <a:ln cap="flat"/>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367313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30200" y="696913"/>
            <a:ext cx="6197600" cy="34861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sl-SI" dirty="0" smtClean="0">
                <a:latin typeface="Arial" charset="0"/>
                <a:cs typeface="Arial" charset="0"/>
              </a:rPr>
              <a:t>From DEA website: http://www.deadiversion.usdoj.gov/drugs_concern/salvia_d/summary.htm </a:t>
            </a:r>
          </a:p>
          <a:p>
            <a:pPr algn="ctr"/>
            <a:r>
              <a:rPr lang="en-US" altLang="sl-SI" dirty="0" smtClean="0">
                <a:latin typeface="Arial" charset="0"/>
                <a:cs typeface="Arial" charset="0"/>
              </a:rPr>
              <a:t>Salvia </a:t>
            </a:r>
            <a:r>
              <a:rPr lang="en-US" altLang="sl-SI" dirty="0" err="1" smtClean="0">
                <a:latin typeface="Arial" charset="0"/>
                <a:cs typeface="Arial" charset="0"/>
              </a:rPr>
              <a:t>Divinorum</a:t>
            </a:r>
            <a:r>
              <a:rPr lang="en-US" altLang="sl-SI" dirty="0" smtClean="0">
                <a:latin typeface="Arial" charset="0"/>
                <a:cs typeface="Arial" charset="0"/>
              </a:rPr>
              <a:t>, </a:t>
            </a:r>
            <a:r>
              <a:rPr lang="en-US" altLang="sl-SI" dirty="0" err="1" smtClean="0">
                <a:latin typeface="Arial" charset="0"/>
                <a:cs typeface="Arial" charset="0"/>
              </a:rPr>
              <a:t>ska</a:t>
            </a:r>
            <a:r>
              <a:rPr lang="en-US" altLang="sl-SI" dirty="0" smtClean="0">
                <a:latin typeface="Arial" charset="0"/>
                <a:cs typeface="Arial" charset="0"/>
              </a:rPr>
              <a:t> Maria </a:t>
            </a:r>
            <a:r>
              <a:rPr lang="en-US" altLang="sl-SI" dirty="0" err="1" smtClean="0">
                <a:latin typeface="Arial" charset="0"/>
                <a:cs typeface="Arial" charset="0"/>
              </a:rPr>
              <a:t>Pastora</a:t>
            </a:r>
            <a:r>
              <a:rPr lang="en-US" altLang="sl-SI" dirty="0" smtClean="0">
                <a:latin typeface="Arial" charset="0"/>
                <a:cs typeface="Arial" charset="0"/>
              </a:rPr>
              <a:t>, Salvia  </a:t>
            </a:r>
            <a:br>
              <a:rPr lang="en-US" altLang="sl-SI" dirty="0" smtClean="0">
                <a:latin typeface="Arial" charset="0"/>
                <a:cs typeface="Arial" charset="0"/>
              </a:rPr>
            </a:br>
            <a:r>
              <a:rPr lang="en-US" altLang="sl-SI" dirty="0" smtClean="0">
                <a:latin typeface="Arial" charset="0"/>
                <a:cs typeface="Arial" charset="0"/>
              </a:rPr>
              <a:t>(</a:t>
            </a:r>
            <a:r>
              <a:rPr lang="en-US" altLang="sl-SI" dirty="0" err="1" smtClean="0">
                <a:latin typeface="Arial" charset="0"/>
                <a:cs typeface="Arial" charset="0"/>
              </a:rPr>
              <a:t>Salvinorin</a:t>
            </a:r>
            <a:r>
              <a:rPr lang="en-US" altLang="sl-SI" dirty="0" smtClean="0">
                <a:latin typeface="Arial" charset="0"/>
                <a:cs typeface="Arial" charset="0"/>
              </a:rPr>
              <a:t> A, </a:t>
            </a:r>
            <a:r>
              <a:rPr lang="en-US" altLang="sl-SI" dirty="0" err="1" smtClean="0">
                <a:latin typeface="Arial" charset="0"/>
                <a:cs typeface="Arial" charset="0"/>
              </a:rPr>
              <a:t>Divinorin</a:t>
            </a:r>
            <a:r>
              <a:rPr lang="en-US" altLang="sl-SI" dirty="0" smtClean="0">
                <a:latin typeface="Arial" charset="0"/>
                <a:cs typeface="Arial" charset="0"/>
              </a:rPr>
              <a:t> A)</a:t>
            </a:r>
          </a:p>
          <a:p>
            <a:r>
              <a:rPr lang="en-US" altLang="sl-SI" dirty="0" smtClean="0">
                <a:latin typeface="Arial" charset="0"/>
                <a:cs typeface="Arial" charset="0"/>
              </a:rPr>
              <a:t>Introduction</a:t>
            </a:r>
          </a:p>
          <a:p>
            <a:r>
              <a:rPr lang="en-US" altLang="sl-SI" dirty="0" smtClean="0">
                <a:latin typeface="Arial" charset="0"/>
                <a:cs typeface="Arial" charset="0"/>
              </a:rPr>
              <a:t>Salvia </a:t>
            </a:r>
            <a:r>
              <a:rPr lang="en-US" altLang="sl-SI" dirty="0" err="1" smtClean="0">
                <a:latin typeface="Arial" charset="0"/>
                <a:cs typeface="Arial" charset="0"/>
              </a:rPr>
              <a:t>Divinorum</a:t>
            </a:r>
            <a:r>
              <a:rPr lang="en-US" altLang="sl-SI" dirty="0" smtClean="0">
                <a:latin typeface="Arial" charset="0"/>
                <a:cs typeface="Arial" charset="0"/>
              </a:rPr>
              <a:t> is a </a:t>
            </a:r>
            <a:r>
              <a:rPr lang="en-US" altLang="sl-SI" dirty="0" err="1" smtClean="0">
                <a:latin typeface="Arial" charset="0"/>
                <a:cs typeface="Arial" charset="0"/>
              </a:rPr>
              <a:t>perenial</a:t>
            </a:r>
            <a:r>
              <a:rPr lang="en-US" altLang="sl-SI" dirty="0" smtClean="0">
                <a:latin typeface="Arial" charset="0"/>
                <a:cs typeface="Arial" charset="0"/>
              </a:rPr>
              <a:t> herb in the mint family native to certain areas of the Sierra </a:t>
            </a:r>
            <a:r>
              <a:rPr lang="en-US" altLang="sl-SI" dirty="0" err="1" smtClean="0">
                <a:latin typeface="Arial" charset="0"/>
                <a:cs typeface="Arial" charset="0"/>
              </a:rPr>
              <a:t>Mazateca</a:t>
            </a:r>
            <a:r>
              <a:rPr lang="en-US" altLang="sl-SI" dirty="0" smtClean="0">
                <a:latin typeface="Arial" charset="0"/>
                <a:cs typeface="Arial" charset="0"/>
              </a:rPr>
              <a:t> region of Oaxaca, Mexico. It is one of 500 species of Salvia in the New World is in similar to the sage plant. The plant grows in large groupings to well over 3 feet in height. It’s large green leaves, hollow square stems and flowers are it's characteristic features. S. </a:t>
            </a:r>
            <a:r>
              <a:rPr lang="en-US" altLang="sl-SI" dirty="0" err="1" smtClean="0">
                <a:latin typeface="Arial" charset="0"/>
                <a:cs typeface="Arial" charset="0"/>
              </a:rPr>
              <a:t>Divinorum</a:t>
            </a:r>
            <a:r>
              <a:rPr lang="en-US" altLang="sl-SI" dirty="0" smtClean="0">
                <a:latin typeface="Arial" charset="0"/>
                <a:cs typeface="Arial" charset="0"/>
              </a:rPr>
              <a:t> is one of several vision-inducing plants employed by the Mazatec Indians</a:t>
            </a:r>
          </a:p>
          <a:p>
            <a:r>
              <a:rPr lang="en-US" altLang="sl-SI" dirty="0" smtClean="0">
                <a:latin typeface="Arial" charset="0"/>
                <a:cs typeface="Arial" charset="0"/>
              </a:rPr>
              <a:t>  </a:t>
            </a:r>
          </a:p>
          <a:p>
            <a:r>
              <a:rPr lang="en-US" altLang="sl-SI" dirty="0" smtClean="0">
                <a:latin typeface="Arial" charset="0"/>
                <a:cs typeface="Arial" charset="0"/>
              </a:rPr>
              <a:t>There has been a recent interest among young adults and adolescents to re-discover ethnobotanical plants that can induce changes in perception, hallucinations, or other psychologically-induced changes. Since S. </a:t>
            </a:r>
            <a:r>
              <a:rPr lang="en-US" altLang="sl-SI" dirty="0" err="1" smtClean="0">
                <a:latin typeface="Arial" charset="0"/>
                <a:cs typeface="Arial" charset="0"/>
              </a:rPr>
              <a:t>Divinorum</a:t>
            </a:r>
            <a:r>
              <a:rPr lang="en-US" altLang="sl-SI" dirty="0" smtClean="0">
                <a:latin typeface="Arial" charset="0"/>
                <a:cs typeface="Arial" charset="0"/>
              </a:rPr>
              <a:t>, or any of its active ingredients are not  specifically listed in the Controlled Substances Act, some on-line botanical companies and drug promotional sites have advertised Salvia as a legal alternative to other plant hallucinogens like mescaline. The plant material is smoked for the induction of "mystical" or hallucinogenic experiences.</a:t>
            </a:r>
          </a:p>
          <a:p>
            <a:r>
              <a:rPr lang="en-US" altLang="sl-SI" dirty="0" smtClean="0">
                <a:latin typeface="Arial" charset="0"/>
                <a:cs typeface="Arial" charset="0"/>
              </a:rPr>
              <a:t>Chemistry/Pharmacology</a:t>
            </a:r>
          </a:p>
          <a:p>
            <a:r>
              <a:rPr lang="en-US" altLang="sl-SI" dirty="0" smtClean="0">
                <a:latin typeface="Arial" charset="0"/>
                <a:cs typeface="Arial" charset="0"/>
              </a:rPr>
              <a:t>"</a:t>
            </a:r>
            <a:r>
              <a:rPr lang="en-US" altLang="sl-SI" dirty="0" err="1" smtClean="0">
                <a:latin typeface="Arial" charset="0"/>
                <a:cs typeface="Arial" charset="0"/>
              </a:rPr>
              <a:t>Salvinorin</a:t>
            </a:r>
            <a:r>
              <a:rPr lang="en-US" altLang="sl-SI" dirty="0" smtClean="0">
                <a:latin typeface="Arial" charset="0"/>
                <a:cs typeface="Arial" charset="0"/>
              </a:rPr>
              <a:t> A" the active component of S. </a:t>
            </a:r>
            <a:r>
              <a:rPr lang="en-US" altLang="sl-SI" dirty="0" err="1" smtClean="0">
                <a:latin typeface="Arial" charset="0"/>
                <a:cs typeface="Arial" charset="0"/>
              </a:rPr>
              <a:t>Divinorum</a:t>
            </a:r>
            <a:r>
              <a:rPr lang="en-US" altLang="sl-SI" dirty="0" smtClean="0">
                <a:latin typeface="Arial" charset="0"/>
                <a:cs typeface="Arial" charset="0"/>
              </a:rPr>
              <a:t>,  is most effective when vaporized and inhaled. Chemically, </a:t>
            </a:r>
            <a:r>
              <a:rPr lang="en-US" altLang="sl-SI" dirty="0" err="1" smtClean="0">
                <a:latin typeface="Arial" charset="0"/>
                <a:cs typeface="Arial" charset="0"/>
              </a:rPr>
              <a:t>Salvinorin</a:t>
            </a:r>
            <a:r>
              <a:rPr lang="en-US" altLang="sl-SI" dirty="0" smtClean="0">
                <a:latin typeface="Arial" charset="0"/>
                <a:cs typeface="Arial" charset="0"/>
              </a:rPr>
              <a:t> A is a </a:t>
            </a:r>
            <a:r>
              <a:rPr lang="en-US" altLang="sl-SI" dirty="0" err="1" smtClean="0">
                <a:latin typeface="Arial" charset="0"/>
                <a:cs typeface="Arial" charset="0"/>
              </a:rPr>
              <a:t>neoclerodane</a:t>
            </a:r>
            <a:r>
              <a:rPr lang="en-US" altLang="sl-SI" dirty="0" smtClean="0">
                <a:latin typeface="Arial" charset="0"/>
                <a:cs typeface="Arial" charset="0"/>
              </a:rPr>
              <a:t> </a:t>
            </a:r>
            <a:r>
              <a:rPr lang="en-US" altLang="sl-SI" dirty="0" err="1" smtClean="0">
                <a:latin typeface="Arial" charset="0"/>
                <a:cs typeface="Arial" charset="0"/>
              </a:rPr>
              <a:t>diterpene</a:t>
            </a:r>
            <a:r>
              <a:rPr lang="en-US" altLang="sl-SI" dirty="0" smtClean="0">
                <a:latin typeface="Arial" charset="0"/>
                <a:cs typeface="Arial" charset="0"/>
              </a:rPr>
              <a:t>, a psychotropic </a:t>
            </a:r>
            <a:r>
              <a:rPr lang="en-US" altLang="sl-SI" dirty="0" err="1" smtClean="0">
                <a:latin typeface="Arial" charset="0"/>
                <a:cs typeface="Arial" charset="0"/>
              </a:rPr>
              <a:t>terpenoid</a:t>
            </a:r>
            <a:r>
              <a:rPr lang="en-US" altLang="sl-SI" dirty="0" smtClean="0">
                <a:latin typeface="Arial" charset="0"/>
                <a:cs typeface="Arial" charset="0"/>
              </a:rPr>
              <a:t>. The grouping of psychoactive plants containing </a:t>
            </a:r>
            <a:r>
              <a:rPr lang="en-US" altLang="sl-SI" dirty="0" err="1" smtClean="0">
                <a:latin typeface="Arial" charset="0"/>
                <a:cs typeface="Arial" charset="0"/>
              </a:rPr>
              <a:t>terpenoid</a:t>
            </a:r>
            <a:r>
              <a:rPr lang="en-US" altLang="sl-SI" dirty="0" smtClean="0">
                <a:latin typeface="Arial" charset="0"/>
                <a:cs typeface="Arial" charset="0"/>
              </a:rPr>
              <a:t> essential oils includes Salvia </a:t>
            </a:r>
            <a:r>
              <a:rPr lang="en-US" altLang="sl-SI" dirty="0" err="1" smtClean="0">
                <a:latin typeface="Arial" charset="0"/>
                <a:cs typeface="Arial" charset="0"/>
              </a:rPr>
              <a:t>Divinorum</a:t>
            </a:r>
            <a:r>
              <a:rPr lang="en-US" altLang="sl-SI" dirty="0" smtClean="0">
                <a:latin typeface="Arial" charset="0"/>
                <a:cs typeface="Arial" charset="0"/>
              </a:rPr>
              <a:t>, Wormwood (Absinth), and Cannabis Sativa (tetrahydrocannabinols, THC).  </a:t>
            </a:r>
            <a:r>
              <a:rPr lang="en-US" altLang="sl-SI" dirty="0" err="1" smtClean="0">
                <a:latin typeface="Arial" charset="0"/>
                <a:cs typeface="Arial" charset="0"/>
              </a:rPr>
              <a:t>Divinorin</a:t>
            </a:r>
            <a:r>
              <a:rPr lang="en-US" altLang="sl-SI" dirty="0" smtClean="0">
                <a:latin typeface="Arial" charset="0"/>
                <a:cs typeface="Arial" charset="0"/>
              </a:rPr>
              <a:t> A was chemically characterized by Valdes et al., in 1984, however Ortega et al., (1982) had previously characterized the same substance and called it </a:t>
            </a:r>
            <a:r>
              <a:rPr lang="en-US" altLang="sl-SI" dirty="0" err="1" smtClean="0">
                <a:latin typeface="Arial" charset="0"/>
                <a:cs typeface="Arial" charset="0"/>
              </a:rPr>
              <a:t>Salvinorin</a:t>
            </a:r>
            <a:r>
              <a:rPr lang="en-US" altLang="sl-SI" dirty="0" smtClean="0">
                <a:latin typeface="Arial" charset="0"/>
                <a:cs typeface="Arial" charset="0"/>
              </a:rPr>
              <a:t> A and thus, out of convention, the psychoactive substance should be called </a:t>
            </a:r>
            <a:r>
              <a:rPr lang="en-US" altLang="sl-SI" dirty="0" err="1" smtClean="0">
                <a:latin typeface="Arial" charset="0"/>
                <a:cs typeface="Arial" charset="0"/>
              </a:rPr>
              <a:t>Salvinorin</a:t>
            </a:r>
            <a:r>
              <a:rPr lang="en-US" altLang="sl-SI" dirty="0" smtClean="0">
                <a:latin typeface="Arial" charset="0"/>
                <a:cs typeface="Arial" charset="0"/>
              </a:rPr>
              <a:t> A.  A dose of 200 to 500 micrograms produces profound hallucinations when smoked. Its’ effects in the open field test in mice and locomotor activity tests in rats are similar to mescaline. </a:t>
            </a:r>
            <a:r>
              <a:rPr lang="en-US" altLang="sl-SI" dirty="0" err="1" smtClean="0">
                <a:latin typeface="Arial" charset="0"/>
                <a:cs typeface="Arial" charset="0"/>
              </a:rPr>
              <a:t>Salvinorin</a:t>
            </a:r>
            <a:r>
              <a:rPr lang="en-US" altLang="sl-SI" dirty="0" smtClean="0">
                <a:latin typeface="Arial" charset="0"/>
                <a:cs typeface="Arial" charset="0"/>
              </a:rPr>
              <a:t> A’s action in the brain are not well elucidated. However, recent tissue testing (in vitro assays) have suggested that </a:t>
            </a:r>
            <a:r>
              <a:rPr lang="en-US" altLang="sl-SI" dirty="0" err="1" smtClean="0">
                <a:latin typeface="Arial" charset="0"/>
                <a:cs typeface="Arial" charset="0"/>
              </a:rPr>
              <a:t>Salvinorin</a:t>
            </a:r>
            <a:r>
              <a:rPr lang="en-US" altLang="sl-SI" dirty="0" smtClean="0">
                <a:latin typeface="Arial" charset="0"/>
                <a:cs typeface="Arial" charset="0"/>
              </a:rPr>
              <a:t> A may act at the kappa opiate receptor site, but functional assays are lacking to determine the exact mechanism of action of this drug substance.</a:t>
            </a:r>
          </a:p>
          <a:p>
            <a:r>
              <a:rPr lang="en-US" altLang="sl-SI" dirty="0" smtClean="0">
                <a:latin typeface="Arial" charset="0"/>
                <a:cs typeface="Arial" charset="0"/>
              </a:rPr>
              <a:t>Illicit Uses</a:t>
            </a:r>
          </a:p>
          <a:p>
            <a:r>
              <a:rPr lang="en-US" altLang="sl-SI" dirty="0" smtClean="0">
                <a:latin typeface="Arial" charset="0"/>
                <a:cs typeface="Arial" charset="0"/>
              </a:rPr>
              <a:t>Salvia is being smoked to induce hallucinations, the diversity of which are described by its users to be similar to those induced by ketamine, mescaline, or psilocybin.  It is being widely touted on internet sites aimed at young adults and adolescents eager to experiment with these types of substances.</a:t>
            </a:r>
          </a:p>
          <a:p>
            <a:r>
              <a:rPr lang="en-US" altLang="sl-SI" dirty="0" smtClean="0">
                <a:latin typeface="Arial" charset="0"/>
                <a:cs typeface="Arial" charset="0"/>
              </a:rPr>
              <a:t>User Population</a:t>
            </a:r>
          </a:p>
          <a:p>
            <a:r>
              <a:rPr lang="en-US" altLang="sl-SI" dirty="0" smtClean="0">
                <a:latin typeface="Arial" charset="0"/>
                <a:cs typeface="Arial" charset="0"/>
              </a:rPr>
              <a:t>The user populations, thus far, seems limited to younger adults and adolescents influenced by the promotion of the drug on internet sites</a:t>
            </a:r>
          </a:p>
          <a:p>
            <a:r>
              <a:rPr lang="en-US" altLang="sl-SI" dirty="0" smtClean="0">
                <a:latin typeface="Arial" charset="0"/>
                <a:cs typeface="Arial" charset="0"/>
              </a:rPr>
              <a:t>Illicit distributed</a:t>
            </a:r>
          </a:p>
          <a:p>
            <a:r>
              <a:rPr lang="en-US" altLang="sl-SI" dirty="0" smtClean="0">
                <a:latin typeface="Arial" charset="0"/>
                <a:cs typeface="Arial" charset="0"/>
              </a:rPr>
              <a:t>Salvia </a:t>
            </a:r>
            <a:r>
              <a:rPr lang="en-US" altLang="sl-SI" dirty="0" err="1" smtClean="0">
                <a:latin typeface="Arial" charset="0"/>
                <a:cs typeface="Arial" charset="0"/>
              </a:rPr>
              <a:t>Divinorum</a:t>
            </a:r>
            <a:r>
              <a:rPr lang="en-US" altLang="sl-SI" dirty="0" smtClean="0">
                <a:latin typeface="Arial" charset="0"/>
                <a:cs typeface="Arial" charset="0"/>
              </a:rPr>
              <a:t> is grown domestically and imported from Mexico, and Central and South America.</a:t>
            </a:r>
          </a:p>
          <a:p>
            <a:r>
              <a:rPr lang="en-US" altLang="sl-SI" dirty="0" smtClean="0">
                <a:latin typeface="Arial" charset="0"/>
                <a:cs typeface="Arial" charset="0"/>
              </a:rPr>
              <a:t>Control status</a:t>
            </a:r>
          </a:p>
          <a:p>
            <a:r>
              <a:rPr lang="en-US" altLang="sl-SI" dirty="0" smtClean="0">
                <a:latin typeface="Arial" charset="0"/>
                <a:cs typeface="Arial" charset="0"/>
              </a:rPr>
              <a:t>Salvia </a:t>
            </a:r>
            <a:r>
              <a:rPr lang="en-US" altLang="sl-SI" dirty="0" err="1" smtClean="0">
                <a:latin typeface="Arial" charset="0"/>
                <a:cs typeface="Arial" charset="0"/>
              </a:rPr>
              <a:t>Divinorum</a:t>
            </a:r>
            <a:r>
              <a:rPr lang="en-US" altLang="sl-SI" dirty="0" smtClean="0">
                <a:latin typeface="Arial" charset="0"/>
                <a:cs typeface="Arial" charset="0"/>
              </a:rPr>
              <a:t>, </a:t>
            </a:r>
            <a:r>
              <a:rPr lang="en-US" altLang="sl-SI" dirty="0" err="1" smtClean="0">
                <a:latin typeface="Arial" charset="0"/>
                <a:cs typeface="Arial" charset="0"/>
              </a:rPr>
              <a:t>Salvinorin</a:t>
            </a:r>
            <a:r>
              <a:rPr lang="en-US" altLang="sl-SI" dirty="0" smtClean="0">
                <a:latin typeface="Arial" charset="0"/>
                <a:cs typeface="Arial" charset="0"/>
              </a:rPr>
              <a:t> A, and </a:t>
            </a:r>
            <a:r>
              <a:rPr lang="en-US" altLang="sl-SI" dirty="0" err="1" smtClean="0">
                <a:latin typeface="Arial" charset="0"/>
                <a:cs typeface="Arial" charset="0"/>
              </a:rPr>
              <a:t>Divinorin</a:t>
            </a:r>
            <a:r>
              <a:rPr lang="en-US" altLang="sl-SI" dirty="0" smtClean="0">
                <a:latin typeface="Arial" charset="0"/>
                <a:cs typeface="Arial" charset="0"/>
              </a:rPr>
              <a:t> A are not listed in the Controlled Substances Act.</a:t>
            </a:r>
          </a:p>
          <a:p>
            <a:r>
              <a:rPr lang="en-US" altLang="sl-SI" dirty="0" smtClean="0">
                <a:latin typeface="Arial" charset="0"/>
                <a:cs typeface="Arial" charset="0"/>
              </a:rPr>
              <a:t>Comments and additional information are welcomed by the Drug and Chemical Evaluation Section, FAX 202-307-8570 or telephone 202-307-7183.</a:t>
            </a:r>
          </a:p>
          <a:p>
            <a:endParaRPr lang="en-US" altLang="sl-SI" dirty="0" smtClean="0">
              <a:latin typeface="Arial" charset="0"/>
              <a:cs typeface="Arial" charset="0"/>
            </a:endParaRPr>
          </a:p>
          <a:p>
            <a:endParaRPr lang="en-US" altLang="sl-SI" dirty="0" smtClean="0"/>
          </a:p>
        </p:txBody>
      </p:sp>
    </p:spTree>
    <p:extLst>
      <p:ext uri="{BB962C8B-B14F-4D97-AF65-F5344CB8AC3E}">
        <p14:creationId xmlns:p14="http://schemas.microsoft.com/office/powerpoint/2010/main" val="2412768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Iboga specially cultivated for the religion, used for spiritual enlightenment and stabilizing family and community structures. Taking iboga in high doses often used for spiritual/medical purposes, such as when people are severely sick, iboga used to drive out evil spirits by a Bwiti shaman.</a:t>
            </a:r>
          </a:p>
          <a:p>
            <a:pPr eaLnBrk="1" hangingPunct="1">
              <a:spcBef>
                <a:spcPct val="0"/>
              </a:spcBef>
            </a:pPr>
            <a:endParaRPr lang="en-US" altLang="sl-SI" smtClean="0"/>
          </a:p>
          <a:p>
            <a:pPr eaLnBrk="1" hangingPunct="1">
              <a:spcBef>
                <a:spcPct val="0"/>
              </a:spcBef>
            </a:pPr>
            <a:r>
              <a:rPr lang="en-US" altLang="sl-SI" smtClean="0"/>
              <a:t>These shamans are individuals who can communicate with the spirit world and act as intermediaries between the human world and the world of spiritual ancestors. Bwiti shamans can cure illnesses, and are capable of entering spiritual, mystical realms with the person taking Iboga to provide clarity and answers for the individual. Shamans help you discover a spiritual world where you can have a lifetime connection with the spirit. This is a passage from childhood to adulthood and includes concurrent rituals like looking at yourself in the mirror, painting your face, wearing all white, etc.</a:t>
            </a:r>
          </a:p>
          <a:p>
            <a:pPr eaLnBrk="1" hangingPunct="1">
              <a:spcBef>
                <a:spcPct val="0"/>
              </a:spcBef>
            </a:pPr>
            <a:endParaRPr lang="en-US" altLang="sl-SI" smtClean="0"/>
          </a:p>
          <a:p>
            <a:pPr eaLnBrk="1" hangingPunct="1">
              <a:spcBef>
                <a:spcPct val="0"/>
              </a:spcBef>
            </a:pPr>
            <a:r>
              <a:rPr lang="en-US" altLang="sl-SI" smtClean="0"/>
              <a:t>Taking copious amounts of iboga in initiation ceremonies allows you to see the “Bwiti”. Bwiti is the name of the African religious group, but also the ancestors one will come in contact with on their journey.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22BB6D5-06D9-458B-8992-76E285231364}" type="slidenum">
              <a:rPr lang="en-US" altLang="sl-SI">
                <a:latin typeface="Calibri" charset="0"/>
              </a:rPr>
              <a:pPr eaLnBrk="1" hangingPunct="1"/>
              <a:t>24</a:t>
            </a:fld>
            <a:endParaRPr lang="en-US" altLang="sl-SI">
              <a:latin typeface="Calibri" charset="0"/>
            </a:endParaRPr>
          </a:p>
        </p:txBody>
      </p:sp>
    </p:spTree>
    <p:extLst>
      <p:ext uri="{BB962C8B-B14F-4D97-AF65-F5344CB8AC3E}">
        <p14:creationId xmlns:p14="http://schemas.microsoft.com/office/powerpoint/2010/main" val="358123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Bwiti religious originated in Gabon but has crossed towards to Zaire, Cameroon, and Congo.</a:t>
            </a:r>
          </a:p>
          <a:p>
            <a:pPr eaLnBrk="1" hangingPunct="1">
              <a:spcBef>
                <a:spcPct val="0"/>
              </a:spcBef>
            </a:pPr>
            <a:endParaRPr lang="en-US" altLang="sl-SI" smtClean="0"/>
          </a:p>
          <a:p>
            <a:pPr eaLnBrk="1" hangingPunct="1">
              <a:spcBef>
                <a:spcPct val="0"/>
              </a:spcBef>
            </a:pPr>
            <a:r>
              <a:rPr lang="en-US" altLang="sl-SI" smtClean="0"/>
              <a:t>Originated from the forest pygmy, but heavily influenced by Christianity</a:t>
            </a:r>
          </a:p>
          <a:p>
            <a:pPr eaLnBrk="1" hangingPunct="1">
              <a:spcBef>
                <a:spcPct val="0"/>
              </a:spcBef>
            </a:pPr>
            <a:r>
              <a:rPr lang="en-US" altLang="sl-SI" smtClean="0"/>
              <a:t>-One of three official religions in Gabon</a:t>
            </a:r>
          </a:p>
          <a:p>
            <a:pPr eaLnBrk="1" hangingPunct="1">
              <a:spcBef>
                <a:spcPct val="0"/>
              </a:spcBef>
            </a:pPr>
            <a:r>
              <a:rPr lang="en-US" altLang="sl-SI" smtClean="0"/>
              <a:t>-Gabon known as “the spiritual center of religious initiation” just as Tibet is to Asia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E683EAE-EDA1-4A6B-B95D-E2D13DB35D11}" type="slidenum">
              <a:rPr lang="en-US" altLang="sl-SI">
                <a:latin typeface="Calibri" charset="0"/>
              </a:rPr>
              <a:pPr eaLnBrk="1" hangingPunct="1"/>
              <a:t>25</a:t>
            </a:fld>
            <a:endParaRPr lang="en-US" altLang="sl-SI">
              <a:latin typeface="Calibri" charset="0"/>
            </a:endParaRPr>
          </a:p>
        </p:txBody>
      </p:sp>
    </p:spTree>
    <p:extLst>
      <p:ext uri="{BB962C8B-B14F-4D97-AF65-F5344CB8AC3E}">
        <p14:creationId xmlns:p14="http://schemas.microsoft.com/office/powerpoint/2010/main" val="416344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Ibogaine acts on numerous NT receptor systems, including those listed above as well as nicotinic and muscarinic. </a:t>
            </a:r>
          </a:p>
          <a:p>
            <a:pPr eaLnBrk="1" hangingPunct="1">
              <a:spcBef>
                <a:spcPct val="0"/>
              </a:spcBef>
            </a:pPr>
            <a:endParaRPr lang="en-US" altLang="sl-SI" smtClean="0"/>
          </a:p>
          <a:p>
            <a:pPr eaLnBrk="1" hangingPunct="1">
              <a:spcBef>
                <a:spcPct val="0"/>
              </a:spcBef>
            </a:pPr>
            <a:r>
              <a:rPr lang="en-US" altLang="sl-SI" smtClean="0"/>
              <a:t>Ibogaine is a  illegal and a Schedule I drug in the U.S. – no known medical application.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054F2F-78DA-4749-BE25-806FCE8EF39C}" type="slidenum">
              <a:rPr lang="en-US" altLang="sl-SI">
                <a:latin typeface="Calibri" charset="0"/>
              </a:rPr>
              <a:pPr eaLnBrk="1" hangingPunct="1"/>
              <a:t>26</a:t>
            </a:fld>
            <a:endParaRPr lang="en-US" altLang="sl-SI">
              <a:latin typeface="Calibri" charset="0"/>
            </a:endParaRPr>
          </a:p>
        </p:txBody>
      </p:sp>
    </p:spTree>
    <p:extLst>
      <p:ext uri="{BB962C8B-B14F-4D97-AF65-F5344CB8AC3E}">
        <p14:creationId xmlns:p14="http://schemas.microsoft.com/office/powerpoint/2010/main" val="167026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dirty="0" smtClean="0"/>
              <a:t>Small doses used as a stimulant for hunting and an aid to ritual work</a:t>
            </a:r>
          </a:p>
          <a:p>
            <a:pPr eaLnBrk="1" hangingPunct="1">
              <a:spcBef>
                <a:spcPct val="0"/>
              </a:spcBef>
            </a:pPr>
            <a:r>
              <a:rPr lang="en-US" altLang="sl-SI" dirty="0" smtClean="0"/>
              <a:t>Large </a:t>
            </a:r>
            <a:r>
              <a:rPr lang="en-US" altLang="sl-SI" dirty="0" err="1" smtClean="0"/>
              <a:t>dosesfor</a:t>
            </a:r>
            <a:r>
              <a:rPr lang="en-US" altLang="sl-SI" dirty="0" smtClean="0"/>
              <a:t> </a:t>
            </a:r>
            <a:r>
              <a:rPr lang="en-US" altLang="sl-SI" dirty="0" err="1" smtClean="0"/>
              <a:t>Bwiti</a:t>
            </a:r>
            <a:r>
              <a:rPr lang="en-US" altLang="sl-SI" dirty="0" smtClean="0"/>
              <a:t> ceremonies, both sexes involved. Large amounts of iboga stuffed in your mouth as you walk in a circle with village elders and </a:t>
            </a:r>
            <a:r>
              <a:rPr lang="en-US" altLang="sl-SI" dirty="0" err="1" smtClean="0"/>
              <a:t>Bwiti</a:t>
            </a:r>
            <a:r>
              <a:rPr lang="en-US" altLang="sl-SI" dirty="0" smtClean="0"/>
              <a:t> Shaman with you. Faced is painted white, you look into the mirror to figure out who you are.</a:t>
            </a:r>
          </a:p>
          <a:p>
            <a:pPr eaLnBrk="1" hangingPunct="1">
              <a:spcBef>
                <a:spcPct val="0"/>
              </a:spcBef>
            </a:pPr>
            <a:r>
              <a:rPr lang="en-US" altLang="sl-SI" dirty="0" smtClean="0"/>
              <a:t>Ceremony lasts 3 days, from Thursday night to Sunday morning. Outsiders can pay $7000 for </a:t>
            </a:r>
            <a:r>
              <a:rPr lang="en-US" altLang="sl-SI" dirty="0" err="1" smtClean="0"/>
              <a:t>Bwiti</a:t>
            </a:r>
            <a:r>
              <a:rPr lang="en-US" altLang="sl-SI" dirty="0" smtClean="0"/>
              <a:t> initiation ceremony.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93E2806-1CA1-4CF3-8E39-55FEE4FD9040}" type="slidenum">
              <a:rPr lang="en-US" altLang="sl-SI">
                <a:latin typeface="Calibri" charset="0"/>
              </a:rPr>
              <a:pPr eaLnBrk="1" hangingPunct="1"/>
              <a:t>27</a:t>
            </a:fld>
            <a:endParaRPr lang="en-US" altLang="sl-SI">
              <a:latin typeface="Calibri" charset="0"/>
            </a:endParaRPr>
          </a:p>
        </p:txBody>
      </p:sp>
    </p:spTree>
    <p:extLst>
      <p:ext uri="{BB962C8B-B14F-4D97-AF65-F5344CB8AC3E}">
        <p14:creationId xmlns:p14="http://schemas.microsoft.com/office/powerpoint/2010/main" val="171093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Perhaps the most studied therapeutic effect of ibogaine is eradicating the withdrawal symptoms of opiates after just one use. Also some evidence on treating methamphetamine, nicotine, and alcohol addiction, as well as regulating compulsive behavioral patterns.</a:t>
            </a:r>
          </a:p>
          <a:p>
            <a:pPr eaLnBrk="1" hangingPunct="1">
              <a:spcBef>
                <a:spcPct val="0"/>
              </a:spcBef>
            </a:pPr>
            <a:endParaRPr lang="en-US" altLang="sl-SI" smtClean="0"/>
          </a:p>
          <a:p>
            <a:pPr eaLnBrk="1" hangingPunct="1">
              <a:spcBef>
                <a:spcPct val="0"/>
              </a:spcBef>
            </a:pPr>
            <a:r>
              <a:rPr lang="en-US" altLang="sl-SI" smtClean="0"/>
              <a:t>The “word” of Ibogaine began spreading in the 60s by a young heroin addict named Howard Lotsof who first discovered its anti-addictive effects. Since then many clinics have opened up throughout much of the world in Mexico, Canada, France, South Africa, and the Netherlands.</a:t>
            </a:r>
          </a:p>
          <a:p>
            <a:pPr eaLnBrk="1" hangingPunct="1">
              <a:spcBef>
                <a:spcPct val="0"/>
              </a:spcBef>
            </a:pPr>
            <a:endParaRPr lang="en-US" altLang="sl-SI" smtClean="0"/>
          </a:p>
          <a:p>
            <a:pPr eaLnBrk="1" hangingPunct="1">
              <a:spcBef>
                <a:spcPct val="0"/>
              </a:spcBef>
            </a:pPr>
            <a:r>
              <a:rPr lang="en-US" altLang="sl-SI" smtClean="0"/>
              <a:t>Much research in clinical settings has been done but not published, due to potential to stir up long running controversies with Lotsof, who has a patent claim on the therapeutic effects of ibogaine.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5263ACE-0049-4F1C-B48C-15342B000AF5}" type="slidenum">
              <a:rPr lang="en-US" altLang="sl-SI">
                <a:latin typeface="Calibri" charset="0"/>
              </a:rPr>
              <a:pPr eaLnBrk="1" hangingPunct="1"/>
              <a:t>28</a:t>
            </a:fld>
            <a:endParaRPr lang="en-US" altLang="sl-SI">
              <a:latin typeface="Calibri" charset="0"/>
            </a:endParaRPr>
          </a:p>
        </p:txBody>
      </p:sp>
    </p:spTree>
    <p:extLst>
      <p:ext uri="{BB962C8B-B14F-4D97-AF65-F5344CB8AC3E}">
        <p14:creationId xmlns:p14="http://schemas.microsoft.com/office/powerpoint/2010/main" val="409740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42900" y="703263"/>
            <a:ext cx="6172200" cy="3473450"/>
          </a:xfrm>
          <a:ln cap="flat"/>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342488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42900" y="703263"/>
            <a:ext cx="6172200" cy="3473450"/>
          </a:xfrm>
          <a:ln cap="flat"/>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249440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42900" y="703263"/>
            <a:ext cx="6172200" cy="3473450"/>
          </a:xfrm>
          <a:ln cap="flat"/>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21475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smtClean="0"/>
              <a:t>Peyotism is the most indigenous religion among native americans</a:t>
            </a:r>
          </a:p>
          <a:p>
            <a:pPr eaLnBrk="1" hangingPunct="1">
              <a:spcBef>
                <a:spcPct val="0"/>
              </a:spcBef>
            </a:pPr>
            <a:endParaRPr lang="en-US" altLang="sl-SI" smtClean="0"/>
          </a:p>
          <a:p>
            <a:pPr eaLnBrk="1" hangingPunct="1">
              <a:spcBef>
                <a:spcPct val="0"/>
              </a:spcBef>
            </a:pPr>
            <a:r>
              <a:rPr lang="en-US" altLang="sl-SI" smtClean="0"/>
              <a:t>2</a:t>
            </a:r>
            <a:r>
              <a:rPr lang="en-US" altLang="sl-SI" baseline="30000" smtClean="0"/>
              <a:t>nd</a:t>
            </a:r>
            <a:r>
              <a:rPr lang="en-US" altLang="sl-SI" smtClean="0"/>
              <a:t> point: due to the spanish settlers I mentioned before </a:t>
            </a:r>
          </a:p>
          <a:p>
            <a:pPr eaLnBrk="1" hangingPunct="1">
              <a:spcBef>
                <a:spcPct val="0"/>
              </a:spcBef>
            </a:pPr>
            <a:endParaRPr lang="en-US" altLang="sl-SI" smtClean="0"/>
          </a:p>
          <a:p>
            <a:pPr eaLnBrk="1" hangingPunct="1">
              <a:spcBef>
                <a:spcPct val="0"/>
              </a:spcBef>
            </a:pPr>
            <a:r>
              <a:rPr lang="en-US" altLang="sl-SI" smtClean="0"/>
              <a:t>Includes jesus and bible; Jesus: native american cultural hero… with peyote</a:t>
            </a:r>
          </a:p>
          <a:p>
            <a:pPr eaLnBrk="1" hangingPunct="1">
              <a:spcBef>
                <a:spcPct val="0"/>
              </a:spcBef>
            </a:pPr>
            <a:endParaRPr lang="en-US" altLang="sl-SI" smtClean="0"/>
          </a:p>
          <a:p>
            <a:pPr eaLnBrk="1" hangingPunct="1">
              <a:spcBef>
                <a:spcPct val="0"/>
              </a:spcBef>
            </a:pPr>
            <a:r>
              <a:rPr lang="en-US" altLang="sl-SI" smtClean="0"/>
              <a:t>- Eat peyote, pray, chant until Sunday morning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0B2D3BE-D4ED-4639-965F-2001100A22CC}" type="slidenum">
              <a:rPr lang="en-US" altLang="sl-SI">
                <a:latin typeface="Calibri" charset="0"/>
              </a:rPr>
              <a:pPr eaLnBrk="1" hangingPunct="1"/>
              <a:t>33</a:t>
            </a:fld>
            <a:endParaRPr lang="en-US" altLang="sl-SI">
              <a:latin typeface="Calibri" charset="0"/>
            </a:endParaRPr>
          </a:p>
        </p:txBody>
      </p:sp>
    </p:spTree>
    <p:extLst>
      <p:ext uri="{BB962C8B-B14F-4D97-AF65-F5344CB8AC3E}">
        <p14:creationId xmlns:p14="http://schemas.microsoft.com/office/powerpoint/2010/main" val="200379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l-SI" dirty="0" smtClean="0"/>
              <a:t>Huichol, along with the Aztecs, were one of the firsts to use it ceremonially.</a:t>
            </a:r>
          </a:p>
          <a:p>
            <a:pPr eaLnBrk="1" hangingPunct="1">
              <a:spcBef>
                <a:spcPct val="0"/>
              </a:spcBef>
            </a:pPr>
            <a:r>
              <a:rPr lang="en-US" altLang="sl-SI" dirty="0" smtClean="0"/>
              <a:t>But there were users prior to them, the discoverer of the effects of peyote is still unknown.</a:t>
            </a:r>
          </a:p>
          <a:p>
            <a:pPr eaLnBrk="1" hangingPunct="1">
              <a:spcBef>
                <a:spcPct val="0"/>
              </a:spcBef>
            </a:pPr>
            <a:endParaRPr lang="en-US" altLang="sl-SI" dirty="0" smtClean="0"/>
          </a:p>
          <a:p>
            <a:pPr eaLnBrk="1" hangingPunct="1">
              <a:spcBef>
                <a:spcPct val="0"/>
              </a:spcBef>
            </a:pPr>
            <a:r>
              <a:rPr lang="en-US" altLang="sl-SI" dirty="0" smtClean="0"/>
              <a:t>They didn’t want catholic influences over their culture, even rejected priests to their community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18E731B-3FDE-45F6-BEA5-1F41D05D35F3}" type="slidenum">
              <a:rPr lang="en-US" altLang="sl-SI">
                <a:latin typeface="Calibri" charset="0"/>
              </a:rPr>
              <a:pPr eaLnBrk="1" hangingPunct="1"/>
              <a:t>34</a:t>
            </a:fld>
            <a:endParaRPr lang="en-US" altLang="sl-SI">
              <a:latin typeface="Calibri" charset="0"/>
            </a:endParaRPr>
          </a:p>
        </p:txBody>
      </p:sp>
    </p:spTree>
    <p:extLst>
      <p:ext uri="{BB962C8B-B14F-4D97-AF65-F5344CB8AC3E}">
        <p14:creationId xmlns:p14="http://schemas.microsoft.com/office/powerpoint/2010/main" val="318468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Arial" charset="0"/>
              </a:defRPr>
            </a:lvl1pPr>
            <a:lvl2pPr marL="742950" indent="-285750">
              <a:defRPr>
                <a:solidFill>
                  <a:schemeClr val="tx1"/>
                </a:solidFill>
                <a:latin typeface="Tahoma" charset="0"/>
                <a:cs typeface="Arial" charset="0"/>
              </a:defRPr>
            </a:lvl2pPr>
            <a:lvl3pPr marL="1143000" indent="-228600">
              <a:defRPr>
                <a:solidFill>
                  <a:schemeClr val="tx1"/>
                </a:solidFill>
                <a:latin typeface="Tahoma" charset="0"/>
                <a:cs typeface="Arial" charset="0"/>
              </a:defRPr>
            </a:lvl3pPr>
            <a:lvl4pPr marL="1600200" indent="-228600">
              <a:defRPr>
                <a:solidFill>
                  <a:schemeClr val="tx1"/>
                </a:solidFill>
                <a:latin typeface="Tahoma" charset="0"/>
                <a:cs typeface="Arial" charset="0"/>
              </a:defRPr>
            </a:lvl4pPr>
            <a:lvl5pPr marL="2057400" indent="-22860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fld id="{C5CD6824-4BCA-4F39-AE2E-D715D8A70FD7}" type="slidenum">
              <a:rPr lang="en-US" altLang="sl-SI">
                <a:latin typeface="Arial" charset="0"/>
              </a:rPr>
              <a:pPr/>
              <a:t>3</a:t>
            </a:fld>
            <a:endParaRPr lang="en-US" altLang="sl-SI">
              <a:latin typeface="Arial" charset="0"/>
            </a:endParaRPr>
          </a:p>
        </p:txBody>
      </p:sp>
      <p:sp>
        <p:nvSpPr>
          <p:cNvPr id="54275" name="Rectangle 2"/>
          <p:cNvSpPr>
            <a:spLocks noGrp="1" noRot="1" noChangeAspect="1" noChangeArrowheads="1" noTextEdit="1"/>
          </p:cNvSpPr>
          <p:nvPr>
            <p:ph type="sldImg"/>
          </p:nvPr>
        </p:nvSpPr>
        <p:spPr>
          <a:xfrm>
            <a:off x="330200" y="696913"/>
            <a:ext cx="61976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extLst>
      <p:ext uri="{BB962C8B-B14F-4D97-AF65-F5344CB8AC3E}">
        <p14:creationId xmlns:p14="http://schemas.microsoft.com/office/powerpoint/2010/main" val="338024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42900" y="703263"/>
            <a:ext cx="6172200" cy="3473450"/>
          </a:xfrm>
          <a:ln cap="flat"/>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65419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42900" y="703263"/>
            <a:ext cx="6172200" cy="3473450"/>
          </a:xfrm>
          <a:ln cap="flat"/>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391179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Arial" charset="0"/>
              </a:defRPr>
            </a:lvl1pPr>
            <a:lvl2pPr marL="742950" indent="-285750">
              <a:defRPr>
                <a:solidFill>
                  <a:schemeClr val="tx1"/>
                </a:solidFill>
                <a:latin typeface="Tahoma" charset="0"/>
                <a:cs typeface="Arial" charset="0"/>
              </a:defRPr>
            </a:lvl2pPr>
            <a:lvl3pPr marL="1143000" indent="-228600">
              <a:defRPr>
                <a:solidFill>
                  <a:schemeClr val="tx1"/>
                </a:solidFill>
                <a:latin typeface="Tahoma" charset="0"/>
                <a:cs typeface="Arial" charset="0"/>
              </a:defRPr>
            </a:lvl3pPr>
            <a:lvl4pPr marL="1600200" indent="-228600">
              <a:defRPr>
                <a:solidFill>
                  <a:schemeClr val="tx1"/>
                </a:solidFill>
                <a:latin typeface="Tahoma" charset="0"/>
                <a:cs typeface="Arial" charset="0"/>
              </a:defRPr>
            </a:lvl4pPr>
            <a:lvl5pPr marL="2057400" indent="-22860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fld id="{23A1E748-7898-4626-87B3-78A27BF86546}" type="slidenum">
              <a:rPr lang="en-US" altLang="sl-SI">
                <a:latin typeface="Arial" charset="0"/>
              </a:rPr>
              <a:pPr/>
              <a:t>9</a:t>
            </a:fld>
            <a:endParaRPr lang="en-US" altLang="sl-SI">
              <a:latin typeface="Arial" charset="0"/>
            </a:endParaRPr>
          </a:p>
        </p:txBody>
      </p:sp>
      <p:sp>
        <p:nvSpPr>
          <p:cNvPr id="55299" name="Rectangle 2"/>
          <p:cNvSpPr>
            <a:spLocks noGrp="1" noRot="1" noChangeAspect="1" noChangeArrowheads="1" noTextEdit="1"/>
          </p:cNvSpPr>
          <p:nvPr>
            <p:ph type="sldImg"/>
          </p:nvPr>
        </p:nvSpPr>
        <p:spPr>
          <a:xfrm>
            <a:off x="330200" y="696913"/>
            <a:ext cx="6197600" cy="34861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extLst>
      <p:ext uri="{BB962C8B-B14F-4D97-AF65-F5344CB8AC3E}">
        <p14:creationId xmlns:p14="http://schemas.microsoft.com/office/powerpoint/2010/main" val="107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Arial" charset="0"/>
              </a:defRPr>
            </a:lvl1pPr>
            <a:lvl2pPr marL="742950" indent="-285750">
              <a:defRPr>
                <a:solidFill>
                  <a:schemeClr val="tx1"/>
                </a:solidFill>
                <a:latin typeface="Tahoma" charset="0"/>
                <a:cs typeface="Arial" charset="0"/>
              </a:defRPr>
            </a:lvl2pPr>
            <a:lvl3pPr marL="1143000" indent="-228600">
              <a:defRPr>
                <a:solidFill>
                  <a:schemeClr val="tx1"/>
                </a:solidFill>
                <a:latin typeface="Tahoma" charset="0"/>
                <a:cs typeface="Arial" charset="0"/>
              </a:defRPr>
            </a:lvl3pPr>
            <a:lvl4pPr marL="1600200" indent="-228600">
              <a:defRPr>
                <a:solidFill>
                  <a:schemeClr val="tx1"/>
                </a:solidFill>
                <a:latin typeface="Tahoma" charset="0"/>
                <a:cs typeface="Arial" charset="0"/>
              </a:defRPr>
            </a:lvl4pPr>
            <a:lvl5pPr marL="2057400" indent="-22860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fld id="{DB342C75-AFAA-4485-86BC-C8D493F55A3A}" type="slidenum">
              <a:rPr lang="en-US" altLang="sl-SI">
                <a:latin typeface="Arial" charset="0"/>
              </a:rPr>
              <a:pPr/>
              <a:t>11</a:t>
            </a:fld>
            <a:endParaRPr lang="en-US" altLang="sl-SI">
              <a:latin typeface="Arial" charset="0"/>
            </a:endParaRPr>
          </a:p>
        </p:txBody>
      </p:sp>
      <p:sp>
        <p:nvSpPr>
          <p:cNvPr id="57347" name="Rectangle 2"/>
          <p:cNvSpPr>
            <a:spLocks noGrp="1" noRot="1" noChangeAspect="1" noChangeArrowheads="1" noTextEdit="1"/>
          </p:cNvSpPr>
          <p:nvPr>
            <p:ph type="sldImg"/>
          </p:nvPr>
        </p:nvSpPr>
        <p:spPr>
          <a:xfrm>
            <a:off x="330200" y="696913"/>
            <a:ext cx="6197600" cy="348615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extLst>
      <p:ext uri="{BB962C8B-B14F-4D97-AF65-F5344CB8AC3E}">
        <p14:creationId xmlns:p14="http://schemas.microsoft.com/office/powerpoint/2010/main" val="382566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Arial" charset="0"/>
              </a:defRPr>
            </a:lvl1pPr>
            <a:lvl2pPr marL="742950" indent="-285750">
              <a:defRPr>
                <a:solidFill>
                  <a:schemeClr val="tx1"/>
                </a:solidFill>
                <a:latin typeface="Tahoma" charset="0"/>
                <a:cs typeface="Arial" charset="0"/>
              </a:defRPr>
            </a:lvl2pPr>
            <a:lvl3pPr marL="1143000" indent="-228600">
              <a:defRPr>
                <a:solidFill>
                  <a:schemeClr val="tx1"/>
                </a:solidFill>
                <a:latin typeface="Tahoma" charset="0"/>
                <a:cs typeface="Arial" charset="0"/>
              </a:defRPr>
            </a:lvl3pPr>
            <a:lvl4pPr marL="1600200" indent="-228600">
              <a:defRPr>
                <a:solidFill>
                  <a:schemeClr val="tx1"/>
                </a:solidFill>
                <a:latin typeface="Tahoma" charset="0"/>
                <a:cs typeface="Arial" charset="0"/>
              </a:defRPr>
            </a:lvl4pPr>
            <a:lvl5pPr marL="2057400" indent="-22860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fld id="{B888BC42-893D-4A20-A0AE-94BF4C0A356C}" type="slidenum">
              <a:rPr lang="en-US" altLang="sl-SI">
                <a:latin typeface="Arial" charset="0"/>
              </a:rPr>
              <a:pPr/>
              <a:t>12</a:t>
            </a:fld>
            <a:endParaRPr lang="en-US" altLang="sl-SI">
              <a:latin typeface="Arial" charset="0"/>
            </a:endParaRPr>
          </a:p>
        </p:txBody>
      </p:sp>
      <p:sp>
        <p:nvSpPr>
          <p:cNvPr id="56323" name="Rectangle 2"/>
          <p:cNvSpPr>
            <a:spLocks noGrp="1" noRot="1" noChangeAspect="1" noChangeArrowheads="1" noTextEdit="1"/>
          </p:cNvSpPr>
          <p:nvPr>
            <p:ph type="sldImg"/>
          </p:nvPr>
        </p:nvSpPr>
        <p:spPr>
          <a:xfrm>
            <a:off x="330200" y="696913"/>
            <a:ext cx="6197600" cy="348615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extLst>
      <p:ext uri="{BB962C8B-B14F-4D97-AF65-F5344CB8AC3E}">
        <p14:creationId xmlns:p14="http://schemas.microsoft.com/office/powerpoint/2010/main" val="241772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42900" y="703263"/>
            <a:ext cx="6172200" cy="3473450"/>
          </a:xfrm>
          <a:ln cap="flat"/>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sl-SI" altLang="sl-SI" smtClean="0"/>
          </a:p>
        </p:txBody>
      </p:sp>
    </p:spTree>
    <p:extLst>
      <p:ext uri="{BB962C8B-B14F-4D97-AF65-F5344CB8AC3E}">
        <p14:creationId xmlns:p14="http://schemas.microsoft.com/office/powerpoint/2010/main" val="305577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D778D"/>
        </a:solidFill>
        <a:effectLst/>
      </p:bgPr>
    </p:bg>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508000" y="3190828"/>
            <a:ext cx="11277600" cy="923972"/>
          </a:xfrm>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lgn="ctr">
              <a:defRPr sz="5400" i="1">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3247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1219200" y="1143000"/>
            <a:ext cx="97536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412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5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7"/>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endParaRPr lang="en-US"/>
          </a:p>
        </p:txBody>
      </p:sp>
      <p:sp>
        <p:nvSpPr>
          <p:cNvPr id="5" name="Rectangle 8"/>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pPr>
              <a:defRPr/>
            </a:pPr>
            <a:fld id="{C3ED7886-A5E5-42E3-A575-3083F29B5596}" type="slidenum">
              <a:rPr lang="en-US"/>
              <a:pPr>
                <a:defRPr/>
              </a:pPr>
              <a:t>‹#›</a:t>
            </a:fld>
            <a:endParaRPr lang="en-US"/>
          </a:p>
        </p:txBody>
      </p:sp>
    </p:spTree>
    <p:extLst>
      <p:ext uri="{BB962C8B-B14F-4D97-AF65-F5344CB8AC3E}">
        <p14:creationId xmlns:p14="http://schemas.microsoft.com/office/powerpoint/2010/main" val="42749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Naslov, izrezek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Kliknite, če želite urediti slog naslova matrice</a:t>
            </a:r>
            <a:endParaRPr lang="sl-SI"/>
          </a:p>
        </p:txBody>
      </p:sp>
      <p:sp>
        <p:nvSpPr>
          <p:cNvPr id="3" name="Ograda izrezkov 2"/>
          <p:cNvSpPr>
            <a:spLocks noGrp="1"/>
          </p:cNvSpPr>
          <p:nvPr>
            <p:ph type="clipArt" sz="half" idx="1"/>
          </p:nvPr>
        </p:nvSpPr>
        <p:spPr>
          <a:xfrm>
            <a:off x="609600" y="1600200"/>
            <a:ext cx="5384800" cy="4495800"/>
          </a:xfrm>
        </p:spPr>
        <p:txBody>
          <a:bodyPr/>
          <a:lstStyle/>
          <a:p>
            <a:pPr lvl="0"/>
            <a:endParaRPr lang="sl-SI" noProof="0" smtClean="0"/>
          </a:p>
        </p:txBody>
      </p:sp>
      <p:sp>
        <p:nvSpPr>
          <p:cNvPr id="4" name="Ograda besedila 3"/>
          <p:cNvSpPr>
            <a:spLocks noGrp="1"/>
          </p:cNvSpPr>
          <p:nvPr>
            <p:ph type="body" sz="half" idx="2"/>
          </p:nvPr>
        </p:nvSpPr>
        <p:spPr>
          <a:xfrm>
            <a:off x="6197600" y="1600200"/>
            <a:ext cx="5384800" cy="44958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7"/>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pPr>
              <a:defRPr/>
            </a:pPr>
            <a:fld id="{B708EAB7-654A-485F-8A27-677D414FF224}" type="slidenum">
              <a:rPr lang="en-US"/>
              <a:pPr>
                <a:defRPr/>
              </a:pPr>
              <a:t>‹#›</a:t>
            </a:fld>
            <a:endParaRPr lang="en-US"/>
          </a:p>
        </p:txBody>
      </p:sp>
    </p:spTree>
    <p:extLst>
      <p:ext uri="{BB962C8B-B14F-4D97-AF65-F5344CB8AC3E}">
        <p14:creationId xmlns:p14="http://schemas.microsoft.com/office/powerpoint/2010/main" val="423311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7"/>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endParaRPr lang="en-US"/>
          </a:p>
        </p:txBody>
      </p:sp>
      <p:sp>
        <p:nvSpPr>
          <p:cNvPr id="4" name="Rectangle 8"/>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pPr>
              <a:defRPr/>
            </a:pPr>
            <a:fld id="{5DB6AA04-D473-407B-B460-80D90498C84D}" type="slidenum">
              <a:rPr lang="en-US"/>
              <a:pPr>
                <a:defRPr/>
              </a:pPr>
              <a:t>‹#›</a:t>
            </a:fld>
            <a:endParaRPr lang="en-US"/>
          </a:p>
        </p:txBody>
      </p:sp>
    </p:spTree>
    <p:extLst>
      <p:ext uri="{BB962C8B-B14F-4D97-AF65-F5344CB8AC3E}">
        <p14:creationId xmlns:p14="http://schemas.microsoft.com/office/powerpoint/2010/main" val="383265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112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959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9"/>
          <p:cNvSpPr>
            <a:spLocks noChangeArrowheads="1"/>
          </p:cNvSpPr>
          <p:nvPr/>
        </p:nvSpPr>
        <p:spPr bwMode="auto">
          <a:xfrm>
            <a:off x="0" y="1"/>
            <a:ext cx="12192000" cy="720725"/>
          </a:xfrm>
          <a:prstGeom prst="rect">
            <a:avLst/>
          </a:prstGeom>
          <a:solidFill>
            <a:srgbClr val="5D77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Geneva" pitchFamily="121" charset="-128"/>
              </a:defRPr>
            </a:lvl1pPr>
            <a:lvl2pPr marL="742950" indent="-285750" eaLnBrk="0" hangingPunct="0">
              <a:defRPr sz="2400">
                <a:solidFill>
                  <a:schemeClr val="tx1"/>
                </a:solidFill>
                <a:latin typeface="Times New Roman" pitchFamily="18" charset="0"/>
                <a:ea typeface="Geneva" pitchFamily="121" charset="-128"/>
              </a:defRPr>
            </a:lvl2pPr>
            <a:lvl3pPr marL="1143000" indent="-228600" eaLnBrk="0" hangingPunct="0">
              <a:defRPr sz="2400">
                <a:solidFill>
                  <a:schemeClr val="tx1"/>
                </a:solidFill>
                <a:latin typeface="Times New Roman" pitchFamily="18" charset="0"/>
                <a:ea typeface="Geneva" pitchFamily="121" charset="-128"/>
              </a:defRPr>
            </a:lvl3pPr>
            <a:lvl4pPr marL="1600200" indent="-228600" eaLnBrk="0" hangingPunct="0">
              <a:defRPr sz="2400">
                <a:solidFill>
                  <a:schemeClr val="tx1"/>
                </a:solidFill>
                <a:latin typeface="Times New Roman" pitchFamily="18" charset="0"/>
                <a:ea typeface="Geneva" pitchFamily="121" charset="-128"/>
              </a:defRPr>
            </a:lvl4pPr>
            <a:lvl5pPr marL="2057400" indent="-228600" eaLnBrk="0" hangingPunct="0">
              <a:defRPr sz="2400">
                <a:solidFill>
                  <a:schemeClr val="tx1"/>
                </a:solidFill>
                <a:latin typeface="Times New Roman" pitchFamily="18" charset="0"/>
                <a:ea typeface="Geneva" pitchFamily="121" charset="-128"/>
              </a:defRPr>
            </a:lvl5pPr>
            <a:lvl6pPr marL="2514600" indent="-228600" eaLnBrk="0" fontAlgn="base" hangingPunct="0">
              <a:spcBef>
                <a:spcPct val="0"/>
              </a:spcBef>
              <a:spcAft>
                <a:spcPct val="0"/>
              </a:spcAft>
              <a:defRPr sz="2400">
                <a:solidFill>
                  <a:schemeClr val="tx1"/>
                </a:solidFill>
                <a:latin typeface="Times New Roman" pitchFamily="18" charset="0"/>
                <a:ea typeface="Geneva" pitchFamily="121" charset="-128"/>
              </a:defRPr>
            </a:lvl6pPr>
            <a:lvl7pPr marL="2971800" indent="-228600" eaLnBrk="0" fontAlgn="base" hangingPunct="0">
              <a:spcBef>
                <a:spcPct val="0"/>
              </a:spcBef>
              <a:spcAft>
                <a:spcPct val="0"/>
              </a:spcAft>
              <a:defRPr sz="2400">
                <a:solidFill>
                  <a:schemeClr val="tx1"/>
                </a:solidFill>
                <a:latin typeface="Times New Roman" pitchFamily="18" charset="0"/>
                <a:ea typeface="Geneva" pitchFamily="121" charset="-128"/>
              </a:defRPr>
            </a:lvl7pPr>
            <a:lvl8pPr marL="3429000" indent="-228600" eaLnBrk="0" fontAlgn="base" hangingPunct="0">
              <a:spcBef>
                <a:spcPct val="0"/>
              </a:spcBef>
              <a:spcAft>
                <a:spcPct val="0"/>
              </a:spcAft>
              <a:defRPr sz="2400">
                <a:solidFill>
                  <a:schemeClr val="tx1"/>
                </a:solidFill>
                <a:latin typeface="Times New Roman" pitchFamily="18" charset="0"/>
                <a:ea typeface="Geneva" pitchFamily="121" charset="-128"/>
              </a:defRPr>
            </a:lvl8pPr>
            <a:lvl9pPr marL="3886200" indent="-228600" eaLnBrk="0" fontAlgn="base" hangingPunct="0">
              <a:spcBef>
                <a:spcPct val="0"/>
              </a:spcBef>
              <a:spcAft>
                <a:spcPct val="0"/>
              </a:spcAft>
              <a:defRPr sz="2400">
                <a:solidFill>
                  <a:schemeClr val="tx1"/>
                </a:solidFill>
                <a:latin typeface="Times New Roman" pitchFamily="18" charset="0"/>
                <a:ea typeface="Geneva" pitchFamily="121" charset="-128"/>
              </a:defRPr>
            </a:lvl9pPr>
          </a:lstStyle>
          <a:p>
            <a:pPr eaLnBrk="1" hangingPunct="1">
              <a:defRPr/>
            </a:pPr>
            <a:endParaRPr lang="sl-SI" altLang="sl-SI" sz="2400" smtClean="0"/>
          </a:p>
        </p:txBody>
      </p:sp>
      <p:sp>
        <p:nvSpPr>
          <p:cNvPr id="1027" name="Rectangle 34"/>
          <p:cNvSpPr>
            <a:spLocks noGrp="1" noChangeArrowheads="1"/>
          </p:cNvSpPr>
          <p:nvPr>
            <p:ph type="title"/>
          </p:nvPr>
        </p:nvSpPr>
        <p:spPr bwMode="auto">
          <a:xfrm>
            <a:off x="0" y="76201"/>
            <a:ext cx="121920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EB72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39"/>
          <p:cNvSpPr>
            <a:spLocks noGrp="1" noChangeArrowheads="1"/>
          </p:cNvSpPr>
          <p:nvPr>
            <p:ph type="body" idx="1"/>
          </p:nvPr>
        </p:nvSpPr>
        <p:spPr bwMode="auto">
          <a:xfrm>
            <a:off x="1219200" y="1143000"/>
            <a:ext cx="9753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1" r:id="rId1"/>
    <p:sldLayoutId id="2147483706" r:id="rId2"/>
    <p:sldLayoutId id="2147483707" r:id="rId3"/>
    <p:sldLayoutId id="2147483712" r:id="rId4"/>
    <p:sldLayoutId id="2147483713" r:id="rId5"/>
    <p:sldLayoutId id="2147483714" r:id="rId6"/>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Geneva" charset="0"/>
          <a:cs typeface="+mj-cs"/>
        </a:defRPr>
      </a:lvl1pPr>
      <a:lvl2pPr algn="l" rtl="0" eaLnBrk="0" fontAlgn="base" hangingPunct="0">
        <a:spcBef>
          <a:spcPct val="0"/>
        </a:spcBef>
        <a:spcAft>
          <a:spcPct val="0"/>
        </a:spcAft>
        <a:defRPr sz="2400">
          <a:solidFill>
            <a:schemeClr val="bg1"/>
          </a:solidFill>
          <a:latin typeface="Arial" charset="0"/>
          <a:ea typeface="Geneva" charset="0"/>
        </a:defRPr>
      </a:lvl2pPr>
      <a:lvl3pPr algn="l" rtl="0" eaLnBrk="0" fontAlgn="base" hangingPunct="0">
        <a:spcBef>
          <a:spcPct val="0"/>
        </a:spcBef>
        <a:spcAft>
          <a:spcPct val="0"/>
        </a:spcAft>
        <a:defRPr sz="2400">
          <a:solidFill>
            <a:schemeClr val="bg1"/>
          </a:solidFill>
          <a:latin typeface="Arial" charset="0"/>
          <a:ea typeface="Geneva" charset="0"/>
        </a:defRPr>
      </a:lvl3pPr>
      <a:lvl4pPr algn="l" rtl="0" eaLnBrk="0" fontAlgn="base" hangingPunct="0">
        <a:spcBef>
          <a:spcPct val="0"/>
        </a:spcBef>
        <a:spcAft>
          <a:spcPct val="0"/>
        </a:spcAft>
        <a:defRPr sz="2400">
          <a:solidFill>
            <a:schemeClr val="bg1"/>
          </a:solidFill>
          <a:latin typeface="Arial" charset="0"/>
          <a:ea typeface="Geneva" charset="0"/>
        </a:defRPr>
      </a:lvl4pPr>
      <a:lvl5pPr algn="l" rtl="0" eaLnBrk="0" fontAlgn="base" hangingPunct="0">
        <a:spcBef>
          <a:spcPct val="0"/>
        </a:spcBef>
        <a:spcAft>
          <a:spcPct val="0"/>
        </a:spcAft>
        <a:defRPr sz="2400">
          <a:solidFill>
            <a:schemeClr val="bg1"/>
          </a:solidFill>
          <a:latin typeface="Arial" charset="0"/>
          <a:ea typeface="Geneva"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33363" indent="-233363" algn="l" rtl="0" eaLnBrk="0" fontAlgn="base" hangingPunct="0">
        <a:spcBef>
          <a:spcPct val="60000"/>
        </a:spcBef>
        <a:spcAft>
          <a:spcPct val="0"/>
        </a:spcAft>
        <a:buClr>
          <a:schemeClr val="bg2"/>
        </a:buClr>
        <a:buFont typeface="Arial" pitchFamily="34" charset="0"/>
        <a:buChar char="•"/>
        <a:defRPr sz="3200">
          <a:solidFill>
            <a:schemeClr val="bg2"/>
          </a:solidFill>
          <a:latin typeface="+mn-lt"/>
          <a:ea typeface="Geneva" charset="0"/>
          <a:cs typeface="+mn-cs"/>
        </a:defRPr>
      </a:lvl1pPr>
      <a:lvl2pPr marL="681038" indent="-227013" algn="l" rtl="0" eaLnBrk="0" fontAlgn="base" hangingPunct="0">
        <a:spcBef>
          <a:spcPct val="20000"/>
        </a:spcBef>
        <a:spcAft>
          <a:spcPct val="0"/>
        </a:spcAft>
        <a:buClr>
          <a:schemeClr val="bg2"/>
        </a:buClr>
        <a:buSzPct val="75000"/>
        <a:buFont typeface="Wingdings" pitchFamily="2" charset="2"/>
        <a:buChar char="§"/>
        <a:defRPr sz="3200">
          <a:solidFill>
            <a:schemeClr val="bg2"/>
          </a:solidFill>
          <a:latin typeface="+mn-lt"/>
          <a:ea typeface="Geneva" charset="0"/>
        </a:defRPr>
      </a:lvl2pPr>
      <a:lvl3pPr marL="1143000" indent="-228600" algn="l" rtl="0" eaLnBrk="0" fontAlgn="base" hangingPunct="0">
        <a:spcBef>
          <a:spcPct val="20000"/>
        </a:spcBef>
        <a:spcAft>
          <a:spcPct val="0"/>
        </a:spcAft>
        <a:buClr>
          <a:schemeClr val="bg2"/>
        </a:buClr>
        <a:buSzPct val="100000"/>
        <a:buFont typeface="Arial" pitchFamily="34" charset="0"/>
        <a:buChar char="•"/>
        <a:defRPr sz="3200">
          <a:solidFill>
            <a:schemeClr val="bg2"/>
          </a:solidFill>
          <a:latin typeface="+mn-lt"/>
          <a:ea typeface="Geneva" charset="0"/>
        </a:defRPr>
      </a:lvl3pPr>
      <a:lvl4pPr marL="1600200" indent="-228600" algn="l" rtl="0" eaLnBrk="0" fontAlgn="base" hangingPunct="0">
        <a:spcBef>
          <a:spcPct val="20000"/>
        </a:spcBef>
        <a:spcAft>
          <a:spcPct val="0"/>
        </a:spcAft>
        <a:buClr>
          <a:schemeClr val="bg2"/>
        </a:buClr>
        <a:buSzPct val="75000"/>
        <a:buFont typeface="Wingdings" pitchFamily="2" charset="2"/>
        <a:buChar char="§"/>
        <a:defRPr sz="3200">
          <a:solidFill>
            <a:schemeClr val="bg2"/>
          </a:solidFill>
          <a:latin typeface="+mn-lt"/>
          <a:ea typeface="Geneva" charset="0"/>
        </a:defRPr>
      </a:lvl4pPr>
      <a:lvl5pPr marL="2057400" indent="-228600" algn="l" rtl="0" eaLnBrk="0" fontAlgn="base" hangingPunct="0">
        <a:spcBef>
          <a:spcPct val="20000"/>
        </a:spcBef>
        <a:spcAft>
          <a:spcPct val="0"/>
        </a:spcAft>
        <a:buClr>
          <a:schemeClr val="bg2"/>
        </a:buClr>
        <a:buSzPct val="100000"/>
        <a:buFont typeface="Arial" pitchFamily="34" charset="0"/>
        <a:buChar char="•"/>
        <a:defRPr sz="3200">
          <a:solidFill>
            <a:schemeClr val="bg2"/>
          </a:solidFill>
          <a:latin typeface="+mn-lt"/>
          <a:ea typeface="Geneva" charset="0"/>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12192000" cy="338138"/>
          </a:xfrm>
          <a:prstGeom prst="rect">
            <a:avLst/>
          </a:prstGeom>
          <a:solidFill>
            <a:srgbClr val="5D77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sl-SI" smtClean="0"/>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Lst>
  <p:timing>
    <p:tnLst>
      <p:par>
        <p:cTn id="1" dur="indefinite" restart="never" nodeType="tmRoot"/>
      </p:par>
    </p:tnLst>
  </p:timing>
  <p:txStyles>
    <p:titleStyle>
      <a:lvl1pPr algn="l" rtl="0" eaLnBrk="0" fontAlgn="base" hangingPunct="0">
        <a:spcBef>
          <a:spcPct val="0"/>
        </a:spcBef>
        <a:spcAft>
          <a:spcPct val="0"/>
        </a:spcAft>
        <a:defRPr sz="1600" kern="1200">
          <a:solidFill>
            <a:schemeClr val="bg1"/>
          </a:solidFill>
          <a:latin typeface="Arial" pitchFamily="34" charset="0"/>
          <a:ea typeface="Geneva" charset="0"/>
          <a:cs typeface="Arial" pitchFamily="34" charset="0"/>
        </a:defRPr>
      </a:lvl1pPr>
      <a:lvl2pPr algn="l" rtl="0" eaLnBrk="0" fontAlgn="base" hangingPunct="0">
        <a:spcBef>
          <a:spcPct val="0"/>
        </a:spcBef>
        <a:spcAft>
          <a:spcPct val="0"/>
        </a:spcAft>
        <a:defRPr sz="1600">
          <a:solidFill>
            <a:schemeClr val="bg1"/>
          </a:solidFill>
          <a:latin typeface="Arial" charset="0"/>
          <a:ea typeface="Geneva" charset="0"/>
          <a:cs typeface="Arial" charset="0"/>
        </a:defRPr>
      </a:lvl2pPr>
      <a:lvl3pPr algn="l" rtl="0" eaLnBrk="0" fontAlgn="base" hangingPunct="0">
        <a:spcBef>
          <a:spcPct val="0"/>
        </a:spcBef>
        <a:spcAft>
          <a:spcPct val="0"/>
        </a:spcAft>
        <a:defRPr sz="1600">
          <a:solidFill>
            <a:schemeClr val="bg1"/>
          </a:solidFill>
          <a:latin typeface="Arial" charset="0"/>
          <a:ea typeface="Geneva" charset="0"/>
          <a:cs typeface="Arial" charset="0"/>
        </a:defRPr>
      </a:lvl3pPr>
      <a:lvl4pPr algn="l" rtl="0" eaLnBrk="0" fontAlgn="base" hangingPunct="0">
        <a:spcBef>
          <a:spcPct val="0"/>
        </a:spcBef>
        <a:spcAft>
          <a:spcPct val="0"/>
        </a:spcAft>
        <a:defRPr sz="1600">
          <a:solidFill>
            <a:schemeClr val="bg1"/>
          </a:solidFill>
          <a:latin typeface="Arial" charset="0"/>
          <a:ea typeface="Geneva" charset="0"/>
          <a:cs typeface="Arial" charset="0"/>
        </a:defRPr>
      </a:lvl4pPr>
      <a:lvl5pPr algn="l" rtl="0" eaLnBrk="0" fontAlgn="base" hangingPunct="0">
        <a:spcBef>
          <a:spcPct val="0"/>
        </a:spcBef>
        <a:spcAft>
          <a:spcPct val="0"/>
        </a:spcAft>
        <a:defRPr sz="1600">
          <a:solidFill>
            <a:schemeClr val="bg1"/>
          </a:solidFill>
          <a:latin typeface="Arial" charset="0"/>
          <a:ea typeface="Geneva" charset="0"/>
          <a:cs typeface="Arial" charset="0"/>
        </a:defRPr>
      </a:lvl5pPr>
      <a:lvl6pPr marL="457200" algn="l" rtl="0" fontAlgn="base">
        <a:spcBef>
          <a:spcPct val="0"/>
        </a:spcBef>
        <a:spcAft>
          <a:spcPct val="0"/>
        </a:spcAft>
        <a:defRPr sz="1600">
          <a:solidFill>
            <a:schemeClr val="bg1"/>
          </a:solidFill>
          <a:latin typeface="Arial" charset="0"/>
          <a:cs typeface="Arial" charset="0"/>
        </a:defRPr>
      </a:lvl6pPr>
      <a:lvl7pPr marL="914400" algn="l" rtl="0" fontAlgn="base">
        <a:spcBef>
          <a:spcPct val="0"/>
        </a:spcBef>
        <a:spcAft>
          <a:spcPct val="0"/>
        </a:spcAft>
        <a:defRPr sz="1600">
          <a:solidFill>
            <a:schemeClr val="bg1"/>
          </a:solidFill>
          <a:latin typeface="Arial" charset="0"/>
          <a:cs typeface="Arial" charset="0"/>
        </a:defRPr>
      </a:lvl7pPr>
      <a:lvl8pPr marL="1371600" algn="l" rtl="0" fontAlgn="base">
        <a:spcBef>
          <a:spcPct val="0"/>
        </a:spcBef>
        <a:spcAft>
          <a:spcPct val="0"/>
        </a:spcAft>
        <a:defRPr sz="1600">
          <a:solidFill>
            <a:schemeClr val="bg1"/>
          </a:solidFill>
          <a:latin typeface="Arial" charset="0"/>
          <a:cs typeface="Arial" charset="0"/>
        </a:defRPr>
      </a:lvl8pPr>
      <a:lvl9pPr marL="1828800" algn="l" rtl="0" fontAlgn="base">
        <a:spcBef>
          <a:spcPct val="0"/>
        </a:spcBef>
        <a:spcAft>
          <a:spcPct val="0"/>
        </a:spcAft>
        <a:defRPr sz="16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O0v2NfmfAF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hyperlink" Target="http://everything.explained.today/Amanita_muscaria/" TargetMode="External"/><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54.png"/><Relationship Id="rId5" Type="http://schemas.openxmlformats.org/officeDocument/2006/relationships/oleObject" Target="../embeddings/oleObject3.bin"/><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www.peyote.com/peyolink.html" TargetMode="External"/><Relationship Id="rId2" Type="http://schemas.openxmlformats.org/officeDocument/2006/relationships/hyperlink" Target="http://peyote.org/" TargetMode="External"/><Relationship Id="rId1" Type="http://schemas.openxmlformats.org/officeDocument/2006/relationships/slideLayout" Target="../slideLayouts/slideLayout2.xml"/><Relationship Id="rId6" Type="http://schemas.openxmlformats.org/officeDocument/2006/relationships/hyperlink" Target="http://nativeamericanchurches.org/" TargetMode="External"/><Relationship Id="rId5" Type="http://schemas.openxmlformats.org/officeDocument/2006/relationships/hyperlink" Target="http://wixarika.mediapark.net/en/assets/pdf/THEHUICHOl-Wixarika.pdf" TargetMode="External"/><Relationship Id="rId4" Type="http://schemas.openxmlformats.org/officeDocument/2006/relationships/hyperlink" Target="http://www.erowid.org/plants/peyote/peyote.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1524000" y="1433899"/>
            <a:ext cx="9144000" cy="3970960"/>
          </a:xfrm>
        </p:spPr>
        <p:txBody>
          <a:bodyPr/>
          <a:lstStyle/>
          <a:p>
            <a:pPr eaLnBrk="1" hangingPunct="1">
              <a:defRPr/>
            </a:pPr>
            <a:r>
              <a:rPr lang="sl-SI" sz="4000" dirty="0">
                <a:latin typeface="Times New Roman" charset="0"/>
              </a:rPr>
              <a:t>Psihofarmakologija duševnih motenj</a:t>
            </a:r>
            <a:br>
              <a:rPr lang="sl-SI" sz="4000" dirty="0">
                <a:latin typeface="Times New Roman" charset="0"/>
              </a:rPr>
            </a:br>
            <a:r>
              <a:rPr lang="sl-SI" sz="4800" dirty="0">
                <a:latin typeface="Times New Roman" charset="0"/>
              </a:rPr>
              <a:t/>
            </a:r>
            <a:br>
              <a:rPr lang="sl-SI" sz="4800" dirty="0">
                <a:latin typeface="Times New Roman" charset="0"/>
              </a:rPr>
            </a:br>
            <a:r>
              <a:rPr lang="sl-SI" dirty="0" smtClean="0">
                <a:latin typeface="Times New Roman" charset="0"/>
              </a:rPr>
              <a:t>Halucinogeni, psihedeliki</a:t>
            </a:r>
            <a:br>
              <a:rPr lang="sl-SI" dirty="0" smtClean="0">
                <a:latin typeface="Times New Roman" charset="0"/>
              </a:rPr>
            </a:br>
            <a:r>
              <a:rPr lang="sl-SI" dirty="0" smtClean="0">
                <a:latin typeface="Times New Roman" charset="0"/>
              </a:rPr>
              <a:t/>
            </a:r>
            <a:br>
              <a:rPr lang="sl-SI" dirty="0" smtClean="0">
                <a:latin typeface="Times New Roman" charset="0"/>
              </a:rPr>
            </a:br>
            <a:r>
              <a:rPr lang="sl-SI" sz="2400" dirty="0">
                <a:latin typeface="Times New Roman" charset="0"/>
              </a:rPr>
              <a:t>Gorazd Drevenšek</a:t>
            </a:r>
            <a:br>
              <a:rPr lang="sl-SI" sz="2400" dirty="0">
                <a:latin typeface="Times New Roman" charset="0"/>
              </a:rPr>
            </a:br>
            <a:r>
              <a:rPr lang="sl-SI" sz="2400" dirty="0" smtClean="0">
                <a:latin typeface="Times New Roman" charset="0"/>
              </a:rPr>
              <a:t>2025/26</a:t>
            </a:r>
            <a:endParaRPr lang="en-US" sz="2400" dirty="0">
              <a:latin typeface="Times New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143000" y="1186218"/>
            <a:ext cx="6858000" cy="5486400"/>
          </a:xfrm>
        </p:spPr>
        <p:txBody>
          <a:bodyPr/>
          <a:lstStyle/>
          <a:p>
            <a:pPr eaLnBrk="1" hangingPunct="1">
              <a:defRPr/>
            </a:pPr>
            <a:r>
              <a:rPr lang="en-US" dirty="0" err="1" smtClean="0"/>
              <a:t>Fiziološki</a:t>
            </a:r>
            <a:r>
              <a:rPr lang="en-US" dirty="0" smtClean="0"/>
              <a:t> </a:t>
            </a:r>
            <a:r>
              <a:rPr lang="en-US" dirty="0" err="1"/>
              <a:t>učinki</a:t>
            </a:r>
            <a:endParaRPr lang="en-US" dirty="0"/>
          </a:p>
          <a:p>
            <a:pPr eaLnBrk="1" hangingPunct="1">
              <a:defRPr/>
            </a:pPr>
            <a:r>
              <a:rPr lang="en-US" dirty="0"/>
              <a:t>  </a:t>
            </a:r>
            <a:r>
              <a:rPr lang="sl-SI" dirty="0" smtClean="0"/>
              <a:t>	P</a:t>
            </a:r>
            <a:r>
              <a:rPr lang="en-US" dirty="0" err="1" smtClean="0"/>
              <a:t>ovečanje</a:t>
            </a:r>
            <a:r>
              <a:rPr lang="en-US" dirty="0" smtClean="0"/>
              <a:t> </a:t>
            </a:r>
            <a:r>
              <a:rPr lang="en-US" dirty="0" err="1"/>
              <a:t>nevronske</a:t>
            </a:r>
            <a:r>
              <a:rPr lang="en-US" dirty="0"/>
              <a:t> </a:t>
            </a:r>
            <a:r>
              <a:rPr lang="en-US" dirty="0" err="1" smtClean="0"/>
              <a:t>aktivnosti</a:t>
            </a:r>
            <a:endParaRPr lang="en-US" dirty="0"/>
          </a:p>
          <a:p>
            <a:pPr eaLnBrk="1" hangingPunct="1">
              <a:defRPr/>
            </a:pPr>
            <a:r>
              <a:rPr lang="en-US" dirty="0" err="1" smtClean="0"/>
              <a:t>Aktivira</a:t>
            </a:r>
            <a:r>
              <a:rPr lang="en-US" dirty="0" smtClean="0"/>
              <a:t> </a:t>
            </a:r>
            <a:r>
              <a:rPr lang="en-US" b="1" dirty="0" err="1"/>
              <a:t>simpatični</a:t>
            </a:r>
            <a:r>
              <a:rPr lang="en-US" dirty="0"/>
              <a:t> </a:t>
            </a:r>
            <a:r>
              <a:rPr lang="en-US" dirty="0" err="1"/>
              <a:t>živčni</a:t>
            </a:r>
            <a:r>
              <a:rPr lang="en-US" dirty="0"/>
              <a:t> </a:t>
            </a:r>
            <a:r>
              <a:rPr lang="en-US" dirty="0" err="1"/>
              <a:t>sistem</a:t>
            </a:r>
            <a:r>
              <a:rPr lang="en-US" dirty="0"/>
              <a:t> (</a:t>
            </a:r>
            <a:r>
              <a:rPr lang="en-US" dirty="0" err="1"/>
              <a:t>dvig</a:t>
            </a:r>
            <a:r>
              <a:rPr lang="en-US" dirty="0"/>
              <a:t> </a:t>
            </a:r>
            <a:r>
              <a:rPr lang="en-US" dirty="0" err="1"/>
              <a:t>telesne</a:t>
            </a:r>
            <a:r>
              <a:rPr lang="en-US" dirty="0"/>
              <a:t> temp., </a:t>
            </a:r>
            <a:r>
              <a:rPr lang="sl-SI" dirty="0"/>
              <a:t>s</a:t>
            </a:r>
            <a:r>
              <a:rPr lang="en-US" dirty="0" err="1" smtClean="0"/>
              <a:t>rčn</a:t>
            </a:r>
            <a:r>
              <a:rPr lang="sl-SI" dirty="0" smtClean="0"/>
              <a:t>ega</a:t>
            </a:r>
            <a:r>
              <a:rPr lang="en-US" dirty="0" smtClean="0"/>
              <a:t> </a:t>
            </a:r>
            <a:r>
              <a:rPr lang="en-US" dirty="0" err="1" smtClean="0"/>
              <a:t>utrip</a:t>
            </a:r>
            <a:r>
              <a:rPr lang="sl-SI" dirty="0" smtClean="0"/>
              <a:t>a</a:t>
            </a:r>
            <a:r>
              <a:rPr lang="en-US" dirty="0" smtClean="0"/>
              <a:t> </a:t>
            </a:r>
            <a:r>
              <a:rPr lang="en-US" dirty="0"/>
              <a:t>in </a:t>
            </a:r>
            <a:r>
              <a:rPr lang="en-US" dirty="0" err="1" smtClean="0"/>
              <a:t>krvn</a:t>
            </a:r>
            <a:r>
              <a:rPr lang="sl-SI" dirty="0" smtClean="0"/>
              <a:t>ega</a:t>
            </a:r>
            <a:r>
              <a:rPr lang="en-US" dirty="0" smtClean="0"/>
              <a:t> </a:t>
            </a:r>
            <a:r>
              <a:rPr lang="en-US" dirty="0" err="1" smtClean="0"/>
              <a:t>tlak</a:t>
            </a:r>
            <a:r>
              <a:rPr lang="sl-SI" dirty="0" smtClean="0"/>
              <a:t>a</a:t>
            </a:r>
            <a:r>
              <a:rPr lang="en-US" dirty="0" smtClean="0"/>
              <a:t>)</a:t>
            </a:r>
            <a:endParaRPr lang="en-US" dirty="0"/>
          </a:p>
          <a:p>
            <a:pPr eaLnBrk="1" hangingPunct="1">
              <a:defRPr/>
            </a:pPr>
            <a:r>
              <a:rPr lang="en-US" dirty="0" err="1" smtClean="0"/>
              <a:t>Parasimpatičn</a:t>
            </a:r>
            <a:r>
              <a:rPr lang="sl-SI" dirty="0" smtClean="0"/>
              <a:t>i</a:t>
            </a:r>
            <a:r>
              <a:rPr lang="en-US" dirty="0" smtClean="0"/>
              <a:t> </a:t>
            </a:r>
            <a:r>
              <a:rPr lang="en-US" dirty="0" err="1" smtClean="0"/>
              <a:t>živčn</a:t>
            </a:r>
            <a:r>
              <a:rPr lang="sl-SI" dirty="0" smtClean="0"/>
              <a:t>i</a:t>
            </a:r>
            <a:r>
              <a:rPr lang="en-US" dirty="0" smtClean="0"/>
              <a:t> </a:t>
            </a:r>
            <a:r>
              <a:rPr lang="en-US" dirty="0" err="1" smtClean="0"/>
              <a:t>sistem</a:t>
            </a:r>
            <a:r>
              <a:rPr lang="en-US" dirty="0" smtClean="0"/>
              <a:t> </a:t>
            </a:r>
            <a:r>
              <a:rPr lang="en-US" dirty="0"/>
              <a:t>(</a:t>
            </a:r>
            <a:r>
              <a:rPr lang="en-US" dirty="0" err="1"/>
              <a:t>povečanje</a:t>
            </a:r>
            <a:r>
              <a:rPr lang="en-US" dirty="0"/>
              <a:t> </a:t>
            </a:r>
            <a:r>
              <a:rPr lang="en-US" dirty="0" err="1" smtClean="0"/>
              <a:t>slinjenj</a:t>
            </a:r>
            <a:r>
              <a:rPr lang="sl-SI" dirty="0" smtClean="0"/>
              <a:t>a</a:t>
            </a:r>
            <a:r>
              <a:rPr lang="en-US" dirty="0" smtClean="0"/>
              <a:t> </a:t>
            </a:r>
            <a:r>
              <a:rPr lang="en-US" dirty="0"/>
              <a:t>in </a:t>
            </a:r>
            <a:r>
              <a:rPr lang="sl-SI" dirty="0" smtClean="0"/>
              <a:t>bruhanje</a:t>
            </a:r>
            <a:r>
              <a:rPr lang="en-US" dirty="0" smtClean="0"/>
              <a:t>)</a:t>
            </a:r>
            <a:endParaRPr lang="sl-SI" dirty="0" smtClean="0"/>
          </a:p>
          <a:p>
            <a:pPr eaLnBrk="1" hangingPunct="1">
              <a:defRPr/>
            </a:pPr>
            <a:endParaRPr lang="en-US" dirty="0" smtClean="0"/>
          </a:p>
        </p:txBody>
      </p:sp>
      <p:sp>
        <p:nvSpPr>
          <p:cNvPr id="6" name="Rectangle 2"/>
          <p:cNvSpPr>
            <a:spLocks noGrp="1" noChangeArrowheads="1"/>
          </p:cNvSpPr>
          <p:nvPr>
            <p:ph type="title"/>
          </p:nvPr>
        </p:nvSpPr>
        <p:spPr>
          <a:xfrm>
            <a:off x="1524000" y="76201"/>
            <a:ext cx="9144000" cy="644525"/>
          </a:xfrm>
        </p:spPr>
        <p:txBody>
          <a:bodyPr/>
          <a:lstStyle/>
          <a:p>
            <a:pPr eaLnBrk="1" hangingPunct="1">
              <a:defRPr/>
            </a:pPr>
            <a:r>
              <a:rPr lang="sl-SI" dirty="0" smtClean="0"/>
              <a:t>1.) </a:t>
            </a:r>
            <a:r>
              <a:rPr lang="en-US" dirty="0" smtClean="0"/>
              <a:t>LSD</a:t>
            </a:r>
          </a:p>
        </p:txBody>
      </p:sp>
      <p:pic>
        <p:nvPicPr>
          <p:cNvPr id="2" name="Slika 1"/>
          <p:cNvPicPr>
            <a:picLocks noChangeAspect="1"/>
          </p:cNvPicPr>
          <p:nvPr/>
        </p:nvPicPr>
        <p:blipFill>
          <a:blip r:embed="rId2"/>
          <a:stretch>
            <a:fillRect/>
          </a:stretch>
        </p:blipFill>
        <p:spPr>
          <a:xfrm>
            <a:off x="8839200" y="914400"/>
            <a:ext cx="2003258" cy="2819400"/>
          </a:xfrm>
          <a:prstGeom prst="rect">
            <a:avLst/>
          </a:prstGeom>
        </p:spPr>
      </p:pic>
      <p:pic>
        <p:nvPicPr>
          <p:cNvPr id="3" name="Slika 2"/>
          <p:cNvPicPr>
            <a:picLocks noChangeAspect="1"/>
          </p:cNvPicPr>
          <p:nvPr/>
        </p:nvPicPr>
        <p:blipFill>
          <a:blip r:embed="rId3"/>
          <a:stretch>
            <a:fillRect/>
          </a:stretch>
        </p:blipFill>
        <p:spPr>
          <a:xfrm>
            <a:off x="7620000" y="4123723"/>
            <a:ext cx="3352800" cy="2511364"/>
          </a:xfrm>
          <a:prstGeom prst="rect">
            <a:avLst/>
          </a:prstGeom>
        </p:spPr>
      </p:pic>
    </p:spTree>
    <p:extLst>
      <p:ext uri="{BB962C8B-B14F-4D97-AF65-F5344CB8AC3E}">
        <p14:creationId xmlns:p14="http://schemas.microsoft.com/office/powerpoint/2010/main" val="1489649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sl-SI" dirty="0" smtClean="0"/>
              <a:t>1.) LSD – psihološke korelacije</a:t>
            </a:r>
            <a:endParaRPr lang="en-US" dirty="0" smtClean="0"/>
          </a:p>
        </p:txBody>
      </p:sp>
      <p:sp>
        <p:nvSpPr>
          <p:cNvPr id="24579" name="Rectangle 3"/>
          <p:cNvSpPr>
            <a:spLocks noGrp="1" noChangeArrowheads="1"/>
          </p:cNvSpPr>
          <p:nvPr>
            <p:ph type="body" idx="1"/>
          </p:nvPr>
        </p:nvSpPr>
        <p:spPr/>
        <p:txBody>
          <a:bodyPr/>
          <a:lstStyle/>
          <a:p>
            <a:pPr eaLnBrk="1" hangingPunct="1">
              <a:defRPr/>
            </a:pPr>
            <a:r>
              <a:rPr lang="en-US" dirty="0" err="1"/>
              <a:t>Vidne</a:t>
            </a:r>
            <a:r>
              <a:rPr lang="en-US" dirty="0"/>
              <a:t> in </a:t>
            </a:r>
            <a:r>
              <a:rPr lang="en-US" dirty="0" err="1"/>
              <a:t>slušne</a:t>
            </a:r>
            <a:r>
              <a:rPr lang="en-US" dirty="0"/>
              <a:t> </a:t>
            </a:r>
            <a:r>
              <a:rPr lang="en-US" dirty="0" err="1" smtClean="0"/>
              <a:t>halucinacije</a:t>
            </a:r>
            <a:r>
              <a:rPr lang="sl-SI" dirty="0" smtClean="0"/>
              <a:t>, aura,</a:t>
            </a:r>
            <a:endParaRPr lang="en-US" dirty="0" smtClean="0"/>
          </a:p>
          <a:p>
            <a:pPr eaLnBrk="1" hangingPunct="1">
              <a:defRPr/>
            </a:pPr>
            <a:r>
              <a:rPr lang="sl-SI" dirty="0" smtClean="0"/>
              <a:t>Spremembe </a:t>
            </a:r>
            <a:r>
              <a:rPr lang="en-US" dirty="0" err="1" smtClean="0"/>
              <a:t>propriocep</a:t>
            </a:r>
            <a:r>
              <a:rPr lang="sl-SI" dirty="0" smtClean="0"/>
              <a:t>cije,</a:t>
            </a:r>
            <a:endParaRPr lang="en-US" dirty="0" smtClean="0"/>
          </a:p>
          <a:p>
            <a:pPr eaLnBrk="1" hangingPunct="1">
              <a:defRPr/>
            </a:pPr>
            <a:r>
              <a:rPr lang="sl-SI" dirty="0" smtClean="0">
                <a:solidFill>
                  <a:srgbClr val="0070C0"/>
                </a:solidFill>
              </a:rPr>
              <a:t>Izguba </a:t>
            </a:r>
            <a:r>
              <a:rPr lang="en-US" dirty="0" err="1" smtClean="0">
                <a:solidFill>
                  <a:srgbClr val="0070C0"/>
                </a:solidFill>
              </a:rPr>
              <a:t>razlikovanja</a:t>
            </a:r>
            <a:r>
              <a:rPr lang="en-US" dirty="0" smtClean="0">
                <a:solidFill>
                  <a:srgbClr val="0070C0"/>
                </a:solidFill>
              </a:rPr>
              <a:t> </a:t>
            </a:r>
            <a:r>
              <a:rPr lang="en-US" dirty="0" err="1" smtClean="0">
                <a:solidFill>
                  <a:srgbClr val="0070C0"/>
                </a:solidFill>
              </a:rPr>
              <a:t>sebe</a:t>
            </a:r>
            <a:r>
              <a:rPr lang="en-US" dirty="0" smtClean="0">
                <a:solidFill>
                  <a:srgbClr val="0070C0"/>
                </a:solidFill>
              </a:rPr>
              <a:t> </a:t>
            </a:r>
            <a:r>
              <a:rPr lang="en-US" dirty="0">
                <a:solidFill>
                  <a:srgbClr val="0070C0"/>
                </a:solidFill>
              </a:rPr>
              <a:t>in </a:t>
            </a:r>
            <a:r>
              <a:rPr lang="en-US" dirty="0" err="1" smtClean="0">
                <a:solidFill>
                  <a:srgbClr val="0070C0"/>
                </a:solidFill>
              </a:rPr>
              <a:t>drugih</a:t>
            </a:r>
            <a:r>
              <a:rPr lang="sl-SI" dirty="0" smtClean="0"/>
              <a:t>,</a:t>
            </a:r>
            <a:endParaRPr lang="en-US" dirty="0" smtClean="0"/>
          </a:p>
        </p:txBody>
      </p:sp>
      <p:sp>
        <p:nvSpPr>
          <p:cNvPr id="2" name="AutoShape 2" descr="data:image/jpeg;base64,/9j/4AAQSkZJRgABAQAAAQABAAD/2wCEAAkGBxMTEhQTExMWFhQXGBwXFxcYFx0XGBodFxQXFxccGB0aHCggGBolHBQVITEhJSkrLi4uFx8zODMsNygtLiwBCgoKDg0OGxAQGywmICQ0LCwsLCwsLCwsLCwsLCwsLCwsLCwsLCwsLCwsLCwsLCwsLCwsLCwsLCwsLCwsLCwsLP/AABEIAKYBLwMBEQACEQEDEQH/xAAbAAEBAQEBAQEBAAAAAAAAAAAGBQcEAwIBAP/EAD8QAAIABAQDBgQDBwMEAwEAAAECAAMEEQUGEiExQVETImFxgZEyQqGxUnLBFCMzYrLR8AeS4RUWgqJDwvEk/8QAGwEAAwEBAQEBAAAAAAAAAAAABAUGAwIBBwD/xAA1EQABBAICAQMCBQQABQUAAAABAAIDBAUREiExEyJBFFEyYXGBkRUjobEGJELR8DNDYsHx/9oADAMBAAIRAxEAPwC/VYruQep+8ey1yFDzRHZUTE5cieLMLHkRygIyyxHrwsGWJoT12FNldpIGmb35B4ONynn4QDPI2Q7Z0fsiOMdk82dO+33U7G8L21Lup3BG4IgeG2d6PlUGKf3pyKSpBEy0NOb3t2FcQx8mbTHBpPCFcssrDsL86NOMIpgbAiPG5YPb6U3yh3M12Ehp8PCwmLjBPoeD4XElgMb+a9ZtEp6RY4yUnRSWfIuaUPzJgjLd5Y8wOdtwR/MDuP7ExVxXW/hcuYcy13tevrCcY7SmIJ7ybGFlmT05gfgqfyJ4TbHgobj2KbkQ7qujnbwf8ruF5I6RSbiTbiDY6/pRGM/Hj9EwbVdJoqjgWM6XAbgdiDzB4xC5cEn2rSXCF7djyqOcKchJencEaQetuH0tCqjI8OJCKw9D3HY7XJhGBahuN4p6GZ3uNycywcSv6twBkOtRuISPtfUzOaUZBA2RvEqpmCnM6XTKvzJc+lgftGMVQx8nH4WNPGiJ7yQv6lyzZTtwhhjsx6bHhx8LiePtSDhDJPSw+JgPcwJJafaY5xXclQSQHpdub6hu07KXvp4+ZN9/HgPSMKTTE4Pck1TDN4+o5GpkqalieHGPotaaJ0DS7wO1xLQbvQSrJ+IsWBJ2G5PgNzE9lMgHHQKm8jE+LpK8KqUV2qJ38RzdVPyryv42tGcFh8gEbPC4bcfxELD0PJSWnzCDYC0K8/AQ0AeSmVVzh2SqVUqzJd+UTMNCV5AO9fZUFK0CeJWaZgwwzpolJ5seQUcSYpoaghj5FUwYGRcz+yn4li0mnUS5PeK/Nba/UdT48uXUrXVJHHm5TM+JksOMkn8I02OMWuSYp8VR3oBJbWKbF4SDCcaOwvvDnIAQx+mwbchI49eVoGX6hmtvERZxEzyXu62iRKG+EhxIgLv0hfFh+J8J7jJefSzHNEy7aVFyeAEN4aAYNuVOyvpvJy4cMyuV783Y8bc/W+w9YXW5u+LFM5W3yPGNdc+ZLA0mZpX8Evn+ZzufQCMqpcXdD9yomxC8O5Buz9yu3CaunT4Ja36ncxQRRTO8lCbnJ9xS7Da5DbuiGMcD2jZKMiEgPlWkRX4WEKLtotOiU6qzOaskxKvszb8z94qJa3XhKHs7UeZiZvxhRYrfkuRV5Hwuyix4rz26RNW6vyEZHi99hXMOqJTiy2APGWT3T4qfkb6QuMb9+7+UY2pIwgkfupWP5eK/vEBI8tx4Ef4DDqhKD7XKsxVkOHBy7MuEG0E2KmwnE0GhsLRcKkiwiftUOST2pPTC7q2foW3L7QA2rI0cXDbf9Kelm5uR6pxix4xWYLXLg5L7A2pk/MVtiYorlQ62Eomi34Ud5y9oZ0ngRaag6fiXxHGJ6xO5o4P/AGKFLnyN9KT9iiWapBVjzB3B6g8CI3o5PXSo8NW9QDa8cEwzXa4ihizLZRwJ7VK6vwVk5XJ4DeJKxZ/5ktKYViNaKo/sjPIEuZ8cp1I8VY2+htDCCmOfJo6KOiqMjl5jw5NcDwNQoMTl8SV5ebUstzxscQSu+rwRCrWAMdYgOfKXfmhY8pHGUawehDTllkfwwRbpdyfsRFpaq6hJCZWcnEyIvHyl37JKF12udo+e2IpmTOYB50kn9Ra47RrMuHJLmS3I2DavPSC36RX4ui4xaKcUL0UzC1ctBlXWpmNuzd4+Z3hZmH+jpo+FrPYi/Cw+FPzJlzSpAHCOWZKSbUMfgef1Q0MXI7R/CZK01M01/mYhB1sftf7eMeWYpHSaCW5PGOsTcWjwoFRi81mLG/WKvAwtI7+Eplw4iHtV3LuLksLnfpDG3Ti5GWXz8BL5SY+lo1bjYl06j5m+Ef5yhbXZFJIdDoLTFyepNvfQUylwiZNU3uqtu3Jm/N0HRfvHuQfHE3Y8q8gycPQPZCm4nlcLsFiOluOml9Ni9msckMxvCgnhF5jJY68YBd2k8rS8rhwObZrCDpb0LR7Qp29GYj2tayzMCrrY2A6wkmueq7iAk/rF7uLV54pmDtm0obL+KxP+1Ruft4wdFVaG7I7Vxh4fRALvKnnWgJkyrNzmTN39ANlhZcjZvT3fwqstbK33u/YItjLVLXLOTCSX6dvQCBkgrtHQRubUTFPeg7H1WyHYCR3KrHDpUMLrjfwithoBrduUvNDxdpM8KxPhYwnyd5kYLGL1kX3TPCqq/En0iCuOfIdnaNY0ALH8Vqbu/wCY/cx9mZEyaMFqXFvuUObPMKbdXjtNKtcHtfKO54RL3I2tVBBA0KpRdqOBgGMRu8pkyGMjRS3CMemp3Zi604Ecdv8AOUEijG7th0Vr/TI3dsOiqi0qE9tTG/N5XzDyHOGcDHH2SD90ax7o2+nMP0KS4BiatbeOp8bob0pfMgt2QqOOTNr+EYQ0oz0VG+v32s5x2qtcgwY3C8TzhPa3Eu+ih9bipPnD5rPWh078Q8r82uXu6XxQY06MCLxE5WuCdJrDhmyDtK50pK2nOi3aIL6fvbw+3tCiCB0cg5eCmNGi+pMA7wVQyhhmoCPb9d7DyYU8sxBva0KThqAAtYcjCU2HyStcfPgpNJcbF4UXM2FgIZkvewN7dDx/v6CPoWMcGxgP+VjFnu+Dl9ysaVaVG/EI5sU4rUhYQp+zcL7B7UKRnDSx73OOaOK+nY/Y7CwsPLh0vtcWWXOnTwdmlqR5ksD/AExz9YXcYz90I+6+SJsZ+6itnD94Dqhg/EsklbLroDaOa5wjVypxQVIprnYMSx6BVv8Arb1gUWxC9zQh6+QdXL9Kqc1oCFSwF7Quy2NdYja4DslFV7Dz7nFdOP1itTa9rnb1Me43DCF+j5TvFZI+txKhSssmcqsw7qiyKeQ6+Z4nzjPMSNrAhqpHXoTtrT2fKh4/lwS0O28D47LitHoduKAdH6rkayxhzGYzEHSp/wAHnG9zLSO6Pyp/OVuDdDyUupMUlLM1zCHmcAPkQDkvU+Mb0PVlADfCmI/Wb7W9D/aY4dmENYbRnnAYo+A8ptVDh3tUsQlBkuBx5xHV/WjceA7PyqepN6ntKyXOEqxIG5Owh9WjmA5OKcNrjjteGB4CZYDTAb8dPA+t9lHnHEt95doFRGbkD3FrFelIswgTZtlHCXL4ep5mGlOVw7YO1OQTGE/229/cpdg9HTAd0W8YcCWYM25Nobs58lVZ2Hpp24RJZHJcXdlVNC65w0UQxrCr322gSlHJafs9BMnyoFjVEFvwj6JjY4oQANb+6BkLnI9TgatyT4Q5f6cg97j/AKSW43j3pN8vqNrCFs1ap9ksMpWkYHT3EJLVOI/hC8+oWC4qGEx7H5m/qMVcFGeEB0Tt/kjIgHO7XhTJqO4sY2lma8cZRopxEziOldpKDwiSy1RzQSEfE9XsPw7wiLdOY36KOZIUlocGB5Qxr3PzRbbGl0T8A5rdSOBGxilpW99FYT5TiNHwpVbInSm12uebAcfzqOJ/mG/gYdepGW6See3DMOO1UosbWol6CbTAOH9usT9vlC/Y8KIyERhfyHhBMzMQTBtTJa12uqsnqEaRall633hsclGez0fuqqvW4t2ltBgOoA2iRzrt/wB1h/VNIHcfKQ0OWWQiZLJVhuCP16wDQtNlHFybsnj1qTwqOE1AlT7MNGo7jkG6j+U/Q7dIpJKTJIkBkrIMB4nelVzTimjgeUJ/6G2b3R+VDttFx0ULbOek8fAiHUlXVUHwQhZ4XP8AwLjxqq//AJi0s9zUSPANuR6EH3ET0N8ssdrypTllnAd+6L0+HTpi6wTFRPlInVi4eflVDcaxp4uVyX2jUbqR+8VwlvzfD9jEZxeZg8ePK9GBYLAOuvK4/wDtSZ2ere8Pm5/Vbj8+EYaTOfHS60d5dGBb94XZAPLSW+y+8I3F/r+o7x5S2b/h9r7B+3lRXM+VZ2v/APsWjL0ArtcfPwuJMXrYYm9NiQEqS049xe/b8TcFHkNz7RPRXzJMQz5U3/ehkdx8+Ekw3N4mFVFrdI9zGMkmDWt7Pko+tI5g24rtzbMUyxw1ONv1J8IEoYTgeR+FV4W2Jj38IJiVJNErs5ClZfEuR3nJ4nwHhGV2OJjtv8pnYqRPdzf3+SG1VPNlHUTFbhGMEQcej8Kcu1IyfaEtydWFmG9zH67XrbL3nZU/LN6XR6WhYvjSy0EsG724X4efQQvgx8UpLgOk4wfJ7+R8InPBBM0Su0mcmbZF/KOJPibQPcgaBw3of5VzKwSs1vQ/yieN11UT3jt0GwhK2CEyBrUksY+vrpTKLEmDbm0W1HHNDOR8KUu0msd7QneA4sTYCFuVnOuELf3WMUYHlaJg00ld/rHz61Um58i3v80xhkaHABS8x8DvHUQtfdUsTA5u1lGZJu5h1VfMzskrX0PupWGYezG9obDKcRralsvI1if4FRCWoaYQo8TaPPrnyHTVImdzzpgVmZmqWg0y9/EbD3O0Mq9Z7+3p1Sx73dvWO4of3j/mb+ow9jv8WjRTCqzZXthrRjPlBrTu04bCfhLsKUbQolyMB2P/AMWojcEuw2iBtaJfI1YZxyYe1q1xHlJ6GltxETHqS138XhezS6au2YyLxinxtnmRoqZtSvdtR8RxBOgimkhkI2Ekl5/BQ7FhTu2oXlvyZT/l4WTOmYCD2EI6ace09hcFVS9stnILcpi8D+cfIfHhCOS05j/b/CIotDJOTfH2RVcNaTPswIvBrHvnj2CvpFENmi21aflakuBzEK55bMXXkfZdSxhvZSudMlyhuPTpAmPeWzdeCkVy047DSjOYKinmix7jcmHEGPoXKWKMOHYU/JdnjP3H2RLMdRMeTubsgsSODDkw/XoYWw5IQy/khKjTLN14KJ4Pg7VFzveHVjLxSwuaOirSGkItbCUUWBzJcp5T3MtxYE/K3y+hItEvUibZdyb5CcQ1InOEg6ITbL+CSlkhmtYiF+RhngcWtHRQl25HFJx+V4YphktJsopYpMYKfMG4v6aopKFcGvqTo6WEeejDCD5Cs/tlNq7Lbz+kIv6RN9T/APHyln9Ydr1FGw7C5TTZpewSWxUeZsWt6aYdZGvqt/b86TR+ejLAG+SvLNmXpTSdSEWOwPntCXGw2Jzp/geFvRsxTPI+UTxnL06cQRdZSiyL4AcT4njBkDo6toNP7r9LRgYDobJUPBJUyXU9mL2G5PgIfXc3Fw/t/wAqbylMxx82rQaKtlPN1z2uRsksHZQPxdW5+EZU55JGe3x8lKqd2WIcGfuUrWXKnIdI4RF5CSR1nYGwFUVLrne15WXZ1oCX7NRdmNgAIcV7NoN5OOgnP07QwvK+8MpBSqLuqvbid9PkOZ89vOM2XJJn6K+eZNhdKXaOvsk+X/2W+o6nY7lmNzf9IpYDPw34C6r27A00dBLGo5br3BEblL7zIWjsqpx9156eUEzLhqre/GCsTLBCQ+R2ymLy5/hZniIHaWAi8gykDm/dLLkLgzZTPKSE22jKfIRfAClJZw062tLWuSRL7xANoWfTi0dgIzHtfNJ0jeJ1syeCJSkj8R7q+54xlLQZD2V9HqRsjjHM9o62CSFOqfPRm/Cp299/tCe3I89RtQV+eVw1EzS+mrZC7S30+KqL+7X+whMI3l3Y2oa/VmcSXD+V/Uv7M7d/W56s5P8AxD6s2Zo9vSRcp4zpoA/RLMMoaUjZAIaxusBGR2bA8lZJi1Idb/mb+owKbulQUXjelPom0tYwJPO5/hVEUYcOkywZr2hNMyQrT0k8wZOG8K5IZh4K4LNJXJYhesYbsH2u7CT3XtB0j+L1RF7bQyptfG7bRr/SUv0ekMxXFOO8fQ8XbZK0Mk6QT4kMxLEjfjB9rH7GwvIKwkcvOgxacGBS8Rd2owP9yqK2MiI9yXUtf2yhKiST0dPiX0jSrWDTyY79k7qUPRPKJ37FI8BrxJIUsGTk428gwO6nzhuca2Zu9L9lO4joaKq5rqRo1A7EcYwgxlcu4u8r52bBDy0rIMXxRyxUG/SKaCoGw8Cdj4P/AHREMHrld+A1M8GzprlnivPfjaIS9XYbBbvRVDVw8J0W9FNMmYZLWYVB2JulxY26EciOB/5jq1jZJI+bPKbXi2GHk7yEgxjGadNUt1FvaOsJSnhe7kO/KkrGSl1yjKG43j5lUwVDqUMQrDmG3X14j0hs2zDNOWSjylzJZrc+wOyo+C45PdxLmAi/eQn8S7/a/vGeYkERa2H7IuTDTSDm0/qplqsgzxe172524xuMpD9Nx/6/CYDCHXp77VPGMUqNWiUCQAGc+LgN72IgbFTtc5zZ+toOLCSs9xP5BU8LzGGp0M+4RXuR+IqLBfK5ufKNRbabHpw+PCCeLFaY8R2meD5hlVKsLKFCn6C8LL2Fkks896H+0wr5F7HAOOyUUqsKmOJkyQttZ3e24UcAv3Jjm/WirNa138fmquZkE7By718IPVyZtPMAZibn1ijx81ZlXi8hTt2mAC+MeFpuAYyZcgAKWmuO6g3Pmeg8YEDa0sntA0EkqT8p+zoBflVg9Qys/wADMN2td7dAflHl7wJk5a8Q18L6BDcgnjA86Wd45hM1CWLsfOPMJC2d/MjQS+4yJ40AvXLFc+oLe33iovVy+Pg0ho/ypSVjYXHa2XADaUWY7WiGuYJrndHa2q2eUgARPN9UGOlBqY8ANzHEWIEQ27pXcNf+3yd4ROlyswPaTu7f5eflvYA+Zgea0YzxYpvMWxrhGFcogy92U0uX/MTrb0A2H1gurLy7dsqDdxEm37P5K1RZbMw6mnl2/wA4X4ekUla5xGg1PqeVEeg1ul2VOWBbvam8yT94Fu5FoVrjsrzHgIbjuAhb2EI5MkD0mT7XJCqyQ8s7E2g7Hweud6Sm3weOwujC6w33MVsOMIGyFG2oQHp3g2IWHGB7M0FfolYthC46qjkTWbRMXVqPdbunj48Y+bPlma47HS/VJZY3e4KRiGWHXfSYMq22nyq/H32Hor4w6Y0s2YWhwIGSDYVLGxsg2E/wGtFhvGL6P5LKauWhMKKpBFo8bjfnSjMltpUbHpNrw6q1Ymj3BIvXWaZhtvDmGvUPkLoSEocFu9r+hhiHMjZpruvsU4ps2NphgeFhrbRH5iu2UExntOoXlq0LBMGFtxEcy6+CTg9FmyWN3tdeJ4HIsdRseo4xaULz3x7apq5mJt9IpVdwGUJomyzwU911/KTsR4bQHdsOB560VMWZ/WfvWj/hDMRwhpc5XtdCfi/v0geHLTvHFp7Vfg42yx6PlajlbC0MsOwGwhHfszySBzh7h8prO/6du14Y/VUykOj9nMU3DcRtyYdIraU0jqnLWx8qYu5KdwLHdgoFmntJ05LHuTDsQbi/MX5x7UzcbAWvHheYim6bfIeFXpspzZchu0u0kkNvxUgg3HgRcH/iFMZZcsu4+VUQQ1YjyOg5KK2mo5arLuBM0go3K/FfuI7q0p2Tl0vbQlrs02JxLBsLnlZlpE7OmZVuUUHqCQP7xucY18v1LT7R8IJ2amc71WhfWEYhRkLIexmMO+ehIBt6bCObdB9hzZojpvytjnXPPNw0Fwf9mJUSw1wAAzJLvyZi2ojqbj0AjG1IKc7HRjf5pobtax03Wz8opTH9iV9QLFmICC57oPzW4AkHztBZtWbM7Q/pKcniJOfOPpP8m5p/aQQ1goG+1rWH0j3L4l8z2+7SArzurvDSe0bzBTy3mmfoaYq/AqjYnqxOwHhxgCeh9NHx5dqzlriaDTSBvyotDmuak2xXRc8BxP8AeHWKxu4vUPaiLeKED+jtarlvEWnyyW4W5xPZihZll3rQRVGZsbwAUGz4CWKJ3mPAD/iP1UWYBtx0Aq76ccObvCkYDgZkkNMBLfhH6k90e8FjLSSHioHMTcpTx6TSRJq54CgpLQcFVrn1I/S0OqU0bRs7J+66xVmvC4E9lf1Vgc5EOlyvXSAt/M/EfUwJfvQ77C+g1L0U0fY/lZ7j1LOQn94x8zeE0b4538WtWVhsLx4CmYfiLhrExX08Tpmz4UbkKrQ7YWi5dxbhvA+QsQVm8W9lBRwBP6Kf2ib294+c3rUj3+dJ1S1G4I5mCnXe5vBGPbVDgZH7KfFzis1x4KL2j6HjbVYABhQsjXFG6QXbnD5/oyt9zykd32lOcCkbcYUT4ys7wUB6pC/anMI1MGCsNR4qDzPUR83fUcD0VvXxxJ6K9KbM8teCAflJUewNj6iCIqMjvlPYMU/ztdgx2kmbTJRPjtf/ANQIbV6k7PwlPqtGxH21y+lWm4ypry/BkLD6cIfVmy+Hjaal04bp7QV0yMZeX88tx/K4B9msYafTsc3wQpvIV2SfkqIzLKmDTMuh4XYW+/GE1qvJGeTVDXqMkZ21G8fw3WCUswPMbwB/UHM6d0lcdotfxegtbQOjXsY4fkzINAq6xMjHtAS3Kk8G28KLMc7zsFPzXOt6Ws4Ue5xvtCl1Ky86J2lGRd6bdIjmmrdbxW4apahIIGwp2VzHrLa+ueZMspIMVNuiyWLetH7LajVa5/J3hK8r0FSw069SnirrqU+hiG5RQTcXjRVfVjrs71pMqTt6UWaUWlEWOnvFfEA7keG8UHCu6LmPKR527FKNNd2FnGbFZ54FzoY7MOf9jGsOUrRsLS3v50lWKYbLu/hL8BymySdfaC2zAOdrjgRf4T/eJ6tYiltFhCqHW4qjNuGivjNeap6dkklbMw0leK3HHwI5+RhpWr04ZHkHRUsHPvSuAPX3Uynyy9XM1T2MkLLBIJtp0m1x1W2mBhdsNhcGjkCdJtFj4KkfKUgrufL9GNfbTR27HuEczLRdJH5iL+se/TzgBjT7D+JfjepR+1jfaPK/HytIZkmSJgef2h1i+2pkZt/5QR9I5LbIY6LemDsfmv3q0bALCND4XAr1NBOmGfMJXRxAuSXuO6PK59o3jutlZG1rO/GyhbONfG0SVuwEik1NLU0bMiBSO6tzdmJH3jO3TtG1zafCMoXnzSejMe0LWpWiOgy2YE3dmBCne9rcSo8ePSNKLZ7M5Bd4QeWxrxJ6rCtNwetSopixRVUDbawgHL1LUk44joLrF2XcxHsnazPFcIabP1juylPxnYHy6xuzJ2arAx3+EfmIhFFryUxwRpjIJUl5aLwLFrufQbAesMalkyHnICVJUJ2xS8pASV94xgU6WhKzCpPEqBc/+Rux94WZDIV+fHS+iQXIp4uwszxSZPlPdnLC/EneDsRjWz+8jQSTJ1oXt9oS/KGNNtuTB+Q4V4y2NpJ/RTTK7Qe1psp+0lXaPm1t8jpPfvX2VDjnadoLO816VvtFBir8MJGmdps+N7lmz2absIvIcjDIz3JJkWFje1oeVKW9toCssqPH4QkHr6+VpdMBLl78TEpcxDHnbQmdCR0jxpE8z1y2MANxOj4VtFXcRtZdiztMaygwZGz6btZWGNjbsr2wzBWuNj7QfHlvjahcpcaCn+CYaEHeIXzgkX3v/CkTbDn/AIRtZTVzWaY4H4m/qMCT1+Pa+lVo2tCo4bQ3teAvqeHSaxygJhhOFDbaNW3luLGkspMGBA2g2C/35Q1q8WtXcMuoRuBDdt5zm6BUbdybwToqPiODUi3ug9NoBlmnd4U9NesO8FF6lqaW3cDr+WYRCizHM4doRvryu0dH9l8f9YpztMu35gpPuoUwnbBJy6CqcdRnGi3pfdKtGW1SnmI35NS+wihqMl6DwCrmk2yGgPAKR0eOvJ5hwOgZT6hgPvD2KjG5u9doDMVmStPwVz45iUipU2cI/wCFtvY8IGlnlrHrwvnVlksDteQs8qsMmypgfSSt9yNxAkmdkkHBp7VJhHxyt4nytWyLPVlBuInblW3Zd2nlyIwxEqT/AKg4vNl6hf6xU4am9sfCbRH+VFyiOZ6P5SpaiqPeZWQ8mGr68QfEGFuTihqT8vhVONrQV2h2tFKMyTpkuQadnTV8jB7Hya/3EFtFaICwxm0lydoWLPs8HyFGytgwSnaonzSpRgSrDUAw3BtyHiOR5wPI8WbW2sPEpvuOjEDx7K9qqtqK9puh0WnCfFqsRq2IUm3MDY8do1BbCBHECDvv7JdHX9UevZJA34XP+yUKEqqzp7JZVaxPZm5YsTzQMF38T0jh3Lsvd2fIHyPhbtkZ/wC3F1+a+Rh1LM1JTzJtPNZbhHBDsylhv0BuD4+kdNMjCCDy1/Gly70HkCVnE/f4VSirn1zaaqlKG0hUdmFySLL3jsLAXsP1jlzW2GtPLRG/AXkcklN4a87YVKlifQVcuSqpoO4I7xseLEnr6R1Vlie15c8gnobWWSrtYfqYye1Tz5KWeofS4lixZlQ3Yj8N7beMCCB9IbY/spvXIsVNgguXPlPEaecBJJmKi7BLgD1Frk+sNmOnrwetL5KmK4mqTlfefsuy1GoMRtsbkmENS4LU/wDc6G1ZGwZ4vCMZIqJnaaQ214srLIzBxhcAo+21kUx2Fr9dN00/fIvbnEDNirDJuYO08xG5eh4WMZiLzpmmWC2/ECHlPJTVQBIUfeibDGS8pHlOg7IAzWCD+Y2+hhr/AFY2PaBtQLrDnyaYE0nZjl6dEoFvEDb34RjLimyDm4KuwtJ++UiG4zh86oJuyS1PVxf2F4UWIooB0NlUtl8cLdgEn9FPpsuy5fPWf5Sv/wBmELY7snLrpfP8vckkJ+Ehw+fPQWk03/kXBPsIeVi1597kirNic73vXvMnVbfxA4/KFH1LGKSMRcOtK8xQrN1x0p1YJS7zZM5/Nxb2AhRa2d8CAq4+o5nscAp5x6lXYSdB9Cf/AGBiat1pSdk7U1kaNh2zy2v4YrKf55g8mC/0qIyrV5AfChr1aWM+Af1VKiwqnm8XmHza8PYZJWDwEHFZmZ/0hApdNeY/52/qMUFrHOLegvoUcukjwyl4RHXsfK0kgIpsgTPCJFrbROyvmiPYWwel1EgtGUeS0e0vvEkLmxSssCBFPjcjH1sqZmh2doLjtZx3i0rNhnHRQZhWe4tUm5giTF8m9IqnG3mvPC6MuwJ3iWyNOSE7aFYVpGsGgtMyxha7bROuybozpyYCyU0ajlS0uwBhzQyol9u1JZSxI9xAKBZqxvRfSqj0EO3Yt0w5A7U06u57uyimH4/UO9pekDmdI/tE9bx4qv5P2rHFY+JjQ5y0HB8DmOusuqHiWVQv9NrwbQyUAPFN8jbjih4gbUPNtVLXuT5vajros3uDv7QRcjnO3xDS+fta+SwDGNdr1yGCh1U6THXo4At5G/6QrhrxWHATntXjgG1D6mgdKZm6nEyqUkqN+9Kd1v6WNjDKSwIIjXazz4KmcUfUtEedfKrZpYLKkypEpQj2WZdWFhz1AWuPERjC10MBEju/jSMth09wQuPQX5iEpe7SagJEmVrnMqgBlI7veJ33AB36R4wFrdj8TvOyvZXCSQkj2t8D81/ds1rXMpbbSpZ7NUDDVpYgMzvYoWHw8AeMfuh+i/duPfn/AAvmos66JzM0s7FmIMyXqKqHVxpLqCACG3Bt1EejzseV4eho+PkLnxKWZlO5mKhqKSZvsVZ/wAGx1bW2B+keci1zZAdb6K9awvY+A/A2D+S9Mz/vaWXNVmWoa2odpa3TUdgLdI/SaZOHuALP/O13XPrU3Nf2GqxTVb/sGhg0xrfHYlF262ufQR5crMlcLDXa18FZ4LTy5u9fki2UJUtJ5KzEmTCb2JKLf1F4Jr3J5hwePb90sypc2zrwEhzlLnMmqoQlfwy2AHueI9oDttqsOo/KrqJjdW/tnv7lG8u4lI16ZQaUeF7AsP8AdeOqVWyfcewonKQStn273JzMwBnTWJxmfmAP0O0HXMjFCzg7QKpsFeaBwLdIHjuJ1Ehrdwr4IF+whCGMuP8AZtG5GrDO0na98tYukxu/KlnzQf2iggxEkTd70oCWq+KUhpWi0+D081Lqig+QjC7k/phxJVBirk7HgEoXmvA1W+kW8toR/wBW9Y6A2rJ1oub2gEyomSnsSbQ6o4sz+7SnMpDHI0nSZ5WxVtt4cnFtjG3KPNVu+lp2Gz1mLY2v1hBkLzK/TSmNRr43bCmZgoVtwiddli49K3rzu4BZdmHDuO0MaYmnPhevn+6MymZWtvFjVxTiOwp3Ita4bTHA6ogb7QYaDG+VPekFCp5gEx/ztz/mMaz2I2NHZVa1pKUYXUDaJi7lI270iWxlMcJqeG0SNvKl3QathGlVM5I5Qlc6WV34R/CBuNACjYxTk3/tDqhQkfpI5JAECxuk48Yu8fiuI25xCFdIgeJS7Hn7xSMdFC38RP7reo/blSwGsAtE7lMm1uwAqSGIkbWo5ZqwbcIgLsstg9NCLERSTE6ftE2+kaY3GPLtu6U1ed6bysnzdQML8Y+iUzDVb24kpT9QNo9l+s7JwGFt+JhZl8l6w4RgFV9FglYCCtmwXEZTydJcC48olq+Ilkl5n/C/ZWtI2PYCz3OuCuz3llW3/ED+sV/9RZTi4H/KlK9kMmHMaSDJuItJQpNlkEi1lKk+gBvE9HUFycS70rCaETVi5hR/GKZZVas3XYk7I63Y3PQE29YZ3pXmL0uPt+6Q4aUidzD/AIVXO0y06lnTRpa4surUg6F7iw9LxjGGurFsZ2B5+6JA9PIfkvvEZRapqEBB7eT+7YEFSyjUQo1XQW6He4j9scWu/LS54kOew+d7/Vc89O2Vj3gCbm1yVJuWRwB3WDFxuLEWsdiI4fHscVtFKWO5aX7+znaULhnGlQ2xsXl63a9iFUSxubXLbX0gnpoDR+izkdy3+a/KipUya6dcaHbSgO5YLs2kC6owI4i8eOB4tB+T/wCbXcWvVc77DS+sUBTCpStcSm5sC8xfMEgW8RHsx3MA3tw+PheY7qCRyoYA/wCz0J0Kzoy/GT3R5gXI9o7yEInaHSHiR8LPCR+pK5xKL4Dht6gzmmLpvf8Ad3a3+0RvRvExehx/dB5WcmwGAfymWZcWV5ISSrzLC3wk/pCifGOry+rtUdCsWV+TzpZ/geDTmn6mQrc+UUdXMRvh9I/4UxlLUYl4t7Wu0bpJk2Lgkjhe8TOTxL5H+ozaYYeN8rtgLLM5YorMVWxJ6QVip31He8BPbEHBpJXFlOgYtuDFbNehsM1vX6KKtTtEpWy4JS9ml2PLnEHlsW5zuTDtGUX83gAI3m2tAvwgOkZazhto/hVhhJCybFqnW9hH0PG5Rhb7hpLLrODTtIcsUhNuMb3GRWG9OKlzKAVq2X6MgAx8/wAti3Akg7RcMwJ0vTHZ1geHtCSFksLvwhVNePcYWZZhrRvFhjMpo6c3S/PhKET3DPz94uILkb29lKLo4t7SXBKYHgTA1ipHL2HFJPVRyZOKzX/O39RibtWCW62rKBocFfwqs4bxOTROkKMbEmuD1o23jNtH8lr6RTCirhYbwVDQ78IC7XJau2bMRxud4e1q5iG9KNtxvYSi2M4VqvbeCHXy3pKX2C3ygmKZeck90wFPk9Dyuq98Ncp0vK84NdVI+0JnXmyO05W9DKRke5KMIpKqVYkIAOZcAQwriCToKkgngl8K5LxyeNk0ueikt9dNvrFDXqxBiUZWhC4Eu6XNiRqGXVOSUi+IJb2BhVcY0HTCV88uMhY/TCSiVVjMhG0rJV2PUWHtv94R/TStdyd4VJgopHaJcQExyvhYni8wKo/CihR9Nz7wfFmY6/QVTen4wEM7KlZ7IkqVkKEA5qNz5mG9VsF/snagTETNzkXN/pricmW13bvHiTCbK1XQycICrSIumh4N8Lpzlhst5v7Qk89zcsFJA/QnwhoHTR1fTI24qYJkpWAC3yu6kmGtombtRrUfu9ekWH4j4+EAwERPFd7CN+U1yMAlDZYx2POlMlVKOn7LUuEnSU/dTAl2udzYtudgSTt8XhGnB0R7HtJXDXC0BIzp4XdV0lRqJm06zWH/AM0uZobSbkPM02Gnutcc48GiPa5ZlxB97CD+XhfDUM3Q4ZVpJRQtM7+qewvb4m+K+g7+PrH4lg1s7/T/AO100PefY0j8yvBm/apgkyS8unp2Dk6LX5Mdtz9djHcbdkSPA76AWcrgWitD2T5K5801smdUpTKWeXwNmbuHntf4fAxzXbPKTMNDit7rjWqiJnlX8TqTTU37MkkBiNu+CG25Xt7cYHyDI5JBNy3ryFtjYBHX9Zx7R7IOE1AnmZoKgm9uUN3zxOq8oANpBamjsT9dpD/qJKTTdSFcDiNjf0icqzWLcvpv6/VVlZzo4A1w6Q3KWImY+icFmDh3hc+/ERSHER1W8y7SkMhCDPyj6Wg12XpYl9pK224GzD/2vANjNxNHpkhVGDsua3i9Z/XYwJT6JkiX+ZVC+/EQpkjNk7jK0y0JlYXMcr+AzjM/gTFQ9GlqfqLQxq13xf8AqAr55wDZP7jdqzUrWL/EJI6rY/Q2h9/Z9P8A7q7wjaztcR2jOJpJmG0yodD0ZLfUEwgtksB4NVHbfJG3bWhccvL8gbqxf8uk/wD2vCaO1IH/AGXz/K3pXbBGlaw2pkyPilzfVLD3ihqmWT5SGGKSV34h/KQys1BltLRvQX+0NjRDm+8qtxuKO9uKlYviE5x3ZMz/AGmE9ilCw9lWkcMMbO3BCsRwmqmneWwHkYVyvhi8FL7VuCMeV50uWpg4qfaNq+U+AonJ5JhPSYYJgpUb7QzbkHHwkAt8vCE1uDku23zH7mEElsbVvUvAdbX7T4LNHwgwRFZj+U+gvxHyVew/DascJZ9rQwjmgPkpnHarnyVelyapVu2hB1ZwIZ1/RJ6C7lfA8aAJXhMxCbwWYGP8isw9zpEOREzj+FT9urF2SP5X7LpK2Z85QdTb7Abe8J7ZgZsaUffdVj3obK466Ssr+JOmTD01FV+kT80bpfwjQSEPLn+xoCg1uZSm0sBTwuBv7neABRcHbeq7E0Q7TnrrwJXnsGmsW8zBguRwDTVaxSMhbpgWqYNRIqg2GwjMZwA6JSLMyPkai2c55a/GH9C/Wk11sqSNXRWUs2iddht4xQTwQGLk5vX5+U5x0mhwBWm5QzJLUAXAEfOrtX6mXjG3QVEys6RulUxuokVHdSW7u3Jdh5knl4xSU6r6tf2lSmUx80O3E6CA4hPSmmiXLlqHJsz8SOuknn47QD9BakcZR2tsDbfy956+PzWgL+zz6MS2cLbc87k/UmMaVi2bfFx6CYZOm+wfVYO0HrJAoGlsisVZtRLbnSOFl+W/HyhlJVmsSufvXSAx2QkjcYpfHhJDU01eWDqJLPLJ1HZjc2BPRdjt/wAQuZZMUenjkQUXLQjeBLXd3tc8nLk0LqkVR7JSRMud3C2b2O4HhBDzAXaPl3Y18LM/XxniRv7L5nZbQLrq6kzJbkae93lUIxv6X3HSPGzQMfpv4mj9iV6K9yY6ceK/sQx8DXT0OlhoXY8xbSdJ5cAbeJjIh83pulbob+FoXV6DNn8X3XvlnCZsqR285FLy+TrxXoDxuIKe+rDIYg4+4eEBXgN6zyd4Kg53xWbUsoWUdO2hlN18LEf/ALA2Kr1vVcx53tNL1iKuwxNd+yW5bwovT6nLJNUfGDYnwa3GCJ79elKYwEnxUOrAdrYKI446TphlTZsxHHDcFG8uY8iYWzT8nCSIKlytp0MW2AEKnlfB5ElgJkwKePeBF/InY+hh9DZltRcHt2oiKWaeQuaNpni2LSkk6VYERJWsVJFMXgbCsqFORsfJwWOZorUmMQo3vFlg/p3N0WgFcXOUbSSrmTVdbbQZk53QN21nX5KV4Ne5a3T9+TuL2j55ay0rpNNCc4yPg/YWbZyogb7QXVdam60qX6rpA6WreW+m5ilr4Zz28iFM5djJBtaXlbESwAbceO8auxhj7ClBW4nbUrqcBkzF1BR7Rw/ImAcSVTYq5Ix2iUUxqgmSf4cx18Axt7Quffjl/Erps0b2acEUnZnnIdMyzDqQDCuevHIdsSW9QieCWrqp8WlzPiUj8rMv2No5gqSA7UHkK8kTvb/lW6PBpcwXSfNXwLXhxDI6Py1BQ2nM/E0fwv2YzhmLmTLFzsFMxuJ6kCJCQM5HWyjIC0nTdleU3MEuX8zMfMIPZAPqTBMFdzz40qOlTkfpTzmadNNpfd8QLH34mKCvVZGNuVdUoxxjbu1XwvDDM3mEsfHeGDbgj/D0j5Z2sbpoS/DMIUW2jT+o8hraiMrZcSvzGnCqQvCO44GynaknxF52VmOY3JvDSLG8l2yINQ0D95vGkuJbx7VPQm4s6TvLjqLXiVyOKgiBc8pq2VzlpeC1ilbC3nEXJEHyahb+65sRF7F5Ytg6uCQR6mLLDwiBnMjZUnbL2nWlneMZeldpYuCx+Ve83sOA8TYQTfvSvaekuZbmidyA1+anmfT0zBJSK00/M3eC+IHAn/N4R15JQeTvCt8PalnHOQ9f7Wl5UlqZRPF2G7HiSepj9Pm5WHQHQWmXj+pb18IlmzJzMTMJCgb6ibART0sjIa3I+T4CknSmB3sHagJPWkeXL3ZmN3ZuQ4hQD8N+fP7QmhjtPe5zAqPE5UzA8/ATusxqmnoO6rzQtgDwHifC5EeY8zNncJndLubECx7gdKVjmRS7iaswqgQa2BtsACf12g6C1WeX14xsn5SVsdqqS1nnfSmvl2sM1RLYiVMCMR0AVRb2FvSPG1oBGWOP9z4WjcnaY3Th2F70GUqiZOlzO0PYse0Ucl1DcelyLeEeOZXjiEMvTz8rl9u5KzieirGAYHRyVabsGKsryzyJFjbw3ji9elgMcTRsImPFTEgzFQcWzJPeUUlHtEUlGF+8LcL9Ra28Cj0p7bXPGt+U0tWK1QcR0fK+8gYTNYMrEqTdlPQ8eB2IPMGG1mKnXkBBUvYBtTB/kK9iWYZ8uW0vQCy/Fo2NuunmPEX9IVZSGCVwkafCsK9GGvEHb8rMaqc9RPB0Eb+UUOMZXfB20bSXJWG6LAdrWsr0SzJHZzFvYXF+R8OkKbWVgqyHgNJZRgdHMHNRnNASQxDyxMl8+TjyYcfW8CSZFtkbae1fmQui006P+FHpcMpZvelBj4Cxb2Nr+hMCV5p2PUBl7k4fwcUuy9MpJexcgjiGUqfrFNEZ5maPYQNaCxIdgbCR12MygndItExkMMefIDRVtjaEjW7cFmmZcaG+943xs01Z3F3YRc1fQQ2VeZMuLiPoMFlkjOnaKmsg8N6WgZbpnFon8qbbAS12wlrOJWl4SDo3PvHzq5ZlL/c7SZVmDkNKHmOXe+4jerUmm7DgqIScQstzDS8Yr8fh5P8AqWb7ChUDENaKduJ0O1OZHTitAy/UEDjyjKSixvlJzCCjmL4kdb7/ADH7xEGj3vSaUIBy8KEs8u3HaOg30grCsBG1K8EkjaBpLmvKKMy0DBANoXyXwPlYuftKpTWWBhlPd0p29ESUbxsnfaHVXLyDwlRhAQDGqVmvFbj5LVny7QWLuLUOq6Yo1xx6w/dLFAzXk/dE1J9HRXRQYmykXBiHyrzO/RKqa3EpvgOMTmsJaM30HqTwgetViZ5KasZEB7iFY1zp7aA9+uj4R4auLHysPGKeB8TGdoDIVoWM9QtXvi+ELTySqDvMLs3M+sCeiLD9k9L53ZaZpdnwsorbpO1He0No8fWLD8p3j5zGOCV4Dm5gVVASeAAEReQrsfZ14aFTVwxw28pjh7GqnATWuEILJe6huQ8SOftDUXIK9fRWOSoRGAujHn+VJzXk9p00lQet42xmXjk21g6H+VHcHVhseUar8OalkMJe7FwGbrosSL9ASPUGABTlsWuugUbSzErZR6nhdWFZpnziso3EsC736De3qbD1jO7SGOlD2f8AhTtuUgjHJ3ldcj/UVlp9Fu+Bptz4Wjg4+dzvq/zW5krOk5nWvK+KnOM2mvK30FQVI/mAJH+68ewVDk5eR60s3ZCvJ7m62FMk08+qkqykrNuw/ML6reJGo+l42jgfFbAl8BKrmePMtaNhIcm5VdRM1EhiCQfEbg/p6wdcnqGbidAhLHxvtSNcewryZmSSlnRVfdbgWBI4+R8IUZusJSHMO9KorYZsDeQWdZixwvUJMltvf6cx4wZVwbpYNtPRXN6yBCY3JXhcq6CeZQdfnA2dfEH5h57+MbVKT4H8N6UXXgM0vEnRSiXmCQsvud024Hj/AMiFeaxj3v5jyrTH4l8Y5OWdZuxhJmrheCMHTgl9rxpwRU5fGoeVSQ4sbbxTWKNZg0TpSOQHrvWw02GpUSgWHfA2YbH34wr+qjqno7C8xpfBKAPCL43TiR8ctZic7dxx6rsfURhNdbMNtK+kRP5R+06Kg/8ATqOfvLLA/hYgn62H1ieszytdoqayl2zDvY6X3SYPIRwDMCno4K/cWMMaVyUjobUTYtTSu3raeYJTSVA76nyN4dtmllHFwXcLZnHwrk3EEC2ETt/FciSQq3GVH+SEKzDiQ3sYUx1JIHbYSnroSs7xjEtRtxi0xOQdrUiBmh12p9BI1NFQTDK3okFTVyT3JvgtI1on71Kfe2P2h2vCEYrMPaP+Zv6jGwpbCY03aK/sMTeA7GOc74Txs2gmWEJwhLNhXld+sE2wiwteFVjERRDlIV+9QnwlNJUAiwHrCCWRnLjA390PZhLm7K8K3D9W/GHmLre7b+1Pzu49I1imDk32i8ZYbCzQSmSbSK12Wid7WHU7QrtXy7wgzc4n2rwo8MkLdtmC8TwQeF/mPgPcRMWZZC5Na2Qn6b4XjXY/rYSJPdT5rbX9uH+cYNqexvN6t8WzTfUl8pzlIqFUQPcyrh0EVdf6zdFXMcoDNG0D1cjPI/gTpR88AiJQbFMn6r7WHMmLr6n0YAxvlJ55yD7VGYJSymeWBc3Cv16lf5R15+m8vNXlnmW1O9IZQyQ/svHJuO9nux5knxguxiJHs5SeArh1oPAATSbnDtFKId7EsR8qgbmB8NEIHFzl23HQy6LwqFDhUudSqm19z77mN8jmfRk1GEivYvjMXNHSn1eCSZDSpa21O41noo5e9oZxkXYhI74CVnETScnkeFxn/T1e2vbu8b8uMc/1iLl9N+Sy9CUR8e9rqp8vyZ7TUawZGOjxU/8AOqPZXCjCZG/IWzcTPHxfro+V2Yrh8umkJYgMjhrjlyv7EwHj8u2w7+4O00x+I5ylz/C56nOigFCArjZuRuIWWaZsWwWnopv9DFXG2eEElYsJtRMlOA0uZa4/m4AjoYMs0LMTBv4+UBlciWRBzD2FQwvJgdiU3ANiPmU9CIc4+29sHpu6Usb0sztvWkYHhpkymDDa0TVrMzRzcD3pNalXm8OCBZmrJcqYQyh5JO68wT8ynipgn+oGwzryrMyH0vadEKHUZekzLPLfutw1H6X5HwNvWMaduRkuyFFZHMSglhCS5fyowtdYqX222YeL/KTxWuTu0/w+l7FN+kfO8i2SOUj4+6oaMfqEHSIZtfUDYgwdRpTygFjtqgExZ0spqZhlzbjnFPDhpHt94QGQkbJGdpxlmsExdEwBlPI7+3SPTjXxdtUHJAWv5MOkjnZUUDXJNh05fSxHoYZVZ+I1IqDF3O+MgU6eujaYZsv+ZTrX2IuPcxzakDvw6K+hVB7OTNFS6rAu2F5dSHHsfblE5atBnTmoO3kPS/EzSitlRrngx8CD9jAEd8td0FL3swCCu7DsusD8Jh7DkuvKkZb7XOTbB8HIHCGDchyC7bY34WN4tYTH/M33MVbJK7GDZ7Tyu53Jf1BO6Cw6mM3l0g2xuh9ym7Sk1BWAc7xP5Cw2EHXZRMbST2kVBiF7bx8+vSPsv7RrGJTh2Ii3GPK9FamHkFRbFwvOKejU2k9rGlyh4rmm1wg1Eceg8zyh47H7HaUPwm+3KLLop1TeZPYiUN9A2v8A8f5tCq2yOL2sHaS3BFX9sY7+6PZlqiO6oso2AHAQNDjeZ2fKyoNc1/J3lFsNmfvCTB7sI57VeQWhw6Wi4HioQDfeEuRox029Dbit2O5pbT5iULu28LcZSJfyPlbPx4nGlIr6qZWOsu5CHc+K9T4Hl1+94yONkez5Sq1iWVmF+tkLxzhgo0hQO6oAA9IErmCImSQqSihPMuWcTMCmA924v0hrYstfV2R5/wBJk2+6Dyq82n/ZqSYo+N7Bjz/Fb2t7xCNEjpwAi6ebMs7eXhemDZvMuXu29oYT4N3oOld5KoDYEjl2DMLvKepJ4OgXyBJY/VYHis+kBCEY25EHCJW/++v3V7/5aAf6XIR9QPuhSI/U1pQmzA6yhUpzdlYDobFT9/eDZrHrD0Stn34ufpHXhScczS09AoNyRaGMWCLYWyM8hBG62IntdlZhRqkluP4ujfqwXY+ZG3vANJr4bG3eAVLyZqVr3BvhdOX8rsjgsIpshk44wA8dELJzjYHaa41RGQUnyzpbSA55G3AnrAdWzA5paE5wmPbICx4U3Fc3Mg0v3W+h8QeYMTmRpgyeoxUv0ccbPYs9zJi6zr24mKbGY2GeIPI0UrnndEq2SlPwsNSkWIO4Ijq1iGt9zFGXmmWTmE0nUM6ls0l2Mo76T3tP62/zeNKzYy3TgNpviYIrPtkHa+K3McxUuymx+Ze8vuOHrCjIUo3uKtIKEUTdDyguNZhuTYwtpROqze3wsZ4QEbBaY9+EfRK07Xx+06Kl70wb7U3y3JZbXEJcjkpYCQ9qViNrlqWDPdLGI+5mxtEwVyHghSMySFsYHjy2z5VpVldG0LKsXZpL6kNvKDfqGzjRW0z2zN05dFBmHtABNAf83EeR4iMBQcDtqhMtU4EliRUNH2gvJnPLP4SdS/WD4QY+nt2pxsvF2pGgrrLVsrZiWHUAE/cQ+rMgeOgqCmypIPGlnWJ0lncn8R+5iip0o4mh8nZWfqkO6UpyQY/XLYI0E3qyA+V0SK4jjEXkCXJ5C0FWKLFrc4UxVtnZTCONXaHFJjEBFJMNIoY2D3I9jY2jbirk2QVUNUMbn4ZSHvN5nkIaVZgTpg6+6/Fwl6iH6lduD4T2jBnAAHwoPhX+58TB8tprW6B7U1ln+m0gJDi9PpQKOkK2Rte7ZUG6IveSVmeYaXjDmKSvCNuRDIyPCGT5LKb2t4QwZL6jPUd0PgJlXscPaV7U9bNvsIicxxkk2VQ1p49eUwwinKyzPqT3VF1T8R5X8P7QuhtNBEcaPjyTXuEUX7pJlKuDEzH+Jjfy6AeAEa38h6bNA+ETea17OCZ1VKk4AmJj62V7wXeCelJzUiz8IUXF6WTToXsGbkPHlF9WDrMTW/CUf06WZ+tI/U4EZlKjHdmJdj4sb/2jqOuyOfbvAQL65jsED46Q7/tRixsOcNfrmTxPA8DpHOsSRt6KuTsFIlPTgbqiuf8AyZv0AiSFPc4efkpcLc4eJSUT/wCgTdWje3SLJroWxiE/IKcjISlvJLqHBdMqVJfYTCyjzspH9JHrElJS/vl4+Emklmke54+F4pkwo4uvOHk+UbWiZtGQudK3tK63COxp5brs0ttQPhax9LQPXfBNISPBRGOx/qzFrh0VYoMWlMt2UBxxHiOMIv8AiCI8dN8BPo8GYjv4UTNmNBkNjtaFVKCdgEjOwmVYthOgg+FVq1CNTzRq0k6DzHgP7QVZ9XkHBLsxddA71GHyvOTlS7Bk7y9R9j0PhFFiLxjGnKUlyjpnacl+AYCZZBAjPM2pID6kZ6Px8ImItf0U3qkAlAN0iXbmpC/tPMbX4P5BZjjeINTTC6fCT3k4qR5Q0Ftthmj5VTI9s0ej5XOZdNUjUqWPMLx9vm9N/Awrc6Vr9bURkbk8DuJPS+sMy8jNdGVrcuBHmDuIoqd2Rg7U3Jbkc73BOMHwG1riGU84sRaKJgm2kcpBLXYx8+v1Xsftn8KkoxmTtGcdq1N77GNseytKeMjdFOncm+Fm+YNJvvFtTw8XRaVi6YhGaYHVsbw9bi266SXISck6y7MItA02OAU+6EFaRhRV1swvC2SIQlfmRlh21ZPitHd2/MfuYeyWvaAtHO0VDm0O/CE9mz5W8VniV9SsKJ5ROWrKcwZEBIcKy2NmfujgOpPRRxJ8oW/XHemov+r66artTXyqRLIo1+5HmevgNvEwXW9Sd23HpHUvVtO249LjwaY01+0mG5PWHL7DYm8WqkMgiZwatEwlBYQonyGvlTeRj9QL3xeXcbQCMyQeLFMur6PaFYjhZYmG+Le+zKC89LKTTR0oNbgBPKK63bDGcR4S6SXj2viTg6ySpZbsxsic2Pj0XqYjL7jN4Q7b0jugeh5KnZurzbswbgcfE8/TkPACBaVZ/LlpU2CsAnkV6ZbxOwG8Mm4Z87+T/Co5bG0wl5oA58ITWKv/ADWh4C7hZy8rkqMU7dWmE9wEIvizbE+i394q6c7YQG/KZtgiGmjym2FTUaUEJHhE9lsm8HTflTF3GD1C4L1FFKl3bY2jjDXX7LClkmNkkOtI5g8wNVzWbg4t6AlfuDFjYEbIgR8Iu1gyIAAOwrT5fQvqFrRG28y8Wdj4QLaTw3jpTM1SxeUqcVa48TpJH1tFVj7ccrS8/KZ4zEdOL/lUqHGJTy1ZrE2iaz5cTpvhbOwrYXKbmfGl0FRwttAdB8teTTvHwj6UccTthBptQ02QJ0o99O44/EF+E+dvtDSzbBdwd4K3sZBkUnpv8HwjFTjE1rqQbxQYCBnEtKUWrMY7BXRlqkYuG8YYXKMMjSWfwpu/KZxr4Wjz6SZJC1Ern/FXkbfNbrCqrVBJY79kJjqrZT6cn7K9huYEYC6hW5j/ADiPGMspTJj18KmrYNzTseFy4vji2IvtEXDB6MvF420px6HpjQWbZmqA17GLGphGPAdGVibBb0VDwGoZWFusGT4bQ7Cmsu8SkhaVR4WtQoYdyaBsy7E+fWAoojA7ThsJBXJhfpw2F9yK2pkHQ7X6ajYHybgD5284fMhiLdgKzpUYJgHNC6KvMTKLTFZT4j7HgYR3aTXnpVFfHsa32lEsYx4G+8IZKBadhcy1yESrMRLHbeKbEWjGNFKLLQ3yvmgpNRvwMU5DJm+06KmbM23aTTBpDrbnE1kJLUHzsLNoa5PMFLRKWMnKStmxNR+twu7NtzP3inltdJBLNolcJwPmdhCieyT0EA+0QdBeKTkVuzkqJkzr8i+JhRPE5w5SdBFxeprnIdD/AGv6uxDsQe9rmEWL9PBB8qwGyMvOgNBOqA9Uj7IbPrTMmbmHsLvSYr6nqNnSWYHOtaALNkldvlJTzB6m9oUOhmsO0OghXuB8pAHUjT7mBntEbvRZ+5SuesT7gvKZRJFjiNsA0kViN6hY3VSpKk2u3IdTyh+6vJOe0C3HyzHSOYXSvMEypmbkiydAD0gK3XDXCNqEvwti1Cz90MzBQksYc4+i062EXSe6IDSgS5joTbgIdlsZa4N8D/afRXAfxLrou1msBvYxA5BrYXl6aNyUcTN7SbMU8SZMmWvBTc+YNifcGF1Sy5zySusZkDNK55KoYFmHYbxrBjH2JS9w6CKnl7XtiWayFO8D1YPRsOB+6Jq6J2V5TcTMgUzE/Ehv5ltX6w2fb9Vr2/ZEssslL2q5IzTdTvyhFDjXT+o7SVyaDkcxDMRefK34Op9jBtN7oYnA/CNbMGQuP5LgxuvemnOBfs2N18L72+8fuQtgA+QhmX2Tx9nsKViWPmYtr7xWxYZs0DeQ7CAdYEbvK7cmlt0HFuHS/EenLyJicv44scpjM3y92wrcnLqz/wB4g52ZeasOIMMcbK6uQClTZpGni4/orGG5eKMDaPMxffA8SsPnymkIEg0mv7OBJ0mFMOd5v/NMqFP+6HBAMQeWkzsnJCMe444oT91PSG8l0ys5BXTXcYuTPI8j7o5j0mplc9a8mHAwlklhl/VLX34ZN/BRac8xzZhFdhp2taGnwkd2yxvgqxg1CwINriGV61JXHLW2pE4+odlahlhbWidsZaB4+xWTq+1exqhV14cYCjy2joFUWF5RlAK+temOmwmSuaNvb8vSNHzNnGwdFWDw2VvtOiuV6GkqRqljSeg/sePp7QjsTzRnRKmbt2xXOndhS2y0CToIa3EDiPMHcese1bjmu9ymbmXJHa7MOwFgd1ilr5Hryk/1gedphhWEnbaDn2Wys0UVHMCk9HQKvHaIzI02ud0Ezge4qLitYsvV3esORCZPlT30xkdraC1eJzapwinQpJ8+6bG/vw+vI7OqMhaXeSjPo46zeZGyqE+nWml6UG5+I8zCR7fXftyTeq6xJt3hDcVqCbwZFUaqvGnWlFpW78EuqNIVbFJ7UvweZwjOPFMeeyvHSJdRVxUC0Y5Jra0OmDyvGe4qxRYiYl6kAc/kUUGAr0rsTIW8WWNiGwF7/T2PKLTQZxQsf4hYAfhVTZv/ACN7eV+sVjSA06HhcTVWRNOvhNZdEBIAH+bQme0GXZUBbZymJKF45QjeO7WRdCziz5WscekefBltDKvIW1FxK7R6XbSYeJEt5o3KjbzOwiSyA9V/EpZJO98gZtTc2SeC9FA9hGWOqtL+0fi7rmu2i0qpZNgYva1RjIwB8qlbb5+V70WqZMGo8+ESOXgbG5xatZcgY4+glWbJeqUo/DsPRVP6xOUwTJr7pVj8k5sp/NEpWJOotePoeMpMbGT904ls8l64ZdpoYnnCfL0WM3x+UDcyDhEWhMcXoxOVr8VI9nUN9y3vE9Qj4SAqXjvyMI18o8mCDqNjF79QY63IfCYtnfJ5Ka5WwtQVIgS2W2Gc9aQtmPYVGuvS1ZdOD7svXcKfXcfWOa0DZIgCnOPpMs1wHfCXUlcGAOmJjNxbBbtGQYwMd5XFileSpHMRMVKvrA9+4fKbsYIugstzZVE3hvUe9vtJR0cx0vbLmItOliW1ibbX3Btybw8RuPcHGxFxftRmad6cnJq6qXB5c5e0UaRexB6jja3EQ2pzOi6KmX2ZGv4uO1dw3BVFuEUzbBki4lGwykpVhmHhf8+0fPMuPRk/JOIfcurFnsu3CFrWyN9wd0qGo0Nas0zK97w0rWHpk2QhBZFW0uZYGGrovWb2gsgA9naXUFSJ9hMB1cnBsw9ecZNrel2CvnN3lE8kePsqU+oqKUj94JiE2God7fhc/rDmpBHKPGitacENkb1oqxhWaiTp02I2PMf3huzHhve04ixLR8q2uMFuIgS1UbtOKlBoX//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1268" name="Picture 4" descr="http://bavatuesdays.com/files/2014/06/l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9000"/>
            <a:ext cx="581025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47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24" y="914400"/>
            <a:ext cx="8839200" cy="5486400"/>
          </a:xfrm>
        </p:spPr>
        <p:txBody>
          <a:bodyPr/>
          <a:lstStyle/>
          <a:p>
            <a:pPr marL="1409700" lvl="2" indent="-495300" eaLnBrk="1" hangingPunct="1">
              <a:defRPr/>
            </a:pPr>
            <a:r>
              <a:rPr lang="en-US" dirty="0" smtClean="0"/>
              <a:t>5-HT </a:t>
            </a:r>
            <a:r>
              <a:rPr lang="sl-SI" dirty="0" err="1"/>
              <a:t>z</a:t>
            </a:r>
            <a:r>
              <a:rPr lang="en-US" dirty="0" err="1" smtClean="0"/>
              <a:t>avira</a:t>
            </a:r>
            <a:r>
              <a:rPr lang="en-US" dirty="0" smtClean="0"/>
              <a:t> </a:t>
            </a:r>
            <a:r>
              <a:rPr lang="sl-SI" dirty="0" smtClean="0"/>
              <a:t>lateralno genikulatno </a:t>
            </a:r>
            <a:r>
              <a:rPr lang="en-US" dirty="0" err="1" smtClean="0"/>
              <a:t>jedro</a:t>
            </a:r>
            <a:r>
              <a:rPr lang="en-US" dirty="0"/>
              <a:t>, </a:t>
            </a:r>
            <a:r>
              <a:rPr lang="en-US" dirty="0" err="1"/>
              <a:t>ki</a:t>
            </a:r>
            <a:r>
              <a:rPr lang="en-US" dirty="0"/>
              <a:t> </a:t>
            </a:r>
            <a:r>
              <a:rPr lang="en-US" dirty="0" err="1" smtClean="0">
                <a:solidFill>
                  <a:srgbClr val="00B050"/>
                </a:solidFill>
              </a:rPr>
              <a:t>zmanjš</a:t>
            </a:r>
            <a:r>
              <a:rPr lang="sl-SI" dirty="0" smtClean="0">
                <a:solidFill>
                  <a:srgbClr val="00B050"/>
                </a:solidFill>
              </a:rPr>
              <a:t>a</a:t>
            </a:r>
            <a:r>
              <a:rPr lang="en-US" dirty="0" smtClean="0">
                <a:solidFill>
                  <a:srgbClr val="00B050"/>
                </a:solidFill>
              </a:rPr>
              <a:t> </a:t>
            </a:r>
            <a:r>
              <a:rPr lang="en-US" dirty="0" err="1">
                <a:solidFill>
                  <a:srgbClr val="00B050"/>
                </a:solidFill>
              </a:rPr>
              <a:t>obdelavo</a:t>
            </a:r>
            <a:r>
              <a:rPr lang="en-US" dirty="0">
                <a:solidFill>
                  <a:srgbClr val="00B050"/>
                </a:solidFill>
              </a:rPr>
              <a:t> </a:t>
            </a:r>
            <a:r>
              <a:rPr lang="en-US" dirty="0" err="1">
                <a:solidFill>
                  <a:srgbClr val="00B050"/>
                </a:solidFill>
              </a:rPr>
              <a:t>vizualnih</a:t>
            </a:r>
            <a:r>
              <a:rPr lang="en-US" dirty="0">
                <a:solidFill>
                  <a:srgbClr val="00B050"/>
                </a:solidFill>
              </a:rPr>
              <a:t> </a:t>
            </a:r>
            <a:r>
              <a:rPr lang="en-US" dirty="0" err="1">
                <a:solidFill>
                  <a:srgbClr val="00B050"/>
                </a:solidFill>
              </a:rPr>
              <a:t>informacij</a:t>
            </a:r>
            <a:r>
              <a:rPr lang="en-US" dirty="0"/>
              <a:t>.</a:t>
            </a:r>
          </a:p>
          <a:p>
            <a:pPr marL="1409700" lvl="2" indent="-495300" eaLnBrk="1" hangingPunct="1">
              <a:defRPr/>
            </a:pPr>
            <a:r>
              <a:rPr lang="en-US" dirty="0"/>
              <a:t>5-HT </a:t>
            </a:r>
            <a:r>
              <a:rPr lang="sl-SI" dirty="0"/>
              <a:t>ob</a:t>
            </a:r>
            <a:r>
              <a:rPr lang="en-US" dirty="0"/>
              <a:t> </a:t>
            </a:r>
            <a:r>
              <a:rPr lang="en-US" dirty="0" err="1"/>
              <a:t>odsotnosti</a:t>
            </a:r>
            <a:r>
              <a:rPr lang="en-US" dirty="0"/>
              <a:t> </a:t>
            </a:r>
            <a:r>
              <a:rPr lang="en-US" dirty="0" err="1"/>
              <a:t>senzoričn</a:t>
            </a:r>
            <a:r>
              <a:rPr lang="sl-SI" dirty="0"/>
              <a:t>ih</a:t>
            </a:r>
            <a:r>
              <a:rPr lang="en-US" dirty="0"/>
              <a:t> </a:t>
            </a:r>
            <a:r>
              <a:rPr lang="sl-SI" dirty="0" smtClean="0"/>
              <a:t>dražljajev </a:t>
            </a:r>
            <a:r>
              <a:rPr lang="sl-SI" dirty="0" smtClean="0">
                <a:solidFill>
                  <a:srgbClr val="0070C0"/>
                </a:solidFill>
              </a:rPr>
              <a:t>p</a:t>
            </a:r>
            <a:r>
              <a:rPr lang="en-US" dirty="0" err="1" smtClean="0">
                <a:solidFill>
                  <a:srgbClr val="0070C0"/>
                </a:solidFill>
              </a:rPr>
              <a:t>oveča</a:t>
            </a:r>
            <a:r>
              <a:rPr lang="en-US" dirty="0" smtClean="0">
                <a:solidFill>
                  <a:srgbClr val="0070C0"/>
                </a:solidFill>
              </a:rPr>
              <a:t> </a:t>
            </a:r>
            <a:r>
              <a:rPr lang="sl-SI" dirty="0" smtClean="0">
                <a:solidFill>
                  <a:srgbClr val="0070C0"/>
                </a:solidFill>
              </a:rPr>
              <a:t>senčne </a:t>
            </a:r>
            <a:r>
              <a:rPr lang="en-US" dirty="0" err="1" smtClean="0">
                <a:solidFill>
                  <a:srgbClr val="0070C0"/>
                </a:solidFill>
              </a:rPr>
              <a:t>vizualne</a:t>
            </a:r>
            <a:r>
              <a:rPr lang="en-US" dirty="0" smtClean="0">
                <a:solidFill>
                  <a:srgbClr val="0070C0"/>
                </a:solidFill>
              </a:rPr>
              <a:t> </a:t>
            </a:r>
            <a:r>
              <a:rPr lang="sl-SI" dirty="0" smtClean="0">
                <a:solidFill>
                  <a:srgbClr val="0070C0"/>
                </a:solidFill>
              </a:rPr>
              <a:t>povezave</a:t>
            </a:r>
            <a:r>
              <a:rPr lang="sl-SI" dirty="0" smtClean="0"/>
              <a:t>.</a:t>
            </a:r>
            <a:endParaRPr lang="en-US" dirty="0"/>
          </a:p>
          <a:p>
            <a:pPr marL="1409700" lvl="2" indent="-495300" eaLnBrk="1" hangingPunct="1">
              <a:defRPr/>
            </a:pPr>
            <a:r>
              <a:rPr lang="sl-SI" dirty="0" smtClean="0"/>
              <a:t>V možganskih centrih ustvarjene slike so del </a:t>
            </a:r>
            <a:r>
              <a:rPr lang="en-US" dirty="0" err="1" smtClean="0"/>
              <a:t>halucinogenih</a:t>
            </a:r>
            <a:r>
              <a:rPr lang="sl-SI" dirty="0" smtClean="0"/>
              <a:t> učinkov</a:t>
            </a:r>
            <a:r>
              <a:rPr lang="en-US" dirty="0" smtClean="0"/>
              <a:t>.</a:t>
            </a:r>
            <a:endParaRPr lang="en-US" dirty="0"/>
          </a:p>
          <a:p>
            <a:pPr marL="1409700" lvl="2" indent="-495300" eaLnBrk="1" hangingPunct="1">
              <a:defRPr/>
            </a:pPr>
            <a:r>
              <a:rPr lang="en-US" dirty="0"/>
              <a:t>5-HT in </a:t>
            </a:r>
            <a:r>
              <a:rPr lang="en-US" dirty="0" err="1"/>
              <a:t>glutamat</a:t>
            </a:r>
            <a:r>
              <a:rPr lang="en-US" dirty="0"/>
              <a:t> </a:t>
            </a:r>
            <a:r>
              <a:rPr lang="sl-SI" dirty="0" smtClean="0"/>
              <a:t>vzdražita </a:t>
            </a:r>
            <a:r>
              <a:rPr lang="en-US" b="1" dirty="0" err="1" smtClean="0"/>
              <a:t>jedro</a:t>
            </a:r>
            <a:r>
              <a:rPr lang="en-US" b="1" dirty="0" smtClean="0"/>
              <a:t> </a:t>
            </a:r>
            <a:r>
              <a:rPr lang="en-US" b="1" dirty="0" err="1" smtClean="0"/>
              <a:t>ba</a:t>
            </a:r>
            <a:r>
              <a:rPr lang="sl-SI" b="1" dirty="0" smtClean="0"/>
              <a:t>z</a:t>
            </a:r>
            <a:r>
              <a:rPr lang="en-US" b="1" dirty="0" err="1" smtClean="0"/>
              <a:t>alis</a:t>
            </a:r>
            <a:r>
              <a:rPr lang="sl-SI" b="1" dirty="0" smtClean="0"/>
              <a:t>a</a:t>
            </a:r>
            <a:r>
              <a:rPr lang="sl-SI" dirty="0" smtClean="0"/>
              <a:t>,</a:t>
            </a:r>
            <a:r>
              <a:rPr lang="en-US" b="1" dirty="0" smtClean="0"/>
              <a:t> </a:t>
            </a:r>
            <a:r>
              <a:rPr lang="sl-SI" dirty="0" smtClean="0"/>
              <a:t>da izloča </a:t>
            </a:r>
            <a:r>
              <a:rPr lang="en-US" dirty="0" smtClean="0"/>
              <a:t>Ach</a:t>
            </a:r>
            <a:r>
              <a:rPr lang="sl-SI" dirty="0" smtClean="0"/>
              <a:t>.</a:t>
            </a:r>
            <a:r>
              <a:rPr lang="en-US" dirty="0" smtClean="0"/>
              <a:t> </a:t>
            </a:r>
            <a:endParaRPr lang="sl-SI" b="1" dirty="0" smtClean="0"/>
          </a:p>
          <a:p>
            <a:pPr marL="1409700" lvl="2" indent="-495300" eaLnBrk="1" hangingPunct="1">
              <a:defRPr/>
            </a:pPr>
            <a:r>
              <a:rPr lang="sl-SI" dirty="0" smtClean="0"/>
              <a:t>V </a:t>
            </a:r>
            <a:r>
              <a:rPr lang="en-US" dirty="0" err="1" smtClean="0"/>
              <a:t>čelnih</a:t>
            </a:r>
            <a:r>
              <a:rPr lang="en-US" dirty="0" smtClean="0"/>
              <a:t> </a:t>
            </a:r>
            <a:r>
              <a:rPr lang="en-US" dirty="0" err="1" smtClean="0"/>
              <a:t>režnj</a:t>
            </a:r>
            <a:r>
              <a:rPr lang="sl-SI" dirty="0" smtClean="0"/>
              <a:t>ih</a:t>
            </a:r>
            <a:r>
              <a:rPr lang="en-US" dirty="0" smtClean="0"/>
              <a:t> </a:t>
            </a:r>
            <a:r>
              <a:rPr lang="en-US" dirty="0" err="1"/>
              <a:t>ACh</a:t>
            </a:r>
            <a:r>
              <a:rPr lang="en-US" dirty="0"/>
              <a:t> </a:t>
            </a:r>
            <a:r>
              <a:rPr lang="en-US" dirty="0" err="1" smtClean="0">
                <a:solidFill>
                  <a:srgbClr val="C00000"/>
                </a:solidFill>
              </a:rPr>
              <a:t>poveč</a:t>
            </a:r>
            <a:r>
              <a:rPr lang="sl-SI" dirty="0" smtClean="0">
                <a:solidFill>
                  <a:srgbClr val="C00000"/>
                </a:solidFill>
              </a:rPr>
              <a:t>a</a:t>
            </a:r>
            <a:r>
              <a:rPr lang="en-US" dirty="0" smtClean="0">
                <a:solidFill>
                  <a:srgbClr val="C00000"/>
                </a:solidFill>
              </a:rPr>
              <a:t> </a:t>
            </a:r>
            <a:r>
              <a:rPr lang="en-US" dirty="0" err="1" smtClean="0">
                <a:solidFill>
                  <a:srgbClr val="C00000"/>
                </a:solidFill>
              </a:rPr>
              <a:t>pozornost</a:t>
            </a:r>
            <a:r>
              <a:rPr lang="sl-SI" dirty="0" smtClean="0"/>
              <a:t>.</a:t>
            </a:r>
            <a:endParaRPr lang="en-US" dirty="0" smtClean="0"/>
          </a:p>
        </p:txBody>
      </p:sp>
      <p:sp>
        <p:nvSpPr>
          <p:cNvPr id="5" name="Rectangle 2"/>
          <p:cNvSpPr>
            <a:spLocks noGrp="1" noChangeArrowheads="1"/>
          </p:cNvSpPr>
          <p:nvPr>
            <p:ph type="title"/>
          </p:nvPr>
        </p:nvSpPr>
        <p:spPr>
          <a:xfrm>
            <a:off x="1524000" y="76201"/>
            <a:ext cx="9144000" cy="644525"/>
          </a:xfrm>
        </p:spPr>
        <p:txBody>
          <a:bodyPr/>
          <a:lstStyle/>
          <a:p>
            <a:pPr eaLnBrk="1" hangingPunct="1">
              <a:defRPr/>
            </a:pPr>
            <a:r>
              <a:rPr lang="sl-SI" dirty="0" smtClean="0"/>
              <a:t>1.) </a:t>
            </a:r>
            <a:r>
              <a:rPr lang="en-US" dirty="0" smtClean="0"/>
              <a:t>LSD</a:t>
            </a:r>
            <a:r>
              <a:rPr lang="sl-SI" dirty="0" smtClean="0"/>
              <a:t> – halucinogeni učinki</a:t>
            </a:r>
            <a:endParaRPr lang="en-US" dirty="0" smtClean="0"/>
          </a:p>
        </p:txBody>
      </p:sp>
      <p:pic>
        <p:nvPicPr>
          <p:cNvPr id="2" name="Slika 1"/>
          <p:cNvPicPr>
            <a:picLocks noChangeAspect="1"/>
          </p:cNvPicPr>
          <p:nvPr/>
        </p:nvPicPr>
        <p:blipFill>
          <a:blip r:embed="rId3"/>
          <a:stretch>
            <a:fillRect/>
          </a:stretch>
        </p:blipFill>
        <p:spPr>
          <a:xfrm>
            <a:off x="8305800" y="1905000"/>
            <a:ext cx="3352800" cy="2231136"/>
          </a:xfrm>
          <a:prstGeom prst="rect">
            <a:avLst/>
          </a:prstGeom>
        </p:spPr>
      </p:pic>
    </p:spTree>
    <p:extLst>
      <p:ext uri="{BB962C8B-B14F-4D97-AF65-F5344CB8AC3E}">
        <p14:creationId xmlns:p14="http://schemas.microsoft.com/office/powerpoint/2010/main" val="3198736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1"/>
            <a:ext cx="9144000" cy="533400"/>
          </a:xfrm>
        </p:spPr>
        <p:txBody>
          <a:bodyPr/>
          <a:lstStyle/>
          <a:p>
            <a:r>
              <a:rPr lang="sl-SI" dirty="0" smtClean="0"/>
              <a:t>Procesiranje optičnih signalov</a:t>
            </a:r>
            <a:endParaRPr lang="sl-SI"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25290"/>
            <a:ext cx="6963486" cy="616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415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76201"/>
            <a:ext cx="8229600" cy="573087"/>
          </a:xfrm>
        </p:spPr>
        <p:txBody>
          <a:bodyPr vert="horz" wrap="square" lIns="90488" tIns="44450" rIns="90488" bIns="44450" numCol="1" anchor="b" anchorCtr="0" compatLnSpc="1">
            <a:prstTxWarp prst="textNoShape">
              <a:avLst/>
            </a:prstTxWarp>
          </a:bodyPr>
          <a:lstStyle/>
          <a:p>
            <a:pPr eaLnBrk="1" hangingPunct="1">
              <a:defRPr/>
            </a:pPr>
            <a:r>
              <a:rPr lang="sl-SI" dirty="0" err="1" smtClean="0"/>
              <a:t>Meskalin</a:t>
            </a:r>
            <a:endParaRPr lang="en-US" dirty="0" smtClean="0"/>
          </a:p>
        </p:txBody>
      </p:sp>
      <p:sp>
        <p:nvSpPr>
          <p:cNvPr id="22531" name="Rectangle 3"/>
          <p:cNvSpPr>
            <a:spLocks noGrp="1" noChangeArrowheads="1"/>
          </p:cNvSpPr>
          <p:nvPr>
            <p:ph type="body" idx="1"/>
          </p:nvPr>
        </p:nvSpPr>
        <p:spPr>
          <a:xfrm>
            <a:off x="381000" y="1219200"/>
            <a:ext cx="8077200" cy="5486400"/>
          </a:xfrm>
        </p:spPr>
        <p:txBody>
          <a:bodyPr vert="horz" wrap="square" lIns="90488" tIns="44450" rIns="90488" bIns="44450" numCol="1" anchor="t" anchorCtr="0" compatLnSpc="1">
            <a:prstTxWarp prst="textNoShape">
              <a:avLst/>
            </a:prstTxWarp>
          </a:bodyPr>
          <a:lstStyle/>
          <a:p>
            <a:pPr eaLnBrk="1" hangingPunct="1">
              <a:defRPr/>
            </a:pPr>
            <a:r>
              <a:rPr lang="en-US" dirty="0" smtClean="0">
                <a:solidFill>
                  <a:schemeClr val="tx1"/>
                </a:solidFill>
              </a:rPr>
              <a:t> </a:t>
            </a:r>
            <a:r>
              <a:rPr lang="sl-SI" dirty="0" smtClean="0">
                <a:solidFill>
                  <a:schemeClr val="tx1"/>
                </a:solidFill>
              </a:rPr>
              <a:t>Meskalin </a:t>
            </a:r>
            <a:r>
              <a:rPr lang="en-US" dirty="0" smtClean="0">
                <a:solidFill>
                  <a:schemeClr val="tx1"/>
                </a:solidFill>
              </a:rPr>
              <a:t>(</a:t>
            </a:r>
            <a:r>
              <a:rPr lang="en-US" dirty="0" err="1" smtClean="0">
                <a:solidFill>
                  <a:schemeClr val="tx1"/>
                </a:solidFill>
              </a:rPr>
              <a:t>Pe</a:t>
            </a:r>
            <a:r>
              <a:rPr lang="sl-SI" dirty="0" smtClean="0">
                <a:solidFill>
                  <a:schemeClr val="tx1"/>
                </a:solidFill>
              </a:rPr>
              <a:t>j</a:t>
            </a:r>
            <a:r>
              <a:rPr lang="en-US" dirty="0" err="1" smtClean="0">
                <a:solidFill>
                  <a:schemeClr val="tx1"/>
                </a:solidFill>
              </a:rPr>
              <a:t>ot</a:t>
            </a:r>
            <a:r>
              <a:rPr lang="sl-SI" dirty="0" smtClean="0">
                <a:solidFill>
                  <a:schemeClr val="tx1"/>
                </a:solidFill>
              </a:rPr>
              <a:t>l</a:t>
            </a:r>
            <a:r>
              <a:rPr lang="en-US" dirty="0" smtClean="0">
                <a:solidFill>
                  <a:schemeClr val="tx1"/>
                </a:solidFill>
              </a:rPr>
              <a:t>)</a:t>
            </a:r>
          </a:p>
          <a:p>
            <a:pPr lvl="1" eaLnBrk="1" hangingPunct="1">
              <a:buSzPct val="75000"/>
              <a:defRPr/>
            </a:pPr>
            <a:r>
              <a:rPr lang="en-US" dirty="0" smtClean="0">
                <a:solidFill>
                  <a:schemeClr val="tx1"/>
                </a:solidFill>
              </a:rPr>
              <a:t> </a:t>
            </a:r>
            <a:r>
              <a:rPr lang="sl-SI" dirty="0" smtClean="0">
                <a:solidFill>
                  <a:schemeClr val="tx1"/>
                </a:solidFill>
              </a:rPr>
              <a:t>Meskalin je najbolj aktivna učinkovina v pejotlu</a:t>
            </a:r>
            <a:r>
              <a:rPr lang="en-US" dirty="0" smtClean="0">
                <a:solidFill>
                  <a:schemeClr val="tx1"/>
                </a:solidFill>
              </a:rPr>
              <a:t>; </a:t>
            </a:r>
            <a:r>
              <a:rPr lang="sl-SI" dirty="0" smtClean="0">
                <a:solidFill>
                  <a:schemeClr val="tx1"/>
                </a:solidFill>
              </a:rPr>
              <a:t>sproža intenzivno zaznavo barv in evforije,</a:t>
            </a:r>
            <a:endParaRPr lang="en-US" dirty="0" smtClean="0">
              <a:solidFill>
                <a:schemeClr val="tx1"/>
              </a:solidFill>
            </a:endParaRPr>
          </a:p>
          <a:p>
            <a:pPr lvl="1" eaLnBrk="1" hangingPunct="1">
              <a:buSzPct val="75000"/>
              <a:defRPr/>
            </a:pPr>
            <a:r>
              <a:rPr lang="en-US" dirty="0" smtClean="0">
                <a:solidFill>
                  <a:schemeClr val="tx1"/>
                </a:solidFill>
              </a:rPr>
              <a:t> </a:t>
            </a:r>
            <a:r>
              <a:rPr lang="sl-SI" dirty="0" smtClean="0">
                <a:solidFill>
                  <a:schemeClr val="tx1"/>
                </a:solidFill>
              </a:rPr>
              <a:t>Učinki so </a:t>
            </a:r>
            <a:r>
              <a:rPr lang="sl-SI" u="sng" dirty="0" smtClean="0">
                <a:solidFill>
                  <a:schemeClr val="tx1"/>
                </a:solidFill>
              </a:rPr>
              <a:t>širjenje zenic</a:t>
            </a:r>
            <a:r>
              <a:rPr lang="en-US" dirty="0" smtClean="0">
                <a:solidFill>
                  <a:schemeClr val="tx1"/>
                </a:solidFill>
              </a:rPr>
              <a:t>, </a:t>
            </a:r>
            <a:r>
              <a:rPr lang="sl-SI" u="sng" dirty="0" smtClean="0">
                <a:solidFill>
                  <a:schemeClr val="tx1"/>
                </a:solidFill>
              </a:rPr>
              <a:t>povišanje telesne temperature</a:t>
            </a:r>
            <a:r>
              <a:rPr lang="en-US" dirty="0" smtClean="0">
                <a:solidFill>
                  <a:schemeClr val="tx1"/>
                </a:solidFill>
              </a:rPr>
              <a:t>, </a:t>
            </a:r>
            <a:r>
              <a:rPr lang="sl-SI" dirty="0" smtClean="0">
                <a:solidFill>
                  <a:schemeClr val="tx1"/>
                </a:solidFill>
              </a:rPr>
              <a:t>tesnobnosti</a:t>
            </a:r>
            <a:r>
              <a:rPr lang="en-US" dirty="0" smtClean="0">
                <a:solidFill>
                  <a:schemeClr val="tx1"/>
                </a:solidFill>
              </a:rPr>
              <a:t>, </a:t>
            </a:r>
            <a:r>
              <a:rPr lang="sl-SI" dirty="0" smtClean="0">
                <a:solidFill>
                  <a:schemeClr val="tx1"/>
                </a:solidFill>
              </a:rPr>
              <a:t>vidnih </a:t>
            </a:r>
            <a:r>
              <a:rPr lang="sl-SI" u="sng" dirty="0" smtClean="0">
                <a:solidFill>
                  <a:schemeClr val="tx1"/>
                </a:solidFill>
              </a:rPr>
              <a:t>halucinacij</a:t>
            </a:r>
            <a:r>
              <a:rPr lang="sl-SI" dirty="0" smtClean="0">
                <a:solidFill>
                  <a:schemeClr val="tx1"/>
                </a:solidFill>
              </a:rPr>
              <a:t> in </a:t>
            </a:r>
            <a:r>
              <a:rPr lang="sl-SI" dirty="0" smtClean="0">
                <a:solidFill>
                  <a:srgbClr val="0070C0"/>
                </a:solidFill>
              </a:rPr>
              <a:t>sprememb v zaznavi slike </a:t>
            </a:r>
            <a:r>
              <a:rPr lang="sl-SI" dirty="0" smtClean="0">
                <a:solidFill>
                  <a:schemeClr val="tx1"/>
                </a:solidFill>
              </a:rPr>
              <a:t>telesa</a:t>
            </a:r>
            <a:r>
              <a:rPr lang="en-US" dirty="0" smtClean="0">
                <a:solidFill>
                  <a:schemeClr val="tx1"/>
                </a:solidFill>
              </a:rPr>
              <a:t>, </a:t>
            </a:r>
            <a:r>
              <a:rPr lang="sl-SI" dirty="0" smtClean="0">
                <a:solidFill>
                  <a:schemeClr val="tx1"/>
                </a:solidFill>
              </a:rPr>
              <a:t>bruhanja</a:t>
            </a:r>
            <a:r>
              <a:rPr lang="en-US" dirty="0" smtClean="0">
                <a:solidFill>
                  <a:schemeClr val="tx1"/>
                </a:solidFill>
              </a:rPr>
              <a:t>, </a:t>
            </a:r>
            <a:r>
              <a:rPr lang="sl-SI" dirty="0" smtClean="0">
                <a:solidFill>
                  <a:schemeClr val="tx1"/>
                </a:solidFill>
              </a:rPr>
              <a:t>sprostitve mišic</a:t>
            </a:r>
            <a:r>
              <a:rPr lang="en-US" dirty="0" smtClean="0">
                <a:solidFill>
                  <a:schemeClr val="tx1"/>
                </a:solidFill>
              </a:rPr>
              <a:t>; </a:t>
            </a:r>
            <a:r>
              <a:rPr lang="sl-SI" dirty="0" smtClean="0">
                <a:solidFill>
                  <a:schemeClr val="tx1"/>
                </a:solidFill>
              </a:rPr>
              <a:t>pri zelo visokih odmerkih povzroči smrt.</a:t>
            </a:r>
            <a:endParaRPr lang="en-US" dirty="0" smtClean="0">
              <a:solidFill>
                <a:schemeClr val="tx1"/>
              </a:solidFill>
            </a:endParaRPr>
          </a:p>
        </p:txBody>
      </p:sp>
      <p:pic>
        <p:nvPicPr>
          <p:cNvPr id="2" name="Slika 1"/>
          <p:cNvPicPr>
            <a:picLocks noChangeAspect="1"/>
          </p:cNvPicPr>
          <p:nvPr/>
        </p:nvPicPr>
        <p:blipFill>
          <a:blip r:embed="rId3"/>
          <a:stretch>
            <a:fillRect/>
          </a:stretch>
        </p:blipFill>
        <p:spPr>
          <a:xfrm>
            <a:off x="8737600" y="2961713"/>
            <a:ext cx="3349625" cy="2200837"/>
          </a:xfrm>
          <a:prstGeom prst="rect">
            <a:avLst/>
          </a:prstGeom>
        </p:spPr>
      </p:pic>
    </p:spTree>
    <p:extLst>
      <p:ext uri="{BB962C8B-B14F-4D97-AF65-F5344CB8AC3E}">
        <p14:creationId xmlns:p14="http://schemas.microsoft.com/office/powerpoint/2010/main" val="312083583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folHlink"/>
                                      </p:to>
                                    </p:animClr>
                                  </p:sub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folHlink"/>
                                      </p:to>
                                    </p:animClr>
                                  </p:sub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številke diapozitiva 6"/>
          <p:cNvSpPr>
            <a:spLocks noGrp="1"/>
          </p:cNvSpPr>
          <p:nvPr>
            <p:ph type="sldNum" sz="quarter" idx="12"/>
          </p:nvPr>
        </p:nvSpPr>
        <p:spPr/>
        <p:txBody>
          <a:bodyPr/>
          <a:lstStyle/>
          <a:p>
            <a:pPr>
              <a:defRPr/>
            </a:pPr>
            <a:fld id="{6A3EAA71-6C55-40F3-93C1-81DB68514BA0}" type="slidenum">
              <a:rPr lang="en-US"/>
              <a:pPr>
                <a:defRPr/>
              </a:pPr>
              <a:t>15</a:t>
            </a:fld>
            <a:endParaRPr lang="en-US"/>
          </a:p>
        </p:txBody>
      </p:sp>
      <p:sp>
        <p:nvSpPr>
          <p:cNvPr id="74754" name="Rectangle 2"/>
          <p:cNvSpPr>
            <a:spLocks noGrp="1" noChangeArrowheads="1"/>
          </p:cNvSpPr>
          <p:nvPr>
            <p:ph type="title"/>
          </p:nvPr>
        </p:nvSpPr>
        <p:spPr>
          <a:xfrm>
            <a:off x="1607024" y="6824"/>
            <a:ext cx="8382000" cy="602776"/>
          </a:xfrm>
        </p:spPr>
        <p:txBody>
          <a:bodyPr/>
          <a:lstStyle/>
          <a:p>
            <a:pPr eaLnBrk="1" hangingPunct="1">
              <a:defRPr/>
            </a:pPr>
            <a:r>
              <a:rPr lang="sl-SI" dirty="0" smtClean="0"/>
              <a:t> </a:t>
            </a:r>
            <a:r>
              <a:rPr lang="en-US" dirty="0" err="1" smtClean="0"/>
              <a:t>Pe</a:t>
            </a:r>
            <a:r>
              <a:rPr lang="sl-SI" dirty="0" smtClean="0"/>
              <a:t>jotl</a:t>
            </a:r>
            <a:endParaRPr lang="en-US" dirty="0" smtClean="0"/>
          </a:p>
        </p:txBody>
      </p:sp>
      <p:pic>
        <p:nvPicPr>
          <p:cNvPr id="48132" name="Picture 3" descr="pickingPeyote"/>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838200" y="2894584"/>
            <a:ext cx="5024438" cy="3733230"/>
          </a:xfrm>
        </p:spPr>
      </p:pic>
      <p:pic>
        <p:nvPicPr>
          <p:cNvPr id="48133" name="Picture 4" descr="peyoteflower"/>
          <p:cNvPicPr>
            <a:picLocks noChangeAspect="1" noChangeArrowheads="1"/>
          </p:cNvPicPr>
          <p:nvPr/>
        </p:nvPicPr>
        <p:blipFill>
          <a:blip r:embed="rId3" cstate="print">
            <a:extLst>
              <a:ext uri="{28A0092B-C50C-407E-A947-70E740481C1C}">
                <a14:useLocalDpi xmlns:a14="http://schemas.microsoft.com/office/drawing/2010/main" val="0"/>
              </a:ext>
            </a:extLst>
          </a:blip>
          <a:srcRect r="8011"/>
          <a:stretch>
            <a:fillRect/>
          </a:stretch>
        </p:blipFill>
        <p:spPr bwMode="auto">
          <a:xfrm>
            <a:off x="7543800" y="3886201"/>
            <a:ext cx="38100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peyote_bloom.jpeg"/>
          <p:cNvPicPr>
            <a:picLocks noChangeAspect="1"/>
          </p:cNvPicPr>
          <p:nvPr/>
        </p:nvPicPr>
        <p:blipFill>
          <a:blip r:embed="rId4" cstate="print">
            <a:extLst>
              <a:ext uri="{28A0092B-C50C-407E-A947-70E740481C1C}">
                <a14:useLocalDpi xmlns:a14="http://schemas.microsoft.com/office/drawing/2010/main" val="0"/>
              </a:ext>
            </a:extLst>
          </a:blip>
          <a:srcRect l="17992" t="4172" r="19640"/>
          <a:stretch>
            <a:fillRect/>
          </a:stretch>
        </p:blipFill>
        <p:spPr bwMode="auto">
          <a:xfrm>
            <a:off x="7543800" y="762001"/>
            <a:ext cx="2667000" cy="30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7" name="TextBox 4"/>
          <p:cNvSpPr txBox="1">
            <a:spLocks noChangeArrowheads="1"/>
          </p:cNvSpPr>
          <p:nvPr/>
        </p:nvSpPr>
        <p:spPr bwMode="auto">
          <a:xfrm>
            <a:off x="381000" y="1142754"/>
            <a:ext cx="67056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Font typeface="Arial" charset="0"/>
              <a:buChar char="•"/>
            </a:pPr>
            <a:r>
              <a:rPr lang="sl-SI" altLang="sl-SI" sz="2800" dirty="0">
                <a:latin typeface="+mn-lt"/>
              </a:rPr>
              <a:t>Kaktus iz</a:t>
            </a:r>
            <a:r>
              <a:rPr lang="en-US" altLang="sl-SI" sz="2800" dirty="0">
                <a:latin typeface="+mn-lt"/>
              </a:rPr>
              <a:t> </a:t>
            </a:r>
            <a:r>
              <a:rPr lang="sl-SI" altLang="sl-SI" sz="2800" dirty="0" smtClean="0">
                <a:latin typeface="+mn-lt"/>
              </a:rPr>
              <a:t>področja </a:t>
            </a:r>
            <a:r>
              <a:rPr lang="en-US" altLang="sl-SI" sz="2800" dirty="0" smtClean="0">
                <a:latin typeface="+mn-lt"/>
              </a:rPr>
              <a:t>Rio </a:t>
            </a:r>
            <a:r>
              <a:rPr lang="en-US" altLang="sl-SI" sz="2800" dirty="0">
                <a:latin typeface="+mn-lt"/>
              </a:rPr>
              <a:t>Grande </a:t>
            </a:r>
            <a:r>
              <a:rPr lang="sl-SI" altLang="sl-SI" sz="2800" dirty="0">
                <a:latin typeface="+mn-lt"/>
                <a:sym typeface="Wingdings" panose="05000000000000000000" pitchFamily="2" charset="2"/>
              </a:rPr>
              <a:t></a:t>
            </a:r>
            <a:r>
              <a:rPr lang="en-US" altLang="sl-SI" sz="2800" dirty="0">
                <a:latin typeface="+mn-lt"/>
              </a:rPr>
              <a:t> </a:t>
            </a:r>
            <a:r>
              <a:rPr lang="sl-SI" altLang="sl-SI" sz="2800" dirty="0">
                <a:latin typeface="+mn-lt"/>
              </a:rPr>
              <a:t>puščava </a:t>
            </a:r>
            <a:r>
              <a:rPr lang="en-US" altLang="sl-SI" sz="2800" dirty="0" err="1">
                <a:latin typeface="+mn-lt"/>
              </a:rPr>
              <a:t>Chihuahuan</a:t>
            </a:r>
            <a:r>
              <a:rPr lang="sl-SI" altLang="sl-SI" sz="2800" dirty="0">
                <a:latin typeface="+mn-lt"/>
              </a:rPr>
              <a:t>;</a:t>
            </a:r>
          </a:p>
          <a:p>
            <a:pPr eaLnBrk="1" hangingPunct="1">
              <a:spcAft>
                <a:spcPts val="600"/>
              </a:spcAft>
              <a:buFont typeface="Arial" charset="0"/>
              <a:buChar char="•"/>
            </a:pPr>
            <a:r>
              <a:rPr lang="sl-SI" altLang="sl-SI" sz="2800" dirty="0">
                <a:latin typeface="+mn-lt"/>
              </a:rPr>
              <a:t>Raste zelo počasi, 30 let do cvetenja. </a:t>
            </a:r>
            <a:r>
              <a:rPr lang="en-US" altLang="sl-SI" sz="2800" dirty="0">
                <a:latin typeface="+mn-lt"/>
              </a:rPr>
              <a:t> </a:t>
            </a:r>
          </a:p>
        </p:txBody>
      </p:sp>
    </p:spTree>
    <p:extLst>
      <p:ext uri="{BB962C8B-B14F-4D97-AF65-F5344CB8AC3E}">
        <p14:creationId xmlns:p14="http://schemas.microsoft.com/office/powerpoint/2010/main" val="490960568"/>
      </p:ext>
    </p:extLst>
  </p:cSld>
  <p:clrMapOvr>
    <a:masterClrMapping/>
  </p:clrMapOvr>
  <p:transition advTm="1385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52600" y="152400"/>
            <a:ext cx="8534400" cy="533400"/>
          </a:xfrm>
        </p:spPr>
        <p:txBody>
          <a:bodyPr/>
          <a:lstStyle/>
          <a:p>
            <a:pPr eaLnBrk="1" hangingPunct="1">
              <a:defRPr/>
            </a:pPr>
            <a:r>
              <a:rPr lang="sl-SI" dirty="0" smtClean="0"/>
              <a:t> </a:t>
            </a:r>
            <a:r>
              <a:rPr lang="sl-SI" dirty="0" smtClean="0"/>
              <a:t>Rastišče pejotla</a:t>
            </a:r>
            <a:endParaRPr lang="en-US" dirty="0" smtClean="0"/>
          </a:p>
        </p:txBody>
      </p:sp>
      <p:pic>
        <p:nvPicPr>
          <p:cNvPr id="47108" name="Picture 3" descr="peyotehabitat"/>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5561463" y="715370"/>
            <a:ext cx="6629400" cy="5934314"/>
          </a:xfrm>
        </p:spPr>
      </p:pic>
      <p:pic>
        <p:nvPicPr>
          <p:cNvPr id="6" name="Picture 4" descr="peyote bu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672" y="3372447"/>
            <a:ext cx="32004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eyotedra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988325"/>
            <a:ext cx="321786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body" idx="1"/>
          </p:nvPr>
        </p:nvSpPr>
        <p:spPr>
          <a:xfrm>
            <a:off x="152400" y="5830916"/>
            <a:ext cx="6096000" cy="1023175"/>
          </a:xfrm>
        </p:spPr>
        <p:txBody>
          <a:bodyPr/>
          <a:lstStyle/>
          <a:p>
            <a:pPr eaLnBrk="1" hangingPunct="1">
              <a:lnSpc>
                <a:spcPct val="90000"/>
              </a:lnSpc>
              <a:defRPr/>
            </a:pPr>
            <a:r>
              <a:rPr lang="en-US" sz="2400" i="1" dirty="0" err="1"/>
              <a:t>Lophophoria</a:t>
            </a:r>
            <a:r>
              <a:rPr lang="en-US" sz="2400" i="1" dirty="0"/>
              <a:t> </a:t>
            </a:r>
            <a:r>
              <a:rPr lang="en-US" sz="2400" i="1" dirty="0" err="1"/>
              <a:t>williamsii</a:t>
            </a:r>
            <a:r>
              <a:rPr lang="sl-SI" sz="2400" dirty="0"/>
              <a:t>, </a:t>
            </a:r>
            <a:r>
              <a:rPr lang="en-US" sz="2400" dirty="0"/>
              <a:t>1.5% </a:t>
            </a:r>
            <a:r>
              <a:rPr lang="en-US" sz="2400" dirty="0" err="1"/>
              <a:t>mes</a:t>
            </a:r>
            <a:r>
              <a:rPr lang="sl-SI" sz="2400" dirty="0"/>
              <a:t>k</a:t>
            </a:r>
            <a:r>
              <a:rPr lang="en-US" sz="2400" dirty="0" err="1"/>
              <a:t>alin</a:t>
            </a:r>
            <a:endParaRPr lang="en-US" sz="2400" dirty="0"/>
          </a:p>
          <a:p>
            <a:pPr eaLnBrk="1" hangingPunct="1">
              <a:lnSpc>
                <a:spcPct val="90000"/>
              </a:lnSpc>
              <a:defRPr/>
            </a:pPr>
            <a:r>
              <a:rPr lang="en-US" sz="2400" dirty="0">
                <a:solidFill>
                  <a:srgbClr val="FF0000"/>
                </a:solidFill>
              </a:rPr>
              <a:t>3</a:t>
            </a:r>
            <a:r>
              <a:rPr lang="sl-SI" sz="2400" dirty="0">
                <a:solidFill>
                  <a:srgbClr val="FF0000"/>
                </a:solidFill>
              </a:rPr>
              <a:t> </a:t>
            </a:r>
            <a:r>
              <a:rPr lang="en-US" sz="2400" dirty="0">
                <a:solidFill>
                  <a:srgbClr val="FF0000"/>
                </a:solidFill>
              </a:rPr>
              <a:t>mg/kg</a:t>
            </a:r>
            <a:r>
              <a:rPr lang="en-US" sz="2400" dirty="0"/>
              <a:t> </a:t>
            </a:r>
            <a:r>
              <a:rPr lang="sl-SI" sz="2400" dirty="0"/>
              <a:t>toksičen, </a:t>
            </a:r>
            <a:r>
              <a:rPr lang="en-US" sz="2400" dirty="0"/>
              <a:t>8 </a:t>
            </a:r>
            <a:r>
              <a:rPr lang="sl-SI" sz="2400" dirty="0"/>
              <a:t>- </a:t>
            </a:r>
            <a:r>
              <a:rPr lang="en-US" sz="2400" dirty="0"/>
              <a:t>10 h</a:t>
            </a:r>
            <a:r>
              <a:rPr lang="sl-SI" sz="2400" dirty="0"/>
              <a:t> delovanja</a:t>
            </a:r>
            <a:endParaRPr lang="en-US" sz="2400" dirty="0"/>
          </a:p>
        </p:txBody>
      </p:sp>
    </p:spTree>
    <p:extLst>
      <p:ext uri="{BB962C8B-B14F-4D97-AF65-F5344CB8AC3E}">
        <p14:creationId xmlns:p14="http://schemas.microsoft.com/office/powerpoint/2010/main" val="3329721277"/>
      </p:ext>
    </p:extLst>
  </p:cSld>
  <p:clrMapOvr>
    <a:masterClrMapping/>
  </p:clrMapOvr>
  <p:transition advTm="13774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sl-SI" altLang="sl-SI" dirty="0" smtClean="0">
                <a:latin typeface="+mn-lt"/>
              </a:rPr>
              <a:t> </a:t>
            </a:r>
            <a:r>
              <a:rPr lang="sl-SI" altLang="sl-SI" dirty="0" smtClean="0">
                <a:latin typeface="+mn-lt"/>
              </a:rPr>
              <a:t>Učinki pejotla</a:t>
            </a:r>
            <a:endParaRPr lang="en-US" altLang="sl-SI" dirty="0" smtClean="0">
              <a:latin typeface="+mn-lt"/>
            </a:endParaRPr>
          </a:p>
        </p:txBody>
      </p:sp>
      <p:sp>
        <p:nvSpPr>
          <p:cNvPr id="3" name="Content Placeholder 2"/>
          <p:cNvSpPr>
            <a:spLocks noGrp="1"/>
          </p:cNvSpPr>
          <p:nvPr>
            <p:ph idx="4294967295"/>
          </p:nvPr>
        </p:nvSpPr>
        <p:spPr>
          <a:xfrm>
            <a:off x="432179" y="838200"/>
            <a:ext cx="8229600" cy="4525963"/>
          </a:xfrm>
          <a:prstGeom prst="rect">
            <a:avLst/>
          </a:prstGeom>
          <a:ln>
            <a:miter lim="800000"/>
            <a:headEnd/>
            <a:tailEnd/>
          </a:ln>
        </p:spPr>
        <p:txBody>
          <a:bodyPr numCol="2" rtlCol="0">
            <a:noAutofit/>
          </a:bodyPr>
          <a:lstStyle/>
          <a:p>
            <a:pPr eaLnBrk="1" fontAlgn="auto" hangingPunct="1">
              <a:spcAft>
                <a:spcPts val="0"/>
              </a:spcAft>
              <a:buNone/>
              <a:defRPr/>
            </a:pPr>
            <a:r>
              <a:rPr lang="sl-SI" sz="2500" u="sng" dirty="0">
                <a:solidFill>
                  <a:srgbClr val="0070C0"/>
                </a:solidFill>
                <a:ea typeface="+mn-ea"/>
                <a:cs typeface="Cambria"/>
              </a:rPr>
              <a:t>Pozitivni</a:t>
            </a:r>
            <a:r>
              <a:rPr lang="en-US" sz="2500" u="sng" dirty="0">
                <a:ea typeface="+mn-ea"/>
                <a:cs typeface="Cambria"/>
              </a:rPr>
              <a:t>:</a:t>
            </a:r>
          </a:p>
          <a:p>
            <a:pPr marL="342900" lvl="1" indent="-342900" eaLnBrk="1" fontAlgn="auto" hangingPunct="1">
              <a:spcAft>
                <a:spcPts val="0"/>
              </a:spcAft>
              <a:buFont typeface="Arial"/>
              <a:buChar char="–"/>
              <a:defRPr/>
            </a:pPr>
            <a:r>
              <a:rPr lang="en-US" sz="2500" dirty="0" err="1">
                <a:ea typeface="+mn-ea"/>
                <a:cs typeface="Cambria"/>
              </a:rPr>
              <a:t>Občutki</a:t>
            </a:r>
            <a:r>
              <a:rPr lang="en-US" sz="2500" dirty="0">
                <a:ea typeface="+mn-ea"/>
                <a:cs typeface="Cambria"/>
              </a:rPr>
              <a:t> </a:t>
            </a:r>
            <a:r>
              <a:rPr lang="en-US" sz="2500" dirty="0" err="1">
                <a:ea typeface="+mn-ea"/>
                <a:cs typeface="Cambria"/>
              </a:rPr>
              <a:t>vpogled</a:t>
            </a:r>
            <a:r>
              <a:rPr lang="sl-SI" sz="2500" dirty="0">
                <a:ea typeface="+mn-ea"/>
                <a:cs typeface="Cambria"/>
              </a:rPr>
              <a:t>a</a:t>
            </a:r>
            <a:r>
              <a:rPr lang="en-US" sz="2500" dirty="0">
                <a:ea typeface="+mn-ea"/>
                <a:cs typeface="Cambria"/>
              </a:rPr>
              <a:t> / </a:t>
            </a:r>
            <a:r>
              <a:rPr lang="en-US" sz="2500" dirty="0" err="1">
                <a:ea typeface="+mn-ea"/>
                <a:cs typeface="Cambria"/>
              </a:rPr>
              <a:t>dostop</a:t>
            </a:r>
            <a:r>
              <a:rPr lang="sl-SI" sz="2500" dirty="0">
                <a:ea typeface="+mn-ea"/>
                <a:cs typeface="Cambria"/>
              </a:rPr>
              <a:t>a</a:t>
            </a:r>
            <a:r>
              <a:rPr lang="en-US" sz="2500" dirty="0">
                <a:ea typeface="+mn-ea"/>
                <a:cs typeface="Cambria"/>
              </a:rPr>
              <a:t> do </a:t>
            </a:r>
            <a:r>
              <a:rPr lang="en-US" sz="2500" dirty="0" err="1">
                <a:ea typeface="+mn-ea"/>
                <a:cs typeface="Cambria"/>
              </a:rPr>
              <a:t>duhov</a:t>
            </a:r>
            <a:r>
              <a:rPr lang="sl-SI" sz="2500" dirty="0">
                <a:ea typeface="+mn-ea"/>
                <a:cs typeface="Cambria"/>
              </a:rPr>
              <a:t>nosti</a:t>
            </a:r>
            <a:endParaRPr lang="en-US" sz="2500" dirty="0">
              <a:ea typeface="+mn-ea"/>
              <a:cs typeface="Cambria"/>
            </a:endParaRPr>
          </a:p>
          <a:p>
            <a:pPr marL="342900" lvl="1" indent="-342900" eaLnBrk="1" fontAlgn="auto" hangingPunct="1">
              <a:spcAft>
                <a:spcPts val="0"/>
              </a:spcAft>
              <a:buFont typeface="Arial"/>
              <a:buChar char="–"/>
              <a:defRPr/>
            </a:pPr>
            <a:r>
              <a:rPr lang="en-US" sz="2500" u="sng" dirty="0" err="1">
                <a:ea typeface="+mn-ea"/>
                <a:cs typeface="Cambria"/>
              </a:rPr>
              <a:t>Kalejdoskop</a:t>
            </a:r>
            <a:r>
              <a:rPr lang="sl-SI" sz="2500" u="sng" dirty="0">
                <a:ea typeface="+mn-ea"/>
                <a:cs typeface="Cambria"/>
              </a:rPr>
              <a:t>sko </a:t>
            </a:r>
            <a:r>
              <a:rPr lang="sl-SI" sz="2500" dirty="0">
                <a:ea typeface="+mn-ea"/>
                <a:cs typeface="Cambria"/>
              </a:rPr>
              <a:t>videnje </a:t>
            </a:r>
            <a:r>
              <a:rPr lang="en-US" sz="2500" dirty="0" err="1">
                <a:ea typeface="+mn-ea"/>
                <a:cs typeface="Cambria"/>
              </a:rPr>
              <a:t>svetl</a:t>
            </a:r>
            <a:r>
              <a:rPr lang="sl-SI" sz="2500" dirty="0">
                <a:ea typeface="+mn-ea"/>
                <a:cs typeface="Cambria"/>
              </a:rPr>
              <a:t>ih</a:t>
            </a:r>
            <a:r>
              <a:rPr lang="en-US" sz="2500" dirty="0">
                <a:ea typeface="+mn-ea"/>
                <a:cs typeface="Cambria"/>
              </a:rPr>
              <a:t> </a:t>
            </a:r>
            <a:r>
              <a:rPr lang="en-US" sz="2500" dirty="0" err="1">
                <a:ea typeface="+mn-ea"/>
                <a:cs typeface="Cambria"/>
              </a:rPr>
              <a:t>barv</a:t>
            </a:r>
            <a:endParaRPr lang="en-US" sz="2500" dirty="0">
              <a:ea typeface="+mn-ea"/>
              <a:cs typeface="Cambria"/>
            </a:endParaRPr>
          </a:p>
          <a:p>
            <a:pPr marL="342900" lvl="1" indent="-342900" eaLnBrk="1" fontAlgn="auto" hangingPunct="1">
              <a:spcAft>
                <a:spcPts val="0"/>
              </a:spcAft>
              <a:buFont typeface="Arial"/>
              <a:buChar char="–"/>
              <a:defRPr/>
            </a:pPr>
            <a:r>
              <a:rPr lang="en-US" sz="2500" dirty="0" err="1">
                <a:ea typeface="+mn-ea"/>
                <a:cs typeface="Cambria"/>
              </a:rPr>
              <a:t>evforija</a:t>
            </a:r>
            <a:endParaRPr lang="en-US" sz="2500" dirty="0">
              <a:ea typeface="+mn-ea"/>
              <a:cs typeface="Cambria"/>
            </a:endParaRPr>
          </a:p>
          <a:p>
            <a:pPr marL="342900" lvl="1" indent="-342900" eaLnBrk="1" fontAlgn="auto" hangingPunct="1">
              <a:spcAft>
                <a:spcPts val="0"/>
              </a:spcAft>
              <a:buFont typeface="Arial"/>
              <a:buChar char="–"/>
              <a:defRPr/>
            </a:pPr>
            <a:r>
              <a:rPr lang="en-US" sz="2500" dirty="0" err="1">
                <a:ea typeface="+mn-ea"/>
                <a:cs typeface="Cambria"/>
              </a:rPr>
              <a:t>povečan</a:t>
            </a:r>
            <a:r>
              <a:rPr lang="sl-SI" sz="2500" dirty="0">
                <a:ea typeface="+mn-ea"/>
                <a:cs typeface="Cambria"/>
              </a:rPr>
              <a:t>a</a:t>
            </a:r>
            <a:r>
              <a:rPr lang="en-US" sz="2500" dirty="0">
                <a:ea typeface="+mn-ea"/>
                <a:cs typeface="Cambria"/>
              </a:rPr>
              <a:t> </a:t>
            </a:r>
            <a:r>
              <a:rPr lang="en-US" sz="2500" dirty="0" err="1">
                <a:ea typeface="+mn-ea"/>
                <a:cs typeface="Cambria"/>
              </a:rPr>
              <a:t>energij</a:t>
            </a:r>
            <a:r>
              <a:rPr lang="sl-SI" sz="2500" dirty="0">
                <a:ea typeface="+mn-ea"/>
                <a:cs typeface="Cambria"/>
              </a:rPr>
              <a:t>a</a:t>
            </a:r>
            <a:r>
              <a:rPr lang="en-US" sz="2500" dirty="0">
                <a:ea typeface="+mn-ea"/>
                <a:cs typeface="Cambria"/>
              </a:rPr>
              <a:t> in </a:t>
            </a:r>
            <a:r>
              <a:rPr lang="sl-SI" sz="2500" dirty="0">
                <a:ea typeface="+mn-ea"/>
                <a:cs typeface="Cambria"/>
              </a:rPr>
              <a:t>zaznavanje tipa</a:t>
            </a:r>
            <a:endParaRPr lang="en-US" sz="2500" dirty="0">
              <a:ea typeface="+mn-ea"/>
              <a:cs typeface="Cambria"/>
            </a:endParaRPr>
          </a:p>
          <a:p>
            <a:pPr marL="342900" lvl="1" indent="-342900" eaLnBrk="1" fontAlgn="auto" hangingPunct="1">
              <a:spcAft>
                <a:spcPts val="0"/>
              </a:spcAft>
              <a:buFont typeface="Arial"/>
              <a:buChar char="–"/>
              <a:defRPr/>
            </a:pPr>
            <a:r>
              <a:rPr lang="sl-SI" sz="2500" dirty="0">
                <a:ea typeface="+mn-ea"/>
                <a:cs typeface="Cambria"/>
              </a:rPr>
              <a:t>občutek </a:t>
            </a:r>
            <a:r>
              <a:rPr lang="en-US" sz="2500" dirty="0" err="1">
                <a:ea typeface="+mn-ea"/>
                <a:cs typeface="Cambria"/>
              </a:rPr>
              <a:t>zasanj</a:t>
            </a:r>
            <a:r>
              <a:rPr lang="sl-SI" sz="2500" dirty="0">
                <a:ea typeface="+mn-ea"/>
                <a:cs typeface="Cambria"/>
              </a:rPr>
              <a:t>anosti</a:t>
            </a:r>
            <a:endParaRPr lang="en-US" sz="2500" dirty="0">
              <a:ea typeface="+mn-ea"/>
              <a:cs typeface="Cambria"/>
            </a:endParaRPr>
          </a:p>
          <a:p>
            <a:pPr marL="342900" lvl="1" indent="-342900" eaLnBrk="1" fontAlgn="auto" hangingPunct="1">
              <a:spcAft>
                <a:spcPts val="0"/>
              </a:spcAft>
              <a:buFont typeface="Arial"/>
              <a:buChar char="–"/>
              <a:defRPr/>
            </a:pPr>
            <a:r>
              <a:rPr lang="en-US" sz="2500" dirty="0" err="1">
                <a:ea typeface="+mn-ea"/>
                <a:cs typeface="Cambria"/>
              </a:rPr>
              <a:t>občutek</a:t>
            </a:r>
            <a:r>
              <a:rPr lang="en-US" sz="2500" dirty="0">
                <a:ea typeface="+mn-ea"/>
                <a:cs typeface="Cambria"/>
              </a:rPr>
              <a:t> </a:t>
            </a:r>
            <a:r>
              <a:rPr lang="en-US" sz="2500" dirty="0" err="1">
                <a:ea typeface="+mn-ea"/>
                <a:cs typeface="Cambria"/>
              </a:rPr>
              <a:t>upanja</a:t>
            </a:r>
            <a:endParaRPr lang="en-US" sz="2500" dirty="0">
              <a:ea typeface="+mn-ea"/>
              <a:cs typeface="Cambria"/>
            </a:endParaRPr>
          </a:p>
          <a:p>
            <a:pPr eaLnBrk="1" fontAlgn="auto" hangingPunct="1">
              <a:spcAft>
                <a:spcPts val="0"/>
              </a:spcAft>
              <a:buNone/>
              <a:defRPr/>
            </a:pPr>
            <a:r>
              <a:rPr lang="sl-SI" sz="2500" u="sng" dirty="0">
                <a:solidFill>
                  <a:srgbClr val="FF0000"/>
                </a:solidFill>
                <a:ea typeface="+mn-ea"/>
                <a:cs typeface="Cambria"/>
              </a:rPr>
              <a:t>Negativni</a:t>
            </a:r>
            <a:r>
              <a:rPr lang="en-US" sz="2500" u="sng" dirty="0">
                <a:ea typeface="+mn-ea"/>
                <a:cs typeface="Cambria"/>
              </a:rPr>
              <a:t>: </a:t>
            </a:r>
          </a:p>
          <a:p>
            <a:pPr lvl="1" eaLnBrk="1" fontAlgn="auto" hangingPunct="1">
              <a:spcAft>
                <a:spcPts val="0"/>
              </a:spcAft>
              <a:buFont typeface="Arial"/>
              <a:buChar char="–"/>
              <a:defRPr/>
            </a:pPr>
            <a:r>
              <a:rPr lang="sl-SI" sz="2500" dirty="0">
                <a:ea typeface="+mn-ea"/>
                <a:cs typeface="Cambria"/>
              </a:rPr>
              <a:t>Zaznavne spremembe č</a:t>
            </a:r>
            <a:r>
              <a:rPr lang="en-US" sz="2500" dirty="0">
                <a:ea typeface="+mn-ea"/>
                <a:cs typeface="Cambria"/>
              </a:rPr>
              <a:t>as</a:t>
            </a:r>
            <a:r>
              <a:rPr lang="sl-SI" sz="2500" dirty="0">
                <a:ea typeface="+mn-ea"/>
                <a:cs typeface="Cambria"/>
              </a:rPr>
              <a:t>a</a:t>
            </a:r>
            <a:r>
              <a:rPr lang="en-US" sz="2500" dirty="0">
                <a:ea typeface="+mn-ea"/>
                <a:cs typeface="Cambria"/>
              </a:rPr>
              <a:t> / </a:t>
            </a:r>
            <a:r>
              <a:rPr lang="en-US" sz="2500" dirty="0" err="1">
                <a:ea typeface="+mn-ea"/>
                <a:cs typeface="Cambria"/>
              </a:rPr>
              <a:t>realnost</a:t>
            </a:r>
            <a:r>
              <a:rPr lang="sl-SI" sz="2500" dirty="0">
                <a:ea typeface="+mn-ea"/>
                <a:cs typeface="Cambria"/>
              </a:rPr>
              <a:t>i</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nemir</a:t>
            </a:r>
            <a:r>
              <a:rPr lang="en-US" sz="2500" dirty="0">
                <a:ea typeface="+mn-ea"/>
                <a:cs typeface="Cambria"/>
              </a:rPr>
              <a:t> / </a:t>
            </a:r>
            <a:r>
              <a:rPr lang="en-US" sz="2500" dirty="0" err="1">
                <a:ea typeface="+mn-ea"/>
                <a:cs typeface="Cambria"/>
              </a:rPr>
              <a:t>nespečnost</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nenavadn</a:t>
            </a:r>
            <a:r>
              <a:rPr lang="sl-SI" sz="2500" dirty="0">
                <a:ea typeface="+mn-ea"/>
                <a:cs typeface="Cambria"/>
              </a:rPr>
              <a:t>e</a:t>
            </a:r>
            <a:r>
              <a:rPr lang="en-US" sz="2500" dirty="0">
                <a:ea typeface="+mn-ea"/>
                <a:cs typeface="Cambria"/>
              </a:rPr>
              <a:t> </a:t>
            </a:r>
            <a:r>
              <a:rPr lang="en-US" sz="2500" dirty="0" err="1">
                <a:ea typeface="+mn-ea"/>
                <a:cs typeface="Cambria"/>
              </a:rPr>
              <a:t>telesn</a:t>
            </a:r>
            <a:r>
              <a:rPr lang="sl-SI" sz="2500" dirty="0">
                <a:ea typeface="+mn-ea"/>
                <a:cs typeface="Cambria"/>
              </a:rPr>
              <a:t>e</a:t>
            </a:r>
            <a:r>
              <a:rPr lang="en-US" sz="2500" dirty="0">
                <a:ea typeface="+mn-ea"/>
                <a:cs typeface="Cambria"/>
              </a:rPr>
              <a:t> </a:t>
            </a:r>
            <a:r>
              <a:rPr lang="sl-SI" sz="2500" dirty="0">
                <a:ea typeface="+mn-ea"/>
                <a:cs typeface="Cambria"/>
              </a:rPr>
              <a:t>zaznave</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slabost</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zasoplost</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spremembe</a:t>
            </a:r>
            <a:r>
              <a:rPr lang="en-US" sz="2500" dirty="0">
                <a:ea typeface="+mn-ea"/>
                <a:cs typeface="Cambria"/>
              </a:rPr>
              <a:t> </a:t>
            </a:r>
            <a:r>
              <a:rPr lang="en-US" sz="2500" dirty="0" err="1">
                <a:ea typeface="+mn-ea"/>
                <a:cs typeface="Cambria"/>
              </a:rPr>
              <a:t>telesn</a:t>
            </a:r>
            <a:r>
              <a:rPr lang="sl-SI" sz="2500" dirty="0">
                <a:ea typeface="+mn-ea"/>
                <a:cs typeface="Cambria"/>
              </a:rPr>
              <a:t>e </a:t>
            </a:r>
            <a:r>
              <a:rPr lang="en-US" sz="2500" dirty="0" err="1">
                <a:ea typeface="+mn-ea"/>
                <a:cs typeface="Cambria"/>
              </a:rPr>
              <a:t>temperatur</a:t>
            </a:r>
            <a:r>
              <a:rPr lang="sl-SI" sz="2500" dirty="0">
                <a:ea typeface="+mn-ea"/>
                <a:cs typeface="Cambria"/>
              </a:rPr>
              <a:t>e</a:t>
            </a:r>
            <a:r>
              <a:rPr lang="en-US" sz="2500" dirty="0">
                <a:ea typeface="+mn-ea"/>
                <a:cs typeface="Cambria"/>
              </a:rPr>
              <a:t>.</a:t>
            </a:r>
          </a:p>
          <a:p>
            <a:pPr lvl="1" eaLnBrk="1" fontAlgn="auto" hangingPunct="1">
              <a:spcAft>
                <a:spcPts val="0"/>
              </a:spcAft>
              <a:buFont typeface="Arial"/>
              <a:buChar char="–"/>
              <a:defRPr/>
            </a:pPr>
            <a:r>
              <a:rPr lang="en-US" sz="2500" dirty="0" err="1">
                <a:ea typeface="+mn-ea"/>
                <a:cs typeface="Cambria"/>
              </a:rPr>
              <a:t>zaviranje</a:t>
            </a:r>
            <a:r>
              <a:rPr lang="en-US" sz="2500" dirty="0">
                <a:ea typeface="+mn-ea"/>
                <a:cs typeface="Cambria"/>
              </a:rPr>
              <a:t> </a:t>
            </a:r>
            <a:r>
              <a:rPr lang="en-US" sz="2500" dirty="0" err="1">
                <a:ea typeface="+mn-ea"/>
                <a:cs typeface="Cambria"/>
              </a:rPr>
              <a:t>spol</a:t>
            </a:r>
            <a:r>
              <a:rPr lang="sl-SI" sz="2500" dirty="0">
                <a:ea typeface="+mn-ea"/>
                <a:cs typeface="Cambria"/>
              </a:rPr>
              <a:t>ne sle</a:t>
            </a:r>
            <a:endParaRPr lang="en-US" sz="2500" dirty="0">
              <a:ea typeface="+mn-ea"/>
              <a:cs typeface="Cambria"/>
            </a:endParaRPr>
          </a:p>
          <a:p>
            <a:pPr lvl="1" eaLnBrk="1" fontAlgn="auto" hangingPunct="1">
              <a:spcAft>
                <a:spcPts val="0"/>
              </a:spcAft>
              <a:buFont typeface="Arial"/>
              <a:buChar char="–"/>
              <a:defRPr/>
            </a:pPr>
            <a:r>
              <a:rPr lang="en-US" sz="2500" dirty="0" err="1">
                <a:ea typeface="+mn-ea"/>
                <a:cs typeface="Cambria"/>
              </a:rPr>
              <a:t>paranoja</a:t>
            </a:r>
            <a:r>
              <a:rPr lang="en-US" sz="2500" dirty="0">
                <a:ea typeface="+mn-ea"/>
                <a:cs typeface="Cambria"/>
              </a:rPr>
              <a:t>, </a:t>
            </a:r>
            <a:r>
              <a:rPr lang="en-US" sz="2500" dirty="0" err="1">
                <a:ea typeface="+mn-ea"/>
                <a:cs typeface="Cambria"/>
              </a:rPr>
              <a:t>strah</a:t>
            </a:r>
            <a:r>
              <a:rPr lang="en-US" sz="2500" dirty="0">
                <a:ea typeface="+mn-ea"/>
                <a:cs typeface="Cambria"/>
              </a:rPr>
              <a:t>, </a:t>
            </a:r>
            <a:r>
              <a:rPr lang="en-US" sz="2500" dirty="0" err="1">
                <a:ea typeface="+mn-ea"/>
                <a:cs typeface="Cambria"/>
              </a:rPr>
              <a:t>itd</a:t>
            </a:r>
            <a:r>
              <a:rPr lang="en-US" sz="2500" dirty="0">
                <a:ea typeface="+mn-ea"/>
                <a:cs typeface="Cambria"/>
              </a:rPr>
              <a:t> </a:t>
            </a:r>
            <a:endParaRPr lang="sl-SI" sz="2500" dirty="0">
              <a:ea typeface="+mn-ea"/>
              <a:cs typeface="Cambria"/>
            </a:endParaRPr>
          </a:p>
          <a:p>
            <a:pPr eaLnBrk="1" fontAlgn="auto" hangingPunct="1">
              <a:spcAft>
                <a:spcPts val="0"/>
              </a:spcAft>
              <a:buFont typeface="Arial"/>
              <a:buChar char="•"/>
              <a:defRPr/>
            </a:pPr>
            <a:endParaRPr lang="en-US" sz="2500" dirty="0">
              <a:ea typeface="+mn-ea"/>
            </a:endParaRPr>
          </a:p>
          <a:p>
            <a:pPr eaLnBrk="1" fontAlgn="auto" hangingPunct="1">
              <a:spcAft>
                <a:spcPts val="0"/>
              </a:spcAft>
              <a:buFont typeface="Arial"/>
              <a:buChar char="•"/>
              <a:defRPr/>
            </a:pPr>
            <a:endParaRPr lang="en-US" sz="2500" dirty="0">
              <a:ea typeface="+mn-ea"/>
            </a:endParaRPr>
          </a:p>
          <a:p>
            <a:pPr eaLnBrk="1" fontAlgn="auto" hangingPunct="1">
              <a:spcAft>
                <a:spcPts val="0"/>
              </a:spcAft>
              <a:buNone/>
              <a:defRPr/>
            </a:pPr>
            <a:endParaRPr lang="en-US" sz="2500" u="sng" dirty="0">
              <a:ea typeface="+mn-ea"/>
              <a:cs typeface="Cambria"/>
            </a:endParaRPr>
          </a:p>
        </p:txBody>
      </p:sp>
      <p:pic>
        <p:nvPicPr>
          <p:cNvPr id="24580" name="Picture 3" descr="huichol-front.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399" y="914399"/>
            <a:ext cx="2819401"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eart_of_Huichol-Feb-05.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5400" y="3886201"/>
            <a:ext cx="2819401"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6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grada številke diapozitiva 5"/>
          <p:cNvSpPr>
            <a:spLocks noGrp="1"/>
          </p:cNvSpPr>
          <p:nvPr>
            <p:ph type="sldNum" sz="quarter" idx="12"/>
          </p:nvPr>
        </p:nvSpPr>
        <p:spPr/>
        <p:txBody>
          <a:bodyPr/>
          <a:lstStyle/>
          <a:p>
            <a:pPr>
              <a:defRPr/>
            </a:pPr>
            <a:fld id="{6813F357-2DC3-4CF8-92E2-870AFA7D642F}" type="slidenum">
              <a:rPr lang="en-US"/>
              <a:pPr>
                <a:defRPr/>
              </a:pPr>
              <a:t>18</a:t>
            </a:fld>
            <a:endParaRPr lang="en-US"/>
          </a:p>
        </p:txBody>
      </p:sp>
      <p:sp>
        <p:nvSpPr>
          <p:cNvPr id="24578" name="Rectangle 2"/>
          <p:cNvSpPr>
            <a:spLocks noGrp="1" noChangeArrowheads="1"/>
          </p:cNvSpPr>
          <p:nvPr>
            <p:ph type="title"/>
          </p:nvPr>
        </p:nvSpPr>
        <p:spPr>
          <a:xfrm>
            <a:off x="1600200" y="-76200"/>
            <a:ext cx="8229600" cy="762000"/>
          </a:xfrm>
        </p:spPr>
        <p:txBody>
          <a:bodyPr vert="horz" wrap="square" lIns="90488" tIns="44450" rIns="90488" bIns="44450" numCol="1" anchor="b" anchorCtr="0" compatLnSpc="1">
            <a:prstTxWarp prst="textNoShape">
              <a:avLst/>
            </a:prstTxWarp>
          </a:bodyPr>
          <a:lstStyle/>
          <a:p>
            <a:pPr eaLnBrk="1" hangingPunct="1">
              <a:defRPr/>
            </a:pPr>
            <a:r>
              <a:rPr lang="sl-SI" dirty="0" err="1" smtClean="0"/>
              <a:t>Psilocibin</a:t>
            </a:r>
            <a:endParaRPr lang="en-US" dirty="0" smtClean="0"/>
          </a:p>
        </p:txBody>
      </p:sp>
      <p:sp>
        <p:nvSpPr>
          <p:cNvPr id="24579" name="Rectangle 3"/>
          <p:cNvSpPr>
            <a:spLocks noGrp="1" noChangeArrowheads="1"/>
          </p:cNvSpPr>
          <p:nvPr>
            <p:ph type="body" idx="1"/>
          </p:nvPr>
        </p:nvSpPr>
        <p:spPr>
          <a:xfrm>
            <a:off x="838200" y="1219200"/>
            <a:ext cx="7391400" cy="3962400"/>
          </a:xfrm>
        </p:spPr>
        <p:txBody>
          <a:bodyPr vert="horz" wrap="square" lIns="90488" tIns="44450" rIns="90488" bIns="44450" numCol="1" anchor="t" anchorCtr="0" compatLnSpc="1">
            <a:prstTxWarp prst="textNoShape">
              <a:avLst/>
            </a:prstTxWarp>
          </a:bodyPr>
          <a:lstStyle/>
          <a:p>
            <a:pPr eaLnBrk="1" hangingPunct="1">
              <a:defRPr/>
            </a:pPr>
            <a:r>
              <a:rPr lang="en-US" sz="2800" dirty="0"/>
              <a:t> </a:t>
            </a:r>
            <a:r>
              <a:rPr lang="en-US" sz="2800" dirty="0" err="1"/>
              <a:t>Psiloc</a:t>
            </a:r>
            <a:r>
              <a:rPr lang="sl-SI" sz="2800" dirty="0"/>
              <a:t>i</a:t>
            </a:r>
            <a:r>
              <a:rPr lang="en-US" sz="2800" dirty="0"/>
              <a:t>bin – </a:t>
            </a:r>
            <a:r>
              <a:rPr lang="sl-SI" sz="2800" dirty="0" smtClean="0"/>
              <a:t>„glavni“ </a:t>
            </a:r>
            <a:r>
              <a:rPr lang="sl-SI" sz="2800" dirty="0"/>
              <a:t>vir je </a:t>
            </a:r>
            <a:r>
              <a:rPr lang="en-US" sz="2800" dirty="0"/>
              <a:t>	</a:t>
            </a:r>
            <a:r>
              <a:rPr lang="en-US" sz="2800" i="1" dirty="0" err="1"/>
              <a:t>Psilocybe</a:t>
            </a:r>
            <a:r>
              <a:rPr lang="en-US" sz="2800" i="1" dirty="0"/>
              <a:t> </a:t>
            </a:r>
            <a:r>
              <a:rPr lang="en-US" sz="2800" i="1" dirty="0" err="1"/>
              <a:t>mexicana</a:t>
            </a:r>
            <a:r>
              <a:rPr lang="sl-SI" sz="2800" i="1" dirty="0"/>
              <a:t>.</a:t>
            </a:r>
            <a:endParaRPr lang="en-US" sz="2800" dirty="0"/>
          </a:p>
          <a:p>
            <a:pPr lvl="1" eaLnBrk="1" hangingPunct="1">
              <a:buSzPct val="75000"/>
              <a:defRPr/>
            </a:pPr>
            <a:r>
              <a:rPr lang="sl-SI" sz="2800" dirty="0"/>
              <a:t>Podobni halucinogeni učinki kot pri </a:t>
            </a:r>
            <a:r>
              <a:rPr lang="en-US" sz="2800" dirty="0"/>
              <a:t>LSD</a:t>
            </a:r>
            <a:r>
              <a:rPr lang="sl-SI" sz="2800" dirty="0"/>
              <a:t>.</a:t>
            </a:r>
            <a:endParaRPr lang="en-US" sz="2800" dirty="0"/>
          </a:p>
          <a:p>
            <a:pPr lvl="1" eaLnBrk="1" hangingPunct="1">
              <a:buSzPct val="75000"/>
              <a:defRPr/>
            </a:pPr>
            <a:r>
              <a:rPr lang="sl-SI" sz="2800" dirty="0"/>
              <a:t>Navzkrižna </a:t>
            </a:r>
            <a:r>
              <a:rPr lang="en-US" sz="2800" dirty="0" err="1"/>
              <a:t>toleranc</a:t>
            </a:r>
            <a:r>
              <a:rPr lang="sl-SI" sz="2800" dirty="0"/>
              <a:t>a</a:t>
            </a:r>
            <a:r>
              <a:rPr lang="en-US" sz="2800" dirty="0"/>
              <a:t> </a:t>
            </a:r>
            <a:r>
              <a:rPr lang="sl-SI" sz="2800" dirty="0"/>
              <a:t>med </a:t>
            </a:r>
            <a:r>
              <a:rPr lang="en-US" sz="2800" dirty="0" err="1"/>
              <a:t>psiloc</a:t>
            </a:r>
            <a:r>
              <a:rPr lang="sl-SI" sz="2800" dirty="0"/>
              <a:t>i</a:t>
            </a:r>
            <a:r>
              <a:rPr lang="en-US" sz="2800" dirty="0"/>
              <a:t>bin</a:t>
            </a:r>
            <a:r>
              <a:rPr lang="sl-SI" sz="2800" dirty="0"/>
              <a:t>om</a:t>
            </a:r>
            <a:r>
              <a:rPr lang="en-US" sz="2800" dirty="0"/>
              <a:t>, LSD, </a:t>
            </a:r>
            <a:r>
              <a:rPr lang="en-US" sz="2800" dirty="0" err="1"/>
              <a:t>mes</a:t>
            </a:r>
            <a:r>
              <a:rPr lang="sl-SI" sz="2800" dirty="0"/>
              <a:t>k</a:t>
            </a:r>
            <a:r>
              <a:rPr lang="en-US" sz="2800" dirty="0" err="1"/>
              <a:t>alin</a:t>
            </a:r>
            <a:r>
              <a:rPr lang="sl-SI" sz="2800" dirty="0"/>
              <a:t>om.</a:t>
            </a:r>
            <a:endParaRPr lang="en-US" sz="2800" dirty="0"/>
          </a:p>
          <a:p>
            <a:pPr lvl="1" eaLnBrk="1" hangingPunct="1">
              <a:buSzPct val="75000"/>
              <a:defRPr/>
            </a:pPr>
            <a:r>
              <a:rPr lang="sl-SI" sz="2800" dirty="0"/>
              <a:t>Deluje na avtonomni živčni sistem</a:t>
            </a:r>
            <a:r>
              <a:rPr lang="en-US" sz="2800" dirty="0"/>
              <a:t>, </a:t>
            </a:r>
            <a:r>
              <a:rPr lang="sl-SI" sz="2800" dirty="0"/>
              <a:t>širi zenice, viša telesno T.</a:t>
            </a:r>
            <a:endParaRPr lang="en-US" sz="2800" dirty="0"/>
          </a:p>
        </p:txBody>
      </p:sp>
      <p:pic>
        <p:nvPicPr>
          <p:cNvPr id="12290" name="Picture 2" descr="http://upload.wikimedia.org/wikipedia/commons/thumb/8/8f/Psilocybe.mexicana.Xico.JPG/235px-Psilocybe.mexicana.X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071" y="838201"/>
            <a:ext cx="263785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psilosophy.info/img/species/psilocybe_cubensis_mazatapec_mexican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858" y="4800602"/>
            <a:ext cx="5548070" cy="194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8056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9">
                                            <p:txEl>
                                              <p:pRg st="0" end="0"/>
                                            </p:txEl>
                                          </p:spTgt>
                                        </p:tgtEl>
                                        <p:attrNameLst>
                                          <p:attrName>ppt_c</p:attrName>
                                        </p:attrNameLst>
                                      </p:cBhvr>
                                      <p:to>
                                        <a:schemeClr val="folHlink"/>
                                      </p:to>
                                    </p:animClr>
                                  </p:sub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9">
                                            <p:txEl>
                                              <p:pRg st="1" end="1"/>
                                            </p:txEl>
                                          </p:spTgt>
                                        </p:tgtEl>
                                        <p:attrNameLst>
                                          <p:attrName>ppt_c</p:attrName>
                                        </p:attrNameLst>
                                      </p:cBhvr>
                                      <p:to>
                                        <a:schemeClr val="folHlink"/>
                                      </p:to>
                                    </p:animClr>
                                  </p:sub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9">
                                            <p:txEl>
                                              <p:pRg st="2" end="2"/>
                                            </p:txEl>
                                          </p:spTgt>
                                        </p:tgtEl>
                                        <p:attrNameLst>
                                          <p:attrName>ppt_c</p:attrName>
                                        </p:attrNameLst>
                                      </p:cBhvr>
                                      <p:to>
                                        <a:schemeClr val="folHlink"/>
                                      </p:to>
                                    </p:animClr>
                                  </p:sub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9">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grada številke diapozitiva 4"/>
          <p:cNvSpPr>
            <a:spLocks noGrp="1"/>
          </p:cNvSpPr>
          <p:nvPr>
            <p:ph type="sldNum" sz="quarter" idx="12"/>
          </p:nvPr>
        </p:nvSpPr>
        <p:spPr/>
        <p:txBody>
          <a:bodyPr/>
          <a:lstStyle/>
          <a:p>
            <a:pPr>
              <a:defRPr/>
            </a:pPr>
            <a:fld id="{4D54A11B-6C9B-47DE-A511-3C1405B6BECB}" type="slidenum">
              <a:rPr lang="en-US"/>
              <a:pPr>
                <a:defRPr/>
              </a:pPr>
              <a:t>19</a:t>
            </a:fld>
            <a:endParaRPr lang="en-US"/>
          </a:p>
        </p:txBody>
      </p:sp>
      <p:sp>
        <p:nvSpPr>
          <p:cNvPr id="80898" name="Rectangle 2"/>
          <p:cNvSpPr>
            <a:spLocks noGrp="1" noChangeArrowheads="1"/>
          </p:cNvSpPr>
          <p:nvPr>
            <p:ph type="title"/>
          </p:nvPr>
        </p:nvSpPr>
        <p:spPr/>
        <p:txBody>
          <a:bodyPr/>
          <a:lstStyle/>
          <a:p>
            <a:pPr eaLnBrk="1" hangingPunct="1">
              <a:defRPr/>
            </a:pPr>
            <a:r>
              <a:rPr lang="sl-SI" dirty="0" smtClean="0"/>
              <a:t>Amid </a:t>
            </a:r>
            <a:r>
              <a:rPr lang="sl-SI" dirty="0" err="1" smtClean="0"/>
              <a:t>lizergične</a:t>
            </a:r>
            <a:r>
              <a:rPr lang="sl-SI" dirty="0" smtClean="0"/>
              <a:t> </a:t>
            </a:r>
            <a:r>
              <a:rPr lang="sl-SI" dirty="0" smtClean="0"/>
              <a:t>kisline (LSA)</a:t>
            </a:r>
            <a:endParaRPr lang="en-US" dirty="0" smtClean="0"/>
          </a:p>
        </p:txBody>
      </p:sp>
      <p:pic>
        <p:nvPicPr>
          <p:cNvPr id="51204" name="Picture 3" descr="ipomoea_violacea_heavenly_blu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02508"/>
            <a:ext cx="4316942" cy="359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4"/>
          <p:cNvSpPr txBox="1">
            <a:spLocks noChangeArrowheads="1"/>
          </p:cNvSpPr>
          <p:nvPr/>
        </p:nvSpPr>
        <p:spPr bwMode="auto">
          <a:xfrm>
            <a:off x="1981200" y="4572000"/>
            <a:ext cx="434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US" altLang="sl-SI" i="1" dirty="0">
                <a:latin typeface="Times New Roman" pitchFamily="18" charset="0"/>
              </a:rPr>
              <a:t>Ipomoea spp.</a:t>
            </a:r>
            <a:r>
              <a:rPr lang="en-US" altLang="sl-SI" dirty="0">
                <a:latin typeface="Times New Roman" pitchFamily="18" charset="0"/>
              </a:rPr>
              <a:t> (</a:t>
            </a:r>
            <a:r>
              <a:rPr lang="en-US" altLang="sl-SI" i="1" dirty="0">
                <a:latin typeface="Times New Roman" pitchFamily="18" charset="0"/>
              </a:rPr>
              <a:t>I. </a:t>
            </a:r>
            <a:r>
              <a:rPr lang="en-US" altLang="sl-SI" i="1" dirty="0" err="1">
                <a:latin typeface="Times New Roman" pitchFamily="18" charset="0"/>
              </a:rPr>
              <a:t>purpurea</a:t>
            </a:r>
            <a:r>
              <a:rPr lang="en-US" altLang="sl-SI" dirty="0">
                <a:latin typeface="Times New Roman" pitchFamily="18" charset="0"/>
              </a:rPr>
              <a:t>) </a:t>
            </a:r>
          </a:p>
          <a:p>
            <a:pPr eaLnBrk="1" hangingPunct="1">
              <a:spcBef>
                <a:spcPct val="50000"/>
              </a:spcBef>
            </a:pPr>
            <a:r>
              <a:rPr lang="en-US" altLang="sl-SI" dirty="0">
                <a:latin typeface="Times New Roman" pitchFamily="18" charset="0"/>
              </a:rPr>
              <a:t>5-10 g </a:t>
            </a:r>
            <a:r>
              <a:rPr lang="sl-SI" altLang="sl-SI" dirty="0">
                <a:latin typeface="Times New Roman" pitchFamily="18" charset="0"/>
              </a:rPr>
              <a:t>semen</a:t>
            </a:r>
            <a:endParaRPr lang="en-US" altLang="sl-SI" dirty="0">
              <a:latin typeface="Times New Roman" pitchFamily="18" charset="0"/>
            </a:endParaRPr>
          </a:p>
          <a:p>
            <a:pPr eaLnBrk="1" hangingPunct="1">
              <a:spcBef>
                <a:spcPct val="50000"/>
              </a:spcBef>
            </a:pPr>
            <a:r>
              <a:rPr lang="en-US" altLang="sl-SI" dirty="0" err="1">
                <a:latin typeface="Times New Roman" pitchFamily="18" charset="0"/>
              </a:rPr>
              <a:t>Azte</a:t>
            </a:r>
            <a:r>
              <a:rPr lang="sl-SI" altLang="sl-SI" dirty="0">
                <a:latin typeface="Times New Roman" pitchFamily="18" charset="0"/>
              </a:rPr>
              <a:t>ško ime</a:t>
            </a:r>
            <a:r>
              <a:rPr lang="en-US" altLang="sl-SI" dirty="0">
                <a:latin typeface="Times New Roman" pitchFamily="18" charset="0"/>
              </a:rPr>
              <a:t>: </a:t>
            </a:r>
            <a:r>
              <a:rPr lang="en-US" altLang="sl-SI" b="1" dirty="0" err="1">
                <a:latin typeface="Times New Roman" pitchFamily="18" charset="0"/>
              </a:rPr>
              <a:t>Oliliuqui</a:t>
            </a:r>
            <a:endParaRPr lang="en-US" altLang="sl-SI" b="1" dirty="0">
              <a:latin typeface="Times New Roman" pitchFamily="18" charset="0"/>
            </a:endParaRPr>
          </a:p>
        </p:txBody>
      </p:sp>
      <p:pic>
        <p:nvPicPr>
          <p:cNvPr id="51206" name="Picture 5" descr="argyreia_nervosa9"/>
          <p:cNvPicPr>
            <a:picLocks noChangeAspect="1" noChangeArrowheads="1"/>
          </p:cNvPicPr>
          <p:nvPr/>
        </p:nvPicPr>
        <p:blipFill>
          <a:blip r:embed="rId4" cstate="print">
            <a:extLst>
              <a:ext uri="{28A0092B-C50C-407E-A947-70E740481C1C}">
                <a14:useLocalDpi xmlns:a14="http://schemas.microsoft.com/office/drawing/2010/main" val="0"/>
              </a:ext>
            </a:extLst>
          </a:blip>
          <a:srcRect r="7249" b="6250"/>
          <a:stretch>
            <a:fillRect/>
          </a:stretch>
        </p:blipFill>
        <p:spPr bwMode="auto">
          <a:xfrm>
            <a:off x="6248401" y="931369"/>
            <a:ext cx="4419599" cy="35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6"/>
          <p:cNvSpPr txBox="1">
            <a:spLocks noChangeArrowheads="1"/>
          </p:cNvSpPr>
          <p:nvPr/>
        </p:nvSpPr>
        <p:spPr bwMode="auto">
          <a:xfrm>
            <a:off x="6324600" y="47244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endParaRPr lang="sl-SI" altLang="sl-SI">
              <a:latin typeface="Times New Roman" pitchFamily="18" charset="0"/>
            </a:endParaRPr>
          </a:p>
        </p:txBody>
      </p:sp>
      <p:sp>
        <p:nvSpPr>
          <p:cNvPr id="51208" name="Text Box 7"/>
          <p:cNvSpPr txBox="1">
            <a:spLocks noChangeArrowheads="1"/>
          </p:cNvSpPr>
          <p:nvPr/>
        </p:nvSpPr>
        <p:spPr bwMode="auto">
          <a:xfrm>
            <a:off x="6248400" y="4572001"/>
            <a:ext cx="358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US" altLang="sl-SI" i="1" dirty="0" err="1">
                <a:latin typeface="Times New Roman" pitchFamily="18" charset="0"/>
              </a:rPr>
              <a:t>Argyria</a:t>
            </a:r>
            <a:r>
              <a:rPr lang="en-US" altLang="sl-SI" i="1" dirty="0">
                <a:latin typeface="Times New Roman" pitchFamily="18" charset="0"/>
              </a:rPr>
              <a:t> nervosa</a:t>
            </a:r>
            <a:endParaRPr lang="en-US" altLang="sl-SI" dirty="0">
              <a:latin typeface="Times New Roman" pitchFamily="18" charset="0"/>
            </a:endParaRPr>
          </a:p>
          <a:p>
            <a:pPr eaLnBrk="1" hangingPunct="1">
              <a:spcBef>
                <a:spcPct val="50000"/>
              </a:spcBef>
            </a:pPr>
            <a:r>
              <a:rPr lang="en-US" altLang="sl-SI" dirty="0">
                <a:latin typeface="Times New Roman" pitchFamily="18" charset="0"/>
              </a:rPr>
              <a:t>4-8 </a:t>
            </a:r>
            <a:r>
              <a:rPr lang="sl-SI" altLang="sl-SI" dirty="0">
                <a:latin typeface="Times New Roman" pitchFamily="18" charset="0"/>
              </a:rPr>
              <a:t>semen za učinek</a:t>
            </a:r>
            <a:endParaRPr lang="en-US" altLang="sl-SI" dirty="0">
              <a:latin typeface="Times New Roman" pitchFamily="18" charset="0"/>
            </a:endParaRPr>
          </a:p>
        </p:txBody>
      </p:sp>
    </p:spTree>
    <p:extLst>
      <p:ext uri="{BB962C8B-B14F-4D97-AF65-F5344CB8AC3E}">
        <p14:creationId xmlns:p14="http://schemas.microsoft.com/office/powerpoint/2010/main" val="296831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l-SI" smtClean="0"/>
              <a:t>Halucinogeni</a:t>
            </a:r>
            <a:endParaRPr lang="en-US" dirty="0" smtClean="0"/>
          </a:p>
        </p:txBody>
      </p:sp>
      <p:sp>
        <p:nvSpPr>
          <p:cNvPr id="6147" name="Rectangle 3"/>
          <p:cNvSpPr>
            <a:spLocks noGrp="1" noChangeArrowheads="1"/>
          </p:cNvSpPr>
          <p:nvPr>
            <p:ph type="body" idx="1"/>
          </p:nvPr>
        </p:nvSpPr>
        <p:spPr>
          <a:xfrm>
            <a:off x="21609" y="990600"/>
            <a:ext cx="4648200" cy="5486400"/>
          </a:xfrm>
        </p:spPr>
        <p:txBody>
          <a:bodyPr/>
          <a:lstStyle/>
          <a:p>
            <a:r>
              <a:rPr lang="en-US" dirty="0" err="1" smtClean="0"/>
              <a:t>Snovi</a:t>
            </a:r>
            <a:r>
              <a:rPr lang="sl-SI" dirty="0" smtClean="0"/>
              <a:t>, ki </a:t>
            </a:r>
            <a:r>
              <a:rPr lang="en-US" dirty="0" err="1" smtClean="0"/>
              <a:t>spremeni</a:t>
            </a:r>
            <a:r>
              <a:rPr lang="sl-SI" dirty="0" smtClean="0"/>
              <a:t>jo</a:t>
            </a:r>
            <a:r>
              <a:rPr lang="en-US" dirty="0" smtClean="0"/>
              <a:t> </a:t>
            </a:r>
            <a:r>
              <a:rPr lang="en-US" u="sng" dirty="0" err="1" smtClean="0"/>
              <a:t>čutno</a:t>
            </a:r>
            <a:r>
              <a:rPr lang="en-US" dirty="0" smtClean="0"/>
              <a:t> </a:t>
            </a:r>
            <a:r>
              <a:rPr lang="sl-SI" dirty="0" smtClean="0"/>
              <a:t>(senzorično) </a:t>
            </a:r>
            <a:r>
              <a:rPr lang="sl-SI" u="sng" dirty="0" smtClean="0"/>
              <a:t>obdelavo signalov </a:t>
            </a:r>
            <a:r>
              <a:rPr lang="en-US" dirty="0" smtClean="0"/>
              <a:t>v </a:t>
            </a:r>
            <a:r>
              <a:rPr lang="en-US" dirty="0" err="1" smtClean="0"/>
              <a:t>možganih</a:t>
            </a:r>
            <a:r>
              <a:rPr lang="sl-SI" dirty="0" smtClean="0"/>
              <a:t> in </a:t>
            </a:r>
            <a:r>
              <a:rPr lang="en-US" dirty="0" err="1" smtClean="0"/>
              <a:t>povzročajo</a:t>
            </a:r>
            <a:r>
              <a:rPr lang="sl-SI" dirty="0" smtClean="0"/>
              <a:t>:</a:t>
            </a:r>
          </a:p>
          <a:p>
            <a:pPr lvl="1"/>
            <a:r>
              <a:rPr lang="en-US" dirty="0" err="1" smtClean="0">
                <a:solidFill>
                  <a:schemeClr val="accent6"/>
                </a:solidFill>
              </a:rPr>
              <a:t>zaznavn</a:t>
            </a:r>
            <a:r>
              <a:rPr lang="sl-SI" dirty="0" smtClean="0">
                <a:solidFill>
                  <a:schemeClr val="accent6"/>
                </a:solidFill>
              </a:rPr>
              <a:t>e</a:t>
            </a:r>
            <a:r>
              <a:rPr lang="en-US" dirty="0" smtClean="0">
                <a:solidFill>
                  <a:schemeClr val="accent6"/>
                </a:solidFill>
              </a:rPr>
              <a:t> </a:t>
            </a:r>
            <a:r>
              <a:rPr lang="sl-SI" dirty="0" smtClean="0"/>
              <a:t>spremembe</a:t>
            </a:r>
            <a:r>
              <a:rPr lang="en-US" dirty="0" smtClean="0"/>
              <a:t>,</a:t>
            </a:r>
            <a:endParaRPr lang="sl-SI" dirty="0" smtClean="0"/>
          </a:p>
          <a:p>
            <a:pPr lvl="1"/>
            <a:r>
              <a:rPr lang="en-US" dirty="0" err="1" smtClean="0"/>
              <a:t>spremembe</a:t>
            </a:r>
            <a:r>
              <a:rPr lang="en-US" dirty="0" smtClean="0"/>
              <a:t> v </a:t>
            </a:r>
            <a:r>
              <a:rPr lang="sl-SI" dirty="0" smtClean="0"/>
              <a:t>„</a:t>
            </a:r>
            <a:r>
              <a:rPr lang="en-US" dirty="0" err="1" smtClean="0"/>
              <a:t>obdelavi</a:t>
            </a:r>
            <a:r>
              <a:rPr lang="sl-SI" dirty="0" smtClean="0"/>
              <a:t>“</a:t>
            </a:r>
            <a:r>
              <a:rPr lang="en-US" dirty="0" smtClean="0"/>
              <a:t> </a:t>
            </a:r>
            <a:r>
              <a:rPr lang="en-US" dirty="0" err="1" smtClean="0">
                <a:solidFill>
                  <a:schemeClr val="accent6"/>
                </a:solidFill>
              </a:rPr>
              <a:t>mišljenj</a:t>
            </a:r>
            <a:r>
              <a:rPr lang="sl-SI" dirty="0" smtClean="0">
                <a:solidFill>
                  <a:schemeClr val="accent6"/>
                </a:solidFill>
              </a:rPr>
              <a:t>a</a:t>
            </a:r>
            <a:r>
              <a:rPr lang="sl-SI" dirty="0" smtClean="0"/>
              <a:t>,</a:t>
            </a:r>
          </a:p>
          <a:p>
            <a:pPr lvl="1"/>
            <a:r>
              <a:rPr lang="sl-SI" dirty="0" smtClean="0">
                <a:solidFill>
                  <a:schemeClr val="accent6"/>
                </a:solidFill>
              </a:rPr>
              <a:t>depersonalizacijo</a:t>
            </a:r>
            <a:r>
              <a:rPr lang="sl-SI" dirty="0" smtClean="0"/>
              <a:t>.</a:t>
            </a:r>
            <a:endParaRPr lang="en-US" dirty="0" smtClean="0"/>
          </a:p>
        </p:txBody>
      </p:sp>
      <p:graphicFrame>
        <p:nvGraphicFramePr>
          <p:cNvPr id="5" name="Object 3">
            <a:hlinkClick r:id="" action="ppaction://ole?verb=0"/>
          </p:cNvPr>
          <p:cNvGraphicFramePr>
            <a:graphicFrameLocks/>
          </p:cNvGraphicFramePr>
          <p:nvPr>
            <p:extLst>
              <p:ext uri="{D42A27DB-BD31-4B8C-83A1-F6EECF244321}">
                <p14:modId xmlns:p14="http://schemas.microsoft.com/office/powerpoint/2010/main" val="1316018885"/>
              </p:ext>
            </p:extLst>
          </p:nvPr>
        </p:nvGraphicFramePr>
        <p:xfrm>
          <a:off x="4121150" y="762000"/>
          <a:ext cx="4489450" cy="4521200"/>
        </p:xfrm>
        <a:graphic>
          <a:graphicData uri="http://schemas.openxmlformats.org/presentationml/2006/ole">
            <mc:AlternateContent xmlns:mc="http://schemas.openxmlformats.org/markup-compatibility/2006">
              <mc:Choice xmlns:v="urn:schemas-microsoft-com:vml" Requires="v">
                <p:oleObj spid="_x0000_s7215" r:id="rId4" imgW="4489450" imgH="4521200" progId="">
                  <p:embed/>
                </p:oleObj>
              </mc:Choice>
              <mc:Fallback>
                <p:oleObj r:id="rId4" imgW="4489450" imgH="4521200" progId="">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150" y="762000"/>
                        <a:ext cx="448945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p:cNvSpPr txBox="1">
            <a:spLocks noChangeArrowheads="1"/>
          </p:cNvSpPr>
          <p:nvPr/>
        </p:nvSpPr>
        <p:spPr bwMode="auto">
          <a:xfrm>
            <a:off x="3810000" y="1244600"/>
            <a:ext cx="480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8" tIns="44450" rIns="90488" bIns="44450" numCol="1" anchor="t" anchorCtr="0" compatLnSpc="1">
            <a:prstTxWarp prst="textNoShape">
              <a:avLst/>
            </a:prstTxWarp>
          </a:bodyPr>
          <a:lstStyle>
            <a:lvl1pPr marL="233363" indent="-233363" algn="l" rtl="0" eaLnBrk="0" fontAlgn="base" hangingPunct="0">
              <a:spcBef>
                <a:spcPct val="60000"/>
              </a:spcBef>
              <a:spcAft>
                <a:spcPct val="0"/>
              </a:spcAft>
              <a:buClr>
                <a:schemeClr val="bg2"/>
              </a:buClr>
              <a:buFont typeface="Arial" pitchFamily="34" charset="0"/>
              <a:buChar char="•"/>
              <a:defRPr sz="3200">
                <a:solidFill>
                  <a:schemeClr val="bg2"/>
                </a:solidFill>
                <a:latin typeface="+mn-lt"/>
                <a:ea typeface="Geneva" charset="0"/>
                <a:cs typeface="+mn-cs"/>
              </a:defRPr>
            </a:lvl1pPr>
            <a:lvl2pPr marL="681038" indent="-227013" algn="l" rtl="0" eaLnBrk="0" fontAlgn="base" hangingPunct="0">
              <a:spcBef>
                <a:spcPct val="20000"/>
              </a:spcBef>
              <a:spcAft>
                <a:spcPct val="0"/>
              </a:spcAft>
              <a:buClr>
                <a:schemeClr val="bg2"/>
              </a:buClr>
              <a:buSzPct val="75000"/>
              <a:buFont typeface="Wingdings" pitchFamily="2" charset="2"/>
              <a:buChar char="§"/>
              <a:defRPr sz="3200">
                <a:solidFill>
                  <a:schemeClr val="bg2"/>
                </a:solidFill>
                <a:latin typeface="+mn-lt"/>
                <a:ea typeface="Geneva" charset="0"/>
              </a:defRPr>
            </a:lvl2pPr>
            <a:lvl3pPr marL="1143000" indent="-228600" algn="l" rtl="0" eaLnBrk="0" fontAlgn="base" hangingPunct="0">
              <a:spcBef>
                <a:spcPct val="20000"/>
              </a:spcBef>
              <a:spcAft>
                <a:spcPct val="0"/>
              </a:spcAft>
              <a:buClr>
                <a:schemeClr val="bg2"/>
              </a:buClr>
              <a:buSzPct val="100000"/>
              <a:buFont typeface="Arial" pitchFamily="34" charset="0"/>
              <a:buChar char="•"/>
              <a:defRPr sz="3200">
                <a:solidFill>
                  <a:schemeClr val="bg2"/>
                </a:solidFill>
                <a:latin typeface="+mn-lt"/>
                <a:ea typeface="Geneva" charset="0"/>
              </a:defRPr>
            </a:lvl3pPr>
            <a:lvl4pPr marL="1600200" indent="-228600" algn="l" rtl="0" eaLnBrk="0" fontAlgn="base" hangingPunct="0">
              <a:spcBef>
                <a:spcPct val="20000"/>
              </a:spcBef>
              <a:spcAft>
                <a:spcPct val="0"/>
              </a:spcAft>
              <a:buClr>
                <a:schemeClr val="bg2"/>
              </a:buClr>
              <a:buSzPct val="75000"/>
              <a:buFont typeface="Wingdings" pitchFamily="2" charset="2"/>
              <a:buChar char="§"/>
              <a:defRPr sz="3200">
                <a:solidFill>
                  <a:schemeClr val="bg2"/>
                </a:solidFill>
                <a:latin typeface="+mn-lt"/>
                <a:ea typeface="Geneva" charset="0"/>
              </a:defRPr>
            </a:lvl4pPr>
            <a:lvl5pPr marL="2057400" indent="-228600" algn="l" rtl="0" eaLnBrk="0" fontAlgn="base" hangingPunct="0">
              <a:spcBef>
                <a:spcPct val="20000"/>
              </a:spcBef>
              <a:spcAft>
                <a:spcPct val="0"/>
              </a:spcAft>
              <a:buClr>
                <a:schemeClr val="bg2"/>
              </a:buClr>
              <a:buSzPct val="100000"/>
              <a:buFont typeface="Arial" pitchFamily="34" charset="0"/>
              <a:buChar char="•"/>
              <a:defRPr sz="3200">
                <a:solidFill>
                  <a:schemeClr val="bg2"/>
                </a:solidFill>
                <a:latin typeface="+mn-lt"/>
                <a:ea typeface="Geneva" charset="0"/>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a:lstStyle>
          <a:p>
            <a:pPr algn="ctr" eaLnBrk="1" hangingPunct="1">
              <a:buFont typeface="Wingdings" pitchFamily="2" charset="2"/>
              <a:buNone/>
              <a:defRPr/>
            </a:pPr>
            <a:r>
              <a:rPr lang="en-US" kern="0" dirty="0"/>
              <a:t>Ps</a:t>
            </a:r>
            <a:r>
              <a:rPr lang="sl-SI" kern="0" dirty="0"/>
              <a:t>i</a:t>
            </a:r>
            <a:r>
              <a:rPr lang="en-US" kern="0" dirty="0"/>
              <a:t>h</a:t>
            </a:r>
            <a:r>
              <a:rPr lang="sl-SI" kern="0" dirty="0"/>
              <a:t>e</a:t>
            </a:r>
            <a:r>
              <a:rPr lang="en-US" kern="0" dirty="0"/>
              <a:t>deli</a:t>
            </a:r>
            <a:r>
              <a:rPr lang="sl-SI" kern="0" dirty="0" err="1"/>
              <a:t>čno</a:t>
            </a:r>
            <a:r>
              <a:rPr lang="en-US" kern="0" dirty="0"/>
              <a:t>  </a:t>
            </a:r>
            <a:endParaRPr lang="sl-SI" kern="0" dirty="0"/>
          </a:p>
          <a:p>
            <a:pPr algn="ctr" eaLnBrk="1" hangingPunct="1">
              <a:buFont typeface="Wingdings" pitchFamily="2" charset="2"/>
              <a:buNone/>
              <a:defRPr/>
            </a:pPr>
            <a:endParaRPr lang="en-US" sz="2000" kern="0" dirty="0"/>
          </a:p>
          <a:p>
            <a:pPr algn="ctr" eaLnBrk="1" hangingPunct="1">
              <a:buFont typeface="Wingdings" pitchFamily="2" charset="2"/>
              <a:buNone/>
              <a:defRPr/>
            </a:pPr>
            <a:r>
              <a:rPr lang="en-US" kern="0" dirty="0"/>
              <a:t>Ps</a:t>
            </a:r>
            <a:r>
              <a:rPr lang="sl-SI" kern="0" dirty="0"/>
              <a:t>i</a:t>
            </a:r>
            <a:r>
              <a:rPr lang="en-US" kern="0" dirty="0" err="1"/>
              <a:t>hogen</a:t>
            </a:r>
            <a:r>
              <a:rPr lang="sl-SI" kern="0" dirty="0"/>
              <a:t>o</a:t>
            </a:r>
          </a:p>
          <a:p>
            <a:pPr algn="ctr" eaLnBrk="1" hangingPunct="1">
              <a:buFont typeface="Wingdings" pitchFamily="2" charset="2"/>
              <a:buNone/>
              <a:defRPr/>
            </a:pPr>
            <a:endParaRPr lang="en-US" kern="0" dirty="0"/>
          </a:p>
          <a:p>
            <a:pPr algn="ctr" eaLnBrk="1" hangingPunct="1">
              <a:buFont typeface="Wingdings" pitchFamily="2" charset="2"/>
              <a:buNone/>
              <a:defRPr/>
            </a:pPr>
            <a:r>
              <a:rPr lang="en-US" kern="0" dirty="0"/>
              <a:t>Ps</a:t>
            </a:r>
            <a:r>
              <a:rPr lang="sl-SI" kern="0" dirty="0"/>
              <a:t>i</a:t>
            </a:r>
            <a:r>
              <a:rPr lang="en-US" kern="0" dirty="0" err="1"/>
              <a:t>homimeti</a:t>
            </a:r>
            <a:r>
              <a:rPr lang="sl-SI" kern="0" dirty="0" err="1"/>
              <a:t>čno</a:t>
            </a:r>
            <a:endParaRPr lang="en-US" kern="0" dirty="0"/>
          </a:p>
        </p:txBody>
      </p:sp>
      <p:pic>
        <p:nvPicPr>
          <p:cNvPr id="2" name="Slika 1"/>
          <p:cNvPicPr>
            <a:picLocks noChangeAspect="1"/>
          </p:cNvPicPr>
          <p:nvPr/>
        </p:nvPicPr>
        <p:blipFill>
          <a:blip r:embed="rId6"/>
          <a:stretch>
            <a:fillRect/>
          </a:stretch>
        </p:blipFill>
        <p:spPr>
          <a:xfrm>
            <a:off x="8804032" y="1026994"/>
            <a:ext cx="3293729" cy="5450006"/>
          </a:xfrm>
          <a:prstGeom prst="rect">
            <a:avLst/>
          </a:prstGeom>
        </p:spPr>
      </p:pic>
      <p:sp>
        <p:nvSpPr>
          <p:cNvPr id="3" name="Pravokotnik 2"/>
          <p:cNvSpPr/>
          <p:nvPr/>
        </p:nvSpPr>
        <p:spPr>
          <a:xfrm>
            <a:off x="8791610" y="6488668"/>
            <a:ext cx="3409908" cy="369332"/>
          </a:xfrm>
          <a:prstGeom prst="rect">
            <a:avLst/>
          </a:prstGeom>
        </p:spPr>
        <p:txBody>
          <a:bodyPr wrap="none">
            <a:spAutoFit/>
          </a:bodyPr>
          <a:lstStyle/>
          <a:p>
            <a:r>
              <a:rPr lang="en-US" sz="1800" dirty="0"/>
              <a:t>Biochemistry 2022, 61, 3, 127-136</a:t>
            </a:r>
            <a:endParaRPr lang="en-GB" sz="1800" dirty="0"/>
          </a:p>
        </p:txBody>
      </p:sp>
    </p:spTree>
    <p:extLst>
      <p:ext uri="{BB962C8B-B14F-4D97-AF65-F5344CB8AC3E}">
        <p14:creationId xmlns:p14="http://schemas.microsoft.com/office/powerpoint/2010/main" val="576619811"/>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52600" y="152401"/>
            <a:ext cx="8229600" cy="492125"/>
          </a:xfrm>
        </p:spPr>
        <p:txBody>
          <a:bodyPr vert="horz" wrap="square" lIns="90488" tIns="44450" rIns="90488" bIns="44450" numCol="1" anchor="b" anchorCtr="0" compatLnSpc="1">
            <a:prstTxWarp prst="textNoShape">
              <a:avLst/>
            </a:prstTxWarp>
          </a:bodyPr>
          <a:lstStyle/>
          <a:p>
            <a:pPr eaLnBrk="1" hangingPunct="1">
              <a:defRPr/>
            </a:pPr>
            <a:r>
              <a:rPr lang="sl-SI" dirty="0" smtClean="0"/>
              <a:t>2. Empatogeni</a:t>
            </a:r>
            <a:endParaRPr lang="en-US" dirty="0" smtClean="0"/>
          </a:p>
        </p:txBody>
      </p:sp>
      <p:sp>
        <p:nvSpPr>
          <p:cNvPr id="28675" name="Rectangle 3"/>
          <p:cNvSpPr>
            <a:spLocks noGrp="1" noChangeArrowheads="1"/>
          </p:cNvSpPr>
          <p:nvPr>
            <p:ph type="body" idx="1"/>
          </p:nvPr>
        </p:nvSpPr>
        <p:spPr>
          <a:xfrm>
            <a:off x="152400" y="816261"/>
            <a:ext cx="5867400" cy="4800600"/>
          </a:xfrm>
        </p:spPr>
        <p:txBody>
          <a:bodyPr vert="horz" wrap="square" lIns="90488" tIns="44450" rIns="90488" bIns="44450" numCol="1" anchor="t" anchorCtr="0" compatLnSpc="1">
            <a:prstTxWarp prst="textNoShape">
              <a:avLst/>
            </a:prstTxWarp>
          </a:bodyPr>
          <a:lstStyle/>
          <a:p>
            <a:pPr eaLnBrk="1" hangingPunct="1">
              <a:defRPr/>
            </a:pPr>
            <a:r>
              <a:rPr lang="en-US" dirty="0" smtClean="0"/>
              <a:t> </a:t>
            </a:r>
            <a:r>
              <a:rPr lang="sl-SI" b="1" dirty="0" smtClean="0"/>
              <a:t>Feniletilamini</a:t>
            </a:r>
            <a:r>
              <a:rPr lang="sl-SI" dirty="0" smtClean="0"/>
              <a:t> so podobni </a:t>
            </a:r>
            <a:r>
              <a:rPr lang="sl-SI" i="1" dirty="0" smtClean="0"/>
              <a:t>amfetaminom</a:t>
            </a:r>
            <a:r>
              <a:rPr lang="en-US" dirty="0" smtClean="0"/>
              <a:t>.</a:t>
            </a:r>
          </a:p>
          <a:p>
            <a:pPr eaLnBrk="1" hangingPunct="1">
              <a:defRPr/>
            </a:pPr>
            <a:r>
              <a:rPr lang="en-US" dirty="0" smtClean="0"/>
              <a:t> </a:t>
            </a:r>
            <a:r>
              <a:rPr lang="sl-SI" dirty="0" smtClean="0"/>
              <a:t>Različni halucinogeni in stimulirajoči učinki na </a:t>
            </a:r>
            <a:r>
              <a:rPr lang="en-US" dirty="0" smtClean="0"/>
              <a:t>CN</a:t>
            </a:r>
            <a:r>
              <a:rPr lang="sl-SI" dirty="0" smtClean="0"/>
              <a:t>S.</a:t>
            </a:r>
            <a:endParaRPr lang="en-US" dirty="0" smtClean="0"/>
          </a:p>
          <a:p>
            <a:pPr eaLnBrk="1" hangingPunct="1">
              <a:defRPr/>
            </a:pPr>
            <a:r>
              <a:rPr lang="en-US" dirty="0" smtClean="0"/>
              <a:t> </a:t>
            </a:r>
            <a:r>
              <a:rPr lang="sl-SI" dirty="0" smtClean="0"/>
              <a:t>Učinki</a:t>
            </a:r>
            <a:r>
              <a:rPr lang="en-US" dirty="0" smtClean="0"/>
              <a:t>:</a:t>
            </a:r>
          </a:p>
          <a:p>
            <a:pPr lvl="1" eaLnBrk="1" hangingPunct="1">
              <a:buSzPct val="75000"/>
              <a:defRPr/>
            </a:pPr>
            <a:r>
              <a:rPr lang="sl-SI" dirty="0" smtClean="0"/>
              <a:t>Sproščanje </a:t>
            </a:r>
            <a:r>
              <a:rPr lang="en-US" b="1" dirty="0" smtClean="0"/>
              <a:t>serotonin</a:t>
            </a:r>
            <a:r>
              <a:rPr lang="sl-SI" b="1" dirty="0" smtClean="0"/>
              <a:t>a</a:t>
            </a:r>
            <a:r>
              <a:rPr lang="en-US" dirty="0" smtClean="0"/>
              <a:t> </a:t>
            </a:r>
            <a:r>
              <a:rPr lang="sl-SI" dirty="0" smtClean="0"/>
              <a:t>sproža </a:t>
            </a:r>
            <a:r>
              <a:rPr lang="sl-SI" u="sng" dirty="0" smtClean="0"/>
              <a:t>halucinogene</a:t>
            </a:r>
            <a:r>
              <a:rPr lang="sl-SI" dirty="0" smtClean="0"/>
              <a:t> učinke,</a:t>
            </a:r>
            <a:endParaRPr lang="en-US" dirty="0" smtClean="0"/>
          </a:p>
          <a:p>
            <a:pPr lvl="1" eaLnBrk="1" hangingPunct="1">
              <a:buSzPct val="75000"/>
              <a:defRPr/>
            </a:pPr>
            <a:r>
              <a:rPr lang="sl-SI" dirty="0" smtClean="0"/>
              <a:t>Sproščanje </a:t>
            </a:r>
            <a:r>
              <a:rPr lang="en-US" b="1" dirty="0" err="1" smtClean="0"/>
              <a:t>dopamin</a:t>
            </a:r>
            <a:r>
              <a:rPr lang="sl-SI" b="1" dirty="0" smtClean="0"/>
              <a:t>a</a:t>
            </a:r>
            <a:r>
              <a:rPr lang="en-US" dirty="0" smtClean="0"/>
              <a:t> </a:t>
            </a:r>
            <a:r>
              <a:rPr lang="sl-SI" dirty="0" smtClean="0"/>
              <a:t>sproža </a:t>
            </a:r>
            <a:r>
              <a:rPr lang="en-US" u="sng" dirty="0" err="1" smtClean="0"/>
              <a:t>stimul</a:t>
            </a:r>
            <a:r>
              <a:rPr lang="sl-SI" u="sng" dirty="0" smtClean="0"/>
              <a:t>irajoče</a:t>
            </a:r>
            <a:r>
              <a:rPr lang="en-US" u="sng" dirty="0" smtClean="0"/>
              <a:t> </a:t>
            </a:r>
            <a:r>
              <a:rPr lang="sl-SI" dirty="0" smtClean="0"/>
              <a:t>učinke.</a:t>
            </a:r>
            <a:endParaRPr lang="en-US" dirty="0" smtClean="0"/>
          </a:p>
        </p:txBody>
      </p:sp>
      <p:pic>
        <p:nvPicPr>
          <p:cNvPr id="13314" name="Picture 2" descr="http://www.chocolatehotchocolate.com/wp-content/uploads/2014/04/chocolate-he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086" y="152401"/>
            <a:ext cx="2966113" cy="4464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datinglibrary.com/howtomakeanyonefallinlovewithy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1" y="2343713"/>
            <a:ext cx="2955670" cy="451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330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5">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5">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5">
                                            <p:txEl>
                                              <p:pRg st="2" end="2"/>
                                            </p:txEl>
                                          </p:spTgt>
                                        </p:tgtEl>
                                        <p:attrNameLst>
                                          <p:attrName>ppt_c</p:attrName>
                                        </p:attrNameLst>
                                      </p:cBhvr>
                                      <p:to>
                                        <a:schemeClr val="folHlink"/>
                                      </p:to>
                                    </p:animClr>
                                  </p:subTnLst>
                                </p:cTn>
                              </p:par>
                              <p:par>
                                <p:cTn id="21" presetID="2" presetClass="entr" presetSubtype="4" fill="hold" grpId="0" nodeType="with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 calcmode="lin" valueType="num">
                                      <p:cBhvr additive="base">
                                        <p:cTn id="23"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5">
                                            <p:txEl>
                                              <p:pRg st="3" end="3"/>
                                            </p:txEl>
                                          </p:spTgt>
                                        </p:tgtEl>
                                        <p:attrNameLst>
                                          <p:attrName>ppt_c</p:attrName>
                                        </p:attrNameLst>
                                      </p:cBhvr>
                                      <p:to>
                                        <a:schemeClr val="folHlink"/>
                                      </p:to>
                                    </p:animClr>
                                  </p:subTnLst>
                                </p:cTn>
                              </p:par>
                              <p:par>
                                <p:cTn id="25" presetID="2" presetClass="entr" presetSubtype="4" fill="hold" grpId="0"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 calcmode="lin" valueType="num">
                                      <p:cBhvr additive="base">
                                        <p:cTn id="27"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5">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
            <a:ext cx="9144000" cy="644525"/>
          </a:xfrm>
        </p:spPr>
        <p:txBody>
          <a:bodyPr/>
          <a:lstStyle/>
          <a:p>
            <a:r>
              <a:rPr lang="sl-SI" dirty="0" smtClean="0"/>
              <a:t>3. </a:t>
            </a:r>
            <a:r>
              <a:rPr lang="sl-SI" dirty="0"/>
              <a:t>K</a:t>
            </a:r>
            <a:r>
              <a:rPr lang="sl-SI" dirty="0" smtClean="0"/>
              <a:t>anabinoidi</a:t>
            </a:r>
            <a:endParaRPr lang="sl-SI" dirty="0"/>
          </a:p>
        </p:txBody>
      </p:sp>
      <p:sp>
        <p:nvSpPr>
          <p:cNvPr id="3" name="Content Placeholder 2"/>
          <p:cNvSpPr>
            <a:spLocks noGrp="1"/>
          </p:cNvSpPr>
          <p:nvPr>
            <p:ph idx="1"/>
          </p:nvPr>
        </p:nvSpPr>
        <p:spPr>
          <a:xfrm>
            <a:off x="762000" y="865409"/>
            <a:ext cx="9753600" cy="5486400"/>
          </a:xfrm>
        </p:spPr>
        <p:txBody>
          <a:bodyPr/>
          <a:lstStyle/>
          <a:p>
            <a:r>
              <a:rPr lang="sl-SI" u="sng" dirty="0" smtClean="0"/>
              <a:t>THC</a:t>
            </a:r>
            <a:r>
              <a:rPr lang="sl-SI" dirty="0" smtClean="0"/>
              <a:t>, CBD, CBN, THCV, </a:t>
            </a:r>
          </a:p>
          <a:p>
            <a:r>
              <a:rPr lang="sl-SI" dirty="0" smtClean="0"/>
              <a:t>CBG;</a:t>
            </a:r>
          </a:p>
          <a:p>
            <a:r>
              <a:rPr lang="sl-SI" dirty="0" smtClean="0"/>
              <a:t>4 % globalno.</a:t>
            </a:r>
            <a:endParaRPr lang="sl-SI" dirty="0"/>
          </a:p>
        </p:txBody>
      </p:sp>
      <p:pic>
        <p:nvPicPr>
          <p:cNvPr id="15362" name="Picture 2" descr="http://www.wakingtimes.com/wp-content/uploads/2013/04/WIKI-Cannabi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19" y="3215110"/>
            <a:ext cx="5706707" cy="35666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maryjanesgarden.com/images/hashi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3215109"/>
            <a:ext cx="4724399" cy="35399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kguff.com/wp-content/uploads/2010/05/EdenHashishCentre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841525"/>
            <a:ext cx="30861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42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4. Ketamin</a:t>
            </a:r>
            <a:endParaRPr lang="sl-SI" dirty="0"/>
          </a:p>
        </p:txBody>
      </p:sp>
      <p:sp>
        <p:nvSpPr>
          <p:cNvPr id="3" name="Content Placeholder 2"/>
          <p:cNvSpPr>
            <a:spLocks noGrp="1"/>
          </p:cNvSpPr>
          <p:nvPr>
            <p:ph idx="1"/>
          </p:nvPr>
        </p:nvSpPr>
        <p:spPr>
          <a:xfrm>
            <a:off x="762000" y="990600"/>
            <a:ext cx="8458200" cy="5486400"/>
          </a:xfrm>
        </p:spPr>
        <p:txBody>
          <a:bodyPr/>
          <a:lstStyle/>
          <a:p>
            <a:r>
              <a:rPr lang="sl-SI" sz="2800" dirty="0"/>
              <a:t>Ketamin je </a:t>
            </a:r>
            <a:r>
              <a:rPr lang="sl-SI" sz="2800" u="sng" dirty="0"/>
              <a:t>disociativni anestetik </a:t>
            </a:r>
            <a:r>
              <a:rPr lang="sl-SI" sz="2800" dirty="0"/>
              <a:t>za indukcijo in vzdrževanje anestezije. </a:t>
            </a:r>
          </a:p>
          <a:p>
            <a:r>
              <a:rPr lang="sl-SI" sz="2800" dirty="0"/>
              <a:t>Pomirjanje v intenzivni negi, proti bolečinam, zdravljenje bronhospazma, kot </a:t>
            </a:r>
            <a:r>
              <a:rPr lang="sl-SI" sz="2800" u="sng" dirty="0"/>
              <a:t>antidepresiv</a:t>
            </a:r>
            <a:r>
              <a:rPr lang="sl-SI" sz="2800" dirty="0"/>
              <a:t>. </a:t>
            </a:r>
          </a:p>
          <a:p>
            <a:r>
              <a:rPr lang="sl-SI" sz="2800" dirty="0">
                <a:solidFill>
                  <a:srgbClr val="FF0000"/>
                </a:solidFill>
              </a:rPr>
              <a:t>NMDA</a:t>
            </a:r>
            <a:r>
              <a:rPr lang="sl-SI" sz="2800" dirty="0"/>
              <a:t> antagonist, </a:t>
            </a:r>
            <a:r>
              <a:rPr lang="sl-SI" sz="2800" dirty="0">
                <a:solidFill>
                  <a:schemeClr val="accent2">
                    <a:lumMod val="75000"/>
                  </a:schemeClr>
                </a:solidFill>
              </a:rPr>
              <a:t>opioidni</a:t>
            </a:r>
            <a:r>
              <a:rPr lang="sl-SI" sz="2800" dirty="0"/>
              <a:t> R, </a:t>
            </a:r>
            <a:r>
              <a:rPr lang="sl-SI" sz="2800" dirty="0">
                <a:solidFill>
                  <a:srgbClr val="C00000"/>
                </a:solidFill>
              </a:rPr>
              <a:t>monoaminski</a:t>
            </a:r>
            <a:r>
              <a:rPr lang="sl-SI" sz="2800" dirty="0"/>
              <a:t> transporterji...</a:t>
            </a:r>
          </a:p>
          <a:p>
            <a:r>
              <a:rPr lang="en-US" sz="2800" dirty="0" err="1"/>
              <a:t>Ketamin</a:t>
            </a:r>
            <a:r>
              <a:rPr lang="en-US" sz="2800" dirty="0"/>
              <a:t> </a:t>
            </a:r>
            <a:r>
              <a:rPr lang="sl-SI" sz="2800" dirty="0"/>
              <a:t>razvit </a:t>
            </a:r>
            <a:r>
              <a:rPr lang="en-US" sz="2800" dirty="0"/>
              <a:t>1962. </a:t>
            </a:r>
            <a:r>
              <a:rPr lang="sl-SI" sz="2800" dirty="0"/>
              <a:t>Je eno od zdravil, ki bi moralo biti na voljo v int. negi</a:t>
            </a:r>
            <a:r>
              <a:rPr lang="en-US" sz="2800" dirty="0"/>
              <a:t> </a:t>
            </a:r>
            <a:r>
              <a:rPr lang="sl-SI" sz="2800" dirty="0"/>
              <a:t>(</a:t>
            </a:r>
            <a:r>
              <a:rPr lang="en-US" sz="2800" i="1" dirty="0" err="1"/>
              <a:t>Ketanest</a:t>
            </a:r>
            <a:r>
              <a:rPr lang="sl-SI" sz="2800" dirty="0"/>
              <a:t>)</a:t>
            </a:r>
            <a:r>
              <a:rPr lang="en-US" sz="2800" dirty="0"/>
              <a:t>, </a:t>
            </a:r>
            <a:endParaRPr lang="sl-SI" sz="2800" dirty="0"/>
          </a:p>
          <a:p>
            <a:r>
              <a:rPr lang="sl-SI" sz="2800" dirty="0"/>
              <a:t>Rekreativna droga – nevarnost smrti. </a:t>
            </a:r>
            <a:endParaRPr lang="en-US" sz="2800" dirty="0"/>
          </a:p>
          <a:p>
            <a:r>
              <a:rPr lang="sl-SI" sz="2800" dirty="0">
                <a:hlinkClick r:id="rId2"/>
              </a:rPr>
              <a:t>https://www.youtube.com/watch?v=O0v2NfmfAFg</a:t>
            </a:r>
            <a:r>
              <a:rPr lang="sl-SI" sz="2800" dirty="0"/>
              <a:t> </a:t>
            </a:r>
          </a:p>
        </p:txBody>
      </p:sp>
      <p:pic>
        <p:nvPicPr>
          <p:cNvPr id="4" name="Slika 3"/>
          <p:cNvPicPr>
            <a:picLocks noChangeAspect="1"/>
          </p:cNvPicPr>
          <p:nvPr/>
        </p:nvPicPr>
        <p:blipFill>
          <a:blip r:embed="rId3"/>
          <a:stretch>
            <a:fillRect/>
          </a:stretch>
        </p:blipFill>
        <p:spPr>
          <a:xfrm>
            <a:off x="9372600" y="1141721"/>
            <a:ext cx="2438400" cy="3664262"/>
          </a:xfrm>
          <a:prstGeom prst="rect">
            <a:avLst/>
          </a:prstGeom>
        </p:spPr>
      </p:pic>
    </p:spTree>
    <p:extLst>
      <p:ext uri="{BB962C8B-B14F-4D97-AF65-F5344CB8AC3E}">
        <p14:creationId xmlns:p14="http://schemas.microsoft.com/office/powerpoint/2010/main" val="3042415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številke diapozitiva 5"/>
          <p:cNvSpPr>
            <a:spLocks noGrp="1"/>
          </p:cNvSpPr>
          <p:nvPr>
            <p:ph type="sldNum" sz="quarter" idx="12"/>
          </p:nvPr>
        </p:nvSpPr>
        <p:spPr/>
        <p:txBody>
          <a:bodyPr/>
          <a:lstStyle/>
          <a:p>
            <a:pPr>
              <a:defRPr/>
            </a:pPr>
            <a:fld id="{3E0CEB4E-A5AB-46CD-988C-458CF966FFD2}" type="slidenum">
              <a:rPr lang="en-US"/>
              <a:pPr>
                <a:defRPr/>
              </a:pPr>
              <a:t>23</a:t>
            </a:fld>
            <a:endParaRPr lang="en-US"/>
          </a:p>
        </p:txBody>
      </p:sp>
      <p:sp>
        <p:nvSpPr>
          <p:cNvPr id="82946" name="Rectangle 2"/>
          <p:cNvSpPr>
            <a:spLocks noGrp="1" noChangeArrowheads="1"/>
          </p:cNvSpPr>
          <p:nvPr>
            <p:ph type="title"/>
          </p:nvPr>
        </p:nvSpPr>
        <p:spPr/>
        <p:txBody>
          <a:bodyPr/>
          <a:lstStyle/>
          <a:p>
            <a:pPr eaLnBrk="1" hangingPunct="1">
              <a:defRPr/>
            </a:pPr>
            <a:r>
              <a:rPr lang="sl-SI" i="1" dirty="0" smtClean="0"/>
              <a:t>5.) </a:t>
            </a:r>
            <a:r>
              <a:rPr lang="en-US" i="1" dirty="0" smtClean="0"/>
              <a:t>Salvia </a:t>
            </a:r>
            <a:r>
              <a:rPr lang="en-US" i="1" dirty="0" err="1" smtClean="0"/>
              <a:t>divinorum</a:t>
            </a:r>
            <a:r>
              <a:rPr lang="en-US" i="1" dirty="0" smtClean="0"/>
              <a:t> </a:t>
            </a:r>
            <a:endParaRPr lang="en-US" sz="3600" dirty="0"/>
          </a:p>
        </p:txBody>
      </p:sp>
      <p:sp>
        <p:nvSpPr>
          <p:cNvPr id="82947" name="Rectangle 3"/>
          <p:cNvSpPr>
            <a:spLocks noGrp="1" noChangeArrowheads="1"/>
          </p:cNvSpPr>
          <p:nvPr>
            <p:ph type="body" idx="1"/>
          </p:nvPr>
        </p:nvSpPr>
        <p:spPr>
          <a:xfrm>
            <a:off x="907576" y="1219200"/>
            <a:ext cx="6324600" cy="5486400"/>
          </a:xfrm>
        </p:spPr>
        <p:txBody>
          <a:bodyPr/>
          <a:lstStyle/>
          <a:p>
            <a:pPr eaLnBrk="1" hangingPunct="1">
              <a:lnSpc>
                <a:spcPct val="90000"/>
              </a:lnSpc>
              <a:defRPr/>
            </a:pPr>
            <a:r>
              <a:rPr lang="sl-SI" dirty="0" smtClean="0"/>
              <a:t>Tudi druge </a:t>
            </a:r>
            <a:r>
              <a:rPr lang="en-US" i="1" dirty="0" smtClean="0"/>
              <a:t>Salvia spp. </a:t>
            </a:r>
            <a:r>
              <a:rPr lang="sl-SI" dirty="0"/>
              <a:t>l</a:t>
            </a:r>
            <a:r>
              <a:rPr lang="sl-SI" dirty="0" smtClean="0"/>
              <a:t>ahko vsebujejo psihoaktivne </a:t>
            </a:r>
            <a:r>
              <a:rPr lang="en-US" dirty="0" err="1" smtClean="0"/>
              <a:t>diterpene</a:t>
            </a:r>
            <a:r>
              <a:rPr lang="en-US" dirty="0" smtClean="0"/>
              <a:t>. “</a:t>
            </a:r>
            <a:r>
              <a:rPr lang="en-US" b="1" dirty="0" err="1" smtClean="0"/>
              <a:t>Salvinorin</a:t>
            </a:r>
            <a:r>
              <a:rPr lang="en-US" dirty="0" smtClean="0"/>
              <a:t> A”</a:t>
            </a:r>
            <a:r>
              <a:rPr lang="sl-SI" dirty="0" smtClean="0"/>
              <a:t>,</a:t>
            </a:r>
            <a:endParaRPr lang="en-US" dirty="0" smtClean="0"/>
          </a:p>
          <a:p>
            <a:pPr eaLnBrk="1" hangingPunct="1">
              <a:lnSpc>
                <a:spcPct val="90000"/>
              </a:lnSpc>
              <a:defRPr/>
            </a:pPr>
            <a:r>
              <a:rPr lang="sl-SI" dirty="0" smtClean="0"/>
              <a:t>Sorodnost z žajblji,</a:t>
            </a:r>
            <a:endParaRPr lang="sl-SI" dirty="0"/>
          </a:p>
          <a:p>
            <a:pPr eaLnBrk="1" hangingPunct="1">
              <a:lnSpc>
                <a:spcPct val="90000"/>
              </a:lnSpc>
              <a:defRPr/>
            </a:pPr>
            <a:r>
              <a:rPr lang="sl-SI" dirty="0" smtClean="0"/>
              <a:t>Mehiška rastlina,</a:t>
            </a:r>
            <a:endParaRPr lang="en-US" dirty="0" smtClean="0"/>
          </a:p>
          <a:p>
            <a:pPr eaLnBrk="1" hangingPunct="1">
              <a:lnSpc>
                <a:spcPct val="90000"/>
              </a:lnSpc>
              <a:defRPr/>
            </a:pPr>
            <a:r>
              <a:rPr lang="sl-SI" dirty="0" smtClean="0"/>
              <a:t>Prvo poročilo iz l.</a:t>
            </a:r>
            <a:r>
              <a:rPr lang="en-US" dirty="0" smtClean="0"/>
              <a:t> 1962</a:t>
            </a:r>
            <a:r>
              <a:rPr lang="sl-SI" dirty="0" smtClean="0"/>
              <a:t>, popularnost narašča z internetom</a:t>
            </a:r>
            <a:r>
              <a:rPr lang="en-US" dirty="0" smtClean="0"/>
              <a:t>…</a:t>
            </a:r>
          </a:p>
        </p:txBody>
      </p:sp>
      <p:pic>
        <p:nvPicPr>
          <p:cNvPr id="5" name="Picture 3" descr="salvia_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6201"/>
            <a:ext cx="3714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alvia_divinorum12"/>
          <p:cNvPicPr>
            <a:picLocks noChangeAspect="1" noChangeArrowheads="1"/>
          </p:cNvPicPr>
          <p:nvPr/>
        </p:nvPicPr>
        <p:blipFill>
          <a:blip r:embed="rId4" cstate="print">
            <a:extLst>
              <a:ext uri="{28A0092B-C50C-407E-A947-70E740481C1C}">
                <a14:useLocalDpi xmlns:a14="http://schemas.microsoft.com/office/drawing/2010/main" val="0"/>
              </a:ext>
            </a:extLst>
          </a:blip>
          <a:srcRect l="15147" t="15038" r="24426" b="17293"/>
          <a:stretch>
            <a:fillRect/>
          </a:stretch>
        </p:blipFill>
        <p:spPr bwMode="auto">
          <a:xfrm>
            <a:off x="7239000" y="3213749"/>
            <a:ext cx="4572000" cy="363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91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sl-SI" altLang="sl-SI" sz="2800" dirty="0">
                <a:latin typeface="+mn-lt"/>
              </a:rPr>
              <a:t>6.) </a:t>
            </a:r>
            <a:r>
              <a:rPr lang="en-US" altLang="sl-SI" sz="2800" dirty="0">
                <a:latin typeface="+mn-lt"/>
              </a:rPr>
              <a:t>Iboga</a:t>
            </a:r>
          </a:p>
        </p:txBody>
      </p:sp>
      <p:sp>
        <p:nvSpPr>
          <p:cNvPr id="3" name="Content Placeholder 2"/>
          <p:cNvSpPr>
            <a:spLocks noGrp="1"/>
          </p:cNvSpPr>
          <p:nvPr>
            <p:ph idx="4294967295"/>
          </p:nvPr>
        </p:nvSpPr>
        <p:spPr>
          <a:xfrm>
            <a:off x="685800" y="914401"/>
            <a:ext cx="10972800" cy="4708525"/>
          </a:xfrm>
          <a:prstGeom prst="rect">
            <a:avLst/>
          </a:prstGeom>
          <a:ln>
            <a:miter lim="800000"/>
            <a:headEnd/>
            <a:tailEnd/>
          </a:ln>
        </p:spPr>
        <p:txBody>
          <a:bodyPr rtlCol="0">
            <a:normAutofit/>
          </a:bodyPr>
          <a:lstStyle/>
          <a:p>
            <a:pPr eaLnBrk="1" fontAlgn="auto" hangingPunct="1">
              <a:spcAft>
                <a:spcPts val="0"/>
              </a:spcAft>
              <a:buFont typeface="Arial"/>
              <a:buChar char="•"/>
              <a:defRPr/>
            </a:pPr>
            <a:r>
              <a:rPr lang="sl-SI" dirty="0" smtClean="0">
                <a:ea typeface="+mn-ea"/>
                <a:cs typeface="Plantagenet Cherokee"/>
              </a:rPr>
              <a:t>Halucinogena skorja korenine </a:t>
            </a:r>
            <a:r>
              <a:rPr lang="en-US" i="1" dirty="0" err="1" smtClean="0">
                <a:ea typeface="+mn-ea"/>
                <a:cs typeface="Plantagenet Cherokee"/>
              </a:rPr>
              <a:t>Tabernathe</a:t>
            </a:r>
            <a:r>
              <a:rPr lang="en-US" i="1" dirty="0" smtClean="0">
                <a:ea typeface="+mn-ea"/>
                <a:cs typeface="Plantagenet Cherokee"/>
              </a:rPr>
              <a:t> iboga</a:t>
            </a:r>
          </a:p>
          <a:p>
            <a:pPr eaLnBrk="1" fontAlgn="auto" hangingPunct="1">
              <a:spcAft>
                <a:spcPts val="0"/>
              </a:spcAft>
              <a:buFont typeface="Arial"/>
              <a:buChar char="•"/>
              <a:defRPr/>
            </a:pPr>
            <a:r>
              <a:rPr lang="en-US" b="1" dirty="0" err="1" smtClean="0">
                <a:ea typeface="+mn-ea"/>
                <a:cs typeface="Plantagenet Cherokee"/>
              </a:rPr>
              <a:t>Bwiti</a:t>
            </a:r>
            <a:r>
              <a:rPr lang="en-US" dirty="0" smtClean="0">
                <a:ea typeface="+mn-ea"/>
                <a:cs typeface="Plantagenet Cherokee"/>
              </a:rPr>
              <a:t> </a:t>
            </a:r>
            <a:r>
              <a:rPr lang="sl-SI" dirty="0" smtClean="0">
                <a:ea typeface="+mn-ea"/>
                <a:cs typeface="Plantagenet Cherokee"/>
              </a:rPr>
              <a:t>za psihoaktivne učinke</a:t>
            </a:r>
            <a:r>
              <a:rPr lang="sl-SI" dirty="0">
                <a:cs typeface="Plantagenet Cherokee"/>
              </a:rPr>
              <a:t>: </a:t>
            </a:r>
            <a:r>
              <a:rPr lang="en-US" i="1" dirty="0" err="1">
                <a:cs typeface="Plantagenet Cherokee"/>
              </a:rPr>
              <a:t>ibogain</a:t>
            </a:r>
            <a:endParaRPr lang="en-US" i="1" dirty="0">
              <a:cs typeface="Plantagenet Cherokee"/>
            </a:endParaRPr>
          </a:p>
          <a:p>
            <a:pPr lvl="6">
              <a:defRPr/>
            </a:pPr>
            <a:r>
              <a:rPr lang="sl-SI" dirty="0">
                <a:cs typeface="Plantagenet Cherokee"/>
              </a:rPr>
              <a:t>Skorja je zmleta</a:t>
            </a:r>
            <a:r>
              <a:rPr lang="en-US" dirty="0">
                <a:cs typeface="Plantagenet Cherokee"/>
              </a:rPr>
              <a:t>, </a:t>
            </a:r>
            <a:r>
              <a:rPr lang="sl-SI" dirty="0">
                <a:cs typeface="Plantagenet Cherokee"/>
              </a:rPr>
              <a:t>žvečena</a:t>
            </a:r>
            <a:r>
              <a:rPr lang="en-US" dirty="0">
                <a:cs typeface="Plantagenet Cherokee"/>
              </a:rPr>
              <a:t>, </a:t>
            </a:r>
          </a:p>
          <a:p>
            <a:pPr eaLnBrk="1" fontAlgn="auto" hangingPunct="1">
              <a:spcAft>
                <a:spcPts val="0"/>
              </a:spcAft>
              <a:buFont typeface="Arial"/>
              <a:buChar char="•"/>
              <a:defRPr/>
            </a:pPr>
            <a:endParaRPr lang="en-US" dirty="0" smtClean="0">
              <a:ea typeface="+mn-ea"/>
            </a:endParaRPr>
          </a:p>
        </p:txBody>
      </p:sp>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968161"/>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lum bright="-2000" contrast="28000"/>
            <a:extLst>
              <a:ext uri="{28A0092B-C50C-407E-A947-70E740481C1C}">
                <a14:useLocalDpi xmlns:a14="http://schemas.microsoft.com/office/drawing/2010/main" val="0"/>
              </a:ext>
            </a:extLst>
          </a:blip>
          <a:srcRect/>
          <a:stretch>
            <a:fillRect/>
          </a:stretch>
        </p:blipFill>
        <p:spPr bwMode="auto">
          <a:xfrm>
            <a:off x="685800" y="2341098"/>
            <a:ext cx="2286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2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sl-SI" altLang="sl-SI" dirty="0" smtClean="0">
                <a:latin typeface="+mn-lt"/>
              </a:rPr>
              <a:t>6.) Kaj je </a:t>
            </a:r>
            <a:r>
              <a:rPr lang="en-US" altLang="sl-SI" dirty="0" err="1" smtClean="0">
                <a:latin typeface="+mn-lt"/>
              </a:rPr>
              <a:t>Bwiti</a:t>
            </a:r>
            <a:r>
              <a:rPr lang="en-US" altLang="sl-SI" dirty="0" smtClean="0">
                <a:latin typeface="+mn-lt"/>
              </a:rPr>
              <a:t>?</a:t>
            </a:r>
          </a:p>
        </p:txBody>
      </p:sp>
      <p:sp>
        <p:nvSpPr>
          <p:cNvPr id="28675" name="Content Placeholder 2"/>
          <p:cNvSpPr>
            <a:spLocks noGrp="1"/>
          </p:cNvSpPr>
          <p:nvPr>
            <p:ph idx="4294967295"/>
          </p:nvPr>
        </p:nvSpPr>
        <p:spPr>
          <a:xfrm>
            <a:off x="5562600" y="1417638"/>
            <a:ext cx="6172200" cy="5135562"/>
          </a:xfrm>
          <a:prstGeom prst="rect">
            <a:avLst/>
          </a:prstGeom>
        </p:spPr>
        <p:txBody>
          <a:bodyPr/>
          <a:lstStyle/>
          <a:p>
            <a:pPr eaLnBrk="1" hangingPunct="1"/>
            <a:r>
              <a:rPr lang="sl-SI" altLang="sl-SI" sz="3600" dirty="0"/>
              <a:t>Zahodnoafriška religija </a:t>
            </a:r>
            <a:r>
              <a:rPr lang="en-US" altLang="sl-SI" sz="3600" dirty="0"/>
              <a:t>– Gabon</a:t>
            </a:r>
            <a:r>
              <a:rPr lang="sl-SI" altLang="sl-SI" sz="3600" dirty="0"/>
              <a:t>.</a:t>
            </a:r>
            <a:endParaRPr lang="en-US" altLang="sl-SI" sz="3600" dirty="0"/>
          </a:p>
          <a:p>
            <a:pPr eaLnBrk="1" hangingPunct="1"/>
            <a:r>
              <a:rPr lang="sl-SI" altLang="sl-SI" sz="3600" dirty="0"/>
              <a:t>Ljudstvo, ki jo prakticira, so </a:t>
            </a:r>
            <a:r>
              <a:rPr lang="en-US" altLang="sl-SI" sz="3600" i="1" dirty="0" err="1">
                <a:solidFill>
                  <a:schemeClr val="accent2">
                    <a:lumMod val="50000"/>
                  </a:schemeClr>
                </a:solidFill>
              </a:rPr>
              <a:t>Bwiti</a:t>
            </a:r>
            <a:r>
              <a:rPr lang="sl-SI" altLang="sl-SI" sz="3600" dirty="0"/>
              <a:t>.</a:t>
            </a:r>
            <a:endParaRPr lang="en-US" altLang="sl-SI" sz="3600" dirty="0"/>
          </a:p>
          <a:p>
            <a:pPr eaLnBrk="1" hangingPunct="1"/>
            <a:r>
              <a:rPr lang="sl-SI" altLang="sl-SI" sz="3600" dirty="0">
                <a:solidFill>
                  <a:srgbClr val="FF0000"/>
                </a:solidFill>
              </a:rPr>
              <a:t>Sinkretična religija</a:t>
            </a:r>
            <a:r>
              <a:rPr lang="sl-SI" altLang="sl-SI" sz="3600" dirty="0"/>
              <a:t>, zlita iz animizma</a:t>
            </a:r>
            <a:r>
              <a:rPr lang="en-US" altLang="sl-SI" sz="3600" dirty="0"/>
              <a:t>, </a:t>
            </a:r>
            <a:r>
              <a:rPr lang="sl-SI" altLang="sl-SI" sz="3600" dirty="0" smtClean="0"/>
              <a:t>„starih“ </a:t>
            </a:r>
            <a:r>
              <a:rPr lang="sl-SI" altLang="sl-SI" sz="3600" dirty="0"/>
              <a:t>praks in krščanstva.</a:t>
            </a:r>
            <a:endParaRPr lang="en-US" altLang="sl-SI" sz="3600" dirty="0"/>
          </a:p>
        </p:txBody>
      </p:sp>
      <p:pic>
        <p:nvPicPr>
          <p:cNvPr id="286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51971"/>
            <a:ext cx="4724401" cy="605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38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sl-SI" altLang="sl-SI" dirty="0" smtClean="0">
                <a:latin typeface="+mn-lt"/>
              </a:rPr>
              <a:t>6.) Farmakologija ibogaina</a:t>
            </a:r>
            <a:endParaRPr lang="en-US" altLang="sl-SI" dirty="0" smtClean="0">
              <a:latin typeface="+mn-lt"/>
            </a:endParaRPr>
          </a:p>
        </p:txBody>
      </p:sp>
      <p:pic>
        <p:nvPicPr>
          <p:cNvPr id="30723" name="Content Placeholder 3" descr="File-Ibogaine-3d-sticks.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7924800" y="4572000"/>
            <a:ext cx="3622675" cy="1873250"/>
          </a:xfrm>
          <a:prstGeom prst="rect">
            <a:avLst/>
          </a:prstGeom>
        </p:spPr>
      </p:pic>
      <p:sp>
        <p:nvSpPr>
          <p:cNvPr id="30724" name="TextBox 5"/>
          <p:cNvSpPr txBox="1">
            <a:spLocks noChangeArrowheads="1"/>
          </p:cNvSpPr>
          <p:nvPr/>
        </p:nvSpPr>
        <p:spPr bwMode="auto">
          <a:xfrm>
            <a:off x="457200" y="817694"/>
            <a:ext cx="9525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buFont typeface="Arial" charset="0"/>
              <a:buChar char="•"/>
            </a:pPr>
            <a:r>
              <a:rPr lang="sl-SI" altLang="sl-SI" sz="3200" dirty="0">
                <a:latin typeface="+mn-lt"/>
              </a:rPr>
              <a:t> „kompleksni triptamin“, </a:t>
            </a:r>
            <a:r>
              <a:rPr lang="sl-SI" altLang="sl-SI" sz="3200" b="1" dirty="0">
                <a:latin typeface="+mn-lt"/>
              </a:rPr>
              <a:t>disociativ</a:t>
            </a:r>
          </a:p>
          <a:p>
            <a:pPr eaLnBrk="1" hangingPunct="1">
              <a:buFont typeface="Arial" charset="0"/>
              <a:buChar char="•"/>
            </a:pPr>
            <a:r>
              <a:rPr lang="sl-SI" altLang="sl-SI" sz="3200" dirty="0">
                <a:latin typeface="+mn-lt"/>
              </a:rPr>
              <a:t> </a:t>
            </a:r>
            <a:r>
              <a:rPr lang="en-US" altLang="sl-SI" sz="3200" dirty="0">
                <a:latin typeface="+mn-lt"/>
              </a:rPr>
              <a:t>“</a:t>
            </a:r>
            <a:r>
              <a:rPr lang="en-US" altLang="sl-SI" sz="3200" b="1" u="sng" dirty="0">
                <a:solidFill>
                  <a:srgbClr val="FF0000"/>
                </a:solidFill>
                <a:latin typeface="+mn-lt"/>
              </a:rPr>
              <a:t>dirty</a:t>
            </a:r>
            <a:r>
              <a:rPr lang="en-US" altLang="sl-SI" sz="3200" u="sng" dirty="0">
                <a:solidFill>
                  <a:srgbClr val="FF0000"/>
                </a:solidFill>
                <a:latin typeface="+mn-lt"/>
              </a:rPr>
              <a:t> drug</a:t>
            </a:r>
            <a:r>
              <a:rPr lang="sl-SI" altLang="sl-SI" sz="3200" dirty="0">
                <a:latin typeface="+mn-lt"/>
              </a:rPr>
              <a:t>“</a:t>
            </a:r>
            <a:r>
              <a:rPr lang="en-US" altLang="sl-SI" sz="3200" dirty="0">
                <a:latin typeface="+mn-lt"/>
              </a:rPr>
              <a:t> – </a:t>
            </a:r>
            <a:r>
              <a:rPr lang="sl-SI" altLang="sl-SI" sz="3200" dirty="0">
                <a:latin typeface="+mn-lt"/>
              </a:rPr>
              <a:t>deluje na več sistemov</a:t>
            </a:r>
            <a:r>
              <a:rPr lang="en-US" altLang="sl-SI" sz="3200" dirty="0">
                <a:latin typeface="+mn-lt"/>
              </a:rPr>
              <a:t>: 5-HT</a:t>
            </a:r>
            <a:r>
              <a:rPr lang="sl-SI" altLang="sl-SI" sz="2000" dirty="0">
                <a:latin typeface="+mn-lt"/>
              </a:rPr>
              <a:t>2A</a:t>
            </a:r>
            <a:r>
              <a:rPr lang="en-US" altLang="sl-SI" sz="3200" dirty="0">
                <a:latin typeface="+mn-lt"/>
              </a:rPr>
              <a:t>, DA, GABA</a:t>
            </a:r>
            <a:r>
              <a:rPr lang="sl-SI" altLang="sl-SI" sz="3200" dirty="0">
                <a:latin typeface="+mn-lt"/>
              </a:rPr>
              <a:t>, NMDA, k-opiodne receptorje,</a:t>
            </a:r>
            <a:endParaRPr lang="en-US" altLang="sl-SI" sz="3200" dirty="0">
              <a:latin typeface="+mn-lt"/>
            </a:endParaRPr>
          </a:p>
          <a:p>
            <a:pPr eaLnBrk="1" hangingPunct="1">
              <a:buFont typeface="Arial" charset="0"/>
              <a:buChar char="•"/>
            </a:pPr>
            <a:r>
              <a:rPr lang="sl-SI" altLang="sl-SI" sz="3200" dirty="0">
                <a:latin typeface="+mn-lt"/>
              </a:rPr>
              <a:t> Oralni vnos,</a:t>
            </a:r>
            <a:endParaRPr lang="en-US" altLang="sl-SI" sz="3200" dirty="0">
              <a:latin typeface="+mn-lt"/>
            </a:endParaRPr>
          </a:p>
          <a:p>
            <a:pPr eaLnBrk="1" hangingPunct="1">
              <a:buFont typeface="Arial" charset="0"/>
              <a:buChar char="•"/>
            </a:pPr>
            <a:r>
              <a:rPr lang="sl-SI" altLang="sl-SI" sz="3200" dirty="0">
                <a:latin typeface="+mn-lt"/>
              </a:rPr>
              <a:t> Nizki odmerki terapevtski učinek</a:t>
            </a:r>
            <a:r>
              <a:rPr lang="en-US" altLang="sl-SI" sz="3200" dirty="0">
                <a:latin typeface="+mn-lt"/>
              </a:rPr>
              <a:t>, </a:t>
            </a:r>
            <a:r>
              <a:rPr lang="sl-SI" altLang="sl-SI" sz="3200" dirty="0">
                <a:latin typeface="+mn-lt"/>
              </a:rPr>
              <a:t>visoki </a:t>
            </a:r>
            <a:endParaRPr lang="en-US" altLang="sl-SI" sz="3200" dirty="0">
              <a:latin typeface="+mn-lt"/>
            </a:endParaRPr>
          </a:p>
          <a:p>
            <a:pPr eaLnBrk="1" hangingPunct="1"/>
            <a:r>
              <a:rPr lang="en-US" altLang="sl-SI" sz="3200" dirty="0">
                <a:latin typeface="+mn-lt"/>
              </a:rPr>
              <a:t> </a:t>
            </a:r>
            <a:r>
              <a:rPr lang="en-US" altLang="sl-SI" sz="3200" dirty="0" err="1">
                <a:latin typeface="+mn-lt"/>
              </a:rPr>
              <a:t>ps</a:t>
            </a:r>
            <a:r>
              <a:rPr lang="sl-SI" altLang="sl-SI" sz="3200" dirty="0">
                <a:latin typeface="+mn-lt"/>
              </a:rPr>
              <a:t>ihedelične,</a:t>
            </a:r>
            <a:endParaRPr lang="en-US" altLang="sl-SI" sz="3200" dirty="0">
              <a:latin typeface="+mn-lt"/>
            </a:endParaRPr>
          </a:p>
          <a:p>
            <a:pPr lvl="1" eaLnBrk="1" hangingPunct="1">
              <a:buFont typeface="Arial" charset="0"/>
              <a:buChar char="•"/>
            </a:pPr>
            <a:r>
              <a:rPr lang="en-US" altLang="sl-SI" sz="3200" i="1" dirty="0">
                <a:latin typeface="+mn-lt"/>
              </a:rPr>
              <a:t>Iboga </a:t>
            </a:r>
            <a:r>
              <a:rPr lang="sl-SI" altLang="sl-SI" sz="3200" i="1" dirty="0">
                <a:latin typeface="+mn-lt"/>
              </a:rPr>
              <a:t>ima okus </a:t>
            </a:r>
            <a:r>
              <a:rPr lang="en-US" altLang="sl-SI" sz="3200" i="1" dirty="0">
                <a:latin typeface="+mn-lt"/>
              </a:rPr>
              <a:t>“</a:t>
            </a:r>
            <a:r>
              <a:rPr lang="sl-SI" altLang="sl-SI" sz="3200" i="1" dirty="0">
                <a:latin typeface="+mn-lt"/>
              </a:rPr>
              <a:t>žagovine zmešane s kislino iz baterij</a:t>
            </a:r>
            <a:r>
              <a:rPr lang="en-US" altLang="sl-SI" sz="3200" i="1" dirty="0">
                <a:latin typeface="+mn-lt"/>
              </a:rPr>
              <a:t>”</a:t>
            </a:r>
          </a:p>
          <a:p>
            <a:pPr eaLnBrk="1" hangingPunct="1">
              <a:buFont typeface="Arial" charset="0"/>
              <a:buChar char="•"/>
            </a:pPr>
            <a:r>
              <a:rPr lang="en-US" altLang="sl-SI" sz="3200" dirty="0" err="1">
                <a:latin typeface="+mn-lt"/>
              </a:rPr>
              <a:t>Ibogain</a:t>
            </a:r>
            <a:r>
              <a:rPr lang="en-US" altLang="sl-SI" sz="3200" dirty="0">
                <a:latin typeface="+mn-lt"/>
              </a:rPr>
              <a:t> </a:t>
            </a:r>
            <a:r>
              <a:rPr lang="sl-SI" altLang="sl-SI" sz="3200" dirty="0">
                <a:latin typeface="+mn-lt"/>
              </a:rPr>
              <a:t>je</a:t>
            </a:r>
            <a:r>
              <a:rPr lang="en-US" altLang="sl-SI" sz="3200" dirty="0">
                <a:latin typeface="+mn-lt"/>
              </a:rPr>
              <a:t> 1 </a:t>
            </a:r>
            <a:r>
              <a:rPr lang="sl-SI" altLang="sl-SI" sz="3200" dirty="0">
                <a:latin typeface="+mn-lt"/>
              </a:rPr>
              <a:t>od </a:t>
            </a:r>
            <a:r>
              <a:rPr lang="en-US" altLang="sl-SI" sz="3200" dirty="0">
                <a:latin typeface="+mn-lt"/>
              </a:rPr>
              <a:t>12 </a:t>
            </a:r>
          </a:p>
          <a:p>
            <a:pPr eaLnBrk="1" hangingPunct="1"/>
            <a:r>
              <a:rPr lang="en-US" altLang="sl-SI" sz="3200" dirty="0">
                <a:latin typeface="+mn-lt"/>
              </a:rPr>
              <a:t>	alkaloid</a:t>
            </a:r>
            <a:r>
              <a:rPr lang="sl-SI" altLang="sl-SI" sz="3200" dirty="0">
                <a:latin typeface="+mn-lt"/>
              </a:rPr>
              <a:t>ov</a:t>
            </a:r>
            <a:r>
              <a:rPr lang="en-US" altLang="sl-SI" sz="3200" dirty="0">
                <a:latin typeface="+mn-lt"/>
              </a:rPr>
              <a:t> </a:t>
            </a:r>
            <a:r>
              <a:rPr lang="en-US" altLang="sl-SI" sz="3200" dirty="0" err="1">
                <a:latin typeface="+mn-lt"/>
              </a:rPr>
              <a:t>ibog</a:t>
            </a:r>
            <a:r>
              <a:rPr lang="sl-SI" altLang="sl-SI" sz="3200" dirty="0">
                <a:latin typeface="+mn-lt"/>
              </a:rPr>
              <a:t>e</a:t>
            </a:r>
            <a:endParaRPr lang="en-US" altLang="sl-SI" sz="3200" dirty="0">
              <a:latin typeface="+mn-lt"/>
            </a:endParaRPr>
          </a:p>
          <a:p>
            <a:pPr eaLnBrk="1" hangingPunct="1"/>
            <a:r>
              <a:rPr lang="en-US" altLang="sl-SI" sz="3200" dirty="0">
                <a:latin typeface="+mn-lt"/>
              </a:rPr>
              <a:t>Oral</a:t>
            </a:r>
            <a:r>
              <a:rPr lang="sl-SI" altLang="sl-SI" sz="3200" dirty="0">
                <a:latin typeface="+mn-lt"/>
              </a:rPr>
              <a:t>ni</a:t>
            </a:r>
            <a:r>
              <a:rPr lang="en-US" altLang="sl-SI" sz="3200" dirty="0">
                <a:latin typeface="+mn-lt"/>
              </a:rPr>
              <a:t> </a:t>
            </a:r>
            <a:r>
              <a:rPr lang="sl-SI" altLang="sl-SI" sz="3200" dirty="0">
                <a:latin typeface="+mn-lt"/>
              </a:rPr>
              <a:t>vnos</a:t>
            </a:r>
            <a:r>
              <a:rPr lang="en-US" altLang="sl-SI" sz="3200" dirty="0">
                <a:latin typeface="+mn-lt"/>
              </a:rPr>
              <a:t>: </a:t>
            </a:r>
            <a:r>
              <a:rPr lang="sl-SI" altLang="sl-SI" sz="3200" dirty="0">
                <a:latin typeface="+mn-lt"/>
              </a:rPr>
              <a:t>delovanje </a:t>
            </a:r>
            <a:r>
              <a:rPr lang="en-US" altLang="sl-SI" sz="3200" dirty="0">
                <a:latin typeface="+mn-lt"/>
              </a:rPr>
              <a:t>45 min-3 h</a:t>
            </a:r>
            <a:r>
              <a:rPr lang="sl-SI" altLang="sl-SI" sz="3200" dirty="0">
                <a:latin typeface="+mn-lt"/>
              </a:rPr>
              <a:t>.</a:t>
            </a:r>
            <a:r>
              <a:rPr lang="en-US" altLang="sl-SI" sz="3200" dirty="0">
                <a:latin typeface="+mn-lt"/>
              </a:rPr>
              <a:t>  </a:t>
            </a:r>
          </a:p>
          <a:p>
            <a:pPr eaLnBrk="1" hangingPunct="1">
              <a:buFont typeface="Arial" charset="0"/>
              <a:buChar char="•"/>
            </a:pPr>
            <a:endParaRPr lang="en-US" altLang="sl-SI" dirty="0">
              <a:latin typeface="+mn-lt"/>
            </a:endParaRPr>
          </a:p>
        </p:txBody>
      </p:sp>
    </p:spTree>
    <p:extLst>
      <p:ext uri="{BB962C8B-B14F-4D97-AF65-F5344CB8AC3E}">
        <p14:creationId xmlns:p14="http://schemas.microsoft.com/office/powerpoint/2010/main" val="380327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sl-SI" altLang="sl-SI" dirty="0" smtClean="0"/>
              <a:t>6.) </a:t>
            </a:r>
            <a:r>
              <a:rPr lang="en-US" altLang="sl-SI" dirty="0" smtClean="0"/>
              <a:t>Iboga </a:t>
            </a:r>
            <a:r>
              <a:rPr lang="sl-SI" altLang="sl-SI" dirty="0" smtClean="0"/>
              <a:t>in </a:t>
            </a:r>
            <a:r>
              <a:rPr lang="en-US" altLang="sl-SI" dirty="0" err="1" smtClean="0"/>
              <a:t>Bwiti</a:t>
            </a:r>
            <a:endParaRPr lang="en-US" altLang="sl-SI" dirty="0" smtClean="0"/>
          </a:p>
        </p:txBody>
      </p:sp>
      <p:sp>
        <p:nvSpPr>
          <p:cNvPr id="31747" name="Content Placeholder 2"/>
          <p:cNvSpPr>
            <a:spLocks noGrp="1"/>
          </p:cNvSpPr>
          <p:nvPr>
            <p:ph idx="4294967295"/>
          </p:nvPr>
        </p:nvSpPr>
        <p:spPr>
          <a:xfrm>
            <a:off x="609600" y="1241757"/>
            <a:ext cx="6172200" cy="5105400"/>
          </a:xfrm>
          <a:prstGeom prst="rect">
            <a:avLst/>
          </a:prstGeom>
        </p:spPr>
        <p:txBody>
          <a:bodyPr/>
          <a:lstStyle/>
          <a:p>
            <a:pPr eaLnBrk="1" hangingPunct="1"/>
            <a:r>
              <a:rPr lang="en-US" altLang="sl-SI" dirty="0"/>
              <a:t>2 </a:t>
            </a:r>
            <a:r>
              <a:rPr lang="sl-SI" altLang="sl-SI" dirty="0"/>
              <a:t>poglavitni uporabi</a:t>
            </a:r>
            <a:r>
              <a:rPr lang="en-US" altLang="sl-SI" dirty="0"/>
              <a:t>:</a:t>
            </a:r>
          </a:p>
          <a:p>
            <a:pPr lvl="1" eaLnBrk="1" hangingPunct="1"/>
            <a:r>
              <a:rPr lang="sl-SI" altLang="sl-SI" sz="2800" dirty="0"/>
              <a:t>Majhni odmerki kot </a:t>
            </a:r>
            <a:r>
              <a:rPr lang="en-US" altLang="sl-SI" sz="2800" b="1" dirty="0" smtClean="0"/>
              <a:t>stimulant</a:t>
            </a:r>
            <a:r>
              <a:rPr lang="en-US" altLang="sl-SI" sz="2800" dirty="0" smtClean="0"/>
              <a:t>, </a:t>
            </a:r>
            <a:r>
              <a:rPr lang="en-US" altLang="sl-SI" sz="2800" dirty="0"/>
              <a:t>3-5</a:t>
            </a:r>
            <a:r>
              <a:rPr lang="sl-SI" altLang="sl-SI" sz="2800" dirty="0"/>
              <a:t> </a:t>
            </a:r>
            <a:r>
              <a:rPr lang="en-US" altLang="sl-SI" sz="2800" dirty="0"/>
              <a:t>mg/kg</a:t>
            </a:r>
          </a:p>
          <a:p>
            <a:pPr lvl="1" eaLnBrk="1" hangingPunct="1"/>
            <a:r>
              <a:rPr lang="sl-SI" altLang="sl-SI" sz="2800" dirty="0"/>
              <a:t>Veliki odmerki </a:t>
            </a:r>
            <a:r>
              <a:rPr lang="en-US" altLang="sl-SI" sz="2800" dirty="0"/>
              <a:t>(&gt;10 mg</a:t>
            </a:r>
            <a:r>
              <a:rPr lang="sl-SI" altLang="sl-SI" sz="2800" dirty="0"/>
              <a:t>/kg</a:t>
            </a:r>
            <a:r>
              <a:rPr lang="en-US" altLang="sl-SI" sz="2800" dirty="0"/>
              <a:t>) </a:t>
            </a:r>
            <a:r>
              <a:rPr lang="sl-SI" altLang="sl-SI" sz="2800" dirty="0"/>
              <a:t>za </a:t>
            </a:r>
            <a:r>
              <a:rPr lang="en-US" altLang="sl-SI" sz="2800" b="1" dirty="0" err="1"/>
              <a:t>Bwiti</a:t>
            </a:r>
            <a:r>
              <a:rPr lang="en-US" altLang="sl-SI" sz="2800" b="1" dirty="0"/>
              <a:t> </a:t>
            </a:r>
            <a:r>
              <a:rPr lang="sl-SI" altLang="sl-SI" sz="2800" b="1" dirty="0"/>
              <a:t>iniciacijske </a:t>
            </a:r>
            <a:r>
              <a:rPr lang="en-US" altLang="sl-SI" sz="2800" b="1" dirty="0"/>
              <a:t>ritual</a:t>
            </a:r>
            <a:r>
              <a:rPr lang="sl-SI" altLang="sl-SI" sz="2800" b="1" dirty="0"/>
              <a:t>e </a:t>
            </a:r>
            <a:r>
              <a:rPr lang="sl-SI" altLang="sl-SI" sz="2800" dirty="0"/>
              <a:t>(</a:t>
            </a:r>
            <a:r>
              <a:rPr lang="sl-SI" altLang="sl-SI" sz="2800" dirty="0" err="1"/>
              <a:t>enteogen</a:t>
            </a:r>
            <a:r>
              <a:rPr lang="sl-SI" altLang="sl-SI" sz="2800" dirty="0"/>
              <a:t> in oneirogen).</a:t>
            </a:r>
            <a:r>
              <a:rPr lang="sl-SI" altLang="sl-SI" sz="2800" dirty="0">
                <a:solidFill>
                  <a:srgbClr val="FF0000"/>
                </a:solidFill>
              </a:rPr>
              <a:t>*</a:t>
            </a:r>
            <a:endParaRPr lang="en-US" altLang="sl-SI" sz="2800" dirty="0">
              <a:solidFill>
                <a:srgbClr val="FF0000"/>
              </a:solidFill>
            </a:endParaRPr>
          </a:p>
          <a:p>
            <a:pPr eaLnBrk="1" hangingPunct="1"/>
            <a:r>
              <a:rPr lang="en-US" altLang="sl-SI" dirty="0" err="1"/>
              <a:t>Bwiti</a:t>
            </a:r>
            <a:r>
              <a:rPr lang="en-US" altLang="sl-SI" dirty="0"/>
              <a:t> </a:t>
            </a:r>
            <a:r>
              <a:rPr lang="sl-SI" altLang="sl-SI" dirty="0"/>
              <a:t>ceremonija </a:t>
            </a:r>
            <a:r>
              <a:rPr lang="en-US" altLang="sl-SI" dirty="0"/>
              <a:t>“</a:t>
            </a:r>
            <a:r>
              <a:rPr lang="sl-SI" altLang="sl-SI" dirty="0"/>
              <a:t>ponovnega rojstva</a:t>
            </a:r>
            <a:r>
              <a:rPr lang="en-US" altLang="sl-SI" dirty="0"/>
              <a:t>” </a:t>
            </a:r>
            <a:r>
              <a:rPr lang="sl-SI" altLang="sl-SI" dirty="0"/>
              <a:t>kot vstop v odraslost.</a:t>
            </a:r>
          </a:p>
          <a:p>
            <a:pPr marL="0" indent="0" eaLnBrk="1" hangingPunct="1">
              <a:buNone/>
            </a:pPr>
            <a:r>
              <a:rPr lang="sl-SI" altLang="sl-SI" sz="2800" dirty="0">
                <a:solidFill>
                  <a:srgbClr val="FF0000"/>
                </a:solidFill>
              </a:rPr>
              <a:t>*</a:t>
            </a:r>
            <a:r>
              <a:rPr lang="sl-SI" altLang="sl-SI" sz="2800" dirty="0"/>
              <a:t>sanjajoč</a:t>
            </a:r>
            <a:endParaRPr lang="en-US" altLang="sl-SI" sz="2800" dirty="0"/>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861498"/>
            <a:ext cx="4140200" cy="586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30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76400" y="0"/>
            <a:ext cx="8229600" cy="685800"/>
          </a:xfrm>
        </p:spPr>
        <p:txBody>
          <a:bodyPr/>
          <a:lstStyle/>
          <a:p>
            <a:pPr eaLnBrk="1" hangingPunct="1"/>
            <a:r>
              <a:rPr lang="sl-SI" altLang="sl-SI" sz="2800" dirty="0">
                <a:latin typeface="+mn-lt"/>
              </a:rPr>
              <a:t>6.) Terapevtska uporaba?</a:t>
            </a:r>
            <a:endParaRPr lang="en-US" altLang="sl-SI" sz="2800" dirty="0">
              <a:latin typeface="+mn-lt"/>
            </a:endParaRPr>
          </a:p>
        </p:txBody>
      </p:sp>
      <p:sp>
        <p:nvSpPr>
          <p:cNvPr id="33795" name="Content Placeholder 2"/>
          <p:cNvSpPr>
            <a:spLocks noGrp="1"/>
          </p:cNvSpPr>
          <p:nvPr>
            <p:ph idx="4294967295"/>
          </p:nvPr>
        </p:nvSpPr>
        <p:spPr>
          <a:xfrm>
            <a:off x="367352" y="828559"/>
            <a:ext cx="7924800" cy="5715000"/>
          </a:xfrm>
          <a:prstGeom prst="rect">
            <a:avLst/>
          </a:prstGeom>
        </p:spPr>
        <p:txBody>
          <a:bodyPr/>
          <a:lstStyle/>
          <a:p>
            <a:pPr eaLnBrk="1" hangingPunct="1">
              <a:lnSpc>
                <a:spcPct val="80000"/>
              </a:lnSpc>
            </a:pPr>
            <a:r>
              <a:rPr lang="sl-SI" altLang="sl-SI" dirty="0"/>
              <a:t>Zmanjšanje ali eliminacija </a:t>
            </a:r>
            <a:r>
              <a:rPr lang="sl-SI" altLang="sl-SI" dirty="0">
                <a:solidFill>
                  <a:srgbClr val="FF0000"/>
                </a:solidFill>
              </a:rPr>
              <a:t>odvisnosti od opiatov</a:t>
            </a:r>
            <a:r>
              <a:rPr lang="en-US" altLang="sl-SI" dirty="0"/>
              <a:t>, </a:t>
            </a:r>
            <a:r>
              <a:rPr lang="sl-SI" altLang="sl-SI" dirty="0"/>
              <a:t>..</a:t>
            </a:r>
            <a:r>
              <a:rPr lang="en-US" altLang="sl-SI" dirty="0"/>
              <a:t>.</a:t>
            </a:r>
          </a:p>
          <a:p>
            <a:pPr eaLnBrk="1" hangingPunct="1">
              <a:lnSpc>
                <a:spcPct val="80000"/>
              </a:lnSpc>
            </a:pPr>
            <a:r>
              <a:rPr lang="en-US" altLang="sl-SI" dirty="0"/>
              <a:t>“</a:t>
            </a:r>
            <a:r>
              <a:rPr lang="en-US" altLang="sl-SI" dirty="0" err="1"/>
              <a:t>Ibogain</a:t>
            </a:r>
            <a:r>
              <a:rPr lang="sl-SI" altLang="sl-SI" dirty="0"/>
              <a:t>ska</a:t>
            </a:r>
            <a:r>
              <a:rPr lang="en-US" altLang="sl-SI" dirty="0"/>
              <a:t> </a:t>
            </a:r>
            <a:r>
              <a:rPr lang="en-US" altLang="sl-SI" dirty="0" err="1"/>
              <a:t>scen</a:t>
            </a:r>
            <a:r>
              <a:rPr lang="sl-SI" altLang="sl-SI" dirty="0"/>
              <a:t>a</a:t>
            </a:r>
            <a:r>
              <a:rPr lang="en-US" altLang="sl-SI" dirty="0"/>
              <a:t>” </a:t>
            </a:r>
            <a:r>
              <a:rPr lang="sl-SI" altLang="sl-SI" dirty="0"/>
              <a:t>pomnožena v zadnjem desetletju</a:t>
            </a:r>
            <a:endParaRPr lang="en-US" altLang="sl-SI" dirty="0"/>
          </a:p>
          <a:p>
            <a:pPr lvl="1" eaLnBrk="1" hangingPunct="1">
              <a:lnSpc>
                <a:spcPct val="80000"/>
              </a:lnSpc>
            </a:pPr>
            <a:r>
              <a:rPr lang="en-US" altLang="sl-SI" sz="2800" dirty="0" err="1"/>
              <a:t>Ibogain</a:t>
            </a:r>
            <a:r>
              <a:rPr lang="sl-SI" altLang="sl-SI" sz="2800" dirty="0"/>
              <a:t>ske</a:t>
            </a:r>
            <a:r>
              <a:rPr lang="en-US" altLang="sl-SI" sz="2800" dirty="0"/>
              <a:t> </a:t>
            </a:r>
            <a:r>
              <a:rPr lang="sl-SI" altLang="sl-SI" sz="2800" dirty="0"/>
              <a:t>klinike</a:t>
            </a:r>
            <a:endParaRPr lang="en-US" altLang="sl-SI" sz="2800" dirty="0"/>
          </a:p>
          <a:p>
            <a:pPr eaLnBrk="1" hangingPunct="1">
              <a:lnSpc>
                <a:spcPct val="80000"/>
              </a:lnSpc>
            </a:pPr>
            <a:r>
              <a:rPr lang="sl-SI" altLang="sl-SI" dirty="0"/>
              <a:t>Terapevtski učinki (manj </a:t>
            </a:r>
            <a:r>
              <a:rPr lang="sl-SI" altLang="sl-SI" dirty="0" err="1"/>
              <a:t>odtegnitvenih</a:t>
            </a:r>
            <a:r>
              <a:rPr lang="sl-SI" altLang="sl-SI" dirty="0"/>
              <a:t> simptomov) lahko trajajo do 3 mesece</a:t>
            </a:r>
            <a:endParaRPr lang="en-US" altLang="sl-SI" dirty="0"/>
          </a:p>
          <a:p>
            <a:pPr lvl="1" eaLnBrk="1" hangingPunct="1">
              <a:lnSpc>
                <a:spcPct val="80000"/>
              </a:lnSpc>
            </a:pPr>
            <a:r>
              <a:rPr lang="en-US" altLang="sl-SI" sz="2800" dirty="0"/>
              <a:t>Depot</a:t>
            </a:r>
            <a:r>
              <a:rPr lang="sl-SI" altLang="sl-SI" sz="2800" dirty="0"/>
              <a:t>na vezava</a:t>
            </a:r>
            <a:r>
              <a:rPr lang="en-US" altLang="sl-SI" sz="2800" dirty="0"/>
              <a:t>, </a:t>
            </a:r>
            <a:r>
              <a:rPr lang="en-US" altLang="sl-SI" sz="2800" dirty="0" err="1"/>
              <a:t>ibogain</a:t>
            </a:r>
            <a:r>
              <a:rPr lang="en-US" altLang="sl-SI" sz="2800" dirty="0"/>
              <a:t> </a:t>
            </a:r>
            <a:r>
              <a:rPr lang="sl-SI" altLang="sl-SI" sz="2800" dirty="0"/>
              <a:t>se </a:t>
            </a:r>
            <a:r>
              <a:rPr lang="en-US" altLang="sl-SI" sz="2800" dirty="0" err="1"/>
              <a:t>metaboliz</a:t>
            </a:r>
            <a:r>
              <a:rPr lang="sl-SI" altLang="sl-SI" sz="2800" dirty="0"/>
              <a:t>ira</a:t>
            </a:r>
            <a:r>
              <a:rPr lang="en-US" altLang="sl-SI" sz="2800" dirty="0"/>
              <a:t> </a:t>
            </a:r>
            <a:r>
              <a:rPr lang="sl-SI" altLang="sl-SI" sz="2800" dirty="0"/>
              <a:t>počasi.</a:t>
            </a:r>
            <a:endParaRPr lang="en-US" altLang="sl-SI" sz="2800" dirty="0"/>
          </a:p>
          <a:p>
            <a:pPr eaLnBrk="1" hangingPunct="1">
              <a:lnSpc>
                <a:spcPct val="80000"/>
              </a:lnSpc>
            </a:pPr>
            <a:r>
              <a:rPr lang="sl-SI" altLang="sl-SI" dirty="0"/>
              <a:t>Zmanjša morfinsko in kokainsko samodoziranje pri podganah. </a:t>
            </a:r>
            <a:endParaRPr lang="en-US" altLang="sl-SI" dirty="0"/>
          </a:p>
          <a:p>
            <a:pPr eaLnBrk="1" hangingPunct="1">
              <a:lnSpc>
                <a:spcPct val="80000"/>
              </a:lnSpc>
            </a:pPr>
            <a:r>
              <a:rPr lang="sl-SI" altLang="sl-SI" dirty="0"/>
              <a:t>Zavira sproščanje </a:t>
            </a:r>
            <a:r>
              <a:rPr lang="en-US" altLang="sl-SI" dirty="0"/>
              <a:t>DA</a:t>
            </a:r>
            <a:r>
              <a:rPr lang="sl-SI" altLang="sl-SI" dirty="0"/>
              <a:t>.</a:t>
            </a:r>
            <a:endParaRPr lang="en-US" altLang="sl-SI" dirty="0"/>
          </a:p>
        </p:txBody>
      </p:sp>
      <p:pic>
        <p:nvPicPr>
          <p:cNvPr id="33796" name="Picture 3" descr="drlotsof.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828559"/>
            <a:ext cx="3714249" cy="595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228601"/>
            <a:ext cx="8229600" cy="415925"/>
          </a:xfrm>
        </p:spPr>
        <p:txBody>
          <a:bodyPr vert="horz" wrap="square" lIns="90488" tIns="44450" rIns="90488" bIns="44450" numCol="1" anchor="b" anchorCtr="0" compatLnSpc="1">
            <a:prstTxWarp prst="textNoShape">
              <a:avLst/>
            </a:prstTxWarp>
          </a:bodyPr>
          <a:lstStyle/>
          <a:p>
            <a:pPr eaLnBrk="1" hangingPunct="1">
              <a:defRPr/>
            </a:pPr>
            <a:r>
              <a:rPr lang="sl-SI" dirty="0" smtClean="0"/>
              <a:t>7.) Antiholinergični halucinogeni</a:t>
            </a:r>
            <a:endParaRPr lang="en-US" dirty="0" smtClean="0"/>
          </a:p>
        </p:txBody>
      </p:sp>
      <p:sp>
        <p:nvSpPr>
          <p:cNvPr id="32771" name="Rectangle 3"/>
          <p:cNvSpPr>
            <a:spLocks noGrp="1" noChangeArrowheads="1"/>
          </p:cNvSpPr>
          <p:nvPr>
            <p:ph type="body" idx="1"/>
          </p:nvPr>
        </p:nvSpPr>
        <p:spPr>
          <a:xfrm>
            <a:off x="304800" y="1401170"/>
            <a:ext cx="8077200" cy="4876800"/>
          </a:xfrm>
        </p:spPr>
        <p:txBody>
          <a:bodyPr vert="horz" wrap="square" lIns="90488" tIns="44450" rIns="90488" bIns="44450" numCol="1" anchor="t" anchorCtr="0" compatLnSpc="1">
            <a:prstTxWarp prst="textNoShape">
              <a:avLst/>
            </a:prstTxWarp>
          </a:bodyPr>
          <a:lstStyle/>
          <a:p>
            <a:pPr eaLnBrk="1" hangingPunct="1">
              <a:defRPr/>
            </a:pPr>
            <a:r>
              <a:rPr lang="en-US" dirty="0" smtClean="0"/>
              <a:t> </a:t>
            </a:r>
            <a:r>
              <a:rPr lang="sl-SI" dirty="0" smtClean="0"/>
              <a:t>So praviloma alkaloidi,</a:t>
            </a:r>
            <a:endParaRPr lang="en-US" dirty="0" smtClean="0"/>
          </a:p>
          <a:p>
            <a:pPr eaLnBrk="1" hangingPunct="1">
              <a:defRPr/>
            </a:pPr>
            <a:r>
              <a:rPr lang="en-US" dirty="0" smtClean="0"/>
              <a:t> </a:t>
            </a:r>
            <a:r>
              <a:rPr lang="sl-SI" i="1" dirty="0" err="1" smtClean="0">
                <a:solidFill>
                  <a:srgbClr val="92D050"/>
                </a:solidFill>
              </a:rPr>
              <a:t>Solanaceae</a:t>
            </a:r>
            <a:r>
              <a:rPr lang="sl-SI" dirty="0" smtClean="0"/>
              <a:t> (razhudnikovke, kot npr. krompir, paradižnik itd.), ki spreminjajo zavest,</a:t>
            </a:r>
            <a:endParaRPr lang="en-US" dirty="0" smtClean="0"/>
          </a:p>
          <a:p>
            <a:pPr eaLnBrk="1" hangingPunct="1">
              <a:defRPr/>
            </a:pPr>
            <a:r>
              <a:rPr lang="en-US" dirty="0" smtClean="0"/>
              <a:t>3 </a:t>
            </a:r>
            <a:r>
              <a:rPr lang="sl-SI" dirty="0" smtClean="0"/>
              <a:t>ključni alkaloidi:</a:t>
            </a:r>
            <a:endParaRPr lang="en-US" dirty="0" smtClean="0"/>
          </a:p>
          <a:p>
            <a:pPr lvl="1" eaLnBrk="1" hangingPunct="1">
              <a:defRPr/>
            </a:pPr>
            <a:r>
              <a:rPr lang="en-US" dirty="0" smtClean="0"/>
              <a:t> S</a:t>
            </a:r>
            <a:r>
              <a:rPr lang="sl-SI" dirty="0" smtClean="0"/>
              <a:t>k</a:t>
            </a:r>
            <a:r>
              <a:rPr lang="en-US" dirty="0" err="1" smtClean="0"/>
              <a:t>opolamin</a:t>
            </a:r>
            <a:r>
              <a:rPr lang="sl-SI" dirty="0" smtClean="0"/>
              <a:t> (</a:t>
            </a:r>
            <a:r>
              <a:rPr lang="en-US" i="1" dirty="0" err="1" smtClean="0">
                <a:solidFill>
                  <a:srgbClr val="00B0F0"/>
                </a:solidFill>
              </a:rPr>
              <a:t>Mandragora</a:t>
            </a:r>
            <a:r>
              <a:rPr lang="en-US" i="1" dirty="0" smtClean="0"/>
              <a:t> </a:t>
            </a:r>
            <a:r>
              <a:rPr lang="sl-SI" i="1" dirty="0"/>
              <a:t>o</a:t>
            </a:r>
            <a:r>
              <a:rPr lang="en-US" i="1" dirty="0" err="1" smtClean="0"/>
              <a:t>fficinarum</a:t>
            </a:r>
            <a:r>
              <a:rPr lang="sl-SI" dirty="0" smtClean="0"/>
              <a:t>)</a:t>
            </a:r>
            <a:endParaRPr lang="en-US" dirty="0" smtClean="0"/>
          </a:p>
          <a:p>
            <a:pPr lvl="1" eaLnBrk="1" hangingPunct="1">
              <a:defRPr/>
            </a:pPr>
            <a:r>
              <a:rPr lang="en-US" dirty="0" smtClean="0"/>
              <a:t> H</a:t>
            </a:r>
            <a:r>
              <a:rPr lang="sl-SI" dirty="0" smtClean="0"/>
              <a:t>i</a:t>
            </a:r>
            <a:r>
              <a:rPr lang="en-US" dirty="0" err="1" smtClean="0"/>
              <a:t>osc</a:t>
            </a:r>
            <a:r>
              <a:rPr lang="sl-SI" dirty="0" smtClean="0"/>
              <a:t>i</a:t>
            </a:r>
            <a:r>
              <a:rPr lang="en-US" dirty="0" err="1" smtClean="0"/>
              <a:t>amin</a:t>
            </a:r>
            <a:r>
              <a:rPr lang="sl-SI" dirty="0" smtClean="0"/>
              <a:t> (</a:t>
            </a:r>
            <a:r>
              <a:rPr lang="en-US" dirty="0" err="1"/>
              <a:t>Hyoscyamus</a:t>
            </a:r>
            <a:r>
              <a:rPr lang="en-US" dirty="0"/>
              <a:t> </a:t>
            </a:r>
            <a:r>
              <a:rPr lang="sl-SI" dirty="0"/>
              <a:t>n</a:t>
            </a:r>
            <a:r>
              <a:rPr lang="en-US" dirty="0" err="1" smtClean="0"/>
              <a:t>iger</a:t>
            </a:r>
            <a:r>
              <a:rPr lang="sl-SI" dirty="0" smtClean="0"/>
              <a:t>)</a:t>
            </a:r>
            <a:endParaRPr lang="en-US" dirty="0" smtClean="0"/>
          </a:p>
          <a:p>
            <a:pPr lvl="1" eaLnBrk="1" hangingPunct="1">
              <a:defRPr/>
            </a:pPr>
            <a:r>
              <a:rPr lang="en-US" dirty="0" smtClean="0"/>
              <a:t> </a:t>
            </a:r>
            <a:r>
              <a:rPr lang="en-US" dirty="0" err="1" smtClean="0"/>
              <a:t>Atropin</a:t>
            </a:r>
            <a:r>
              <a:rPr lang="sl-SI" dirty="0" smtClean="0"/>
              <a:t> (</a:t>
            </a:r>
            <a:r>
              <a:rPr lang="en-US" i="1" dirty="0" err="1"/>
              <a:t>Atropa</a:t>
            </a:r>
            <a:r>
              <a:rPr lang="en-US" i="1" dirty="0"/>
              <a:t> </a:t>
            </a:r>
            <a:r>
              <a:rPr lang="sl-SI" i="1" dirty="0"/>
              <a:t>b</a:t>
            </a:r>
            <a:r>
              <a:rPr lang="en-US" i="1" dirty="0" err="1" smtClean="0"/>
              <a:t>elladonna</a:t>
            </a:r>
            <a:r>
              <a:rPr lang="sl-SI" dirty="0" smtClean="0"/>
              <a:t>)</a:t>
            </a:r>
            <a:endParaRPr lang="en-US" dirty="0" smtClean="0"/>
          </a:p>
        </p:txBody>
      </p:sp>
      <p:pic>
        <p:nvPicPr>
          <p:cNvPr id="2" name="Slika 1"/>
          <p:cNvPicPr>
            <a:picLocks noChangeAspect="1"/>
          </p:cNvPicPr>
          <p:nvPr/>
        </p:nvPicPr>
        <p:blipFill>
          <a:blip r:embed="rId3"/>
          <a:stretch>
            <a:fillRect/>
          </a:stretch>
        </p:blipFill>
        <p:spPr>
          <a:xfrm>
            <a:off x="7696200" y="838200"/>
            <a:ext cx="4411480" cy="3308610"/>
          </a:xfrm>
          <a:prstGeom prst="rect">
            <a:avLst/>
          </a:prstGeom>
        </p:spPr>
      </p:pic>
      <p:pic>
        <p:nvPicPr>
          <p:cNvPr id="3" name="Slika 2"/>
          <p:cNvPicPr>
            <a:picLocks noChangeAspect="1"/>
          </p:cNvPicPr>
          <p:nvPr/>
        </p:nvPicPr>
        <p:blipFill>
          <a:blip r:embed="rId4"/>
          <a:stretch>
            <a:fillRect/>
          </a:stretch>
        </p:blipFill>
        <p:spPr>
          <a:xfrm>
            <a:off x="8383137" y="4340484"/>
            <a:ext cx="3203788" cy="2399748"/>
          </a:xfrm>
          <a:prstGeom prst="rect">
            <a:avLst/>
          </a:prstGeom>
        </p:spPr>
      </p:pic>
    </p:spTree>
    <p:extLst>
      <p:ext uri="{BB962C8B-B14F-4D97-AF65-F5344CB8AC3E}">
        <p14:creationId xmlns:p14="http://schemas.microsoft.com/office/powerpoint/2010/main" val="3860515246"/>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47884" y="0"/>
            <a:ext cx="9144000" cy="685800"/>
          </a:xfrm>
        </p:spPr>
        <p:txBody>
          <a:bodyPr/>
          <a:lstStyle/>
          <a:p>
            <a:pPr eaLnBrk="1" hangingPunct="1">
              <a:defRPr/>
            </a:pPr>
            <a:r>
              <a:rPr lang="sl-SI" sz="2800" dirty="0"/>
              <a:t>Kulture in njihovi enteogeni</a:t>
            </a:r>
            <a:endParaRPr lang="en-US" sz="2800" dirty="0"/>
          </a:p>
        </p:txBody>
      </p:sp>
      <p:sp>
        <p:nvSpPr>
          <p:cNvPr id="20483" name="Rectangle 3"/>
          <p:cNvSpPr>
            <a:spLocks noGrp="1" noChangeArrowheads="1"/>
          </p:cNvSpPr>
          <p:nvPr>
            <p:ph type="body" idx="1"/>
          </p:nvPr>
        </p:nvSpPr>
        <p:spPr>
          <a:xfrm>
            <a:off x="152400" y="914400"/>
            <a:ext cx="11887200" cy="5486400"/>
          </a:xfrm>
        </p:spPr>
        <p:txBody>
          <a:bodyPr/>
          <a:lstStyle/>
          <a:p>
            <a:pPr marL="1035050" lvl="1" indent="-577850" eaLnBrk="1" hangingPunct="1">
              <a:defRPr/>
            </a:pPr>
            <a:r>
              <a:rPr lang="en-US" sz="2800" dirty="0" err="1"/>
              <a:t>Iboga</a:t>
            </a:r>
            <a:r>
              <a:rPr lang="en-US" sz="2800" dirty="0"/>
              <a:t> in </a:t>
            </a:r>
            <a:r>
              <a:rPr lang="en-US" sz="2800" dirty="0" err="1"/>
              <a:t>Bitwi</a:t>
            </a:r>
            <a:r>
              <a:rPr lang="en-US" sz="2800" dirty="0"/>
              <a:t> </a:t>
            </a:r>
            <a:r>
              <a:rPr lang="sl-SI" sz="2800" dirty="0"/>
              <a:t>kult (Gabon, Kamerun, Kongo)</a:t>
            </a:r>
            <a:endParaRPr lang="en-US" sz="2800" dirty="0"/>
          </a:p>
          <a:p>
            <a:pPr marL="1035050" lvl="1" indent="-577850" eaLnBrk="1" hangingPunct="1">
              <a:defRPr/>
            </a:pPr>
            <a:endParaRPr lang="sl-SI" sz="2800" dirty="0"/>
          </a:p>
          <a:p>
            <a:pPr marL="1035050" lvl="1" indent="-577850" eaLnBrk="1" hangingPunct="1">
              <a:defRPr/>
            </a:pPr>
            <a:endParaRPr lang="sl-SI" sz="2800" dirty="0"/>
          </a:p>
          <a:p>
            <a:pPr marL="1035050" lvl="1" indent="-577850" eaLnBrk="1" hangingPunct="1">
              <a:defRPr/>
            </a:pPr>
            <a:endParaRPr lang="sl-SI" sz="2800" dirty="0"/>
          </a:p>
          <a:p>
            <a:pPr marL="1035050" lvl="1" indent="-577850" eaLnBrk="1" hangingPunct="1">
              <a:defRPr/>
            </a:pPr>
            <a:endParaRPr lang="sl-SI" sz="2800" dirty="0"/>
          </a:p>
          <a:p>
            <a:pPr marL="1035050" lvl="1" indent="-577850" eaLnBrk="1" hangingPunct="1">
              <a:defRPr/>
            </a:pPr>
            <a:endParaRPr lang="sl-SI" sz="2800" dirty="0"/>
          </a:p>
          <a:p>
            <a:pPr marL="1035050" lvl="1" indent="-577850" eaLnBrk="1" hangingPunct="1">
              <a:defRPr/>
            </a:pPr>
            <a:r>
              <a:rPr lang="en-US" sz="2800" dirty="0" err="1"/>
              <a:t>Mes</a:t>
            </a:r>
            <a:r>
              <a:rPr lang="sl-SI" sz="2800" dirty="0"/>
              <a:t>k</a:t>
            </a:r>
            <a:r>
              <a:rPr lang="en-US" sz="2800" dirty="0" err="1"/>
              <a:t>alin</a:t>
            </a:r>
            <a:r>
              <a:rPr lang="en-US" sz="2800" dirty="0"/>
              <a:t> in </a:t>
            </a:r>
            <a:r>
              <a:rPr lang="en-US" sz="2800" dirty="0" err="1"/>
              <a:t>Indijanci</a:t>
            </a:r>
            <a:endParaRPr lang="sl-SI" sz="2800" dirty="0"/>
          </a:p>
          <a:p>
            <a:pPr marL="1035050" lvl="1" indent="-577850" eaLnBrk="1" hangingPunct="1">
              <a:defRPr/>
            </a:pPr>
            <a:endParaRPr lang="en-US" sz="2800" dirty="0"/>
          </a:p>
          <a:p>
            <a:pPr marL="1035050" lvl="1" indent="-577850" eaLnBrk="1" hangingPunct="1">
              <a:defRPr/>
            </a:pPr>
            <a:r>
              <a:rPr lang="en-US" sz="2800" dirty="0" err="1"/>
              <a:t>Psilocibin</a:t>
            </a:r>
            <a:r>
              <a:rPr lang="en-US" sz="2800" dirty="0"/>
              <a:t> in </a:t>
            </a:r>
            <a:r>
              <a:rPr lang="en-US" sz="2800" dirty="0" err="1"/>
              <a:t>Azteki</a:t>
            </a:r>
            <a:endParaRPr lang="sl-SI" sz="2800" dirty="0"/>
          </a:p>
          <a:p>
            <a:pPr marL="1035050" lvl="1" indent="-577850" eaLnBrk="1" hangingPunct="1">
              <a:defRPr/>
            </a:pPr>
            <a:endParaRPr lang="en-US" sz="2800" dirty="0"/>
          </a:p>
          <a:p>
            <a:pPr marL="1035050" lvl="1" indent="-577850" eaLnBrk="1" hangingPunct="1">
              <a:defRPr/>
            </a:pPr>
            <a:r>
              <a:rPr lang="en-US" sz="2800" dirty="0"/>
              <a:t>LSD in </a:t>
            </a:r>
            <a:r>
              <a:rPr lang="sl-SI" sz="2800" dirty="0"/>
              <a:t>… </a:t>
            </a:r>
            <a:r>
              <a:rPr lang="en-US" sz="2800" dirty="0" err="1"/>
              <a:t>hipi</a:t>
            </a:r>
            <a:r>
              <a:rPr lang="sl-SI" sz="2800" dirty="0"/>
              <a:t>ji in kanabis</a:t>
            </a:r>
            <a:endParaRPr lang="en-US" sz="2800" dirty="0"/>
          </a:p>
        </p:txBody>
      </p:sp>
      <p:pic>
        <p:nvPicPr>
          <p:cNvPr id="8194" name="Picture 2" descr="Bwiti tr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334000" cy="25290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eb.tiscali.it/anguido/old/drfractal/images/nature/3lg%20cop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256" y="878006"/>
            <a:ext cx="3057344" cy="30573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fdrsummerdrugs.wikispaces.com/file/view/tumblr_mglkhqW5sV1qklfhho1_400.jpg/405394704/319x245/tumblr_mglkhqW5sV1qklfhho1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2256" y="4312440"/>
            <a:ext cx="3057344" cy="235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4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52600" y="76200"/>
            <a:ext cx="7772400" cy="533400"/>
          </a:xfrm>
        </p:spPr>
        <p:txBody>
          <a:bodyPr/>
          <a:lstStyle/>
          <a:p>
            <a:pPr eaLnBrk="1" hangingPunct="1">
              <a:defRPr/>
            </a:pPr>
            <a:r>
              <a:rPr lang="sl-SI" i="1" dirty="0" smtClean="0"/>
              <a:t>7.) </a:t>
            </a:r>
            <a:r>
              <a:rPr lang="en-US" i="1" dirty="0" smtClean="0"/>
              <a:t>Amanita </a:t>
            </a:r>
            <a:r>
              <a:rPr lang="en-US" i="1" dirty="0" err="1" smtClean="0"/>
              <a:t>muscaria</a:t>
            </a:r>
            <a:r>
              <a:rPr lang="sl-SI" i="1" dirty="0" smtClean="0"/>
              <a:t> - mušnica</a:t>
            </a:r>
            <a:endParaRPr lang="en-US" i="1" dirty="0" smtClean="0"/>
          </a:p>
        </p:txBody>
      </p:sp>
      <p:pic>
        <p:nvPicPr>
          <p:cNvPr id="57348" name="Picture 3" descr="amanita_muscaria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43340"/>
            <a:ext cx="4089400" cy="60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4"/>
          <p:cNvSpPr txBox="1">
            <a:spLocks noChangeArrowheads="1"/>
          </p:cNvSpPr>
          <p:nvPr/>
        </p:nvSpPr>
        <p:spPr bwMode="auto">
          <a:xfrm>
            <a:off x="5943600" y="1371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endParaRPr lang="sl-SI" altLang="sl-SI">
              <a:latin typeface="Times New Roman" pitchFamily="18" charset="0"/>
            </a:endParaRPr>
          </a:p>
        </p:txBody>
      </p:sp>
      <p:sp>
        <p:nvSpPr>
          <p:cNvPr id="57350" name="Text Box 5"/>
          <p:cNvSpPr txBox="1">
            <a:spLocks noChangeArrowheads="1"/>
          </p:cNvSpPr>
          <p:nvPr/>
        </p:nvSpPr>
        <p:spPr bwMode="auto">
          <a:xfrm>
            <a:off x="5410200" y="990600"/>
            <a:ext cx="6705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US" altLang="sl-SI" sz="3200" dirty="0" err="1">
                <a:latin typeface="+mn-lt"/>
              </a:rPr>
              <a:t>Muscimol</a:t>
            </a:r>
            <a:r>
              <a:rPr lang="en-US" altLang="sl-SI" sz="3200" dirty="0">
                <a:latin typeface="+mn-lt"/>
              </a:rPr>
              <a:t> </a:t>
            </a:r>
            <a:r>
              <a:rPr lang="sl-SI" altLang="sl-SI" sz="3200" dirty="0">
                <a:latin typeface="+mn-lt"/>
              </a:rPr>
              <a:t>- psihoaktivni </a:t>
            </a:r>
            <a:r>
              <a:rPr lang="en-US" altLang="sl-SI" sz="3200" dirty="0">
                <a:latin typeface="+mn-lt"/>
              </a:rPr>
              <a:t>alkaloid</a:t>
            </a:r>
            <a:r>
              <a:rPr lang="sl-SI" altLang="sl-SI" sz="3200" dirty="0">
                <a:latin typeface="+mn-lt"/>
              </a:rPr>
              <a:t>. Derivat </a:t>
            </a:r>
            <a:r>
              <a:rPr lang="sl-SI" altLang="sl-SI" sz="3200" dirty="0" err="1">
                <a:latin typeface="+mn-lt"/>
              </a:rPr>
              <a:t>ibotenske</a:t>
            </a:r>
            <a:r>
              <a:rPr lang="sl-SI" altLang="sl-SI" sz="3200" dirty="0">
                <a:latin typeface="+mn-lt"/>
              </a:rPr>
              <a:t> kisline. </a:t>
            </a:r>
            <a:endParaRPr lang="en-US" altLang="sl-SI" sz="3200" dirty="0">
              <a:latin typeface="+mn-lt"/>
            </a:endParaRPr>
          </a:p>
          <a:p>
            <a:pPr eaLnBrk="1" hangingPunct="1">
              <a:spcBef>
                <a:spcPct val="50000"/>
              </a:spcBef>
            </a:pPr>
            <a:r>
              <a:rPr lang="sl-SI" altLang="sl-SI" sz="3200" dirty="0">
                <a:solidFill>
                  <a:srgbClr val="FF0000"/>
                </a:solidFill>
                <a:latin typeface="+mn-lt"/>
              </a:rPr>
              <a:t>Disociativni učinki </a:t>
            </a:r>
            <a:r>
              <a:rPr lang="sl-SI" altLang="sl-SI" sz="3200" dirty="0">
                <a:latin typeface="+mn-lt"/>
              </a:rPr>
              <a:t>(</a:t>
            </a:r>
            <a:r>
              <a:rPr lang="sl-SI" altLang="sl-SI" sz="3200" dirty="0" err="1">
                <a:latin typeface="+mn-lt"/>
              </a:rPr>
              <a:t>hipokampus</a:t>
            </a:r>
            <a:r>
              <a:rPr lang="sl-SI" altLang="sl-SI" sz="3200" dirty="0">
                <a:latin typeface="+mn-lt"/>
              </a:rPr>
              <a:t>, </a:t>
            </a:r>
            <a:r>
              <a:rPr lang="sl-SI" altLang="sl-SI" sz="3200" dirty="0" err="1">
                <a:latin typeface="+mn-lt"/>
              </a:rPr>
              <a:t>cerebelum</a:t>
            </a:r>
            <a:r>
              <a:rPr lang="sl-SI" altLang="sl-SI" sz="3200" dirty="0">
                <a:latin typeface="+mn-lt"/>
              </a:rPr>
              <a:t>, korteks).</a:t>
            </a:r>
          </a:p>
          <a:p>
            <a:pPr eaLnBrk="1" hangingPunct="1">
              <a:spcBef>
                <a:spcPct val="50000"/>
              </a:spcBef>
            </a:pPr>
            <a:r>
              <a:rPr lang="sl-SI" altLang="sl-SI" sz="3200" dirty="0">
                <a:latin typeface="+mn-lt"/>
              </a:rPr>
              <a:t>(agonist GABA</a:t>
            </a:r>
            <a:r>
              <a:rPr lang="sl-SI" altLang="sl-SI" sz="3200" baseline="-25000" dirty="0">
                <a:latin typeface="+mn-lt"/>
              </a:rPr>
              <a:t>A</a:t>
            </a:r>
            <a:r>
              <a:rPr lang="sl-SI" altLang="sl-SI" sz="3200" dirty="0">
                <a:latin typeface="+mn-lt"/>
              </a:rPr>
              <a:t>, NMDA)</a:t>
            </a:r>
          </a:p>
          <a:p>
            <a:pPr eaLnBrk="1" hangingPunct="1">
              <a:spcBef>
                <a:spcPct val="50000"/>
              </a:spcBef>
            </a:pPr>
            <a:r>
              <a:rPr lang="sl-SI" altLang="sl-SI" sz="3200" dirty="0">
                <a:latin typeface="+mn-lt"/>
              </a:rPr>
              <a:t>Vnos skozi sluznico, zaužita mušnica povzroči prebavne motnje.</a:t>
            </a:r>
          </a:p>
          <a:p>
            <a:pPr eaLnBrk="1" hangingPunct="1">
              <a:spcBef>
                <a:spcPct val="50000"/>
              </a:spcBef>
            </a:pPr>
            <a:r>
              <a:rPr lang="en-US" altLang="sl-SI" sz="3200" dirty="0">
                <a:latin typeface="+mn-lt"/>
                <a:hlinkClick r:id="rId3"/>
              </a:rPr>
              <a:t>http://everything.explained.today/Amanita_muscaria/</a:t>
            </a:r>
            <a:r>
              <a:rPr lang="sl-SI" altLang="sl-SI" sz="3200" dirty="0">
                <a:latin typeface="+mn-lt"/>
              </a:rPr>
              <a:t> </a:t>
            </a:r>
            <a:endParaRPr lang="en-US" altLang="sl-SI" sz="3200" dirty="0">
              <a:latin typeface="+mn-lt"/>
            </a:endParaRPr>
          </a:p>
        </p:txBody>
      </p:sp>
    </p:spTree>
    <p:extLst>
      <p:ext uri="{BB962C8B-B14F-4D97-AF65-F5344CB8AC3E}">
        <p14:creationId xmlns:p14="http://schemas.microsoft.com/office/powerpoint/2010/main" val="2577173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sl-SI" dirty="0" smtClean="0"/>
              <a:t>7.) Zaviralci monoaminske oksidaze - MAOI</a:t>
            </a:r>
            <a:endParaRPr lang="en-US" dirty="0" smtClean="0"/>
          </a:p>
        </p:txBody>
      </p:sp>
      <p:sp>
        <p:nvSpPr>
          <p:cNvPr id="41988" name="Text Box 3"/>
          <p:cNvSpPr txBox="1">
            <a:spLocks noChangeArrowheads="1"/>
          </p:cNvSpPr>
          <p:nvPr/>
        </p:nvSpPr>
        <p:spPr bwMode="auto">
          <a:xfrm>
            <a:off x="2590800" y="17526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sl-SI" altLang="sl-SI">
              <a:latin typeface="Times New Roman" pitchFamily="18" charset="0"/>
            </a:endParaRPr>
          </a:p>
        </p:txBody>
      </p:sp>
      <p:sp>
        <p:nvSpPr>
          <p:cNvPr id="41989" name="Text Box 4"/>
          <p:cNvSpPr txBox="1">
            <a:spLocks noChangeArrowheads="1"/>
          </p:cNvSpPr>
          <p:nvPr/>
        </p:nvSpPr>
        <p:spPr bwMode="auto">
          <a:xfrm>
            <a:off x="685800" y="1295401"/>
            <a:ext cx="7162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sl-SI" altLang="sl-SI" sz="3600" dirty="0">
                <a:latin typeface="+mn-lt"/>
              </a:rPr>
              <a:t>-Pomirjevala – hipnotiki </a:t>
            </a:r>
          </a:p>
          <a:p>
            <a:pPr eaLnBrk="1" hangingPunct="1">
              <a:spcBef>
                <a:spcPct val="50000"/>
              </a:spcBef>
            </a:pPr>
            <a:r>
              <a:rPr lang="sl-SI" altLang="sl-SI" sz="3600" dirty="0">
                <a:latin typeface="+mn-lt"/>
              </a:rPr>
              <a:t>-halucinogeni  / disociativi</a:t>
            </a:r>
            <a:endParaRPr lang="en-US" altLang="sl-SI" sz="3600" dirty="0">
              <a:latin typeface="+mn-lt"/>
            </a:endParaRPr>
          </a:p>
          <a:p>
            <a:pPr eaLnBrk="1" hangingPunct="1">
              <a:spcBef>
                <a:spcPct val="50000"/>
              </a:spcBef>
            </a:pPr>
            <a:r>
              <a:rPr lang="en-US" altLang="sl-SI" sz="2800" i="1" dirty="0" err="1">
                <a:latin typeface="+mn-lt"/>
              </a:rPr>
              <a:t>Peganum</a:t>
            </a:r>
            <a:r>
              <a:rPr lang="en-US" altLang="sl-SI" sz="2800" i="1" dirty="0">
                <a:latin typeface="+mn-lt"/>
              </a:rPr>
              <a:t> </a:t>
            </a:r>
            <a:r>
              <a:rPr lang="en-US" altLang="sl-SI" sz="2800" i="1" dirty="0" err="1">
                <a:latin typeface="+mn-lt"/>
              </a:rPr>
              <a:t>harmala</a:t>
            </a:r>
            <a:r>
              <a:rPr lang="en-US" altLang="sl-SI" sz="2800" dirty="0">
                <a:latin typeface="+mn-lt"/>
              </a:rPr>
              <a:t>, </a:t>
            </a:r>
            <a:endParaRPr lang="sl-SI" altLang="sl-SI" sz="2800" dirty="0">
              <a:latin typeface="+mn-lt"/>
            </a:endParaRPr>
          </a:p>
          <a:p>
            <a:pPr eaLnBrk="1" hangingPunct="1">
              <a:spcBef>
                <a:spcPct val="50000"/>
              </a:spcBef>
            </a:pPr>
            <a:r>
              <a:rPr lang="en-US" altLang="sl-SI" sz="2800" i="1" dirty="0" err="1">
                <a:latin typeface="+mn-lt"/>
              </a:rPr>
              <a:t>Passiflora</a:t>
            </a:r>
            <a:r>
              <a:rPr lang="en-US" altLang="sl-SI" sz="2800" i="1" dirty="0">
                <a:latin typeface="+mn-lt"/>
              </a:rPr>
              <a:t> spp</a:t>
            </a:r>
            <a:r>
              <a:rPr lang="en-US" altLang="sl-SI" sz="2800" dirty="0" smtClean="0">
                <a:latin typeface="+mn-lt"/>
              </a:rPr>
              <a:t>.</a:t>
            </a:r>
            <a:r>
              <a:rPr lang="sl-SI" altLang="sl-SI" sz="2800" dirty="0" smtClean="0">
                <a:latin typeface="+mn-lt"/>
              </a:rPr>
              <a:t> (pasijonka)</a:t>
            </a:r>
            <a:r>
              <a:rPr lang="en-US" altLang="sl-SI" sz="2800" dirty="0" smtClean="0">
                <a:latin typeface="+mn-lt"/>
              </a:rPr>
              <a:t> </a:t>
            </a:r>
            <a:endParaRPr lang="en-US" altLang="sl-SI" sz="2800" dirty="0">
              <a:latin typeface="+mn-lt"/>
            </a:endParaRPr>
          </a:p>
          <a:p>
            <a:pPr eaLnBrk="1" hangingPunct="1">
              <a:spcBef>
                <a:spcPct val="50000"/>
              </a:spcBef>
            </a:pPr>
            <a:r>
              <a:rPr lang="sl-SI" altLang="sl-SI" sz="3600" dirty="0">
                <a:latin typeface="+mn-lt"/>
              </a:rPr>
              <a:t>-Učinek </a:t>
            </a:r>
            <a:r>
              <a:rPr lang="sl-SI" altLang="sl-SI" sz="3600" dirty="0" err="1">
                <a:latin typeface="+mn-lt"/>
              </a:rPr>
              <a:t>ajauaske</a:t>
            </a:r>
            <a:r>
              <a:rPr lang="sl-SI" altLang="sl-SI" sz="3600" dirty="0">
                <a:latin typeface="+mn-lt"/>
              </a:rPr>
              <a:t> samo ob hkratnem zaužitju MAOI.</a:t>
            </a:r>
            <a:endParaRPr lang="en-US" altLang="sl-SI" sz="3600" dirty="0">
              <a:latin typeface="+mn-lt"/>
            </a:endParaRPr>
          </a:p>
        </p:txBody>
      </p:sp>
      <p:pic>
        <p:nvPicPr>
          <p:cNvPr id="11266" name="Picture 2" descr="http://upload.wikimedia.org/wikipedia/commons/thumb/6/6b/Passionflower2.jpg/220px-Passionflow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694" y="1224445"/>
            <a:ext cx="3809999" cy="25457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3"/>
          <a:stretch>
            <a:fillRect/>
          </a:stretch>
        </p:blipFill>
        <p:spPr>
          <a:xfrm>
            <a:off x="8382000" y="4342740"/>
            <a:ext cx="3328987" cy="2215290"/>
          </a:xfrm>
          <a:prstGeom prst="rect">
            <a:avLst/>
          </a:prstGeom>
        </p:spPr>
      </p:pic>
    </p:spTree>
    <p:extLst>
      <p:ext uri="{BB962C8B-B14F-4D97-AF65-F5344CB8AC3E}">
        <p14:creationId xmlns:p14="http://schemas.microsoft.com/office/powerpoint/2010/main" val="283284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52600" y="193676"/>
            <a:ext cx="8229600" cy="415925"/>
          </a:xfrm>
        </p:spPr>
        <p:txBody>
          <a:bodyPr vert="horz" wrap="square" lIns="90488" tIns="44450" rIns="90488" bIns="44450" numCol="1" anchor="b" anchorCtr="0" compatLnSpc="1">
            <a:prstTxWarp prst="textNoShape">
              <a:avLst/>
            </a:prstTxWarp>
          </a:bodyPr>
          <a:lstStyle/>
          <a:p>
            <a:pPr eaLnBrk="1" hangingPunct="1">
              <a:defRPr/>
            </a:pPr>
            <a:r>
              <a:rPr lang="sl-SI" dirty="0" smtClean="0"/>
              <a:t>7.) Drugi halucinogeni - inhalanti</a:t>
            </a:r>
            <a:endParaRPr lang="en-US" dirty="0" smtClean="0"/>
          </a:p>
        </p:txBody>
      </p:sp>
      <p:sp>
        <p:nvSpPr>
          <p:cNvPr id="40963" name="Rectangle 3"/>
          <p:cNvSpPr>
            <a:spLocks noGrp="1" noChangeArrowheads="1"/>
          </p:cNvSpPr>
          <p:nvPr>
            <p:ph type="body" idx="1"/>
          </p:nvPr>
        </p:nvSpPr>
        <p:spPr>
          <a:xfrm>
            <a:off x="533400" y="990600"/>
            <a:ext cx="8686800" cy="5486400"/>
          </a:xfrm>
        </p:spPr>
        <p:txBody>
          <a:bodyPr vert="horz" wrap="square" lIns="90488" tIns="44450" rIns="90488" bIns="44450" numCol="1" anchor="t" anchorCtr="0" compatLnSpc="1">
            <a:prstTxWarp prst="textNoShape">
              <a:avLst/>
            </a:prstTxWarp>
          </a:bodyPr>
          <a:lstStyle/>
          <a:p>
            <a:pPr eaLnBrk="1" hangingPunct="1">
              <a:lnSpc>
                <a:spcPct val="90000"/>
              </a:lnSpc>
              <a:defRPr/>
            </a:pPr>
            <a:r>
              <a:rPr lang="sl-SI" dirty="0"/>
              <a:t>Najbolj pogosto zlorabljeni </a:t>
            </a:r>
            <a:r>
              <a:rPr lang="sl-SI" dirty="0">
                <a:solidFill>
                  <a:srgbClr val="FF0000"/>
                </a:solidFill>
              </a:rPr>
              <a:t>inhalanti</a:t>
            </a:r>
            <a:r>
              <a:rPr lang="sl-SI" dirty="0"/>
              <a:t> so hlapljive snovi, ki lahko povzročijo halucinacije, zastrupitev in evforijo.</a:t>
            </a:r>
            <a:endParaRPr lang="en-US" dirty="0"/>
          </a:p>
          <a:p>
            <a:pPr lvl="1" eaLnBrk="1" hangingPunct="1">
              <a:lnSpc>
                <a:spcPct val="90000"/>
              </a:lnSpc>
              <a:buSzPct val="75000"/>
              <a:defRPr/>
            </a:pPr>
            <a:r>
              <a:rPr lang="en-US" sz="2800" dirty="0"/>
              <a:t> </a:t>
            </a:r>
            <a:r>
              <a:rPr lang="sl-SI" sz="2800" dirty="0"/>
              <a:t>Hlapna organska topila</a:t>
            </a:r>
            <a:endParaRPr lang="en-US" sz="2800" dirty="0"/>
          </a:p>
          <a:p>
            <a:pPr lvl="1" eaLnBrk="1" hangingPunct="1">
              <a:lnSpc>
                <a:spcPct val="90000"/>
              </a:lnSpc>
              <a:buSzPct val="75000"/>
              <a:defRPr/>
            </a:pPr>
            <a:r>
              <a:rPr lang="en-US" sz="2800" dirty="0"/>
              <a:t> </a:t>
            </a:r>
            <a:r>
              <a:rPr lang="sl-SI" sz="2800" dirty="0"/>
              <a:t>Anestetiki</a:t>
            </a:r>
            <a:endParaRPr lang="en-US" sz="2800" dirty="0"/>
          </a:p>
          <a:p>
            <a:pPr lvl="1" eaLnBrk="1" hangingPunct="1">
              <a:lnSpc>
                <a:spcPct val="90000"/>
              </a:lnSpc>
              <a:buSzPct val="75000"/>
              <a:defRPr/>
            </a:pPr>
            <a:r>
              <a:rPr lang="en-US" sz="2800" dirty="0"/>
              <a:t> </a:t>
            </a:r>
            <a:r>
              <a:rPr lang="en-US" sz="2800" dirty="0" err="1"/>
              <a:t>Nitrit</a:t>
            </a:r>
            <a:r>
              <a:rPr lang="sl-SI" sz="2800" dirty="0"/>
              <a:t>i</a:t>
            </a:r>
            <a:endParaRPr lang="en-US" sz="2800" dirty="0"/>
          </a:p>
          <a:p>
            <a:pPr eaLnBrk="1" hangingPunct="1">
              <a:lnSpc>
                <a:spcPct val="90000"/>
              </a:lnSpc>
              <a:defRPr/>
            </a:pPr>
            <a:r>
              <a:rPr lang="en-US" dirty="0"/>
              <a:t> </a:t>
            </a:r>
            <a:r>
              <a:rPr lang="sl-SI" dirty="0"/>
              <a:t>Zmerni odmerki </a:t>
            </a:r>
            <a:r>
              <a:rPr lang="en-US" dirty="0"/>
              <a:t>– </a:t>
            </a:r>
            <a:r>
              <a:rPr lang="sl-SI" dirty="0"/>
              <a:t>zmerna stimulacija</a:t>
            </a:r>
            <a:r>
              <a:rPr lang="en-US" dirty="0"/>
              <a:t>, </a:t>
            </a:r>
            <a:r>
              <a:rPr lang="sl-SI" dirty="0"/>
              <a:t>zmanjšanje motorične kontrole, omotica</a:t>
            </a:r>
            <a:r>
              <a:rPr lang="en-US" dirty="0"/>
              <a:t>, </a:t>
            </a:r>
            <a:r>
              <a:rPr lang="sl-SI" sz="2800" dirty="0"/>
              <a:t>halucinacije.</a:t>
            </a:r>
            <a:endParaRPr lang="en-US" sz="2800" dirty="0"/>
          </a:p>
          <a:p>
            <a:pPr eaLnBrk="1" hangingPunct="1">
              <a:lnSpc>
                <a:spcPct val="90000"/>
              </a:lnSpc>
              <a:defRPr/>
            </a:pPr>
            <a:r>
              <a:rPr lang="en-US" dirty="0"/>
              <a:t> </a:t>
            </a:r>
            <a:r>
              <a:rPr lang="sl-SI" dirty="0"/>
              <a:t>Visoki odmerki </a:t>
            </a:r>
            <a:r>
              <a:rPr lang="en-US" dirty="0"/>
              <a:t>– </a:t>
            </a:r>
            <a:r>
              <a:rPr lang="sl-SI" dirty="0"/>
              <a:t>agresivno vedenje, aritmije</a:t>
            </a:r>
            <a:r>
              <a:rPr lang="en-US" dirty="0"/>
              <a:t>, </a:t>
            </a:r>
            <a:r>
              <a:rPr lang="sl-SI" dirty="0"/>
              <a:t>nezavest</a:t>
            </a:r>
            <a:r>
              <a:rPr lang="en-US" dirty="0"/>
              <a:t>, </a:t>
            </a:r>
            <a:r>
              <a:rPr lang="sl-SI" dirty="0"/>
              <a:t>smrt.</a:t>
            </a:r>
            <a:endParaRPr lang="en-US" dirty="0"/>
          </a:p>
        </p:txBody>
      </p:sp>
      <p:pic>
        <p:nvPicPr>
          <p:cNvPr id="2" name="Slika 1"/>
          <p:cNvPicPr>
            <a:picLocks noChangeAspect="1"/>
          </p:cNvPicPr>
          <p:nvPr/>
        </p:nvPicPr>
        <p:blipFill>
          <a:blip r:embed="rId3"/>
          <a:stretch>
            <a:fillRect/>
          </a:stretch>
        </p:blipFill>
        <p:spPr>
          <a:xfrm>
            <a:off x="8150306" y="1143000"/>
            <a:ext cx="3663788" cy="2819400"/>
          </a:xfrm>
          <a:prstGeom prst="rect">
            <a:avLst/>
          </a:prstGeom>
        </p:spPr>
      </p:pic>
    </p:spTree>
    <p:extLst>
      <p:ext uri="{BB962C8B-B14F-4D97-AF65-F5344CB8AC3E}">
        <p14:creationId xmlns:p14="http://schemas.microsoft.com/office/powerpoint/2010/main" val="1229672237"/>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sl-SI" dirty="0"/>
              <a:t>H</a:t>
            </a:r>
            <a:r>
              <a:rPr lang="en-US" dirty="0" err="1"/>
              <a:t>alucinogen</a:t>
            </a:r>
            <a:r>
              <a:rPr lang="sl-SI" dirty="0"/>
              <a:t>i </a:t>
            </a:r>
            <a:r>
              <a:rPr lang="sl-SI" dirty="0" smtClean="0"/>
              <a:t>in ameriški indijanci</a:t>
            </a:r>
            <a:endParaRPr lang="en-US" altLang="sl-SI" dirty="0" smtClean="0">
              <a:latin typeface="+mn-lt"/>
            </a:endParaRPr>
          </a:p>
        </p:txBody>
      </p:sp>
      <p:pic>
        <p:nvPicPr>
          <p:cNvPr id="21507" name="Content Placeholder 3" descr="3189196494_811834df61.jpe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6781800" y="2742330"/>
            <a:ext cx="5224354" cy="4115670"/>
          </a:xfrm>
          <a:prstGeom prst="rect">
            <a:avLst/>
          </a:prstGeom>
        </p:spPr>
      </p:pic>
      <p:sp>
        <p:nvSpPr>
          <p:cNvPr id="21508" name="TextBox 4"/>
          <p:cNvSpPr txBox="1">
            <a:spLocks noChangeArrowheads="1"/>
          </p:cNvSpPr>
          <p:nvPr/>
        </p:nvSpPr>
        <p:spPr bwMode="auto">
          <a:xfrm>
            <a:off x="152400" y="914401"/>
            <a:ext cx="70104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lvl="1" eaLnBrk="1" hangingPunct="1">
              <a:defRPr/>
            </a:pPr>
            <a:r>
              <a:rPr lang="en-US" sz="3600" dirty="0" err="1"/>
              <a:t>Ameriška</a:t>
            </a:r>
            <a:r>
              <a:rPr lang="en-US" sz="3600" dirty="0"/>
              <a:t> </a:t>
            </a:r>
            <a:r>
              <a:rPr lang="sl-SI" sz="3600" dirty="0"/>
              <a:t>indijanska c</a:t>
            </a:r>
            <a:r>
              <a:rPr lang="en-US" sz="3600" dirty="0" err="1"/>
              <a:t>erkev</a:t>
            </a:r>
            <a:r>
              <a:rPr lang="sl-SI" sz="3600" dirty="0"/>
              <a:t> </a:t>
            </a:r>
            <a:endParaRPr lang="en-US" sz="3600" dirty="0"/>
          </a:p>
          <a:p>
            <a:pPr lvl="2" eaLnBrk="1" hangingPunct="1">
              <a:defRPr/>
            </a:pPr>
            <a:r>
              <a:rPr lang="en-US" sz="3200" dirty="0" err="1"/>
              <a:t>Zakon</a:t>
            </a:r>
            <a:r>
              <a:rPr lang="en-US" sz="3200" dirty="0"/>
              <a:t> </a:t>
            </a:r>
            <a:r>
              <a:rPr lang="sl-SI" sz="3200" dirty="0"/>
              <a:t>o ameriški indijanski </a:t>
            </a:r>
            <a:r>
              <a:rPr lang="en-US" sz="3200" dirty="0" err="1"/>
              <a:t>verski</a:t>
            </a:r>
            <a:r>
              <a:rPr lang="en-US" sz="3200" dirty="0"/>
              <a:t> </a:t>
            </a:r>
            <a:r>
              <a:rPr lang="en-US" sz="3200" dirty="0" err="1"/>
              <a:t>svobodi</a:t>
            </a:r>
            <a:r>
              <a:rPr lang="en-US" sz="3200" dirty="0"/>
              <a:t> </a:t>
            </a:r>
            <a:r>
              <a:rPr lang="sl-SI" sz="3200" dirty="0"/>
              <a:t>(</a:t>
            </a:r>
            <a:r>
              <a:rPr lang="en-US" sz="3200" dirty="0"/>
              <a:t>1978</a:t>
            </a:r>
            <a:r>
              <a:rPr lang="sl-SI" sz="3200" dirty="0"/>
              <a:t>)</a:t>
            </a:r>
            <a:endParaRPr lang="en-US" sz="3200" dirty="0"/>
          </a:p>
          <a:p>
            <a:pPr lvl="1" eaLnBrk="1" hangingPunct="1">
              <a:defRPr/>
            </a:pPr>
            <a:r>
              <a:rPr lang="sl-SI" sz="3600" dirty="0"/>
              <a:t>Psihedelične, duhovne i</a:t>
            </a:r>
            <a:r>
              <a:rPr lang="en-US" sz="3600" dirty="0" err="1"/>
              <a:t>zkušnje</a:t>
            </a:r>
            <a:r>
              <a:rPr lang="sl-SI" sz="3600" dirty="0"/>
              <a:t> – enteogena uporaba</a:t>
            </a:r>
          </a:p>
          <a:p>
            <a:pPr lvl="1" eaLnBrk="1" hangingPunct="1">
              <a:defRPr/>
            </a:pPr>
            <a:endParaRPr lang="en-US" sz="3600" dirty="0"/>
          </a:p>
          <a:p>
            <a:pPr eaLnBrk="1" hangingPunct="1">
              <a:buFont typeface="Arial" charset="0"/>
              <a:buChar char="•"/>
            </a:pPr>
            <a:r>
              <a:rPr lang="en-US" altLang="sl-SI" sz="3200" i="1" dirty="0">
                <a:latin typeface="+mn-lt"/>
              </a:rPr>
              <a:t>Native American Church </a:t>
            </a:r>
            <a:r>
              <a:rPr lang="en-US" altLang="sl-SI" sz="3200" dirty="0">
                <a:latin typeface="+mn-lt"/>
              </a:rPr>
              <a:t>= </a:t>
            </a:r>
            <a:r>
              <a:rPr lang="en-US" altLang="sl-SI" sz="3200" b="1" dirty="0" err="1">
                <a:solidFill>
                  <a:srgbClr val="FF0000"/>
                </a:solidFill>
                <a:latin typeface="+mn-lt"/>
              </a:rPr>
              <a:t>pe</a:t>
            </a:r>
            <a:r>
              <a:rPr lang="sl-SI" altLang="sl-SI" sz="3200" b="1" dirty="0">
                <a:solidFill>
                  <a:srgbClr val="FF0000"/>
                </a:solidFill>
                <a:latin typeface="+mn-lt"/>
              </a:rPr>
              <a:t>j</a:t>
            </a:r>
            <a:r>
              <a:rPr lang="en-US" altLang="sl-SI" sz="3200" b="1" dirty="0" err="1">
                <a:solidFill>
                  <a:srgbClr val="FF0000"/>
                </a:solidFill>
                <a:latin typeface="+mn-lt"/>
              </a:rPr>
              <a:t>oti</a:t>
            </a:r>
            <a:r>
              <a:rPr lang="sl-SI" altLang="sl-SI" sz="3200" b="1" dirty="0">
                <a:solidFill>
                  <a:srgbClr val="FF0000"/>
                </a:solidFill>
                <a:latin typeface="+mn-lt"/>
              </a:rPr>
              <a:t>ze</a:t>
            </a:r>
            <a:r>
              <a:rPr lang="en-US" altLang="sl-SI" sz="3200" b="1" dirty="0">
                <a:solidFill>
                  <a:srgbClr val="FF0000"/>
                </a:solidFill>
                <a:latin typeface="+mn-lt"/>
              </a:rPr>
              <a:t>m</a:t>
            </a:r>
            <a:r>
              <a:rPr lang="en-US" altLang="sl-SI" sz="3200" dirty="0">
                <a:solidFill>
                  <a:srgbClr val="FF0000"/>
                </a:solidFill>
                <a:latin typeface="+mn-lt"/>
              </a:rPr>
              <a:t> </a:t>
            </a:r>
            <a:r>
              <a:rPr lang="en-US" altLang="sl-SI" sz="3200" dirty="0">
                <a:latin typeface="+mn-lt"/>
              </a:rPr>
              <a:t>(Oklahoma)</a:t>
            </a:r>
            <a:r>
              <a:rPr lang="sl-SI" altLang="sl-SI" sz="3200" dirty="0">
                <a:latin typeface="+mn-lt"/>
              </a:rPr>
              <a:t>.</a:t>
            </a:r>
            <a:endParaRPr lang="en-US" altLang="sl-SI" sz="3200" dirty="0">
              <a:latin typeface="+mn-lt"/>
            </a:endParaRPr>
          </a:p>
          <a:p>
            <a:pPr eaLnBrk="1" hangingPunct="1">
              <a:buFont typeface="Arial" charset="0"/>
              <a:buChar char="•"/>
            </a:pPr>
            <a:endParaRPr lang="en-US" altLang="sl-SI" sz="3200" dirty="0">
              <a:latin typeface="+mn-lt"/>
            </a:endParaRPr>
          </a:p>
          <a:p>
            <a:pPr eaLnBrk="1" hangingPunct="1">
              <a:buFont typeface="Arial" charset="0"/>
              <a:buChar char="•"/>
            </a:pPr>
            <a:r>
              <a:rPr lang="en-US" altLang="sl-SI" sz="3200" i="1" dirty="0">
                <a:latin typeface="+mn-lt"/>
              </a:rPr>
              <a:t>Apache</a:t>
            </a:r>
            <a:r>
              <a:rPr lang="en-US" altLang="sl-SI" sz="3200" dirty="0">
                <a:latin typeface="+mn-lt"/>
              </a:rPr>
              <a:t> </a:t>
            </a:r>
            <a:r>
              <a:rPr lang="sl-SI" altLang="sl-SI" sz="3200" dirty="0" err="1">
                <a:latin typeface="+mn-lt"/>
              </a:rPr>
              <a:t>indijanci</a:t>
            </a:r>
            <a:r>
              <a:rPr lang="sl-SI" altLang="sl-SI" sz="3200" dirty="0" smtClean="0">
                <a:latin typeface="+mn-lt"/>
              </a:rPr>
              <a:t>.</a:t>
            </a:r>
            <a:endParaRPr lang="en-US" altLang="sl-SI" sz="3200" dirty="0">
              <a:latin typeface="+mn-lt"/>
            </a:endParaRPr>
          </a:p>
        </p:txBody>
      </p:sp>
      <p:sp>
        <p:nvSpPr>
          <p:cNvPr id="21509" name="TextBox 5"/>
          <p:cNvSpPr txBox="1">
            <a:spLocks noChangeArrowheads="1"/>
          </p:cNvSpPr>
          <p:nvPr/>
        </p:nvSpPr>
        <p:spPr bwMode="auto">
          <a:xfrm>
            <a:off x="6934200" y="735609"/>
            <a:ext cx="4648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buFont typeface="Arial" charset="0"/>
              <a:buChar char="•"/>
            </a:pPr>
            <a:r>
              <a:rPr lang="en-US" altLang="sl-SI" sz="2500" dirty="0" err="1">
                <a:latin typeface="+mn-lt"/>
              </a:rPr>
              <a:t>Pe</a:t>
            </a:r>
            <a:r>
              <a:rPr lang="sl-SI" altLang="sl-SI" sz="2500" dirty="0">
                <a:latin typeface="+mn-lt"/>
              </a:rPr>
              <a:t>j</a:t>
            </a:r>
            <a:r>
              <a:rPr lang="en-US" altLang="sl-SI" sz="2500" dirty="0" err="1">
                <a:latin typeface="+mn-lt"/>
              </a:rPr>
              <a:t>oti</a:t>
            </a:r>
            <a:r>
              <a:rPr lang="sl-SI" altLang="sl-SI" sz="2500" dirty="0">
                <a:latin typeface="+mn-lt"/>
              </a:rPr>
              <a:t>ze</a:t>
            </a:r>
            <a:r>
              <a:rPr lang="en-US" altLang="sl-SI" sz="2500" dirty="0">
                <a:latin typeface="+mn-lt"/>
              </a:rPr>
              <a:t>m</a:t>
            </a:r>
            <a:r>
              <a:rPr lang="sl-SI" altLang="sl-SI" sz="2500" dirty="0">
                <a:latin typeface="+mn-lt"/>
              </a:rPr>
              <a:t>: </a:t>
            </a:r>
            <a:r>
              <a:rPr lang="sl-SI" altLang="sl-SI" sz="2500" dirty="0">
                <a:solidFill>
                  <a:srgbClr val="FF0000"/>
                </a:solidFill>
                <a:latin typeface="+mn-lt"/>
              </a:rPr>
              <a:t>zlitje</a:t>
            </a:r>
            <a:r>
              <a:rPr lang="sl-SI" altLang="sl-SI" sz="2500" dirty="0">
                <a:latin typeface="+mn-lt"/>
              </a:rPr>
              <a:t> </a:t>
            </a:r>
            <a:r>
              <a:rPr lang="sl-SI" altLang="sl-SI" sz="2500" dirty="0">
                <a:solidFill>
                  <a:schemeClr val="accent2">
                    <a:lumMod val="75000"/>
                  </a:schemeClr>
                </a:solidFill>
                <a:latin typeface="+mn-lt"/>
              </a:rPr>
              <a:t>krščanstva s šamanstvom</a:t>
            </a:r>
            <a:endParaRPr lang="en-US" altLang="sl-SI" sz="2500" dirty="0">
              <a:solidFill>
                <a:schemeClr val="accent2">
                  <a:lumMod val="75000"/>
                </a:schemeClr>
              </a:solidFill>
              <a:latin typeface="+mn-lt"/>
            </a:endParaRPr>
          </a:p>
          <a:p>
            <a:pPr eaLnBrk="1" hangingPunct="1">
              <a:buFont typeface="Arial" charset="0"/>
              <a:buChar char="•"/>
            </a:pPr>
            <a:endParaRPr lang="en-US" altLang="sl-SI" sz="2500" dirty="0">
              <a:latin typeface="+mn-lt"/>
            </a:endParaRPr>
          </a:p>
          <a:p>
            <a:pPr eaLnBrk="1" hangingPunct="1">
              <a:buFont typeface="Arial" charset="0"/>
              <a:buChar char="•"/>
            </a:pPr>
            <a:r>
              <a:rPr lang="sl-SI" altLang="sl-SI" sz="2500" dirty="0">
                <a:latin typeface="+mn-lt"/>
              </a:rPr>
              <a:t>„Vikend rituali“ od sobote zvečer, do jutra</a:t>
            </a:r>
            <a:endParaRPr lang="en-US" altLang="sl-SI" sz="2500" dirty="0">
              <a:latin typeface="+mn-lt"/>
            </a:endParaRPr>
          </a:p>
          <a:p>
            <a:pPr eaLnBrk="1" hangingPunct="1"/>
            <a:endParaRPr lang="en-US" altLang="sl-SI" sz="2500" dirty="0">
              <a:latin typeface="+mn-lt"/>
            </a:endParaRPr>
          </a:p>
        </p:txBody>
      </p:sp>
    </p:spTree>
    <p:extLst>
      <p:ext uri="{BB962C8B-B14F-4D97-AF65-F5344CB8AC3E}">
        <p14:creationId xmlns:p14="http://schemas.microsoft.com/office/powerpoint/2010/main" val="168473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685800"/>
          </a:xfrm>
        </p:spPr>
        <p:txBody>
          <a:bodyPr>
            <a:normAutofit/>
          </a:bodyPr>
          <a:lstStyle/>
          <a:p>
            <a:pPr eaLnBrk="1" hangingPunct="1">
              <a:defRPr/>
            </a:pPr>
            <a:r>
              <a:rPr lang="en-US" sz="3200" dirty="0">
                <a:latin typeface="+mn-lt"/>
              </a:rPr>
              <a:t>HUICHOL – “</a:t>
            </a:r>
            <a:r>
              <a:rPr lang="en-US" sz="3200" dirty="0" err="1">
                <a:latin typeface="+mn-lt"/>
              </a:rPr>
              <a:t>Wixáritari</a:t>
            </a:r>
            <a:r>
              <a:rPr lang="en-US" sz="3200" dirty="0">
                <a:latin typeface="+mn-lt"/>
              </a:rPr>
              <a:t>” </a:t>
            </a:r>
          </a:p>
        </p:txBody>
      </p:sp>
      <p:pic>
        <p:nvPicPr>
          <p:cNvPr id="19459" name="Content Placeholder 3" descr="2850637885_276bbdf551.jpe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304800" y="773956"/>
            <a:ext cx="2286000" cy="3431773"/>
          </a:xfrm>
          <a:prstGeom prst="rect">
            <a:avLst/>
          </a:prstGeom>
        </p:spPr>
      </p:pic>
      <p:sp>
        <p:nvSpPr>
          <p:cNvPr id="19460" name="TextBox 5"/>
          <p:cNvSpPr txBox="1">
            <a:spLocks noChangeArrowheads="1"/>
          </p:cNvSpPr>
          <p:nvPr/>
        </p:nvSpPr>
        <p:spPr bwMode="auto">
          <a:xfrm>
            <a:off x="4038600" y="914401"/>
            <a:ext cx="7086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2400"/>
              </a:spcAft>
              <a:buFont typeface="Arial" charset="0"/>
              <a:buChar char="•"/>
            </a:pPr>
            <a:r>
              <a:rPr lang="sl-SI" altLang="sl-SI" sz="3200" dirty="0">
                <a:latin typeface="+mn-lt"/>
              </a:rPr>
              <a:t>Zahodna in osrednja Mehika</a:t>
            </a:r>
            <a:endParaRPr lang="en-US" altLang="sl-SI" sz="3200" dirty="0">
              <a:latin typeface="+mn-lt"/>
            </a:endParaRPr>
          </a:p>
          <a:p>
            <a:pPr eaLnBrk="1" hangingPunct="1">
              <a:spcAft>
                <a:spcPts val="2400"/>
              </a:spcAft>
              <a:buFont typeface="Arial" charset="0"/>
              <a:buChar char="•"/>
            </a:pPr>
            <a:r>
              <a:rPr lang="sl-SI" altLang="sl-SI" sz="3200" dirty="0">
                <a:latin typeface="+mn-lt"/>
              </a:rPr>
              <a:t>Božanstva</a:t>
            </a:r>
            <a:r>
              <a:rPr lang="en-US" altLang="sl-SI" sz="3200" dirty="0">
                <a:latin typeface="+mn-lt"/>
              </a:rPr>
              <a:t>: </a:t>
            </a:r>
            <a:r>
              <a:rPr lang="sl-SI" altLang="sl-SI" sz="3200" dirty="0">
                <a:latin typeface="+mn-lt"/>
              </a:rPr>
              <a:t>„</a:t>
            </a:r>
            <a:r>
              <a:rPr lang="sl-SI" altLang="sl-SI" sz="3200" i="1" dirty="0">
                <a:solidFill>
                  <a:schemeClr val="accent2">
                    <a:lumMod val="75000"/>
                  </a:schemeClr>
                </a:solidFill>
                <a:latin typeface="+mn-lt"/>
              </a:rPr>
              <a:t>Sveta trojica koruze</a:t>
            </a:r>
            <a:r>
              <a:rPr lang="sl-SI" altLang="sl-SI" sz="3200" dirty="0">
                <a:latin typeface="+mn-lt"/>
              </a:rPr>
              <a:t>“?, </a:t>
            </a:r>
            <a:r>
              <a:rPr lang="sl-SI" altLang="sl-SI" sz="3200" dirty="0">
                <a:solidFill>
                  <a:srgbClr val="7030A0"/>
                </a:solidFill>
                <a:latin typeface="+mn-lt"/>
              </a:rPr>
              <a:t>modri jelen, pejotl, orel</a:t>
            </a:r>
            <a:r>
              <a:rPr lang="en-US" altLang="sl-SI" sz="3200" dirty="0">
                <a:latin typeface="+mn-lt"/>
              </a:rPr>
              <a:t>.</a:t>
            </a:r>
          </a:p>
          <a:p>
            <a:pPr eaLnBrk="1" hangingPunct="1">
              <a:spcAft>
                <a:spcPts val="2400"/>
              </a:spcAft>
              <a:buFont typeface="Arial" charset="0"/>
              <a:buChar char="•"/>
            </a:pPr>
            <a:r>
              <a:rPr lang="sl-SI" altLang="sl-SI" dirty="0">
                <a:latin typeface="+mn-lt"/>
              </a:rPr>
              <a:t>Dolgo časa so se izogibali katoliškim vplivom španskih zavojevalcev in zavračali duhovnike.</a:t>
            </a:r>
            <a:endParaRPr lang="en-US" altLang="sl-SI" dirty="0">
              <a:latin typeface="+mn-lt"/>
            </a:endParaRPr>
          </a:p>
        </p:txBody>
      </p:sp>
      <p:pic>
        <p:nvPicPr>
          <p:cNvPr id="5" name="Content Placeholder 3" descr="huichol4.jpeg"/>
          <p:cNvPicPr>
            <a:picLocks noGrp="1" noChangeAspect="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7924800" y="3982675"/>
            <a:ext cx="4236493" cy="2663995"/>
          </a:xfrm>
          <a:prstGeom prst="rect">
            <a:avLst/>
          </a:prstGeom>
        </p:spPr>
      </p:pic>
      <p:sp>
        <p:nvSpPr>
          <p:cNvPr id="3" name="Rectangle 2"/>
          <p:cNvSpPr/>
          <p:nvPr/>
        </p:nvSpPr>
        <p:spPr>
          <a:xfrm>
            <a:off x="457200" y="4397980"/>
            <a:ext cx="7467600" cy="2308324"/>
          </a:xfrm>
          <a:prstGeom prst="rect">
            <a:avLst/>
          </a:prstGeom>
        </p:spPr>
        <p:txBody>
          <a:bodyPr wrap="square">
            <a:spAutoFit/>
          </a:bodyPr>
          <a:lstStyle/>
          <a:p>
            <a:pPr eaLnBrk="1" hangingPunct="1">
              <a:buFont typeface="Arial" charset="0"/>
              <a:buChar char="•"/>
            </a:pPr>
            <a:r>
              <a:rPr lang="sl-SI" altLang="sl-SI" dirty="0">
                <a:latin typeface="+mn-lt"/>
              </a:rPr>
              <a:t>O</a:t>
            </a:r>
            <a:r>
              <a:rPr lang="en-US" altLang="sl-SI" dirty="0">
                <a:latin typeface="+mn-lt"/>
              </a:rPr>
              <a:t>braze </a:t>
            </a:r>
            <a:r>
              <a:rPr lang="sl-SI" altLang="sl-SI" dirty="0">
                <a:latin typeface="+mn-lt"/>
              </a:rPr>
              <a:t>pobarvali </a:t>
            </a:r>
            <a:r>
              <a:rPr lang="en-US" altLang="sl-SI" dirty="0">
                <a:latin typeface="+mn-lt"/>
              </a:rPr>
              <a:t>z </a:t>
            </a:r>
            <a:r>
              <a:rPr lang="en-US" altLang="sl-SI" dirty="0" err="1">
                <a:latin typeface="+mn-lt"/>
              </a:rPr>
              <a:t>ikonami</a:t>
            </a:r>
            <a:r>
              <a:rPr lang="en-US" altLang="sl-SI" dirty="0">
                <a:latin typeface="+mn-lt"/>
              </a:rPr>
              <a:t>, </a:t>
            </a:r>
            <a:r>
              <a:rPr lang="sl-SI" altLang="sl-SI" dirty="0">
                <a:latin typeface="+mn-lt"/>
              </a:rPr>
              <a:t>nosili </a:t>
            </a:r>
            <a:r>
              <a:rPr lang="en-US" altLang="sl-SI" dirty="0" err="1">
                <a:latin typeface="+mn-lt"/>
              </a:rPr>
              <a:t>vezena</a:t>
            </a:r>
            <a:r>
              <a:rPr lang="en-US" altLang="sl-SI" dirty="0">
                <a:latin typeface="+mn-lt"/>
              </a:rPr>
              <a:t> </a:t>
            </a:r>
            <a:r>
              <a:rPr lang="en-US" altLang="sl-SI" dirty="0" err="1">
                <a:latin typeface="+mn-lt"/>
              </a:rPr>
              <a:t>oblačila</a:t>
            </a:r>
            <a:r>
              <a:rPr lang="en-US" altLang="sl-SI" dirty="0">
                <a:latin typeface="+mn-lt"/>
              </a:rPr>
              <a:t> </a:t>
            </a:r>
            <a:r>
              <a:rPr lang="sl-SI" altLang="sl-SI" dirty="0">
                <a:latin typeface="+mn-lt"/>
              </a:rPr>
              <a:t>za priklic </a:t>
            </a:r>
            <a:r>
              <a:rPr lang="en-US" altLang="sl-SI" dirty="0" err="1">
                <a:latin typeface="+mn-lt"/>
              </a:rPr>
              <a:t>prednikov</a:t>
            </a:r>
            <a:r>
              <a:rPr lang="sl-SI" altLang="sl-SI" dirty="0">
                <a:latin typeface="+mn-lt"/>
              </a:rPr>
              <a:t>.</a:t>
            </a:r>
          </a:p>
          <a:p>
            <a:pPr eaLnBrk="1" hangingPunct="1">
              <a:buFont typeface="Arial" charset="0"/>
              <a:buChar char="•"/>
            </a:pPr>
            <a:r>
              <a:rPr lang="sl-SI" altLang="sl-SI" dirty="0" smtClean="0">
                <a:latin typeface="+mn-lt"/>
              </a:rPr>
              <a:t>Poletna </a:t>
            </a:r>
            <a:r>
              <a:rPr lang="en-US" altLang="sl-SI" dirty="0" err="1">
                <a:latin typeface="+mn-lt"/>
              </a:rPr>
              <a:t>slovesnost</a:t>
            </a:r>
            <a:r>
              <a:rPr lang="en-US" altLang="sl-SI" dirty="0">
                <a:latin typeface="+mn-lt"/>
              </a:rPr>
              <a:t> "</a:t>
            </a:r>
            <a:r>
              <a:rPr lang="en-US" altLang="sl-SI" dirty="0" err="1">
                <a:latin typeface="+mn-lt"/>
              </a:rPr>
              <a:t>pejotl</a:t>
            </a:r>
            <a:r>
              <a:rPr lang="en-US" altLang="sl-SI" dirty="0">
                <a:latin typeface="+mn-lt"/>
              </a:rPr>
              <a:t> </a:t>
            </a:r>
            <a:r>
              <a:rPr lang="sl-SI" altLang="sl-SI" dirty="0">
                <a:latin typeface="+mn-lt"/>
              </a:rPr>
              <a:t>plesa</a:t>
            </a:r>
            <a:r>
              <a:rPr lang="en-US" altLang="sl-SI" dirty="0">
                <a:latin typeface="+mn-lt"/>
              </a:rPr>
              <a:t>„</a:t>
            </a:r>
            <a:r>
              <a:rPr lang="sl-SI" altLang="sl-SI" dirty="0">
                <a:latin typeface="+mn-lt"/>
              </a:rPr>
              <a:t>.</a:t>
            </a:r>
          </a:p>
          <a:p>
            <a:pPr eaLnBrk="1" hangingPunct="1">
              <a:buFont typeface="Arial" charset="0"/>
              <a:buChar char="•"/>
            </a:pPr>
            <a:r>
              <a:rPr lang="sl-SI" altLang="sl-SI" dirty="0" smtClean="0">
                <a:latin typeface="+mn-lt"/>
              </a:rPr>
              <a:t>Brat </a:t>
            </a:r>
            <a:r>
              <a:rPr lang="sl-SI" altLang="sl-SI" dirty="0">
                <a:latin typeface="+mn-lt"/>
              </a:rPr>
              <a:t>modri jelen se je pretvoril v </a:t>
            </a:r>
            <a:r>
              <a:rPr lang="en-US" altLang="sl-SI" dirty="0" err="1">
                <a:latin typeface="+mn-lt"/>
              </a:rPr>
              <a:t>pejotl</a:t>
            </a:r>
            <a:r>
              <a:rPr lang="en-US" altLang="sl-SI" dirty="0">
                <a:latin typeface="+mn-lt"/>
              </a:rPr>
              <a:t>, </a:t>
            </a:r>
            <a:r>
              <a:rPr lang="en-US" altLang="sl-SI" dirty="0" err="1">
                <a:latin typeface="+mn-lt"/>
              </a:rPr>
              <a:t>mati</a:t>
            </a:r>
            <a:r>
              <a:rPr lang="en-US" altLang="sl-SI" dirty="0">
                <a:latin typeface="+mn-lt"/>
              </a:rPr>
              <a:t> </a:t>
            </a:r>
            <a:r>
              <a:rPr lang="en-US" altLang="sl-SI" dirty="0" err="1">
                <a:latin typeface="+mn-lt"/>
              </a:rPr>
              <a:t>pejotl</a:t>
            </a:r>
            <a:r>
              <a:rPr lang="en-US" altLang="sl-SI" dirty="0">
                <a:latin typeface="+mn-lt"/>
              </a:rPr>
              <a:t> </a:t>
            </a:r>
            <a:r>
              <a:rPr lang="sl-SI" altLang="sl-SI" dirty="0">
                <a:latin typeface="+mn-lt"/>
              </a:rPr>
              <a:t>ustreljena ob zori z </a:t>
            </a:r>
            <a:r>
              <a:rPr lang="en-US" altLang="sl-SI" dirty="0" err="1">
                <a:latin typeface="+mn-lt"/>
              </a:rPr>
              <a:t>loki</a:t>
            </a:r>
            <a:r>
              <a:rPr lang="en-US" altLang="sl-SI" dirty="0">
                <a:latin typeface="+mn-lt"/>
              </a:rPr>
              <a:t> in </a:t>
            </a:r>
            <a:r>
              <a:rPr lang="en-US" altLang="sl-SI" dirty="0" err="1">
                <a:latin typeface="+mn-lt"/>
              </a:rPr>
              <a:t>puščicami</a:t>
            </a:r>
            <a:r>
              <a:rPr lang="sl-SI" altLang="sl-SI" dirty="0">
                <a:latin typeface="+mn-lt"/>
              </a:rPr>
              <a:t>.</a:t>
            </a:r>
          </a:p>
          <a:p>
            <a:pPr lvl="8">
              <a:buFont typeface="Arial" charset="0"/>
              <a:buChar char="•"/>
            </a:pPr>
            <a:r>
              <a:rPr lang="sl-SI" altLang="sl-SI" dirty="0">
                <a:latin typeface="+mn-lt"/>
              </a:rPr>
              <a:t>X</a:t>
            </a:r>
            <a:endParaRPr lang="en-US" altLang="sl-SI" dirty="0">
              <a:latin typeface="+mn-lt"/>
            </a:endParaRPr>
          </a:p>
        </p:txBody>
      </p:sp>
    </p:spTree>
    <p:extLst>
      <p:ext uri="{BB962C8B-B14F-4D97-AF65-F5344CB8AC3E}">
        <p14:creationId xmlns:p14="http://schemas.microsoft.com/office/powerpoint/2010/main" val="101971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številke diapozitiva 6"/>
          <p:cNvSpPr>
            <a:spLocks noGrp="1"/>
          </p:cNvSpPr>
          <p:nvPr>
            <p:ph type="sldNum" sz="quarter" idx="12"/>
          </p:nvPr>
        </p:nvSpPr>
        <p:spPr/>
        <p:txBody>
          <a:bodyPr/>
          <a:lstStyle/>
          <a:p>
            <a:pPr>
              <a:defRPr/>
            </a:pPr>
            <a:fld id="{57BE826A-7393-48E3-B3E6-E97ED30C9006}" type="slidenum">
              <a:rPr lang="en-US"/>
              <a:pPr>
                <a:defRPr/>
              </a:pPr>
              <a:t>35</a:t>
            </a:fld>
            <a:endParaRPr lang="en-US"/>
          </a:p>
        </p:txBody>
      </p:sp>
      <p:sp>
        <p:nvSpPr>
          <p:cNvPr id="77826" name="Rectangle 2"/>
          <p:cNvSpPr>
            <a:spLocks noGrp="1" noChangeArrowheads="1"/>
          </p:cNvSpPr>
          <p:nvPr>
            <p:ph type="title"/>
          </p:nvPr>
        </p:nvSpPr>
        <p:spPr>
          <a:xfrm>
            <a:off x="1714500" y="152400"/>
            <a:ext cx="8458200" cy="609600"/>
          </a:xfrm>
        </p:spPr>
        <p:txBody>
          <a:bodyPr/>
          <a:lstStyle/>
          <a:p>
            <a:pPr eaLnBrk="1" hangingPunct="1">
              <a:defRPr/>
            </a:pPr>
            <a:r>
              <a:rPr lang="sl-SI" dirty="0" smtClean="0"/>
              <a:t>Ceremonija pejotla</a:t>
            </a:r>
            <a:endParaRPr lang="en-US" dirty="0" smtClean="0"/>
          </a:p>
        </p:txBody>
      </p:sp>
      <p:graphicFrame>
        <p:nvGraphicFramePr>
          <p:cNvPr id="2050" name="Object 3"/>
          <p:cNvGraphicFramePr>
            <a:graphicFrameLocks noGrp="1" noChangeAspect="1"/>
          </p:cNvGraphicFramePr>
          <p:nvPr>
            <p:ph type="clipArt" sz="half" idx="1"/>
            <p:extLst>
              <p:ext uri="{D42A27DB-BD31-4B8C-83A1-F6EECF244321}">
                <p14:modId xmlns:p14="http://schemas.microsoft.com/office/powerpoint/2010/main" val="1926230522"/>
              </p:ext>
            </p:extLst>
          </p:nvPr>
        </p:nvGraphicFramePr>
        <p:xfrm>
          <a:off x="685800" y="950666"/>
          <a:ext cx="5329238" cy="4729409"/>
        </p:xfrm>
        <a:graphic>
          <a:graphicData uri="http://schemas.openxmlformats.org/presentationml/2006/ole">
            <mc:AlternateContent xmlns:mc="http://schemas.openxmlformats.org/markup-compatibility/2006">
              <mc:Choice xmlns:v="urn:schemas-microsoft-com:vml" Requires="v">
                <p:oleObj spid="_x0000_s9276" name="Scanned Photo" r:id="rId3" imgW="9228571" imgH="7523810" progId="">
                  <p:embed/>
                </p:oleObj>
              </mc:Choice>
              <mc:Fallback>
                <p:oleObj name="Scanned Photo" r:id="rId3" imgW="9228571" imgH="752381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50666"/>
                        <a:ext cx="5329238" cy="4729409"/>
                      </a:xfrm>
                      <a:prstGeom prst="rect">
                        <a:avLst/>
                      </a:prstGeom>
                      <a:noFill/>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3145451456"/>
              </p:ext>
            </p:extLst>
          </p:nvPr>
        </p:nvGraphicFramePr>
        <p:xfrm>
          <a:off x="6172200" y="931164"/>
          <a:ext cx="5562600" cy="4783836"/>
        </p:xfrm>
        <a:graphic>
          <a:graphicData uri="http://schemas.openxmlformats.org/presentationml/2006/ole">
            <mc:AlternateContent xmlns:mc="http://schemas.openxmlformats.org/markup-compatibility/2006">
              <mc:Choice xmlns:v="urn:schemas-microsoft-com:vml" Requires="v">
                <p:oleObj spid="_x0000_s9277" name="Scanned Photo" r:id="rId5" imgW="11736438" imgH="9247619" progId="">
                  <p:embed/>
                </p:oleObj>
              </mc:Choice>
              <mc:Fallback>
                <p:oleObj name="Scanned Photo" r:id="rId5" imgW="11736438" imgH="924761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931164"/>
                        <a:ext cx="5562600" cy="4783836"/>
                      </a:xfrm>
                      <a:prstGeom prst="rect">
                        <a:avLst/>
                      </a:prstGeom>
                      <a:noFill/>
                      <a:extLst/>
                    </p:spPr>
                  </p:pic>
                </p:oleObj>
              </mc:Fallback>
            </mc:AlternateContent>
          </a:graphicData>
        </a:graphic>
      </p:graphicFrame>
      <p:sp>
        <p:nvSpPr>
          <p:cNvPr id="77829" name="Text Box 5"/>
          <p:cNvSpPr txBox="1">
            <a:spLocks noChangeArrowheads="1"/>
          </p:cNvSpPr>
          <p:nvPr/>
        </p:nvSpPr>
        <p:spPr bwMode="auto">
          <a:xfrm>
            <a:off x="2286000" y="6019800"/>
            <a:ext cx="3657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200" b="1" dirty="0">
                <a:effectLst>
                  <a:outerShdw blurRad="38100" dist="38100" dir="2700000" algn="tl">
                    <a:srgbClr val="000000"/>
                  </a:outerShdw>
                </a:effectLst>
              </a:rPr>
              <a:t>Stewart OC. </a:t>
            </a:r>
            <a:r>
              <a:rPr lang="en-US" sz="1200" b="1" i="1" dirty="0">
                <a:effectLst>
                  <a:outerShdw blurRad="38100" dist="38100" dir="2700000" algn="tl">
                    <a:srgbClr val="000000"/>
                  </a:outerShdw>
                </a:effectLst>
              </a:rPr>
              <a:t>Peyote Religion</a:t>
            </a:r>
            <a:r>
              <a:rPr lang="en-US" sz="1200" b="1" dirty="0">
                <a:effectLst>
                  <a:outerShdw blurRad="38100" dist="38100" dir="2700000" algn="tl">
                    <a:srgbClr val="000000"/>
                  </a:outerShdw>
                </a:effectLst>
              </a:rPr>
              <a:t>. Norman, OK: University of Oklahoma Press, 1987.</a:t>
            </a:r>
            <a:endParaRPr lang="en-US" sz="1200" dirty="0">
              <a:effectLst>
                <a:outerShdw blurRad="38100" dist="38100" dir="2700000" algn="tl">
                  <a:srgbClr val="000000"/>
                </a:outerShdw>
              </a:effectLst>
            </a:endParaRPr>
          </a:p>
        </p:txBody>
      </p:sp>
      <p:sp>
        <p:nvSpPr>
          <p:cNvPr id="77830" name="Text Box 6"/>
          <p:cNvSpPr txBox="1">
            <a:spLocks noChangeArrowheads="1"/>
          </p:cNvSpPr>
          <p:nvPr/>
        </p:nvSpPr>
        <p:spPr bwMode="auto">
          <a:xfrm>
            <a:off x="6248400" y="6019800"/>
            <a:ext cx="3657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200" b="1" dirty="0" err="1">
                <a:effectLst>
                  <a:outerShdw blurRad="38100" dist="38100" dir="2700000" algn="tl">
                    <a:srgbClr val="000000"/>
                  </a:outerShdw>
                </a:effectLst>
              </a:rPr>
              <a:t>Aberle</a:t>
            </a:r>
            <a:r>
              <a:rPr lang="en-US" sz="1200" b="1" dirty="0">
                <a:effectLst>
                  <a:outerShdw blurRad="38100" dist="38100" dir="2700000" algn="tl">
                    <a:srgbClr val="000000"/>
                  </a:outerShdw>
                </a:effectLst>
              </a:rPr>
              <a:t> DF. </a:t>
            </a:r>
            <a:r>
              <a:rPr lang="en-US" sz="1200" b="1" i="1" dirty="0">
                <a:effectLst>
                  <a:outerShdw blurRad="38100" dist="38100" dir="2700000" algn="tl">
                    <a:srgbClr val="000000"/>
                  </a:outerShdw>
                </a:effectLst>
              </a:rPr>
              <a:t>The Peyote Religion Among the Navaho</a:t>
            </a:r>
            <a:r>
              <a:rPr lang="en-US" sz="1200" b="1" dirty="0">
                <a:effectLst>
                  <a:outerShdw blurRad="38100" dist="38100" dir="2700000" algn="tl">
                    <a:srgbClr val="000000"/>
                  </a:outerShdw>
                </a:effectLst>
              </a:rPr>
              <a:t>. Chicago, IL: Aldine Publishing Co., 1966.</a:t>
            </a:r>
          </a:p>
        </p:txBody>
      </p:sp>
    </p:spTree>
    <p:extLst>
      <p:ext uri="{BB962C8B-B14F-4D97-AF65-F5344CB8AC3E}">
        <p14:creationId xmlns:p14="http://schemas.microsoft.com/office/powerpoint/2010/main" val="4026443162"/>
      </p:ext>
    </p:extLst>
  </p:cSld>
  <p:clrMapOvr>
    <a:masterClrMapping/>
  </p:clrMapOvr>
  <p:transition advTm="6604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sl-SI" altLang="sl-SI" dirty="0" smtClean="0">
                <a:latin typeface="+mn-lt"/>
              </a:rPr>
              <a:t>Viri</a:t>
            </a:r>
            <a:endParaRPr lang="en-US" altLang="sl-SI" dirty="0" smtClean="0">
              <a:latin typeface="+mn-lt"/>
            </a:endParaRPr>
          </a:p>
        </p:txBody>
      </p:sp>
      <p:sp>
        <p:nvSpPr>
          <p:cNvPr id="35843" name="Content Placeholder 2"/>
          <p:cNvSpPr>
            <a:spLocks noGrp="1"/>
          </p:cNvSpPr>
          <p:nvPr>
            <p:ph idx="4294967295"/>
          </p:nvPr>
        </p:nvSpPr>
        <p:spPr>
          <a:xfrm>
            <a:off x="533400" y="990601"/>
            <a:ext cx="11049000" cy="5638799"/>
          </a:xfrm>
          <a:prstGeom prst="rect">
            <a:avLst/>
          </a:prstGeom>
        </p:spPr>
        <p:txBody>
          <a:bodyPr/>
          <a:lstStyle/>
          <a:p>
            <a:pPr eaLnBrk="1" hangingPunct="1">
              <a:lnSpc>
                <a:spcPct val="80000"/>
              </a:lnSpc>
            </a:pPr>
            <a:r>
              <a:rPr lang="en-US" altLang="sl-SI" sz="2400" dirty="0" err="1"/>
              <a:t>Ibogaine</a:t>
            </a:r>
            <a:r>
              <a:rPr lang="en-US" altLang="sl-SI" sz="2400" dirty="0"/>
              <a:t> Therapy: A 'Vast, Uncontrolled Experiment’. Brian </a:t>
            </a:r>
            <a:r>
              <a:rPr lang="en-US" altLang="sl-SI" sz="2400" dirty="0" err="1"/>
              <a:t>Vastag</a:t>
            </a:r>
            <a:r>
              <a:rPr lang="en-US" altLang="sl-SI" sz="2400" dirty="0"/>
              <a:t>. Science, New Series, Vol. 308, No. 5720 (Apr. 15, </a:t>
            </a:r>
            <a:r>
              <a:rPr lang="en-US" altLang="sl-SI" sz="2400" b="1" dirty="0"/>
              <a:t>2005</a:t>
            </a:r>
            <a:r>
              <a:rPr lang="en-US" altLang="sl-SI" sz="2400" dirty="0"/>
              <a:t>), pp. 345-346</a:t>
            </a:r>
            <a:r>
              <a:rPr lang="sl-SI" altLang="sl-SI" sz="2400" dirty="0"/>
              <a:t>.</a:t>
            </a:r>
            <a:endParaRPr lang="en-US" altLang="sl-SI" sz="2400" dirty="0"/>
          </a:p>
          <a:p>
            <a:pPr eaLnBrk="1" hangingPunct="1">
              <a:lnSpc>
                <a:spcPct val="80000"/>
              </a:lnSpc>
            </a:pPr>
            <a:r>
              <a:rPr lang="en-US" altLang="sl-SI" sz="2400" dirty="0" err="1"/>
              <a:t>Tabernanthe</a:t>
            </a:r>
            <a:r>
              <a:rPr lang="en-US" altLang="sl-SI" sz="2400" dirty="0"/>
              <a:t> </a:t>
            </a:r>
            <a:r>
              <a:rPr lang="en-US" altLang="sl-SI" sz="2400" dirty="0" err="1"/>
              <a:t>iboga</a:t>
            </a:r>
            <a:r>
              <a:rPr lang="en-US" altLang="sl-SI" sz="2400" dirty="0"/>
              <a:t>: An African Narcotic Plant of Social Importance. Harrison G. Pope, Jr. Economic Botany, Vol. 23, No. 2 (Apr. - Jun., </a:t>
            </a:r>
            <a:r>
              <a:rPr lang="en-US" altLang="sl-SI" sz="2400" b="1" dirty="0"/>
              <a:t>1969</a:t>
            </a:r>
            <a:r>
              <a:rPr lang="en-US" altLang="sl-SI" sz="2400" dirty="0"/>
              <a:t>), pp. 174-184</a:t>
            </a:r>
            <a:r>
              <a:rPr lang="sl-SI" altLang="sl-SI" sz="2400" dirty="0"/>
              <a:t>.</a:t>
            </a:r>
            <a:endParaRPr lang="en-US" altLang="sl-SI" sz="2400" dirty="0"/>
          </a:p>
          <a:p>
            <a:pPr eaLnBrk="1" hangingPunct="1">
              <a:lnSpc>
                <a:spcPct val="80000"/>
              </a:lnSpc>
            </a:pPr>
            <a:r>
              <a:rPr lang="en-US" altLang="sl-SI" sz="2400" dirty="0"/>
              <a:t>Addiction Alleviator?: Hallucinogen's Popularity Grows. Brian </a:t>
            </a:r>
            <a:r>
              <a:rPr lang="en-US" altLang="sl-SI" sz="2400" dirty="0" err="1"/>
              <a:t>Vastag</a:t>
            </a:r>
            <a:r>
              <a:rPr lang="en-US" altLang="sl-SI" sz="2400" dirty="0"/>
              <a:t>. Science News, Vol. 173, No. 1 (Jan. 5, </a:t>
            </a:r>
            <a:r>
              <a:rPr lang="en-US" altLang="sl-SI" sz="2400" b="1" dirty="0"/>
              <a:t>2008</a:t>
            </a:r>
            <a:r>
              <a:rPr lang="en-US" altLang="sl-SI" sz="2400" dirty="0"/>
              <a:t>), p. 6</a:t>
            </a:r>
            <a:r>
              <a:rPr lang="sl-SI" altLang="sl-SI" sz="2400" dirty="0"/>
              <a:t>.</a:t>
            </a:r>
          </a:p>
          <a:p>
            <a:pPr eaLnBrk="1" hangingPunct="1">
              <a:lnSpc>
                <a:spcPct val="80000"/>
              </a:lnSpc>
            </a:pPr>
            <a:r>
              <a:rPr lang="en-US" altLang="sl-SI" sz="2400" dirty="0">
                <a:hlinkClick r:id="rId2"/>
              </a:rPr>
              <a:t>http://peyote.org/</a:t>
            </a:r>
            <a:endParaRPr lang="sl-SI" altLang="sl-SI" sz="2400" dirty="0"/>
          </a:p>
          <a:p>
            <a:pPr eaLnBrk="1" hangingPunct="1">
              <a:lnSpc>
                <a:spcPct val="80000"/>
              </a:lnSpc>
            </a:pPr>
            <a:r>
              <a:rPr lang="en-US" altLang="sl-SI" sz="2400" dirty="0">
                <a:solidFill>
                  <a:srgbClr val="00B050"/>
                </a:solidFill>
                <a:hlinkClick r:id="rId3"/>
              </a:rPr>
              <a:t>http://www.peyote.com/peyolink.html</a:t>
            </a:r>
            <a:r>
              <a:rPr lang="sl-SI" altLang="sl-SI" sz="2400" dirty="0">
                <a:solidFill>
                  <a:srgbClr val="00B050"/>
                </a:solidFill>
              </a:rPr>
              <a:t> </a:t>
            </a:r>
            <a:endParaRPr lang="en-US" altLang="sl-SI" sz="2400" dirty="0">
              <a:solidFill>
                <a:srgbClr val="00B050"/>
              </a:solidFill>
            </a:endParaRPr>
          </a:p>
          <a:p>
            <a:pPr eaLnBrk="1" hangingPunct="1">
              <a:lnSpc>
                <a:spcPct val="80000"/>
              </a:lnSpc>
            </a:pPr>
            <a:r>
              <a:rPr lang="en-US" altLang="sl-SI" sz="2400" dirty="0">
                <a:hlinkClick r:id="rId4"/>
              </a:rPr>
              <a:t>http://www.erowid.org/plants/peyote/peyote.shtml</a:t>
            </a:r>
            <a:r>
              <a:rPr lang="sl-SI" altLang="sl-SI" sz="2400" dirty="0"/>
              <a:t> </a:t>
            </a:r>
            <a:endParaRPr lang="en-US" altLang="sl-SI" sz="2400" dirty="0"/>
          </a:p>
          <a:p>
            <a:pPr eaLnBrk="1" hangingPunct="1">
              <a:lnSpc>
                <a:spcPct val="80000"/>
              </a:lnSpc>
            </a:pPr>
            <a:r>
              <a:rPr lang="en-US" altLang="sl-SI" sz="2400" dirty="0">
                <a:hlinkClick r:id="rId5"/>
              </a:rPr>
              <a:t>http://wixarika.mediapark.net/en/assets/pdf/THEHUICHOl-Wixarika.pdf</a:t>
            </a:r>
            <a:r>
              <a:rPr lang="sl-SI" altLang="sl-SI" sz="2400" dirty="0"/>
              <a:t> </a:t>
            </a:r>
            <a:endParaRPr lang="en-US" altLang="sl-SI" sz="2400" dirty="0"/>
          </a:p>
          <a:p>
            <a:pPr eaLnBrk="1" hangingPunct="1">
              <a:lnSpc>
                <a:spcPct val="80000"/>
              </a:lnSpc>
            </a:pPr>
            <a:r>
              <a:rPr lang="en-US" altLang="sl-SI" sz="2400" dirty="0">
                <a:hlinkClick r:id="rId6"/>
              </a:rPr>
              <a:t>http://nativeamericanchurches.org/</a:t>
            </a:r>
            <a:r>
              <a:rPr lang="sl-SI" altLang="sl-SI" sz="2400" dirty="0"/>
              <a:t> </a:t>
            </a:r>
            <a:endParaRPr lang="en-US" altLang="sl-SI" sz="2400" dirty="0"/>
          </a:p>
        </p:txBody>
      </p:sp>
    </p:spTree>
    <p:extLst>
      <p:ext uri="{BB962C8B-B14F-4D97-AF65-F5344CB8AC3E}">
        <p14:creationId xmlns:p14="http://schemas.microsoft.com/office/powerpoint/2010/main" val="86550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pPr eaLnBrk="1" hangingPunct="1"/>
            <a:r>
              <a:rPr lang="sl-SI" altLang="sl-SI" dirty="0" smtClean="0"/>
              <a:t>Viri</a:t>
            </a:r>
            <a:endParaRPr lang="en-US" altLang="sl-SI" dirty="0" smtClean="0"/>
          </a:p>
        </p:txBody>
      </p:sp>
      <p:sp>
        <p:nvSpPr>
          <p:cNvPr id="37891" name="Content Placeholder 5"/>
          <p:cNvSpPr>
            <a:spLocks noGrp="1"/>
          </p:cNvSpPr>
          <p:nvPr>
            <p:ph idx="4294967295"/>
          </p:nvPr>
        </p:nvSpPr>
        <p:spPr>
          <a:xfrm>
            <a:off x="152400" y="914401"/>
            <a:ext cx="11811000" cy="4525963"/>
          </a:xfrm>
          <a:prstGeom prst="rect">
            <a:avLst/>
          </a:prstGeom>
        </p:spPr>
        <p:txBody>
          <a:bodyPr/>
          <a:lstStyle/>
          <a:p>
            <a:pPr eaLnBrk="1" hangingPunct="1">
              <a:lnSpc>
                <a:spcPct val="80000"/>
              </a:lnSpc>
            </a:pPr>
            <a:r>
              <a:rPr lang="en-US" altLang="sl-SI" sz="2400" dirty="0"/>
              <a:t>Albert Hoffman, “</a:t>
            </a:r>
            <a:r>
              <a:rPr lang="en-US" altLang="sl-SI" sz="2400" dirty="0" err="1"/>
              <a:t>Teonanacatl</a:t>
            </a:r>
            <a:r>
              <a:rPr lang="en-US" altLang="sl-SI" sz="2400" dirty="0"/>
              <a:t> and </a:t>
            </a:r>
            <a:r>
              <a:rPr lang="en-US" altLang="sl-SI" sz="2400" dirty="0" err="1"/>
              <a:t>Ololiuqui</a:t>
            </a:r>
            <a:r>
              <a:rPr lang="en-US" altLang="sl-SI" sz="2400" dirty="0"/>
              <a:t>, two ancient drugs of Mexico.” Bulletin on Narcotics, Issue 1, 1971. </a:t>
            </a:r>
          </a:p>
          <a:p>
            <a:pPr eaLnBrk="1" hangingPunct="1">
              <a:lnSpc>
                <a:spcPct val="80000"/>
              </a:lnSpc>
            </a:pPr>
            <a:r>
              <a:rPr lang="en-US" altLang="sl-SI" sz="2400" dirty="0" err="1"/>
              <a:t>Elferink</a:t>
            </a:r>
            <a:r>
              <a:rPr lang="en-US" altLang="sl-SI" sz="2400" dirty="0"/>
              <a:t>, Jan G. R., Flores, Jose A., Kaplan Charles D. “The use of Plants and Other Natural Products for Malevolent Practices Among the Aztecs and Their Successors.” </a:t>
            </a:r>
            <a:r>
              <a:rPr lang="en-US" altLang="sl-SI" sz="2400" dirty="0" err="1"/>
              <a:t>Estudios</a:t>
            </a:r>
            <a:r>
              <a:rPr lang="en-US" altLang="sl-SI" sz="2400" dirty="0"/>
              <a:t> de </a:t>
            </a:r>
            <a:r>
              <a:rPr lang="en-US" altLang="sl-SI" sz="2400" dirty="0" err="1"/>
              <a:t>Cultura</a:t>
            </a:r>
            <a:r>
              <a:rPr lang="en-US" altLang="sl-SI" sz="2400" dirty="0"/>
              <a:t> </a:t>
            </a:r>
            <a:r>
              <a:rPr lang="en-US" altLang="sl-SI" sz="2400" dirty="0" err="1"/>
              <a:t>Nahuatl</a:t>
            </a:r>
            <a:r>
              <a:rPr lang="en-US" altLang="sl-SI" sz="2400" dirty="0"/>
              <a:t> Volume 24, 1994.</a:t>
            </a:r>
          </a:p>
          <a:p>
            <a:pPr eaLnBrk="1" hangingPunct="1">
              <a:lnSpc>
                <a:spcPct val="80000"/>
              </a:lnSpc>
            </a:pPr>
            <a:r>
              <a:rPr lang="en-US" altLang="sl-SI" sz="2400" dirty="0"/>
              <a:t>Mike Hughes, “</a:t>
            </a:r>
            <a:r>
              <a:rPr lang="en-US" altLang="sl-SI" sz="2400" dirty="0" err="1"/>
              <a:t>Teonanacatl</a:t>
            </a:r>
            <a:r>
              <a:rPr lang="en-US" altLang="sl-SI" sz="2400" dirty="0"/>
              <a:t>: The Secret History of Magic Mushrooms.” 30 September, 2010.</a:t>
            </a:r>
          </a:p>
          <a:p>
            <a:pPr eaLnBrk="1" hangingPunct="1">
              <a:lnSpc>
                <a:spcPct val="80000"/>
              </a:lnSpc>
            </a:pPr>
            <a:r>
              <a:rPr lang="en-US" altLang="sl-SI" sz="2400" b="1" dirty="0" err="1"/>
              <a:t>Sagahun</a:t>
            </a:r>
            <a:r>
              <a:rPr lang="en-US" altLang="sl-SI" sz="2400" b="1" dirty="0"/>
              <a:t>, Bernardino. </a:t>
            </a:r>
            <a:r>
              <a:rPr lang="es-ES" altLang="sl-SI" sz="2400" b="1" dirty="0"/>
              <a:t>Historia general de las cosas de Nueva </a:t>
            </a:r>
            <a:r>
              <a:rPr lang="es-ES" altLang="sl-SI" sz="2400" b="1" dirty="0" err="1"/>
              <a:t>Espana</a:t>
            </a:r>
            <a:r>
              <a:rPr lang="es-ES" altLang="sl-SI" sz="2400" b="1" dirty="0"/>
              <a:t>. 1590.</a:t>
            </a:r>
            <a:endParaRPr lang="sl-SI" altLang="sl-SI" sz="2400" b="1" dirty="0"/>
          </a:p>
          <a:p>
            <a:pPr eaLnBrk="1" hangingPunct="1">
              <a:lnSpc>
                <a:spcPct val="80000"/>
              </a:lnSpc>
            </a:pPr>
            <a:r>
              <a:rPr lang="en-US" altLang="sl-SI" sz="2400" dirty="0"/>
              <a:t>Nyberg, H. (1992). "Religious use of hallucinogenic fungi: A comparison between Siberian and Mesoamerican Cultures“</a:t>
            </a:r>
            <a:endParaRPr lang="sl-SI" altLang="sl-SI" sz="2400" dirty="0"/>
          </a:p>
          <a:p>
            <a:pPr eaLnBrk="1" hangingPunct="1">
              <a:lnSpc>
                <a:spcPct val="80000"/>
              </a:lnSpc>
            </a:pPr>
            <a:r>
              <a:rPr lang="en-US" altLang="sl-SI" sz="2400" dirty="0"/>
              <a:t>S. R. Snodgrass (1978). "Use of 3H-muscimol for GABA receptor studies".</a:t>
            </a:r>
            <a:endParaRPr lang="sl-SI" altLang="sl-SI" sz="2400" dirty="0"/>
          </a:p>
          <a:p>
            <a:pPr eaLnBrk="1" hangingPunct="1">
              <a:lnSpc>
                <a:spcPct val="80000"/>
              </a:lnSpc>
            </a:pPr>
            <a:r>
              <a:rPr lang="en-US" altLang="sl-SI" sz="2400" b="1" dirty="0" err="1"/>
              <a:t>Ödman</a:t>
            </a:r>
            <a:r>
              <a:rPr lang="en-US" altLang="sl-SI" sz="2400" b="1" dirty="0"/>
              <a:t> S. (1784) “An attempt to Explain the Berserk-raging of Ancient Nordic Warriors through Natural History”</a:t>
            </a:r>
            <a:endParaRPr lang="sl-SI" altLang="sl-SI" sz="2400" b="1" dirty="0"/>
          </a:p>
          <a:p>
            <a:pPr eaLnBrk="1" hangingPunct="1">
              <a:lnSpc>
                <a:spcPct val="80000"/>
              </a:lnSpc>
            </a:pPr>
            <a:r>
              <a:rPr lang="en-US" altLang="sl-SI" sz="2400" b="1" dirty="0" err="1"/>
              <a:t>Clusius</a:t>
            </a:r>
            <a:r>
              <a:rPr lang="en-US" altLang="sl-SI" sz="2400" b="1" dirty="0"/>
              <a:t> C. (1601). "Genus XII of the pernicious mushrooms".</a:t>
            </a:r>
          </a:p>
          <a:p>
            <a:pPr eaLnBrk="1" hangingPunct="1">
              <a:lnSpc>
                <a:spcPct val="80000"/>
              </a:lnSpc>
              <a:buFont typeface="Arial" charset="0"/>
              <a:buNone/>
            </a:pPr>
            <a:endParaRPr lang="en-US" altLang="sl-SI" sz="2400" dirty="0"/>
          </a:p>
        </p:txBody>
      </p:sp>
    </p:spTree>
    <p:extLst>
      <p:ext uri="{BB962C8B-B14F-4D97-AF65-F5344CB8AC3E}">
        <p14:creationId xmlns:p14="http://schemas.microsoft.com/office/powerpoint/2010/main" val="343919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Psihedeliki</a:t>
            </a:r>
            <a:endParaRPr lang="sl-SI" dirty="0"/>
          </a:p>
        </p:txBody>
      </p:sp>
      <p:sp>
        <p:nvSpPr>
          <p:cNvPr id="3" name="Content Placeholder 2"/>
          <p:cNvSpPr>
            <a:spLocks noGrp="1"/>
          </p:cNvSpPr>
          <p:nvPr>
            <p:ph idx="1"/>
          </p:nvPr>
        </p:nvSpPr>
        <p:spPr>
          <a:xfrm>
            <a:off x="228600" y="838200"/>
            <a:ext cx="8991600" cy="5486400"/>
          </a:xfrm>
        </p:spPr>
        <p:txBody>
          <a:bodyPr/>
          <a:lstStyle/>
          <a:p>
            <a:r>
              <a:rPr lang="sl-SI" sz="2800" dirty="0"/>
              <a:t>Podtip halucinogenov, </a:t>
            </a:r>
            <a:r>
              <a:rPr lang="sl-SI" sz="2800" b="1" dirty="0"/>
              <a:t>disociativnih</a:t>
            </a:r>
            <a:r>
              <a:rPr lang="sl-SI" sz="2800" dirty="0"/>
              <a:t> in </a:t>
            </a:r>
            <a:r>
              <a:rPr lang="sl-SI" sz="2800" b="1" dirty="0"/>
              <a:t>delirijskih</a:t>
            </a:r>
            <a:r>
              <a:rPr lang="sl-SI" sz="2800" dirty="0"/>
              <a:t>.</a:t>
            </a:r>
          </a:p>
          <a:p>
            <a:r>
              <a:rPr lang="sl-SI" sz="2400" dirty="0"/>
              <a:t>Primarno delovanje </a:t>
            </a:r>
            <a:r>
              <a:rPr lang="sl-SI" sz="2400" u="sng" dirty="0"/>
              <a:t>sprememba kognicije in percepcije </a:t>
            </a:r>
            <a:r>
              <a:rPr lang="sl-SI" sz="2400" dirty="0"/>
              <a:t>(5HT</a:t>
            </a:r>
            <a:r>
              <a:rPr lang="sl-SI" sz="1600" dirty="0"/>
              <a:t>2</a:t>
            </a:r>
            <a:r>
              <a:rPr lang="sl-SI" sz="2400" dirty="0"/>
              <a:t>). </a:t>
            </a:r>
          </a:p>
          <a:p>
            <a:r>
              <a:rPr lang="sl-SI" sz="2800" dirty="0"/>
              <a:t>V nasprotju s </a:t>
            </a:r>
            <a:r>
              <a:rPr lang="sl-SI" sz="2800" dirty="0">
                <a:solidFill>
                  <a:srgbClr val="FF0000"/>
                </a:solidFill>
              </a:rPr>
              <a:t>stimulansi</a:t>
            </a:r>
            <a:r>
              <a:rPr lang="sl-SI" sz="2800" dirty="0"/>
              <a:t> in </a:t>
            </a:r>
            <a:r>
              <a:rPr lang="sl-SI" sz="2800" dirty="0">
                <a:solidFill>
                  <a:srgbClr val="92D050"/>
                </a:solidFill>
              </a:rPr>
              <a:t>opioidi</a:t>
            </a:r>
            <a:r>
              <a:rPr lang="sl-SI" sz="2800" dirty="0"/>
              <a:t> </a:t>
            </a:r>
            <a:r>
              <a:rPr lang="sl-SI" sz="2800" dirty="0">
                <a:solidFill>
                  <a:srgbClr val="7030A0"/>
                </a:solidFill>
              </a:rPr>
              <a:t>psihedeliki</a:t>
            </a:r>
            <a:r>
              <a:rPr lang="sl-SI" sz="2800" dirty="0"/>
              <a:t> ponavadi vplivajo na zavest drugače od stanj neobičajnih zavesti: </a:t>
            </a:r>
            <a:r>
              <a:rPr lang="sl-SI" sz="2800" i="1" u="sng" dirty="0"/>
              <a:t>trans</a:t>
            </a:r>
            <a:r>
              <a:rPr lang="sl-SI" sz="2800" u="sng" dirty="0"/>
              <a:t>, </a:t>
            </a:r>
            <a:r>
              <a:rPr lang="sl-SI" sz="2800" i="1" u="sng" dirty="0"/>
              <a:t>meditacija</a:t>
            </a:r>
            <a:r>
              <a:rPr lang="sl-SI" sz="2800" u="sng" dirty="0"/>
              <a:t>, </a:t>
            </a:r>
            <a:r>
              <a:rPr lang="sl-SI" sz="2800" i="1" u="sng" dirty="0"/>
              <a:t>joga</a:t>
            </a:r>
            <a:r>
              <a:rPr lang="sl-SI" sz="2800" u="sng" dirty="0"/>
              <a:t>, </a:t>
            </a:r>
            <a:r>
              <a:rPr lang="sl-SI" sz="2800" i="1" u="sng" dirty="0"/>
              <a:t>verska ekstaza</a:t>
            </a:r>
            <a:r>
              <a:rPr lang="sl-SI" sz="2800" u="sng" dirty="0"/>
              <a:t>, </a:t>
            </a:r>
            <a:r>
              <a:rPr lang="sl-SI" sz="2800" i="1" u="sng" dirty="0"/>
              <a:t>sanje</a:t>
            </a:r>
            <a:r>
              <a:rPr lang="sl-SI" sz="2800" u="sng" dirty="0"/>
              <a:t> in izkušnja bližnjega </a:t>
            </a:r>
            <a:r>
              <a:rPr lang="sl-SI" sz="2800" i="1" u="sng" dirty="0"/>
              <a:t>srečanja s smrtjo</a:t>
            </a:r>
            <a:r>
              <a:rPr lang="sl-SI" sz="2800" dirty="0"/>
              <a:t>. </a:t>
            </a:r>
          </a:p>
          <a:p>
            <a:r>
              <a:rPr lang="sl-SI" sz="2800" dirty="0"/>
              <a:t>Kemijsko so: triptamini, fenetilamini, lizergamidi.</a:t>
            </a:r>
          </a:p>
          <a:p>
            <a:r>
              <a:rPr lang="sl-SI" sz="2800" dirty="0"/>
              <a:t>Farmakološko so: </a:t>
            </a:r>
          </a:p>
          <a:p>
            <a:pPr lvl="1"/>
            <a:r>
              <a:rPr lang="sl-SI" sz="2400" b="1" dirty="0"/>
              <a:t>5HT</a:t>
            </a:r>
            <a:r>
              <a:rPr lang="sl-SI" sz="2400" dirty="0"/>
              <a:t> </a:t>
            </a:r>
            <a:r>
              <a:rPr lang="sl-SI" sz="2400" b="1" dirty="0"/>
              <a:t>agonisti</a:t>
            </a:r>
            <a:r>
              <a:rPr lang="sl-SI" sz="2400" dirty="0"/>
              <a:t>, </a:t>
            </a:r>
            <a:r>
              <a:rPr lang="sl-SI" sz="2400" b="1" dirty="0"/>
              <a:t>sproščevalci</a:t>
            </a:r>
            <a:r>
              <a:rPr lang="sl-SI" sz="2400" dirty="0"/>
              <a:t> 5HT, </a:t>
            </a:r>
            <a:r>
              <a:rPr lang="sl-SI" sz="2400" b="1" dirty="0"/>
              <a:t>NMDA</a:t>
            </a:r>
            <a:r>
              <a:rPr lang="sl-SI" sz="2400" dirty="0"/>
              <a:t> antagonisti, kanabinoidi (</a:t>
            </a:r>
            <a:r>
              <a:rPr lang="sl-SI" sz="2400" b="1" dirty="0"/>
              <a:t>CBD</a:t>
            </a:r>
            <a:r>
              <a:rPr lang="sl-SI" sz="2400" dirty="0"/>
              <a:t>), </a:t>
            </a:r>
          </a:p>
          <a:p>
            <a:pPr lvl="1"/>
            <a:r>
              <a:rPr lang="sl-SI" sz="2400" dirty="0"/>
              <a:t>Drugi: </a:t>
            </a:r>
            <a:r>
              <a:rPr lang="sl-SI" sz="2400" u="sng" dirty="0"/>
              <a:t>MAOI, k-opioidni agonisti, stimulanti, holinergiki</a:t>
            </a:r>
          </a:p>
        </p:txBody>
      </p:sp>
      <p:pic>
        <p:nvPicPr>
          <p:cNvPr id="4" name="Slika 3"/>
          <p:cNvPicPr>
            <a:picLocks noChangeAspect="1"/>
          </p:cNvPicPr>
          <p:nvPr/>
        </p:nvPicPr>
        <p:blipFill>
          <a:blip r:embed="rId2"/>
          <a:stretch>
            <a:fillRect/>
          </a:stretch>
        </p:blipFill>
        <p:spPr>
          <a:xfrm>
            <a:off x="9677400" y="1447800"/>
            <a:ext cx="1905000" cy="1905000"/>
          </a:xfrm>
          <a:prstGeom prst="rect">
            <a:avLst/>
          </a:prstGeom>
        </p:spPr>
      </p:pic>
    </p:spTree>
    <p:extLst>
      <p:ext uri="{BB962C8B-B14F-4D97-AF65-F5344CB8AC3E}">
        <p14:creationId xmlns:p14="http://schemas.microsoft.com/office/powerpoint/2010/main" val="249288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57200" y="0"/>
            <a:ext cx="10566870" cy="6933990"/>
          </a:xfrm>
          <a:prstGeom prst="rect">
            <a:avLst/>
          </a:prstGeom>
        </p:spPr>
      </p:pic>
    </p:spTree>
    <p:extLst>
      <p:ext uri="{BB962C8B-B14F-4D97-AF65-F5344CB8AC3E}">
        <p14:creationId xmlns:p14="http://schemas.microsoft.com/office/powerpoint/2010/main" val="297934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925"/>
            <a:ext cx="9144000" cy="644525"/>
          </a:xfrm>
        </p:spPr>
        <p:txBody>
          <a:bodyPr/>
          <a:lstStyle/>
          <a:p>
            <a:r>
              <a:rPr lang="sl-SI" dirty="0" smtClean="0"/>
              <a:t>Psihedeliki - razdelitev</a:t>
            </a:r>
            <a:endParaRPr lang="sl-SI" dirty="0"/>
          </a:p>
        </p:txBody>
      </p:sp>
      <p:sp>
        <p:nvSpPr>
          <p:cNvPr id="3" name="Content Placeholder 2"/>
          <p:cNvSpPr>
            <a:spLocks noGrp="1"/>
          </p:cNvSpPr>
          <p:nvPr>
            <p:ph idx="1"/>
          </p:nvPr>
        </p:nvSpPr>
        <p:spPr>
          <a:xfrm>
            <a:off x="381000" y="762000"/>
            <a:ext cx="10287000" cy="5486400"/>
          </a:xfrm>
        </p:spPr>
        <p:txBody>
          <a:bodyPr/>
          <a:lstStyle/>
          <a:p>
            <a:pPr marL="0" indent="0">
              <a:buNone/>
            </a:pPr>
            <a:r>
              <a:rPr lang="sl-SI" dirty="0" smtClean="0"/>
              <a:t>1.) </a:t>
            </a:r>
            <a:r>
              <a:rPr lang="en-US" b="1" dirty="0" err="1" smtClean="0"/>
              <a:t>Serotonergi</a:t>
            </a:r>
            <a:r>
              <a:rPr lang="sl-SI" b="1" dirty="0" smtClean="0"/>
              <a:t>čni </a:t>
            </a:r>
            <a:r>
              <a:rPr lang="sl-SI" dirty="0" smtClean="0"/>
              <a:t>psihedeliki </a:t>
            </a:r>
            <a:r>
              <a:rPr lang="en-US" dirty="0" smtClean="0"/>
              <a:t>(</a:t>
            </a:r>
            <a:r>
              <a:rPr lang="en-US" dirty="0">
                <a:solidFill>
                  <a:schemeClr val="accent2">
                    <a:lumMod val="75000"/>
                  </a:schemeClr>
                </a:solidFill>
              </a:rPr>
              <a:t>5-HT</a:t>
            </a:r>
            <a:r>
              <a:rPr lang="en-US" baseline="-25000" dirty="0">
                <a:solidFill>
                  <a:schemeClr val="accent2">
                    <a:lumMod val="75000"/>
                  </a:schemeClr>
                </a:solidFill>
              </a:rPr>
              <a:t>2A</a:t>
            </a:r>
            <a:r>
              <a:rPr lang="en-US" dirty="0"/>
              <a:t> </a:t>
            </a:r>
            <a:r>
              <a:rPr lang="en-US" dirty="0" smtClean="0">
                <a:solidFill>
                  <a:schemeClr val="accent2">
                    <a:lumMod val="75000"/>
                  </a:schemeClr>
                </a:solidFill>
              </a:rPr>
              <a:t>agonist</a:t>
            </a:r>
            <a:r>
              <a:rPr lang="sl-SI" dirty="0" smtClean="0">
                <a:solidFill>
                  <a:schemeClr val="accent2">
                    <a:lumMod val="75000"/>
                  </a:schemeClr>
                </a:solidFill>
              </a:rPr>
              <a:t>i</a:t>
            </a:r>
            <a:r>
              <a:rPr lang="en-US" dirty="0" smtClean="0"/>
              <a:t>)</a:t>
            </a:r>
            <a:r>
              <a:rPr lang="sl-SI" dirty="0" smtClean="0"/>
              <a:t>: </a:t>
            </a:r>
            <a:r>
              <a:rPr lang="sl-SI" sz="2400" dirty="0"/>
              <a:t>LSD, psilocibin, fenetilamini (meskalin), ajahuaska, ....</a:t>
            </a:r>
            <a:endParaRPr lang="en-US" sz="2400" dirty="0"/>
          </a:p>
          <a:p>
            <a:pPr marL="0" indent="0">
              <a:buNone/>
            </a:pPr>
            <a:r>
              <a:rPr lang="sl-SI" dirty="0" smtClean="0"/>
              <a:t>2.) </a:t>
            </a:r>
            <a:r>
              <a:rPr lang="sl-SI" b="1" dirty="0" smtClean="0"/>
              <a:t>Empatogeni</a:t>
            </a:r>
            <a:r>
              <a:rPr lang="sl-SI" dirty="0" smtClean="0"/>
              <a:t>-entaktogeni (</a:t>
            </a:r>
            <a:r>
              <a:rPr lang="sl-SI" dirty="0" smtClean="0">
                <a:solidFill>
                  <a:schemeClr val="accent2">
                    <a:lumMod val="75000"/>
                  </a:schemeClr>
                </a:solidFill>
              </a:rPr>
              <a:t>sproščanje 5HT</a:t>
            </a:r>
            <a:r>
              <a:rPr lang="sl-SI" dirty="0" smtClean="0"/>
              <a:t>):</a:t>
            </a:r>
          </a:p>
          <a:p>
            <a:pPr lvl="1"/>
            <a:r>
              <a:rPr lang="sl-SI" sz="2400" dirty="0"/>
              <a:t>MDMA, mefedron, metilon, ....</a:t>
            </a:r>
          </a:p>
          <a:p>
            <a:pPr marL="0" indent="0">
              <a:buNone/>
            </a:pPr>
            <a:r>
              <a:rPr lang="sl-SI" dirty="0" smtClean="0"/>
              <a:t>3.) </a:t>
            </a:r>
            <a:r>
              <a:rPr lang="sl-SI" b="1" dirty="0" smtClean="0"/>
              <a:t>Kanabinoidi</a:t>
            </a:r>
            <a:r>
              <a:rPr lang="sl-SI" dirty="0" smtClean="0"/>
              <a:t> </a:t>
            </a:r>
            <a:r>
              <a:rPr lang="en-US" dirty="0" smtClean="0"/>
              <a:t>(</a:t>
            </a:r>
            <a:r>
              <a:rPr lang="en-US" dirty="0" smtClean="0">
                <a:solidFill>
                  <a:srgbClr val="C00000"/>
                </a:solidFill>
              </a:rPr>
              <a:t>CB-1 </a:t>
            </a:r>
            <a:r>
              <a:rPr lang="sl-SI" dirty="0" smtClean="0">
                <a:solidFill>
                  <a:srgbClr val="C00000"/>
                </a:solidFill>
              </a:rPr>
              <a:t>agonisti</a:t>
            </a:r>
            <a:r>
              <a:rPr lang="en-US" dirty="0" smtClean="0"/>
              <a:t>)</a:t>
            </a:r>
            <a:r>
              <a:rPr lang="sl-SI" dirty="0" smtClean="0"/>
              <a:t>: </a:t>
            </a:r>
            <a:r>
              <a:rPr lang="sl-SI" sz="2400" dirty="0"/>
              <a:t>THC, CBD, CBN</a:t>
            </a:r>
            <a:endParaRPr lang="en-US" sz="2400" dirty="0"/>
          </a:p>
          <a:p>
            <a:pPr marL="0" indent="0">
              <a:buNone/>
            </a:pPr>
            <a:r>
              <a:rPr lang="sl-SI" dirty="0" smtClean="0"/>
              <a:t>4.) </a:t>
            </a:r>
            <a:r>
              <a:rPr lang="sl-SI" b="1" dirty="0" smtClean="0"/>
              <a:t>Disociativi</a:t>
            </a:r>
            <a:r>
              <a:rPr lang="sl-SI" dirty="0" smtClean="0"/>
              <a:t> (</a:t>
            </a:r>
            <a:r>
              <a:rPr lang="sl-SI" dirty="0" smtClean="0">
                <a:solidFill>
                  <a:srgbClr val="FF0000"/>
                </a:solidFill>
              </a:rPr>
              <a:t>NMDA antagonisti</a:t>
            </a:r>
            <a:r>
              <a:rPr lang="sl-SI" dirty="0" smtClean="0"/>
              <a:t>): </a:t>
            </a:r>
            <a:r>
              <a:rPr lang="sl-SI" sz="2400" dirty="0"/>
              <a:t>ketamin </a:t>
            </a:r>
          </a:p>
          <a:p>
            <a:pPr marL="0" indent="0">
              <a:buNone/>
            </a:pPr>
            <a:r>
              <a:rPr lang="sl-SI" dirty="0" smtClean="0"/>
              <a:t>5.) </a:t>
            </a:r>
            <a:r>
              <a:rPr lang="sl-SI" b="1" dirty="0" smtClean="0">
                <a:solidFill>
                  <a:srgbClr val="FF33CC"/>
                </a:solidFill>
              </a:rPr>
              <a:t>k-opioidi</a:t>
            </a:r>
            <a:r>
              <a:rPr lang="sl-SI" dirty="0" smtClean="0"/>
              <a:t>: </a:t>
            </a:r>
            <a:r>
              <a:rPr lang="sl-SI" sz="2400" dirty="0"/>
              <a:t>Salvia divinorum</a:t>
            </a:r>
            <a:endParaRPr lang="sl-SI" dirty="0" smtClean="0"/>
          </a:p>
          <a:p>
            <a:pPr marL="0" indent="0">
              <a:buNone/>
            </a:pPr>
            <a:r>
              <a:rPr lang="sl-SI" dirty="0" smtClean="0"/>
              <a:t>6.) </a:t>
            </a:r>
            <a:r>
              <a:rPr lang="sl-SI" b="1" dirty="0" smtClean="0"/>
              <a:t>Kombinirani</a:t>
            </a:r>
            <a:r>
              <a:rPr lang="sl-SI" dirty="0" smtClean="0"/>
              <a:t> učinki: </a:t>
            </a:r>
            <a:r>
              <a:rPr lang="sl-SI" sz="2400" dirty="0"/>
              <a:t>ibogain</a:t>
            </a:r>
          </a:p>
          <a:p>
            <a:pPr marL="0" lvl="1" indent="0">
              <a:spcBef>
                <a:spcPct val="60000"/>
              </a:spcBef>
              <a:buSzTx/>
              <a:buNone/>
            </a:pPr>
            <a:r>
              <a:rPr lang="sl-SI" dirty="0" smtClean="0"/>
              <a:t>7.) </a:t>
            </a:r>
            <a:r>
              <a:rPr lang="sl-SI" b="1" dirty="0" smtClean="0"/>
              <a:t>Drugi</a:t>
            </a:r>
            <a:r>
              <a:rPr lang="sl-SI" dirty="0" smtClean="0"/>
              <a:t>: </a:t>
            </a:r>
            <a:r>
              <a:rPr lang="sl-SI" sz="2400" dirty="0"/>
              <a:t>MAOI, stimulanti, holinergiki</a:t>
            </a:r>
          </a:p>
          <a:p>
            <a:pPr marL="0" indent="0">
              <a:buNone/>
            </a:pPr>
            <a:endParaRPr lang="sl-SI" sz="4000" dirty="0"/>
          </a:p>
        </p:txBody>
      </p:sp>
      <p:pic>
        <p:nvPicPr>
          <p:cNvPr id="4" name="Slika 3"/>
          <p:cNvPicPr>
            <a:picLocks noChangeAspect="1"/>
          </p:cNvPicPr>
          <p:nvPr/>
        </p:nvPicPr>
        <p:blipFill>
          <a:blip r:embed="rId2"/>
          <a:stretch>
            <a:fillRect/>
          </a:stretch>
        </p:blipFill>
        <p:spPr>
          <a:xfrm>
            <a:off x="8915400" y="3886200"/>
            <a:ext cx="2743200" cy="2743200"/>
          </a:xfrm>
          <a:prstGeom prst="rect">
            <a:avLst/>
          </a:prstGeom>
        </p:spPr>
      </p:pic>
    </p:spTree>
    <p:extLst>
      <p:ext uri="{BB962C8B-B14F-4D97-AF65-F5344CB8AC3E}">
        <p14:creationId xmlns:p14="http://schemas.microsoft.com/office/powerpoint/2010/main" val="70366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28601"/>
            <a:ext cx="8229600" cy="420687"/>
          </a:xfrm>
        </p:spPr>
        <p:txBody>
          <a:bodyPr vert="horz" wrap="square" lIns="90488" tIns="44450" rIns="90488" bIns="44450" numCol="1" anchor="b" anchorCtr="0" compatLnSpc="1">
            <a:prstTxWarp prst="textNoShape">
              <a:avLst/>
            </a:prstTxWarp>
          </a:bodyPr>
          <a:lstStyle/>
          <a:p>
            <a:pPr eaLnBrk="1" hangingPunct="1">
              <a:defRPr/>
            </a:pPr>
            <a:r>
              <a:rPr lang="sl-SI" dirty="0" smtClean="0"/>
              <a:t>Senzorični in psihološki učinki halucinogenov</a:t>
            </a:r>
            <a:endParaRPr lang="en-US" dirty="0" smtClean="0"/>
          </a:p>
        </p:txBody>
      </p:sp>
      <p:sp>
        <p:nvSpPr>
          <p:cNvPr id="14339" name="Rectangle 3"/>
          <p:cNvSpPr>
            <a:spLocks noGrp="1" noChangeArrowheads="1"/>
          </p:cNvSpPr>
          <p:nvPr>
            <p:ph type="body" idx="1"/>
          </p:nvPr>
        </p:nvSpPr>
        <p:spPr>
          <a:xfrm>
            <a:off x="304800" y="1066800"/>
            <a:ext cx="8162499" cy="4492625"/>
          </a:xfrm>
        </p:spPr>
        <p:txBody>
          <a:bodyPr vert="horz" wrap="square" lIns="90488" tIns="44450" rIns="90488" bIns="44450" numCol="1" anchor="t" anchorCtr="0" compatLnSpc="1">
            <a:prstTxWarp prst="textNoShape">
              <a:avLst/>
            </a:prstTxWarp>
          </a:bodyPr>
          <a:lstStyle/>
          <a:p>
            <a:pPr lvl="1" eaLnBrk="1" hangingPunct="1">
              <a:defRPr/>
            </a:pPr>
            <a:r>
              <a:rPr lang="en-US" dirty="0" err="1" smtClean="0"/>
              <a:t>Spremenjene</a:t>
            </a:r>
            <a:r>
              <a:rPr lang="en-US" dirty="0" smtClean="0"/>
              <a:t> </a:t>
            </a:r>
            <a:r>
              <a:rPr lang="sl-SI" dirty="0" smtClean="0"/>
              <a:t>čutne zaznave</a:t>
            </a:r>
            <a:endParaRPr lang="en-US" dirty="0"/>
          </a:p>
          <a:p>
            <a:pPr lvl="2" eaLnBrk="1" hangingPunct="1">
              <a:defRPr/>
            </a:pPr>
            <a:r>
              <a:rPr lang="en-US" dirty="0" err="1" smtClean="0">
                <a:solidFill>
                  <a:schemeClr val="accent2">
                    <a:lumMod val="75000"/>
                  </a:schemeClr>
                </a:solidFill>
              </a:rPr>
              <a:t>sinestezij</a:t>
            </a:r>
            <a:r>
              <a:rPr lang="sl-SI" dirty="0" smtClean="0">
                <a:solidFill>
                  <a:schemeClr val="accent2">
                    <a:lumMod val="75000"/>
                  </a:schemeClr>
                </a:solidFill>
              </a:rPr>
              <a:t>a</a:t>
            </a:r>
            <a:endParaRPr lang="en-US" dirty="0">
              <a:solidFill>
                <a:schemeClr val="accent2">
                  <a:lumMod val="75000"/>
                </a:schemeClr>
              </a:solidFill>
            </a:endParaRPr>
          </a:p>
          <a:p>
            <a:pPr lvl="1" eaLnBrk="1" hangingPunct="1">
              <a:defRPr/>
            </a:pPr>
            <a:r>
              <a:rPr lang="en-US" dirty="0"/>
              <a:t>  </a:t>
            </a:r>
            <a:r>
              <a:rPr lang="en-US" dirty="0" err="1"/>
              <a:t>Izguba</a:t>
            </a:r>
            <a:r>
              <a:rPr lang="en-US" dirty="0"/>
              <a:t> </a:t>
            </a:r>
            <a:r>
              <a:rPr lang="en-US" dirty="0" err="1" smtClean="0"/>
              <a:t>nadzora</a:t>
            </a:r>
            <a:r>
              <a:rPr lang="sl-SI" dirty="0" smtClean="0"/>
              <a:t> nad lastnim stanjem</a:t>
            </a:r>
            <a:endParaRPr lang="en-US" dirty="0"/>
          </a:p>
          <a:p>
            <a:pPr lvl="2" eaLnBrk="1" hangingPunct="1">
              <a:defRPr/>
            </a:pPr>
            <a:r>
              <a:rPr lang="en-US" dirty="0" err="1" smtClean="0">
                <a:solidFill>
                  <a:srgbClr val="C00000"/>
                </a:solidFill>
              </a:rPr>
              <a:t>spominski</a:t>
            </a:r>
            <a:r>
              <a:rPr lang="en-US" dirty="0" smtClean="0">
                <a:solidFill>
                  <a:srgbClr val="C00000"/>
                </a:solidFill>
              </a:rPr>
              <a:t> </a:t>
            </a:r>
            <a:r>
              <a:rPr lang="en-US" dirty="0" err="1" smtClean="0">
                <a:solidFill>
                  <a:srgbClr val="C00000"/>
                </a:solidFill>
              </a:rPr>
              <a:t>preblisk</a:t>
            </a:r>
            <a:r>
              <a:rPr lang="sl-SI" dirty="0" smtClean="0">
                <a:solidFill>
                  <a:srgbClr val="C00000"/>
                </a:solidFill>
              </a:rPr>
              <a:t>i </a:t>
            </a:r>
            <a:r>
              <a:rPr lang="sl-SI" sz="2400" dirty="0"/>
              <a:t>(</a:t>
            </a:r>
            <a:r>
              <a:rPr lang="sl-SI" sz="2400" i="1" dirty="0"/>
              <a:t>flashback, deja vue</a:t>
            </a:r>
            <a:r>
              <a:rPr lang="sl-SI" sz="2400" dirty="0"/>
              <a:t>)</a:t>
            </a:r>
            <a:endParaRPr lang="en-US" dirty="0"/>
          </a:p>
          <a:p>
            <a:pPr lvl="1" eaLnBrk="1" hangingPunct="1">
              <a:defRPr/>
            </a:pPr>
            <a:r>
              <a:rPr lang="en-US" dirty="0"/>
              <a:t>  </a:t>
            </a:r>
            <a:r>
              <a:rPr lang="en-US" dirty="0" err="1"/>
              <a:t>Samorefleksija</a:t>
            </a:r>
            <a:endParaRPr lang="en-US" dirty="0"/>
          </a:p>
          <a:p>
            <a:pPr lvl="2" eaLnBrk="1" hangingPunct="1">
              <a:defRPr/>
            </a:pPr>
            <a:r>
              <a:rPr lang="en-US" dirty="0" smtClean="0"/>
              <a:t>„</a:t>
            </a:r>
            <a:r>
              <a:rPr lang="sl-SI" dirty="0" smtClean="0"/>
              <a:t>N</a:t>
            </a:r>
            <a:r>
              <a:rPr lang="en-US" dirty="0" err="1" smtClean="0"/>
              <a:t>ezavedn</a:t>
            </a:r>
            <a:r>
              <a:rPr lang="sl-SI" dirty="0" smtClean="0"/>
              <a:t>o</a:t>
            </a:r>
            <a:r>
              <a:rPr lang="en-US" dirty="0"/>
              <a:t> </a:t>
            </a:r>
            <a:r>
              <a:rPr lang="sl-SI" dirty="0" err="1" smtClean="0"/>
              <a:t>n</a:t>
            </a:r>
            <a:r>
              <a:rPr lang="en-US" dirty="0" err="1" smtClean="0"/>
              <a:t>aredi</a:t>
            </a:r>
            <a:r>
              <a:rPr lang="en-US" dirty="0" smtClean="0"/>
              <a:t> </a:t>
            </a:r>
            <a:r>
              <a:rPr lang="en-US" dirty="0" err="1"/>
              <a:t>zave</a:t>
            </a:r>
            <a:r>
              <a:rPr lang="sl-SI" dirty="0" smtClean="0"/>
              <a:t>d</a:t>
            </a:r>
            <a:r>
              <a:rPr lang="en-US" dirty="0" smtClean="0"/>
              <a:t>no</a:t>
            </a:r>
            <a:r>
              <a:rPr lang="en-US" dirty="0"/>
              <a:t>"</a:t>
            </a:r>
          </a:p>
          <a:p>
            <a:pPr lvl="1" eaLnBrk="1" hangingPunct="1">
              <a:defRPr/>
            </a:pPr>
            <a:r>
              <a:rPr lang="en-US" dirty="0"/>
              <a:t>  </a:t>
            </a:r>
            <a:r>
              <a:rPr lang="en-US" dirty="0" err="1">
                <a:solidFill>
                  <a:srgbClr val="00B0F0"/>
                </a:solidFill>
              </a:rPr>
              <a:t>Izguba</a:t>
            </a:r>
            <a:r>
              <a:rPr lang="en-US" dirty="0">
                <a:solidFill>
                  <a:srgbClr val="00B0F0"/>
                </a:solidFill>
              </a:rPr>
              <a:t> </a:t>
            </a:r>
            <a:r>
              <a:rPr lang="en-US" dirty="0" err="1">
                <a:solidFill>
                  <a:srgbClr val="00B0F0"/>
                </a:solidFill>
              </a:rPr>
              <a:t>identitete</a:t>
            </a:r>
            <a:r>
              <a:rPr lang="en-US" dirty="0">
                <a:solidFill>
                  <a:srgbClr val="00B0F0"/>
                </a:solidFill>
              </a:rPr>
              <a:t> </a:t>
            </a:r>
            <a:r>
              <a:rPr lang="en-US" dirty="0"/>
              <a:t>in </a:t>
            </a:r>
            <a:r>
              <a:rPr lang="en-US" dirty="0" err="1" smtClean="0"/>
              <a:t>kozmične</a:t>
            </a:r>
            <a:r>
              <a:rPr lang="sl-SI" dirty="0" smtClean="0"/>
              <a:t>ga</a:t>
            </a:r>
            <a:r>
              <a:rPr lang="en-US" dirty="0" smtClean="0"/>
              <a:t> </a:t>
            </a:r>
            <a:r>
              <a:rPr lang="sl-SI" dirty="0" smtClean="0"/>
              <a:t>povezovanja</a:t>
            </a:r>
            <a:endParaRPr lang="en-US" dirty="0"/>
          </a:p>
          <a:p>
            <a:pPr lvl="1" eaLnBrk="1" hangingPunct="1">
              <a:defRPr/>
            </a:pPr>
            <a:r>
              <a:rPr lang="en-US" dirty="0"/>
              <a:t>  </a:t>
            </a:r>
            <a:r>
              <a:rPr lang="en-US" dirty="0" smtClean="0"/>
              <a:t>„</a:t>
            </a:r>
            <a:r>
              <a:rPr lang="sl-SI" dirty="0" smtClean="0"/>
              <a:t>Mistični-duhovni </a:t>
            </a:r>
            <a:r>
              <a:rPr lang="en-US" dirty="0" err="1" smtClean="0"/>
              <a:t>vidik</a:t>
            </a:r>
            <a:r>
              <a:rPr lang="en-US" dirty="0" smtClean="0"/>
              <a:t> </a:t>
            </a:r>
            <a:r>
              <a:rPr lang="en-US" dirty="0" err="1" smtClean="0"/>
              <a:t>izkušnj</a:t>
            </a:r>
            <a:r>
              <a:rPr lang="sl-SI" dirty="0" smtClean="0"/>
              <a:t>e</a:t>
            </a:r>
            <a:r>
              <a:rPr lang="en-US" dirty="0" smtClean="0"/>
              <a:t> </a:t>
            </a:r>
            <a:r>
              <a:rPr lang="sl-SI" dirty="0" smtClean="0"/>
              <a:t>z </a:t>
            </a:r>
            <a:r>
              <a:rPr lang="en-US" dirty="0" err="1" smtClean="0"/>
              <a:t>drog</a:t>
            </a:r>
            <a:r>
              <a:rPr lang="sl-SI" dirty="0" smtClean="0"/>
              <a:t>ami</a:t>
            </a:r>
            <a:r>
              <a:rPr lang="en-US" dirty="0" smtClean="0"/>
              <a:t>"</a:t>
            </a:r>
          </a:p>
        </p:txBody>
      </p:sp>
      <p:pic>
        <p:nvPicPr>
          <p:cNvPr id="2" name="Slika 1"/>
          <p:cNvPicPr>
            <a:picLocks noChangeAspect="1"/>
          </p:cNvPicPr>
          <p:nvPr/>
        </p:nvPicPr>
        <p:blipFill>
          <a:blip r:embed="rId3"/>
          <a:stretch>
            <a:fillRect/>
          </a:stretch>
        </p:blipFill>
        <p:spPr>
          <a:xfrm>
            <a:off x="8763000" y="3429000"/>
            <a:ext cx="3077408" cy="2047875"/>
          </a:xfrm>
          <a:prstGeom prst="rect">
            <a:avLst/>
          </a:prstGeom>
        </p:spPr>
      </p:pic>
    </p:spTree>
    <p:extLst>
      <p:ext uri="{BB962C8B-B14F-4D97-AF65-F5344CB8AC3E}">
        <p14:creationId xmlns:p14="http://schemas.microsoft.com/office/powerpoint/2010/main" val="24020887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
            <a:ext cx="8229600" cy="685801"/>
          </a:xfrm>
        </p:spPr>
        <p:txBody>
          <a:bodyPr vert="horz" wrap="square" lIns="90488" tIns="44450" rIns="90488" bIns="44450" numCol="1" anchor="b" anchorCtr="0" compatLnSpc="1">
            <a:prstTxWarp prst="textNoShape">
              <a:avLst/>
            </a:prstTxWarp>
          </a:bodyPr>
          <a:lstStyle/>
          <a:p>
            <a:pPr eaLnBrk="1" hangingPunct="1">
              <a:defRPr/>
            </a:pPr>
            <a:r>
              <a:rPr lang="sl-SI" dirty="0" smtClean="0"/>
              <a:t>1.) 5HT</a:t>
            </a:r>
            <a:r>
              <a:rPr lang="sl-SI" sz="1600" dirty="0"/>
              <a:t>2</a:t>
            </a:r>
            <a:r>
              <a:rPr lang="sl-SI" dirty="0" smtClean="0"/>
              <a:t> agonisti</a:t>
            </a:r>
            <a:r>
              <a:rPr lang="en-US" dirty="0" smtClean="0"/>
              <a:t>: LSD</a:t>
            </a:r>
            <a:r>
              <a:rPr lang="sl-SI" dirty="0" smtClean="0"/>
              <a:t> skupina</a:t>
            </a:r>
            <a:endParaRPr lang="en-US" dirty="0" smtClean="0"/>
          </a:p>
        </p:txBody>
      </p:sp>
      <p:sp>
        <p:nvSpPr>
          <p:cNvPr id="16387" name="Rectangle 3"/>
          <p:cNvSpPr>
            <a:spLocks noGrp="1" noChangeArrowheads="1"/>
          </p:cNvSpPr>
          <p:nvPr>
            <p:ph type="body" idx="1"/>
          </p:nvPr>
        </p:nvSpPr>
        <p:spPr>
          <a:xfrm>
            <a:off x="381000" y="1066800"/>
            <a:ext cx="9296400" cy="4800600"/>
          </a:xfrm>
        </p:spPr>
        <p:txBody>
          <a:bodyPr vert="horz" wrap="square" lIns="90488" tIns="44450" rIns="90488" bIns="44450" numCol="1" anchor="t" anchorCtr="0" compatLnSpc="1">
            <a:prstTxWarp prst="textNoShape">
              <a:avLst/>
            </a:prstTxWarp>
          </a:bodyPr>
          <a:lstStyle/>
          <a:p>
            <a:pPr eaLnBrk="1" hangingPunct="1">
              <a:defRPr/>
            </a:pPr>
            <a:r>
              <a:rPr lang="sl-SI" dirty="0" smtClean="0"/>
              <a:t>P</a:t>
            </a:r>
            <a:r>
              <a:rPr lang="en-US" dirty="0" err="1" smtClean="0"/>
              <a:t>ovzročajo</a:t>
            </a:r>
            <a:r>
              <a:rPr lang="en-US" dirty="0" smtClean="0"/>
              <a:t> </a:t>
            </a:r>
            <a:r>
              <a:rPr lang="en-US" dirty="0" err="1"/>
              <a:t>pretežno</a:t>
            </a:r>
            <a:r>
              <a:rPr lang="en-US" dirty="0"/>
              <a:t> </a:t>
            </a:r>
            <a:r>
              <a:rPr lang="en-US" dirty="0" err="1"/>
              <a:t>psihedeličn</a:t>
            </a:r>
            <a:r>
              <a:rPr lang="sl-SI" dirty="0"/>
              <a:t>e</a:t>
            </a:r>
            <a:r>
              <a:rPr lang="en-US" dirty="0"/>
              <a:t> </a:t>
            </a:r>
            <a:r>
              <a:rPr lang="en-US" dirty="0" err="1"/>
              <a:t>učink</a:t>
            </a:r>
            <a:r>
              <a:rPr lang="sl-SI" dirty="0" smtClean="0"/>
              <a:t>e.</a:t>
            </a:r>
            <a:endParaRPr lang="en-US" dirty="0"/>
          </a:p>
          <a:p>
            <a:pPr eaLnBrk="1" hangingPunct="1">
              <a:defRPr/>
            </a:pPr>
            <a:r>
              <a:rPr lang="en-US" b="1" dirty="0" smtClean="0"/>
              <a:t>LSD</a:t>
            </a:r>
            <a:r>
              <a:rPr lang="en-US" dirty="0" smtClean="0"/>
              <a:t> </a:t>
            </a:r>
            <a:r>
              <a:rPr lang="en-US" dirty="0"/>
              <a:t>(</a:t>
            </a:r>
            <a:r>
              <a:rPr lang="en-US" dirty="0" err="1"/>
              <a:t>dietilamid</a:t>
            </a:r>
            <a:r>
              <a:rPr lang="en-US" dirty="0"/>
              <a:t> </a:t>
            </a:r>
            <a:r>
              <a:rPr lang="en-US" dirty="0" smtClean="0"/>
              <a:t>li</a:t>
            </a:r>
            <a:r>
              <a:rPr lang="sl-SI" dirty="0" smtClean="0"/>
              <a:t>z</a:t>
            </a:r>
            <a:r>
              <a:rPr lang="en-US" dirty="0" err="1" smtClean="0"/>
              <a:t>ergične</a:t>
            </a:r>
            <a:r>
              <a:rPr lang="en-US" dirty="0" smtClean="0"/>
              <a:t> </a:t>
            </a:r>
            <a:r>
              <a:rPr lang="en-US" dirty="0" err="1"/>
              <a:t>kisline</a:t>
            </a:r>
            <a:r>
              <a:rPr lang="en-US" dirty="0" smtClean="0"/>
              <a:t>)</a:t>
            </a:r>
            <a:r>
              <a:rPr lang="sl-SI" dirty="0" smtClean="0"/>
              <a:t>,</a:t>
            </a:r>
            <a:r>
              <a:rPr lang="en-US" dirty="0" smtClean="0"/>
              <a:t> </a:t>
            </a:r>
            <a:r>
              <a:rPr lang="en-US" b="1" dirty="0" err="1" smtClean="0"/>
              <a:t>mes</a:t>
            </a:r>
            <a:r>
              <a:rPr lang="sl-SI" b="1" dirty="0" smtClean="0"/>
              <a:t>k</a:t>
            </a:r>
            <a:r>
              <a:rPr lang="en-US" b="1" dirty="0" err="1" smtClean="0"/>
              <a:t>alin</a:t>
            </a:r>
            <a:r>
              <a:rPr lang="en-US" dirty="0" smtClean="0"/>
              <a:t>, </a:t>
            </a:r>
            <a:r>
              <a:rPr lang="en-US" b="1" dirty="0" err="1"/>
              <a:t>psilocibin</a:t>
            </a:r>
            <a:r>
              <a:rPr lang="en-US" dirty="0"/>
              <a:t>, </a:t>
            </a:r>
            <a:r>
              <a:rPr lang="sl-SI" dirty="0" err="1"/>
              <a:t>d</a:t>
            </a:r>
            <a:r>
              <a:rPr lang="en-US" dirty="0" err="1" smtClean="0"/>
              <a:t>imetiltriptamin</a:t>
            </a:r>
            <a:r>
              <a:rPr lang="en-US" dirty="0" smtClean="0"/>
              <a:t> </a:t>
            </a:r>
            <a:r>
              <a:rPr lang="en-US" dirty="0"/>
              <a:t>(</a:t>
            </a:r>
            <a:r>
              <a:rPr lang="en-US" b="1" dirty="0"/>
              <a:t>DMT</a:t>
            </a:r>
            <a:r>
              <a:rPr lang="en-US" dirty="0"/>
              <a:t>) in </a:t>
            </a:r>
            <a:r>
              <a:rPr lang="sl-SI" dirty="0" smtClean="0"/>
              <a:t>mi</a:t>
            </a:r>
            <a:r>
              <a:rPr lang="en-US" dirty="0" err="1" smtClean="0"/>
              <a:t>risticin</a:t>
            </a:r>
            <a:r>
              <a:rPr lang="sl-SI" dirty="0" smtClean="0"/>
              <a:t>.</a:t>
            </a:r>
            <a:endParaRPr lang="en-US" dirty="0"/>
          </a:p>
          <a:p>
            <a:pPr eaLnBrk="1" hangingPunct="1">
              <a:defRPr/>
            </a:pPr>
            <a:r>
              <a:rPr lang="en-US" dirty="0"/>
              <a:t> </a:t>
            </a:r>
            <a:r>
              <a:rPr lang="en-US" dirty="0" err="1"/>
              <a:t>Približno</a:t>
            </a:r>
            <a:r>
              <a:rPr lang="en-US" dirty="0"/>
              <a:t> </a:t>
            </a:r>
            <a:r>
              <a:rPr lang="en-US" dirty="0" err="1"/>
              <a:t>polovica</a:t>
            </a:r>
            <a:r>
              <a:rPr lang="en-US" dirty="0"/>
              <a:t> </a:t>
            </a:r>
            <a:r>
              <a:rPr lang="en-US" dirty="0" err="1"/>
              <a:t>snovi</a:t>
            </a:r>
            <a:r>
              <a:rPr lang="en-US" dirty="0"/>
              <a:t> se </a:t>
            </a:r>
            <a:r>
              <a:rPr lang="en-US" dirty="0" err="1"/>
              <a:t>izloči</a:t>
            </a:r>
            <a:r>
              <a:rPr lang="en-US" dirty="0"/>
              <a:t> </a:t>
            </a:r>
            <a:r>
              <a:rPr lang="en-US" dirty="0" err="1"/>
              <a:t>iz</a:t>
            </a:r>
            <a:r>
              <a:rPr lang="en-US" dirty="0"/>
              <a:t> </a:t>
            </a:r>
            <a:r>
              <a:rPr lang="en-US" dirty="0" err="1"/>
              <a:t>telesa</a:t>
            </a:r>
            <a:r>
              <a:rPr lang="en-US" dirty="0"/>
              <a:t> v </a:t>
            </a:r>
            <a:r>
              <a:rPr lang="en-US" dirty="0" smtClean="0">
                <a:solidFill>
                  <a:srgbClr val="00B0F0"/>
                </a:solidFill>
              </a:rPr>
              <a:t>3</a:t>
            </a:r>
            <a:r>
              <a:rPr lang="sl-SI" dirty="0" smtClean="0">
                <a:solidFill>
                  <a:srgbClr val="00B0F0"/>
                </a:solidFill>
              </a:rPr>
              <a:t>-4</a:t>
            </a:r>
            <a:r>
              <a:rPr lang="en-US" dirty="0" smtClean="0">
                <a:solidFill>
                  <a:srgbClr val="00B0F0"/>
                </a:solidFill>
              </a:rPr>
              <a:t> </a:t>
            </a:r>
            <a:r>
              <a:rPr lang="en-US" dirty="0" err="1">
                <a:solidFill>
                  <a:srgbClr val="00B0F0"/>
                </a:solidFill>
              </a:rPr>
              <a:t>urah</a:t>
            </a:r>
            <a:r>
              <a:rPr lang="en-US" dirty="0">
                <a:solidFill>
                  <a:srgbClr val="00B0F0"/>
                </a:solidFill>
              </a:rPr>
              <a:t> </a:t>
            </a:r>
            <a:r>
              <a:rPr lang="en-US" dirty="0"/>
              <a:t>in </a:t>
            </a:r>
            <a:r>
              <a:rPr lang="en-US" dirty="0" err="1"/>
              <a:t>več</a:t>
            </a:r>
            <a:r>
              <a:rPr lang="en-US" dirty="0"/>
              <a:t> </a:t>
            </a:r>
            <a:r>
              <a:rPr lang="en-US" dirty="0" err="1"/>
              <a:t>kot</a:t>
            </a:r>
            <a:r>
              <a:rPr lang="en-US" dirty="0"/>
              <a:t> 90</a:t>
            </a:r>
            <a:r>
              <a:rPr lang="sl-SI" dirty="0"/>
              <a:t> </a:t>
            </a:r>
            <a:r>
              <a:rPr lang="en-US" dirty="0"/>
              <a:t>% se </a:t>
            </a:r>
            <a:r>
              <a:rPr lang="en-US" dirty="0" err="1"/>
              <a:t>izloči</a:t>
            </a:r>
            <a:r>
              <a:rPr lang="en-US" dirty="0"/>
              <a:t> v 24 </a:t>
            </a:r>
            <a:r>
              <a:rPr lang="en-US" dirty="0" err="1" smtClean="0"/>
              <a:t>urah</a:t>
            </a:r>
            <a:r>
              <a:rPr lang="sl-SI" dirty="0" smtClean="0"/>
              <a:t>.</a:t>
            </a:r>
            <a:endParaRPr lang="en-US" dirty="0"/>
          </a:p>
          <a:p>
            <a:pPr eaLnBrk="1" hangingPunct="1">
              <a:defRPr/>
            </a:pPr>
            <a:r>
              <a:rPr lang="en-US" dirty="0" err="1"/>
              <a:t>Učinki</a:t>
            </a:r>
            <a:r>
              <a:rPr lang="en-US" dirty="0"/>
              <a:t> </a:t>
            </a:r>
            <a:r>
              <a:rPr lang="en-US" dirty="0" err="1"/>
              <a:t>lahko</a:t>
            </a:r>
            <a:r>
              <a:rPr lang="en-US" dirty="0"/>
              <a:t> </a:t>
            </a:r>
            <a:r>
              <a:rPr lang="sl-SI" dirty="0"/>
              <a:t>trajajo od </a:t>
            </a:r>
            <a:r>
              <a:rPr lang="en-US" dirty="0"/>
              <a:t>2-12 </a:t>
            </a:r>
            <a:r>
              <a:rPr lang="en-US" dirty="0" smtClean="0"/>
              <a:t>ur</a:t>
            </a:r>
            <a:r>
              <a:rPr lang="sl-SI" dirty="0" smtClean="0"/>
              <a:t>.</a:t>
            </a:r>
            <a:endParaRPr lang="en-US" dirty="0"/>
          </a:p>
          <a:p>
            <a:pPr eaLnBrk="1" hangingPunct="1">
              <a:defRPr/>
            </a:pPr>
            <a:r>
              <a:rPr lang="en-US" dirty="0" err="1"/>
              <a:t>Toleranca</a:t>
            </a:r>
            <a:r>
              <a:rPr lang="en-US" dirty="0"/>
              <a:t> </a:t>
            </a:r>
            <a:r>
              <a:rPr lang="sl-SI" dirty="0"/>
              <a:t>se </a:t>
            </a:r>
            <a:r>
              <a:rPr lang="en-US" dirty="0" err="1"/>
              <a:t>razvij</a:t>
            </a:r>
            <a:r>
              <a:rPr lang="sl-SI" dirty="0"/>
              <a:t>e</a:t>
            </a:r>
            <a:r>
              <a:rPr lang="en-US" dirty="0"/>
              <a:t> </a:t>
            </a:r>
            <a:r>
              <a:rPr lang="en-US" dirty="0" err="1"/>
              <a:t>zelo</a:t>
            </a:r>
            <a:r>
              <a:rPr lang="en-US" dirty="0"/>
              <a:t> </a:t>
            </a:r>
            <a:r>
              <a:rPr lang="en-US" dirty="0" err="1" smtClean="0"/>
              <a:t>hitro</a:t>
            </a:r>
            <a:r>
              <a:rPr lang="sl-SI" dirty="0" smtClean="0"/>
              <a:t>.</a:t>
            </a:r>
            <a:endParaRPr lang="en-US" dirty="0"/>
          </a:p>
        </p:txBody>
      </p:sp>
      <p:pic>
        <p:nvPicPr>
          <p:cNvPr id="2" name="Slika 1"/>
          <p:cNvPicPr>
            <a:picLocks noChangeAspect="1"/>
          </p:cNvPicPr>
          <p:nvPr/>
        </p:nvPicPr>
        <p:blipFill>
          <a:blip r:embed="rId3"/>
          <a:stretch>
            <a:fillRect/>
          </a:stretch>
        </p:blipFill>
        <p:spPr>
          <a:xfrm>
            <a:off x="6629400" y="4186303"/>
            <a:ext cx="4800600" cy="2654637"/>
          </a:xfrm>
          <a:prstGeom prst="rect">
            <a:avLst/>
          </a:prstGeom>
        </p:spPr>
      </p:pic>
    </p:spTree>
    <p:extLst>
      <p:ext uri="{BB962C8B-B14F-4D97-AF65-F5344CB8AC3E}">
        <p14:creationId xmlns:p14="http://schemas.microsoft.com/office/powerpoint/2010/main" val="4234533947"/>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sl-SI" dirty="0" smtClean="0"/>
              <a:t>1.) </a:t>
            </a:r>
            <a:r>
              <a:rPr lang="en-US" dirty="0" smtClean="0"/>
              <a:t>LSD</a:t>
            </a:r>
          </a:p>
        </p:txBody>
      </p:sp>
      <p:sp>
        <p:nvSpPr>
          <p:cNvPr id="21507" name="Rectangle 3"/>
          <p:cNvSpPr>
            <a:spLocks noGrp="1" noChangeArrowheads="1"/>
          </p:cNvSpPr>
          <p:nvPr>
            <p:ph type="body" idx="1"/>
          </p:nvPr>
        </p:nvSpPr>
        <p:spPr>
          <a:xfrm>
            <a:off x="304800" y="990600"/>
            <a:ext cx="6172200" cy="5486400"/>
          </a:xfrm>
        </p:spPr>
        <p:txBody>
          <a:bodyPr/>
          <a:lstStyle/>
          <a:p>
            <a:pPr marL="990600" lvl="1" indent="-533400" eaLnBrk="1" hangingPunct="1">
              <a:defRPr/>
            </a:pPr>
            <a:r>
              <a:rPr lang="en-US" dirty="0" smtClean="0"/>
              <a:t>Albert </a:t>
            </a:r>
            <a:r>
              <a:rPr lang="en-US" dirty="0"/>
              <a:t>Hoffman </a:t>
            </a:r>
            <a:r>
              <a:rPr lang="sl-SI" dirty="0" smtClean="0"/>
              <a:t>sintetiziral LSD 16. 11. 1938 (Sandoz, Basel); psihoaktivni učinek odkril 19. 4. 1943. </a:t>
            </a:r>
          </a:p>
          <a:p>
            <a:pPr marL="990600" lvl="1" indent="-533400" eaLnBrk="1" hangingPunct="1">
              <a:defRPr/>
            </a:pPr>
            <a:r>
              <a:rPr lang="sl-SI" dirty="0" smtClean="0"/>
              <a:t>1947 kot zdravilo.</a:t>
            </a:r>
            <a:endParaRPr lang="sl-SI" dirty="0"/>
          </a:p>
          <a:p>
            <a:pPr marL="990600" lvl="1" indent="-533400" eaLnBrk="1" hangingPunct="1">
              <a:defRPr/>
            </a:pPr>
            <a:r>
              <a:rPr lang="en-US" dirty="0" err="1" smtClean="0"/>
              <a:t>Triptamin</a:t>
            </a:r>
            <a:r>
              <a:rPr lang="sl-SI" dirty="0" smtClean="0"/>
              <a:t>,</a:t>
            </a:r>
            <a:r>
              <a:rPr lang="en-US" dirty="0" smtClean="0"/>
              <a:t> </a:t>
            </a:r>
            <a:r>
              <a:rPr lang="en-US" dirty="0" err="1"/>
              <a:t>ki</a:t>
            </a:r>
            <a:r>
              <a:rPr lang="en-US" dirty="0"/>
              <a:t> </a:t>
            </a:r>
            <a:r>
              <a:rPr lang="en-US" dirty="0" err="1"/>
              <a:t>deluje</a:t>
            </a:r>
            <a:r>
              <a:rPr lang="en-US" dirty="0"/>
              <a:t> </a:t>
            </a:r>
            <a:r>
              <a:rPr lang="en-US" dirty="0" err="1"/>
              <a:t>kot</a:t>
            </a:r>
            <a:r>
              <a:rPr lang="en-US" dirty="0"/>
              <a:t> </a:t>
            </a:r>
            <a:r>
              <a:rPr lang="en-US" dirty="0" smtClean="0"/>
              <a:t>agonist </a:t>
            </a:r>
            <a:r>
              <a:rPr lang="en-US" dirty="0" err="1"/>
              <a:t>serotonina</a:t>
            </a:r>
            <a:r>
              <a:rPr lang="en-US" dirty="0"/>
              <a:t>, </a:t>
            </a:r>
            <a:r>
              <a:rPr lang="en-US" dirty="0" err="1"/>
              <a:t>aktivira</a:t>
            </a:r>
            <a:r>
              <a:rPr lang="en-US" dirty="0"/>
              <a:t> </a:t>
            </a:r>
            <a:r>
              <a:rPr lang="en-US" dirty="0" err="1"/>
              <a:t>iste</a:t>
            </a:r>
            <a:r>
              <a:rPr lang="en-US" dirty="0"/>
              <a:t> </a:t>
            </a:r>
            <a:r>
              <a:rPr lang="en-US" dirty="0" err="1"/>
              <a:t>receptorje</a:t>
            </a:r>
            <a:r>
              <a:rPr lang="en-US" dirty="0"/>
              <a:t>, </a:t>
            </a:r>
            <a:r>
              <a:rPr lang="en-US" dirty="0" err="1"/>
              <a:t>toda</a:t>
            </a:r>
            <a:r>
              <a:rPr lang="en-US" dirty="0"/>
              <a:t> z </a:t>
            </a:r>
            <a:r>
              <a:rPr lang="en-US" dirty="0" err="1" smtClean="0"/>
              <a:t>drugač</a:t>
            </a:r>
            <a:r>
              <a:rPr lang="sl-SI" dirty="0" smtClean="0"/>
              <a:t>nim</a:t>
            </a:r>
            <a:r>
              <a:rPr lang="en-US" dirty="0" smtClean="0"/>
              <a:t> </a:t>
            </a:r>
            <a:r>
              <a:rPr lang="sl-SI" dirty="0" smtClean="0"/>
              <a:t>post</a:t>
            </a:r>
            <a:r>
              <a:rPr lang="en-US" dirty="0" err="1" smtClean="0"/>
              <a:t>sinaptični</a:t>
            </a:r>
            <a:r>
              <a:rPr lang="sl-SI" dirty="0" smtClean="0"/>
              <a:t>m</a:t>
            </a:r>
            <a:r>
              <a:rPr lang="en-US" dirty="0" smtClean="0"/>
              <a:t> </a:t>
            </a:r>
            <a:r>
              <a:rPr lang="en-US" dirty="0" err="1" smtClean="0"/>
              <a:t>prenoso</a:t>
            </a:r>
            <a:r>
              <a:rPr lang="sl-SI" dirty="0" smtClean="0"/>
              <a:t>m</a:t>
            </a:r>
            <a:r>
              <a:rPr lang="en-US" dirty="0" smtClean="0"/>
              <a:t> </a:t>
            </a:r>
            <a:r>
              <a:rPr lang="sl-SI" dirty="0" smtClean="0"/>
              <a:t>atipičnih </a:t>
            </a:r>
            <a:r>
              <a:rPr lang="en-US" dirty="0" err="1" smtClean="0"/>
              <a:t>električn</a:t>
            </a:r>
            <a:r>
              <a:rPr lang="sl-SI" dirty="0" smtClean="0"/>
              <a:t>ih</a:t>
            </a:r>
            <a:r>
              <a:rPr lang="en-US" dirty="0" smtClean="0"/>
              <a:t> </a:t>
            </a:r>
            <a:r>
              <a:rPr lang="en-US" dirty="0" err="1" smtClean="0"/>
              <a:t>impulz</a:t>
            </a:r>
            <a:r>
              <a:rPr lang="sl-SI" dirty="0" smtClean="0"/>
              <a:t>ov</a:t>
            </a:r>
            <a:r>
              <a:rPr lang="en-US" dirty="0" smtClean="0"/>
              <a:t>.</a:t>
            </a:r>
          </a:p>
          <a:p>
            <a:pPr marL="990600" lvl="1" indent="-533400" eaLnBrk="1" hangingPunct="1">
              <a:defRPr/>
            </a:pPr>
            <a:endParaRPr lang="en-US" dirty="0" smtClean="0"/>
          </a:p>
        </p:txBody>
      </p:sp>
      <p:pic>
        <p:nvPicPr>
          <p:cNvPr id="8194" name="Picture 2" descr="http://4.bp.blogspot.com/_gMg0qb5hCao/TPkn0Uu7sOI/AAAAAAAAAN8/asvuxvvELLo/s1600/lsdmpc_front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44662"/>
            <a:ext cx="3733800" cy="572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01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27339</TotalTime>
  <Words>2260</Words>
  <Application>Microsoft Office PowerPoint</Application>
  <PresentationFormat>Širokozaslonsko</PresentationFormat>
  <Paragraphs>306</Paragraphs>
  <Slides>37</Slides>
  <Notes>23</Notes>
  <HiddenSlides>0</HiddenSlides>
  <MMClips>0</MMClips>
  <ScaleCrop>false</ScaleCrop>
  <HeadingPairs>
    <vt:vector size="8" baseType="variant">
      <vt:variant>
        <vt:lpstr>Uporabljene pisave</vt:lpstr>
      </vt:variant>
      <vt:variant>
        <vt:i4>8</vt:i4>
      </vt:variant>
      <vt:variant>
        <vt:lpstr>Tema</vt:lpstr>
      </vt:variant>
      <vt:variant>
        <vt:i4>2</vt:i4>
      </vt:variant>
      <vt:variant>
        <vt:lpstr>Vdelani OLE strežniki</vt:lpstr>
      </vt:variant>
      <vt:variant>
        <vt:i4>1</vt:i4>
      </vt:variant>
      <vt:variant>
        <vt:lpstr>Naslovi diapozitivov</vt:lpstr>
      </vt:variant>
      <vt:variant>
        <vt:i4>37</vt:i4>
      </vt:variant>
    </vt:vector>
  </HeadingPairs>
  <TitlesOfParts>
    <vt:vector size="48" baseType="lpstr">
      <vt:lpstr>ＭＳ Ｐゴシック</vt:lpstr>
      <vt:lpstr>Arial</vt:lpstr>
      <vt:lpstr>Calibri</vt:lpstr>
      <vt:lpstr>Cambria</vt:lpstr>
      <vt:lpstr>Geneva</vt:lpstr>
      <vt:lpstr>Plantagenet Cherokee</vt:lpstr>
      <vt:lpstr>Times New Roman</vt:lpstr>
      <vt:lpstr>Wingdings</vt:lpstr>
      <vt:lpstr>Azure</vt:lpstr>
      <vt:lpstr>Custom Design</vt:lpstr>
      <vt:lpstr>Scanned Photo</vt:lpstr>
      <vt:lpstr>Psihofarmakologija duševnih motenj  Halucinogeni, psihedeliki  Gorazd Drevenšek 2025/26</vt:lpstr>
      <vt:lpstr>Halucinogeni</vt:lpstr>
      <vt:lpstr>Kulture in njihovi enteogeni</vt:lpstr>
      <vt:lpstr>Psihedeliki</vt:lpstr>
      <vt:lpstr>PowerPointova predstavitev</vt:lpstr>
      <vt:lpstr>Psihedeliki - razdelitev</vt:lpstr>
      <vt:lpstr>Senzorični in psihološki učinki halucinogenov</vt:lpstr>
      <vt:lpstr>1.) 5HT2 agonisti: LSD skupina</vt:lpstr>
      <vt:lpstr>1.) LSD</vt:lpstr>
      <vt:lpstr>1.) LSD</vt:lpstr>
      <vt:lpstr>1.) LSD – psihološke korelacije</vt:lpstr>
      <vt:lpstr>1.) LSD – halucinogeni učinki</vt:lpstr>
      <vt:lpstr>Procesiranje optičnih signalov</vt:lpstr>
      <vt:lpstr>Meskalin</vt:lpstr>
      <vt:lpstr> Pejotl</vt:lpstr>
      <vt:lpstr> Rastišče pejotla</vt:lpstr>
      <vt:lpstr> Učinki pejotla</vt:lpstr>
      <vt:lpstr>Psilocibin</vt:lpstr>
      <vt:lpstr>Amid lizergične kisline (LSA)</vt:lpstr>
      <vt:lpstr>2. Empatogeni</vt:lpstr>
      <vt:lpstr>3. Kanabinoidi</vt:lpstr>
      <vt:lpstr>4. Ketamin</vt:lpstr>
      <vt:lpstr>5.) Salvia divinorum </vt:lpstr>
      <vt:lpstr>6.) Iboga</vt:lpstr>
      <vt:lpstr>6.) Kaj je Bwiti?</vt:lpstr>
      <vt:lpstr>6.) Farmakologija ibogaina</vt:lpstr>
      <vt:lpstr>6.) Iboga in Bwiti</vt:lpstr>
      <vt:lpstr>6.) Terapevtska uporaba?</vt:lpstr>
      <vt:lpstr>7.) Antiholinergični halucinogeni</vt:lpstr>
      <vt:lpstr>7.) Amanita muscaria - mušnica</vt:lpstr>
      <vt:lpstr>7.) Zaviralci monoaminske oksidaze - MAOI</vt:lpstr>
      <vt:lpstr>7.) Drugi halucinogeni - inhalanti</vt:lpstr>
      <vt:lpstr>Halucinogeni in ameriški indijanci</vt:lpstr>
      <vt:lpstr>HUICHOL – “Wixáritari” </vt:lpstr>
      <vt:lpstr>Ceremonija pejotla</vt:lpstr>
      <vt:lpstr>Viri</vt:lpstr>
      <vt:lpstr>Viri</vt:lpstr>
    </vt:vector>
  </TitlesOfParts>
  <Company>Sinauer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Psychopharmacology, 2e</dc:title>
  <dc:creator>Sinauer Associates;Inc.</dc:creator>
  <cp:lastModifiedBy>Drevenšek, Gorazd</cp:lastModifiedBy>
  <cp:revision>1079</cp:revision>
  <cp:lastPrinted>1601-01-01T00:00:00Z</cp:lastPrinted>
  <dcterms:created xsi:type="dcterms:W3CDTF">2000-10-16T19:08:56Z</dcterms:created>
  <dcterms:modified xsi:type="dcterms:W3CDTF">2025-12-02T10:07:11Z</dcterms:modified>
</cp:coreProperties>
</file>