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59.png" ContentType="image/png"/>
  <Override PartName="/ppt/media/image16.wmf" ContentType="image/x-wmf"/>
  <Override PartName="/ppt/media/image47.wmf" ContentType="image/x-wmf"/>
  <Override PartName="/ppt/media/image10.wmf" ContentType="image/x-wmf"/>
  <Override PartName="/ppt/media/image38.wmf" ContentType="image/x-wmf"/>
  <Override PartName="/ppt/media/image51.wmf" ContentType="image/x-wmf"/>
  <Override PartName="/ppt/media/image4.tif" ContentType="image/tiff"/>
  <Override PartName="/ppt/media/image11.png" ContentType="image/png"/>
  <Override PartName="/ppt/media/image2.png" ContentType="image/png"/>
  <Override PartName="/ppt/media/image29.wmf" ContentType="image/x-wmf"/>
  <Override PartName="/ppt/media/image42.wmf" ContentType="image/x-wmf"/>
  <Override PartName="/ppt/media/image7.png" ContentType="image/png"/>
  <Override PartName="/ppt/media/image37.wmf" ContentType="image/x-wmf"/>
  <Override PartName="/ppt/media/image3.tif" ContentType="image/tiff"/>
  <Override PartName="/ppt/media/image41.wmf" ContentType="image/x-wmf"/>
  <Override PartName="/ppt/media/image6.png" ContentType="image/png"/>
  <Override PartName="/ppt/media/image50.wmf" ContentType="image/x-wmf"/>
  <Override PartName="/ppt/media/image1.jpeg" ContentType="image/jpeg"/>
  <Override PartName="/ppt/media/image61.png" ContentType="image/png"/>
  <Override PartName="/ppt/media/image22.wmf" ContentType="image/x-wmf"/>
  <Override PartName="/ppt/media/image25.wmf" ContentType="image/x-wmf"/>
  <Override PartName="/ppt/media/image24.wmf" ContentType="image/x-wmf"/>
  <Override PartName="/ppt/media/image28.wmf" ContentType="image/x-wmf"/>
  <Override PartName="/ppt/media/image27.wmf" ContentType="image/x-wmf"/>
  <Override PartName="/ppt/media/image26.wmf" ContentType="image/x-wmf"/>
  <Override PartName="/ppt/media/image23.wmf" ContentType="image/x-wmf"/>
  <Override PartName="/ppt/media/image60.png" ContentType="image/png"/>
  <Override PartName="/ppt/media/image21.wmf" ContentType="image/x-wmf"/>
  <Override PartName="/ppt/media/image15.wmf" ContentType="image/x-wmf"/>
  <Override PartName="/ppt/media/image58.png" ContentType="image/png"/>
  <Override PartName="/ppt/media/image19.wmf" ContentType="image/x-wmf"/>
  <Override PartName="/ppt/media/image17.wmf" ContentType="image/x-wmf"/>
  <Override PartName="/ppt/media/image8.png" ContentType="image/png"/>
  <Override PartName="/ppt/media/image43.wmf" ContentType="image/x-wmf"/>
  <Override PartName="/ppt/media/image5.png" ContentType="image/png"/>
  <Override PartName="/ppt/media/image40.wmf" ContentType="image/x-wmf"/>
  <Override PartName="/ppt/media/image20.wmf" ContentType="image/x-wmf"/>
  <Override PartName="/ppt/media/image14.wmf" ContentType="image/x-wmf"/>
  <Override PartName="/ppt/media/image57.png" ContentType="image/png"/>
  <Override PartName="/ppt/media/image18.wmf" ContentType="image/x-wmf"/>
  <Override PartName="/ppt/media/image9.wmf" ContentType="image/x-wmf"/>
  <Override PartName="/ppt/media/image13.wmf" ContentType="image/x-wmf"/>
  <Override PartName="/ppt/media/image12.wmf" ContentType="image/x-wmf"/>
  <Override PartName="/ppt/media/image49.wmf" ContentType="image/x-wmf"/>
  <Override PartName="/ppt/media/image30.wmf" ContentType="image/x-wmf"/>
  <Override PartName="/ppt/media/image31.wmf" ContentType="image/x-wmf"/>
  <Override PartName="/ppt/media/image32.wmf" ContentType="image/x-wmf"/>
  <Override PartName="/ppt/media/image33.wmf" ContentType="image/x-wmf"/>
  <Override PartName="/ppt/media/image34.wmf" ContentType="image/x-wmf"/>
  <Override PartName="/ppt/media/image35.wmf" ContentType="image/x-wmf"/>
  <Override PartName="/ppt/media/image36.wmf" ContentType="image/x-wmf"/>
  <Override PartName="/ppt/media/image39.wmf" ContentType="image/x-wmf"/>
  <Override PartName="/ppt/media/image44.wmf" ContentType="image/x-wmf"/>
  <Override PartName="/ppt/media/image45.wmf" ContentType="image/x-wmf"/>
  <Override PartName="/ppt/media/image46.wmf" ContentType="image/x-wmf"/>
  <Override PartName="/ppt/media/image48.wmf" ContentType="image/x-wmf"/>
  <Override PartName="/ppt/media/image52.wmf" ContentType="image/x-wmf"/>
  <Override PartName="/ppt/media/image53.wmf" ContentType="image/x-wmf"/>
  <Override PartName="/ppt/media/image54.wmf" ContentType="image/x-wmf"/>
  <Override PartName="/ppt/media/image55.wmf" ContentType="image/x-wmf"/>
  <Override PartName="/ppt/media/image56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3.bin" ContentType="application/vnd.openxmlformats-officedocument.oleObject"/>
  <Override PartName="/ppt/embeddings/oleObject12.bin" ContentType="application/vnd.openxmlformats-officedocument.oleObject"/>
  <Override PartName="/ppt/embeddings/oleObject11.bin" ContentType="application/vnd.openxmlformats-officedocument.oleObject"/>
  <Override PartName="/ppt/embeddings/oleObject16.bin" ContentType="application/vnd.openxmlformats-officedocument.oleObject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1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41.xml.rels" ContentType="application/vnd.openxmlformats-package.relationships+xml"/>
  <Override PartName="/ppt/slides/_rels/slide39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notesSlides/_rels/notesSlide2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dt" idx="3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ftr" idx="3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sldNum" idx="3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5252F2B-73A6-43D3-B582-DD93214EA28C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 type="sldNum" idx="11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2886E3C-7ECE-4106-BC22-F383F53815B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3"/>
          <p:cNvSpPr>
            <a:spLocks noGrp="1"/>
          </p:cNvSpPr>
          <p:nvPr>
            <p:ph type="sldNum" idx="12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FB31EB8-E156-402D-8E8B-787D5409F45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 type="sldNum" idx="12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30E2742-D6BF-4E4F-94C4-CDB83523C5A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 type="sldNum" idx="12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A4F31F3-E906-44EC-979A-6F4C50B88EF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 type="sldNum" idx="12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3399772-1793-4A8C-AA6F-B2D6323AEB1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sldNum" idx="12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F35353B-4761-44C6-A3FB-3D27136871D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PlaceHolder 3"/>
          <p:cNvSpPr>
            <a:spLocks noGrp="1"/>
          </p:cNvSpPr>
          <p:nvPr>
            <p:ph type="sldNum" idx="12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1E990C6-61D2-4E62-8117-27C9B2299E2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 type="sldNum" idx="12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E7DD37D-10E1-4EAF-A6D1-718ECAC2D25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 type="sldNum" idx="13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CBBFCDA-4375-45FC-A967-A36BD6DADAA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sldNum" idx="13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02DE94-A6AE-42A7-A7AE-C4A801AEE43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 type="sldNum" idx="13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633F26-C90F-4DB8-BB62-EFE93C0C1C3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sldNum" idx="11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836839D-EF10-4655-B3B3-83473727DBA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sldNum" idx="13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A7D7333-E092-4229-8747-6E6CD9D3AC7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sldNum" idx="13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E1A68D2-6739-4360-98DD-EB3405B0042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sldNum" idx="13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F3C3D1-2F1F-4F61-8F34-6D30D2A1372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 type="sldNum" idx="13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370F82C-4197-4F0F-A2A5-30F3FE6C81B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sldNum" idx="13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8B92664-1D99-482D-9840-FCA3F901E46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 type="sldNum" idx="13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8F2AC22-BD79-4707-96DD-1DF7C56C716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3"/>
          <p:cNvSpPr>
            <a:spLocks noGrp="1"/>
          </p:cNvSpPr>
          <p:nvPr>
            <p:ph type="sldNum" idx="13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F27DE6-F4BC-42F6-86A8-FE3FD56C27F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 type="sldNum" idx="14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6C65C2E-34E1-4883-AE60-E228381C7A0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 type="sldNum" idx="14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BDE6FBF-58B2-41E5-AFC5-CE28C4112B5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sldNum" idx="11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AB4DEC4-D84C-47B6-AAE7-D2A82157748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sldNum" idx="14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B28DAA-D146-43D5-BDDE-8A4977C5F8B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 type="sldNum" idx="14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8D845CA-485C-4CDC-9B54-3FF265C8652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PlaceHolder 3"/>
          <p:cNvSpPr>
            <a:spLocks noGrp="1"/>
          </p:cNvSpPr>
          <p:nvPr>
            <p:ph type="sldNum" idx="14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CDB1B9D-27A0-4786-9540-4C4D2D64EFA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sldNum" idx="11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D1902C5-2AD7-4FCB-96B6-C77C91994A2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sldNum" idx="11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91F80F-7939-495E-AD8C-13914048EFB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sldNum" idx="11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CA4189-936E-48FA-B1ED-CC934F187D3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 type="sldNum" idx="12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5BCCA69-0061-465C-8C7D-D112D38BEFB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sldNum" idx="12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1BE45C7-2821-4D4F-8889-1EB686D1279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sldNum" idx="12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8F35F3B-FE07-40BF-A604-2F45B1D6620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762FED-7EAE-4255-84F4-4FAABBA2AC19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19367B8E-5097-432A-8E2D-625CB141DDD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"/>
          </p:nvPr>
        </p:nvSpPr>
        <p:spPr/>
        <p:txBody>
          <a:bodyPr/>
          <a:p>
            <a:fld id="{EC3DD45A-ACE8-41EF-9471-D713526C362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9AB2B3A8-A442-4145-923F-629D070A67A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D513B04-E4B4-4A5A-ABE3-72D9BA7E1FF9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8B887838-E2D9-4437-AB87-54CED956E1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1FD096C-A189-449B-A7B6-783D2174BB42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15445D7-4445-4D87-B12B-23AA91E7FE7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7755D03-5D83-44AC-B6A3-2B209FE7F329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540767D6-EA4F-4A56-95E7-A30B6EC9A029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C300C2FC-CA9C-40E5-BE01-53A0705C9A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EA318328-A42A-4FAD-A190-11608A6F1D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43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8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97E731D-F20D-4C01-B3B1-7FDC5CF08FB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52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1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324480" y="304920"/>
            <a:ext cx="2514240" cy="837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324480" y="1219320"/>
            <a:ext cx="2514240" cy="484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ts val="2200"/>
              </a:lnSpc>
              <a:spcBef>
                <a:spcPts val="60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sl-SI" sz="1600" spc="-1" strike="noStrike">
                <a:solidFill>
                  <a:schemeClr val="dk2"/>
                </a:solidFill>
                <a:latin typeface="Arial"/>
              </a:rPr>
              <a:t>Kliknite, če želite urediti sloge besedila matrice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04920" y="304920"/>
            <a:ext cx="571464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dt" idx="23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ftr" idx="24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sldNum" idx="2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D8C5C17-FD29-4BBA-B391-C5959122026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3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5" name="Pravokotnik 9"/>
          <p:cNvSpPr/>
          <p:nvPr/>
        </p:nvSpPr>
        <p:spPr>
          <a:xfrm>
            <a:off x="457200" y="500040"/>
            <a:ext cx="182160" cy="68544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500760"/>
            <a:ext cx="8229240" cy="67428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numCol="1" spcCol="0" lIns="274320" rIns="91440" tIns="45720" bIns="45720" anchor="ctr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0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240" cy="4269960"/>
          </a:xfrm>
          <a:prstGeom prst="rect">
            <a:avLst/>
          </a:prstGeom>
          <a:solidFill>
            <a:schemeClr val="dk1">
              <a:shade val="50000"/>
            </a:schemeClr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Kliknite ikono, če želite dodati sliko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dt" idx="26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ftr" idx="27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1" name="PlaceHolder 6"/>
          <p:cNvSpPr>
            <a:spLocks noGrp="1"/>
          </p:cNvSpPr>
          <p:nvPr>
            <p:ph type="sldNum" idx="2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CF5494E-2B80-4DC8-8C8B-0F3DDA5575A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dt" idx="2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ftr" idx="3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sldNum" idx="3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DE921CC-73AA-4434-9155-56A6B83E311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urediti sloge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3E8243B-B9B0-421A-B5E2-40433B7A19A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Enakokraki trikotnik 7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5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5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6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EE2844D-2CEA-49B2-A390-89755A4C7F6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ftr" idx="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966404F-A46C-41D5-A1AA-67BBDCDE239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3" name="Pravokotnik 6"/>
          <p:cNvSpPr/>
          <p:nvPr/>
        </p:nvSpPr>
        <p:spPr>
          <a:xfrm>
            <a:off x="914400" y="281952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4" name="Pravokotnik 7"/>
          <p:cNvSpPr/>
          <p:nvPr/>
        </p:nvSpPr>
        <p:spPr>
          <a:xfrm>
            <a:off x="914400" y="281952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9320" y="2971800"/>
            <a:ext cx="68576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4267080"/>
            <a:ext cx="67813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Kliknite, če želite urediti sloge besedila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10"/>
          </p:nvPr>
        </p:nvSpPr>
        <p:spPr>
          <a:xfrm>
            <a:off x="6400800" y="6354720"/>
            <a:ext cx="2285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11"/>
          </p:nvPr>
        </p:nvSpPr>
        <p:spPr>
          <a:xfrm>
            <a:off x="2898720" y="6354720"/>
            <a:ext cx="347472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12"/>
          </p:nvPr>
        </p:nvSpPr>
        <p:spPr>
          <a:xfrm>
            <a:off x="1069920" y="6354720"/>
            <a:ext cx="1520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C09ED93-352E-42FF-988B-AB0B356EDAD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32120" y="121608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1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1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011494D-A557-4EAA-B673-04A4B9DF9F8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85920"/>
            <a:ext cx="403992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48320" y="1295280"/>
            <a:ext cx="404136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4832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ftr" idx="1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7"/>
          <p:cNvSpPr>
            <a:spLocks noGrp="1"/>
          </p:cNvSpPr>
          <p:nvPr>
            <p:ph type="sldNum" idx="1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54FD38E-E4C8-46DC-9A68-AC2D5E4005B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4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dt" idx="17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ftr" idx="18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sldNum" idx="1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504D6E7-728F-4390-8BCB-32431D45E2E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3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dt" idx="20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 idx="21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 idx="2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AED635C-1C29-4AAD-836C-9528FC5A4BF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mollyrocket.com/849" TargetMode="External"/><Relationship Id="rId2" Type="http://schemas.openxmlformats.org/officeDocument/2006/relationships/hyperlink" Target="https://mollyrocket.com/849" TargetMode="External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5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5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7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7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0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22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23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24.wmf"/><Relationship Id="rId19" Type="http://schemas.openxmlformats.org/officeDocument/2006/relationships/oleObject" Target="../embeddings/oleObject10.bin"/><Relationship Id="rId20" Type="http://schemas.openxmlformats.org/officeDocument/2006/relationships/image" Target="../media/image25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26.wmf"/><Relationship Id="rId23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8.wmf"/><Relationship Id="rId5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32.wmf"/><Relationship Id="rId9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5.wmf"/><Relationship Id="rId7" Type="http://schemas.openxmlformats.org/officeDocument/2006/relationships/slideLayout" Target="../slideLayouts/slideLayout4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37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38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39.wmf"/><Relationship Id="rId13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43.wmf"/><Relationship Id="rId9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43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44.wmf"/><Relationship Id="rId11" Type="http://schemas.openxmlformats.org/officeDocument/2006/relationships/slideLayout" Target="../slideLayouts/slideLayout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48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49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50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51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52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49.wmf"/><Relationship Id="rId19" Type="http://schemas.openxmlformats.org/officeDocument/2006/relationships/oleObject" Target="../embeddings/oleObject10.bin"/><Relationship Id="rId20" Type="http://schemas.openxmlformats.org/officeDocument/2006/relationships/image" Target="../media/image50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51.w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52.w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53.w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54.wmf"/><Relationship Id="rId29" Type="http://schemas.openxmlformats.org/officeDocument/2006/relationships/oleObject" Target="../embeddings/oleObject15.bin"/><Relationship Id="rId30" Type="http://schemas.openxmlformats.org/officeDocument/2006/relationships/image" Target="../media/image55.wmf"/><Relationship Id="rId31" Type="http://schemas.openxmlformats.org/officeDocument/2006/relationships/oleObject" Target="../embeddings/oleObject16.bin"/><Relationship Id="rId32" Type="http://schemas.openxmlformats.org/officeDocument/2006/relationships/image" Target="../media/image56.wmf"/><Relationship Id="rId33" Type="http://schemas.openxmlformats.org/officeDocument/2006/relationships/slideLayout" Target="../slideLayouts/slideLayout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4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4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4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Collision detection and rigid body dynamics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3D Game Development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odnaslov 2"/>
          <p:cNvSpPr/>
          <p:nvPr/>
        </p:nvSpPr>
        <p:spPr>
          <a:xfrm>
            <a:off x="1071720" y="5214960"/>
            <a:ext cx="714348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Num" idx="5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F0BFDD8-C0B8-48FC-A844-6F75E3B6475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2" name="Označba mesta vsebine 2" descr=""/>
          <p:cNvPicPr/>
          <p:nvPr/>
        </p:nvPicPr>
        <p:blipFill>
          <a:blip r:embed="rId1"/>
          <a:stretch/>
        </p:blipFill>
        <p:spPr>
          <a:xfrm>
            <a:off x="2411640" y="2119680"/>
            <a:ext cx="3522240" cy="2557080"/>
          </a:xfrm>
          <a:prstGeom prst="rect">
            <a:avLst/>
          </a:prstGeom>
          <a:ln w="0">
            <a:noFill/>
          </a:ln>
        </p:spPr>
      </p:pic>
      <p:sp>
        <p:nvSpPr>
          <p:cNvPr id="163" name="PlaceHolder 3"/>
          <p:cNvSpPr>
            <a:spLocks noGrp="1"/>
          </p:cNvSpPr>
          <p:nvPr>
            <p:ph type="ftr" idx="5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Num" idx="5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D023E38-49D0-4BA4-9E0C-DA5283EA52D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PhysX: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rigid object=actor,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class NxActor,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shape – geometric form,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transform – position and orientaion in the world.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9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b="0" lang="sl-SI" sz="1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ftr" idx="5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ldNum" idx="5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B27C93F-D4CB-450E-9AAE-B1B10E85A2A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physix world - class instance of NxScene,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collision world - data structure,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all the information that the collision system needs - separate from the game,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only collidables that can collide, the rest are ignored,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the most appropriate data structure,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cache coherency.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ftr" idx="5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ldNum" idx="5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B3978B5-FF69-42C7-B538-C61E3AA6E30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physix world,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closelly connected to rigid body dynamics,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same data,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every "rigid body" has its collidable,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however, the rigid body dynamics is still separated from the collision system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so games that do not use physics can still calculate the collisions.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ftr" idx="5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ldNum" idx="5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69C18E5-F472-44B6-900A-E245416285C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shape,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shape =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 a region of space described by a boundary, with a definite</a:t>
            </a: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 inside and outside,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2D: bounded by curve or broken straight line - polygon,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3D: bounded by curved plains or a series of polygon-polyhedron,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some objects are best presented with 2D planes,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wall, landscape.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ftr" idx="6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ldNum" idx="6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03AF41A-E899-49E4-A898-6C3718A4BB2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intersection,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ff00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ff0000"/>
                </a:solidFill>
                <a:latin typeface="Arial"/>
              </a:rPr>
              <a:t>n geometrical terms, the intersection between</a:t>
            </a:r>
            <a:r>
              <a:rPr b="0" lang="sl-SI" sz="28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ff0000"/>
                </a:solidFill>
                <a:latin typeface="Arial"/>
              </a:rPr>
              <a:t>two shapes is just the (infinitely large!) set of all points that lie inside</a:t>
            </a:r>
            <a:r>
              <a:rPr b="0" lang="sl-SI" sz="2800" spc="-1" strike="noStrike">
                <a:solidFill>
                  <a:srgbClr val="ff0000"/>
                </a:solidFill>
                <a:latin typeface="Arial"/>
              </a:rPr>
              <a:t> both shapes.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contact,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we usually do not search for a cross section of points where the objects overlap,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we are interested only if they overlap,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the collision system usually stores all the necessary information into a data structure,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Havok: hkContactPoint,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3" marL="82224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0000"/>
              <a:buFont typeface="Wingdings" charset="2"/>
              <a:buChar char=""/>
            </a:pPr>
            <a:r>
              <a:rPr b="0" lang="sl-SI" sz="1900" spc="-1" strike="noStrike">
                <a:solidFill>
                  <a:schemeClr val="dk1"/>
                </a:solidFill>
                <a:latin typeface="Arial"/>
              </a:rPr>
              <a:t>separating vector - a vector that allows separation of objects,</a:t>
            </a:r>
            <a:endParaRPr b="0" lang="sl-SI" sz="1900" spc="-1" strike="noStrike">
              <a:solidFill>
                <a:schemeClr val="dk1"/>
              </a:solidFill>
              <a:latin typeface="Arial"/>
            </a:endParaRPr>
          </a:p>
          <a:p>
            <a:pPr lvl="3" marL="82224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0000"/>
              <a:buFont typeface="Wingdings" charset="2"/>
              <a:buChar char=""/>
            </a:pPr>
            <a:r>
              <a:rPr b="0" lang="sl-SI" sz="1900" spc="-1" strike="noStrike">
                <a:solidFill>
                  <a:schemeClr val="dk1"/>
                </a:solidFill>
                <a:latin typeface="Arial"/>
              </a:rPr>
              <a:t>which collidables are touching,</a:t>
            </a:r>
            <a:endParaRPr b="0" lang="sl-SI" sz="1900" spc="-1" strike="noStrike">
              <a:solidFill>
                <a:schemeClr val="dk1"/>
              </a:solidFill>
              <a:latin typeface="Arial"/>
            </a:endParaRPr>
          </a:p>
          <a:p>
            <a:pPr lvl="3" marL="82224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0000"/>
              <a:buFont typeface="Wingdings" charset="2"/>
              <a:buChar char=""/>
            </a:pPr>
            <a:r>
              <a:rPr b="0" lang="sl-SI" sz="1900" spc="-1" strike="noStrike">
                <a:solidFill>
                  <a:schemeClr val="dk1"/>
                </a:solidFill>
                <a:latin typeface="Arial"/>
              </a:rPr>
              <a:t>...</a:t>
            </a:r>
            <a:endParaRPr b="0" lang="sl-SI" sz="19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ftr" idx="6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ldNum" idx="6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B1F8ADB-492A-46A0-9931-081339EBAED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convexity,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a convex shape is defined as the one for which no ray originating inside the shape will pass through its surface more than once,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easy computation of cross sections,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collidables tend to have convexity property - convexity (true/false),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ftr" idx="6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detection- primitives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ldNum" idx="6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47CB9B6-DF74-4B67-81F4-6564F588825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primitives for collisions,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represented by a 4D vector: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3D point,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radius,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capsules,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capsule form - medicine,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a cylinder and two halves of a sphere,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suitable for "almost cylinders" </a:t>
            </a: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– limbs.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ftr" idx="6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 - primitives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ldNum" idx="6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924E003-5403-4A4F-BB6F-D1E1AA82993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Axis-Aligned Bounding Box (AABB)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3D cuboid: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6 rectangular plains,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aligned with the coordinate system,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mutually perpendicular,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	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 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[ x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min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y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min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z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min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x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max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y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max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z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max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]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pl-PL" sz="2600" spc="-1" strike="noStrike">
                <a:solidFill>
                  <a:schemeClr val="dk1"/>
                </a:solidFill>
                <a:latin typeface="Arial"/>
              </a:rPr>
              <a:t>easy to check if a point is inside the cuboid: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5" name="Picture 2" descr=""/>
          <p:cNvPicPr/>
          <p:nvPr/>
        </p:nvPicPr>
        <p:blipFill>
          <a:blip r:embed="rId1"/>
          <a:stretch/>
        </p:blipFill>
        <p:spPr>
          <a:xfrm>
            <a:off x="3996000" y="4653000"/>
            <a:ext cx="4437000" cy="1325160"/>
          </a:xfrm>
          <a:prstGeom prst="rect">
            <a:avLst/>
          </a:prstGeom>
          <a:ln w="0">
            <a:noFill/>
          </a:ln>
        </p:spPr>
      </p:pic>
      <p:sp>
        <p:nvSpPr>
          <p:cNvPr id="196" name="PlaceHolder 4"/>
          <p:cNvSpPr>
            <a:spLocks noGrp="1"/>
          </p:cNvSpPr>
          <p:nvPr>
            <p:ph type="ftr" idx="6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 - primitives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ldNum" idx="6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BFBDFC4-B9A4-4F69-A64F-79C65AB9637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Axis-Aligned Bounding Box (AABB)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to quickly check for collisions,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if the AABB objects do not collide, there is no need for more expensive checks.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ftr" idx="7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ftr" idx="3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Overview (chapter in book: 12)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 idx="3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360F403-BBB2-4E7B-847A-C49C5896FF0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do we realy need physics in games?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middleware for physics/collision detection,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collision detection system,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rigid body dynamics,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integration of physics engine in the game,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linear dynamics of point masses;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numerical integration;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middleware for physics (collision/physics middleware): ODE, PhysX.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ftr" idx="7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 - primitives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7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9187DAD-F04A-4DCF-8C97-B150444DDF9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Oriented Bounding Boxes (OBB)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3D cuboid: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 planes are aligned with the (local) coordinate system,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convert the coordinates of a point into the local system to check if the point is in the cuboid to,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then use the same method as for AABB.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 - primitives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 idx="7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4CE0F18-06E1-4B86-ABFA-2BD8CFD849D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frustum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we present it with 6 planes (point, normal vector),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represents the player's view,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we are testing whether the point is in the region,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convert the coordinates of the point s    projection to into the perspective of the camera,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then the same as AABB.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8" name="Picture 1" descr=""/>
          <p:cNvPicPr/>
          <p:nvPr/>
        </p:nvPicPr>
        <p:blipFill>
          <a:blip r:embed="rId1"/>
          <a:stretch/>
        </p:blipFill>
        <p:spPr>
          <a:xfrm>
            <a:off x="6084000" y="3045600"/>
            <a:ext cx="2837160" cy="3210120"/>
          </a:xfrm>
          <a:prstGeom prst="rect">
            <a:avLst/>
          </a:prstGeom>
          <a:ln w="0">
            <a:noFill/>
          </a:ln>
        </p:spPr>
      </p:pic>
      <p:sp>
        <p:nvSpPr>
          <p:cNvPr id="209" name="PlaceHolder 4"/>
          <p:cNvSpPr>
            <a:spLocks noGrp="1"/>
          </p:cNvSpPr>
          <p:nvPr>
            <p:ph type="ftr" idx="7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 - primitives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ldNum" idx="7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9565D11-5003-4769-9591-77AA2E5465B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Regions limited by convex polyhedra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any number of planes,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test if a point in the region: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useful for describing arbitrarily complex bodies,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 lot of Engines use this.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ftr" idx="7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 - primitives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ldNum" idx="7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01B3412-AA6E-4041-A613-7600323DAEB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Discrete Oriented Polytopes (DOP),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convex polytop: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 simplest form of polytope is the polygon - 2D,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polyhedron- 3D - is a polytope in three dimensions, - any number of planes,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it can be assembled by taking some planes in infinity and bringing them closer to our object,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AABB is a special case of DOP (6-DOP):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normal planes are parallel to the axes of coordinate system.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ftr" idx="7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 - primitives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ldNum" idx="7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8C4D439-54FE-48E5-A861-DEBD9285854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any convex bodies,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body is defined by the artist in Maya,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constructed out of polygons,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Maya ensures that polygons really form a convex polyhedron,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lightly arranged as needed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more expensive to test cross-section than other primitives.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ftr" idx="8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 - primitives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ldNum" idx="8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D3975AB-C629-42C6-8322-AB3A5519522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Poly Soup,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any non-convex bodies,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consisting of simple polygons,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expensive,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used only for non-moving objects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25" name="Slika 1" descr=""/>
          <p:cNvPicPr/>
          <p:nvPr/>
        </p:nvPicPr>
        <p:blipFill>
          <a:blip r:embed="rId1"/>
          <a:stretch/>
        </p:blipFill>
        <p:spPr>
          <a:xfrm>
            <a:off x="3800880" y="3451680"/>
            <a:ext cx="4874400" cy="3087000"/>
          </a:xfrm>
          <a:prstGeom prst="rect">
            <a:avLst/>
          </a:prstGeom>
          <a:ln w="0">
            <a:noFill/>
          </a:ln>
        </p:spPr>
      </p:pic>
      <p:sp>
        <p:nvSpPr>
          <p:cNvPr id="226" name="PlaceHolder 4"/>
          <p:cNvSpPr>
            <a:spLocks noGrp="1"/>
          </p:cNvSpPr>
          <p:nvPr>
            <p:ph type="ftr" idx="8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 - primitives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ldNum" idx="8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9A9F419-0553-4DAE-A5A8-B6F5B819913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Composite bodies,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collection of shapes,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bounding volume,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Composite body, that surrounds the</a:t>
            </a:r>
            <a:br>
              <a:rPr sz="2600"/>
            </a:b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“real” body, used for first test.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30" name="Slika 4" descr=""/>
          <p:cNvPicPr/>
          <p:nvPr/>
        </p:nvPicPr>
        <p:blipFill>
          <a:blip r:embed="rId1"/>
          <a:stretch/>
        </p:blipFill>
        <p:spPr>
          <a:xfrm>
            <a:off x="6042960" y="1989000"/>
            <a:ext cx="2643480" cy="4102200"/>
          </a:xfrm>
          <a:prstGeom prst="rect">
            <a:avLst/>
          </a:prstGeom>
          <a:ln w="0">
            <a:noFill/>
          </a:ln>
        </p:spPr>
      </p:pic>
      <p:pic>
        <p:nvPicPr>
          <p:cNvPr id="231" name="Slika 5" descr=""/>
          <p:cNvPicPr/>
          <p:nvPr/>
        </p:nvPicPr>
        <p:blipFill>
          <a:blip r:embed="rId2"/>
          <a:stretch/>
        </p:blipFill>
        <p:spPr>
          <a:xfrm>
            <a:off x="485280" y="3655800"/>
            <a:ext cx="5568840" cy="2879640"/>
          </a:xfrm>
          <a:prstGeom prst="rect">
            <a:avLst/>
          </a:prstGeom>
          <a:ln w="0">
            <a:noFill/>
          </a:ln>
        </p:spPr>
      </p:pic>
      <p:sp>
        <p:nvSpPr>
          <p:cNvPr id="232" name="PlaceHolder 4"/>
          <p:cNvSpPr>
            <a:spLocks noGrp="1"/>
          </p:cNvSpPr>
          <p:nvPr>
            <p:ph type="ftr" idx="8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 testing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sldNum" idx="8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751382C-5413-4F61-8A61-EB8D8FCDD22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analytical geometry,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point versus sphere,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s=c-p,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if |s|&lt;=r, p is in the sphere,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sphere vs. sphere,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s=c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1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-c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2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if |s|&lt;=(r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1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+r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2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), spheres intersect,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ftr" idx="8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 testing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ldNum" idx="8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4302DB6-EF1E-4AF8-843F-510C62C390C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AABB proti AABB,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3D,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min and max coordinates of both AABB,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x: [x</a:t>
            </a:r>
            <a:r>
              <a:rPr b="0" lang="sl-SI" sz="2600" spc="-1" strike="noStrike" baseline="30000">
                <a:solidFill>
                  <a:schemeClr val="dk1"/>
                </a:solidFill>
                <a:latin typeface="Arial"/>
              </a:rPr>
              <a:t>A</a:t>
            </a:r>
            <a:r>
              <a:rPr b="0" lang="sl-SI" sz="2600" spc="-1" strike="noStrike" baseline="-25000">
                <a:solidFill>
                  <a:schemeClr val="dk1"/>
                </a:solidFill>
                <a:latin typeface="Arial"/>
              </a:rPr>
              <a:t>min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, x</a:t>
            </a:r>
            <a:r>
              <a:rPr b="0" lang="sl-SI" sz="2600" spc="-1" strike="noStrike" baseline="30000">
                <a:solidFill>
                  <a:schemeClr val="dk1"/>
                </a:solidFill>
                <a:latin typeface="Arial"/>
              </a:rPr>
              <a:t>A</a:t>
            </a:r>
            <a:r>
              <a:rPr b="0" lang="sl-SI" sz="2600" spc="-1" strike="noStrike" baseline="-25000">
                <a:solidFill>
                  <a:schemeClr val="dk1"/>
                </a:solidFill>
                <a:latin typeface="Arial"/>
              </a:rPr>
              <a:t>max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], [x</a:t>
            </a:r>
            <a:r>
              <a:rPr b="0" lang="sl-SI" sz="2600" spc="-1" strike="noStrike" baseline="30000">
                <a:solidFill>
                  <a:schemeClr val="dk1"/>
                </a:solidFill>
                <a:latin typeface="Arial"/>
              </a:rPr>
              <a:t>B</a:t>
            </a:r>
            <a:r>
              <a:rPr b="0" lang="sl-SI" sz="2600" spc="-1" strike="noStrike" baseline="-25000">
                <a:solidFill>
                  <a:schemeClr val="dk1"/>
                </a:solidFill>
                <a:latin typeface="Arial"/>
              </a:rPr>
              <a:t>min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, x</a:t>
            </a:r>
            <a:r>
              <a:rPr b="0" lang="sl-SI" sz="2600" spc="-1" strike="noStrike" baseline="30000">
                <a:solidFill>
                  <a:schemeClr val="dk1"/>
                </a:solidFill>
                <a:latin typeface="Arial"/>
              </a:rPr>
              <a:t>B</a:t>
            </a:r>
            <a:r>
              <a:rPr b="0" lang="sl-SI" sz="2600" spc="-1" strike="noStrike" baseline="-25000">
                <a:solidFill>
                  <a:schemeClr val="dk1"/>
                </a:solidFill>
                <a:latin typeface="Arial"/>
              </a:rPr>
              <a:t>max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], y, z similar,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if intervals intersect ON ALL THREE AXES: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AABB intersect,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otherwise not.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40" name="Slika 1" descr=""/>
          <p:cNvPicPr/>
          <p:nvPr/>
        </p:nvPicPr>
        <p:blipFill>
          <a:blip r:embed="rId1"/>
          <a:stretch/>
        </p:blipFill>
        <p:spPr>
          <a:xfrm>
            <a:off x="3348000" y="4359600"/>
            <a:ext cx="5653080" cy="2178720"/>
          </a:xfrm>
          <a:prstGeom prst="rect">
            <a:avLst/>
          </a:prstGeom>
          <a:ln w="0">
            <a:noFill/>
          </a:ln>
        </p:spPr>
      </p:pic>
      <p:sp>
        <p:nvSpPr>
          <p:cNvPr id="241" name="PlaceHolder 4"/>
          <p:cNvSpPr>
            <a:spLocks noGrp="1"/>
          </p:cNvSpPr>
          <p:nvPr>
            <p:ph type="ftr" idx="8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9240" cy="342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baseline="-8000">
                <a:solidFill>
                  <a:schemeClr val="dk1"/>
                </a:solidFill>
                <a:latin typeface="Calibri"/>
              </a:rPr>
              <a:t>Purpose: Detect collision between convex shapes</a:t>
            </a:r>
            <a:endParaRPr b="0" lang="en-US" sz="3200" spc="-1" strike="noStrike" baseline="-8000">
              <a:solidFill>
                <a:schemeClr val="dk1"/>
              </a:solidFill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baseline="-8000">
                <a:solidFill>
                  <a:schemeClr val="dk1"/>
                </a:solidFill>
                <a:latin typeface="Calibri"/>
              </a:rPr>
              <a:t>Iteratively builds a simplex in Minkowski Difference space</a:t>
            </a:r>
            <a:endParaRPr b="0" lang="en-US" sz="3200" spc="-1" strike="noStrike" baseline="-8000">
              <a:solidFill>
                <a:schemeClr val="dk1"/>
              </a:solidFill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baseline="-8000">
                <a:solidFill>
                  <a:schemeClr val="dk1"/>
                </a:solidFill>
                <a:latin typeface="Calibri"/>
              </a:rPr>
              <a:t>Finds direction toward origin and queries support points</a:t>
            </a:r>
            <a:endParaRPr b="0" lang="en-US" sz="3200" spc="-1" strike="noStrike" baseline="-8000">
              <a:solidFill>
                <a:schemeClr val="dk1"/>
              </a:solidFill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baseline="-8000">
                <a:solidFill>
                  <a:schemeClr val="dk1"/>
                </a:solidFill>
                <a:latin typeface="Calibri"/>
              </a:rPr>
              <a:t>Updates simplex to move closer to containing the origin</a:t>
            </a:r>
            <a:endParaRPr b="0" lang="en-US" sz="3200" spc="-1" strike="noStrike" baseline="-8000">
              <a:solidFill>
                <a:schemeClr val="dk1"/>
              </a:solidFill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baseline="-8000">
                <a:solidFill>
                  <a:schemeClr val="dk1"/>
                </a:solidFill>
                <a:latin typeface="Calibri"/>
              </a:rPr>
              <a:t>Collision detected if simplex encloses the origin</a:t>
            </a:r>
            <a:endParaRPr b="0" lang="en-US" sz="3200" spc="-1" strike="noStrike" baseline="-8000">
              <a:solidFill>
                <a:schemeClr val="dk1"/>
              </a:solidFill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baseline="-8000">
                <a:solidFill>
                  <a:schemeClr val="dk1"/>
                </a:solidFill>
                <a:latin typeface="Calibri"/>
              </a:rPr>
              <a:t>Efficient and widely used in physics engines</a:t>
            </a:r>
            <a:endParaRPr b="0" lang="en-US" sz="3200" spc="-1" strike="noStrike" baseline="-800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3" name="Naslov 3"/>
          <p:cNvSpPr txBox="1"/>
          <p:nvPr/>
        </p:nvSpPr>
        <p:spPr>
          <a:xfrm>
            <a:off x="457560" y="15264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GJK Algorithm (Gilbert–Johnson–Keerthi)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Do we realy need physics in games?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ldNum" idx="3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D618553-25FE-4871-A1F2-255EBD16A06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physics is great,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some features are obligatory: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rag doll effect,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it gives something more: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clothes, 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hair in the wind,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expensive: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keep it to a bare minimum (that is still OK!).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ftr" idx="3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 testing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ldNum" idx="8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6CE4BF6-18FC-4D8B-87BF-D940CA4B2A0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GJK algoritem,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for convex polytopes,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https://</a:t>
            </a:r>
            <a:r>
              <a:rPr b="0" lang="sl-SI" sz="26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mollyrocket.com/849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ftr" idx="9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 testing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ldNum" idx="9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A5960BA-9ABE-4BAB-9D9E-C633CD72B20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Collides in moving bodies,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possible solution: discreete timing steps: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we regard collides as static,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this does not work for fast objects (especially small ones),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individual time intervals can cause holes for fast objects,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these holes may cause a non-intersection,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swept shapes,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Continuous Collision Detection (CCD).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ftr" idx="9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 testing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ldNum" idx="9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D770936-7856-4686-8FB5-C56843F4FAA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collision filtering,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enable/disable certain collides,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water,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Collision Masking,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layers and a mask that determines whether the layers can collide with each other</a:t>
            </a: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ftr" idx="9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Rigid Bod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y Dynamics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Text Box 3"/>
          <p:cNvSpPr/>
          <p:nvPr/>
        </p:nvSpPr>
        <p:spPr>
          <a:xfrm>
            <a:off x="576360" y="173520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The rigid body having a position and orientation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 Box 8"/>
          <p:cNvSpPr/>
          <p:nvPr/>
        </p:nvSpPr>
        <p:spPr>
          <a:xfrm>
            <a:off x="576360" y="245268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Rigid bodies do not deform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 Box 9"/>
          <p:cNvSpPr/>
          <p:nvPr/>
        </p:nvSpPr>
        <p:spPr>
          <a:xfrm>
            <a:off x="576360" y="321480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Moving a rigid body with only 2 parameters: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0" name="Object 11"/>
          <p:cNvGraphicFramePr/>
          <p:nvPr/>
        </p:nvGraphicFramePr>
        <p:xfrm>
          <a:off x="1239840" y="3821040"/>
          <a:ext cx="740880" cy="54432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261" name="Object 1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39840" y="3821040"/>
                    <a:ext cx="74088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2" name="Text Box 12"/>
          <p:cNvSpPr/>
          <p:nvPr/>
        </p:nvSpPr>
        <p:spPr>
          <a:xfrm>
            <a:off x="2057400" y="3809880"/>
            <a:ext cx="46746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-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center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of mass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3" name="Object 13"/>
          <p:cNvGraphicFramePr/>
          <p:nvPr/>
        </p:nvGraphicFramePr>
        <p:xfrm>
          <a:off x="1190520" y="4398840"/>
          <a:ext cx="840960" cy="54432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264" name="Object 1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90520" y="4398840"/>
                    <a:ext cx="8409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5" name="Text Box 14"/>
          <p:cNvSpPr/>
          <p:nvPr/>
        </p:nvSpPr>
        <p:spPr>
          <a:xfrm>
            <a:off x="2057400" y="4343400"/>
            <a:ext cx="48765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- orientation (rotation matrix)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ftr" idx="9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Rigid Bod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y Dynamics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Text Box 3"/>
          <p:cNvSpPr/>
          <p:nvPr/>
        </p:nvSpPr>
        <p:spPr>
          <a:xfrm>
            <a:off x="576360" y="1735200"/>
            <a:ext cx="83386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Objects are defined in the body space and transformed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9" name="Object 6"/>
          <p:cNvGraphicFramePr/>
          <p:nvPr/>
        </p:nvGraphicFramePr>
        <p:xfrm>
          <a:off x="685800" y="2657520"/>
          <a:ext cx="7695720" cy="3884400"/>
        </p:xfrm>
        <a:graphic>
          <a:graphicData uri="http://schemas.openxmlformats.org/presentationml/2006/ole">
            <p:oleObj progId="Photoshop.Image.5" r:id="rId1" spid="">
              <p:embed/>
              <p:pic>
                <p:nvPicPr>
                  <p:cNvPr id="270" name="Object 6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2657520"/>
                    <a:ext cx="7695720" cy="38844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1" name="Object 7"/>
          <p:cNvGraphicFramePr/>
          <p:nvPr/>
        </p:nvGraphicFramePr>
        <p:xfrm>
          <a:off x="3200400" y="3429000"/>
          <a:ext cx="2161800" cy="39816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272" name="Object 7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00400" y="3429000"/>
                    <a:ext cx="2161800" cy="3981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3" name="Arc 8"/>
          <p:cNvSpPr/>
          <p:nvPr/>
        </p:nvSpPr>
        <p:spPr>
          <a:xfrm flipH="1">
            <a:off x="2285280" y="3630600"/>
            <a:ext cx="837720" cy="810720"/>
          </a:xfrm>
          <a:custGeom>
            <a:avLst/>
            <a:gdLst>
              <a:gd name="textAreaLeft" fmla="*/ -360 w 837720"/>
              <a:gd name="textAreaRight" fmla="*/ 837720 w 837720"/>
              <a:gd name="textAreaTop" fmla="*/ 0 h 810720"/>
              <a:gd name="textAreaBottom" fmla="*/ 811080 h 810720"/>
            </a:gdLst>
            <a:ahLst/>
            <a:rect l="textAreaLeft" t="textAreaTop" r="textAreaRight" b="textAreaBottom"/>
            <a:pathLst>
              <a:path fill="none" w="20410" h="21600">
                <a:moveTo>
                  <a:pt x="0" y="-1"/>
                </a:moveTo>
                <a:cubicBezTo>
                  <a:pt x="9203" y="-1"/>
                  <a:pt x="17396" y="5831"/>
                  <a:pt x="20409" y="14528"/>
                </a:cubicBezTo>
              </a:path>
              <a:path stroke="0" w="20410" h="21600">
                <a:moveTo>
                  <a:pt x="0" y="-1"/>
                </a:moveTo>
                <a:cubicBezTo>
                  <a:pt x="9203" y="-1"/>
                  <a:pt x="17396" y="5831"/>
                  <a:pt x="20409" y="1452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Arc 9"/>
          <p:cNvSpPr/>
          <p:nvPr/>
        </p:nvSpPr>
        <p:spPr>
          <a:xfrm>
            <a:off x="5410080" y="3643200"/>
            <a:ext cx="461520" cy="810720"/>
          </a:xfrm>
          <a:custGeom>
            <a:avLst/>
            <a:gdLst>
              <a:gd name="textAreaLeft" fmla="*/ 0 w 461520"/>
              <a:gd name="textAreaRight" fmla="*/ 461880 w 461520"/>
              <a:gd name="textAreaTop" fmla="*/ 0 h 810720"/>
              <a:gd name="textAreaBottom" fmla="*/ 811080 h 810720"/>
            </a:gdLst>
            <a:ahLst/>
            <a:rect l="textAreaLeft" t="textAreaTop" r="textAreaRight" b="textAreaBottom"/>
            <a:pathLst>
              <a:path fill="none" w="13736" h="21600">
                <a:moveTo>
                  <a:pt x="0" y="-1"/>
                </a:moveTo>
                <a:cubicBezTo>
                  <a:pt x="5011" y="-1"/>
                  <a:pt x="9867" y="1742"/>
                  <a:pt x="13735" y="4930"/>
                </a:cubicBezTo>
              </a:path>
              <a:path stroke="0" w="13736" h="21600">
                <a:moveTo>
                  <a:pt x="0" y="-1"/>
                </a:moveTo>
                <a:cubicBezTo>
                  <a:pt x="5011" y="-1"/>
                  <a:pt x="9867" y="1742"/>
                  <a:pt x="13735" y="493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ftr" idx="9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Linear Velocity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Text Box 3"/>
          <p:cNvSpPr/>
          <p:nvPr/>
        </p:nvSpPr>
        <p:spPr>
          <a:xfrm>
            <a:off x="576360" y="173520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Change of the center of gravity in time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 Box 5"/>
          <p:cNvSpPr/>
          <p:nvPr/>
        </p:nvSpPr>
        <p:spPr>
          <a:xfrm>
            <a:off x="576360" y="3214800"/>
            <a:ext cx="83386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For pure rotation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        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is constant, all points are moving with velocity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79" name="Object 6"/>
          <p:cNvGraphicFramePr/>
          <p:nvPr/>
        </p:nvGraphicFramePr>
        <p:xfrm>
          <a:off x="3132000" y="2554560"/>
          <a:ext cx="1785600" cy="54432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280" name="Object 6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32000" y="2554560"/>
                    <a:ext cx="178560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1" name="Object 10"/>
          <p:cNvGraphicFramePr/>
          <p:nvPr/>
        </p:nvGraphicFramePr>
        <p:xfrm>
          <a:off x="4111920" y="3657960"/>
          <a:ext cx="774360" cy="54432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282" name="Object 10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111920" y="3657960"/>
                    <a:ext cx="7743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3" name="Object 11"/>
          <p:cNvGraphicFramePr/>
          <p:nvPr/>
        </p:nvGraphicFramePr>
        <p:xfrm>
          <a:off x="3420000" y="3214800"/>
          <a:ext cx="840960" cy="54432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284" name="Object 11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420000" y="3214800"/>
                    <a:ext cx="8409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5" name="PlaceHolder 2"/>
          <p:cNvSpPr>
            <a:spLocks noGrp="1"/>
          </p:cNvSpPr>
          <p:nvPr>
            <p:ph type="ftr" idx="9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Angular velocity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Text Box 1027"/>
          <p:cNvSpPr/>
          <p:nvPr/>
        </p:nvSpPr>
        <p:spPr>
          <a:xfrm>
            <a:off x="576360" y="173520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Change of orientation in time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 Box 1028"/>
          <p:cNvSpPr/>
          <p:nvPr/>
        </p:nvSpPr>
        <p:spPr>
          <a:xfrm>
            <a:off x="576360" y="3214800"/>
            <a:ext cx="833868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Encodes the axis and speed of rotation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direction encodes the axis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magnitude encodes the velocity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(rad/s)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9" name="Object 1029"/>
          <p:cNvGraphicFramePr/>
          <p:nvPr/>
        </p:nvGraphicFramePr>
        <p:xfrm>
          <a:off x="3562200" y="2438280"/>
          <a:ext cx="842760" cy="54432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290" name="Object 1029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62200" y="2438280"/>
                    <a:ext cx="8427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1" name="Text Box 1032"/>
          <p:cNvSpPr/>
          <p:nvPr/>
        </p:nvSpPr>
        <p:spPr>
          <a:xfrm>
            <a:off x="576360" y="519588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How are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       and         related?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92" name="Object 1033"/>
          <p:cNvGraphicFramePr/>
          <p:nvPr/>
        </p:nvGraphicFramePr>
        <p:xfrm>
          <a:off x="2051640" y="5218920"/>
          <a:ext cx="842760" cy="54432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293" name="Object 103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051640" y="5218920"/>
                    <a:ext cx="8427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4" name="Object 1034"/>
          <p:cNvGraphicFramePr/>
          <p:nvPr/>
        </p:nvGraphicFramePr>
        <p:xfrm>
          <a:off x="3492000" y="5195880"/>
          <a:ext cx="842760" cy="54432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295" name="Object 1034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492000" y="5195880"/>
                    <a:ext cx="8427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6" name="PlaceHolder 2"/>
          <p:cNvSpPr>
            <a:spLocks noGrp="1"/>
          </p:cNvSpPr>
          <p:nvPr>
            <p:ph type="ftr" idx="9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Angular velocity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Text Box 3"/>
          <p:cNvSpPr/>
          <p:nvPr/>
        </p:nvSpPr>
        <p:spPr>
          <a:xfrm>
            <a:off x="576360" y="173520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For a given vector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Text Box 4"/>
          <p:cNvSpPr/>
          <p:nvPr/>
        </p:nvSpPr>
        <p:spPr>
          <a:xfrm>
            <a:off x="576360" y="3324240"/>
            <a:ext cx="8567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Rows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        represent transformed axes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0" name="Object 5"/>
          <p:cNvGraphicFramePr/>
          <p:nvPr/>
        </p:nvGraphicFramePr>
        <p:xfrm>
          <a:off x="2619360" y="2228760"/>
          <a:ext cx="2730240" cy="54432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301" name="Object 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19360" y="2228760"/>
                    <a:ext cx="273024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2" name="Object 9"/>
          <p:cNvGraphicFramePr/>
          <p:nvPr/>
        </p:nvGraphicFramePr>
        <p:xfrm>
          <a:off x="1769760" y="3344760"/>
          <a:ext cx="842760" cy="54432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303" name="Object 9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769760" y="3344760"/>
                    <a:ext cx="8427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4" name="Object 10"/>
          <p:cNvGraphicFramePr/>
          <p:nvPr/>
        </p:nvGraphicFramePr>
        <p:xfrm>
          <a:off x="2274840" y="3870360"/>
          <a:ext cx="3439800" cy="67896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305" name="Object 10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274840" y="3870360"/>
                    <a:ext cx="3439800" cy="678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6" name="Line 14"/>
          <p:cNvSpPr/>
          <p:nvPr/>
        </p:nvSpPr>
        <p:spPr>
          <a:xfrm>
            <a:off x="2514600" y="5790960"/>
            <a:ext cx="990360" cy="3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Line 15"/>
          <p:cNvSpPr/>
          <p:nvPr/>
        </p:nvSpPr>
        <p:spPr>
          <a:xfrm flipV="1">
            <a:off x="2514600" y="4876560"/>
            <a:ext cx="360" cy="9144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" name="Line 16"/>
          <p:cNvSpPr/>
          <p:nvPr/>
        </p:nvSpPr>
        <p:spPr>
          <a:xfrm flipH="1">
            <a:off x="1981080" y="5790960"/>
            <a:ext cx="533520" cy="53352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09" name="Object 17"/>
          <p:cNvGraphicFramePr/>
          <p:nvPr/>
        </p:nvGraphicFramePr>
        <p:xfrm>
          <a:off x="3505320" y="5486400"/>
          <a:ext cx="267840" cy="380520"/>
        </p:xfrm>
        <a:graphic>
          <a:graphicData uri="http://schemas.openxmlformats.org/presentationml/2006/ole">
            <p:oleObj progId="Equation.3" r:id="rId7" spid="">
              <p:embed/>
              <p:pic>
                <p:nvPicPr>
                  <p:cNvPr id="310" name="Object 17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505320" y="5486400"/>
                    <a:ext cx="267840" cy="380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1" name="Object 18"/>
          <p:cNvGraphicFramePr/>
          <p:nvPr/>
        </p:nvGraphicFramePr>
        <p:xfrm>
          <a:off x="2579760" y="4724280"/>
          <a:ext cx="290160" cy="380520"/>
        </p:xfrm>
        <a:graphic>
          <a:graphicData uri="http://schemas.openxmlformats.org/presentationml/2006/ole">
            <p:oleObj progId="Equation.3" r:id="rId9" spid="">
              <p:embed/>
              <p:pic>
                <p:nvPicPr>
                  <p:cNvPr id="312" name="Object 18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579760" y="4724280"/>
                    <a:ext cx="290160" cy="380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3" name="Object 19"/>
          <p:cNvGraphicFramePr/>
          <p:nvPr/>
        </p:nvGraphicFramePr>
        <p:xfrm>
          <a:off x="1741320" y="5932440"/>
          <a:ext cx="290160" cy="402840"/>
        </p:xfrm>
        <a:graphic>
          <a:graphicData uri="http://schemas.openxmlformats.org/presentationml/2006/ole">
            <p:oleObj progId="Equation.3" r:id="rId11" spid="">
              <p:embed/>
              <p:pic>
                <p:nvPicPr>
                  <p:cNvPr id="314" name="Object 19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741320" y="5932440"/>
                    <a:ext cx="29016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315" name="Group 32"/>
          <p:cNvGrpSpPr/>
          <p:nvPr/>
        </p:nvGrpSpPr>
        <p:grpSpPr>
          <a:xfrm>
            <a:off x="5888880" y="4808880"/>
            <a:ext cx="1341000" cy="1478880"/>
            <a:chOff x="5888880" y="4808880"/>
            <a:chExt cx="1341000" cy="1478880"/>
          </a:xfrm>
        </p:grpSpPr>
        <p:sp>
          <p:nvSpPr>
            <p:cNvPr id="316" name="Line 25"/>
            <p:cNvSpPr/>
            <p:nvPr/>
          </p:nvSpPr>
          <p:spPr>
            <a:xfrm flipV="1">
              <a:off x="6436440" y="4948200"/>
              <a:ext cx="793440" cy="5932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7" name="Line 26"/>
            <p:cNvSpPr/>
            <p:nvPr/>
          </p:nvSpPr>
          <p:spPr>
            <a:xfrm flipH="1" flipV="1">
              <a:off x="5888880" y="4808880"/>
              <a:ext cx="547560" cy="73260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8" name="Line 27"/>
            <p:cNvSpPr/>
            <p:nvPr/>
          </p:nvSpPr>
          <p:spPr>
            <a:xfrm flipH="1">
              <a:off x="6328440" y="5541480"/>
              <a:ext cx="108000" cy="7462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aphicFrame>
        <p:nvGraphicFramePr>
          <p:cNvPr id="319" name="Object 28"/>
          <p:cNvGraphicFramePr/>
          <p:nvPr/>
        </p:nvGraphicFramePr>
        <p:xfrm>
          <a:off x="6967440" y="4876920"/>
          <a:ext cx="423360" cy="402840"/>
        </p:xfrm>
        <a:graphic>
          <a:graphicData uri="http://schemas.openxmlformats.org/presentationml/2006/ole">
            <p:oleObj progId="Equation.3" r:id="rId13" spid="">
              <p:embed/>
              <p:pic>
                <p:nvPicPr>
                  <p:cNvPr id="320" name="Object 28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6967440" y="4876920"/>
                    <a:ext cx="42336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1" name="Object 34"/>
          <p:cNvGraphicFramePr/>
          <p:nvPr/>
        </p:nvGraphicFramePr>
        <p:xfrm>
          <a:off x="5246640" y="4789440"/>
          <a:ext cx="445680" cy="447480"/>
        </p:xfrm>
        <a:graphic>
          <a:graphicData uri="http://schemas.openxmlformats.org/presentationml/2006/ole">
            <p:oleObj progId="Equation.3" r:id="rId15" spid="">
              <p:embed/>
              <p:pic>
                <p:nvPicPr>
                  <p:cNvPr id="322" name="Object 34" descr="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5246640" y="4789440"/>
                    <a:ext cx="445680" cy="447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3" name="Object 35"/>
          <p:cNvGraphicFramePr/>
          <p:nvPr/>
        </p:nvGraphicFramePr>
        <p:xfrm>
          <a:off x="5661000" y="6203880"/>
          <a:ext cx="445680" cy="447480"/>
        </p:xfrm>
        <a:graphic>
          <a:graphicData uri="http://schemas.openxmlformats.org/presentationml/2006/ole">
            <p:oleObj progId="Equation.3" r:id="rId17" spid="">
              <p:embed/>
              <p:pic>
                <p:nvPicPr>
                  <p:cNvPr id="324" name="Object 35" descr="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5661000" y="6203880"/>
                    <a:ext cx="445680" cy="447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5" name="Line 36"/>
          <p:cNvSpPr/>
          <p:nvPr/>
        </p:nvSpPr>
        <p:spPr>
          <a:xfrm>
            <a:off x="6629400" y="2743200"/>
            <a:ext cx="1066680" cy="3045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6" name="Line 37"/>
          <p:cNvSpPr/>
          <p:nvPr/>
        </p:nvSpPr>
        <p:spPr>
          <a:xfrm flipV="1">
            <a:off x="6629400" y="2514600"/>
            <a:ext cx="990360" cy="2286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Line 38"/>
          <p:cNvSpPr/>
          <p:nvPr/>
        </p:nvSpPr>
        <p:spPr>
          <a:xfrm flipV="1">
            <a:off x="6629400" y="1828800"/>
            <a:ext cx="360" cy="9144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28" name="Object 39"/>
          <p:cNvGraphicFramePr/>
          <p:nvPr/>
        </p:nvGraphicFramePr>
        <p:xfrm>
          <a:off x="6284880" y="1797120"/>
          <a:ext cx="266400" cy="247320"/>
        </p:xfrm>
        <a:graphic>
          <a:graphicData uri="http://schemas.openxmlformats.org/presentationml/2006/ole">
            <p:oleObj progId="Equation.3" r:id="rId19" spid="">
              <p:embed/>
              <p:pic>
                <p:nvPicPr>
                  <p:cNvPr id="329" name="Object 39" descr="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6284880" y="1797120"/>
                    <a:ext cx="266400" cy="247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0" name="Object 40"/>
          <p:cNvGraphicFramePr/>
          <p:nvPr/>
        </p:nvGraphicFramePr>
        <p:xfrm>
          <a:off x="7691400" y="3059280"/>
          <a:ext cx="199800" cy="225000"/>
        </p:xfrm>
        <a:graphic>
          <a:graphicData uri="http://schemas.openxmlformats.org/presentationml/2006/ole">
            <p:oleObj progId="Equation.3" r:id="rId21" spid="">
              <p:embed/>
              <p:pic>
                <p:nvPicPr>
                  <p:cNvPr id="331" name="Object 40" descr="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7691400" y="3059280"/>
                    <a:ext cx="199800" cy="2250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2" name="Arc 41"/>
          <p:cNvSpPr/>
          <p:nvPr/>
        </p:nvSpPr>
        <p:spPr>
          <a:xfrm flipV="1">
            <a:off x="7162920" y="2498760"/>
            <a:ext cx="533160" cy="568080"/>
          </a:xfrm>
          <a:custGeom>
            <a:avLst/>
            <a:gdLst>
              <a:gd name="textAreaLeft" fmla="*/ 0 w 533160"/>
              <a:gd name="textAreaRight" fmla="*/ 533520 w 533160"/>
              <a:gd name="textAreaTop" fmla="*/ 360 h 568080"/>
              <a:gd name="textAreaBottom" fmla="*/ 568800 h 568080"/>
            </a:gdLst>
            <a:ahLst/>
            <a:rect l="textAreaLeft" t="textAreaTop" r="textAreaRight" b="textAreaBottom"/>
            <a:pathLst>
              <a:path fill="none" w="21600" h="20300">
                <a:moveTo>
                  <a:pt x="19826" y="-1"/>
                </a:moveTo>
                <a:cubicBezTo>
                  <a:pt x="20996" y="2706"/>
                  <a:pt x="21600" y="5623"/>
                  <a:pt x="21600" y="8572"/>
                </a:cubicBezTo>
                <a:cubicBezTo>
                  <a:pt x="21600" y="12733"/>
                  <a:pt x="20398" y="16805"/>
                  <a:pt x="18138" y="20299"/>
                </a:cubicBezTo>
              </a:path>
              <a:path stroke="0" w="21600" h="20300">
                <a:moveTo>
                  <a:pt x="19826" y="-1"/>
                </a:moveTo>
                <a:cubicBezTo>
                  <a:pt x="20996" y="2706"/>
                  <a:pt x="21600" y="5623"/>
                  <a:pt x="21600" y="8572"/>
                </a:cubicBezTo>
                <a:cubicBezTo>
                  <a:pt x="21600" y="12733"/>
                  <a:pt x="20398" y="16805"/>
                  <a:pt x="18138" y="20299"/>
                </a:cubicBezTo>
                <a:lnTo>
                  <a:pt x="0" y="857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ftr" idx="9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 Box 8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Vector product with matrix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Angular velocity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36" name="Object 9"/>
          <p:cNvGraphicFramePr/>
          <p:nvPr/>
        </p:nvGraphicFramePr>
        <p:xfrm>
          <a:off x="2057400" y="2209680"/>
          <a:ext cx="4584240" cy="129204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337" name="Object 9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57400" y="2209680"/>
                    <a:ext cx="4584240" cy="1292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8" name="Object 10"/>
          <p:cNvGraphicFramePr/>
          <p:nvPr/>
        </p:nvGraphicFramePr>
        <p:xfrm>
          <a:off x="2359080" y="4035600"/>
          <a:ext cx="2898360" cy="61236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339" name="Object 10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359080" y="4035600"/>
                    <a:ext cx="2898360" cy="612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0" name="Text Box 11"/>
          <p:cNvSpPr/>
          <p:nvPr/>
        </p:nvSpPr>
        <p:spPr>
          <a:xfrm>
            <a:off x="576360" y="351936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So: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ftr" idx="10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Point in time can be represented: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Point velocity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" name="Text Box 7"/>
          <p:cNvSpPr/>
          <p:nvPr/>
        </p:nvSpPr>
        <p:spPr>
          <a:xfrm>
            <a:off x="576360" y="304812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Cumulative velocity is sum of parts: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5" name="Object 9"/>
          <p:cNvGraphicFramePr/>
          <p:nvPr/>
        </p:nvGraphicFramePr>
        <p:xfrm>
          <a:off x="2514600" y="2311560"/>
          <a:ext cx="3239640" cy="61236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346" name="Object 9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14600" y="2311560"/>
                    <a:ext cx="3239640" cy="612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7" name="Object 10"/>
          <p:cNvGraphicFramePr/>
          <p:nvPr/>
        </p:nvGraphicFramePr>
        <p:xfrm>
          <a:off x="2530440" y="3581280"/>
          <a:ext cx="3239640" cy="64584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348" name="Object 10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530440" y="3581280"/>
                    <a:ext cx="3239640" cy="645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9" name="Object 11"/>
          <p:cNvGraphicFramePr/>
          <p:nvPr/>
        </p:nvGraphicFramePr>
        <p:xfrm>
          <a:off x="2517840" y="4952880"/>
          <a:ext cx="3781080" cy="64584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350" name="Object 11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517840" y="4952880"/>
                    <a:ext cx="3781080" cy="645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1" name="Object 13"/>
          <p:cNvGraphicFramePr/>
          <p:nvPr/>
        </p:nvGraphicFramePr>
        <p:xfrm>
          <a:off x="2517840" y="5638680"/>
          <a:ext cx="4592160" cy="544320"/>
        </p:xfrm>
        <a:graphic>
          <a:graphicData uri="http://schemas.openxmlformats.org/presentationml/2006/ole">
            <p:oleObj progId="Equation.3" r:id="rId7" spid="">
              <p:embed/>
              <p:pic>
                <p:nvPicPr>
                  <p:cNvPr id="352" name="Object 13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517840" y="5638680"/>
                    <a:ext cx="45921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3" name="Text Box 14"/>
          <p:cNvSpPr/>
          <p:nvPr/>
        </p:nvSpPr>
        <p:spPr>
          <a:xfrm>
            <a:off x="576360" y="443376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Cleaned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Rectangle 15"/>
          <p:cNvSpPr/>
          <p:nvPr/>
        </p:nvSpPr>
        <p:spPr>
          <a:xfrm>
            <a:off x="2438280" y="5594400"/>
            <a:ext cx="4723920" cy="609120"/>
          </a:xfrm>
          <a:prstGeom prst="rect">
            <a:avLst/>
          </a:prstGeom>
          <a:noFill/>
          <a:ln w="28575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ftr" idx="10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Do we realy need physics in games?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ldNum" idx="39"/>
          </p:nvPr>
        </p:nvSpPr>
        <p:spPr>
          <a:xfrm>
            <a:off x="64620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07C0AC8-E6E6-4A27-A407-2F856F39966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what are we capable of presenting: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Detect collisions between dynamic objects and static world geometry.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Simulate free rigid bodies under the influence of gravity and other forces.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Spring-mass systems.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Destructible buildings and structures.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Ray and shape casts (to determine line of sight, bullet impacts, etc.).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Trigger volumes (determine when objects enter, leave or are inside redefined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regions in the game world).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Complex machines (cranes, moving platform puzzles and so on).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Traps (such as an avalanche of boulders).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Drivable vehicles with realistic suspensions.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Rag doll character deaths.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Powered rag doll: a realistic blend between traditional animation and</a:t>
            </a: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 rag doll physics.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Dangling props (canteens, necklaces, swords), semi-realistic hair, clothing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movements.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Cloth simulations.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Water surface simulations and buoyancy.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Audio propagation.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 idx="4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The force affects any point on the object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Force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58" name="Object 5"/>
          <p:cNvGraphicFramePr/>
          <p:nvPr/>
        </p:nvGraphicFramePr>
        <p:xfrm>
          <a:off x="3060720" y="4971960"/>
          <a:ext cx="2425320" cy="68076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359" name="Object 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60720" y="4971960"/>
                    <a:ext cx="2425320" cy="680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0" name="Text Box 7"/>
          <p:cNvSpPr/>
          <p:nvPr/>
        </p:nvSpPr>
        <p:spPr>
          <a:xfrm>
            <a:off x="576360" y="434340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The total force is a simple sum of all forces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Text Box 9"/>
          <p:cNvSpPr/>
          <p:nvPr/>
        </p:nvSpPr>
        <p:spPr>
          <a:xfrm>
            <a:off x="576360" y="594504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rgbClr val="ff0000"/>
                </a:solidFill>
                <a:latin typeface="Arial"/>
              </a:rPr>
              <a:t>No information on which point is this force applied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Freeform 11"/>
          <p:cNvSpPr/>
          <p:nvPr/>
        </p:nvSpPr>
        <p:spPr>
          <a:xfrm>
            <a:off x="2819520" y="2527200"/>
            <a:ext cx="2285640" cy="1234800"/>
          </a:xfrm>
          <a:custGeom>
            <a:avLst/>
            <a:gdLst>
              <a:gd name="textAreaLeft" fmla="*/ 0 w 2285640"/>
              <a:gd name="textAreaRight" fmla="*/ 2286000 w 2285640"/>
              <a:gd name="textAreaTop" fmla="*/ 0 h 1234800"/>
              <a:gd name="textAreaBottom" fmla="*/ 1235160 h 1234800"/>
            </a:gdLst>
            <a:ahLst/>
            <a:rect l="textAreaLeft" t="textAreaTop" r="textAreaRight" b="textAreaBottom"/>
            <a:pathLst>
              <a:path w="1990" h="1076">
                <a:moveTo>
                  <a:pt x="440" y="1065"/>
                </a:moveTo>
                <a:cubicBezTo>
                  <a:pt x="402" y="1052"/>
                  <a:pt x="367" y="1030"/>
                  <a:pt x="330" y="1018"/>
                </a:cubicBezTo>
                <a:cubicBezTo>
                  <a:pt x="289" y="990"/>
                  <a:pt x="239" y="974"/>
                  <a:pt x="199" y="945"/>
                </a:cubicBezTo>
                <a:cubicBezTo>
                  <a:pt x="162" y="918"/>
                  <a:pt x="137" y="898"/>
                  <a:pt x="105" y="866"/>
                </a:cubicBezTo>
                <a:cubicBezTo>
                  <a:pt x="76" y="837"/>
                  <a:pt x="61" y="798"/>
                  <a:pt x="42" y="762"/>
                </a:cubicBezTo>
                <a:cubicBezTo>
                  <a:pt x="32" y="744"/>
                  <a:pt x="33" y="727"/>
                  <a:pt x="21" y="709"/>
                </a:cubicBezTo>
                <a:cubicBezTo>
                  <a:pt x="11" y="668"/>
                  <a:pt x="6" y="625"/>
                  <a:pt x="0" y="584"/>
                </a:cubicBezTo>
                <a:cubicBezTo>
                  <a:pt x="5" y="498"/>
                  <a:pt x="5" y="382"/>
                  <a:pt x="74" y="317"/>
                </a:cubicBezTo>
                <a:cubicBezTo>
                  <a:pt x="88" y="287"/>
                  <a:pt x="111" y="280"/>
                  <a:pt x="137" y="264"/>
                </a:cubicBezTo>
                <a:cubicBezTo>
                  <a:pt x="189" y="232"/>
                  <a:pt x="244" y="200"/>
                  <a:pt x="304" y="186"/>
                </a:cubicBezTo>
                <a:cubicBezTo>
                  <a:pt x="340" y="161"/>
                  <a:pt x="384" y="164"/>
                  <a:pt x="425" y="154"/>
                </a:cubicBezTo>
                <a:cubicBezTo>
                  <a:pt x="445" y="149"/>
                  <a:pt x="461" y="138"/>
                  <a:pt x="482" y="133"/>
                </a:cubicBezTo>
                <a:cubicBezTo>
                  <a:pt x="504" y="117"/>
                  <a:pt x="530" y="101"/>
                  <a:pt x="555" y="91"/>
                </a:cubicBezTo>
                <a:cubicBezTo>
                  <a:pt x="570" y="78"/>
                  <a:pt x="586" y="75"/>
                  <a:pt x="603" y="65"/>
                </a:cubicBezTo>
                <a:cubicBezTo>
                  <a:pt x="671" y="25"/>
                  <a:pt x="739" y="13"/>
                  <a:pt x="817" y="8"/>
                </a:cubicBezTo>
                <a:cubicBezTo>
                  <a:pt x="818" y="8"/>
                  <a:pt x="894" y="0"/>
                  <a:pt x="912" y="23"/>
                </a:cubicBezTo>
                <a:cubicBezTo>
                  <a:pt x="925" y="39"/>
                  <a:pt x="929" y="62"/>
                  <a:pt x="938" y="81"/>
                </a:cubicBezTo>
                <a:cubicBezTo>
                  <a:pt x="945" y="95"/>
                  <a:pt x="959" y="123"/>
                  <a:pt x="959" y="123"/>
                </a:cubicBezTo>
                <a:cubicBezTo>
                  <a:pt x="964" y="145"/>
                  <a:pt x="970" y="160"/>
                  <a:pt x="980" y="180"/>
                </a:cubicBezTo>
                <a:cubicBezTo>
                  <a:pt x="984" y="208"/>
                  <a:pt x="985" y="220"/>
                  <a:pt x="1001" y="243"/>
                </a:cubicBezTo>
                <a:cubicBezTo>
                  <a:pt x="1024" y="317"/>
                  <a:pt x="1058" y="383"/>
                  <a:pt x="1137" y="406"/>
                </a:cubicBezTo>
                <a:cubicBezTo>
                  <a:pt x="1240" y="402"/>
                  <a:pt x="1306" y="396"/>
                  <a:pt x="1399" y="385"/>
                </a:cubicBezTo>
                <a:cubicBezTo>
                  <a:pt x="1458" y="367"/>
                  <a:pt x="1521" y="353"/>
                  <a:pt x="1582" y="343"/>
                </a:cubicBezTo>
                <a:cubicBezTo>
                  <a:pt x="1641" y="345"/>
                  <a:pt x="1705" y="331"/>
                  <a:pt x="1760" y="353"/>
                </a:cubicBezTo>
                <a:cubicBezTo>
                  <a:pt x="1833" y="383"/>
                  <a:pt x="1747" y="360"/>
                  <a:pt x="1807" y="374"/>
                </a:cubicBezTo>
                <a:cubicBezTo>
                  <a:pt x="1833" y="388"/>
                  <a:pt x="1861" y="398"/>
                  <a:pt x="1885" y="416"/>
                </a:cubicBezTo>
                <a:cubicBezTo>
                  <a:pt x="1908" y="433"/>
                  <a:pt x="1914" y="460"/>
                  <a:pt x="1933" y="479"/>
                </a:cubicBezTo>
                <a:cubicBezTo>
                  <a:pt x="1940" y="503"/>
                  <a:pt x="1955" y="524"/>
                  <a:pt x="1964" y="547"/>
                </a:cubicBezTo>
                <a:cubicBezTo>
                  <a:pt x="1979" y="585"/>
                  <a:pt x="1985" y="626"/>
                  <a:pt x="1990" y="667"/>
                </a:cubicBezTo>
                <a:cubicBezTo>
                  <a:pt x="1988" y="726"/>
                  <a:pt x="1988" y="786"/>
                  <a:pt x="1985" y="845"/>
                </a:cubicBezTo>
                <a:cubicBezTo>
                  <a:pt x="1981" y="919"/>
                  <a:pt x="1905" y="969"/>
                  <a:pt x="1844" y="992"/>
                </a:cubicBezTo>
                <a:cubicBezTo>
                  <a:pt x="1823" y="1011"/>
                  <a:pt x="1838" y="1001"/>
                  <a:pt x="1796" y="1013"/>
                </a:cubicBezTo>
                <a:cubicBezTo>
                  <a:pt x="1737" y="1031"/>
                  <a:pt x="1687" y="1053"/>
                  <a:pt x="1624" y="1060"/>
                </a:cubicBezTo>
                <a:cubicBezTo>
                  <a:pt x="1575" y="1072"/>
                  <a:pt x="1528" y="1073"/>
                  <a:pt x="1477" y="1076"/>
                </a:cubicBezTo>
                <a:cubicBezTo>
                  <a:pt x="1131" y="1068"/>
                  <a:pt x="786" y="1065"/>
                  <a:pt x="440" y="1065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Line 12"/>
          <p:cNvSpPr/>
          <p:nvPr/>
        </p:nvSpPr>
        <p:spPr>
          <a:xfrm flipH="1" flipV="1">
            <a:off x="4800600" y="3352680"/>
            <a:ext cx="457200" cy="685800"/>
          </a:xfrm>
          <a:prstGeom prst="line">
            <a:avLst/>
          </a:prstGeom>
          <a:ln w="285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64" name="Object 13"/>
          <p:cNvGraphicFramePr/>
          <p:nvPr/>
        </p:nvGraphicFramePr>
        <p:xfrm>
          <a:off x="5257800" y="3621240"/>
          <a:ext cx="609120" cy="40284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365" name="Object 1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57800" y="3621240"/>
                    <a:ext cx="60912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6" name="Line 14"/>
          <p:cNvSpPr/>
          <p:nvPr/>
        </p:nvSpPr>
        <p:spPr>
          <a:xfrm flipV="1">
            <a:off x="2590560" y="3276360"/>
            <a:ext cx="457200" cy="533520"/>
          </a:xfrm>
          <a:prstGeom prst="line">
            <a:avLst/>
          </a:prstGeom>
          <a:ln w="285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67" name="Object 15"/>
          <p:cNvGraphicFramePr/>
          <p:nvPr/>
        </p:nvGraphicFramePr>
        <p:xfrm>
          <a:off x="1969920" y="3429000"/>
          <a:ext cx="632880" cy="40284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368" name="Object 15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969920" y="3429000"/>
                    <a:ext cx="63288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9" name="PlaceHolder 2"/>
          <p:cNvSpPr>
            <a:spLocks noGrp="1"/>
          </p:cNvSpPr>
          <p:nvPr>
            <p:ph type="ftr" idx="10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Torque describes „rotational force“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Torque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72" name="Object 4"/>
          <p:cNvGraphicFramePr/>
          <p:nvPr/>
        </p:nvGraphicFramePr>
        <p:xfrm>
          <a:off x="1573200" y="5033880"/>
          <a:ext cx="6233760" cy="68076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373" name="Object 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73200" y="5033880"/>
                    <a:ext cx="6233760" cy="680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4" name="Text Box 5"/>
          <p:cNvSpPr/>
          <p:nvPr/>
        </p:nvSpPr>
        <p:spPr>
          <a:xfrm>
            <a:off x="576360" y="434340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Total torque on the object 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Text Box 6"/>
          <p:cNvSpPr/>
          <p:nvPr/>
        </p:nvSpPr>
        <p:spPr>
          <a:xfrm>
            <a:off x="576360" y="5945040"/>
            <a:ext cx="81864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rgbClr val="ff0000"/>
                </a:solidFill>
                <a:latin typeface="Arial"/>
              </a:rPr>
              <a:t>Torque presents how the force is distributed over the object.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Freeform 7"/>
          <p:cNvSpPr/>
          <p:nvPr/>
        </p:nvSpPr>
        <p:spPr>
          <a:xfrm>
            <a:off x="2819520" y="2527200"/>
            <a:ext cx="2285640" cy="1234800"/>
          </a:xfrm>
          <a:custGeom>
            <a:avLst/>
            <a:gdLst>
              <a:gd name="textAreaLeft" fmla="*/ 0 w 2285640"/>
              <a:gd name="textAreaRight" fmla="*/ 2286000 w 2285640"/>
              <a:gd name="textAreaTop" fmla="*/ 0 h 1234800"/>
              <a:gd name="textAreaBottom" fmla="*/ 1235160 h 1234800"/>
            </a:gdLst>
            <a:ahLst/>
            <a:rect l="textAreaLeft" t="textAreaTop" r="textAreaRight" b="textAreaBottom"/>
            <a:pathLst>
              <a:path w="1990" h="1076">
                <a:moveTo>
                  <a:pt x="440" y="1065"/>
                </a:moveTo>
                <a:cubicBezTo>
                  <a:pt x="402" y="1052"/>
                  <a:pt x="367" y="1030"/>
                  <a:pt x="330" y="1018"/>
                </a:cubicBezTo>
                <a:cubicBezTo>
                  <a:pt x="289" y="990"/>
                  <a:pt x="239" y="974"/>
                  <a:pt x="199" y="945"/>
                </a:cubicBezTo>
                <a:cubicBezTo>
                  <a:pt x="162" y="918"/>
                  <a:pt x="137" y="898"/>
                  <a:pt x="105" y="866"/>
                </a:cubicBezTo>
                <a:cubicBezTo>
                  <a:pt x="76" y="837"/>
                  <a:pt x="61" y="798"/>
                  <a:pt x="42" y="762"/>
                </a:cubicBezTo>
                <a:cubicBezTo>
                  <a:pt x="32" y="744"/>
                  <a:pt x="33" y="727"/>
                  <a:pt x="21" y="709"/>
                </a:cubicBezTo>
                <a:cubicBezTo>
                  <a:pt x="11" y="668"/>
                  <a:pt x="6" y="625"/>
                  <a:pt x="0" y="584"/>
                </a:cubicBezTo>
                <a:cubicBezTo>
                  <a:pt x="5" y="498"/>
                  <a:pt x="5" y="382"/>
                  <a:pt x="74" y="317"/>
                </a:cubicBezTo>
                <a:cubicBezTo>
                  <a:pt x="88" y="287"/>
                  <a:pt x="111" y="280"/>
                  <a:pt x="137" y="264"/>
                </a:cubicBezTo>
                <a:cubicBezTo>
                  <a:pt x="189" y="232"/>
                  <a:pt x="244" y="200"/>
                  <a:pt x="304" y="186"/>
                </a:cubicBezTo>
                <a:cubicBezTo>
                  <a:pt x="340" y="161"/>
                  <a:pt x="384" y="164"/>
                  <a:pt x="425" y="154"/>
                </a:cubicBezTo>
                <a:cubicBezTo>
                  <a:pt x="445" y="149"/>
                  <a:pt x="461" y="138"/>
                  <a:pt x="482" y="133"/>
                </a:cubicBezTo>
                <a:cubicBezTo>
                  <a:pt x="504" y="117"/>
                  <a:pt x="530" y="101"/>
                  <a:pt x="555" y="91"/>
                </a:cubicBezTo>
                <a:cubicBezTo>
                  <a:pt x="570" y="78"/>
                  <a:pt x="586" y="75"/>
                  <a:pt x="603" y="65"/>
                </a:cubicBezTo>
                <a:cubicBezTo>
                  <a:pt x="671" y="25"/>
                  <a:pt x="739" y="13"/>
                  <a:pt x="817" y="8"/>
                </a:cubicBezTo>
                <a:cubicBezTo>
                  <a:pt x="818" y="8"/>
                  <a:pt x="894" y="0"/>
                  <a:pt x="912" y="23"/>
                </a:cubicBezTo>
                <a:cubicBezTo>
                  <a:pt x="925" y="39"/>
                  <a:pt x="929" y="62"/>
                  <a:pt x="938" y="81"/>
                </a:cubicBezTo>
                <a:cubicBezTo>
                  <a:pt x="945" y="95"/>
                  <a:pt x="959" y="123"/>
                  <a:pt x="959" y="123"/>
                </a:cubicBezTo>
                <a:cubicBezTo>
                  <a:pt x="964" y="145"/>
                  <a:pt x="970" y="160"/>
                  <a:pt x="980" y="180"/>
                </a:cubicBezTo>
                <a:cubicBezTo>
                  <a:pt x="984" y="208"/>
                  <a:pt x="985" y="220"/>
                  <a:pt x="1001" y="243"/>
                </a:cubicBezTo>
                <a:cubicBezTo>
                  <a:pt x="1024" y="317"/>
                  <a:pt x="1058" y="383"/>
                  <a:pt x="1137" y="406"/>
                </a:cubicBezTo>
                <a:cubicBezTo>
                  <a:pt x="1240" y="402"/>
                  <a:pt x="1306" y="396"/>
                  <a:pt x="1399" y="385"/>
                </a:cubicBezTo>
                <a:cubicBezTo>
                  <a:pt x="1458" y="367"/>
                  <a:pt x="1521" y="353"/>
                  <a:pt x="1582" y="343"/>
                </a:cubicBezTo>
                <a:cubicBezTo>
                  <a:pt x="1641" y="345"/>
                  <a:pt x="1705" y="331"/>
                  <a:pt x="1760" y="353"/>
                </a:cubicBezTo>
                <a:cubicBezTo>
                  <a:pt x="1833" y="383"/>
                  <a:pt x="1747" y="360"/>
                  <a:pt x="1807" y="374"/>
                </a:cubicBezTo>
                <a:cubicBezTo>
                  <a:pt x="1833" y="388"/>
                  <a:pt x="1861" y="398"/>
                  <a:pt x="1885" y="416"/>
                </a:cubicBezTo>
                <a:cubicBezTo>
                  <a:pt x="1908" y="433"/>
                  <a:pt x="1914" y="460"/>
                  <a:pt x="1933" y="479"/>
                </a:cubicBezTo>
                <a:cubicBezTo>
                  <a:pt x="1940" y="503"/>
                  <a:pt x="1955" y="524"/>
                  <a:pt x="1964" y="547"/>
                </a:cubicBezTo>
                <a:cubicBezTo>
                  <a:pt x="1979" y="585"/>
                  <a:pt x="1985" y="626"/>
                  <a:pt x="1990" y="667"/>
                </a:cubicBezTo>
                <a:cubicBezTo>
                  <a:pt x="1988" y="726"/>
                  <a:pt x="1988" y="786"/>
                  <a:pt x="1985" y="845"/>
                </a:cubicBezTo>
                <a:cubicBezTo>
                  <a:pt x="1981" y="919"/>
                  <a:pt x="1905" y="969"/>
                  <a:pt x="1844" y="992"/>
                </a:cubicBezTo>
                <a:cubicBezTo>
                  <a:pt x="1823" y="1011"/>
                  <a:pt x="1838" y="1001"/>
                  <a:pt x="1796" y="1013"/>
                </a:cubicBezTo>
                <a:cubicBezTo>
                  <a:pt x="1737" y="1031"/>
                  <a:pt x="1687" y="1053"/>
                  <a:pt x="1624" y="1060"/>
                </a:cubicBezTo>
                <a:cubicBezTo>
                  <a:pt x="1575" y="1072"/>
                  <a:pt x="1528" y="1073"/>
                  <a:pt x="1477" y="1076"/>
                </a:cubicBezTo>
                <a:cubicBezTo>
                  <a:pt x="1131" y="1068"/>
                  <a:pt x="786" y="1065"/>
                  <a:pt x="440" y="1065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Line 8"/>
          <p:cNvSpPr/>
          <p:nvPr/>
        </p:nvSpPr>
        <p:spPr>
          <a:xfrm flipH="1" flipV="1">
            <a:off x="4800600" y="3352680"/>
            <a:ext cx="457200" cy="685800"/>
          </a:xfrm>
          <a:prstGeom prst="line">
            <a:avLst/>
          </a:prstGeom>
          <a:ln w="285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78" name="Object 9"/>
          <p:cNvGraphicFramePr/>
          <p:nvPr/>
        </p:nvGraphicFramePr>
        <p:xfrm>
          <a:off x="5257800" y="3621240"/>
          <a:ext cx="609120" cy="40284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379" name="Object 9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57800" y="3621240"/>
                    <a:ext cx="60912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0" name="Line 10"/>
          <p:cNvSpPr/>
          <p:nvPr/>
        </p:nvSpPr>
        <p:spPr>
          <a:xfrm flipV="1">
            <a:off x="2590560" y="3276360"/>
            <a:ext cx="457200" cy="533520"/>
          </a:xfrm>
          <a:prstGeom prst="line">
            <a:avLst/>
          </a:prstGeom>
          <a:ln w="285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81" name="Object 11"/>
          <p:cNvGraphicFramePr/>
          <p:nvPr/>
        </p:nvGraphicFramePr>
        <p:xfrm>
          <a:off x="1969920" y="3429000"/>
          <a:ext cx="632880" cy="40284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382" name="Object 11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969920" y="3429000"/>
                    <a:ext cx="63288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3" name="Oval 13"/>
          <p:cNvSpPr/>
          <p:nvPr/>
        </p:nvSpPr>
        <p:spPr>
          <a:xfrm>
            <a:off x="3809880" y="3352680"/>
            <a:ext cx="75960" cy="7596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84" name="Object 14"/>
          <p:cNvGraphicFramePr/>
          <p:nvPr/>
        </p:nvGraphicFramePr>
        <p:xfrm>
          <a:off x="5297400" y="2392200"/>
          <a:ext cx="2955600" cy="426600"/>
        </p:xfrm>
        <a:graphic>
          <a:graphicData uri="http://schemas.openxmlformats.org/presentationml/2006/ole">
            <p:oleObj progId="Equation.3" r:id="rId7" spid="">
              <p:embed/>
              <p:pic>
                <p:nvPicPr>
                  <p:cNvPr id="385" name="Object 14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297400" y="2392200"/>
                    <a:ext cx="2955600" cy="426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6" name="Oval 15"/>
          <p:cNvSpPr/>
          <p:nvPr/>
        </p:nvSpPr>
        <p:spPr>
          <a:xfrm>
            <a:off x="4768920" y="3332160"/>
            <a:ext cx="75960" cy="7596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87" name="Object 16"/>
          <p:cNvGraphicFramePr/>
          <p:nvPr/>
        </p:nvGraphicFramePr>
        <p:xfrm>
          <a:off x="3486240" y="2987640"/>
          <a:ext cx="515520" cy="379080"/>
        </p:xfrm>
        <a:graphic>
          <a:graphicData uri="http://schemas.openxmlformats.org/presentationml/2006/ole">
            <p:oleObj progId="Equation.3" r:id="rId9" spid="">
              <p:embed/>
              <p:pic>
                <p:nvPicPr>
                  <p:cNvPr id="388" name="Object 16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3486240" y="2987640"/>
                    <a:ext cx="515520" cy="379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9" name="Object 17"/>
          <p:cNvGraphicFramePr/>
          <p:nvPr/>
        </p:nvGraphicFramePr>
        <p:xfrm>
          <a:off x="4495680" y="2982960"/>
          <a:ext cx="563040" cy="402840"/>
        </p:xfrm>
        <a:graphic>
          <a:graphicData uri="http://schemas.openxmlformats.org/presentationml/2006/ole">
            <p:oleObj progId="Equation.3" r:id="rId11" spid="">
              <p:embed/>
              <p:pic>
                <p:nvPicPr>
                  <p:cNvPr id="390" name="Object 17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4495680" y="2982960"/>
                    <a:ext cx="56304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1" name="PlaceHolder 2"/>
          <p:cNvSpPr>
            <a:spLocks noGrp="1"/>
          </p:cNvSpPr>
          <p:nvPr>
            <p:ph type="ftr" idx="10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 Box 2"/>
          <p:cNvSpPr/>
          <p:nvPr/>
        </p:nvSpPr>
        <p:spPr>
          <a:xfrm>
            <a:off x="576360" y="1752480"/>
            <a:ext cx="81864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So far, we have not taken into account the interaction between rigid bodies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Collisions and touches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Text Box 10"/>
          <p:cNvSpPr/>
          <p:nvPr/>
        </p:nvSpPr>
        <p:spPr>
          <a:xfrm>
            <a:off x="576360" y="2849400"/>
            <a:ext cx="84150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Collision detection - determine if, when and where the collisions occur.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Text Box 11"/>
          <p:cNvSpPr/>
          <p:nvPr/>
        </p:nvSpPr>
        <p:spPr>
          <a:xfrm>
            <a:off x="576360" y="4006800"/>
            <a:ext cx="85672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Response to collision - calculate the state (speed, ...) after the collision.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ftr" idx="10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roup 22"/>
          <p:cNvGrpSpPr/>
          <p:nvPr/>
        </p:nvGrpSpPr>
        <p:grpSpPr>
          <a:xfrm>
            <a:off x="4067280" y="4352760"/>
            <a:ext cx="2638080" cy="1438200"/>
            <a:chOff x="4067280" y="4352760"/>
            <a:chExt cx="2638080" cy="1438200"/>
          </a:xfrm>
        </p:grpSpPr>
        <p:sp>
          <p:nvSpPr>
            <p:cNvPr id="398" name="Arc 8"/>
            <p:cNvSpPr/>
            <p:nvPr/>
          </p:nvSpPr>
          <p:spPr>
            <a:xfrm>
              <a:off x="4067280" y="4352760"/>
              <a:ext cx="1875960" cy="1288800"/>
            </a:xfrm>
            <a:custGeom>
              <a:avLst/>
              <a:gdLst>
                <a:gd name="textAreaLeft" fmla="*/ 0 w 1875960"/>
                <a:gd name="textAreaRight" fmla="*/ 1876320 w 1875960"/>
                <a:gd name="textAreaTop" fmla="*/ 0 h 1288800"/>
                <a:gd name="textAreaBottom" fmla="*/ 1289160 h 1288800"/>
              </a:gdLst>
              <a:ahLst/>
              <a:rect l="textAreaLeft" t="textAreaTop" r="textAreaRight" b="textAreaBottom"/>
              <a:pathLst>
                <a:path fill="none" w="21600" h="9135">
                  <a:moveTo>
                    <a:pt x="19573" y="-1"/>
                  </a:moveTo>
                  <a:cubicBezTo>
                    <a:pt x="20908" y="2860"/>
                    <a:pt x="21600" y="5978"/>
                    <a:pt x="21600" y="9135"/>
                  </a:cubicBezTo>
                </a:path>
                <a:path stroke="0" w="21600" h="9135">
                  <a:moveTo>
                    <a:pt x="19573" y="-1"/>
                  </a:moveTo>
                  <a:cubicBezTo>
                    <a:pt x="20908" y="2860"/>
                    <a:pt x="21600" y="5978"/>
                    <a:pt x="21600" y="9135"/>
                  </a:cubicBezTo>
                  <a:lnTo>
                    <a:pt x="0" y="913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99" name="Oval 14"/>
            <p:cNvSpPr/>
            <p:nvPr/>
          </p:nvSpPr>
          <p:spPr>
            <a:xfrm>
              <a:off x="5856120" y="5562720"/>
              <a:ext cx="151920" cy="1519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00" name="Object 18"/>
            <p:cNvGraphicFramePr/>
            <p:nvPr/>
          </p:nvGraphicFramePr>
          <p:xfrm>
            <a:off x="6091200" y="5361120"/>
            <a:ext cx="614160" cy="429840"/>
          </p:xfrm>
          <a:graphic>
            <a:graphicData uri="http://schemas.openxmlformats.org/presentationml/2006/ole">
              <p:oleObj progId="Equation.3" r:id="rId1" spid="">
                <p:embed/>
                <p:pic>
                  <p:nvPicPr>
                    <p:cNvPr id="401" name="Object 18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091200" y="5361120"/>
                      <a:ext cx="6141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pSp>
        <p:nvGrpSpPr>
          <p:cNvPr id="402" name="Group 20"/>
          <p:cNvGrpSpPr/>
          <p:nvPr/>
        </p:nvGrpSpPr>
        <p:grpSpPr>
          <a:xfrm>
            <a:off x="4067280" y="3057480"/>
            <a:ext cx="2498400" cy="2592000"/>
            <a:chOff x="4067280" y="3057480"/>
            <a:chExt cx="2498400" cy="2592000"/>
          </a:xfrm>
        </p:grpSpPr>
        <p:sp>
          <p:nvSpPr>
            <p:cNvPr id="403" name="Arc 7"/>
            <p:cNvSpPr/>
            <p:nvPr/>
          </p:nvSpPr>
          <p:spPr>
            <a:xfrm>
              <a:off x="4067280" y="3057480"/>
              <a:ext cx="1707840" cy="2592000"/>
            </a:xfrm>
            <a:custGeom>
              <a:avLst/>
              <a:gdLst>
                <a:gd name="textAreaLeft" fmla="*/ 0 w 1707840"/>
                <a:gd name="textAreaRight" fmla="*/ 1708200 w 1707840"/>
                <a:gd name="textAreaTop" fmla="*/ 0 h 2592000"/>
                <a:gd name="textAreaBottom" fmla="*/ 2592360 h 2592000"/>
              </a:gdLst>
              <a:ahLst/>
              <a:rect l="textAreaLeft" t="textAreaTop" r="textAreaRight" b="textAreaBottom"/>
              <a:pathLst>
                <a:path fill="none" w="19647" h="18375">
                  <a:moveTo>
                    <a:pt x="11354" y="0"/>
                  </a:moveTo>
                  <a:cubicBezTo>
                    <a:pt x="14986" y="2244"/>
                    <a:pt x="17872" y="5515"/>
                    <a:pt x="19646" y="9399"/>
                  </a:cubicBezTo>
                </a:path>
                <a:path stroke="0" w="19647" h="18375">
                  <a:moveTo>
                    <a:pt x="11354" y="0"/>
                  </a:moveTo>
                  <a:cubicBezTo>
                    <a:pt x="14986" y="2244"/>
                    <a:pt x="17872" y="5515"/>
                    <a:pt x="19646" y="9399"/>
                  </a:cubicBezTo>
                  <a:lnTo>
                    <a:pt x="0" y="1837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04" name="Oval 13"/>
            <p:cNvSpPr/>
            <p:nvPr/>
          </p:nvSpPr>
          <p:spPr>
            <a:xfrm>
              <a:off x="5715000" y="4343400"/>
              <a:ext cx="151920" cy="151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05" name="Object 17"/>
            <p:cNvGraphicFramePr/>
            <p:nvPr/>
          </p:nvGraphicFramePr>
          <p:xfrm>
            <a:off x="5927760" y="4125960"/>
            <a:ext cx="637920" cy="406080"/>
          </p:xfrm>
          <a:graphic>
            <a:graphicData uri="http://schemas.openxmlformats.org/presentationml/2006/ole">
              <p:oleObj progId="Equation.3" r:id="rId3" spid="">
                <p:embed/>
                <p:pic>
                  <p:nvPicPr>
                    <p:cNvPr id="406" name="Object 17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5927760" y="4125960"/>
                      <a:ext cx="637920" cy="406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07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What should we do if a collision occurs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Collisions and touches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9" name="Line 9"/>
          <p:cNvSpPr/>
          <p:nvPr/>
        </p:nvSpPr>
        <p:spPr>
          <a:xfrm>
            <a:off x="1981080" y="5105160"/>
            <a:ext cx="5715000" cy="360"/>
          </a:xfrm>
          <a:prstGeom prst="line">
            <a:avLst/>
          </a:prstGeom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0" name="Arc 6"/>
          <p:cNvSpPr/>
          <p:nvPr/>
        </p:nvSpPr>
        <p:spPr>
          <a:xfrm>
            <a:off x="4067280" y="2595600"/>
            <a:ext cx="1002960" cy="3047760"/>
          </a:xfrm>
          <a:custGeom>
            <a:avLst/>
            <a:gdLst>
              <a:gd name="textAreaLeft" fmla="*/ 0 w 1002960"/>
              <a:gd name="textAreaRight" fmla="*/ 1003320 w 1002960"/>
              <a:gd name="textAreaTop" fmla="*/ 0 h 3047760"/>
              <a:gd name="textAreaBottom" fmla="*/ 3048120 h 3047760"/>
            </a:gdLst>
            <a:ahLst/>
            <a:rect l="textAreaLeft" t="textAreaTop" r="textAreaRight" b="textAreaBottom"/>
            <a:pathLst>
              <a:path fill="none" w="11555" h="21600">
                <a:moveTo>
                  <a:pt x="0" y="-1"/>
                </a:moveTo>
                <a:cubicBezTo>
                  <a:pt x="4091" y="-1"/>
                  <a:pt x="8098" y="1161"/>
                  <a:pt x="11554" y="3350"/>
                </a:cubicBezTo>
              </a:path>
              <a:path stroke="0" w="11555" h="21600">
                <a:moveTo>
                  <a:pt x="0" y="-1"/>
                </a:moveTo>
                <a:cubicBezTo>
                  <a:pt x="4091" y="-1"/>
                  <a:pt x="8098" y="1161"/>
                  <a:pt x="11554" y="335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1" name="Oval 11"/>
          <p:cNvSpPr/>
          <p:nvPr/>
        </p:nvSpPr>
        <p:spPr>
          <a:xfrm>
            <a:off x="4038480" y="2548080"/>
            <a:ext cx="151920" cy="1519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2" name="Oval 12"/>
          <p:cNvSpPr/>
          <p:nvPr/>
        </p:nvSpPr>
        <p:spPr>
          <a:xfrm>
            <a:off x="4952880" y="2971800"/>
            <a:ext cx="151920" cy="1519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413" name="Object 15"/>
          <p:cNvGraphicFramePr/>
          <p:nvPr/>
        </p:nvGraphicFramePr>
        <p:xfrm>
          <a:off x="4251240" y="2252520"/>
          <a:ext cx="614160" cy="42984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414" name="Object 15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251240" y="2252520"/>
                    <a:ext cx="614160" cy="429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5" name="Object 16"/>
          <p:cNvGraphicFramePr/>
          <p:nvPr/>
        </p:nvGraphicFramePr>
        <p:xfrm>
          <a:off x="5200560" y="2793960"/>
          <a:ext cx="590040" cy="406080"/>
        </p:xfrm>
        <a:graphic>
          <a:graphicData uri="http://schemas.openxmlformats.org/presentationml/2006/ole">
            <p:oleObj progId="Equation.3" r:id="rId7" spid="">
              <p:embed/>
              <p:pic>
                <p:nvPicPr>
                  <p:cNvPr id="416" name="Object 16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200560" y="2793960"/>
                    <a:ext cx="590040" cy="406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17" name="PlaceHolder 2"/>
          <p:cNvSpPr>
            <a:spLocks noGrp="1"/>
          </p:cNvSpPr>
          <p:nvPr>
            <p:ph type="ftr" idx="10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 Box 10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Replay the simmulation at the collision.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Rollback the simulation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" name="Text Box 12"/>
          <p:cNvSpPr/>
          <p:nvPr/>
        </p:nvSpPr>
        <p:spPr>
          <a:xfrm>
            <a:off x="380880" y="5881680"/>
            <a:ext cx="8567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The collision time is determined using bisection.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Line 13"/>
          <p:cNvSpPr/>
          <p:nvPr/>
        </p:nvSpPr>
        <p:spPr>
          <a:xfrm>
            <a:off x="1981080" y="5105160"/>
            <a:ext cx="5715000" cy="360"/>
          </a:xfrm>
          <a:prstGeom prst="line">
            <a:avLst/>
          </a:prstGeom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22" name="Group 22"/>
          <p:cNvGrpSpPr/>
          <p:nvPr/>
        </p:nvGrpSpPr>
        <p:grpSpPr>
          <a:xfrm>
            <a:off x="4038480" y="2252520"/>
            <a:ext cx="2666880" cy="3538440"/>
            <a:chOff x="4038480" y="2252520"/>
            <a:chExt cx="2666880" cy="3538440"/>
          </a:xfrm>
        </p:grpSpPr>
        <p:sp>
          <p:nvSpPr>
            <p:cNvPr id="423" name="Arc 3"/>
            <p:cNvSpPr/>
            <p:nvPr/>
          </p:nvSpPr>
          <p:spPr>
            <a:xfrm>
              <a:off x="4067280" y="4352760"/>
              <a:ext cx="1875960" cy="1288800"/>
            </a:xfrm>
            <a:custGeom>
              <a:avLst/>
              <a:gdLst>
                <a:gd name="textAreaLeft" fmla="*/ 0 w 1875960"/>
                <a:gd name="textAreaRight" fmla="*/ 1876320 w 1875960"/>
                <a:gd name="textAreaTop" fmla="*/ 0 h 1288800"/>
                <a:gd name="textAreaBottom" fmla="*/ 1289160 h 1288800"/>
              </a:gdLst>
              <a:ahLst/>
              <a:rect l="textAreaLeft" t="textAreaTop" r="textAreaRight" b="textAreaBottom"/>
              <a:pathLst>
                <a:path fill="none" w="21600" h="9135">
                  <a:moveTo>
                    <a:pt x="19573" y="-1"/>
                  </a:moveTo>
                  <a:cubicBezTo>
                    <a:pt x="20908" y="2860"/>
                    <a:pt x="21600" y="5978"/>
                    <a:pt x="21600" y="9135"/>
                  </a:cubicBezTo>
                </a:path>
                <a:path stroke="0" w="21600" h="9135">
                  <a:moveTo>
                    <a:pt x="19573" y="-1"/>
                  </a:moveTo>
                  <a:cubicBezTo>
                    <a:pt x="20908" y="2860"/>
                    <a:pt x="21600" y="5978"/>
                    <a:pt x="21600" y="9135"/>
                  </a:cubicBezTo>
                  <a:lnTo>
                    <a:pt x="0" y="913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4" name="Oval 4"/>
            <p:cNvSpPr/>
            <p:nvPr/>
          </p:nvSpPr>
          <p:spPr>
            <a:xfrm>
              <a:off x="5856120" y="5562720"/>
              <a:ext cx="151920" cy="1519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25" name="Object 5"/>
            <p:cNvGraphicFramePr/>
            <p:nvPr/>
          </p:nvGraphicFramePr>
          <p:xfrm>
            <a:off x="6091200" y="5361120"/>
            <a:ext cx="614160" cy="429840"/>
          </p:xfrm>
          <a:graphic>
            <a:graphicData uri="http://schemas.openxmlformats.org/presentationml/2006/ole">
              <p:oleObj progId="Equation.3" r:id="rId1" spid="">
                <p:embed/>
                <p:pic>
                  <p:nvPicPr>
                    <p:cNvPr id="426" name="Object 5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091200" y="5361120"/>
                      <a:ext cx="6141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27" name="Arc 7"/>
            <p:cNvSpPr/>
            <p:nvPr/>
          </p:nvSpPr>
          <p:spPr>
            <a:xfrm>
              <a:off x="4067280" y="3057480"/>
              <a:ext cx="1707840" cy="2592000"/>
            </a:xfrm>
            <a:custGeom>
              <a:avLst/>
              <a:gdLst>
                <a:gd name="textAreaLeft" fmla="*/ 0 w 1707840"/>
                <a:gd name="textAreaRight" fmla="*/ 1708200 w 1707840"/>
                <a:gd name="textAreaTop" fmla="*/ 0 h 2592000"/>
                <a:gd name="textAreaBottom" fmla="*/ 2592360 h 2592000"/>
              </a:gdLst>
              <a:ahLst/>
              <a:rect l="textAreaLeft" t="textAreaTop" r="textAreaRight" b="textAreaBottom"/>
              <a:pathLst>
                <a:path fill="none" w="19647" h="18375">
                  <a:moveTo>
                    <a:pt x="11354" y="0"/>
                  </a:moveTo>
                  <a:cubicBezTo>
                    <a:pt x="14986" y="2244"/>
                    <a:pt x="17872" y="5515"/>
                    <a:pt x="19646" y="9399"/>
                  </a:cubicBezTo>
                </a:path>
                <a:path stroke="0" w="19647" h="18375">
                  <a:moveTo>
                    <a:pt x="11354" y="0"/>
                  </a:moveTo>
                  <a:cubicBezTo>
                    <a:pt x="14986" y="2244"/>
                    <a:pt x="17872" y="5515"/>
                    <a:pt x="19646" y="9399"/>
                  </a:cubicBezTo>
                  <a:lnTo>
                    <a:pt x="0" y="1837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8" name="Oval 8"/>
            <p:cNvSpPr/>
            <p:nvPr/>
          </p:nvSpPr>
          <p:spPr>
            <a:xfrm>
              <a:off x="5715000" y="4343400"/>
              <a:ext cx="151920" cy="151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29" name="Object 9"/>
            <p:cNvGraphicFramePr/>
            <p:nvPr/>
          </p:nvGraphicFramePr>
          <p:xfrm>
            <a:off x="5927760" y="4125960"/>
            <a:ext cx="637920" cy="406080"/>
          </p:xfrm>
          <a:graphic>
            <a:graphicData uri="http://schemas.openxmlformats.org/presentationml/2006/ole">
              <p:oleObj progId="Equation.3" r:id="rId3" spid="">
                <p:embed/>
                <p:pic>
                  <p:nvPicPr>
                    <p:cNvPr id="430" name="Object 9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5927760" y="4125960"/>
                      <a:ext cx="637920" cy="406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31" name="Arc 14"/>
            <p:cNvSpPr/>
            <p:nvPr/>
          </p:nvSpPr>
          <p:spPr>
            <a:xfrm>
              <a:off x="4067280" y="2595600"/>
              <a:ext cx="1002960" cy="3047760"/>
            </a:xfrm>
            <a:custGeom>
              <a:avLst/>
              <a:gdLst>
                <a:gd name="textAreaLeft" fmla="*/ 0 w 1002960"/>
                <a:gd name="textAreaRight" fmla="*/ 1003320 w 1002960"/>
                <a:gd name="textAreaTop" fmla="*/ 0 h 3047760"/>
                <a:gd name="textAreaBottom" fmla="*/ 3048120 h 3047760"/>
              </a:gdLst>
              <a:ahLst/>
              <a:rect l="textAreaLeft" t="textAreaTop" r="textAreaRight" b="textAreaBottom"/>
              <a:pathLst>
                <a:path fill="none" w="11555" h="21600">
                  <a:moveTo>
                    <a:pt x="0" y="-1"/>
                  </a:moveTo>
                  <a:cubicBezTo>
                    <a:pt x="4091" y="-1"/>
                    <a:pt x="8098" y="1161"/>
                    <a:pt x="11554" y="3350"/>
                  </a:cubicBezTo>
                </a:path>
                <a:path stroke="0" w="11555" h="21600">
                  <a:moveTo>
                    <a:pt x="0" y="-1"/>
                  </a:moveTo>
                  <a:cubicBezTo>
                    <a:pt x="4091" y="-1"/>
                    <a:pt x="8098" y="1161"/>
                    <a:pt x="11554" y="335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32" name="Oval 15"/>
            <p:cNvSpPr/>
            <p:nvPr/>
          </p:nvSpPr>
          <p:spPr>
            <a:xfrm>
              <a:off x="4038480" y="2548080"/>
              <a:ext cx="151920" cy="151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33" name="Oval 16"/>
            <p:cNvSpPr/>
            <p:nvPr/>
          </p:nvSpPr>
          <p:spPr>
            <a:xfrm>
              <a:off x="4952880" y="2971800"/>
              <a:ext cx="151920" cy="151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34" name="Object 17"/>
            <p:cNvGraphicFramePr/>
            <p:nvPr/>
          </p:nvGraphicFramePr>
          <p:xfrm>
            <a:off x="4251240" y="2252520"/>
            <a:ext cx="614160" cy="429840"/>
          </p:xfrm>
          <a:graphic>
            <a:graphicData uri="http://schemas.openxmlformats.org/presentationml/2006/ole">
              <p:oleObj progId="Equation.3" r:id="rId5" spid="">
                <p:embed/>
                <p:pic>
                  <p:nvPicPr>
                    <p:cNvPr id="435" name="Object 17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251240" y="2252520"/>
                      <a:ext cx="6141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36" name="Object 18"/>
            <p:cNvGraphicFramePr/>
            <p:nvPr/>
          </p:nvGraphicFramePr>
          <p:xfrm>
            <a:off x="5200560" y="2793960"/>
            <a:ext cx="590040" cy="406080"/>
          </p:xfrm>
          <a:graphic>
            <a:graphicData uri="http://schemas.openxmlformats.org/presentationml/2006/ole">
              <p:oleObj progId="Equation.3" r:id="rId7" spid="">
                <p:embed/>
                <p:pic>
                  <p:nvPicPr>
                    <p:cNvPr id="437" name="Object 18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200560" y="2793960"/>
                      <a:ext cx="590040" cy="406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38" name="Object 19"/>
            <p:cNvGraphicFramePr/>
            <p:nvPr/>
          </p:nvGraphicFramePr>
          <p:xfrm>
            <a:off x="6027840" y="4702320"/>
            <a:ext cx="614160" cy="429840"/>
          </p:xfrm>
          <a:graphic>
            <a:graphicData uri="http://schemas.openxmlformats.org/presentationml/2006/ole">
              <p:oleObj progId="Equation.3" r:id="rId9" spid="">
                <p:embed/>
                <p:pic>
                  <p:nvPicPr>
                    <p:cNvPr id="439" name="Object 19" descr="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027840" y="4702320"/>
                      <a:ext cx="6141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40" name="Oval 20"/>
            <p:cNvSpPr/>
            <p:nvPr/>
          </p:nvSpPr>
          <p:spPr>
            <a:xfrm>
              <a:off x="5824440" y="5029200"/>
              <a:ext cx="151920" cy="151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441" name="PlaceHolder 2"/>
          <p:cNvSpPr>
            <a:spLocks noGrp="1"/>
          </p:cNvSpPr>
          <p:nvPr>
            <p:ph type="ftr" idx="10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" name="Text Box 4"/>
          <p:cNvSpPr/>
          <p:nvPr/>
        </p:nvSpPr>
        <p:spPr>
          <a:xfrm>
            <a:off x="228600" y="5958000"/>
            <a:ext cx="8762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Accelerated with simplified objects that surround our main objects -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bounding boxes, grids, hierarchies,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4" name="Group 18"/>
          <p:cNvGrpSpPr/>
          <p:nvPr/>
        </p:nvGrpSpPr>
        <p:grpSpPr>
          <a:xfrm>
            <a:off x="2743200" y="2666880"/>
            <a:ext cx="838080" cy="685800"/>
            <a:chOff x="2743200" y="2666880"/>
            <a:chExt cx="838080" cy="685800"/>
          </a:xfrm>
        </p:grpSpPr>
        <p:sp>
          <p:nvSpPr>
            <p:cNvPr id="445" name="Line 12"/>
            <p:cNvSpPr/>
            <p:nvPr/>
          </p:nvSpPr>
          <p:spPr>
            <a:xfrm>
              <a:off x="2743200" y="2971800"/>
              <a:ext cx="68580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6" name="Line 13"/>
            <p:cNvSpPr/>
            <p:nvPr/>
          </p:nvSpPr>
          <p:spPr>
            <a:xfrm flipV="1">
              <a:off x="3429000" y="2666880"/>
              <a:ext cx="152280" cy="6858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7" name="Line 14"/>
            <p:cNvSpPr/>
            <p:nvPr/>
          </p:nvSpPr>
          <p:spPr>
            <a:xfrm flipV="1">
              <a:off x="2743200" y="2666880"/>
              <a:ext cx="838080" cy="3049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pSp>
        <p:nvGrpSpPr>
          <p:cNvPr id="448" name="Group 17"/>
          <p:cNvGrpSpPr/>
          <p:nvPr/>
        </p:nvGrpSpPr>
        <p:grpSpPr>
          <a:xfrm>
            <a:off x="2819160" y="3504960"/>
            <a:ext cx="1981440" cy="1752840"/>
            <a:chOff x="2819160" y="3504960"/>
            <a:chExt cx="1981440" cy="1752840"/>
          </a:xfrm>
        </p:grpSpPr>
        <p:sp>
          <p:nvSpPr>
            <p:cNvPr id="449" name="Line 8"/>
            <p:cNvSpPr/>
            <p:nvPr/>
          </p:nvSpPr>
          <p:spPr>
            <a:xfrm flipV="1">
              <a:off x="2819160" y="3886200"/>
              <a:ext cx="152640" cy="11430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0" name="Line 9"/>
            <p:cNvSpPr/>
            <p:nvPr/>
          </p:nvSpPr>
          <p:spPr>
            <a:xfrm flipV="1">
              <a:off x="2971800" y="3504960"/>
              <a:ext cx="1218960" cy="38124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1" name="Line 10"/>
            <p:cNvSpPr/>
            <p:nvPr/>
          </p:nvSpPr>
          <p:spPr>
            <a:xfrm>
              <a:off x="4190760" y="3504960"/>
              <a:ext cx="609840" cy="6858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2" name="Line 15"/>
            <p:cNvSpPr/>
            <p:nvPr/>
          </p:nvSpPr>
          <p:spPr>
            <a:xfrm>
              <a:off x="2819160" y="5029200"/>
              <a:ext cx="1524240" cy="2286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3" name="Line 16"/>
            <p:cNvSpPr/>
            <p:nvPr/>
          </p:nvSpPr>
          <p:spPr>
            <a:xfrm flipV="1">
              <a:off x="4343400" y="4190760"/>
              <a:ext cx="457200" cy="106704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454" name="Line 19"/>
          <p:cNvSpPr/>
          <p:nvPr/>
        </p:nvSpPr>
        <p:spPr>
          <a:xfrm flipV="1">
            <a:off x="2057400" y="3124080"/>
            <a:ext cx="2743200" cy="838080"/>
          </a:xfrm>
          <a:prstGeom prst="line">
            <a:avLst/>
          </a:prstGeom>
          <a:ln w="1905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Text Box 22"/>
          <p:cNvSpPr/>
          <p:nvPr/>
        </p:nvSpPr>
        <p:spPr>
          <a:xfrm>
            <a:off x="489600" y="4038480"/>
            <a:ext cx="1871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separating plane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Text Box 23"/>
          <p:cNvSpPr/>
          <p:nvPr/>
        </p:nvSpPr>
        <p:spPr>
          <a:xfrm>
            <a:off x="5029200" y="2651040"/>
            <a:ext cx="41144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Two convex objects do not overlap if and only if there is a plane that divides them.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Text Box 24"/>
          <p:cNvSpPr/>
          <p:nvPr/>
        </p:nvSpPr>
        <p:spPr>
          <a:xfrm>
            <a:off x="5029200" y="4175280"/>
            <a:ext cx="41144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First, find a plane that divides two objects and check if it is still valid at the next step.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Conditions for the collision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60" name="Group 56"/>
          <p:cNvGrpSpPr/>
          <p:nvPr/>
        </p:nvGrpSpPr>
        <p:grpSpPr>
          <a:xfrm>
            <a:off x="684360" y="3657600"/>
            <a:ext cx="2668320" cy="1763640"/>
            <a:chOff x="684360" y="3657600"/>
            <a:chExt cx="2668320" cy="1763640"/>
          </a:xfrm>
        </p:grpSpPr>
        <p:sp>
          <p:nvSpPr>
            <p:cNvPr id="461" name="Line 5"/>
            <p:cNvSpPr/>
            <p:nvPr/>
          </p:nvSpPr>
          <p:spPr>
            <a:xfrm flipV="1">
              <a:off x="685800" y="4887720"/>
              <a:ext cx="380880" cy="5335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2" name="Line 6"/>
            <p:cNvSpPr/>
            <p:nvPr/>
          </p:nvSpPr>
          <p:spPr>
            <a:xfrm flipV="1">
              <a:off x="1066680" y="4506840"/>
              <a:ext cx="121932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3" name="Line 7"/>
            <p:cNvSpPr/>
            <p:nvPr/>
          </p:nvSpPr>
          <p:spPr>
            <a:xfrm>
              <a:off x="2286000" y="4506840"/>
              <a:ext cx="761760" cy="2286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4" name="Line 8"/>
            <p:cNvSpPr/>
            <p:nvPr/>
          </p:nvSpPr>
          <p:spPr>
            <a:xfrm flipH="1" flipV="1">
              <a:off x="1066680" y="4278240"/>
              <a:ext cx="152280" cy="5331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5" name="Line 9"/>
            <p:cNvSpPr/>
            <p:nvPr/>
          </p:nvSpPr>
          <p:spPr>
            <a:xfrm>
              <a:off x="1295280" y="4201920"/>
              <a:ext cx="68580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6" name="Line 10"/>
            <p:cNvSpPr/>
            <p:nvPr/>
          </p:nvSpPr>
          <p:spPr>
            <a:xfrm flipV="1">
              <a:off x="1981080" y="3897000"/>
              <a:ext cx="152280" cy="6858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67" name="Object 11"/>
            <p:cNvGraphicFramePr/>
            <p:nvPr/>
          </p:nvGraphicFramePr>
          <p:xfrm>
            <a:off x="684360" y="4278240"/>
            <a:ext cx="306000" cy="334440"/>
          </p:xfrm>
          <a:graphic>
            <a:graphicData uri="http://schemas.openxmlformats.org/presentationml/2006/ole">
              <p:oleObj progId="Equation.3" r:id="rId1" spid="">
                <p:embed/>
                <p:pic>
                  <p:nvPicPr>
                    <p:cNvPr id="468" name="Object 11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84360" y="4278240"/>
                      <a:ext cx="306000" cy="334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69" name="Object 12"/>
            <p:cNvGraphicFramePr/>
            <p:nvPr/>
          </p:nvGraphicFramePr>
          <p:xfrm>
            <a:off x="1611360" y="3843360"/>
            <a:ext cx="282240" cy="310680"/>
          </p:xfrm>
          <a:graphic>
            <a:graphicData uri="http://schemas.openxmlformats.org/presentationml/2006/ole">
              <p:oleObj progId="Equation.3" r:id="rId3" spid="">
                <p:embed/>
                <p:pic>
                  <p:nvPicPr>
                    <p:cNvPr id="470" name="Object 12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611360" y="384336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71" name="Object 13"/>
            <p:cNvGraphicFramePr/>
            <p:nvPr/>
          </p:nvGraphicFramePr>
          <p:xfrm>
            <a:off x="1676520" y="4964040"/>
            <a:ext cx="282240" cy="310680"/>
          </p:xfrm>
          <a:graphic>
            <a:graphicData uri="http://schemas.openxmlformats.org/presentationml/2006/ole">
              <p:oleObj progId="Equation.3" r:id="rId5" spid="">
                <p:embed/>
                <p:pic>
                  <p:nvPicPr>
                    <p:cNvPr id="472" name="Object 13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1676520" y="496404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73" name="Line 14"/>
            <p:cNvSpPr/>
            <p:nvPr/>
          </p:nvSpPr>
          <p:spPr>
            <a:xfrm flipV="1">
              <a:off x="1981080" y="4049640"/>
              <a:ext cx="533520" cy="5331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74" name="Object 15"/>
            <p:cNvGraphicFramePr/>
            <p:nvPr/>
          </p:nvGraphicFramePr>
          <p:xfrm>
            <a:off x="2482920" y="3657600"/>
            <a:ext cx="869760" cy="429840"/>
          </p:xfrm>
          <a:graphic>
            <a:graphicData uri="http://schemas.openxmlformats.org/presentationml/2006/ole">
              <p:oleObj progId="Equation.3" r:id="rId7" spid="">
                <p:embed/>
                <p:pic>
                  <p:nvPicPr>
                    <p:cNvPr id="475" name="Object 15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482920" y="3657600"/>
                      <a:ext cx="8697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pSp>
        <p:nvGrpSpPr>
          <p:cNvPr id="476" name="Group 48"/>
          <p:cNvGrpSpPr/>
          <p:nvPr/>
        </p:nvGrpSpPr>
        <p:grpSpPr>
          <a:xfrm>
            <a:off x="3503520" y="3843360"/>
            <a:ext cx="2547720" cy="1577880"/>
            <a:chOff x="3503520" y="3843360"/>
            <a:chExt cx="2547720" cy="1577880"/>
          </a:xfrm>
        </p:grpSpPr>
        <p:sp>
          <p:nvSpPr>
            <p:cNvPr id="477" name="Line 18"/>
            <p:cNvSpPr/>
            <p:nvPr/>
          </p:nvSpPr>
          <p:spPr>
            <a:xfrm flipV="1">
              <a:off x="3504960" y="4887720"/>
              <a:ext cx="381240" cy="5335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8" name="Line 19"/>
            <p:cNvSpPr/>
            <p:nvPr/>
          </p:nvSpPr>
          <p:spPr>
            <a:xfrm flipV="1">
              <a:off x="3886200" y="4506840"/>
              <a:ext cx="121896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9" name="Line 20"/>
            <p:cNvSpPr/>
            <p:nvPr/>
          </p:nvSpPr>
          <p:spPr>
            <a:xfrm>
              <a:off x="5105160" y="4506840"/>
              <a:ext cx="762120" cy="2286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0" name="Line 21"/>
            <p:cNvSpPr/>
            <p:nvPr/>
          </p:nvSpPr>
          <p:spPr>
            <a:xfrm flipH="1" flipV="1">
              <a:off x="3886200" y="4278240"/>
              <a:ext cx="152280" cy="5331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1" name="Line 22"/>
            <p:cNvSpPr/>
            <p:nvPr/>
          </p:nvSpPr>
          <p:spPr>
            <a:xfrm>
              <a:off x="4114800" y="4201920"/>
              <a:ext cx="68580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2" name="Line 23"/>
            <p:cNvSpPr/>
            <p:nvPr/>
          </p:nvSpPr>
          <p:spPr>
            <a:xfrm flipV="1">
              <a:off x="4800600" y="3897000"/>
              <a:ext cx="152280" cy="6858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83" name="Object 24"/>
            <p:cNvGraphicFramePr/>
            <p:nvPr/>
          </p:nvGraphicFramePr>
          <p:xfrm>
            <a:off x="3503520" y="4278240"/>
            <a:ext cx="306000" cy="334440"/>
          </p:xfrm>
          <a:graphic>
            <a:graphicData uri="http://schemas.openxmlformats.org/presentationml/2006/ole">
              <p:oleObj progId="Equation.3" r:id="rId9" spid="">
                <p:embed/>
                <p:pic>
                  <p:nvPicPr>
                    <p:cNvPr id="484" name="Object 24" descr="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503520" y="4278240"/>
                      <a:ext cx="306000" cy="334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85" name="Object 25"/>
            <p:cNvGraphicFramePr/>
            <p:nvPr/>
          </p:nvGraphicFramePr>
          <p:xfrm>
            <a:off x="4430880" y="3843360"/>
            <a:ext cx="282240" cy="310680"/>
          </p:xfrm>
          <a:graphic>
            <a:graphicData uri="http://schemas.openxmlformats.org/presentationml/2006/ole">
              <p:oleObj progId="Equation.3" r:id="rId11" spid="">
                <p:embed/>
                <p:pic>
                  <p:nvPicPr>
                    <p:cNvPr id="486" name="Object 25" descr=""/>
                    <p:cNvPicPr/>
                    <p:nvPr/>
                  </p:nvPicPr>
                  <p:blipFill>
                    <a:blip r:embed="rId12"/>
                    <a:stretch/>
                  </p:blipFill>
                  <p:spPr>
                    <a:xfrm>
                      <a:off x="4430880" y="384336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87" name="Object 26"/>
            <p:cNvGraphicFramePr/>
            <p:nvPr/>
          </p:nvGraphicFramePr>
          <p:xfrm>
            <a:off x="4495680" y="4964040"/>
            <a:ext cx="282240" cy="310680"/>
          </p:xfrm>
          <a:graphic>
            <a:graphicData uri="http://schemas.openxmlformats.org/presentationml/2006/ole">
              <p:oleObj progId="Equation.3" r:id="rId13" spid="">
                <p:embed/>
                <p:pic>
                  <p:nvPicPr>
                    <p:cNvPr id="488" name="Object 26" descr=""/>
                    <p:cNvPicPr/>
                    <p:nvPr/>
                  </p:nvPicPr>
                  <p:blipFill>
                    <a:blip r:embed="rId14"/>
                    <a:stretch/>
                  </p:blipFill>
                  <p:spPr>
                    <a:xfrm>
                      <a:off x="4495680" y="496404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89" name="Line 27"/>
            <p:cNvSpPr/>
            <p:nvPr/>
          </p:nvSpPr>
          <p:spPr>
            <a:xfrm flipV="1">
              <a:off x="4800600" y="4354200"/>
              <a:ext cx="761760" cy="2286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90" name="Object 28"/>
            <p:cNvGraphicFramePr/>
            <p:nvPr/>
          </p:nvGraphicFramePr>
          <p:xfrm>
            <a:off x="5181480" y="3913200"/>
            <a:ext cx="869760" cy="429840"/>
          </p:xfrm>
          <a:graphic>
            <a:graphicData uri="http://schemas.openxmlformats.org/presentationml/2006/ole">
              <p:oleObj progId="Equation.3" r:id="rId15" spid="">
                <p:embed/>
                <p:pic>
                  <p:nvPicPr>
                    <p:cNvPr id="491" name="Object 28" descr=""/>
                    <p:cNvPicPr/>
                    <p:nvPr/>
                  </p:nvPicPr>
                  <p:blipFill>
                    <a:blip r:embed="rId16"/>
                    <a:stretch/>
                  </p:blipFill>
                  <p:spPr>
                    <a:xfrm>
                      <a:off x="5181480" y="3913200"/>
                      <a:ext cx="8697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pSp>
        <p:nvGrpSpPr>
          <p:cNvPr id="492" name="Group 49"/>
          <p:cNvGrpSpPr/>
          <p:nvPr/>
        </p:nvGrpSpPr>
        <p:grpSpPr>
          <a:xfrm>
            <a:off x="6246720" y="3843360"/>
            <a:ext cx="2624040" cy="1577880"/>
            <a:chOff x="6246720" y="3843360"/>
            <a:chExt cx="2624040" cy="1577880"/>
          </a:xfrm>
        </p:grpSpPr>
        <p:sp>
          <p:nvSpPr>
            <p:cNvPr id="493" name="Line 30"/>
            <p:cNvSpPr/>
            <p:nvPr/>
          </p:nvSpPr>
          <p:spPr>
            <a:xfrm flipV="1">
              <a:off x="6248160" y="4887720"/>
              <a:ext cx="381240" cy="5335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4" name="Line 31"/>
            <p:cNvSpPr/>
            <p:nvPr/>
          </p:nvSpPr>
          <p:spPr>
            <a:xfrm flipV="1">
              <a:off x="6629400" y="4506840"/>
              <a:ext cx="121896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5" name="Line 32"/>
            <p:cNvSpPr/>
            <p:nvPr/>
          </p:nvSpPr>
          <p:spPr>
            <a:xfrm>
              <a:off x="7848360" y="4506840"/>
              <a:ext cx="762120" cy="2286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6" name="Line 33"/>
            <p:cNvSpPr/>
            <p:nvPr/>
          </p:nvSpPr>
          <p:spPr>
            <a:xfrm flipH="1" flipV="1">
              <a:off x="6629400" y="4278240"/>
              <a:ext cx="152280" cy="5331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7" name="Line 34"/>
            <p:cNvSpPr/>
            <p:nvPr/>
          </p:nvSpPr>
          <p:spPr>
            <a:xfrm>
              <a:off x="6858000" y="4201920"/>
              <a:ext cx="68580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8" name="Line 35"/>
            <p:cNvSpPr/>
            <p:nvPr/>
          </p:nvSpPr>
          <p:spPr>
            <a:xfrm flipV="1">
              <a:off x="7543800" y="3897000"/>
              <a:ext cx="152280" cy="6858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99" name="Object 36"/>
            <p:cNvGraphicFramePr/>
            <p:nvPr/>
          </p:nvGraphicFramePr>
          <p:xfrm>
            <a:off x="6246720" y="4278240"/>
            <a:ext cx="306000" cy="334440"/>
          </p:xfrm>
          <a:graphic>
            <a:graphicData uri="http://schemas.openxmlformats.org/presentationml/2006/ole">
              <p:oleObj progId="Equation.3" r:id="rId17" spid="">
                <p:embed/>
                <p:pic>
                  <p:nvPicPr>
                    <p:cNvPr id="500" name="Object 36" descr=""/>
                    <p:cNvPicPr/>
                    <p:nvPr/>
                  </p:nvPicPr>
                  <p:blipFill>
                    <a:blip r:embed="rId18"/>
                    <a:stretch/>
                  </p:blipFill>
                  <p:spPr>
                    <a:xfrm>
                      <a:off x="6246720" y="4278240"/>
                      <a:ext cx="306000" cy="334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01" name="Object 37"/>
            <p:cNvGraphicFramePr/>
            <p:nvPr/>
          </p:nvGraphicFramePr>
          <p:xfrm>
            <a:off x="7174080" y="3843360"/>
            <a:ext cx="282240" cy="310680"/>
          </p:xfrm>
          <a:graphic>
            <a:graphicData uri="http://schemas.openxmlformats.org/presentationml/2006/ole">
              <p:oleObj progId="Equation.3" r:id="rId19" spid="">
                <p:embed/>
                <p:pic>
                  <p:nvPicPr>
                    <p:cNvPr id="502" name="Object 37" descr=""/>
                    <p:cNvPicPr/>
                    <p:nvPr/>
                  </p:nvPicPr>
                  <p:blipFill>
                    <a:blip r:embed="rId20"/>
                    <a:stretch/>
                  </p:blipFill>
                  <p:spPr>
                    <a:xfrm>
                      <a:off x="7174080" y="384336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03" name="Object 38"/>
            <p:cNvGraphicFramePr/>
            <p:nvPr/>
          </p:nvGraphicFramePr>
          <p:xfrm>
            <a:off x="7238880" y="4964040"/>
            <a:ext cx="282240" cy="310680"/>
          </p:xfrm>
          <a:graphic>
            <a:graphicData uri="http://schemas.openxmlformats.org/presentationml/2006/ole">
              <p:oleObj progId="Equation.3" r:id="rId21" spid="">
                <p:embed/>
                <p:pic>
                  <p:nvPicPr>
                    <p:cNvPr id="504" name="Object 38" descr=""/>
                    <p:cNvPicPr/>
                    <p:nvPr/>
                  </p:nvPicPr>
                  <p:blipFill>
                    <a:blip r:embed="rId22"/>
                    <a:stretch/>
                  </p:blipFill>
                  <p:spPr>
                    <a:xfrm>
                      <a:off x="7238880" y="496404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505" name="Line 39"/>
            <p:cNvSpPr/>
            <p:nvPr/>
          </p:nvSpPr>
          <p:spPr>
            <a:xfrm>
              <a:off x="7543800" y="4582800"/>
              <a:ext cx="761760" cy="38124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506" name="Object 40"/>
            <p:cNvGraphicFramePr/>
            <p:nvPr/>
          </p:nvGraphicFramePr>
          <p:xfrm>
            <a:off x="8001000" y="4991040"/>
            <a:ext cx="869760" cy="429840"/>
          </p:xfrm>
          <a:graphic>
            <a:graphicData uri="http://schemas.openxmlformats.org/presentationml/2006/ole">
              <p:oleObj progId="Equation.3" r:id="rId23" spid="">
                <p:embed/>
                <p:pic>
                  <p:nvPicPr>
                    <p:cNvPr id="507" name="Object 40" descr=""/>
                    <p:cNvPicPr/>
                    <p:nvPr/>
                  </p:nvPicPr>
                  <p:blipFill>
                    <a:blip r:embed="rId24"/>
                    <a:stretch/>
                  </p:blipFill>
                  <p:spPr>
                    <a:xfrm>
                      <a:off x="8001000" y="4991040"/>
                      <a:ext cx="8697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508" name="Object 41"/>
          <p:cNvGraphicFramePr/>
          <p:nvPr/>
        </p:nvGraphicFramePr>
        <p:xfrm>
          <a:off x="1547640" y="2403360"/>
          <a:ext cx="5995800" cy="612360"/>
        </p:xfrm>
        <a:graphic>
          <a:graphicData uri="http://schemas.openxmlformats.org/presentationml/2006/ole">
            <p:oleObj progId="Equation.3" r:id="rId25" spid="">
              <p:embed/>
              <p:pic>
                <p:nvPicPr>
                  <p:cNvPr id="509" name="Object 41" descr="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1547640" y="2403360"/>
                    <a:ext cx="5995800" cy="612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0" name="Object 42"/>
          <p:cNvGraphicFramePr/>
          <p:nvPr/>
        </p:nvGraphicFramePr>
        <p:xfrm>
          <a:off x="820800" y="5573880"/>
          <a:ext cx="2018880" cy="355320"/>
        </p:xfrm>
        <a:graphic>
          <a:graphicData uri="http://schemas.openxmlformats.org/presentationml/2006/ole">
            <p:oleObj progId="Equation.3" r:id="rId27" spid="">
              <p:embed/>
              <p:pic>
                <p:nvPicPr>
                  <p:cNvPr id="511" name="Object 42" descr="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820800" y="5573880"/>
                    <a:ext cx="2018880" cy="355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2" name="Object 43"/>
          <p:cNvGraphicFramePr/>
          <p:nvPr/>
        </p:nvGraphicFramePr>
        <p:xfrm>
          <a:off x="3716280" y="5573880"/>
          <a:ext cx="2017440" cy="355320"/>
        </p:xfrm>
        <a:graphic>
          <a:graphicData uri="http://schemas.openxmlformats.org/presentationml/2006/ole">
            <p:oleObj progId="Equation.3" r:id="rId29" spid="">
              <p:embed/>
              <p:pic>
                <p:nvPicPr>
                  <p:cNvPr id="513" name="Object 43" descr=""/>
                  <p:cNvPicPr/>
                  <p:nvPr/>
                </p:nvPicPr>
                <p:blipFill>
                  <a:blip r:embed="rId30"/>
                  <a:stretch/>
                </p:blipFill>
                <p:spPr>
                  <a:xfrm>
                    <a:off x="3716280" y="5573880"/>
                    <a:ext cx="2017440" cy="355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4" name="Object 44"/>
          <p:cNvGraphicFramePr/>
          <p:nvPr/>
        </p:nvGraphicFramePr>
        <p:xfrm>
          <a:off x="6459480" y="5573880"/>
          <a:ext cx="2018880" cy="355320"/>
        </p:xfrm>
        <a:graphic>
          <a:graphicData uri="http://schemas.openxmlformats.org/presentationml/2006/ole">
            <p:oleObj progId="Equation.3" r:id="rId31" spid="">
              <p:embed/>
              <p:pic>
                <p:nvPicPr>
                  <p:cNvPr id="515" name="Object 44" descr=""/>
                  <p:cNvPicPr/>
                  <p:nvPr/>
                </p:nvPicPr>
                <p:blipFill>
                  <a:blip r:embed="rId32"/>
                  <a:stretch/>
                </p:blipFill>
                <p:spPr>
                  <a:xfrm>
                    <a:off x="6459480" y="5573880"/>
                    <a:ext cx="2018880" cy="355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6" name="Text Box 45"/>
          <p:cNvSpPr/>
          <p:nvPr/>
        </p:nvSpPr>
        <p:spPr>
          <a:xfrm>
            <a:off x="245520" y="5969160"/>
            <a:ext cx="4004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no collision the cross section is empty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Text Box 46"/>
          <p:cNvSpPr/>
          <p:nvPr/>
        </p:nvSpPr>
        <p:spPr>
          <a:xfrm>
            <a:off x="4435560" y="5987160"/>
            <a:ext cx="738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touch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Text Box 47"/>
          <p:cNvSpPr/>
          <p:nvPr/>
        </p:nvSpPr>
        <p:spPr>
          <a:xfrm>
            <a:off x="5743440" y="5969160"/>
            <a:ext cx="341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collision - the cross is not empty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ftr" idx="10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21" name="Picture 47" descr=""/>
          <p:cNvPicPr/>
          <p:nvPr/>
        </p:nvPicPr>
        <p:blipFill>
          <a:blip r:embed="rId1"/>
          <a:stretch/>
        </p:blipFill>
        <p:spPr>
          <a:xfrm>
            <a:off x="619200" y="2470320"/>
            <a:ext cx="7991280" cy="3244320"/>
          </a:xfrm>
          <a:prstGeom prst="rect">
            <a:avLst/>
          </a:prstGeom>
          <a:ln w="0">
            <a:noFill/>
          </a:ln>
        </p:spPr>
      </p:pic>
      <p:sp>
        <p:nvSpPr>
          <p:cNvPr id="522" name="Text Box 48"/>
          <p:cNvSpPr/>
          <p:nvPr/>
        </p:nvSpPr>
        <p:spPr>
          <a:xfrm>
            <a:off x="576360" y="5881680"/>
            <a:ext cx="81864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Force does not allow for two bodies to overlap (cut, break) - interpenetration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ftr" idx="10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4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“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Elastic” (non-rigid) body collision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“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Elastic” (non-rigid) body collision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27" name="Picture 5" descr=""/>
          <p:cNvPicPr/>
          <p:nvPr/>
        </p:nvPicPr>
        <p:blipFill>
          <a:blip r:embed="rId1"/>
          <a:srcRect l="0" t="3360" r="0" b="0"/>
          <a:stretch/>
        </p:blipFill>
        <p:spPr>
          <a:xfrm>
            <a:off x="1066680" y="2328840"/>
            <a:ext cx="7143480" cy="3471480"/>
          </a:xfrm>
          <a:prstGeom prst="rect">
            <a:avLst/>
          </a:prstGeom>
          <a:ln w="0">
            <a:noFill/>
          </a:ln>
        </p:spPr>
      </p:pic>
      <p:sp>
        <p:nvSpPr>
          <p:cNvPr id="528" name="Text Box 6"/>
          <p:cNvSpPr/>
          <p:nvPr/>
        </p:nvSpPr>
        <p:spPr>
          <a:xfrm>
            <a:off x="576360" y="58816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Force changes velocity.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ftr" idx="10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More rigid collisions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32" name="Picture 4" descr=""/>
          <p:cNvPicPr/>
          <p:nvPr/>
        </p:nvPicPr>
        <p:blipFill>
          <a:blip r:embed="rId1"/>
          <a:stretch/>
        </p:blipFill>
        <p:spPr>
          <a:xfrm>
            <a:off x="838080" y="2286000"/>
            <a:ext cx="7429320" cy="3568320"/>
          </a:xfrm>
          <a:prstGeom prst="rect">
            <a:avLst/>
          </a:prstGeom>
          <a:ln w="0">
            <a:noFill/>
          </a:ln>
        </p:spPr>
      </p:pic>
      <p:sp>
        <p:nvSpPr>
          <p:cNvPr id="533" name="Text Box 5"/>
          <p:cNvSpPr/>
          <p:nvPr/>
        </p:nvSpPr>
        <p:spPr>
          <a:xfrm>
            <a:off x="576360" y="58816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Bigger force in a time-frame.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ftr" idx="11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Do we realy need physics in games?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ldNum" idx="4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E3D1568-0F4B-4225-ADA7-4F29E0C90E3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Is physics fun?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not always,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often a very precise simulation throws users away from the game.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ftr" idx="4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Rigid body collisions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Collision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37" name="Picture 4" descr=""/>
          <p:cNvPicPr/>
          <p:nvPr/>
        </p:nvPicPr>
        <p:blipFill>
          <a:blip r:embed="rId1"/>
          <a:stretch/>
        </p:blipFill>
        <p:spPr>
          <a:xfrm>
            <a:off x="1447920" y="2317680"/>
            <a:ext cx="6324120" cy="3536640"/>
          </a:xfrm>
          <a:prstGeom prst="rect">
            <a:avLst/>
          </a:prstGeom>
          <a:ln w="0">
            <a:noFill/>
          </a:ln>
        </p:spPr>
      </p:pic>
      <p:sp>
        <p:nvSpPr>
          <p:cNvPr id="538" name="Text Box 5"/>
          <p:cNvSpPr/>
          <p:nvPr/>
        </p:nvSpPr>
        <p:spPr>
          <a:xfrm>
            <a:off x="576360" y="5881680"/>
            <a:ext cx="81864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A short stroke of force results in a non-continious  speed increase.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ftr" idx="11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The bodies do not collide, nor overlap.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Existing touch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" name="Text Box 4"/>
          <p:cNvSpPr/>
          <p:nvPr/>
        </p:nvSpPr>
        <p:spPr>
          <a:xfrm>
            <a:off x="533520" y="5530680"/>
            <a:ext cx="81864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We want a force that is strong enough to withstand penetration, but not too strong to keep contact.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43" name="Object 12"/>
          <p:cNvGraphicFramePr/>
          <p:nvPr/>
        </p:nvGraphicFramePr>
        <p:xfrm>
          <a:off x="1579680" y="2214720"/>
          <a:ext cx="5659200" cy="3357360"/>
        </p:xfrm>
        <a:graphic>
          <a:graphicData uri="http://schemas.openxmlformats.org/presentationml/2006/ole">
            <p:oleObj progId="Photoshop.Image.5" r:id="rId1" spid="">
              <p:embed/>
              <p:pic>
                <p:nvPicPr>
                  <p:cNvPr id="544" name="Object 1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79680" y="2214720"/>
                    <a:ext cx="5659200" cy="3357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5" name="PlaceHolder 2"/>
          <p:cNvSpPr>
            <a:spLocks noGrp="1"/>
          </p:cNvSpPr>
          <p:nvPr>
            <p:ph type="ftr" idx="11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Algorithm with collides and touches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Simulation algorithm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548" name="Group 28"/>
          <p:cNvGrpSpPr/>
          <p:nvPr/>
        </p:nvGrpSpPr>
        <p:grpSpPr>
          <a:xfrm>
            <a:off x="3092400" y="2928960"/>
            <a:ext cx="2703240" cy="456840"/>
            <a:chOff x="3092400" y="2928960"/>
            <a:chExt cx="2703240" cy="456840"/>
          </a:xfrm>
        </p:grpSpPr>
        <p:sp>
          <p:nvSpPr>
            <p:cNvPr id="549" name="Text Box 16"/>
            <p:cNvSpPr/>
            <p:nvPr/>
          </p:nvSpPr>
          <p:spPr>
            <a:xfrm>
              <a:off x="3179880" y="2960640"/>
              <a:ext cx="26157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sl-SI" sz="1800" spc="-1" strike="noStrike">
                  <a:solidFill>
                    <a:schemeClr val="dk1"/>
                  </a:solidFill>
                  <a:latin typeface="Arial"/>
                </a:rPr>
                <a:t>calculate new state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0" name="Rectangle 21"/>
            <p:cNvSpPr/>
            <p:nvPr/>
          </p:nvSpPr>
          <p:spPr>
            <a:xfrm>
              <a:off x="3092400" y="2928960"/>
              <a:ext cx="2361960" cy="456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pSp>
        <p:nvGrpSpPr>
          <p:cNvPr id="551" name="Group 27"/>
          <p:cNvGrpSpPr/>
          <p:nvPr/>
        </p:nvGrpSpPr>
        <p:grpSpPr>
          <a:xfrm>
            <a:off x="2602080" y="3778200"/>
            <a:ext cx="3417480" cy="456840"/>
            <a:chOff x="2602080" y="3778200"/>
            <a:chExt cx="3417480" cy="456840"/>
          </a:xfrm>
        </p:grpSpPr>
        <p:sp>
          <p:nvSpPr>
            <p:cNvPr id="552" name="Text Box 17"/>
            <p:cNvSpPr/>
            <p:nvPr/>
          </p:nvSpPr>
          <p:spPr>
            <a:xfrm>
              <a:off x="2633760" y="3809880"/>
              <a:ext cx="3385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sl-SI" sz="1800" spc="-1" strike="noStrike">
                  <a:solidFill>
                    <a:schemeClr val="dk1"/>
                  </a:solidFill>
                  <a:latin typeface="Arial"/>
                </a:rPr>
                <a:t>detect collisions and go back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3" name="Rectangle 22"/>
            <p:cNvSpPr/>
            <p:nvPr/>
          </p:nvSpPr>
          <p:spPr>
            <a:xfrm>
              <a:off x="2602080" y="3778200"/>
              <a:ext cx="3341160" cy="456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pSp>
        <p:nvGrpSpPr>
          <p:cNvPr id="554" name="Group 26"/>
          <p:cNvGrpSpPr/>
          <p:nvPr/>
        </p:nvGrpSpPr>
        <p:grpSpPr>
          <a:xfrm>
            <a:off x="2023200" y="4624560"/>
            <a:ext cx="4700520" cy="456840"/>
            <a:chOff x="2023200" y="4624560"/>
            <a:chExt cx="4700520" cy="456840"/>
          </a:xfrm>
        </p:grpSpPr>
        <p:sp>
          <p:nvSpPr>
            <p:cNvPr id="555" name="Text Box 18"/>
            <p:cNvSpPr/>
            <p:nvPr/>
          </p:nvSpPr>
          <p:spPr>
            <a:xfrm>
              <a:off x="2142720" y="4645080"/>
              <a:ext cx="45810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sl-SI" sz="1800" spc="-1" strike="noStrike">
                  <a:solidFill>
                    <a:schemeClr val="dk1"/>
                  </a:solidFill>
                  <a:latin typeface="Arial"/>
                </a:rPr>
                <a:t>calculate and take into account impulses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6" name="Rectangle 23"/>
            <p:cNvSpPr/>
            <p:nvPr/>
          </p:nvSpPr>
          <p:spPr>
            <a:xfrm>
              <a:off x="2023200" y="4624560"/>
              <a:ext cx="4413240" cy="456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pSp>
        <p:nvGrpSpPr>
          <p:cNvPr id="557" name="Group 25"/>
          <p:cNvGrpSpPr/>
          <p:nvPr/>
        </p:nvGrpSpPr>
        <p:grpSpPr>
          <a:xfrm>
            <a:off x="2023200" y="5410080"/>
            <a:ext cx="4564800" cy="456840"/>
            <a:chOff x="2023200" y="5410080"/>
            <a:chExt cx="4564800" cy="456840"/>
          </a:xfrm>
        </p:grpSpPr>
        <p:sp>
          <p:nvSpPr>
            <p:cNvPr id="558" name="Text Box 19"/>
            <p:cNvSpPr/>
            <p:nvPr/>
          </p:nvSpPr>
          <p:spPr>
            <a:xfrm>
              <a:off x="2087640" y="5430960"/>
              <a:ext cx="45003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sl-SI" sz="1800" spc="-1" strike="noStrike">
                  <a:solidFill>
                    <a:schemeClr val="dk1"/>
                  </a:solidFill>
                  <a:latin typeface="Arial"/>
                </a:rPr>
                <a:t>calculate take into account bound. forces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Rectangle 24"/>
            <p:cNvSpPr/>
            <p:nvPr/>
          </p:nvSpPr>
          <p:spPr>
            <a:xfrm>
              <a:off x="2023200" y="5410080"/>
              <a:ext cx="4441320" cy="456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cxnSp>
        <p:nvCxnSpPr>
          <p:cNvPr id="560" name="AutoShape 29"/>
          <p:cNvCxnSpPr>
            <a:stCxn id="550" idx="2"/>
            <a:endCxn id="553" idx="0"/>
          </p:cNvCxnSpPr>
          <p:nvPr/>
        </p:nvCxnSpPr>
        <p:spPr>
          <a:xfrm flipH="1">
            <a:off x="4272480" y="3385800"/>
            <a:ext cx="1080" cy="3927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561" name="AutoShape 30"/>
          <p:cNvCxnSpPr>
            <a:stCxn id="553" idx="2"/>
          </p:cNvCxnSpPr>
          <p:nvPr/>
        </p:nvCxnSpPr>
        <p:spPr>
          <a:xfrm>
            <a:off x="4272480" y="4235040"/>
            <a:ext cx="15120" cy="41400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562" name="AutoShape 31"/>
          <p:cNvCxnSpPr>
            <a:stCxn id="556" idx="2"/>
            <a:endCxn id="559" idx="0"/>
          </p:cNvCxnSpPr>
          <p:nvPr/>
        </p:nvCxnSpPr>
        <p:spPr>
          <a:xfrm>
            <a:off x="4229640" y="5081400"/>
            <a:ext cx="14400" cy="32904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563" name="AutoShape 33"/>
          <p:cNvCxnSpPr>
            <a:stCxn id="559" idx="2"/>
            <a:endCxn id="550" idx="0"/>
          </p:cNvCxnSpPr>
          <p:nvPr/>
        </p:nvCxnSpPr>
        <p:spPr>
          <a:xfrm flipH="1" flipV="1" rot="5400000">
            <a:off x="2789280" y="4383000"/>
            <a:ext cx="2938320" cy="29880"/>
          </a:xfrm>
          <a:prstGeom prst="bentConnector5">
            <a:avLst>
              <a:gd name="adj1" fmla="val -7793"/>
              <a:gd name="adj2" fmla="val 11710975"/>
              <a:gd name="adj3" fmla="val 107793"/>
            </a:avLst>
          </a:prstGeom>
          <a:ln w="9525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564" name="Text Box 36"/>
          <p:cNvSpPr/>
          <p:nvPr/>
        </p:nvSpPr>
        <p:spPr>
          <a:xfrm>
            <a:off x="2433240" y="2438280"/>
            <a:ext cx="143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rgbClr val="ff0000"/>
                </a:solidFill>
                <a:latin typeface="Arial"/>
              </a:rPr>
              <a:t>currect state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Text Box 38"/>
          <p:cNvSpPr/>
          <p:nvPr/>
        </p:nvSpPr>
        <p:spPr>
          <a:xfrm>
            <a:off x="2606400" y="3367080"/>
            <a:ext cx="1159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rgbClr val="ff0000"/>
                </a:solidFill>
                <a:latin typeface="Arial"/>
              </a:rPr>
              <a:t>new state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Text Box 39"/>
          <p:cNvSpPr/>
          <p:nvPr/>
        </p:nvSpPr>
        <p:spPr>
          <a:xfrm>
            <a:off x="2400480" y="4205160"/>
            <a:ext cx="1552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rgbClr val="ff0000"/>
                </a:solidFill>
                <a:latin typeface="Arial"/>
              </a:rPr>
              <a:t>collision state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Text Box 40"/>
          <p:cNvSpPr/>
          <p:nvPr/>
        </p:nvSpPr>
        <p:spPr>
          <a:xfrm>
            <a:off x="2153520" y="5043600"/>
            <a:ext cx="2073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rgbClr val="ff0000"/>
                </a:solidFill>
                <a:latin typeface="Arial"/>
              </a:rPr>
              <a:t>state after collision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ftr" idx="11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Middleware for physics/collision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ldNum" idx="4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C612983-135F-4A17-B40C-9A3B2B4341B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we can write our engine,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we use already prepared 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00" spc="-1" strike="noStrike">
                <a:solidFill>
                  <a:schemeClr val="dk2"/>
                </a:solidFill>
                <a:latin typeface="Arial"/>
              </a:rPr>
              <a:t>I-Collide, SWIFT, V-Collide, RAPID,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University of North Carolina,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I-Collide – opensource convex volumes, SWIFT – hitrejša različica,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V-Collide – non-convex volumes, RAPID -||-,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00" spc="-1" strike="noStrike">
                <a:solidFill>
                  <a:schemeClr val="dk2"/>
                </a:solidFill>
                <a:latin typeface="Arial"/>
              </a:rPr>
              <a:t>ODE – Open Dynamix Engine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opensource rigid body dynamix SDK,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00" spc="-1" strike="noStrike">
                <a:solidFill>
                  <a:schemeClr val="dk2"/>
                </a:solidFill>
                <a:latin typeface="Arial"/>
              </a:rPr>
              <a:t>Bullet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opensource collision detection in physicy lybrary,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Continious Collision Detection (CCD) 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050" spc="-1" strike="noStrike">
                <a:solidFill>
                  <a:schemeClr val="dk1"/>
                </a:solidFill>
                <a:latin typeface="Arial"/>
              </a:rPr>
              <a:t>for small fast moving objects,</a:t>
            </a:r>
            <a:endParaRPr b="0" lang="sl-SI" sz="105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00" spc="-1" strike="noStrike">
                <a:solidFill>
                  <a:schemeClr val="dk2"/>
                </a:solidFill>
                <a:latin typeface="Arial"/>
              </a:rPr>
              <a:t>TrueAxis,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ftr" idx="4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Middleware for physics/collision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ldNum" idx="4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AE576B2-94E1-47B9-9A9E-70C8B852D29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we can write our engine,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we use already prepared: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PhysX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NVIDIA,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supports NVIDIA GPU,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can be done on CPU,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this engine is used by Unity 6 (even before),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rgbClr val="ff0000"/>
                </a:solidFill>
                <a:latin typeface="Arial"/>
              </a:rPr>
              <a:t>this engine is used by Unreal engine (version 3.3),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Havok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Expensive (additional payments),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de-facto standard,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Bullet Physics Library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Opensource, 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can be connected to PhysX,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Digital Mollecular Matter (DMM),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for simulations,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for films.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b="0" lang="sl-SI" sz="1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b="0" lang="sl-SI" sz="1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ftr" idx="4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ldNum" idx="4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562382D-7D7B-47B7-AD26-DE91065DFF8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determines whether objects are touching,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each logical object is represented by one or more geometric shapes,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prevents improper collisions (an object inside another object),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moves them apart before rendering the new scene,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spawns new events: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the rocket explodes at the touch,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user gets health-pack: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change properties,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rigid body dynamics.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b="0" lang="sl-SI" sz="1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ftr" idx="4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System for collision detection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ldNum" idx="4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2E04837-0D83-4C98-BE23-8EBEA6AECF1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collidable entities,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collision representation: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shape and position of the object in the world,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different from gameplay representation,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role and behavior in the game,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different from visual representation,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usually a triangle network,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usually a geometric and mathematically simple form,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a stone is represented as a sphere,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the engine bonnet of a the car is a square,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human body as several connected capsules,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more demanding only if the game requires.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ftr" idx="5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25937</TotalTime>
  <Application>LibreOffice/24.2.7.2$Linux_X86_64 LibreOffice_project/420$Build-2</Application>
  <AppVersion>15.0000</AppVersion>
  <Words>2385</Words>
  <Paragraphs>542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jernej</dc:creator>
  <dc:description/>
  <dc:language>en-US</dc:language>
  <cp:lastModifiedBy>Jernej Vičič</cp:lastModifiedBy>
  <dcterms:modified xsi:type="dcterms:W3CDTF">2025-11-23T19:11:33Z</dcterms:modified>
  <cp:revision>859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31</vt:i4>
  </property>
  <property fmtid="{D5CDD505-2E9C-101B-9397-08002B2CF9AE}" pid="3" name="PresentationFormat">
    <vt:lpwstr>On-screen Show (4:3)</vt:lpwstr>
  </property>
  <property fmtid="{D5CDD505-2E9C-101B-9397-08002B2CF9AE}" pid="4" name="Slides">
    <vt:i4>53</vt:i4>
  </property>
</Properties>
</file>