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handoutMasterIdLst>
    <p:handoutMasterId r:id="rId57"/>
  </p:handoutMasterIdLst>
  <p:sldIdLst>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301" r:id="rId30"/>
    <p:sldId id="297" r:id="rId31"/>
    <p:sldId id="298" r:id="rId32"/>
    <p:sldId id="299" r:id="rId33"/>
    <p:sldId id="300"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Lst>
  <p:sldSz cx="12188825" cy="6858000"/>
  <p:notesSz cx="6858000" cy="9144000"/>
  <p:defaultTextStyle>
    <a:defPPr rtl="0">
      <a:defRPr lang="sl-si"/>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7" autoAdjust="0"/>
    <p:restoredTop sz="96437" autoAdjust="0"/>
  </p:normalViewPr>
  <p:slideViewPr>
    <p:cSldViewPr>
      <p:cViewPr varScale="1">
        <p:scale>
          <a:sx n="82" d="100"/>
          <a:sy n="82" d="100"/>
        </p:scale>
        <p:origin x="126" y="390"/>
      </p:cViewPr>
      <p:guideLst>
        <p:guide orient="horz" pos="2160"/>
        <p:guide pos="3839"/>
      </p:guideLst>
    </p:cSldViewPr>
  </p:slideViewPr>
  <p:notesTextViewPr>
    <p:cViewPr>
      <p:scale>
        <a:sx n="1" d="1"/>
        <a:sy n="1" d="1"/>
      </p:scale>
      <p:origin x="0" y="0"/>
    </p:cViewPr>
  </p:notesTextViewPr>
  <p:notesViewPr>
    <p:cSldViewPr showGuides="1">
      <p:cViewPr varScale="1">
        <p:scale>
          <a:sx n="86" d="100"/>
          <a:sy n="86" d="100"/>
        </p:scale>
        <p:origin x="288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za glav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sl-SI" dirty="0"/>
          </a:p>
        </p:txBody>
      </p:sp>
      <p:sp>
        <p:nvSpPr>
          <p:cNvPr id="3" name="Označba mesta za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D940569B-3E44-4535-BA64-62AE7EEEDFE4}" type="datetime1">
              <a:rPr lang="sl-SI" smtClean="0"/>
              <a:t>12. 01. 2026</a:t>
            </a:fld>
            <a:endParaRPr lang="sl-SI" dirty="0"/>
          </a:p>
        </p:txBody>
      </p:sp>
      <p:sp>
        <p:nvSpPr>
          <p:cNvPr id="4" name="Označba mesta za nogo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sl-SI" dirty="0"/>
          </a:p>
        </p:txBody>
      </p:sp>
      <p:sp>
        <p:nvSpPr>
          <p:cNvPr id="5" name="Označba mesta za številko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E322BB-75AD-4A1E-9661-2724167329F0}" type="slidenum">
              <a:rPr lang="sl-SI" smtClean="0"/>
              <a:t>‹#›</a:t>
            </a:fld>
            <a:endParaRPr lang="sl-SI" dirty="0"/>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za glav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sl-SI" noProof="0" dirty="0"/>
          </a:p>
        </p:txBody>
      </p:sp>
      <p:sp>
        <p:nvSpPr>
          <p:cNvPr id="3" name="Označba mesta za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1ACEC9D6-B986-4CB8-9AF3-82A279D5BBA1}" type="datetime1">
              <a:rPr lang="sl-SI" noProof="0" smtClean="0"/>
              <a:t>12. 01. 2026</a:t>
            </a:fld>
            <a:endParaRPr lang="sl-SI" noProof="0" dirty="0"/>
          </a:p>
        </p:txBody>
      </p:sp>
      <p:sp>
        <p:nvSpPr>
          <p:cNvPr id="4" name="Označba mesta za sliko diapoz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sl-SI" noProof="0" dirty="0"/>
          </a:p>
        </p:txBody>
      </p:sp>
      <p:sp>
        <p:nvSpPr>
          <p:cNvPr id="5" name="Označba mesta za opomb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sl-SI" noProof="0" dirty="0" smtClean="0"/>
              <a:t>Uredite sloge besedila matrice</a:t>
            </a:r>
          </a:p>
          <a:p>
            <a:pPr lvl="1" rtl="0"/>
            <a:r>
              <a:rPr lang="sl-SI" noProof="0" dirty="0" smtClean="0"/>
              <a:t>Druga raven</a:t>
            </a:r>
          </a:p>
          <a:p>
            <a:pPr lvl="2" rtl="0"/>
            <a:r>
              <a:rPr lang="sl-SI" noProof="0" dirty="0" smtClean="0"/>
              <a:t>Tretja raven</a:t>
            </a:r>
          </a:p>
          <a:p>
            <a:pPr lvl="3" rtl="0"/>
            <a:r>
              <a:rPr lang="sl-SI" noProof="0" dirty="0" smtClean="0"/>
              <a:t>Četrta raven</a:t>
            </a:r>
          </a:p>
          <a:p>
            <a:pPr lvl="4" rtl="0"/>
            <a:r>
              <a:rPr lang="sl-SI" noProof="0" dirty="0" smtClean="0"/>
              <a:t>Peta raven</a:t>
            </a:r>
            <a:endParaRPr lang="sl-SI" noProof="0" dirty="0"/>
          </a:p>
        </p:txBody>
      </p:sp>
      <p:sp>
        <p:nvSpPr>
          <p:cNvPr id="6" name="Označba mesta za nogo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sl-SI" noProof="0" dirty="0"/>
          </a:p>
        </p:txBody>
      </p:sp>
      <p:sp>
        <p:nvSpPr>
          <p:cNvPr id="7" name="Označba mesta za številko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B045B7DE-1198-4F2F-B574-CA8CAE341642}" type="slidenum">
              <a:rPr lang="sl-SI" noProof="0" smtClean="0"/>
              <a:t>‹#›</a:t>
            </a:fld>
            <a:endParaRPr lang="sl-SI" noProof="0"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sl-SI">
                <a:latin typeface="Arial" panose="020B0604020202020204" pitchFamily="34" charset="0"/>
                <a:cs typeface="msgothic" charset="0"/>
              </a:rPr>
              <a:t>Hypothesised relationship between diet, physical health, and mental health. The dashed line is the focus of this article.</a:t>
            </a:r>
          </a:p>
        </p:txBody>
      </p:sp>
    </p:spTree>
    <p:extLst>
      <p:ext uri="{BB962C8B-B14F-4D97-AF65-F5344CB8AC3E}">
        <p14:creationId xmlns:p14="http://schemas.microsoft.com/office/powerpoint/2010/main" val="3413914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4098" name="Text Box 2"/>
          <p:cNvSpPr txBox="1">
            <a:spLocks noGrp="1" noChangeArrowheads="1"/>
          </p:cNvSpPr>
          <p:nvPr>
            <p:ph type="body"/>
          </p:nvPr>
        </p:nvSpPr>
        <p:spPr bwMode="auto">
          <a:xfrm>
            <a:off x="1185863" y="4787900"/>
            <a:ext cx="5407025" cy="4965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sl-SI">
                <a:latin typeface="Arial" panose="020B0604020202020204" pitchFamily="34" charset="0"/>
                <a:cs typeface="msgothic" charset="0"/>
              </a:rPr>
              <a:t>Dysbiosis: an immunocompromised state characterized by pathobiont colonization that leads to hyperinflammation, dysplasia, and tumorigenesis. Symbiosis (left): a symbiotic gut microbiota operates under a functional intestinal epithelial cell barrier, with steady-state proportions of mucus, pattern recognition receptors, antimicrobial peptides, and secretory IgA, which in turn contain the microbiota in the intestinal lumen. Under tight control by intestinal epithelial cells, the intestinal immune system within the gut lamina propria becomes largely tolerant to the resident commensals. Signaling cascades that occur downstream of TLRs are used by intestinal epithelial cells to detect microbes through pattern recognition receptors. Upon LPS stimulation of TLRs, the MYD88 protein is recruited, activating the NF-κB pathway, leading to production of antimicrobial proteins and proinflammatory cytokines. In a symbiotic gut, intestinal epithelial cells are desensitized by repeated exposure to LPS or are attenuated by LPS-mediated downregulation of the IL1 receptor–associated kinase 1 (IRAK1), an activator of the NF-κB cascade. Exposure to LPS induces epithelial cells to secrete TGFβ, B-cell–activating factor of the TNF family (BAFF), and a proliferation-inducing ligand (APRIL), all of which promote the development of tolerogenic responses to the microbiota. CD103</a:t>
            </a:r>
            <a:r>
              <a:rPr lang="en-GB" altLang="sl-SI" baseline="33000">
                <a:latin typeface="Arial" panose="020B0604020202020204" pitchFamily="34" charset="0"/>
                <a:cs typeface="msgothic" charset="0"/>
              </a:rPr>
              <a:t>+</a:t>
            </a:r>
            <a:r>
              <a:rPr lang="en-GB" altLang="sl-SI">
                <a:latin typeface="Arial" panose="020B0604020202020204" pitchFamily="34" charset="0"/>
                <a:cs typeface="msgothic" charset="0"/>
              </a:rPr>
              <a:t> DCs support the development of Tregs to secrete IL10 and TGFβ, and together, they stimulate the production of commensal-specific IgA. Dysbiosis (right): increased intestinal exposure of diverse PAMPs, proinflammatory cytokines, apoptotic debris, and toxins leads to microbial dysbiosis and overgrowth of “pathobionts,” transformed symbiotic bacteria now under pathologic conditions. Pathobiont overgrowth leads to the loss of barrier integrity and a breach in the intestinal epithelial cell barrier. Translocation of bacteria and bacterial components triggers the intestinal immune system through TLR activation, resulting in potentially harmful effector T-cell responses set to clear invading bacteria. Ultimately, the secretion of IL1 and IL6 from intestinal epithelial cells fuels a Th1 and Th17 response by DCs and macrophages and leads to higher levels of commensal-specific IgG by B cells.</a:t>
            </a:r>
          </a:p>
        </p:txBody>
      </p:sp>
    </p:spTree>
    <p:extLst>
      <p:ext uri="{BB962C8B-B14F-4D97-AF65-F5344CB8AC3E}">
        <p14:creationId xmlns:p14="http://schemas.microsoft.com/office/powerpoint/2010/main" val="378535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7A3152-5784-0942-A733-CD76D41F4886}" type="slidenum">
              <a:rPr lang="en-US" smtClean="0"/>
              <a:t>17</a:t>
            </a:fld>
            <a:endParaRPr lang="en-US"/>
          </a:p>
        </p:txBody>
      </p:sp>
    </p:spTree>
    <p:extLst>
      <p:ext uri="{BB962C8B-B14F-4D97-AF65-F5344CB8AC3E}">
        <p14:creationId xmlns:p14="http://schemas.microsoft.com/office/powerpoint/2010/main" val="17263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sl-SI"/>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sl-SI">
                <a:latin typeface="Arial" charset="0"/>
                <a:ea typeface="msgothic" charset="0"/>
                <a:cs typeface="msgothic" charset="0"/>
              </a:rPr>
              <a:t>FMT induces alteration of a peripheral immune cell population. Flow cytometric analysis of PBLs of 6-month-old ADLP</a:t>
            </a:r>
            <a:r>
              <a:rPr lang="en-GB" altLang="sl-SI" baseline="33000">
                <a:latin typeface="Arial" charset="0"/>
                <a:ea typeface="msgothic" charset="0"/>
                <a:cs typeface="msgothic" charset="0"/>
              </a:rPr>
              <a:t>APT</a:t>
            </a:r>
            <a:r>
              <a:rPr lang="en-GB" altLang="sl-SI">
                <a:latin typeface="Arial" charset="0"/>
                <a:ea typeface="msgothic" charset="0"/>
                <a:cs typeface="msgothic" charset="0"/>
              </a:rPr>
              <a:t> mice after FMT treatment. Representative (A) flow cytometry histograms and (B) a graph of the proportion (%) of CD11c</a:t>
            </a:r>
            <a:r>
              <a:rPr lang="en-GB" altLang="sl-SI" baseline="33000">
                <a:latin typeface="Arial" charset="0"/>
                <a:ea typeface="msgothic" charset="0"/>
                <a:cs typeface="msgothic" charset="0"/>
              </a:rPr>
              <a:t>−</a:t>
            </a:r>
            <a:r>
              <a:rPr lang="en-GB" altLang="sl-SI">
                <a:latin typeface="Arial" charset="0"/>
                <a:ea typeface="msgothic" charset="0"/>
                <a:cs typeface="msgothic" charset="0"/>
              </a:rPr>
              <a:t>CD11b</a:t>
            </a:r>
            <a:r>
              <a:rPr lang="en-GB" altLang="sl-SI" baseline="33000">
                <a:latin typeface="Arial" charset="0"/>
                <a:ea typeface="msgothic" charset="0"/>
                <a:cs typeface="msgothic" charset="0"/>
              </a:rPr>
              <a:t>+</a:t>
            </a:r>
            <a:r>
              <a:rPr lang="en-GB" altLang="sl-SI">
                <a:latin typeface="Arial" charset="0"/>
                <a:ea typeface="msgothic" charset="0"/>
                <a:cs typeface="msgothic" charset="0"/>
              </a:rPr>
              <a:t>Ly6G</a:t>
            </a:r>
            <a:r>
              <a:rPr lang="en-GB" altLang="sl-SI" baseline="33000">
                <a:latin typeface="Arial" charset="0"/>
                <a:ea typeface="msgothic" charset="0"/>
                <a:cs typeface="msgothic" charset="0"/>
              </a:rPr>
              <a:t>−</a:t>
            </a:r>
            <a:r>
              <a:rPr lang="en-GB" altLang="sl-SI">
                <a:latin typeface="Arial" charset="0"/>
                <a:ea typeface="msgothic" charset="0"/>
                <a:cs typeface="msgothic" charset="0"/>
              </a:rPr>
              <a:t>Ly6C</a:t>
            </a:r>
            <a:r>
              <a:rPr lang="en-GB" altLang="sl-SI" baseline="33000">
                <a:latin typeface="Arial" charset="0"/>
                <a:ea typeface="msgothic" charset="0"/>
                <a:cs typeface="msgothic" charset="0"/>
              </a:rPr>
              <a:t>+</a:t>
            </a:r>
            <a:r>
              <a:rPr lang="en-GB" altLang="sl-SI">
                <a:latin typeface="Arial" charset="0"/>
                <a:ea typeface="msgothic" charset="0"/>
                <a:cs typeface="msgothic" charset="0"/>
              </a:rPr>
              <a:t>CD115</a:t>
            </a:r>
            <a:r>
              <a:rPr lang="en-GB" altLang="sl-SI" baseline="33000">
                <a:latin typeface="Arial" charset="0"/>
                <a:ea typeface="msgothic" charset="0"/>
                <a:cs typeface="msgothic" charset="0"/>
              </a:rPr>
              <a:t>+</a:t>
            </a:r>
            <a:r>
              <a:rPr lang="en-GB" altLang="sl-SI">
                <a:latin typeface="Arial" charset="0"/>
                <a:ea typeface="msgothic" charset="0"/>
                <a:cs typeface="msgothic" charset="0"/>
              </a:rPr>
              <a:t> subsets in the WT mice (n=10), ADLP</a:t>
            </a:r>
            <a:r>
              <a:rPr lang="en-GB" altLang="sl-SI" baseline="33000">
                <a:latin typeface="Arial" charset="0"/>
                <a:ea typeface="msgothic" charset="0"/>
                <a:cs typeface="msgothic" charset="0"/>
              </a:rPr>
              <a:t>APT</a:t>
            </a:r>
            <a:r>
              <a:rPr lang="en-GB" altLang="sl-SI">
                <a:latin typeface="Arial" charset="0"/>
                <a:ea typeface="msgothic" charset="0"/>
                <a:cs typeface="msgothic" charset="0"/>
              </a:rPr>
              <a:t> mice (n=9) and FMT mice (n=10). Data represent mean±SEM; *p&lt;0.05, **p&lt;0.01, according to one-way analysis of variance followed by Tukey’s multiple comparison test. (C) A schematic diagram for this study. The alterations of gut microbial community and leaky gut in ADLP</a:t>
            </a:r>
            <a:r>
              <a:rPr lang="en-GB" altLang="sl-SI" baseline="33000">
                <a:latin typeface="Arial" charset="0"/>
                <a:ea typeface="msgothic" charset="0"/>
                <a:cs typeface="msgothic" charset="0"/>
              </a:rPr>
              <a:t>APT</a:t>
            </a:r>
            <a:r>
              <a:rPr lang="en-GB" altLang="sl-SI">
                <a:latin typeface="Arial" charset="0"/>
                <a:ea typeface="msgothic" charset="0"/>
                <a:cs typeface="msgothic" charset="0"/>
              </a:rPr>
              <a:t> mice increased LPS-binding protein and inflammatory monocyte in the blood. Transfer of a healthy intestinal microbiota ameliorates AD pathologies including amyloid plaques, tau tangles and reactive gliosis in the brains of ADLP</a:t>
            </a:r>
            <a:r>
              <a:rPr lang="en-GB" altLang="sl-SI" baseline="33000">
                <a:latin typeface="Arial" charset="0"/>
                <a:ea typeface="msgothic" charset="0"/>
                <a:cs typeface="msgothic" charset="0"/>
              </a:rPr>
              <a:t>APT</a:t>
            </a:r>
            <a:r>
              <a:rPr lang="en-GB" altLang="sl-SI">
                <a:latin typeface="Arial" charset="0"/>
                <a:ea typeface="msgothic" charset="0"/>
                <a:cs typeface="msgothic" charset="0"/>
              </a:rPr>
              <a:t> mice. AD, Alzheimer’s disease; ADLP</a:t>
            </a:r>
            <a:r>
              <a:rPr lang="en-GB" altLang="sl-SI" baseline="33000">
                <a:latin typeface="Arial" charset="0"/>
                <a:ea typeface="msgothic" charset="0"/>
                <a:cs typeface="msgothic" charset="0"/>
              </a:rPr>
              <a:t>APT</a:t>
            </a:r>
            <a:r>
              <a:rPr lang="en-GB" altLang="sl-SI">
                <a:latin typeface="Arial" charset="0"/>
                <a:ea typeface="msgothic" charset="0"/>
                <a:cs typeface="msgothic" charset="0"/>
              </a:rPr>
              <a:t>, AD-like pathology with amyloid and neurofibrillarytangles; FMT, faecal microbiota transfer; LPS, lipopolysaccharide; PBLs, peripheral blood leucocytes; WT, wild-type.</a:t>
            </a:r>
          </a:p>
        </p:txBody>
      </p:sp>
    </p:spTree>
    <p:extLst>
      <p:ext uri="{BB962C8B-B14F-4D97-AF65-F5344CB8AC3E}">
        <p14:creationId xmlns:p14="http://schemas.microsoft.com/office/powerpoint/2010/main" val="334009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sl-SI"/>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sl-SI" dirty="0">
                <a:latin typeface="Arial" charset="0"/>
                <a:ea typeface="msgothic" charset="0"/>
                <a:cs typeface="msgothic" charset="0"/>
              </a:rPr>
              <a:t>Intestinal microbiome of elders with Alzheimer’s disease induce significantly lower P-glycoprotein expression from intestinal epithelia cells, reflecting a higher level of inflammatory potential at the epithelial cell surface. (A and B) Supernatants were collected from stool samples from 9 randomly selected elders from each dementia classification group and incubated on T84 epithelial cells for 12 h prior to relative quantitation of P-</a:t>
            </a:r>
            <a:r>
              <a:rPr lang="en-GB" altLang="sl-SI" dirty="0" err="1">
                <a:latin typeface="Arial" charset="0"/>
                <a:ea typeface="msgothic" charset="0"/>
                <a:cs typeface="msgothic" charset="0"/>
              </a:rPr>
              <a:t>gp</a:t>
            </a:r>
            <a:r>
              <a:rPr lang="en-GB" altLang="sl-SI" dirty="0">
                <a:latin typeface="Arial" charset="0"/>
                <a:ea typeface="msgothic" charset="0"/>
                <a:cs typeface="msgothic" charset="0"/>
              </a:rPr>
              <a:t> by flow cytometry (A) or MRP2 by Western blotting (B). (A) P-glycoprotein expression was induced significantly less in samples from elders with Alzheimer’s disease (AD, yellow) than from those without dementia (none, </a:t>
            </a:r>
            <a:r>
              <a:rPr lang="en-GB" altLang="sl-SI" dirty="0" err="1">
                <a:latin typeface="Arial" charset="0"/>
                <a:ea typeface="msgothic" charset="0"/>
                <a:cs typeface="msgothic" charset="0"/>
              </a:rPr>
              <a:t>gray</a:t>
            </a:r>
            <a:r>
              <a:rPr lang="en-GB" altLang="sl-SI" dirty="0">
                <a:latin typeface="Arial" charset="0"/>
                <a:ea typeface="msgothic" charset="0"/>
                <a:cs typeface="msgothic" charset="0"/>
              </a:rPr>
              <a:t>) or with other dementia types (other, blue). Normalized P-glycoprotein (P-</a:t>
            </a:r>
            <a:r>
              <a:rPr lang="en-GB" altLang="sl-SI" dirty="0" err="1">
                <a:latin typeface="Arial" charset="0"/>
                <a:ea typeface="msgothic" charset="0"/>
                <a:cs typeface="msgothic" charset="0"/>
              </a:rPr>
              <a:t>gp</a:t>
            </a:r>
            <a:r>
              <a:rPr lang="en-GB" altLang="sl-SI" dirty="0">
                <a:latin typeface="Arial" charset="0"/>
                <a:ea typeface="msgothic" charset="0"/>
                <a:cs typeface="msgothic" charset="0"/>
              </a:rPr>
              <a:t>) expression is expressed on the </a:t>
            </a:r>
            <a:r>
              <a:rPr lang="en-GB" altLang="sl-SI" i="1" dirty="0">
                <a:latin typeface="Arial" charset="0"/>
                <a:ea typeface="msgothic" charset="0"/>
                <a:cs typeface="msgothic" charset="0"/>
              </a:rPr>
              <a:t>y</a:t>
            </a:r>
            <a:r>
              <a:rPr lang="en-GB" altLang="sl-SI" dirty="0">
                <a:latin typeface="Arial" charset="0"/>
                <a:ea typeface="msgothic" charset="0"/>
                <a:cs typeface="msgothic" charset="0"/>
              </a:rPr>
              <a:t> axis. (B) MRP2 did not show a significant difference in expression levels. ***, </a:t>
            </a:r>
            <a:r>
              <a:rPr lang="en-GB" altLang="sl-SI" i="1" dirty="0">
                <a:latin typeface="Arial" charset="0"/>
                <a:ea typeface="msgothic" charset="0"/>
                <a:cs typeface="msgothic" charset="0"/>
              </a:rPr>
              <a:t>P</a:t>
            </a:r>
            <a:r>
              <a:rPr lang="en-GB" altLang="sl-SI" dirty="0">
                <a:latin typeface="Arial" charset="0"/>
                <a:ea typeface="msgothic" charset="0"/>
                <a:cs typeface="msgothic" charset="0"/>
              </a:rPr>
              <a:t> &lt; 0.05.</a:t>
            </a:r>
          </a:p>
        </p:txBody>
      </p:sp>
    </p:spTree>
    <p:extLst>
      <p:ext uri="{BB962C8B-B14F-4D97-AF65-F5344CB8AC3E}">
        <p14:creationId xmlns:p14="http://schemas.microsoft.com/office/powerpoint/2010/main" val="3154331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kvadrati"/>
          <p:cNvGrpSpPr/>
          <p:nvPr/>
        </p:nvGrpSpPr>
        <p:grpSpPr>
          <a:xfrm>
            <a:off x="0" y="1135743"/>
            <a:ext cx="1622332" cy="799981"/>
            <a:chOff x="0" y="452558"/>
            <a:chExt cx="914400" cy="524182"/>
          </a:xfrm>
        </p:grpSpPr>
        <p:sp>
          <p:nvSpPr>
            <p:cNvPr id="8" name="Zaobljeni pravokotnik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9" name="Zaobljeni pravokotnik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10" name="Pravokotnik z zaobljenima vogaloma na isti strani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grpSp>
      <p:sp>
        <p:nvSpPr>
          <p:cNvPr id="2" name="Naslov 1"/>
          <p:cNvSpPr>
            <a:spLocks noGrp="1"/>
          </p:cNvSpPr>
          <p:nvPr>
            <p:ph type="ctrTitle"/>
          </p:nvPr>
        </p:nvSpPr>
        <p:spPr>
          <a:xfrm>
            <a:off x="1828324" y="362396"/>
            <a:ext cx="9141619" cy="1676400"/>
          </a:xfrm>
        </p:spPr>
        <p:txBody>
          <a:bodyPr rtlCol="0">
            <a:noAutofit/>
          </a:bodyPr>
          <a:lstStyle>
            <a:lvl1pPr>
              <a:lnSpc>
                <a:spcPct val="80000"/>
              </a:lnSpc>
              <a:defRPr sz="6000"/>
            </a:lvl1pPr>
          </a:lstStyle>
          <a:p>
            <a:pPr rtl="0"/>
            <a:r>
              <a:rPr lang="sl-SI" noProof="0" smtClean="0"/>
              <a:t>Uredite slog naslova matrice</a:t>
            </a:r>
            <a:endParaRPr lang="sl-SI" noProof="0" dirty="0"/>
          </a:p>
        </p:txBody>
      </p:sp>
      <p:sp>
        <p:nvSpPr>
          <p:cNvPr id="3" name="Podnaslov 2"/>
          <p:cNvSpPr>
            <a:spLocks noGrp="1"/>
          </p:cNvSpPr>
          <p:nvPr>
            <p:ph type="subTitle" idx="1"/>
          </p:nvPr>
        </p:nvSpPr>
        <p:spPr>
          <a:xfrm>
            <a:off x="1828324" y="2089595"/>
            <a:ext cx="9141619" cy="886344"/>
          </a:xfrm>
        </p:spPr>
        <p:txBody>
          <a:bodyPr rtlCol="0">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sl-SI" noProof="0" smtClean="0"/>
              <a:t>Kliknite, da uredite slog podnaslova matrice</a:t>
            </a:r>
            <a:endParaRPr lang="sl-SI" noProof="0" dirty="0"/>
          </a:p>
        </p:txBody>
      </p:sp>
      <p:sp>
        <p:nvSpPr>
          <p:cNvPr id="5" name="Označba mesta noge 4"/>
          <p:cNvSpPr>
            <a:spLocks noGrp="1"/>
          </p:cNvSpPr>
          <p:nvPr>
            <p:ph type="ftr" sz="quarter" idx="11"/>
          </p:nvPr>
        </p:nvSpPr>
        <p:spPr/>
        <p:txBody>
          <a:bodyPr rtlCol="0"/>
          <a:lstStyle/>
          <a:p>
            <a:pPr rtl="0"/>
            <a:r>
              <a:rPr lang="sl-SI" noProof="0" dirty="0" smtClean="0"/>
              <a:t>Dodajte nogo</a:t>
            </a:r>
            <a:endParaRPr lang="sl-SI" noProof="0" dirty="0"/>
          </a:p>
        </p:txBody>
      </p:sp>
      <p:sp>
        <p:nvSpPr>
          <p:cNvPr id="4" name="Označba mesta za datum 3"/>
          <p:cNvSpPr>
            <a:spLocks noGrp="1"/>
          </p:cNvSpPr>
          <p:nvPr>
            <p:ph type="dt" sz="half" idx="10"/>
          </p:nvPr>
        </p:nvSpPr>
        <p:spPr/>
        <p:txBody>
          <a:bodyPr rtlCol="0"/>
          <a:lstStyle/>
          <a:p>
            <a:pPr rtl="0"/>
            <a:fld id="{5BA6A9B2-2B2F-4F5C-91A8-2075EFF52BE3}" type="datetime1">
              <a:rPr lang="sl-SI" noProof="0" smtClean="0"/>
              <a:t>12. 01. 2026</a:t>
            </a:fld>
            <a:endParaRPr lang="sl-SI" noProof="0" dirty="0"/>
          </a:p>
        </p:txBody>
      </p:sp>
      <p:sp>
        <p:nvSpPr>
          <p:cNvPr id="6" name="Označba mesta za številko diapozitiva 5"/>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noProof="0" smtClean="0"/>
              <a:t>Uredite slog naslova matrice</a:t>
            </a:r>
            <a:endParaRPr lang="sl-SI" noProof="0" dirty="0"/>
          </a:p>
        </p:txBody>
      </p:sp>
      <p:sp>
        <p:nvSpPr>
          <p:cNvPr id="3" name="Označba mesta za navpično besedilo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5" name="Označba mesta za nogo 4"/>
          <p:cNvSpPr>
            <a:spLocks noGrp="1"/>
          </p:cNvSpPr>
          <p:nvPr>
            <p:ph type="ftr" sz="quarter" idx="11"/>
          </p:nvPr>
        </p:nvSpPr>
        <p:spPr/>
        <p:txBody>
          <a:bodyPr rtlCol="0"/>
          <a:lstStyle/>
          <a:p>
            <a:pPr rtl="0"/>
            <a:r>
              <a:rPr lang="sl-SI" noProof="0" dirty="0" smtClean="0"/>
              <a:t>Dodajte nogo</a:t>
            </a:r>
            <a:endParaRPr lang="sl-SI" noProof="0" dirty="0"/>
          </a:p>
        </p:txBody>
      </p:sp>
      <p:sp>
        <p:nvSpPr>
          <p:cNvPr id="4" name="Označba mesta za datum 3"/>
          <p:cNvSpPr>
            <a:spLocks noGrp="1"/>
          </p:cNvSpPr>
          <p:nvPr>
            <p:ph type="dt" sz="half" idx="10"/>
          </p:nvPr>
        </p:nvSpPr>
        <p:spPr/>
        <p:txBody>
          <a:bodyPr rtlCol="0"/>
          <a:lstStyle/>
          <a:p>
            <a:pPr rtl="0"/>
            <a:fld id="{A721EB79-68E7-4F95-ABBD-9AED4FEB8BA1}" type="datetime1">
              <a:rPr lang="sl-SI" noProof="0" smtClean="0"/>
              <a:t>12. 01. 2026</a:t>
            </a:fld>
            <a:endParaRPr lang="sl-SI" noProof="0" dirty="0"/>
          </a:p>
        </p:txBody>
      </p:sp>
      <p:sp>
        <p:nvSpPr>
          <p:cNvPr id="6" name="Označba mesta za številko diapozitiva 5"/>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en naslov in besedilo">
    <p:spTree>
      <p:nvGrpSpPr>
        <p:cNvPr id="1" name=""/>
        <p:cNvGrpSpPr/>
        <p:nvPr/>
      </p:nvGrpSpPr>
      <p:grpSpPr>
        <a:xfrm>
          <a:off x="0" y="0"/>
          <a:ext cx="0" cy="0"/>
          <a:chOff x="0" y="0"/>
          <a:chExt cx="0" cy="0"/>
        </a:xfrm>
      </p:grpSpPr>
      <p:grpSp>
        <p:nvGrpSpPr>
          <p:cNvPr id="7" name="kvadrati"/>
          <p:cNvGrpSpPr/>
          <p:nvPr/>
        </p:nvGrpSpPr>
        <p:grpSpPr>
          <a:xfrm rot="5400000">
            <a:off x="9583007" y="233864"/>
            <a:ext cx="1063300" cy="524046"/>
            <a:chOff x="0" y="452558"/>
            <a:chExt cx="914400" cy="524182"/>
          </a:xfrm>
        </p:grpSpPr>
        <p:sp>
          <p:nvSpPr>
            <p:cNvPr id="8" name="Zaobljeni pravokotnik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9" name="Zaobljeni pravokotnik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10" name="Pravokotnik z zaobljenima vogaloma na isti strani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grpSp>
      <p:grpSp>
        <p:nvGrpSpPr>
          <p:cNvPr id="15" name="slika spodaj"/>
          <p:cNvGrpSpPr/>
          <p:nvPr/>
        </p:nvGrpSpPr>
        <p:grpSpPr>
          <a:xfrm>
            <a:off x="0" y="5395517"/>
            <a:ext cx="12188825" cy="1462483"/>
            <a:chOff x="0" y="4046638"/>
            <a:chExt cx="9144000" cy="1096862"/>
          </a:xfrm>
        </p:grpSpPr>
        <p:sp>
          <p:nvSpPr>
            <p:cNvPr id="16" name="Prostoročno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17" name="Pravokotnik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grpSp>
      <p:sp>
        <p:nvSpPr>
          <p:cNvPr id="2" name="Navpičen naslov 1"/>
          <p:cNvSpPr>
            <a:spLocks noGrp="1"/>
          </p:cNvSpPr>
          <p:nvPr>
            <p:ph type="title" orient="vert"/>
          </p:nvPr>
        </p:nvSpPr>
        <p:spPr>
          <a:xfrm>
            <a:off x="9751060" y="1150514"/>
            <a:ext cx="1828324" cy="5021685"/>
          </a:xfrm>
        </p:spPr>
        <p:txBody>
          <a:bodyPr vert="eaVert" rtlCol="0"/>
          <a:lstStyle/>
          <a:p>
            <a:pPr rtl="0"/>
            <a:r>
              <a:rPr lang="sl-SI" noProof="0" smtClean="0"/>
              <a:t>Uredite slog naslova matrice</a:t>
            </a:r>
            <a:endParaRPr lang="sl-SI" noProof="0" dirty="0"/>
          </a:p>
        </p:txBody>
      </p:sp>
      <p:sp>
        <p:nvSpPr>
          <p:cNvPr id="3" name="Označba mesta za navpično besedilo 2"/>
          <p:cNvSpPr>
            <a:spLocks noGrp="1"/>
          </p:cNvSpPr>
          <p:nvPr>
            <p:ph type="body" orient="vert" idx="1"/>
          </p:nvPr>
        </p:nvSpPr>
        <p:spPr>
          <a:xfrm>
            <a:off x="1218882" y="1150514"/>
            <a:ext cx="8227457" cy="5021685"/>
          </a:xfrm>
        </p:spPr>
        <p:txBody>
          <a:bodyPr vert="eaVert" rtlCol="0"/>
          <a:lstStyle>
            <a:lvl5pPr>
              <a:defRPr/>
            </a:lvl5pPr>
            <a:lvl6pPr>
              <a:defRPr/>
            </a:lvl6pPr>
            <a:lvl7pPr>
              <a:defRPr/>
            </a:lvl7pPr>
            <a:lvl8pPr>
              <a:defRPr baseline="0"/>
            </a:lvl8pPr>
            <a:lvl9pPr>
              <a:defRPr baseline="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5" name="Označba mesta za nogo 4"/>
          <p:cNvSpPr>
            <a:spLocks noGrp="1"/>
          </p:cNvSpPr>
          <p:nvPr>
            <p:ph type="ftr" sz="quarter" idx="11"/>
          </p:nvPr>
        </p:nvSpPr>
        <p:spPr/>
        <p:txBody>
          <a:bodyPr rtlCol="0"/>
          <a:lstStyle/>
          <a:p>
            <a:pPr rtl="0"/>
            <a:r>
              <a:rPr lang="sl-SI" noProof="0" dirty="0" smtClean="0"/>
              <a:t>Dodajte nogo</a:t>
            </a:r>
            <a:endParaRPr lang="sl-SI" noProof="0" dirty="0"/>
          </a:p>
        </p:txBody>
      </p:sp>
      <p:sp>
        <p:nvSpPr>
          <p:cNvPr id="4" name="Označba mesta za datum 3"/>
          <p:cNvSpPr>
            <a:spLocks noGrp="1"/>
          </p:cNvSpPr>
          <p:nvPr>
            <p:ph type="dt" sz="half" idx="10"/>
          </p:nvPr>
        </p:nvSpPr>
        <p:spPr/>
        <p:txBody>
          <a:bodyPr rtlCol="0"/>
          <a:lstStyle/>
          <a:p>
            <a:pPr rtl="0"/>
            <a:fld id="{60547000-74A2-48F7-8855-85A3F0A1607C}" type="datetime1">
              <a:rPr lang="sl-SI" noProof="0" smtClean="0"/>
              <a:t>12. 01. 2026</a:t>
            </a:fld>
            <a:endParaRPr lang="sl-SI" noProof="0" dirty="0"/>
          </a:p>
        </p:txBody>
      </p:sp>
      <p:sp>
        <p:nvSpPr>
          <p:cNvPr id="6" name="Označba mesta za številko diapozitiva 5"/>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noProof="0" smtClean="0"/>
              <a:t>Uredite slog naslova matrice</a:t>
            </a:r>
            <a:endParaRPr lang="sl-SI" noProof="0" dirty="0"/>
          </a:p>
        </p:txBody>
      </p:sp>
      <p:sp>
        <p:nvSpPr>
          <p:cNvPr id="3" name="Označba mesta za vsebino 2"/>
          <p:cNvSpPr>
            <a:spLocks noGrp="1"/>
          </p:cNvSpPr>
          <p:nvPr>
            <p:ph idx="1"/>
          </p:nvPr>
        </p:nvSpPr>
        <p:spPr/>
        <p:txBody>
          <a:bodyPr rtlCol="0"/>
          <a:lstStyle>
            <a:lvl5pPr>
              <a:defRPr/>
            </a:lvl5pPr>
            <a:lvl6pPr>
              <a:defRPr/>
            </a:lvl6pPr>
            <a:lvl7pPr>
              <a:defRPr/>
            </a:lvl7pPr>
            <a:lvl8pPr>
              <a:defRPr/>
            </a:lvl8pPr>
            <a:lvl9pPr>
              <a:defRPr/>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5" name="Označba mesta za nogo 4"/>
          <p:cNvSpPr>
            <a:spLocks noGrp="1"/>
          </p:cNvSpPr>
          <p:nvPr>
            <p:ph type="ftr" sz="quarter" idx="11"/>
          </p:nvPr>
        </p:nvSpPr>
        <p:spPr/>
        <p:txBody>
          <a:bodyPr rtlCol="0"/>
          <a:lstStyle/>
          <a:p>
            <a:pPr rtl="0"/>
            <a:r>
              <a:rPr lang="sl-SI" noProof="0" dirty="0" smtClean="0"/>
              <a:t>Dodajte nogo</a:t>
            </a:r>
            <a:endParaRPr lang="sl-SI" noProof="0" dirty="0"/>
          </a:p>
        </p:txBody>
      </p:sp>
      <p:sp>
        <p:nvSpPr>
          <p:cNvPr id="4" name="Označba mesta za datum 3"/>
          <p:cNvSpPr>
            <a:spLocks noGrp="1"/>
          </p:cNvSpPr>
          <p:nvPr>
            <p:ph type="dt" sz="half" idx="10"/>
          </p:nvPr>
        </p:nvSpPr>
        <p:spPr/>
        <p:txBody>
          <a:bodyPr rtlCol="0"/>
          <a:lstStyle/>
          <a:p>
            <a:pPr rtl="0"/>
            <a:fld id="{FA55E2B3-4DDA-4054-9126-64D1920C16DF}" type="datetime1">
              <a:rPr lang="sl-SI" noProof="0" smtClean="0"/>
              <a:t>12. 01. 2026</a:t>
            </a:fld>
            <a:endParaRPr lang="sl-SI" noProof="0" dirty="0"/>
          </a:p>
        </p:txBody>
      </p:sp>
      <p:sp>
        <p:nvSpPr>
          <p:cNvPr id="6" name="Označba mesta za številko diapozitiva 5"/>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grpSp>
        <p:nvGrpSpPr>
          <p:cNvPr id="7" name="kvadrati"/>
          <p:cNvGrpSpPr/>
          <p:nvPr/>
        </p:nvGrpSpPr>
        <p:grpSpPr>
          <a:xfrm>
            <a:off x="0" y="3124415"/>
            <a:ext cx="1622332" cy="805061"/>
            <a:chOff x="0" y="2343311"/>
            <a:chExt cx="1217066" cy="603796"/>
          </a:xfrm>
        </p:grpSpPr>
        <p:sp>
          <p:nvSpPr>
            <p:cNvPr id="8" name="Zaobljeni pravokotnik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9" name="Zaobljeni pravokotnik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10" name="Pravokotnik z zaobljenima vogaloma na isti strani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grpSp>
      <p:grpSp>
        <p:nvGrpSpPr>
          <p:cNvPr id="19" name="slika spodaj"/>
          <p:cNvGrpSpPr/>
          <p:nvPr/>
        </p:nvGrpSpPr>
        <p:grpSpPr>
          <a:xfrm>
            <a:off x="0" y="5409216"/>
            <a:ext cx="12188825" cy="1462483"/>
            <a:chOff x="0" y="4056912"/>
            <a:chExt cx="9144000" cy="1096862"/>
          </a:xfrm>
        </p:grpSpPr>
        <p:sp>
          <p:nvSpPr>
            <p:cNvPr id="20" name="Prostoročno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1" name="Pravokotnik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grpSp>
      <p:sp>
        <p:nvSpPr>
          <p:cNvPr id="2" name="Naslov 1"/>
          <p:cNvSpPr>
            <a:spLocks noGrp="1"/>
          </p:cNvSpPr>
          <p:nvPr>
            <p:ph type="title"/>
          </p:nvPr>
        </p:nvSpPr>
        <p:spPr>
          <a:xfrm>
            <a:off x="1828324" y="1932518"/>
            <a:ext cx="9141619" cy="2105367"/>
          </a:xfrm>
        </p:spPr>
        <p:txBody>
          <a:bodyPr rtlCol="0" anchor="b">
            <a:normAutofit/>
          </a:bodyPr>
          <a:lstStyle>
            <a:lvl1pPr algn="l">
              <a:defRPr sz="6000" b="0" cap="none" baseline="0"/>
            </a:lvl1pPr>
          </a:lstStyle>
          <a:p>
            <a:pPr rtl="0"/>
            <a:r>
              <a:rPr lang="sl-SI" noProof="0" smtClean="0"/>
              <a:t>Uredite slog naslova matrice</a:t>
            </a:r>
            <a:endParaRPr lang="sl-SI" noProof="0" dirty="0"/>
          </a:p>
        </p:txBody>
      </p:sp>
      <p:sp>
        <p:nvSpPr>
          <p:cNvPr id="3" name="Označba mesta za besedilo 2"/>
          <p:cNvSpPr>
            <a:spLocks noGrp="1"/>
          </p:cNvSpPr>
          <p:nvPr>
            <p:ph type="body" idx="1"/>
          </p:nvPr>
        </p:nvSpPr>
        <p:spPr>
          <a:xfrm>
            <a:off x="1828324" y="4084264"/>
            <a:ext cx="9141619" cy="933297"/>
          </a:xfrm>
        </p:spPr>
        <p:txBody>
          <a:bodyPr rtlCol="0"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rtl="0"/>
            <a:r>
              <a:rPr lang="sl-SI" noProof="0" smtClean="0"/>
              <a:t>Uredite sloge besedila matrice</a:t>
            </a:r>
          </a:p>
        </p:txBody>
      </p:sp>
      <p:sp>
        <p:nvSpPr>
          <p:cNvPr id="5" name="Označba mesta za nogo 4"/>
          <p:cNvSpPr>
            <a:spLocks noGrp="1"/>
          </p:cNvSpPr>
          <p:nvPr>
            <p:ph type="ftr" sz="quarter" idx="11"/>
          </p:nvPr>
        </p:nvSpPr>
        <p:spPr/>
        <p:txBody>
          <a:bodyPr rtlCol="0"/>
          <a:lstStyle/>
          <a:p>
            <a:pPr rtl="0"/>
            <a:r>
              <a:rPr lang="sl-SI" noProof="0" dirty="0" smtClean="0"/>
              <a:t>Dodajte nogo</a:t>
            </a:r>
            <a:endParaRPr lang="sl-SI" noProof="0" dirty="0"/>
          </a:p>
        </p:txBody>
      </p:sp>
      <p:sp>
        <p:nvSpPr>
          <p:cNvPr id="4" name="Označba mesta za datum 3"/>
          <p:cNvSpPr>
            <a:spLocks noGrp="1"/>
          </p:cNvSpPr>
          <p:nvPr>
            <p:ph type="dt" sz="half" idx="10"/>
          </p:nvPr>
        </p:nvSpPr>
        <p:spPr/>
        <p:txBody>
          <a:bodyPr rtlCol="0"/>
          <a:lstStyle/>
          <a:p>
            <a:pPr rtl="0"/>
            <a:fld id="{0FE611BD-6501-4728-9383-89B4E9703AEA}" type="datetime1">
              <a:rPr lang="sl-SI" noProof="0" smtClean="0"/>
              <a:t>12. 01. 2026</a:t>
            </a:fld>
            <a:endParaRPr lang="sl-SI" noProof="0" dirty="0"/>
          </a:p>
        </p:txBody>
      </p:sp>
      <p:sp>
        <p:nvSpPr>
          <p:cNvPr id="6" name="Označba mesta za številko diapozitiva 5"/>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1141412" y="152400"/>
            <a:ext cx="9751060" cy="1295400"/>
          </a:xfrm>
        </p:spPr>
        <p:txBody>
          <a:bodyPr rtlCol="0"/>
          <a:lstStyle/>
          <a:p>
            <a:pPr rtl="0"/>
            <a:r>
              <a:rPr lang="sl-SI" noProof="0" smtClean="0"/>
              <a:t>Uredite slog naslova matrice</a:t>
            </a:r>
            <a:endParaRPr lang="sl-SI" noProof="0" dirty="0"/>
          </a:p>
        </p:txBody>
      </p:sp>
      <p:sp>
        <p:nvSpPr>
          <p:cNvPr id="3" name="Označba mesta za vsebino 2"/>
          <p:cNvSpPr>
            <a:spLocks noGrp="1"/>
          </p:cNvSpPr>
          <p:nvPr>
            <p:ph sz="half" idx="1"/>
          </p:nvPr>
        </p:nvSpPr>
        <p:spPr>
          <a:xfrm>
            <a:off x="1141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4" name="Označba mesta vsebine 3"/>
          <p:cNvSpPr>
            <a:spLocks noGrp="1"/>
          </p:cNvSpPr>
          <p:nvPr>
            <p:ph sz="half" idx="2"/>
          </p:nvPr>
        </p:nvSpPr>
        <p:spPr>
          <a:xfrm>
            <a:off x="6094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6" name="Označba mesta za nogo 5"/>
          <p:cNvSpPr>
            <a:spLocks noGrp="1"/>
          </p:cNvSpPr>
          <p:nvPr>
            <p:ph type="ftr" sz="quarter" idx="11"/>
          </p:nvPr>
        </p:nvSpPr>
        <p:spPr/>
        <p:txBody>
          <a:bodyPr rtlCol="0"/>
          <a:lstStyle/>
          <a:p>
            <a:pPr rtl="0"/>
            <a:r>
              <a:rPr lang="sl-SI" noProof="0" dirty="0" smtClean="0"/>
              <a:t>Dodajte nogo</a:t>
            </a:r>
            <a:endParaRPr lang="sl-SI" noProof="0" dirty="0"/>
          </a:p>
        </p:txBody>
      </p:sp>
      <p:sp>
        <p:nvSpPr>
          <p:cNvPr id="5" name="Označba mesta za datum 4"/>
          <p:cNvSpPr>
            <a:spLocks noGrp="1"/>
          </p:cNvSpPr>
          <p:nvPr>
            <p:ph type="dt" sz="half" idx="10"/>
          </p:nvPr>
        </p:nvSpPr>
        <p:spPr/>
        <p:txBody>
          <a:bodyPr rtlCol="0"/>
          <a:lstStyle/>
          <a:p>
            <a:pPr rtl="0"/>
            <a:fld id="{10D52F31-4E36-4599-8ECA-0A57D00FDD34}" type="datetime1">
              <a:rPr lang="sl-SI" noProof="0" smtClean="0"/>
              <a:t>12. 01. 2026</a:t>
            </a:fld>
            <a:endParaRPr lang="sl-SI" noProof="0" dirty="0"/>
          </a:p>
        </p:txBody>
      </p:sp>
      <p:sp>
        <p:nvSpPr>
          <p:cNvPr id="7" name="Označba mesta za številko diapozitiva 6"/>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141412" y="152400"/>
            <a:ext cx="9751060" cy="1295400"/>
          </a:xfrm>
        </p:spPr>
        <p:txBody>
          <a:bodyPr rtlCol="0"/>
          <a:lstStyle>
            <a:lvl1pPr>
              <a:defRPr/>
            </a:lvl1pPr>
          </a:lstStyle>
          <a:p>
            <a:pPr rtl="0"/>
            <a:r>
              <a:rPr lang="sl-SI" noProof="0" smtClean="0"/>
              <a:t>Uredite slog naslova matrice</a:t>
            </a:r>
            <a:endParaRPr lang="sl-SI" noProof="0" dirty="0"/>
          </a:p>
        </p:txBody>
      </p:sp>
      <p:sp>
        <p:nvSpPr>
          <p:cNvPr id="3" name="Označba mesta besedila 2"/>
          <p:cNvSpPr>
            <a:spLocks noGrp="1"/>
          </p:cNvSpPr>
          <p:nvPr>
            <p:ph type="body" idx="1"/>
          </p:nvPr>
        </p:nvSpPr>
        <p:spPr>
          <a:xfrm>
            <a:off x="1141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sl-SI" noProof="0" smtClean="0"/>
              <a:t>Uredite sloge besedila matrice</a:t>
            </a:r>
          </a:p>
        </p:txBody>
      </p:sp>
      <p:sp>
        <p:nvSpPr>
          <p:cNvPr id="4" name="Označba mesta vsebine 3"/>
          <p:cNvSpPr>
            <a:spLocks noGrp="1"/>
          </p:cNvSpPr>
          <p:nvPr>
            <p:ph sz="half" idx="2"/>
          </p:nvPr>
        </p:nvSpPr>
        <p:spPr>
          <a:xfrm>
            <a:off x="1141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5" name="Označba mesta za besedilo 4"/>
          <p:cNvSpPr>
            <a:spLocks noGrp="1"/>
          </p:cNvSpPr>
          <p:nvPr>
            <p:ph type="body" sz="quarter" idx="3"/>
          </p:nvPr>
        </p:nvSpPr>
        <p:spPr>
          <a:xfrm>
            <a:off x="6094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sl-SI" noProof="0" smtClean="0"/>
              <a:t>Uredite sloge besedila matrice</a:t>
            </a:r>
          </a:p>
        </p:txBody>
      </p:sp>
      <p:sp>
        <p:nvSpPr>
          <p:cNvPr id="6" name="Označba mesta za vsebino 5"/>
          <p:cNvSpPr>
            <a:spLocks noGrp="1"/>
          </p:cNvSpPr>
          <p:nvPr>
            <p:ph sz="quarter" idx="4"/>
          </p:nvPr>
        </p:nvSpPr>
        <p:spPr>
          <a:xfrm>
            <a:off x="6094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8" name="Označba mesta za nogo 7"/>
          <p:cNvSpPr>
            <a:spLocks noGrp="1"/>
          </p:cNvSpPr>
          <p:nvPr>
            <p:ph type="ftr" sz="quarter" idx="11"/>
          </p:nvPr>
        </p:nvSpPr>
        <p:spPr/>
        <p:txBody>
          <a:bodyPr rtlCol="0"/>
          <a:lstStyle/>
          <a:p>
            <a:pPr rtl="0"/>
            <a:r>
              <a:rPr lang="sl-SI" noProof="0" dirty="0" smtClean="0"/>
              <a:t>Dodajte nogo</a:t>
            </a:r>
            <a:endParaRPr lang="sl-SI" noProof="0" dirty="0"/>
          </a:p>
        </p:txBody>
      </p:sp>
      <p:sp>
        <p:nvSpPr>
          <p:cNvPr id="7" name="Označba mesta za datum 6"/>
          <p:cNvSpPr>
            <a:spLocks noGrp="1"/>
          </p:cNvSpPr>
          <p:nvPr>
            <p:ph type="dt" sz="half" idx="10"/>
          </p:nvPr>
        </p:nvSpPr>
        <p:spPr/>
        <p:txBody>
          <a:bodyPr rtlCol="0"/>
          <a:lstStyle/>
          <a:p>
            <a:pPr rtl="0"/>
            <a:fld id="{2EB19DD0-ABB4-4215-9936-50C8F224F54F}" type="datetime1">
              <a:rPr lang="sl-SI" noProof="0" smtClean="0"/>
              <a:t>12. 01. 2026</a:t>
            </a:fld>
            <a:endParaRPr lang="sl-SI" noProof="0" dirty="0"/>
          </a:p>
        </p:txBody>
      </p:sp>
      <p:sp>
        <p:nvSpPr>
          <p:cNvPr id="9" name="Označba mesta za številko diapozitiva 8"/>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noProof="0" smtClean="0"/>
              <a:t>Uredite slog naslova matrice</a:t>
            </a:r>
            <a:endParaRPr lang="sl-SI" noProof="0" dirty="0"/>
          </a:p>
        </p:txBody>
      </p:sp>
      <p:sp>
        <p:nvSpPr>
          <p:cNvPr id="4" name="Označba mesta za nogo 3"/>
          <p:cNvSpPr>
            <a:spLocks noGrp="1"/>
          </p:cNvSpPr>
          <p:nvPr>
            <p:ph type="ftr" sz="quarter" idx="11"/>
          </p:nvPr>
        </p:nvSpPr>
        <p:spPr/>
        <p:txBody>
          <a:bodyPr rtlCol="0"/>
          <a:lstStyle/>
          <a:p>
            <a:pPr rtl="0"/>
            <a:r>
              <a:rPr lang="sl-SI" noProof="0" dirty="0" smtClean="0"/>
              <a:t>Dodajte nogo</a:t>
            </a:r>
            <a:endParaRPr lang="sl-SI" noProof="0" dirty="0"/>
          </a:p>
        </p:txBody>
      </p:sp>
      <p:sp>
        <p:nvSpPr>
          <p:cNvPr id="3" name="Označba mesta za datum 2"/>
          <p:cNvSpPr>
            <a:spLocks noGrp="1"/>
          </p:cNvSpPr>
          <p:nvPr>
            <p:ph type="dt" sz="half" idx="10"/>
          </p:nvPr>
        </p:nvSpPr>
        <p:spPr/>
        <p:txBody>
          <a:bodyPr rtlCol="0"/>
          <a:lstStyle/>
          <a:p>
            <a:pPr rtl="0"/>
            <a:fld id="{678173E5-0E11-4BD5-9211-67809A456714}" type="datetime1">
              <a:rPr lang="sl-SI" noProof="0" smtClean="0"/>
              <a:t>12. 01. 2026</a:t>
            </a:fld>
            <a:endParaRPr lang="sl-SI" noProof="0" dirty="0"/>
          </a:p>
        </p:txBody>
      </p:sp>
      <p:sp>
        <p:nvSpPr>
          <p:cNvPr id="5" name="Označba mesta za številko diapozitiva 4"/>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grpSp>
        <p:nvGrpSpPr>
          <p:cNvPr id="8" name="slika spodaj"/>
          <p:cNvGrpSpPr/>
          <p:nvPr/>
        </p:nvGrpSpPr>
        <p:grpSpPr>
          <a:xfrm>
            <a:off x="0" y="5409216"/>
            <a:ext cx="12188825" cy="1462483"/>
            <a:chOff x="0" y="4056912"/>
            <a:chExt cx="9144000" cy="1096862"/>
          </a:xfrm>
        </p:grpSpPr>
        <p:sp>
          <p:nvSpPr>
            <p:cNvPr id="9" name="Prostoročno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10" name="Pravokotnik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grpSp>
      <p:sp>
        <p:nvSpPr>
          <p:cNvPr id="3" name="Označba mesta za nogo 2"/>
          <p:cNvSpPr>
            <a:spLocks noGrp="1"/>
          </p:cNvSpPr>
          <p:nvPr>
            <p:ph type="ftr" sz="quarter" idx="11"/>
          </p:nvPr>
        </p:nvSpPr>
        <p:spPr/>
        <p:txBody>
          <a:bodyPr rtlCol="0"/>
          <a:lstStyle/>
          <a:p>
            <a:pPr rtl="0"/>
            <a:r>
              <a:rPr lang="sl-SI" noProof="0" dirty="0" smtClean="0"/>
              <a:t>Dodajte nogo</a:t>
            </a:r>
            <a:endParaRPr lang="sl-SI" noProof="0" dirty="0"/>
          </a:p>
        </p:txBody>
      </p:sp>
      <p:sp>
        <p:nvSpPr>
          <p:cNvPr id="2" name="Označba mesta za datum 1"/>
          <p:cNvSpPr>
            <a:spLocks noGrp="1"/>
          </p:cNvSpPr>
          <p:nvPr>
            <p:ph type="dt" sz="half" idx="10"/>
          </p:nvPr>
        </p:nvSpPr>
        <p:spPr/>
        <p:txBody>
          <a:bodyPr rtlCol="0"/>
          <a:lstStyle/>
          <a:p>
            <a:pPr rtl="0"/>
            <a:fld id="{F994E661-3443-456B-8691-5D96DB328CCB}" type="datetime1">
              <a:rPr lang="sl-SI" noProof="0" smtClean="0"/>
              <a:t>12. 01. 2026</a:t>
            </a:fld>
            <a:endParaRPr lang="sl-SI" noProof="0" dirty="0"/>
          </a:p>
        </p:txBody>
      </p:sp>
      <p:sp>
        <p:nvSpPr>
          <p:cNvPr id="4" name="Označba mesta za številko diapozitiva 3"/>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chor="b">
            <a:normAutofit/>
          </a:bodyPr>
          <a:lstStyle>
            <a:lvl1pPr algn="l">
              <a:defRPr sz="3600" b="0"/>
            </a:lvl1pPr>
          </a:lstStyle>
          <a:p>
            <a:pPr rtl="0"/>
            <a:r>
              <a:rPr lang="sl-SI" noProof="0" smtClean="0"/>
              <a:t>Uredite slog naslova matrice</a:t>
            </a:r>
            <a:endParaRPr lang="sl-SI" noProof="0" dirty="0"/>
          </a:p>
        </p:txBody>
      </p:sp>
      <p:sp>
        <p:nvSpPr>
          <p:cNvPr id="3" name="Označba mesta za vsebino 2"/>
          <p:cNvSpPr>
            <a:spLocks noGrp="1"/>
          </p:cNvSpPr>
          <p:nvPr>
            <p:ph idx="1"/>
          </p:nvPr>
        </p:nvSpPr>
        <p:spPr>
          <a:xfrm>
            <a:off x="4875530" y="1600200"/>
            <a:ext cx="6094413"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
        <p:nvSpPr>
          <p:cNvPr id="4" name="Označba mesta za besedilo 3"/>
          <p:cNvSpPr>
            <a:spLocks noGrp="1"/>
          </p:cNvSpPr>
          <p:nvPr>
            <p:ph type="body" sz="half" idx="2"/>
          </p:nvPr>
        </p:nvSpPr>
        <p:spPr>
          <a:xfrm>
            <a:off x="1218883" y="1600202"/>
            <a:ext cx="3453500" cy="4571999"/>
          </a:xfrm>
        </p:spPr>
        <p:txBody>
          <a:bodyPr rtlCol="0">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sl-SI" noProof="0" smtClean="0"/>
              <a:t>Uredite sloge besedila matrice</a:t>
            </a:r>
          </a:p>
        </p:txBody>
      </p:sp>
      <p:sp>
        <p:nvSpPr>
          <p:cNvPr id="6" name="Označba mesta za nogo 5"/>
          <p:cNvSpPr>
            <a:spLocks noGrp="1"/>
          </p:cNvSpPr>
          <p:nvPr>
            <p:ph type="ftr" sz="quarter" idx="11"/>
          </p:nvPr>
        </p:nvSpPr>
        <p:spPr/>
        <p:txBody>
          <a:bodyPr rtlCol="0"/>
          <a:lstStyle/>
          <a:p>
            <a:pPr rtl="0"/>
            <a:r>
              <a:rPr lang="sl-SI" noProof="0" dirty="0" smtClean="0"/>
              <a:t>Dodajte nogo</a:t>
            </a:r>
            <a:endParaRPr lang="sl-SI" noProof="0" dirty="0"/>
          </a:p>
        </p:txBody>
      </p:sp>
      <p:sp>
        <p:nvSpPr>
          <p:cNvPr id="5" name="Označba mesta za datum 4"/>
          <p:cNvSpPr>
            <a:spLocks noGrp="1"/>
          </p:cNvSpPr>
          <p:nvPr>
            <p:ph type="dt" sz="half" idx="10"/>
          </p:nvPr>
        </p:nvSpPr>
        <p:spPr/>
        <p:txBody>
          <a:bodyPr rtlCol="0"/>
          <a:lstStyle/>
          <a:p>
            <a:pPr rtl="0"/>
            <a:fld id="{B97FC3DD-0B2D-4519-937D-3637B118B915}" type="datetime1">
              <a:rPr lang="sl-SI" noProof="0" smtClean="0"/>
              <a:t>12. 01. 2026</a:t>
            </a:fld>
            <a:endParaRPr lang="sl-SI" noProof="0" dirty="0"/>
          </a:p>
        </p:txBody>
      </p:sp>
      <p:sp>
        <p:nvSpPr>
          <p:cNvPr id="7" name="Označba mesta za številko diapozitiva 6"/>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chor="b">
            <a:normAutofit/>
          </a:bodyPr>
          <a:lstStyle>
            <a:lvl1pPr algn="l">
              <a:defRPr sz="3600" b="0"/>
            </a:lvl1pPr>
          </a:lstStyle>
          <a:p>
            <a:pPr rtl="0"/>
            <a:r>
              <a:rPr lang="sl-SI" noProof="0" smtClean="0"/>
              <a:t>Uredite slog naslova matrice</a:t>
            </a:r>
            <a:endParaRPr lang="sl-SI" noProof="0" dirty="0"/>
          </a:p>
        </p:txBody>
      </p:sp>
      <p:sp>
        <p:nvSpPr>
          <p:cNvPr id="3" name="Označba mesta za sliko 2" descr="Prazna označba mesta za dodajanje slike. Kliknite označbo mesta in izberite sliko, ki jo želite dodati."/>
          <p:cNvSpPr>
            <a:spLocks noGrp="1"/>
          </p:cNvSpPr>
          <p:nvPr>
            <p:ph type="pic" idx="1"/>
          </p:nvPr>
        </p:nvSpPr>
        <p:spPr>
          <a:xfrm>
            <a:off x="1218887" y="1600200"/>
            <a:ext cx="6703850" cy="3657600"/>
          </a:xfrm>
          <a:prstGeom prst="roundRect">
            <a:avLst>
              <a:gd name="adj" fmla="val 3098"/>
            </a:avLst>
          </a:prstGeom>
        </p:spPr>
        <p:txBody>
          <a:bodyPr rtlCol="0">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rtl="0"/>
            <a:r>
              <a:rPr lang="sl-SI" noProof="0" smtClean="0"/>
              <a:t>Kliknite ikono, če želite dodati sliko</a:t>
            </a:r>
            <a:endParaRPr lang="sl-SI" noProof="0" dirty="0"/>
          </a:p>
        </p:txBody>
      </p:sp>
      <p:sp>
        <p:nvSpPr>
          <p:cNvPr id="4" name="Označba mesta besedila 3"/>
          <p:cNvSpPr>
            <a:spLocks noGrp="1"/>
          </p:cNvSpPr>
          <p:nvPr>
            <p:ph type="body" sz="half" idx="2"/>
          </p:nvPr>
        </p:nvSpPr>
        <p:spPr>
          <a:xfrm>
            <a:off x="8125883" y="1600200"/>
            <a:ext cx="2844059" cy="3759200"/>
          </a:xfrm>
        </p:spPr>
        <p:txBody>
          <a:bodyPr rtlCol="0"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sl-SI" noProof="0" smtClean="0"/>
              <a:t>Uredite sloge besedila matrice</a:t>
            </a:r>
          </a:p>
        </p:txBody>
      </p:sp>
      <p:sp>
        <p:nvSpPr>
          <p:cNvPr id="6" name="Označba mesta za nogo 5"/>
          <p:cNvSpPr>
            <a:spLocks noGrp="1"/>
          </p:cNvSpPr>
          <p:nvPr>
            <p:ph type="ftr" sz="quarter" idx="11"/>
          </p:nvPr>
        </p:nvSpPr>
        <p:spPr/>
        <p:txBody>
          <a:bodyPr rtlCol="0"/>
          <a:lstStyle/>
          <a:p>
            <a:pPr rtl="0"/>
            <a:r>
              <a:rPr lang="sl-SI" noProof="0" dirty="0" smtClean="0"/>
              <a:t>Dodajte nogo</a:t>
            </a:r>
            <a:endParaRPr lang="sl-SI" noProof="0" dirty="0"/>
          </a:p>
        </p:txBody>
      </p:sp>
      <p:sp>
        <p:nvSpPr>
          <p:cNvPr id="5" name="Označba mesta za datum 4"/>
          <p:cNvSpPr>
            <a:spLocks noGrp="1"/>
          </p:cNvSpPr>
          <p:nvPr>
            <p:ph type="dt" sz="half" idx="10"/>
          </p:nvPr>
        </p:nvSpPr>
        <p:spPr/>
        <p:txBody>
          <a:bodyPr rtlCol="0"/>
          <a:lstStyle/>
          <a:p>
            <a:pPr rtl="0"/>
            <a:fld id="{DDF81246-1334-418C-9B19-9020ECE99EB2}" type="datetime1">
              <a:rPr lang="sl-SI" noProof="0" smtClean="0"/>
              <a:t>12. 01. 2026</a:t>
            </a:fld>
            <a:endParaRPr lang="sl-SI" noProof="0" dirty="0"/>
          </a:p>
        </p:txBody>
      </p:sp>
      <p:sp>
        <p:nvSpPr>
          <p:cNvPr id="7" name="Označba mesta za številko diapozitiva 6"/>
          <p:cNvSpPr>
            <a:spLocks noGrp="1"/>
          </p:cNvSpPr>
          <p:nvPr>
            <p:ph type="sldNum" sz="quarter" idx="12"/>
          </p:nvPr>
        </p:nvSpPr>
        <p:spPr/>
        <p:txBody>
          <a:bodyPr rtlCol="0"/>
          <a:lstStyle/>
          <a:p>
            <a:pPr rtl="0"/>
            <a:fld id="{34C99D79-8A4B-4031-B1E0-AF26F8EDF2BC}" type="slidenum">
              <a:rPr lang="sl-SI" noProof="0" smtClean="0"/>
              <a:t>‹#›</a:t>
            </a:fld>
            <a:endParaRPr lang="sl-SI" noProof="0" dirty="0"/>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slika spodaj"/>
          <p:cNvGrpSpPr/>
          <p:nvPr/>
        </p:nvGrpSpPr>
        <p:grpSpPr>
          <a:xfrm>
            <a:off x="0" y="5409216"/>
            <a:ext cx="12188825" cy="1462483"/>
            <a:chOff x="0" y="4056912"/>
            <a:chExt cx="9144000" cy="1096862"/>
          </a:xfrm>
        </p:grpSpPr>
        <p:sp>
          <p:nvSpPr>
            <p:cNvPr id="21" name="Prostoročno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18" name="Pravokotnik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grpSp>
      <p:grpSp>
        <p:nvGrpSpPr>
          <p:cNvPr id="7" name="kvadrati"/>
          <p:cNvGrpSpPr/>
          <p:nvPr/>
        </p:nvGrpSpPr>
        <p:grpSpPr>
          <a:xfrm>
            <a:off x="1" y="800551"/>
            <a:ext cx="1063023" cy="524183"/>
            <a:chOff x="0" y="452558"/>
            <a:chExt cx="914400" cy="524182"/>
          </a:xfrm>
        </p:grpSpPr>
        <p:sp>
          <p:nvSpPr>
            <p:cNvPr id="8" name="Zaobljeni pravokotnik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9" name="Zaobljeni pravokotnik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10" name="Pravokotnik z zaobljenima vogaloma na isti strani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grpSp>
      <p:sp>
        <p:nvSpPr>
          <p:cNvPr id="2" name="Označba mesta za naslov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pPr rtl="0"/>
            <a:r>
              <a:rPr lang="sl-SI" noProof="0" dirty="0" smtClean="0"/>
              <a:t>Kliknite, če želite urediti slog naslova matrice</a:t>
            </a:r>
            <a:endParaRPr lang="sl-SI" noProof="0" dirty="0"/>
          </a:p>
        </p:txBody>
      </p:sp>
      <p:sp>
        <p:nvSpPr>
          <p:cNvPr id="3" name="Označba mesta za besedilo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rtl="0"/>
            <a:r>
              <a:rPr lang="sl-SI" noProof="0" dirty="0" smtClean="0"/>
              <a:t>Uredite sloge besedila matrice</a:t>
            </a:r>
          </a:p>
          <a:p>
            <a:pPr lvl="1" rtl="0"/>
            <a:r>
              <a:rPr lang="sl-SI" noProof="0" dirty="0" smtClean="0"/>
              <a:t>Druga raven</a:t>
            </a:r>
          </a:p>
          <a:p>
            <a:pPr lvl="2" rtl="0"/>
            <a:r>
              <a:rPr lang="sl-SI" noProof="0" dirty="0" smtClean="0"/>
              <a:t>Tretja raven</a:t>
            </a:r>
          </a:p>
          <a:p>
            <a:pPr lvl="3" rtl="0"/>
            <a:r>
              <a:rPr lang="sl-SI" noProof="0" dirty="0" smtClean="0"/>
              <a:t>Četrta raven</a:t>
            </a:r>
          </a:p>
          <a:p>
            <a:pPr lvl="4" rtl="0"/>
            <a:r>
              <a:rPr lang="sl-SI" noProof="0" dirty="0" smtClean="0"/>
              <a:t>Peta raven</a:t>
            </a:r>
            <a:endParaRPr lang="sl-SI" noProof="0" dirty="0"/>
          </a:p>
        </p:txBody>
      </p:sp>
      <p:sp>
        <p:nvSpPr>
          <p:cNvPr id="5" name="Označba mesta noge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pPr rtl="0"/>
            <a:r>
              <a:rPr lang="sl-SI" noProof="0" dirty="0" smtClean="0"/>
              <a:t>Dodajte nogo</a:t>
            </a:r>
            <a:endParaRPr lang="sl-SI" noProof="0" dirty="0"/>
          </a:p>
        </p:txBody>
      </p:sp>
      <p:sp>
        <p:nvSpPr>
          <p:cNvPr id="4" name="Označba mesta za datum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pPr rtl="0"/>
            <a:fld id="{7E7BDC4F-6085-494D-BB0A-28A57D9499ED}" type="datetime1">
              <a:rPr lang="sl-SI" noProof="0" smtClean="0"/>
              <a:t>12. 01. 2026</a:t>
            </a:fld>
            <a:endParaRPr lang="sl-SI" noProof="0" dirty="0"/>
          </a:p>
        </p:txBody>
      </p:sp>
      <p:sp>
        <p:nvSpPr>
          <p:cNvPr id="6" name="Označba mesta za številko diapozitiva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pPr rtl="0"/>
            <a:fld id="{34C99D79-8A4B-4031-B1E0-AF26F8EDF2BC}" type="slidenum">
              <a:rPr lang="sl-SI" noProof="0" smtClean="0"/>
              <a:pPr/>
              <a:t>‹#›</a:t>
            </a:fld>
            <a:endParaRPr lang="sl-SI" noProof="0" dirty="0"/>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a:stretch>
            <a:fillRect/>
          </a:stretch>
        </p:blipFill>
        <p:spPr>
          <a:xfrm>
            <a:off x="5086300" y="-5799"/>
            <a:ext cx="7111719" cy="5834187"/>
          </a:xfrm>
          <a:prstGeom prst="rect">
            <a:avLst/>
          </a:prstGeom>
        </p:spPr>
      </p:pic>
      <p:sp>
        <p:nvSpPr>
          <p:cNvPr id="2" name="Title 1"/>
          <p:cNvSpPr>
            <a:spLocks noGrp="1"/>
          </p:cNvSpPr>
          <p:nvPr>
            <p:ph type="ctrTitle"/>
          </p:nvPr>
        </p:nvSpPr>
        <p:spPr>
          <a:xfrm>
            <a:off x="1485900" y="-16488"/>
            <a:ext cx="3743441" cy="3107710"/>
          </a:xfrm>
        </p:spPr>
        <p:txBody>
          <a:bodyPr>
            <a:normAutofit fontScale="90000"/>
          </a:bodyPr>
          <a:lstStyle/>
          <a:p>
            <a:pPr algn="l"/>
            <a:r>
              <a:rPr lang="sl-SI" dirty="0" smtClean="0"/>
              <a:t>Prehrana in dodatki pri duševnih motnjah</a:t>
            </a:r>
            <a:endParaRPr lang="sl-SI" b="1" dirty="0"/>
          </a:p>
        </p:txBody>
      </p:sp>
      <p:sp>
        <p:nvSpPr>
          <p:cNvPr id="3" name="Subtitle 2"/>
          <p:cNvSpPr>
            <a:spLocks noGrp="1"/>
          </p:cNvSpPr>
          <p:nvPr>
            <p:ph type="subTitle" idx="1"/>
          </p:nvPr>
        </p:nvSpPr>
        <p:spPr>
          <a:xfrm>
            <a:off x="261764" y="4209427"/>
            <a:ext cx="2807581" cy="1113081"/>
          </a:xfrm>
        </p:spPr>
        <p:txBody>
          <a:bodyPr>
            <a:normAutofit fontScale="85000" lnSpcReduction="20000"/>
          </a:bodyPr>
          <a:lstStyle/>
          <a:p>
            <a:pPr algn="l"/>
            <a:r>
              <a:rPr lang="sl-SI" sz="1799" dirty="0"/>
              <a:t>PDM</a:t>
            </a:r>
          </a:p>
          <a:p>
            <a:pPr algn="l"/>
            <a:r>
              <a:rPr lang="sl-SI" sz="1799" dirty="0" smtClean="0"/>
              <a:t>2025/26</a:t>
            </a:r>
            <a:endParaRPr lang="sl-SI" sz="1799" dirty="0"/>
          </a:p>
          <a:p>
            <a:pPr algn="l"/>
            <a:r>
              <a:rPr lang="sl-SI" sz="1799" dirty="0"/>
              <a:t>Gorazd Drevenšek</a:t>
            </a:r>
          </a:p>
        </p:txBody>
      </p:sp>
      <p:sp>
        <p:nvSpPr>
          <p:cNvPr id="4" name="Rectangle 1"/>
          <p:cNvSpPr>
            <a:spLocks noChangeArrowheads="1"/>
          </p:cNvSpPr>
          <p:nvPr/>
        </p:nvSpPr>
        <p:spPr bwMode="auto">
          <a:xfrm>
            <a:off x="-1" y="5730816"/>
            <a:ext cx="12188825" cy="1245785"/>
          </a:xfrm>
          <a:prstGeom prst="rect">
            <a:avLst/>
          </a:prstGeom>
          <a:solidFill>
            <a:srgbClr val="14151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sl-SI" altLang="sl-SI" sz="2399" dirty="0">
                <a:solidFill>
                  <a:srgbClr val="FFFFFF"/>
                </a:solidFill>
                <a:latin typeface="Roboto"/>
              </a:rPr>
              <a:t/>
            </a:r>
            <a:br>
              <a:rPr lang="sl-SI" altLang="sl-SI" sz="2399" dirty="0">
                <a:solidFill>
                  <a:srgbClr val="FFFFFF"/>
                </a:solidFill>
                <a:latin typeface="Roboto"/>
              </a:rPr>
            </a:br>
            <a:r>
              <a:rPr lang="sl-SI" altLang="sl-SI" sz="2399" dirty="0">
                <a:solidFill>
                  <a:srgbClr val="FFFFFF"/>
                </a:solidFill>
                <a:latin typeface="Roboto"/>
              </a:rPr>
              <a:t>  </a:t>
            </a:r>
            <a:endParaRPr lang="sl-SI" altLang="sl-SI" sz="1899" dirty="0">
              <a:solidFill>
                <a:srgbClr val="FFFFFF"/>
              </a:solidFill>
              <a:latin typeface="Roboto"/>
            </a:endParaRPr>
          </a:p>
          <a:p>
            <a:pPr fontAlgn="ctr"/>
            <a:r>
              <a:rPr lang="sl-SI" altLang="sl-SI" sz="800" dirty="0">
                <a:solidFill>
                  <a:srgbClr val="DADCE0"/>
                </a:solidFill>
                <a:latin typeface="Roboto"/>
              </a:rPr>
              <a:t>Harvard </a:t>
            </a:r>
            <a:r>
              <a:rPr lang="sl-SI" altLang="sl-SI" sz="800" dirty="0" err="1">
                <a:solidFill>
                  <a:srgbClr val="DADCE0"/>
                </a:solidFill>
                <a:latin typeface="Roboto"/>
              </a:rPr>
              <a:t>Health</a:t>
            </a:r>
            <a:endParaRPr lang="sl-SI" altLang="sl-SI" sz="600" dirty="0"/>
          </a:p>
          <a:p>
            <a:r>
              <a:rPr lang="sl-SI" altLang="sl-SI" sz="1899" dirty="0" err="1">
                <a:solidFill>
                  <a:srgbClr val="FFFFFF"/>
                </a:solidFill>
                <a:latin typeface="Google Sans"/>
              </a:rPr>
              <a:t>Nutritional</a:t>
            </a:r>
            <a:r>
              <a:rPr lang="sl-SI" altLang="sl-SI" sz="1899" dirty="0">
                <a:solidFill>
                  <a:srgbClr val="FFFFFF"/>
                </a:solidFill>
                <a:latin typeface="Google Sans"/>
              </a:rPr>
              <a:t> </a:t>
            </a:r>
            <a:r>
              <a:rPr lang="sl-SI" altLang="sl-SI" sz="1899" dirty="0" err="1">
                <a:solidFill>
                  <a:srgbClr val="FFFFFF"/>
                </a:solidFill>
                <a:latin typeface="Google Sans"/>
              </a:rPr>
              <a:t>psychiatry</a:t>
            </a:r>
            <a:r>
              <a:rPr lang="sl-SI" altLang="sl-SI" sz="1899" dirty="0">
                <a:solidFill>
                  <a:srgbClr val="FFFFFF"/>
                </a:solidFill>
                <a:latin typeface="Google Sans"/>
              </a:rPr>
              <a:t>: </a:t>
            </a:r>
            <a:r>
              <a:rPr lang="sl-SI" altLang="sl-SI" sz="1899" dirty="0" err="1">
                <a:solidFill>
                  <a:srgbClr val="FFFFFF"/>
                </a:solidFill>
                <a:latin typeface="Google Sans"/>
              </a:rPr>
              <a:t>Your</a:t>
            </a:r>
            <a:r>
              <a:rPr lang="sl-SI" altLang="sl-SI" sz="1899" dirty="0">
                <a:solidFill>
                  <a:srgbClr val="FFFFFF"/>
                </a:solidFill>
                <a:latin typeface="Google Sans"/>
              </a:rPr>
              <a:t> </a:t>
            </a:r>
            <a:r>
              <a:rPr lang="sl-SI" altLang="sl-SI" sz="1899" dirty="0" err="1">
                <a:solidFill>
                  <a:srgbClr val="FFFFFF"/>
                </a:solidFill>
                <a:latin typeface="Google Sans"/>
              </a:rPr>
              <a:t>brain</a:t>
            </a:r>
            <a:r>
              <a:rPr lang="sl-SI" altLang="sl-SI" sz="1899" dirty="0">
                <a:solidFill>
                  <a:srgbClr val="FFFFFF"/>
                </a:solidFill>
                <a:latin typeface="Google Sans"/>
              </a:rPr>
              <a:t> on </a:t>
            </a:r>
            <a:r>
              <a:rPr lang="sl-SI" altLang="sl-SI" sz="1899" dirty="0" err="1">
                <a:solidFill>
                  <a:srgbClr val="FFFFFF"/>
                </a:solidFill>
                <a:latin typeface="Google Sans"/>
              </a:rPr>
              <a:t>food</a:t>
            </a:r>
            <a:r>
              <a:rPr lang="sl-SI" altLang="sl-SI" sz="1899" dirty="0">
                <a:solidFill>
                  <a:srgbClr val="FFFFFF"/>
                </a:solidFill>
                <a:latin typeface="Google Sans"/>
              </a:rPr>
              <a:t> - Harvard </a:t>
            </a:r>
            <a:r>
              <a:rPr lang="sl-SI" altLang="sl-SI" sz="1899" dirty="0" err="1">
                <a:solidFill>
                  <a:srgbClr val="FFFFFF"/>
                </a:solidFill>
                <a:latin typeface="Google Sans"/>
              </a:rPr>
              <a:t>Health</a:t>
            </a:r>
            <a:endParaRPr lang="sl-SI" altLang="sl-SI" sz="1899" dirty="0">
              <a:solidFill>
                <a:srgbClr val="FFFFFF"/>
              </a:solidFill>
              <a:latin typeface="Roboto"/>
            </a:endParaRPr>
          </a:p>
        </p:txBody>
      </p:sp>
      <p:pic>
        <p:nvPicPr>
          <p:cNvPr id="1026" name="Picture 2" descr="https://encrypted-tbn2.gstatic.com/faviconV2?url=https://health.harvard.edu&amp;client=VFE&amp;size=32&amp;type=FAVICON&amp;fallback_opts=TYPE,SIZE,URL&amp;nfr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6148" y="6227741"/>
            <a:ext cx="304721" cy="30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18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1055165" y="100462"/>
            <a:ext cx="10050297" cy="6739611"/>
          </a:xfrm>
          <a:prstGeom prst="rect">
            <a:avLst/>
          </a:prstGeom>
        </p:spPr>
      </p:pic>
    </p:spTree>
    <p:extLst>
      <p:ext uri="{BB962C8B-B14F-4D97-AF65-F5344CB8AC3E}">
        <p14:creationId xmlns:p14="http://schemas.microsoft.com/office/powerpoint/2010/main" val="267352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51240" y="477441"/>
            <a:ext cx="3366409" cy="3959409"/>
          </a:xfrm>
        </p:spPr>
        <p:txBody>
          <a:bodyPr>
            <a:normAutofit/>
          </a:bodyPr>
          <a:lstStyle/>
          <a:p>
            <a:r>
              <a:rPr lang="sl-SI" dirty="0" smtClean="0"/>
              <a:t>Potek rojstva, </a:t>
            </a:r>
            <a:r>
              <a:rPr lang="sl-SI" dirty="0" err="1" smtClean="0"/>
              <a:t>mikrobiota</a:t>
            </a:r>
            <a:r>
              <a:rPr lang="sl-SI" dirty="0" smtClean="0"/>
              <a:t> in duševne motnje</a:t>
            </a:r>
            <a:endParaRPr lang="sl-SI" dirty="0"/>
          </a:p>
        </p:txBody>
      </p:sp>
      <p:pic>
        <p:nvPicPr>
          <p:cNvPr id="4" name="Slika 3"/>
          <p:cNvPicPr>
            <a:picLocks noChangeAspect="1"/>
          </p:cNvPicPr>
          <p:nvPr/>
        </p:nvPicPr>
        <p:blipFill>
          <a:blip r:embed="rId2"/>
          <a:stretch>
            <a:fillRect/>
          </a:stretch>
        </p:blipFill>
        <p:spPr>
          <a:xfrm>
            <a:off x="4617375" y="23013"/>
            <a:ext cx="6047848" cy="6789481"/>
          </a:xfrm>
          <a:prstGeom prst="rect">
            <a:avLst/>
          </a:prstGeom>
        </p:spPr>
      </p:pic>
    </p:spTree>
    <p:extLst>
      <p:ext uri="{BB962C8B-B14F-4D97-AF65-F5344CB8AC3E}">
        <p14:creationId xmlns:p14="http://schemas.microsoft.com/office/powerpoint/2010/main" val="216241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5230541" y="2033229"/>
            <a:ext cx="8098108" cy="4753970"/>
          </a:xfrm>
          <a:prstGeom prst="rect">
            <a:avLst/>
          </a:prstGeom>
        </p:spPr>
      </p:pic>
      <p:sp>
        <p:nvSpPr>
          <p:cNvPr id="2" name="Naslov 1"/>
          <p:cNvSpPr>
            <a:spLocks noGrp="1"/>
          </p:cNvSpPr>
          <p:nvPr>
            <p:ph type="title"/>
          </p:nvPr>
        </p:nvSpPr>
        <p:spPr>
          <a:xfrm>
            <a:off x="1773932" y="0"/>
            <a:ext cx="7702850" cy="791882"/>
          </a:xfrm>
        </p:spPr>
        <p:txBody>
          <a:bodyPr>
            <a:normAutofit/>
          </a:bodyPr>
          <a:lstStyle/>
          <a:p>
            <a:r>
              <a:rPr lang="sl-SI" dirty="0" smtClean="0"/>
              <a:t>Dejavniki vpliva na duševno zdravje</a:t>
            </a:r>
            <a:endParaRPr lang="sl-SI" dirty="0"/>
          </a:p>
        </p:txBody>
      </p:sp>
      <p:pic>
        <p:nvPicPr>
          <p:cNvPr id="4" name="Slika 3"/>
          <p:cNvPicPr>
            <a:picLocks noChangeAspect="1"/>
          </p:cNvPicPr>
          <p:nvPr/>
        </p:nvPicPr>
        <p:blipFill>
          <a:blip r:embed="rId3"/>
          <a:stretch>
            <a:fillRect/>
          </a:stretch>
        </p:blipFill>
        <p:spPr>
          <a:xfrm>
            <a:off x="405780" y="1389931"/>
            <a:ext cx="5953402" cy="5468069"/>
          </a:xfrm>
          <a:prstGeom prst="rect">
            <a:avLst/>
          </a:prstGeom>
        </p:spPr>
      </p:pic>
    </p:spTree>
    <p:extLst>
      <p:ext uri="{BB962C8B-B14F-4D97-AF65-F5344CB8AC3E}">
        <p14:creationId xmlns:p14="http://schemas.microsoft.com/office/powerpoint/2010/main" val="389390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775057" y="21577"/>
            <a:ext cx="8490908" cy="414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sl-SI" altLang="sl-SI" sz="1999" b="1" dirty="0">
                <a:solidFill>
                  <a:srgbClr val="FF0000"/>
                </a:solidFill>
                <a:latin typeface="Arial" panose="020B0604020202020204" pitchFamily="34" charset="0"/>
              </a:rPr>
              <a:t>DISBIOZA</a:t>
            </a:r>
            <a:r>
              <a:rPr lang="en-GB" altLang="sl-SI" sz="1999" b="1" dirty="0">
                <a:latin typeface="Arial" panose="020B0604020202020204" pitchFamily="34" charset="0"/>
              </a:rPr>
              <a:t>: </a:t>
            </a:r>
            <a:r>
              <a:rPr lang="sl-SI" altLang="sl-SI" sz="1999" b="1" dirty="0">
                <a:solidFill>
                  <a:srgbClr val="7030A0"/>
                </a:solidFill>
                <a:latin typeface="Arial" panose="020B0604020202020204" pitchFamily="34" charset="0"/>
              </a:rPr>
              <a:t>spremenjeno imunsko stanje </a:t>
            </a:r>
            <a:r>
              <a:rPr lang="sl-SI" altLang="sl-SI" sz="1999" b="1" dirty="0">
                <a:latin typeface="Arial" panose="020B0604020202020204" pitchFamily="34" charset="0"/>
              </a:rPr>
              <a:t>ob kolonizaciji patogenih organizmov, ki vodi v čezmerno </a:t>
            </a:r>
            <a:r>
              <a:rPr lang="sl-SI" altLang="sl-SI" sz="1999" b="1" dirty="0">
                <a:solidFill>
                  <a:srgbClr val="FF0000"/>
                </a:solidFill>
                <a:latin typeface="Arial" panose="020B0604020202020204" pitchFamily="34" charset="0"/>
              </a:rPr>
              <a:t>vnetje</a:t>
            </a:r>
            <a:r>
              <a:rPr lang="en-GB" altLang="sl-SI" sz="1999" b="1" dirty="0">
                <a:latin typeface="Arial" panose="020B0604020202020204" pitchFamily="34" charset="0"/>
              </a:rPr>
              <a:t>, </a:t>
            </a:r>
            <a:r>
              <a:rPr lang="sl-SI" altLang="sl-SI" sz="1600" b="1" dirty="0" err="1">
                <a:latin typeface="Arial" panose="020B0604020202020204" pitchFamily="34" charset="0"/>
              </a:rPr>
              <a:t>displazijo</a:t>
            </a:r>
            <a:r>
              <a:rPr lang="sl-SI" altLang="sl-SI" sz="1600" b="1" dirty="0">
                <a:latin typeface="Arial" panose="020B0604020202020204" pitchFamily="34" charset="0"/>
              </a:rPr>
              <a:t> in </a:t>
            </a:r>
            <a:r>
              <a:rPr lang="en-GB" altLang="sl-SI" sz="1600" b="1" dirty="0" err="1">
                <a:latin typeface="Arial" panose="020B0604020202020204" pitchFamily="34" charset="0"/>
              </a:rPr>
              <a:t>tumorigen</a:t>
            </a:r>
            <a:r>
              <a:rPr lang="sl-SI" altLang="sl-SI" sz="1600" b="1" dirty="0" err="1">
                <a:latin typeface="Arial" panose="020B0604020202020204" pitchFamily="34" charset="0"/>
              </a:rPr>
              <a:t>ezo</a:t>
            </a:r>
            <a:r>
              <a:rPr lang="en-GB" altLang="sl-SI" sz="1600" b="1" dirty="0">
                <a:latin typeface="Arial" panose="020B0604020202020204" pitchFamily="34"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03" y="523921"/>
            <a:ext cx="1841280" cy="3685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907" y="980197"/>
            <a:ext cx="8437037" cy="5760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91293" y="1108470"/>
            <a:ext cx="3917220" cy="231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sl-SI" sz="1089" b="1" dirty="0">
                <a:latin typeface="Arial" panose="020B0604020202020204" pitchFamily="34" charset="0"/>
              </a:rPr>
              <a:t>Sunil Thomas et al. Cancer Res 2017;77:1783-1812</a:t>
            </a:r>
          </a:p>
        </p:txBody>
      </p:sp>
      <p:sp>
        <p:nvSpPr>
          <p:cNvPr id="3077" name="Text Box 5"/>
          <p:cNvSpPr txBox="1">
            <a:spLocks noChangeArrowheads="1"/>
          </p:cNvSpPr>
          <p:nvPr/>
        </p:nvSpPr>
        <p:spPr bwMode="auto">
          <a:xfrm>
            <a:off x="191294" y="707727"/>
            <a:ext cx="4929276" cy="245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sl-SI" sz="907" dirty="0">
                <a:latin typeface="Arial" panose="020B0604020202020204" pitchFamily="34" charset="0"/>
              </a:rPr>
              <a:t>©2017 by American Association for Cancer Research</a:t>
            </a:r>
          </a:p>
        </p:txBody>
      </p:sp>
    </p:spTree>
    <p:extLst>
      <p:ext uri="{BB962C8B-B14F-4D97-AF65-F5344CB8AC3E}">
        <p14:creationId xmlns:p14="http://schemas.microsoft.com/office/powerpoint/2010/main" val="196359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a:stretch>
            <a:fillRect/>
          </a:stretch>
        </p:blipFill>
        <p:spPr>
          <a:xfrm>
            <a:off x="1919036" y="38489"/>
            <a:ext cx="9358602" cy="6828244"/>
          </a:xfrm>
          <a:prstGeom prst="rect">
            <a:avLst/>
          </a:prstGeom>
        </p:spPr>
      </p:pic>
      <p:sp>
        <p:nvSpPr>
          <p:cNvPr id="2" name="PoljeZBesedilom 1"/>
          <p:cNvSpPr txBox="1"/>
          <p:nvPr/>
        </p:nvSpPr>
        <p:spPr>
          <a:xfrm>
            <a:off x="191294" y="117494"/>
            <a:ext cx="7097787" cy="522956"/>
          </a:xfrm>
          <a:prstGeom prst="rect">
            <a:avLst/>
          </a:prstGeom>
          <a:noFill/>
        </p:spPr>
        <p:txBody>
          <a:bodyPr wrap="none" rtlCol="0">
            <a:spAutoFit/>
          </a:bodyPr>
          <a:lstStyle/>
          <a:p>
            <a:r>
              <a:rPr lang="sl-SI" sz="2799" dirty="0"/>
              <a:t>Interakcija črevesne </a:t>
            </a:r>
            <a:r>
              <a:rPr lang="sl-SI" sz="2799" dirty="0" err="1"/>
              <a:t>mikrobiote</a:t>
            </a:r>
            <a:r>
              <a:rPr lang="sl-SI" sz="2799" dirty="0"/>
              <a:t> in možganov</a:t>
            </a:r>
            <a:endParaRPr lang="en-GB" sz="2799" dirty="0"/>
          </a:p>
        </p:txBody>
      </p:sp>
    </p:spTree>
    <p:extLst>
      <p:ext uri="{BB962C8B-B14F-4D97-AF65-F5344CB8AC3E}">
        <p14:creationId xmlns:p14="http://schemas.microsoft.com/office/powerpoint/2010/main" val="30280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F0A88-6B46-0245-B9F9-D82E3F1EB22F}"/>
              </a:ext>
            </a:extLst>
          </p:cNvPr>
          <p:cNvPicPr/>
          <p:nvPr/>
        </p:nvPicPr>
        <p:blipFill rotWithShape="1">
          <a:blip r:embed="rId2">
            <a:extLst>
              <a:ext uri="{28A0092B-C50C-407E-A947-70E740481C1C}">
                <a14:useLocalDpi xmlns:a14="http://schemas.microsoft.com/office/drawing/2010/main" val="0"/>
              </a:ext>
            </a:extLst>
          </a:blip>
          <a:srcRect l="2286"/>
          <a:stretch/>
        </p:blipFill>
        <p:spPr bwMode="auto">
          <a:xfrm>
            <a:off x="7174251" y="765398"/>
            <a:ext cx="4679301" cy="6091709"/>
          </a:xfrm>
          <a:prstGeom prst="rect">
            <a:avLst/>
          </a:prstGeom>
          <a:noFill/>
        </p:spPr>
      </p:pic>
      <p:sp>
        <p:nvSpPr>
          <p:cNvPr id="2" name="Title 1"/>
          <p:cNvSpPr>
            <a:spLocks noGrp="1"/>
          </p:cNvSpPr>
          <p:nvPr>
            <p:ph type="title"/>
          </p:nvPr>
        </p:nvSpPr>
        <p:spPr>
          <a:xfrm>
            <a:off x="1980684" y="45506"/>
            <a:ext cx="8227457" cy="1142702"/>
          </a:xfrm>
        </p:spPr>
        <p:txBody>
          <a:bodyPr>
            <a:normAutofit fontScale="90000"/>
          </a:bodyPr>
          <a:lstStyle/>
          <a:p>
            <a:r>
              <a:rPr lang="sl-SI" dirty="0" smtClean="0"/>
              <a:t>Povezava prebavil z možgani - preko živčevja</a:t>
            </a:r>
            <a:endParaRPr lang="sl-SI" dirty="0"/>
          </a:p>
        </p:txBody>
      </p:sp>
      <p:sp>
        <p:nvSpPr>
          <p:cNvPr id="3" name="Content Placeholder 2"/>
          <p:cNvSpPr>
            <a:spLocks noGrp="1"/>
          </p:cNvSpPr>
          <p:nvPr>
            <p:ph idx="1"/>
          </p:nvPr>
        </p:nvSpPr>
        <p:spPr>
          <a:xfrm>
            <a:off x="263283" y="1413303"/>
            <a:ext cx="6407043" cy="4524784"/>
          </a:xfrm>
        </p:spPr>
        <p:txBody>
          <a:bodyPr>
            <a:noAutofit/>
          </a:bodyPr>
          <a:lstStyle/>
          <a:p>
            <a:r>
              <a:rPr lang="sl-SI" sz="2399" dirty="0"/>
              <a:t>Telesna os „črevesje – možgani“</a:t>
            </a:r>
          </a:p>
          <a:p>
            <a:endParaRPr lang="sl-SI" sz="2399" dirty="0"/>
          </a:p>
          <a:p>
            <a:r>
              <a:rPr lang="en-US" sz="2399" b="1" dirty="0" err="1">
                <a:solidFill>
                  <a:srgbClr val="00B0F0"/>
                </a:solidFill>
              </a:rPr>
              <a:t>Dvosmerna</a:t>
            </a:r>
            <a:r>
              <a:rPr lang="en-US" sz="2399" b="1" dirty="0">
                <a:solidFill>
                  <a:srgbClr val="00B0F0"/>
                </a:solidFill>
              </a:rPr>
              <a:t> </a:t>
            </a:r>
            <a:r>
              <a:rPr lang="en-US" sz="2399" b="1" dirty="0" err="1">
                <a:solidFill>
                  <a:srgbClr val="00B0F0"/>
                </a:solidFill>
              </a:rPr>
              <a:t>komunikacija</a:t>
            </a:r>
            <a:r>
              <a:rPr lang="en-US" sz="2399" b="1" dirty="0">
                <a:solidFill>
                  <a:srgbClr val="00B0F0"/>
                </a:solidFill>
              </a:rPr>
              <a:t> </a:t>
            </a:r>
            <a:r>
              <a:rPr lang="en-US" sz="2399" dirty="0"/>
              <a:t>med </a:t>
            </a:r>
            <a:r>
              <a:rPr lang="en-US" sz="2399" dirty="0" err="1"/>
              <a:t>osrednjim</a:t>
            </a:r>
            <a:r>
              <a:rPr lang="en-US" sz="2399" dirty="0"/>
              <a:t> </a:t>
            </a:r>
            <a:r>
              <a:rPr lang="en-US" sz="2399" dirty="0" err="1"/>
              <a:t>živčnim</a:t>
            </a:r>
            <a:r>
              <a:rPr lang="en-US" sz="2399" dirty="0"/>
              <a:t> </a:t>
            </a:r>
            <a:r>
              <a:rPr lang="en-US" sz="2399" dirty="0" err="1"/>
              <a:t>sistemom</a:t>
            </a:r>
            <a:r>
              <a:rPr lang="en-US" sz="2399" dirty="0"/>
              <a:t> in </a:t>
            </a:r>
            <a:r>
              <a:rPr lang="en-US" sz="2399" dirty="0" err="1"/>
              <a:t>prebavnim</a:t>
            </a:r>
            <a:r>
              <a:rPr lang="en-US" sz="2399" dirty="0"/>
              <a:t> </a:t>
            </a:r>
            <a:r>
              <a:rPr lang="en-US" sz="2399" dirty="0" err="1"/>
              <a:t>traktom</a:t>
            </a:r>
            <a:endParaRPr lang="en-US" sz="2399" dirty="0"/>
          </a:p>
          <a:p>
            <a:pPr lvl="1"/>
            <a:r>
              <a:rPr lang="en-US" sz="2399" dirty="0" err="1">
                <a:solidFill>
                  <a:srgbClr val="FF0000"/>
                </a:solidFill>
              </a:rPr>
              <a:t>Avtonomno</a:t>
            </a:r>
            <a:r>
              <a:rPr lang="en-US" sz="2399" dirty="0">
                <a:solidFill>
                  <a:srgbClr val="FF0000"/>
                </a:solidFill>
              </a:rPr>
              <a:t> </a:t>
            </a:r>
            <a:r>
              <a:rPr lang="en-US" sz="2399" dirty="0" err="1">
                <a:solidFill>
                  <a:srgbClr val="FF0000"/>
                </a:solidFill>
              </a:rPr>
              <a:t>živčevje</a:t>
            </a:r>
            <a:r>
              <a:rPr lang="en-US" sz="2399" dirty="0">
                <a:solidFill>
                  <a:srgbClr val="FF0000"/>
                </a:solidFill>
              </a:rPr>
              <a:t> </a:t>
            </a:r>
            <a:r>
              <a:rPr lang="en-US" sz="2399" dirty="0"/>
              <a:t>(</a:t>
            </a:r>
            <a:r>
              <a:rPr lang="en-US" sz="2399" dirty="0" err="1"/>
              <a:t>enterični</a:t>
            </a:r>
            <a:r>
              <a:rPr lang="en-US" sz="2399" dirty="0"/>
              <a:t> </a:t>
            </a:r>
            <a:r>
              <a:rPr lang="en-US" sz="2399" dirty="0" err="1"/>
              <a:t>živčni</a:t>
            </a:r>
            <a:r>
              <a:rPr lang="en-US" sz="2399" dirty="0"/>
              <a:t> </a:t>
            </a:r>
            <a:r>
              <a:rPr lang="en-US" sz="2399" dirty="0" err="1"/>
              <a:t>sistem</a:t>
            </a:r>
            <a:r>
              <a:rPr lang="en-US" sz="2399" dirty="0"/>
              <a:t>, </a:t>
            </a:r>
            <a:r>
              <a:rPr lang="en-US" sz="2399" dirty="0" err="1"/>
              <a:t>vagus</a:t>
            </a:r>
            <a:r>
              <a:rPr lang="en-US" sz="2399" dirty="0"/>
              <a:t>)</a:t>
            </a:r>
            <a:r>
              <a:rPr lang="sl-SI" sz="2399" dirty="0"/>
              <a:t> in</a:t>
            </a:r>
            <a:r>
              <a:rPr lang="en-US" sz="2399" dirty="0"/>
              <a:t> </a:t>
            </a:r>
            <a:r>
              <a:rPr lang="sl-SI" sz="2399" dirty="0"/>
              <a:t>ž</a:t>
            </a:r>
            <a:r>
              <a:rPr lang="en-US" sz="2399" dirty="0" err="1"/>
              <a:t>ivčni</a:t>
            </a:r>
            <a:r>
              <a:rPr lang="en-US" sz="2399" dirty="0"/>
              <a:t> </a:t>
            </a:r>
            <a:r>
              <a:rPr lang="en-US" sz="2399" dirty="0" err="1"/>
              <a:t>prenašalci</a:t>
            </a:r>
            <a:r>
              <a:rPr lang="en-US" sz="2399" dirty="0"/>
              <a:t> (GABA, NA, 5-HT, D</a:t>
            </a:r>
            <a:r>
              <a:rPr lang="sl-SI" sz="2399" dirty="0"/>
              <a:t>A</a:t>
            </a:r>
            <a:r>
              <a:rPr lang="en-US" sz="2399" dirty="0"/>
              <a:t>, </a:t>
            </a:r>
            <a:r>
              <a:rPr lang="en-US" sz="2399" dirty="0" err="1"/>
              <a:t>ACh</a:t>
            </a:r>
            <a:r>
              <a:rPr lang="en-US" sz="2399" dirty="0"/>
              <a:t>)</a:t>
            </a:r>
          </a:p>
          <a:p>
            <a:pPr lvl="1"/>
            <a:r>
              <a:rPr lang="en-US" sz="2399" dirty="0" err="1">
                <a:solidFill>
                  <a:srgbClr val="00B0F0"/>
                </a:solidFill>
              </a:rPr>
              <a:t>Imunski</a:t>
            </a:r>
            <a:r>
              <a:rPr lang="en-US" sz="2399" dirty="0">
                <a:solidFill>
                  <a:srgbClr val="00B0F0"/>
                </a:solidFill>
              </a:rPr>
              <a:t> </a:t>
            </a:r>
            <a:r>
              <a:rPr lang="en-US" sz="2399" dirty="0" err="1">
                <a:solidFill>
                  <a:srgbClr val="00B0F0"/>
                </a:solidFill>
              </a:rPr>
              <a:t>sistem</a:t>
            </a:r>
            <a:r>
              <a:rPr lang="en-US" sz="2399" dirty="0">
                <a:solidFill>
                  <a:srgbClr val="00B0F0"/>
                </a:solidFill>
              </a:rPr>
              <a:t> </a:t>
            </a:r>
            <a:r>
              <a:rPr lang="en-US" sz="2399" dirty="0"/>
              <a:t>(s </a:t>
            </a:r>
            <a:r>
              <a:rPr lang="en-US" sz="2399" dirty="0" err="1"/>
              <a:t>črevesjem</a:t>
            </a:r>
            <a:r>
              <a:rPr lang="en-US" sz="2399" dirty="0"/>
              <a:t> </a:t>
            </a:r>
            <a:r>
              <a:rPr lang="en-US" sz="2399" dirty="0" err="1"/>
              <a:t>povezana</a:t>
            </a:r>
            <a:r>
              <a:rPr lang="en-US" sz="2399" dirty="0"/>
              <a:t> </a:t>
            </a:r>
            <a:r>
              <a:rPr lang="en-US" sz="2399" dirty="0" err="1"/>
              <a:t>limfoidna</a:t>
            </a:r>
            <a:r>
              <a:rPr lang="en-US" sz="2399" dirty="0"/>
              <a:t> </a:t>
            </a:r>
            <a:r>
              <a:rPr lang="en-US" sz="2399" dirty="0" err="1"/>
              <a:t>tkiva</a:t>
            </a:r>
            <a:r>
              <a:rPr lang="en-US" sz="2399" dirty="0"/>
              <a:t>)</a:t>
            </a:r>
            <a:r>
              <a:rPr lang="sl-SI" sz="2399" dirty="0"/>
              <a:t>,</a:t>
            </a:r>
            <a:endParaRPr lang="en-US" sz="2399" dirty="0"/>
          </a:p>
          <a:p>
            <a:pPr lvl="1"/>
            <a:r>
              <a:rPr lang="en-US" sz="2399" dirty="0" err="1">
                <a:solidFill>
                  <a:srgbClr val="00B050"/>
                </a:solidFill>
              </a:rPr>
              <a:t>Nevroendokrini</a:t>
            </a:r>
            <a:r>
              <a:rPr lang="en-US" sz="2399" dirty="0">
                <a:solidFill>
                  <a:srgbClr val="00B050"/>
                </a:solidFill>
              </a:rPr>
              <a:t> </a:t>
            </a:r>
            <a:r>
              <a:rPr lang="en-US" sz="2399" dirty="0" err="1">
                <a:solidFill>
                  <a:srgbClr val="00B050"/>
                </a:solidFill>
              </a:rPr>
              <a:t>sistem</a:t>
            </a:r>
            <a:r>
              <a:rPr lang="en-US" sz="2399" dirty="0">
                <a:solidFill>
                  <a:srgbClr val="00B050"/>
                </a:solidFill>
              </a:rPr>
              <a:t> </a:t>
            </a:r>
            <a:r>
              <a:rPr lang="en-US" sz="2399" dirty="0"/>
              <a:t>(HPA </a:t>
            </a:r>
            <a:r>
              <a:rPr lang="en-US" sz="2399" dirty="0" err="1"/>
              <a:t>os</a:t>
            </a:r>
            <a:r>
              <a:rPr lang="en-US" sz="2399" dirty="0"/>
              <a:t>, </a:t>
            </a:r>
            <a:r>
              <a:rPr lang="en-US" sz="2399" dirty="0" err="1"/>
              <a:t>nevropeptidi</a:t>
            </a:r>
            <a:r>
              <a:rPr lang="en-US" sz="2399" dirty="0"/>
              <a:t>)</a:t>
            </a:r>
          </a:p>
          <a:p>
            <a:pPr lvl="1"/>
            <a:r>
              <a:rPr lang="en-US" sz="2399" dirty="0" err="1">
                <a:solidFill>
                  <a:schemeClr val="accent6">
                    <a:lumMod val="75000"/>
                  </a:schemeClr>
                </a:solidFill>
              </a:rPr>
              <a:t>Mikrob</a:t>
            </a:r>
            <a:r>
              <a:rPr lang="sl-SI" sz="2399" dirty="0">
                <a:solidFill>
                  <a:schemeClr val="accent6">
                    <a:lumMod val="75000"/>
                  </a:schemeClr>
                </a:solidFill>
              </a:rPr>
              <a:t>n</a:t>
            </a:r>
            <a:r>
              <a:rPr lang="en-US" sz="2399" dirty="0" err="1">
                <a:solidFill>
                  <a:schemeClr val="accent6">
                    <a:lumMod val="75000"/>
                  </a:schemeClr>
                </a:solidFill>
              </a:rPr>
              <a:t>i</a:t>
            </a:r>
            <a:r>
              <a:rPr lang="en-US" sz="2399" dirty="0">
                <a:solidFill>
                  <a:schemeClr val="accent6">
                    <a:lumMod val="75000"/>
                  </a:schemeClr>
                </a:solidFill>
              </a:rPr>
              <a:t> </a:t>
            </a:r>
            <a:r>
              <a:rPr lang="en-US" sz="2399" dirty="0" err="1">
                <a:solidFill>
                  <a:schemeClr val="accent6">
                    <a:lumMod val="75000"/>
                  </a:schemeClr>
                </a:solidFill>
              </a:rPr>
              <a:t>metaboliti</a:t>
            </a:r>
            <a:r>
              <a:rPr lang="en-US" sz="2399" dirty="0">
                <a:solidFill>
                  <a:schemeClr val="accent6">
                    <a:lumMod val="75000"/>
                  </a:schemeClr>
                </a:solidFill>
              </a:rPr>
              <a:t> </a:t>
            </a:r>
            <a:r>
              <a:rPr lang="en-US" sz="2399" dirty="0"/>
              <a:t>(</a:t>
            </a:r>
            <a:r>
              <a:rPr lang="en-US" sz="2399" dirty="0" err="1"/>
              <a:t>triptofanski</a:t>
            </a:r>
            <a:r>
              <a:rPr lang="en-US" sz="2399" dirty="0"/>
              <a:t> </a:t>
            </a:r>
            <a:r>
              <a:rPr lang="en-US" sz="2399" dirty="0" err="1"/>
              <a:t>metaboliti</a:t>
            </a:r>
            <a:r>
              <a:rPr lang="en-US" sz="2399" dirty="0"/>
              <a:t>, SCFA)</a:t>
            </a:r>
          </a:p>
        </p:txBody>
      </p:sp>
    </p:spTree>
    <p:extLst>
      <p:ext uri="{BB962C8B-B14F-4D97-AF65-F5344CB8AC3E}">
        <p14:creationId xmlns:p14="http://schemas.microsoft.com/office/powerpoint/2010/main" val="236393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97888" y="0"/>
            <a:ext cx="4464590" cy="4070926"/>
          </a:xfrm>
        </p:spPr>
        <p:txBody>
          <a:bodyPr>
            <a:normAutofit/>
          </a:bodyPr>
          <a:lstStyle/>
          <a:p>
            <a:r>
              <a:rPr lang="sl-SI" dirty="0" smtClean="0"/>
              <a:t>Katere motnje povzroča </a:t>
            </a:r>
            <a:r>
              <a:rPr lang="sl-SI" dirty="0" err="1" smtClean="0"/>
              <a:t>mikrobiota</a:t>
            </a:r>
            <a:r>
              <a:rPr lang="sl-SI" dirty="0" smtClean="0"/>
              <a:t>?</a:t>
            </a:r>
            <a:br>
              <a:rPr lang="sl-SI" dirty="0" smtClean="0"/>
            </a:br>
            <a:r>
              <a:rPr lang="sl-SI" dirty="0"/>
              <a:t/>
            </a:r>
            <a:br>
              <a:rPr lang="sl-SI" dirty="0"/>
            </a:br>
            <a:r>
              <a:rPr lang="sl-SI" dirty="0" smtClean="0"/>
              <a:t>Kateri produkti metabolizma vplivajo na gostitelja?</a:t>
            </a:r>
            <a:endParaRPr lang="sl-SI" dirty="0"/>
          </a:p>
        </p:txBody>
      </p:sp>
      <p:pic>
        <p:nvPicPr>
          <p:cNvPr id="4" name="Slika 3"/>
          <p:cNvPicPr>
            <a:picLocks noChangeAspect="1"/>
          </p:cNvPicPr>
          <p:nvPr/>
        </p:nvPicPr>
        <p:blipFill>
          <a:blip r:embed="rId2"/>
          <a:stretch>
            <a:fillRect/>
          </a:stretch>
        </p:blipFill>
        <p:spPr>
          <a:xfrm>
            <a:off x="5878446" y="-8393"/>
            <a:ext cx="4820651" cy="6872767"/>
          </a:xfrm>
          <a:prstGeom prst="rect">
            <a:avLst/>
          </a:prstGeom>
        </p:spPr>
      </p:pic>
      <p:sp>
        <p:nvSpPr>
          <p:cNvPr id="5" name="Pravokotnik 4"/>
          <p:cNvSpPr/>
          <p:nvPr/>
        </p:nvSpPr>
        <p:spPr>
          <a:xfrm>
            <a:off x="313799" y="4919649"/>
            <a:ext cx="5544730" cy="1938351"/>
          </a:xfrm>
          <a:prstGeom prst="rect">
            <a:avLst/>
          </a:prstGeom>
        </p:spPr>
        <p:txBody>
          <a:bodyPr wrap="square">
            <a:spAutoFit/>
          </a:bodyPr>
          <a:lstStyle/>
          <a:p>
            <a:r>
              <a:rPr lang="sl-SI" sz="2399" dirty="0"/>
              <a:t>AAA, </a:t>
            </a:r>
            <a:r>
              <a:rPr lang="sl-SI" sz="2399" dirty="0" err="1"/>
              <a:t>aromatic</a:t>
            </a:r>
            <a:r>
              <a:rPr lang="sl-SI" sz="2399" dirty="0"/>
              <a:t> </a:t>
            </a:r>
            <a:r>
              <a:rPr lang="sl-SI" sz="2399" dirty="0" err="1"/>
              <a:t>amino</a:t>
            </a:r>
            <a:r>
              <a:rPr lang="sl-SI" sz="2399" dirty="0"/>
              <a:t> </a:t>
            </a:r>
            <a:r>
              <a:rPr lang="sl-SI" sz="2399" dirty="0" err="1"/>
              <a:t>acid</a:t>
            </a:r>
            <a:r>
              <a:rPr lang="sl-SI" sz="2399" dirty="0"/>
              <a:t>; PSA, </a:t>
            </a:r>
            <a:r>
              <a:rPr lang="sl-SI" sz="2399" dirty="0" err="1"/>
              <a:t>polysaccharide</a:t>
            </a:r>
            <a:r>
              <a:rPr lang="sl-SI" sz="2399" dirty="0"/>
              <a:t> A; </a:t>
            </a:r>
            <a:endParaRPr lang="sl-SI" sz="2399" dirty="0"/>
          </a:p>
          <a:p>
            <a:r>
              <a:rPr lang="sl-SI" sz="2399" dirty="0" err="1"/>
              <a:t>SCFAs</a:t>
            </a:r>
            <a:r>
              <a:rPr lang="sl-SI" sz="2399" dirty="0"/>
              <a:t>, </a:t>
            </a:r>
            <a:r>
              <a:rPr lang="sl-SI" sz="2399" dirty="0" err="1"/>
              <a:t>short-chain</a:t>
            </a:r>
            <a:r>
              <a:rPr lang="sl-SI" sz="2399" dirty="0"/>
              <a:t> </a:t>
            </a:r>
            <a:r>
              <a:rPr lang="sl-SI" sz="2399" dirty="0" err="1"/>
              <a:t>fatty</a:t>
            </a:r>
            <a:r>
              <a:rPr lang="sl-SI" sz="2399" dirty="0"/>
              <a:t> </a:t>
            </a:r>
            <a:r>
              <a:rPr lang="sl-SI" sz="2399" dirty="0" err="1"/>
              <a:t>acids</a:t>
            </a:r>
            <a:r>
              <a:rPr lang="sl-SI" sz="2399" dirty="0"/>
              <a:t>; TMAO, </a:t>
            </a:r>
            <a:r>
              <a:rPr lang="sl-SI" sz="2399" dirty="0" err="1"/>
              <a:t>trimethylamine</a:t>
            </a:r>
            <a:r>
              <a:rPr lang="sl-SI" sz="2399" dirty="0"/>
              <a:t> N-</a:t>
            </a:r>
            <a:r>
              <a:rPr lang="sl-SI" sz="2399" dirty="0" err="1"/>
              <a:t>oxide</a:t>
            </a:r>
            <a:r>
              <a:rPr lang="sl-SI" sz="2399" dirty="0"/>
              <a:t>; TRP, </a:t>
            </a:r>
            <a:r>
              <a:rPr lang="sl-SI" sz="2399" dirty="0" err="1"/>
              <a:t>tryptophan</a:t>
            </a:r>
            <a:r>
              <a:rPr lang="sl-SI" sz="2399" dirty="0"/>
              <a:t>.</a:t>
            </a:r>
          </a:p>
        </p:txBody>
      </p:sp>
    </p:spTree>
    <p:extLst>
      <p:ext uri="{BB962C8B-B14F-4D97-AF65-F5344CB8AC3E}">
        <p14:creationId xmlns:p14="http://schemas.microsoft.com/office/powerpoint/2010/main" val="19458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CC7F-79FE-8445-8522-D45543277538}"/>
              </a:ext>
            </a:extLst>
          </p:cNvPr>
          <p:cNvSpPr>
            <a:spLocks noGrp="1"/>
          </p:cNvSpPr>
          <p:nvPr>
            <p:ph type="title"/>
          </p:nvPr>
        </p:nvSpPr>
        <p:spPr>
          <a:xfrm>
            <a:off x="2063014" y="117495"/>
            <a:ext cx="8113187" cy="1485513"/>
          </a:xfrm>
        </p:spPr>
        <p:txBody>
          <a:bodyPr/>
          <a:lstStyle/>
          <a:p>
            <a:r>
              <a:rPr lang="en-US" dirty="0" err="1"/>
              <a:t>Pomen</a:t>
            </a:r>
            <a:r>
              <a:rPr lang="en-US" dirty="0"/>
              <a:t> </a:t>
            </a:r>
            <a:r>
              <a:rPr lang="en-US" dirty="0" err="1"/>
              <a:t>mikrobiomske</a:t>
            </a:r>
            <a:r>
              <a:rPr lang="en-US" dirty="0"/>
              <a:t> RNA </a:t>
            </a:r>
            <a:r>
              <a:rPr lang="sl-SI" dirty="0" err="1"/>
              <a:t>z</a:t>
            </a:r>
            <a:r>
              <a:rPr lang="en-US" dirty="0" smtClean="0"/>
              <a:t>a </a:t>
            </a:r>
            <a:r>
              <a:rPr lang="en-US" dirty="0" err="1"/>
              <a:t>razvoj</a:t>
            </a:r>
            <a:r>
              <a:rPr lang="en-US" dirty="0"/>
              <a:t> </a:t>
            </a:r>
            <a:r>
              <a:rPr lang="sl-SI" dirty="0" err="1" smtClean="0"/>
              <a:t>metabolnih</a:t>
            </a:r>
            <a:r>
              <a:rPr lang="sl-SI" dirty="0" smtClean="0"/>
              <a:t> motenj</a:t>
            </a:r>
            <a:endParaRPr lang="en-US" dirty="0"/>
          </a:p>
        </p:txBody>
      </p:sp>
      <p:sp>
        <p:nvSpPr>
          <p:cNvPr id="3" name="Content Placeholder 2">
            <a:extLst>
              <a:ext uri="{FF2B5EF4-FFF2-40B4-BE49-F238E27FC236}">
                <a16:creationId xmlns:a16="http://schemas.microsoft.com/office/drawing/2014/main" id="{13AB069C-2FF0-E845-AB18-BE515F6A49C8}"/>
              </a:ext>
            </a:extLst>
          </p:cNvPr>
          <p:cNvSpPr>
            <a:spLocks noGrp="1"/>
          </p:cNvSpPr>
          <p:nvPr>
            <p:ph idx="1"/>
          </p:nvPr>
        </p:nvSpPr>
        <p:spPr>
          <a:xfrm>
            <a:off x="263284" y="1773247"/>
            <a:ext cx="11734246" cy="4535323"/>
          </a:xfrm>
        </p:spPr>
        <p:txBody>
          <a:bodyPr>
            <a:normAutofit/>
          </a:bodyPr>
          <a:lstStyle/>
          <a:p>
            <a:r>
              <a:rPr lang="sl-SI" dirty="0" smtClean="0"/>
              <a:t>Gastrointestinalna </a:t>
            </a:r>
            <a:r>
              <a:rPr lang="sl-SI" b="1" dirty="0" err="1" smtClean="0">
                <a:solidFill>
                  <a:srgbClr val="FF0000"/>
                </a:solidFill>
              </a:rPr>
              <a:t>disbioza</a:t>
            </a:r>
            <a:r>
              <a:rPr lang="sl-SI" b="1" dirty="0" smtClean="0">
                <a:solidFill>
                  <a:srgbClr val="FF0000"/>
                </a:solidFill>
              </a:rPr>
              <a:t> </a:t>
            </a:r>
            <a:r>
              <a:rPr lang="sl-SI" b="1" dirty="0" smtClean="0">
                <a:solidFill>
                  <a:srgbClr val="FF0000"/>
                </a:solidFill>
                <a:sym typeface="Wingdings" panose="05000000000000000000" pitchFamily="2" charset="2"/>
              </a:rPr>
              <a:t></a:t>
            </a:r>
            <a:endParaRPr lang="sl-SI" b="1" dirty="0">
              <a:solidFill>
                <a:srgbClr val="FF0000"/>
              </a:solidFill>
            </a:endParaRPr>
          </a:p>
          <a:p>
            <a:pPr marL="0" indent="0">
              <a:buNone/>
            </a:pPr>
            <a:r>
              <a:rPr lang="en-US" dirty="0" err="1" smtClean="0"/>
              <a:t>Sproščanje</a:t>
            </a:r>
            <a:r>
              <a:rPr lang="en-US" dirty="0" smtClean="0"/>
              <a:t> </a:t>
            </a:r>
            <a:r>
              <a:rPr lang="en-US" b="1" dirty="0" err="1" smtClean="0"/>
              <a:t>lipopolisaharidov</a:t>
            </a:r>
            <a:r>
              <a:rPr lang="sl-SI" b="1" dirty="0" smtClean="0"/>
              <a:t> </a:t>
            </a:r>
            <a:r>
              <a:rPr lang="sl-SI" b="1" dirty="0" smtClean="0">
                <a:sym typeface="Wingdings" panose="05000000000000000000" pitchFamily="2" charset="2"/>
              </a:rPr>
              <a:t></a:t>
            </a:r>
            <a:r>
              <a:rPr lang="en-US" dirty="0" smtClean="0"/>
              <a:t> </a:t>
            </a:r>
            <a:r>
              <a:rPr lang="en-US" dirty="0" err="1" smtClean="0"/>
              <a:t>vnetnih</a:t>
            </a:r>
            <a:r>
              <a:rPr lang="en-US" dirty="0" smtClean="0"/>
              <a:t> </a:t>
            </a:r>
            <a:r>
              <a:rPr lang="en-US" b="1" dirty="0" err="1" smtClean="0"/>
              <a:t>citokinov</a:t>
            </a:r>
            <a:endParaRPr lang="sl-SI" b="1" dirty="0" smtClean="0"/>
          </a:p>
          <a:p>
            <a:r>
              <a:rPr lang="sl-SI" dirty="0"/>
              <a:t>Bakterijski </a:t>
            </a:r>
            <a:r>
              <a:rPr lang="sl-SI" dirty="0" err="1"/>
              <a:t>lipopolisaharidi</a:t>
            </a:r>
            <a:r>
              <a:rPr lang="sl-SI" dirty="0"/>
              <a:t> in amiloidi </a:t>
            </a:r>
            <a:r>
              <a:rPr lang="sl-SI" dirty="0" smtClean="0"/>
              <a:t>večajo prepustnost </a:t>
            </a:r>
            <a:r>
              <a:rPr lang="sl-SI" dirty="0"/>
              <a:t>črevesja, </a:t>
            </a:r>
            <a:r>
              <a:rPr lang="sl-SI" dirty="0" err="1" smtClean="0"/>
              <a:t>interlevkini</a:t>
            </a:r>
            <a:r>
              <a:rPr lang="sl-SI" dirty="0" smtClean="0"/>
              <a:t> </a:t>
            </a:r>
            <a:r>
              <a:rPr lang="sl-SI" dirty="0"/>
              <a:t>IL-17A in </a:t>
            </a:r>
            <a:r>
              <a:rPr lang="sl-SI" dirty="0" smtClean="0"/>
              <a:t>IL-22</a:t>
            </a:r>
            <a:endParaRPr lang="sl-SI"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0BCA1292-2B3E-9345-805C-0B1027B970D6}"/>
              </a:ext>
            </a:extLst>
          </p:cNvPr>
          <p:cNvPicPr>
            <a:picLocks noChangeAspect="1"/>
          </p:cNvPicPr>
          <p:nvPr/>
        </p:nvPicPr>
        <p:blipFill>
          <a:blip r:embed="rId3"/>
          <a:stretch>
            <a:fillRect/>
          </a:stretch>
        </p:blipFill>
        <p:spPr>
          <a:xfrm>
            <a:off x="4355459" y="3500387"/>
            <a:ext cx="7210136" cy="3189508"/>
          </a:xfrm>
          <a:prstGeom prst="rect">
            <a:avLst/>
          </a:prstGeom>
        </p:spPr>
      </p:pic>
      <p:sp>
        <p:nvSpPr>
          <p:cNvPr id="5" name="Rectangle 4"/>
          <p:cNvSpPr/>
          <p:nvPr/>
        </p:nvSpPr>
        <p:spPr>
          <a:xfrm>
            <a:off x="191294" y="4292871"/>
            <a:ext cx="3914790" cy="2061566"/>
          </a:xfrm>
          <a:prstGeom prst="rect">
            <a:avLst/>
          </a:prstGeom>
        </p:spPr>
        <p:txBody>
          <a:bodyPr wrap="square">
            <a:spAutoFit/>
          </a:bodyPr>
          <a:lstStyle/>
          <a:p>
            <a:r>
              <a:rPr lang="en-US" sz="1600" dirty="0" err="1"/>
              <a:t>Nevrodegenerativne</a:t>
            </a:r>
            <a:r>
              <a:rPr lang="en-US" sz="1600" dirty="0"/>
              <a:t> </a:t>
            </a:r>
            <a:r>
              <a:rPr lang="en-US" sz="1600" dirty="0" err="1"/>
              <a:t>bolezni</a:t>
            </a:r>
            <a:r>
              <a:rPr lang="en-US" sz="1600" dirty="0"/>
              <a:t> – </a:t>
            </a:r>
            <a:r>
              <a:rPr lang="en-US" sz="1600" b="1" dirty="0" err="1"/>
              <a:t>bakterijska</a:t>
            </a:r>
            <a:r>
              <a:rPr lang="en-US" sz="1600" b="1" dirty="0"/>
              <a:t> </a:t>
            </a:r>
            <a:r>
              <a:rPr lang="en-US" sz="1600" b="1" dirty="0" err="1"/>
              <a:t>amiloidoza</a:t>
            </a:r>
            <a:endParaRPr lang="en-US" sz="1600" b="1" dirty="0"/>
          </a:p>
          <a:p>
            <a:pPr lvl="1"/>
            <a:r>
              <a:rPr lang="sl-SI" sz="1600" dirty="0" err="1"/>
              <a:t>Agregacija</a:t>
            </a:r>
            <a:r>
              <a:rPr lang="sl-SI" sz="1600" dirty="0"/>
              <a:t> in akumulacija proteinov α-</a:t>
            </a:r>
            <a:r>
              <a:rPr lang="sl-SI" sz="1600" dirty="0" err="1"/>
              <a:t>sinuklein</a:t>
            </a:r>
            <a:r>
              <a:rPr lang="sl-SI" sz="1600" dirty="0"/>
              <a:t> (</a:t>
            </a:r>
            <a:r>
              <a:rPr lang="sl-SI" sz="1600" b="1" dirty="0" err="1"/>
              <a:t>αSyn</a:t>
            </a:r>
            <a:r>
              <a:rPr lang="sl-SI" sz="1600" dirty="0"/>
              <a:t>), </a:t>
            </a:r>
          </a:p>
          <a:p>
            <a:pPr lvl="1"/>
            <a:r>
              <a:rPr lang="sl-SI" sz="1600" dirty="0"/>
              <a:t>nenormalna </a:t>
            </a:r>
            <a:r>
              <a:rPr lang="sl-SI" sz="1600" dirty="0" err="1"/>
              <a:t>ekstracelularna</a:t>
            </a:r>
            <a:r>
              <a:rPr lang="sl-SI" sz="1600" dirty="0"/>
              <a:t> akumulacija </a:t>
            </a:r>
            <a:r>
              <a:rPr lang="sl-SI" sz="1600" dirty="0" err="1"/>
              <a:t>amiloidnega</a:t>
            </a:r>
            <a:r>
              <a:rPr lang="sl-SI" sz="1600" dirty="0"/>
              <a:t>-</a:t>
            </a:r>
            <a:r>
              <a:rPr lang="sl-SI" sz="1600" dirty="0">
                <a:sym typeface="Symbol" pitchFamily="2" charset="2"/>
              </a:rPr>
              <a:t></a:t>
            </a:r>
            <a:r>
              <a:rPr lang="sl-SI" sz="1600" dirty="0"/>
              <a:t> peptida (</a:t>
            </a:r>
            <a:r>
              <a:rPr lang="sl-SI" sz="1600" b="1" dirty="0"/>
              <a:t>A</a:t>
            </a:r>
            <a:r>
              <a:rPr lang="sl-SI" sz="1600" b="1" dirty="0">
                <a:sym typeface="Symbol" pitchFamily="2" charset="2"/>
              </a:rPr>
              <a:t></a:t>
            </a:r>
            <a:r>
              <a:rPr lang="sl-SI" sz="1600" dirty="0"/>
              <a:t>), senilnih plakov, disf. gena </a:t>
            </a:r>
            <a:r>
              <a:rPr lang="sl-SI" sz="1600" b="1" dirty="0"/>
              <a:t>SOD1</a:t>
            </a:r>
            <a:r>
              <a:rPr lang="sl-SI" sz="1600" dirty="0"/>
              <a:t>.</a:t>
            </a:r>
          </a:p>
        </p:txBody>
      </p:sp>
    </p:spTree>
    <p:extLst>
      <p:ext uri="{BB962C8B-B14F-4D97-AF65-F5344CB8AC3E}">
        <p14:creationId xmlns:p14="http://schemas.microsoft.com/office/powerpoint/2010/main" val="336141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684" y="275459"/>
            <a:ext cx="8227457" cy="921874"/>
          </a:xfrm>
        </p:spPr>
        <p:txBody>
          <a:bodyPr>
            <a:normAutofit fontScale="90000"/>
          </a:bodyPr>
          <a:lstStyle/>
          <a:p>
            <a:r>
              <a:rPr lang="sl-SI" sz="3599" dirty="0"/>
              <a:t>Transplantacija </a:t>
            </a:r>
            <a:r>
              <a:rPr lang="sl-SI" sz="3599" i="1" dirty="0">
                <a:solidFill>
                  <a:schemeClr val="bg2">
                    <a:lumMod val="75000"/>
                  </a:schemeClr>
                </a:solidFill>
              </a:rPr>
              <a:t>fekalne mikrobiote </a:t>
            </a:r>
            <a:r>
              <a:rPr lang="sl-SI" sz="3599" dirty="0"/>
              <a:t>- </a:t>
            </a:r>
            <a:r>
              <a:rPr lang="sl-SI" sz="3599" dirty="0">
                <a:solidFill>
                  <a:srgbClr val="FF0000"/>
                </a:solidFill>
              </a:rPr>
              <a:t>FMT</a:t>
            </a:r>
          </a:p>
        </p:txBody>
      </p:sp>
      <p:pic>
        <p:nvPicPr>
          <p:cNvPr id="4" name="Picture 3">
            <a:extLst>
              <a:ext uri="{FF2B5EF4-FFF2-40B4-BE49-F238E27FC236}">
                <a16:creationId xmlns:a16="http://schemas.microsoft.com/office/drawing/2014/main" id="{4505A9D1-57DF-144F-8336-72046E36658A}"/>
              </a:ext>
            </a:extLst>
          </p:cNvPr>
          <p:cNvPicPr>
            <a:picLocks noChangeAspect="1"/>
          </p:cNvPicPr>
          <p:nvPr/>
        </p:nvPicPr>
        <p:blipFill>
          <a:blip r:embed="rId2"/>
          <a:stretch>
            <a:fillRect/>
          </a:stretch>
        </p:blipFill>
        <p:spPr>
          <a:xfrm>
            <a:off x="4006724" y="1282818"/>
            <a:ext cx="7774838" cy="5392742"/>
          </a:xfrm>
          <a:prstGeom prst="rect">
            <a:avLst/>
          </a:prstGeom>
        </p:spPr>
      </p:pic>
      <p:sp>
        <p:nvSpPr>
          <p:cNvPr id="5" name="Content Placeholder 2">
            <a:extLst>
              <a:ext uri="{FF2B5EF4-FFF2-40B4-BE49-F238E27FC236}">
                <a16:creationId xmlns:a16="http://schemas.microsoft.com/office/drawing/2014/main" id="{2D9A1AB1-5D9B-BB4A-A982-7B070880A9D3}"/>
              </a:ext>
            </a:extLst>
          </p:cNvPr>
          <p:cNvSpPr txBox="1">
            <a:spLocks/>
          </p:cNvSpPr>
          <p:nvPr/>
        </p:nvSpPr>
        <p:spPr>
          <a:xfrm>
            <a:off x="551241" y="2205183"/>
            <a:ext cx="3368821" cy="4426560"/>
          </a:xfrm>
          <a:prstGeom prst="rect">
            <a:avLst/>
          </a:prstGeom>
        </p:spPr>
        <p:txBody>
          <a:bodyPr vert="horz" lIns="91416" tIns="45708" rIns="91416" bIns="45708"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l-SI" sz="3199" dirty="0">
                <a:sym typeface="Wingdings" panose="05000000000000000000" pitchFamily="2" charset="2"/>
              </a:rPr>
              <a:t>FMT iz </a:t>
            </a:r>
            <a:r>
              <a:rPr lang="sl-SI" sz="3199" i="1" dirty="0">
                <a:sym typeface="Wingdings" panose="05000000000000000000" pitchFamily="2" charset="2"/>
              </a:rPr>
              <a:t>suhega</a:t>
            </a:r>
            <a:r>
              <a:rPr lang="sl-SI" sz="3199" dirty="0">
                <a:sym typeface="Wingdings" panose="05000000000000000000" pitchFamily="2" charset="2"/>
              </a:rPr>
              <a:t> v </a:t>
            </a:r>
            <a:r>
              <a:rPr lang="sl-SI" sz="3199" b="1" i="1" dirty="0">
                <a:sym typeface="Wingdings" panose="05000000000000000000" pitchFamily="2" charset="2"/>
              </a:rPr>
              <a:t>debelega</a:t>
            </a:r>
            <a:r>
              <a:rPr lang="sl-SI" sz="3199" dirty="0">
                <a:sym typeface="Wingdings" panose="05000000000000000000" pitchFamily="2" charset="2"/>
              </a:rPr>
              <a:t> in obratno -</a:t>
            </a:r>
          </a:p>
          <a:p>
            <a:pPr marL="0" indent="0">
              <a:buNone/>
            </a:pPr>
            <a:r>
              <a:rPr lang="sl-SI" sz="3199" dirty="0">
                <a:sym typeface="Wingdings" panose="05000000000000000000" pitchFamily="2" charset="2"/>
              </a:rPr>
              <a:t> </a:t>
            </a:r>
          </a:p>
          <a:p>
            <a:pPr>
              <a:buFontTx/>
              <a:buChar char="-"/>
            </a:pPr>
            <a:r>
              <a:rPr lang="sl-SI" sz="3199" b="1" dirty="0">
                <a:solidFill>
                  <a:schemeClr val="accent6">
                    <a:lumMod val="75000"/>
                  </a:schemeClr>
                </a:solidFill>
                <a:sym typeface="Wingdings" panose="05000000000000000000" pitchFamily="2" charset="2"/>
              </a:rPr>
              <a:t>Debel</a:t>
            </a:r>
            <a:r>
              <a:rPr lang="sl-SI" sz="3199" dirty="0">
                <a:solidFill>
                  <a:schemeClr val="accent6">
                    <a:lumMod val="75000"/>
                  </a:schemeClr>
                </a:solidFill>
                <a:sym typeface="Wingdings" panose="05000000000000000000" pitchFamily="2" charset="2"/>
              </a:rPr>
              <a:t> </a:t>
            </a:r>
            <a:r>
              <a:rPr lang="sl-SI" sz="3199" u="sng" dirty="0">
                <a:sym typeface="Wingdings" panose="05000000000000000000" pitchFamily="2" charset="2"/>
              </a:rPr>
              <a:t>izgubi</a:t>
            </a:r>
            <a:r>
              <a:rPr lang="sl-SI" sz="3199" dirty="0">
                <a:sym typeface="Wingdings" panose="05000000000000000000" pitchFamily="2" charset="2"/>
              </a:rPr>
              <a:t> težo, </a:t>
            </a:r>
            <a:r>
              <a:rPr lang="sl-SI" sz="3199" i="1" dirty="0">
                <a:solidFill>
                  <a:srgbClr val="00B0F0"/>
                </a:solidFill>
                <a:sym typeface="Wingdings" panose="05000000000000000000" pitchFamily="2" charset="2"/>
              </a:rPr>
              <a:t>Suhi</a:t>
            </a:r>
            <a:r>
              <a:rPr lang="sl-SI" sz="3199" dirty="0">
                <a:solidFill>
                  <a:srgbClr val="00B0F0"/>
                </a:solidFill>
                <a:sym typeface="Wingdings" panose="05000000000000000000" pitchFamily="2" charset="2"/>
              </a:rPr>
              <a:t> </a:t>
            </a:r>
            <a:r>
              <a:rPr lang="sl-SI" sz="3199" dirty="0">
                <a:sym typeface="Wingdings" panose="05000000000000000000" pitchFamily="2" charset="2"/>
              </a:rPr>
              <a:t>jo </a:t>
            </a:r>
            <a:r>
              <a:rPr lang="sl-SI" sz="3199" u="sng" dirty="0">
                <a:sym typeface="Wingdings" panose="05000000000000000000" pitchFamily="2" charset="2"/>
              </a:rPr>
              <a:t>pridobi</a:t>
            </a:r>
            <a:r>
              <a:rPr lang="sl-SI" sz="3199" dirty="0">
                <a:sym typeface="Wingdings" panose="05000000000000000000" pitchFamily="2" charset="2"/>
              </a:rPr>
              <a:t>.</a:t>
            </a:r>
          </a:p>
          <a:p>
            <a:pPr marL="0" indent="0">
              <a:buNone/>
            </a:pPr>
            <a:endParaRPr lang="sl-SI" sz="3199" dirty="0">
              <a:sym typeface="Wingdings" panose="05000000000000000000" pitchFamily="2" charset="2"/>
            </a:endParaRPr>
          </a:p>
          <a:p>
            <a:pPr>
              <a:buFontTx/>
              <a:buChar char="-"/>
            </a:pPr>
            <a:r>
              <a:rPr lang="sl-SI" sz="3199" dirty="0">
                <a:solidFill>
                  <a:srgbClr val="FF0000"/>
                </a:solidFill>
                <a:sym typeface="Wingdings" panose="05000000000000000000" pitchFamily="2" charset="2"/>
              </a:rPr>
              <a:t>Ali lahko podoben učinek dosežemo pri bolniku z depresijo, kako drugo motnjo?</a:t>
            </a:r>
            <a:endParaRPr lang="en-US" sz="3199" dirty="0">
              <a:solidFill>
                <a:srgbClr val="FF0000"/>
              </a:solidFill>
            </a:endParaRPr>
          </a:p>
        </p:txBody>
      </p:sp>
    </p:spTree>
    <p:extLst>
      <p:ext uri="{BB962C8B-B14F-4D97-AF65-F5344CB8AC3E}">
        <p14:creationId xmlns:p14="http://schemas.microsoft.com/office/powerpoint/2010/main" val="327682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32709" y="81412"/>
            <a:ext cx="5169821" cy="414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sl-SI" sz="1999" b="1" dirty="0">
                <a:latin typeface="Arial" charset="0"/>
              </a:rPr>
              <a:t>FMT </a:t>
            </a:r>
            <a:r>
              <a:rPr lang="sl-SI" altLang="sl-SI" sz="1999" b="1" dirty="0">
                <a:latin typeface="Arial" charset="0"/>
              </a:rPr>
              <a:t>sproži spremembe v periferni populaciji </a:t>
            </a:r>
            <a:r>
              <a:rPr lang="sl-SI" altLang="sl-SI" sz="1999" b="1" dirty="0">
                <a:solidFill>
                  <a:srgbClr val="3366FF"/>
                </a:solidFill>
                <a:latin typeface="Arial" charset="0"/>
              </a:rPr>
              <a:t>imunskih celic</a:t>
            </a:r>
            <a:r>
              <a:rPr lang="en-GB" altLang="sl-SI" sz="1999" b="1" dirty="0">
                <a:latin typeface="Arial" charset="0"/>
              </a:rPr>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4934" y="1197333"/>
            <a:ext cx="816267" cy="522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199143" y="6138903"/>
            <a:ext cx="3917220" cy="231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sl-SI" sz="1100" b="1" dirty="0">
                <a:latin typeface="Arial" charset="0"/>
              </a:rPr>
              <a:t>Min-Soo Kim et al. Gut doi:10.1136/gutjnl-2018-317431</a:t>
            </a:r>
          </a:p>
        </p:txBody>
      </p:sp>
      <p:sp>
        <p:nvSpPr>
          <p:cNvPr id="3077" name="Text Box 5"/>
          <p:cNvSpPr txBox="1">
            <a:spLocks noChangeArrowheads="1"/>
          </p:cNvSpPr>
          <p:nvPr/>
        </p:nvSpPr>
        <p:spPr bwMode="auto">
          <a:xfrm>
            <a:off x="767208" y="6524538"/>
            <a:ext cx="6855494" cy="244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9pPr>
          </a:lstStyle>
          <a:p>
            <a:r>
              <a:rPr lang="en-GB" altLang="sl-SI" sz="900" dirty="0">
                <a:latin typeface="Arial" charset="0"/>
              </a:rPr>
              <a:t>Copyright © BMJ Publishing Group Ltd &amp; British Society of Gastroenterology. All rights reserved.</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455" y="893"/>
            <a:ext cx="6263065" cy="716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7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89956" y="146753"/>
            <a:ext cx="7884646" cy="821162"/>
          </a:xfrm>
        </p:spPr>
        <p:txBody>
          <a:bodyPr>
            <a:normAutofit/>
          </a:bodyPr>
          <a:lstStyle/>
          <a:p>
            <a:r>
              <a:rPr lang="sl-SI" sz="3999" dirty="0"/>
              <a:t>Prehrana in duševno zdravje</a:t>
            </a:r>
          </a:p>
        </p:txBody>
      </p:sp>
      <p:sp>
        <p:nvSpPr>
          <p:cNvPr id="3" name="Označba mesta vsebine 2"/>
          <p:cNvSpPr>
            <a:spLocks noGrp="1"/>
          </p:cNvSpPr>
          <p:nvPr>
            <p:ph idx="1"/>
          </p:nvPr>
        </p:nvSpPr>
        <p:spPr>
          <a:xfrm>
            <a:off x="263283" y="1408976"/>
            <a:ext cx="7702850" cy="5448131"/>
          </a:xfrm>
        </p:spPr>
        <p:txBody>
          <a:bodyPr>
            <a:normAutofit/>
          </a:bodyPr>
          <a:lstStyle/>
          <a:p>
            <a:r>
              <a:rPr lang="sl-SI" sz="3199" dirty="0"/>
              <a:t>povezave med nizkimi ravnmi nekaterih hranil – kot so </a:t>
            </a:r>
            <a:r>
              <a:rPr lang="sl-SI" sz="3199" dirty="0">
                <a:solidFill>
                  <a:srgbClr val="00B0F0"/>
                </a:solidFill>
              </a:rPr>
              <a:t>folna kislina</a:t>
            </a:r>
            <a:r>
              <a:rPr lang="sl-SI" sz="3199" dirty="0"/>
              <a:t>, </a:t>
            </a:r>
            <a:r>
              <a:rPr lang="sl-SI" sz="3199" dirty="0">
                <a:solidFill>
                  <a:srgbClr val="7030A0"/>
                </a:solidFill>
              </a:rPr>
              <a:t>magnezij</a:t>
            </a:r>
            <a:r>
              <a:rPr lang="sl-SI" sz="3199" dirty="0"/>
              <a:t>, </a:t>
            </a:r>
            <a:r>
              <a:rPr lang="sl-SI" sz="3199" dirty="0">
                <a:solidFill>
                  <a:srgbClr val="CC6600"/>
                </a:solidFill>
              </a:rPr>
              <a:t>železo</a:t>
            </a:r>
            <a:r>
              <a:rPr lang="sl-SI" sz="3199" dirty="0"/>
              <a:t>, </a:t>
            </a:r>
            <a:r>
              <a:rPr lang="sl-SI" sz="3199" dirty="0">
                <a:solidFill>
                  <a:srgbClr val="99CC00"/>
                </a:solidFill>
              </a:rPr>
              <a:t>cink</a:t>
            </a:r>
            <a:r>
              <a:rPr lang="sl-SI" sz="3199" dirty="0"/>
              <a:t> in vitamini </a:t>
            </a:r>
            <a:r>
              <a:rPr lang="sl-SI" sz="3199" dirty="0">
                <a:solidFill>
                  <a:srgbClr val="00B0F0"/>
                </a:solidFill>
              </a:rPr>
              <a:t>B6</a:t>
            </a:r>
            <a:r>
              <a:rPr lang="sl-SI" sz="3199" dirty="0"/>
              <a:t>, </a:t>
            </a:r>
            <a:r>
              <a:rPr lang="sl-SI" sz="3199" dirty="0">
                <a:solidFill>
                  <a:srgbClr val="00B0F0"/>
                </a:solidFill>
              </a:rPr>
              <a:t>B12</a:t>
            </a:r>
            <a:r>
              <a:rPr lang="sl-SI" sz="3199" dirty="0"/>
              <a:t> in </a:t>
            </a:r>
            <a:r>
              <a:rPr lang="sl-SI" sz="3199" dirty="0">
                <a:solidFill>
                  <a:srgbClr val="00B0F0"/>
                </a:solidFill>
              </a:rPr>
              <a:t>D</a:t>
            </a:r>
            <a:r>
              <a:rPr lang="sl-SI" sz="3199" dirty="0"/>
              <a:t> – in poslabšanjem </a:t>
            </a:r>
            <a:r>
              <a:rPr lang="sl-SI" sz="3199" u="sng" dirty="0"/>
              <a:t>počutja, občutkom tesnobe in tveganjem za depresijo</a:t>
            </a:r>
            <a:r>
              <a:rPr lang="sl-SI" sz="3199" dirty="0"/>
              <a:t>,</a:t>
            </a:r>
          </a:p>
          <a:p>
            <a:endParaRPr lang="sl-SI" sz="3199" dirty="0"/>
          </a:p>
          <a:p>
            <a:r>
              <a:rPr lang="sl-SI" sz="3199" dirty="0"/>
              <a:t>povezava med prehrano z visoko vsebnostjo </a:t>
            </a:r>
            <a:r>
              <a:rPr lang="sl-SI" sz="3199" dirty="0">
                <a:solidFill>
                  <a:srgbClr val="FF0000"/>
                </a:solidFill>
              </a:rPr>
              <a:t>rafiniranih sladkorjev</a:t>
            </a:r>
            <a:r>
              <a:rPr lang="sl-SI" sz="3199" dirty="0"/>
              <a:t> in nepravilnim delovanjem možganov - poslabšanje simptomov duševnih motenj (depresija).</a:t>
            </a:r>
          </a:p>
        </p:txBody>
      </p:sp>
      <p:pic>
        <p:nvPicPr>
          <p:cNvPr id="4" name="Slika 3"/>
          <p:cNvPicPr>
            <a:picLocks noChangeAspect="1"/>
          </p:cNvPicPr>
          <p:nvPr/>
        </p:nvPicPr>
        <p:blipFill>
          <a:blip r:embed="rId2"/>
          <a:stretch>
            <a:fillRect/>
          </a:stretch>
        </p:blipFill>
        <p:spPr>
          <a:xfrm>
            <a:off x="7966132" y="2565129"/>
            <a:ext cx="3850917" cy="3850917"/>
          </a:xfrm>
          <a:prstGeom prst="rect">
            <a:avLst/>
          </a:prstGeom>
        </p:spPr>
      </p:pic>
    </p:spTree>
    <p:extLst>
      <p:ext uri="{BB962C8B-B14F-4D97-AF65-F5344CB8AC3E}">
        <p14:creationId xmlns:p14="http://schemas.microsoft.com/office/powerpoint/2010/main" val="25696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046" y="117494"/>
            <a:ext cx="8227457" cy="849885"/>
          </a:xfrm>
        </p:spPr>
        <p:txBody>
          <a:bodyPr>
            <a:normAutofit/>
          </a:bodyPr>
          <a:lstStyle/>
          <a:p>
            <a:r>
              <a:rPr lang="sl-SI" sz="3599" dirty="0"/>
              <a:t>Sestava mikrobiote </a:t>
            </a:r>
            <a:r>
              <a:rPr lang="sl-SI" sz="3599" dirty="0">
                <a:solidFill>
                  <a:srgbClr val="FF0000"/>
                </a:solidFill>
              </a:rPr>
              <a:t>osiromašena</a:t>
            </a:r>
            <a:r>
              <a:rPr lang="sl-SI" sz="3599" dirty="0"/>
              <a:t> pri AD</a:t>
            </a:r>
          </a:p>
        </p:txBody>
      </p:sp>
      <p:sp>
        <p:nvSpPr>
          <p:cNvPr id="4" name="Rectangle 3"/>
          <p:cNvSpPr/>
          <p:nvPr/>
        </p:nvSpPr>
        <p:spPr>
          <a:xfrm>
            <a:off x="1991026" y="6308570"/>
            <a:ext cx="2125797" cy="461417"/>
          </a:xfrm>
          <a:prstGeom prst="rect">
            <a:avLst/>
          </a:prstGeom>
        </p:spPr>
        <p:txBody>
          <a:bodyPr wrap="none">
            <a:spAutoFit/>
          </a:bodyPr>
          <a:lstStyle/>
          <a:p>
            <a:r>
              <a:rPr lang="sl-SI" sz="2399" dirty="0" err="1"/>
              <a:t>Sun</a:t>
            </a:r>
            <a:r>
              <a:rPr lang="sl-SI" sz="2399" dirty="0"/>
              <a:t> </a:t>
            </a:r>
            <a:r>
              <a:rPr lang="sl-SI" sz="2399" i="1" dirty="0" err="1"/>
              <a:t>et</a:t>
            </a:r>
            <a:r>
              <a:rPr lang="sl-SI" sz="2399" i="1" dirty="0"/>
              <a:t> </a:t>
            </a:r>
            <a:r>
              <a:rPr lang="sl-SI" sz="2399" i="1" dirty="0" err="1"/>
              <a:t>al</a:t>
            </a:r>
            <a:r>
              <a:rPr lang="sl-SI" sz="2399" i="1" dirty="0"/>
              <a:t>., 2019</a:t>
            </a:r>
            <a:endParaRPr lang="sl-SI" sz="2399"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8123" y="2133195"/>
            <a:ext cx="2028297" cy="122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509" y="4096420"/>
            <a:ext cx="4883168" cy="250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271" y="1506728"/>
            <a:ext cx="5444910" cy="248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44636" y="981366"/>
            <a:ext cx="1066040" cy="461417"/>
          </a:xfrm>
          <a:prstGeom prst="rect">
            <a:avLst/>
          </a:prstGeom>
          <a:noFill/>
        </p:spPr>
        <p:txBody>
          <a:bodyPr wrap="none" rtlCol="0">
            <a:spAutoFit/>
          </a:bodyPr>
          <a:lstStyle/>
          <a:p>
            <a:r>
              <a:rPr lang="sl-SI" sz="2399" dirty="0"/>
              <a:t>Deblo:</a:t>
            </a:r>
            <a:endParaRPr lang="sl-SI" sz="2399" dirty="0"/>
          </a:p>
        </p:txBody>
      </p:sp>
      <p:sp>
        <p:nvSpPr>
          <p:cNvPr id="5" name="TextBox 4"/>
          <p:cNvSpPr txBox="1"/>
          <p:nvPr/>
        </p:nvSpPr>
        <p:spPr>
          <a:xfrm>
            <a:off x="8542048" y="3860936"/>
            <a:ext cx="793921" cy="461417"/>
          </a:xfrm>
          <a:prstGeom prst="rect">
            <a:avLst/>
          </a:prstGeom>
          <a:noFill/>
        </p:spPr>
        <p:txBody>
          <a:bodyPr wrap="none" rtlCol="0">
            <a:spAutoFit/>
          </a:bodyPr>
          <a:lstStyle/>
          <a:p>
            <a:r>
              <a:rPr lang="sl-SI" sz="2399" dirty="0"/>
              <a:t>Rod:</a:t>
            </a:r>
            <a:endParaRPr lang="sl-SI" sz="2399" dirty="0"/>
          </a:p>
        </p:txBody>
      </p:sp>
    </p:spTree>
    <p:extLst>
      <p:ext uri="{BB962C8B-B14F-4D97-AF65-F5344CB8AC3E}">
        <p14:creationId xmlns:p14="http://schemas.microsoft.com/office/powerpoint/2010/main" val="76464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735949" y="117495"/>
            <a:ext cx="8490908" cy="614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sl-SI" altLang="sl-SI" sz="1999" b="1" dirty="0" err="1">
                <a:latin typeface="Arial" charset="0"/>
              </a:rPr>
              <a:t>Mikrobiom</a:t>
            </a:r>
            <a:r>
              <a:rPr lang="sl-SI" altLang="sl-SI" sz="1999" b="1" dirty="0">
                <a:latin typeface="Arial" charset="0"/>
              </a:rPr>
              <a:t> črevesnega epitelija starejših oseb z AD izraža manj </a:t>
            </a:r>
            <a:r>
              <a:rPr lang="en-GB" altLang="sl-SI" sz="1999" b="1" dirty="0">
                <a:solidFill>
                  <a:srgbClr val="FF0000"/>
                </a:solidFill>
                <a:latin typeface="Arial" charset="0"/>
              </a:rPr>
              <a:t>P-</a:t>
            </a:r>
            <a:r>
              <a:rPr lang="sl-SI" altLang="sl-SI" sz="1999" b="1" dirty="0" err="1">
                <a:solidFill>
                  <a:srgbClr val="FF0000"/>
                </a:solidFill>
                <a:latin typeface="Arial" charset="0"/>
              </a:rPr>
              <a:t>glikoproteina</a:t>
            </a:r>
            <a:r>
              <a:rPr lang="en-GB" altLang="sl-SI" sz="1999" b="1" dirty="0">
                <a:latin typeface="Arial" charset="0"/>
              </a:rPr>
              <a:t>, </a:t>
            </a:r>
            <a:r>
              <a:rPr lang="sl-SI" altLang="sl-SI" sz="1999" b="1" dirty="0">
                <a:latin typeface="Arial" charset="0"/>
              </a:rPr>
              <a:t>višjo stopnjo vnetnega odziva in </a:t>
            </a:r>
            <a:r>
              <a:rPr lang="sl-SI" altLang="sl-SI" sz="1999" b="1" dirty="0" err="1">
                <a:latin typeface="Arial" charset="0"/>
              </a:rPr>
              <a:t>epitelijske</a:t>
            </a:r>
            <a:r>
              <a:rPr lang="sl-SI" altLang="sl-SI" sz="1999" b="1" dirty="0">
                <a:latin typeface="Arial" charset="0"/>
              </a:rPr>
              <a:t> površine</a:t>
            </a:r>
            <a:r>
              <a:rPr lang="en-GB" altLang="sl-SI" sz="1999" b="1" dirty="0">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087" y="6453990"/>
            <a:ext cx="8292240" cy="430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3044" y="956761"/>
            <a:ext cx="3984757" cy="5495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631078" y="6203449"/>
            <a:ext cx="3917220" cy="231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sl-SI" sz="1100" b="1" dirty="0">
                <a:latin typeface="Arial" charset="0"/>
              </a:rPr>
              <a:t>John P. Haran et al. </a:t>
            </a:r>
            <a:r>
              <a:rPr lang="en-GB" altLang="sl-SI" sz="1100" b="1" dirty="0" err="1">
                <a:latin typeface="Arial" charset="0"/>
              </a:rPr>
              <a:t>mBio</a:t>
            </a:r>
            <a:r>
              <a:rPr lang="en-GB" altLang="sl-SI" sz="1100" b="1" dirty="0">
                <a:latin typeface="Arial" charset="0"/>
              </a:rPr>
              <a:t> 2019; doi:10.1128/mBio.00632-19</a:t>
            </a:r>
          </a:p>
        </p:txBody>
      </p:sp>
      <p:sp>
        <p:nvSpPr>
          <p:cNvPr id="2" name="TextBox 1"/>
          <p:cNvSpPr txBox="1"/>
          <p:nvPr/>
        </p:nvSpPr>
        <p:spPr>
          <a:xfrm>
            <a:off x="477788" y="1443855"/>
            <a:ext cx="3237605" cy="4521599"/>
          </a:xfrm>
          <a:prstGeom prst="rect">
            <a:avLst/>
          </a:prstGeom>
          <a:noFill/>
        </p:spPr>
        <p:txBody>
          <a:bodyPr wrap="square" rtlCol="0">
            <a:spAutoFit/>
          </a:bodyPr>
          <a:lstStyle/>
          <a:p>
            <a:r>
              <a:rPr lang="sl-SI" sz="2399" b="1" dirty="0"/>
              <a:t>P </a:t>
            </a:r>
            <a:r>
              <a:rPr lang="sl-SI" sz="2399" b="1" dirty="0" err="1"/>
              <a:t>glikoprotein</a:t>
            </a:r>
            <a:r>
              <a:rPr lang="sl-SI" sz="2399" b="1" dirty="0"/>
              <a:t> </a:t>
            </a:r>
            <a:r>
              <a:rPr lang="sl-SI" sz="2399" dirty="0"/>
              <a:t>v epiteliju </a:t>
            </a:r>
            <a:r>
              <a:rPr lang="sl-SI" sz="2399" dirty="0" err="1"/>
              <a:t>črevesjua</a:t>
            </a:r>
            <a:r>
              <a:rPr lang="sl-SI" sz="2399" dirty="0"/>
              <a:t> </a:t>
            </a:r>
            <a:r>
              <a:rPr lang="sl-SI" sz="2399" dirty="0">
                <a:solidFill>
                  <a:srgbClr val="00B050"/>
                </a:solidFill>
              </a:rPr>
              <a:t>vrača </a:t>
            </a:r>
            <a:r>
              <a:rPr lang="sl-SI" sz="2399" dirty="0" err="1">
                <a:solidFill>
                  <a:srgbClr val="00B050"/>
                </a:solidFill>
              </a:rPr>
              <a:t>ksenobiotike</a:t>
            </a:r>
            <a:r>
              <a:rPr lang="sl-SI" sz="2399" dirty="0">
                <a:solidFill>
                  <a:srgbClr val="00B050"/>
                </a:solidFill>
              </a:rPr>
              <a:t> </a:t>
            </a:r>
            <a:r>
              <a:rPr lang="sl-SI" sz="2399" dirty="0"/>
              <a:t>iz krvi v črevo;</a:t>
            </a:r>
          </a:p>
          <a:p>
            <a:endParaRPr lang="sl-SI" sz="2399" dirty="0"/>
          </a:p>
          <a:p>
            <a:r>
              <a:rPr lang="sl-SI" sz="2399" dirty="0"/>
              <a:t>Podobno se dogaja v možganih, kjer vrača </a:t>
            </a:r>
            <a:r>
              <a:rPr lang="sl-SI" sz="2399" dirty="0" err="1"/>
              <a:t>ksenobiotike</a:t>
            </a:r>
            <a:r>
              <a:rPr lang="sl-SI" sz="2399" dirty="0"/>
              <a:t> iz endotelija v lumen žil;</a:t>
            </a:r>
          </a:p>
          <a:p>
            <a:endParaRPr lang="sl-SI" sz="2399" dirty="0"/>
          </a:p>
          <a:p>
            <a:r>
              <a:rPr lang="sl-SI" sz="2399" dirty="0"/>
              <a:t>Podobne funkcije tudi v drugih organih.</a:t>
            </a:r>
            <a:endParaRPr lang="sl-SI" sz="2399" dirty="0"/>
          </a:p>
        </p:txBody>
      </p:sp>
    </p:spTree>
    <p:extLst>
      <p:ext uri="{BB962C8B-B14F-4D97-AF65-F5344CB8AC3E}">
        <p14:creationId xmlns:p14="http://schemas.microsoft.com/office/powerpoint/2010/main" val="384999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940" y="894"/>
            <a:ext cx="10151590" cy="980473"/>
          </a:xfrm>
        </p:spPr>
        <p:txBody>
          <a:bodyPr>
            <a:normAutofit fontScale="90000"/>
          </a:bodyPr>
          <a:lstStyle/>
          <a:p>
            <a:r>
              <a:rPr lang="sl-SI" sz="3199" b="1" dirty="0"/>
              <a:t>Dejavniki, na katere </a:t>
            </a:r>
            <a:r>
              <a:rPr lang="sl-SI" sz="3199" b="1" u="sng" dirty="0">
                <a:solidFill>
                  <a:srgbClr val="99CC00"/>
                </a:solidFill>
              </a:rPr>
              <a:t>lahko vplivamo </a:t>
            </a:r>
            <a:r>
              <a:rPr lang="sl-SI" sz="3199" b="1" dirty="0"/>
              <a:t>z dietami / </a:t>
            </a:r>
            <a:r>
              <a:rPr lang="sl-SI" sz="3199" b="1" dirty="0" err="1"/>
              <a:t>nutricističnimi</a:t>
            </a:r>
            <a:r>
              <a:rPr lang="sl-SI" sz="3199" b="1" dirty="0"/>
              <a:t> pristopi</a:t>
            </a:r>
          </a:p>
        </p:txBody>
      </p:sp>
      <p:sp>
        <p:nvSpPr>
          <p:cNvPr id="3" name="Content Placeholder 2"/>
          <p:cNvSpPr>
            <a:spLocks noGrp="1"/>
          </p:cNvSpPr>
          <p:nvPr>
            <p:ph idx="1"/>
          </p:nvPr>
        </p:nvSpPr>
        <p:spPr>
          <a:xfrm>
            <a:off x="551240" y="1557281"/>
            <a:ext cx="5399194" cy="4524784"/>
          </a:xfrm>
        </p:spPr>
        <p:txBody>
          <a:bodyPr>
            <a:normAutofit lnSpcReduction="10000"/>
          </a:bodyPr>
          <a:lstStyle/>
          <a:p>
            <a:r>
              <a:rPr lang="sl-SI" sz="3199" dirty="0">
                <a:solidFill>
                  <a:srgbClr val="FF0000"/>
                </a:solidFill>
              </a:rPr>
              <a:t>Starost 		X</a:t>
            </a:r>
          </a:p>
          <a:p>
            <a:r>
              <a:rPr lang="sl-SI" sz="3199" dirty="0">
                <a:solidFill>
                  <a:srgbClr val="FF0000"/>
                </a:solidFill>
              </a:rPr>
              <a:t>Genetika (tj. APOe4) 		X</a:t>
            </a:r>
          </a:p>
          <a:p>
            <a:r>
              <a:rPr lang="sl-SI" sz="3199" dirty="0">
                <a:solidFill>
                  <a:srgbClr val="00B050"/>
                </a:solidFill>
              </a:rPr>
              <a:t>Prekomerna telesna teža / debelost </a:t>
            </a:r>
          </a:p>
          <a:p>
            <a:r>
              <a:rPr lang="sl-SI" sz="3199" dirty="0">
                <a:solidFill>
                  <a:srgbClr val="00B050"/>
                </a:solidFill>
              </a:rPr>
              <a:t>Hipertenzija </a:t>
            </a:r>
          </a:p>
          <a:p>
            <a:r>
              <a:rPr lang="sl-SI" sz="3199" dirty="0">
                <a:solidFill>
                  <a:srgbClr val="00B050"/>
                </a:solidFill>
              </a:rPr>
              <a:t>Visok holesterol </a:t>
            </a:r>
            <a:endParaRPr lang="sl-SI" sz="3199" dirty="0"/>
          </a:p>
          <a:p>
            <a:r>
              <a:rPr lang="sl-SI" sz="3199" dirty="0" err="1">
                <a:solidFill>
                  <a:srgbClr val="00B050"/>
                </a:solidFill>
              </a:rPr>
              <a:t>Dislipidemija</a:t>
            </a:r>
            <a:r>
              <a:rPr lang="sl-SI" sz="3199" dirty="0">
                <a:solidFill>
                  <a:srgbClr val="00B050"/>
                </a:solidFill>
              </a:rPr>
              <a:t> </a:t>
            </a:r>
          </a:p>
        </p:txBody>
      </p:sp>
      <p:sp>
        <p:nvSpPr>
          <p:cNvPr id="4" name="Content Placeholder 2"/>
          <p:cNvSpPr txBox="1">
            <a:spLocks/>
          </p:cNvSpPr>
          <p:nvPr/>
        </p:nvSpPr>
        <p:spPr bwMode="auto">
          <a:xfrm>
            <a:off x="5950434" y="1557281"/>
            <a:ext cx="5615161" cy="452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Century Gothic" pitchFamily="34" charset="0"/>
              <a:buChar char="□"/>
              <a:defRPr sz="3200">
                <a:solidFill>
                  <a:schemeClr val="bg2"/>
                </a:solidFill>
                <a:latin typeface="+mn-lt"/>
                <a:ea typeface="+mn-ea"/>
                <a:cs typeface="+mn-cs"/>
              </a:defRPr>
            </a:lvl1pPr>
            <a:lvl2pPr marL="742950" indent="-285750" algn="l" rtl="0" eaLnBrk="1" fontAlgn="base" hangingPunct="1">
              <a:spcBef>
                <a:spcPct val="20000"/>
              </a:spcBef>
              <a:spcAft>
                <a:spcPct val="0"/>
              </a:spcAft>
              <a:buClr>
                <a:schemeClr val="tx1"/>
              </a:buClr>
              <a:buFont typeface="Century Gothic" pitchFamily="34" charset="0"/>
              <a:buChar char="□"/>
              <a:defRPr sz="2800">
                <a:solidFill>
                  <a:schemeClr val="bg2"/>
                </a:solidFill>
                <a:latin typeface="+mn-lt"/>
              </a:defRPr>
            </a:lvl2pPr>
            <a:lvl3pPr marL="1143000" indent="-228600" algn="l" rtl="0" eaLnBrk="1" fontAlgn="base" hangingPunct="1">
              <a:spcBef>
                <a:spcPct val="20000"/>
              </a:spcBef>
              <a:spcAft>
                <a:spcPct val="0"/>
              </a:spcAft>
              <a:buClr>
                <a:schemeClr val="tx1"/>
              </a:buClr>
              <a:buFont typeface="Century Gothic" pitchFamily="34" charset="0"/>
              <a:buChar char="□"/>
              <a:defRPr sz="2400">
                <a:solidFill>
                  <a:schemeClr val="bg2"/>
                </a:solidFill>
                <a:latin typeface="+mn-lt"/>
              </a:defRPr>
            </a:lvl3pPr>
            <a:lvl4pPr marL="16002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4pPr>
            <a:lvl5pPr marL="20574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5pPr>
            <a:lvl6pPr marL="25146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6pPr>
            <a:lvl7pPr marL="29718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7pPr>
            <a:lvl8pPr marL="34290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8pPr>
            <a:lvl9pPr marL="38862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9pPr>
          </a:lstStyle>
          <a:p>
            <a:r>
              <a:rPr lang="sl-SI" sz="3199" kern="0" dirty="0">
                <a:solidFill>
                  <a:srgbClr val="00B050"/>
                </a:solidFill>
              </a:rPr>
              <a:t>Sladkorna bolezen tipa II </a:t>
            </a:r>
          </a:p>
          <a:p>
            <a:r>
              <a:rPr lang="sl-SI" sz="3199" kern="0" dirty="0">
                <a:solidFill>
                  <a:srgbClr val="3333CC"/>
                </a:solidFill>
              </a:rPr>
              <a:t>Slaba duševna ali socialna stimulacija </a:t>
            </a:r>
          </a:p>
          <a:p>
            <a:r>
              <a:rPr lang="sl-SI" sz="3199" kern="0" dirty="0">
                <a:solidFill>
                  <a:srgbClr val="3333CC"/>
                </a:solidFill>
              </a:rPr>
              <a:t>Slab izobrazbeni status </a:t>
            </a:r>
          </a:p>
          <a:p>
            <a:r>
              <a:rPr lang="sl-SI" sz="3199" kern="0" dirty="0">
                <a:solidFill>
                  <a:srgbClr val="0070C0"/>
                </a:solidFill>
              </a:rPr>
              <a:t>Nizka aktivnost / sedeči način življenja </a:t>
            </a:r>
          </a:p>
          <a:p>
            <a:r>
              <a:rPr lang="sl-SI" sz="3199" kern="0" dirty="0">
                <a:solidFill>
                  <a:srgbClr val="99CC00"/>
                </a:solidFill>
              </a:rPr>
              <a:t>Kajenje </a:t>
            </a:r>
          </a:p>
        </p:txBody>
      </p:sp>
    </p:spTree>
    <p:extLst>
      <p:ext uri="{BB962C8B-B14F-4D97-AF65-F5344CB8AC3E}">
        <p14:creationId xmlns:p14="http://schemas.microsoft.com/office/powerpoint/2010/main" val="315465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100" y="0"/>
            <a:ext cx="9718548" cy="980473"/>
          </a:xfrm>
        </p:spPr>
        <p:txBody>
          <a:bodyPr>
            <a:normAutofit/>
          </a:bodyPr>
          <a:lstStyle/>
          <a:p>
            <a:r>
              <a:rPr lang="sl-SI" dirty="0" smtClean="0"/>
              <a:t>Kognitivne spremembe in izboljšana prehrana</a:t>
            </a:r>
            <a:endParaRPr lang="sl-SI" dirty="0"/>
          </a:p>
        </p:txBody>
      </p:sp>
      <p:sp>
        <p:nvSpPr>
          <p:cNvPr id="3" name="Content Placeholder 2"/>
          <p:cNvSpPr>
            <a:spLocks noGrp="1"/>
          </p:cNvSpPr>
          <p:nvPr>
            <p:ph idx="1"/>
          </p:nvPr>
        </p:nvSpPr>
        <p:spPr>
          <a:xfrm>
            <a:off x="693812" y="1844824"/>
            <a:ext cx="11158333" cy="4391888"/>
          </a:xfrm>
        </p:spPr>
        <p:txBody>
          <a:bodyPr>
            <a:normAutofit/>
          </a:bodyPr>
          <a:lstStyle/>
          <a:p>
            <a:r>
              <a:rPr lang="sl-SI" sz="3199" dirty="0"/>
              <a:t>Manjši </a:t>
            </a:r>
            <a:r>
              <a:rPr lang="sl-SI" sz="3199" dirty="0">
                <a:solidFill>
                  <a:srgbClr val="FF0000"/>
                </a:solidFill>
              </a:rPr>
              <a:t>oksidativni stres </a:t>
            </a:r>
            <a:r>
              <a:rPr lang="sl-SI" sz="3199" dirty="0">
                <a:sym typeface="Wingdings" panose="05000000000000000000" pitchFamily="2" charset="2"/>
              </a:rPr>
              <a:t> več antioksidantov</a:t>
            </a:r>
          </a:p>
          <a:p>
            <a:r>
              <a:rPr lang="sl-SI" sz="3199" dirty="0">
                <a:sym typeface="Wingdings" panose="05000000000000000000" pitchFamily="2" charset="2"/>
              </a:rPr>
              <a:t>Zmanjšanje </a:t>
            </a:r>
            <a:r>
              <a:rPr lang="sl-SI" sz="3199" dirty="0" err="1">
                <a:solidFill>
                  <a:srgbClr val="C00000"/>
                </a:solidFill>
                <a:sym typeface="Wingdings" panose="05000000000000000000" pitchFamily="2" charset="2"/>
              </a:rPr>
              <a:t>homocisteina</a:t>
            </a:r>
            <a:r>
              <a:rPr lang="sl-SI" sz="3199" dirty="0">
                <a:solidFill>
                  <a:schemeClr val="accent6">
                    <a:lumMod val="40000"/>
                    <a:lumOff val="60000"/>
                  </a:schemeClr>
                </a:solidFill>
                <a:sym typeface="Wingdings" panose="05000000000000000000" pitchFamily="2" charset="2"/>
              </a:rPr>
              <a:t> </a:t>
            </a:r>
            <a:r>
              <a:rPr lang="sl-SI" sz="3199" dirty="0">
                <a:sym typeface="Wingdings" panose="05000000000000000000" pitchFamily="2" charset="2"/>
              </a:rPr>
              <a:t> uravnavanje krvnega tlaka</a:t>
            </a:r>
          </a:p>
          <a:p>
            <a:r>
              <a:rPr lang="sl-SI" sz="3199" dirty="0">
                <a:sym typeface="Wingdings" panose="05000000000000000000" pitchFamily="2" charset="2"/>
              </a:rPr>
              <a:t>Modulacija </a:t>
            </a:r>
            <a:r>
              <a:rPr lang="sl-SI" sz="3199" dirty="0">
                <a:solidFill>
                  <a:srgbClr val="C00000"/>
                </a:solidFill>
                <a:sym typeface="Wingdings" panose="05000000000000000000" pitchFamily="2" charset="2"/>
              </a:rPr>
              <a:t>vnetij </a:t>
            </a:r>
            <a:r>
              <a:rPr lang="sl-SI" sz="3199" dirty="0">
                <a:sym typeface="Wingdings" panose="05000000000000000000" pitchFamily="2" charset="2"/>
              </a:rPr>
              <a:t> povečanje celičnega energetskega izkoristka</a:t>
            </a:r>
          </a:p>
          <a:p>
            <a:r>
              <a:rPr lang="sl-SI" sz="3199" dirty="0">
                <a:sym typeface="Wingdings" panose="05000000000000000000" pitchFamily="2" charset="2"/>
              </a:rPr>
              <a:t>Optimiziranje </a:t>
            </a:r>
            <a:r>
              <a:rPr lang="sl-SI" sz="3199" dirty="0" err="1">
                <a:solidFill>
                  <a:srgbClr val="00B050"/>
                </a:solidFill>
                <a:sym typeface="Wingdings" panose="05000000000000000000" pitchFamily="2" charset="2"/>
              </a:rPr>
              <a:t>nevroprotekcije</a:t>
            </a:r>
            <a:r>
              <a:rPr lang="sl-SI" sz="3199" dirty="0">
                <a:solidFill>
                  <a:srgbClr val="00B050"/>
                </a:solidFill>
                <a:sym typeface="Wingdings" panose="05000000000000000000" pitchFamily="2" charset="2"/>
              </a:rPr>
              <a:t> </a:t>
            </a:r>
            <a:r>
              <a:rPr lang="sl-SI" sz="3199" dirty="0">
                <a:sym typeface="Wingdings" panose="05000000000000000000" pitchFamily="2" charset="2"/>
              </a:rPr>
              <a:t> pospešitev nevrogeneze</a:t>
            </a:r>
          </a:p>
          <a:p>
            <a:r>
              <a:rPr lang="sl-SI" sz="3199" dirty="0">
                <a:sym typeface="Wingdings" panose="05000000000000000000" pitchFamily="2" charset="2"/>
              </a:rPr>
              <a:t>Podpora </a:t>
            </a:r>
            <a:r>
              <a:rPr lang="sl-SI" sz="3199" dirty="0">
                <a:solidFill>
                  <a:srgbClr val="0070C0"/>
                </a:solidFill>
                <a:sym typeface="Wingdings" panose="05000000000000000000" pitchFamily="2" charset="2"/>
              </a:rPr>
              <a:t>stabilnosti membran </a:t>
            </a:r>
            <a:r>
              <a:rPr lang="sl-SI" sz="3199" dirty="0">
                <a:sym typeface="Wingdings" panose="05000000000000000000" pitchFamily="2" charset="2"/>
              </a:rPr>
              <a:t> optimizacija ravni živčnih prenašalcev</a:t>
            </a:r>
            <a:endParaRPr lang="sl-SI" sz="3199" dirty="0"/>
          </a:p>
        </p:txBody>
      </p:sp>
    </p:spTree>
    <p:extLst>
      <p:ext uri="{BB962C8B-B14F-4D97-AF65-F5344CB8AC3E}">
        <p14:creationId xmlns:p14="http://schemas.microsoft.com/office/powerpoint/2010/main" val="23421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sz="3999" dirty="0">
                <a:solidFill>
                  <a:srgbClr val="073E87"/>
                </a:solidFill>
                <a:latin typeface="Trebuchet MS"/>
              </a:rPr>
              <a:t>Die</a:t>
            </a:r>
            <a:r>
              <a:rPr lang="sl-SI" sz="3999" dirty="0">
                <a:solidFill>
                  <a:srgbClr val="073E87"/>
                </a:solidFill>
                <a:latin typeface="Trebuchet MS"/>
              </a:rPr>
              <a:t>te</a:t>
            </a:r>
            <a:endParaRPr lang="en-AU" dirty="0"/>
          </a:p>
        </p:txBody>
      </p:sp>
      <p:sp>
        <p:nvSpPr>
          <p:cNvPr id="3" name="Content Placeholder 2"/>
          <p:cNvSpPr>
            <a:spLocks noGrp="1"/>
          </p:cNvSpPr>
          <p:nvPr>
            <p:ph idx="1"/>
          </p:nvPr>
        </p:nvSpPr>
        <p:spPr/>
        <p:txBody>
          <a:bodyPr>
            <a:noAutofit/>
          </a:bodyPr>
          <a:lstStyle/>
          <a:p>
            <a:pPr marL="365650" indent="-255955">
              <a:spcBef>
                <a:spcPts val="300"/>
              </a:spcBef>
              <a:buClr>
                <a:srgbClr val="5BD078"/>
              </a:buClr>
              <a:buFont typeface="Georgia"/>
              <a:buChar char="•"/>
              <a:defRPr/>
            </a:pPr>
            <a:r>
              <a:rPr lang="sl-SI" sz="2399" dirty="0">
                <a:solidFill>
                  <a:prstClr val="black"/>
                </a:solidFill>
              </a:rPr>
              <a:t>Novejše raziskave sledijo </a:t>
            </a:r>
            <a:r>
              <a:rPr lang="en-AU" sz="2399" dirty="0">
                <a:solidFill>
                  <a:prstClr val="black"/>
                </a:solidFill>
              </a:rPr>
              <a:t>3 diet</a:t>
            </a:r>
            <a:r>
              <a:rPr lang="sl-SI" sz="2399" dirty="0">
                <a:solidFill>
                  <a:prstClr val="black"/>
                </a:solidFill>
              </a:rPr>
              <a:t>am</a:t>
            </a:r>
            <a:r>
              <a:rPr lang="en-AU" sz="2399" dirty="0">
                <a:solidFill>
                  <a:prstClr val="black"/>
                </a:solidFill>
              </a:rPr>
              <a:t>:</a:t>
            </a:r>
          </a:p>
          <a:p>
            <a:pPr marL="109695" indent="0">
              <a:spcBef>
                <a:spcPts val="300"/>
              </a:spcBef>
              <a:buClr>
                <a:srgbClr val="5BD078"/>
              </a:buClr>
              <a:buNone/>
              <a:defRPr/>
            </a:pPr>
            <a:endParaRPr lang="en-AU" sz="2399" dirty="0">
              <a:solidFill>
                <a:prstClr val="black"/>
              </a:solidFill>
            </a:endParaRPr>
          </a:p>
          <a:p>
            <a:pPr marL="109695" indent="0">
              <a:spcBef>
                <a:spcPts val="300"/>
              </a:spcBef>
              <a:buClr>
                <a:srgbClr val="5BD078"/>
              </a:buClr>
              <a:buNone/>
              <a:defRPr/>
            </a:pPr>
            <a:r>
              <a:rPr lang="en-AU" dirty="0">
                <a:solidFill>
                  <a:prstClr val="black"/>
                </a:solidFill>
              </a:rPr>
              <a:t>1. </a:t>
            </a:r>
            <a:r>
              <a:rPr lang="sl-SI" dirty="0">
                <a:solidFill>
                  <a:srgbClr val="FF5555"/>
                </a:solidFill>
              </a:rPr>
              <a:t>Mediteranska</a:t>
            </a:r>
            <a:r>
              <a:rPr lang="en-AU" dirty="0">
                <a:solidFill>
                  <a:prstClr val="black"/>
                </a:solidFill>
              </a:rPr>
              <a:t> diet</a:t>
            </a:r>
            <a:r>
              <a:rPr lang="sl-SI" dirty="0">
                <a:solidFill>
                  <a:prstClr val="black"/>
                </a:solidFill>
              </a:rPr>
              <a:t>a</a:t>
            </a:r>
            <a:endParaRPr lang="en-AU" dirty="0">
              <a:solidFill>
                <a:prstClr val="black"/>
              </a:solidFill>
            </a:endParaRPr>
          </a:p>
          <a:p>
            <a:pPr marL="566758" indent="-457063">
              <a:spcBef>
                <a:spcPts val="300"/>
              </a:spcBef>
              <a:buClr>
                <a:srgbClr val="5BD078"/>
              </a:buClr>
              <a:buFont typeface="Arial" charset="0"/>
              <a:buAutoNum type="arabicPeriod"/>
              <a:defRPr/>
            </a:pPr>
            <a:endParaRPr lang="en-AU" dirty="0">
              <a:solidFill>
                <a:prstClr val="black"/>
              </a:solidFill>
            </a:endParaRPr>
          </a:p>
          <a:p>
            <a:pPr marL="109695" indent="0">
              <a:spcBef>
                <a:spcPts val="300"/>
              </a:spcBef>
              <a:buClr>
                <a:srgbClr val="5BD078"/>
              </a:buClr>
              <a:buNone/>
              <a:defRPr/>
            </a:pPr>
            <a:r>
              <a:rPr lang="en-AU" dirty="0">
                <a:solidFill>
                  <a:prstClr val="black"/>
                </a:solidFill>
              </a:rPr>
              <a:t>2. </a:t>
            </a:r>
            <a:r>
              <a:rPr lang="en-AU" dirty="0">
                <a:solidFill>
                  <a:srgbClr val="00B0F0"/>
                </a:solidFill>
              </a:rPr>
              <a:t>DASH</a:t>
            </a:r>
            <a:r>
              <a:rPr lang="en-AU" dirty="0">
                <a:solidFill>
                  <a:prstClr val="black"/>
                </a:solidFill>
              </a:rPr>
              <a:t> diet</a:t>
            </a:r>
            <a:r>
              <a:rPr lang="sl-SI" dirty="0">
                <a:solidFill>
                  <a:prstClr val="black"/>
                </a:solidFill>
              </a:rPr>
              <a:t>a</a:t>
            </a:r>
            <a:r>
              <a:rPr lang="en-AU" dirty="0">
                <a:solidFill>
                  <a:prstClr val="black"/>
                </a:solidFill>
              </a:rPr>
              <a:t> </a:t>
            </a:r>
            <a:r>
              <a:rPr lang="sl-SI" dirty="0" smtClean="0">
                <a:solidFill>
                  <a:prstClr val="black"/>
                </a:solidFill>
              </a:rPr>
              <a:t>(</a:t>
            </a:r>
            <a:r>
              <a:rPr lang="en-US" sz="1999" i="1" dirty="0">
                <a:solidFill>
                  <a:prstClr val="black"/>
                </a:solidFill>
              </a:rPr>
              <a:t>Dietary </a:t>
            </a:r>
            <a:r>
              <a:rPr lang="en-US" sz="1999" i="1" dirty="0">
                <a:solidFill>
                  <a:prstClr val="black"/>
                </a:solidFill>
              </a:rPr>
              <a:t>Approaches to Stop Hypertension</a:t>
            </a:r>
            <a:r>
              <a:rPr lang="en-US" dirty="0">
                <a:solidFill>
                  <a:prstClr val="black"/>
                </a:solidFill>
              </a:rPr>
              <a:t> </a:t>
            </a:r>
            <a:r>
              <a:rPr lang="sl-SI" dirty="0" smtClean="0">
                <a:solidFill>
                  <a:prstClr val="black"/>
                </a:solidFill>
              </a:rPr>
              <a:t>- za </a:t>
            </a:r>
            <a:r>
              <a:rPr lang="sl-SI" dirty="0">
                <a:solidFill>
                  <a:prstClr val="black"/>
                </a:solidFill>
              </a:rPr>
              <a:t>zdravljenje visokega krvnega tlaka </a:t>
            </a:r>
            <a:r>
              <a:rPr lang="en-AU" dirty="0">
                <a:solidFill>
                  <a:prstClr val="black"/>
                </a:solidFill>
              </a:rPr>
              <a:t>– </a:t>
            </a:r>
            <a:r>
              <a:rPr lang="sl-SI" dirty="0">
                <a:solidFill>
                  <a:prstClr val="black"/>
                </a:solidFill>
              </a:rPr>
              <a:t>manj soli in sladkorjev</a:t>
            </a:r>
            <a:r>
              <a:rPr lang="en-AU" dirty="0">
                <a:solidFill>
                  <a:prstClr val="black"/>
                </a:solidFill>
              </a:rPr>
              <a:t>)</a:t>
            </a:r>
          </a:p>
          <a:p>
            <a:pPr marL="109695" indent="0">
              <a:spcBef>
                <a:spcPts val="300"/>
              </a:spcBef>
              <a:buClr>
                <a:srgbClr val="5BD078"/>
              </a:buClr>
              <a:buNone/>
              <a:defRPr/>
            </a:pPr>
            <a:endParaRPr lang="en-AU" dirty="0">
              <a:solidFill>
                <a:prstClr val="black"/>
              </a:solidFill>
            </a:endParaRPr>
          </a:p>
          <a:p>
            <a:pPr marL="109695" indent="0">
              <a:spcBef>
                <a:spcPts val="300"/>
              </a:spcBef>
              <a:buClr>
                <a:srgbClr val="5BD078"/>
              </a:buClr>
              <a:buNone/>
              <a:defRPr/>
            </a:pPr>
            <a:r>
              <a:rPr lang="en-AU" dirty="0">
                <a:solidFill>
                  <a:prstClr val="black"/>
                </a:solidFill>
              </a:rPr>
              <a:t>3. </a:t>
            </a:r>
            <a:r>
              <a:rPr lang="en-AU" b="1" dirty="0">
                <a:solidFill>
                  <a:srgbClr val="92D050"/>
                </a:solidFill>
              </a:rPr>
              <a:t>MIND</a:t>
            </a:r>
            <a:r>
              <a:rPr lang="en-AU" b="1" dirty="0">
                <a:solidFill>
                  <a:prstClr val="black"/>
                </a:solidFill>
              </a:rPr>
              <a:t> diet</a:t>
            </a:r>
            <a:r>
              <a:rPr lang="sl-SI" b="1" dirty="0">
                <a:solidFill>
                  <a:prstClr val="black"/>
                </a:solidFill>
              </a:rPr>
              <a:t>a</a:t>
            </a:r>
            <a:r>
              <a:rPr lang="en-AU" b="1" dirty="0">
                <a:solidFill>
                  <a:prstClr val="black"/>
                </a:solidFill>
              </a:rPr>
              <a:t> </a:t>
            </a:r>
            <a:r>
              <a:rPr lang="en-AU" dirty="0">
                <a:solidFill>
                  <a:prstClr val="black"/>
                </a:solidFill>
              </a:rPr>
              <a:t>(</a:t>
            </a:r>
            <a:r>
              <a:rPr lang="sl-SI" dirty="0">
                <a:solidFill>
                  <a:prstClr val="black"/>
                </a:solidFill>
              </a:rPr>
              <a:t>kombinacija zgornjih dveh</a:t>
            </a:r>
            <a:r>
              <a:rPr lang="en-AU" dirty="0">
                <a:solidFill>
                  <a:prstClr val="black"/>
                </a:solidFill>
              </a:rPr>
              <a:t>)- </a:t>
            </a:r>
            <a:r>
              <a:rPr lang="sl-SI" dirty="0">
                <a:solidFill>
                  <a:prstClr val="black"/>
                </a:solidFill>
              </a:rPr>
              <a:t>priporoča naravno rastlinsko prehrano</a:t>
            </a:r>
            <a:r>
              <a:rPr lang="en-AU" dirty="0">
                <a:solidFill>
                  <a:prstClr val="black"/>
                </a:solidFill>
              </a:rPr>
              <a:t>, </a:t>
            </a:r>
            <a:r>
              <a:rPr lang="sl-SI" dirty="0">
                <a:solidFill>
                  <a:prstClr val="black"/>
                </a:solidFill>
              </a:rPr>
              <a:t>omejene nasičene maščobe, spodbuja uživanje jagodičevja in zelenolistne zelenjave </a:t>
            </a:r>
          </a:p>
          <a:p>
            <a:pPr marL="109695" indent="0">
              <a:spcBef>
                <a:spcPts val="300"/>
              </a:spcBef>
              <a:buClr>
                <a:srgbClr val="5BD078"/>
              </a:buClr>
              <a:buNone/>
              <a:defRPr/>
            </a:pPr>
            <a:r>
              <a:rPr lang="en-AU" sz="1999" dirty="0">
                <a:solidFill>
                  <a:prstClr val="black"/>
                </a:solidFill>
              </a:rPr>
              <a:t>(</a:t>
            </a:r>
            <a:r>
              <a:rPr lang="sl-SI" sz="1999" dirty="0">
                <a:solidFill>
                  <a:prstClr val="black"/>
                </a:solidFill>
              </a:rPr>
              <a:t>ta naj bi posebej zaščitno delovala za zdravje možganov</a:t>
            </a:r>
            <a:r>
              <a:rPr lang="en-AU" sz="1999" dirty="0">
                <a:solidFill>
                  <a:prstClr val="black"/>
                </a:solidFill>
              </a:rPr>
              <a:t>)</a:t>
            </a:r>
            <a:endParaRPr lang="en-AU" sz="2399" dirty="0">
              <a:solidFill>
                <a:prstClr val="black"/>
              </a:solidFill>
            </a:endParaRPr>
          </a:p>
          <a:p>
            <a:pPr>
              <a:defRPr/>
            </a:pPr>
            <a:endParaRPr lang="en-AU" sz="3199" dirty="0"/>
          </a:p>
        </p:txBody>
      </p:sp>
      <p:pic>
        <p:nvPicPr>
          <p:cNvPr id="368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992" y="45333"/>
            <a:ext cx="2282231" cy="158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9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4788" y="446242"/>
            <a:ext cx="8422742" cy="634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783" y="-171400"/>
            <a:ext cx="7770376" cy="849885"/>
          </a:xfrm>
        </p:spPr>
        <p:txBody>
          <a:bodyPr/>
          <a:lstStyle/>
          <a:p>
            <a:r>
              <a:rPr lang="sl-SI" sz="3199" dirty="0" err="1"/>
              <a:t>Hiperglikemična</a:t>
            </a:r>
            <a:r>
              <a:rPr lang="sl-SI" sz="3199" dirty="0"/>
              <a:t> hrana in vnetja</a:t>
            </a:r>
          </a:p>
        </p:txBody>
      </p:sp>
      <p:sp>
        <p:nvSpPr>
          <p:cNvPr id="4" name="Rectangle 3"/>
          <p:cNvSpPr/>
          <p:nvPr/>
        </p:nvSpPr>
        <p:spPr>
          <a:xfrm>
            <a:off x="911186" y="4436849"/>
            <a:ext cx="1943710" cy="1938487"/>
          </a:xfrm>
          <a:prstGeom prst="rect">
            <a:avLst/>
          </a:prstGeom>
        </p:spPr>
        <p:txBody>
          <a:bodyPr wrap="square">
            <a:spAutoFit/>
          </a:bodyPr>
          <a:lstStyle/>
          <a:p>
            <a:r>
              <a:rPr lang="en-US" sz="1200" dirty="0" err="1"/>
              <a:t>Bosma</a:t>
            </a:r>
            <a:r>
              <a:rPr lang="en-US" sz="1200" dirty="0"/>
              <a:t>-den Boer, M. M., M. L. van </a:t>
            </a:r>
            <a:r>
              <a:rPr lang="en-US" sz="1200" dirty="0" err="1"/>
              <a:t>Wetten</a:t>
            </a:r>
            <a:r>
              <a:rPr lang="en-US" sz="1200" dirty="0"/>
              <a:t>, et al. (2012). "Chronic inflammatory diseases are stimulated by current lifestyle: how diet, stress levels and</a:t>
            </a:r>
            <a:r>
              <a:rPr lang="sl-SI" sz="1200" dirty="0"/>
              <a:t> </a:t>
            </a:r>
            <a:r>
              <a:rPr lang="en-US" sz="1200" dirty="0"/>
              <a:t>medication prevent our body from recovering." </a:t>
            </a:r>
            <a:r>
              <a:rPr lang="en-US" sz="1200" dirty="0" err="1"/>
              <a:t>Nutr</a:t>
            </a:r>
            <a:r>
              <a:rPr lang="en-US" sz="1200" dirty="0"/>
              <a:t> </a:t>
            </a:r>
            <a:r>
              <a:rPr lang="en-US" sz="1200" dirty="0" err="1"/>
              <a:t>Metab</a:t>
            </a:r>
            <a:r>
              <a:rPr lang="en-US" sz="1200" dirty="0"/>
              <a:t> (</a:t>
            </a:r>
            <a:r>
              <a:rPr lang="en-US" sz="1200" dirty="0" err="1"/>
              <a:t>Lond</a:t>
            </a:r>
            <a:r>
              <a:rPr lang="en-US" sz="1200" dirty="0"/>
              <a:t>) 9(1): 32.</a:t>
            </a:r>
            <a:endParaRPr lang="sl-SI" sz="1200" dirty="0"/>
          </a:p>
        </p:txBody>
      </p:sp>
    </p:spTree>
    <p:extLst>
      <p:ext uri="{BB962C8B-B14F-4D97-AF65-F5344CB8AC3E}">
        <p14:creationId xmlns:p14="http://schemas.microsoft.com/office/powerpoint/2010/main" val="11272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715" y="813555"/>
            <a:ext cx="7918816" cy="5135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51240" y="189484"/>
            <a:ext cx="10942366" cy="634282"/>
          </a:xfrm>
        </p:spPr>
        <p:txBody>
          <a:bodyPr>
            <a:normAutofit fontScale="90000"/>
          </a:bodyPr>
          <a:lstStyle/>
          <a:p>
            <a:r>
              <a:rPr lang="sl-SI" dirty="0" smtClean="0"/>
              <a:t>Oksidativni stres in metabolizem </a:t>
            </a:r>
            <a:r>
              <a:rPr lang="sl-SI" dirty="0" smtClean="0">
                <a:solidFill>
                  <a:srgbClr val="00B0F0"/>
                </a:solidFill>
              </a:rPr>
              <a:t>maščobnih kislin</a:t>
            </a:r>
            <a:endParaRPr lang="sl-SI" dirty="0">
              <a:solidFill>
                <a:srgbClr val="00B0F0"/>
              </a:solidFill>
            </a:endParaRPr>
          </a:p>
        </p:txBody>
      </p:sp>
      <p:sp>
        <p:nvSpPr>
          <p:cNvPr id="3" name="Content Placeholder 2"/>
          <p:cNvSpPr>
            <a:spLocks noGrp="1"/>
          </p:cNvSpPr>
          <p:nvPr>
            <p:ph idx="1"/>
          </p:nvPr>
        </p:nvSpPr>
        <p:spPr>
          <a:xfrm>
            <a:off x="326012" y="1269323"/>
            <a:ext cx="3743441" cy="4524784"/>
          </a:xfrm>
        </p:spPr>
        <p:txBody>
          <a:bodyPr>
            <a:noAutofit/>
          </a:bodyPr>
          <a:lstStyle/>
          <a:p>
            <a:r>
              <a:rPr lang="sl-SI" dirty="0" err="1">
                <a:solidFill>
                  <a:srgbClr val="FF0000"/>
                </a:solidFill>
              </a:rPr>
              <a:t>Homocistein</a:t>
            </a:r>
            <a:r>
              <a:rPr lang="sl-SI" dirty="0"/>
              <a:t> se lahko pretvori v </a:t>
            </a:r>
            <a:r>
              <a:rPr lang="sl-SI" dirty="0" err="1">
                <a:solidFill>
                  <a:srgbClr val="00B0F0"/>
                </a:solidFill>
              </a:rPr>
              <a:t>glutation</a:t>
            </a:r>
            <a:r>
              <a:rPr lang="sl-SI" dirty="0"/>
              <a:t>, najpomembnejši znotrajcelični antioksidant. </a:t>
            </a:r>
            <a:endParaRPr lang="sl-SI" dirty="0" smtClean="0"/>
          </a:p>
          <a:p>
            <a:endParaRPr lang="sl-SI" dirty="0"/>
          </a:p>
          <a:p>
            <a:r>
              <a:rPr lang="sl-SI" dirty="0"/>
              <a:t>B6 in </a:t>
            </a:r>
            <a:r>
              <a:rPr lang="sl-SI" dirty="0" smtClean="0"/>
              <a:t>B12 </a:t>
            </a:r>
            <a:r>
              <a:rPr lang="sl-SI" dirty="0"/>
              <a:t>kofaktorja presnove</a:t>
            </a:r>
          </a:p>
          <a:p>
            <a:r>
              <a:rPr lang="sl-SI" dirty="0"/>
              <a:t>PUFA – </a:t>
            </a:r>
            <a:r>
              <a:rPr lang="sl-SI" dirty="0" err="1"/>
              <a:t>metilacija</a:t>
            </a:r>
            <a:r>
              <a:rPr lang="sl-SI" dirty="0"/>
              <a:t> za sintezo zaščitnih </a:t>
            </a:r>
            <a:r>
              <a:rPr lang="sl-SI" u="sng" dirty="0">
                <a:solidFill>
                  <a:srgbClr val="00B050"/>
                </a:solidFill>
              </a:rPr>
              <a:t>maščobnih kislin</a:t>
            </a:r>
          </a:p>
        </p:txBody>
      </p:sp>
      <p:sp>
        <p:nvSpPr>
          <p:cNvPr id="4" name="Rectangle 3"/>
          <p:cNvSpPr/>
          <p:nvPr/>
        </p:nvSpPr>
        <p:spPr>
          <a:xfrm>
            <a:off x="4726616" y="6068508"/>
            <a:ext cx="5938605" cy="600008"/>
          </a:xfrm>
          <a:prstGeom prst="rect">
            <a:avLst/>
          </a:prstGeom>
        </p:spPr>
        <p:txBody>
          <a:bodyPr wrap="square">
            <a:spAutoFit/>
          </a:bodyPr>
          <a:lstStyle/>
          <a:p>
            <a:r>
              <a:rPr lang="sl-SI" sz="1100" dirty="0" err="1"/>
              <a:t>Assies</a:t>
            </a:r>
            <a:r>
              <a:rPr lang="sl-SI" sz="1100" dirty="0"/>
              <a:t> J, </a:t>
            </a:r>
            <a:r>
              <a:rPr lang="sl-SI" sz="1100" dirty="0" err="1"/>
              <a:t>Mocking</a:t>
            </a:r>
            <a:r>
              <a:rPr lang="sl-SI" sz="1100" dirty="0"/>
              <a:t> RJ, Lok A, </a:t>
            </a:r>
            <a:r>
              <a:rPr lang="sl-SI" sz="1100" dirty="0" err="1"/>
              <a:t>Ruhé</a:t>
            </a:r>
            <a:r>
              <a:rPr lang="sl-SI" sz="1100" dirty="0"/>
              <a:t> HG, </a:t>
            </a:r>
            <a:r>
              <a:rPr lang="sl-SI" sz="1100" dirty="0" err="1"/>
              <a:t>Pouwer</a:t>
            </a:r>
            <a:r>
              <a:rPr lang="sl-SI" sz="1100" dirty="0"/>
              <a:t> F, </a:t>
            </a:r>
            <a:r>
              <a:rPr lang="sl-SI" sz="1100" dirty="0" err="1"/>
              <a:t>Schene</a:t>
            </a:r>
            <a:r>
              <a:rPr lang="sl-SI" sz="1100" dirty="0"/>
              <a:t> AH. </a:t>
            </a:r>
            <a:r>
              <a:rPr lang="sl-SI" sz="1100" dirty="0" err="1"/>
              <a:t>Effects</a:t>
            </a:r>
            <a:r>
              <a:rPr lang="sl-SI" sz="1100" dirty="0"/>
              <a:t> of </a:t>
            </a:r>
            <a:r>
              <a:rPr lang="sl-SI" sz="1100" dirty="0" err="1"/>
              <a:t>oxidative</a:t>
            </a:r>
            <a:r>
              <a:rPr lang="sl-SI" sz="1100" dirty="0"/>
              <a:t> </a:t>
            </a:r>
            <a:r>
              <a:rPr lang="sl-SI" sz="1100" dirty="0" err="1"/>
              <a:t>stress</a:t>
            </a:r>
            <a:r>
              <a:rPr lang="sl-SI" sz="1100" dirty="0"/>
              <a:t> on </a:t>
            </a:r>
            <a:r>
              <a:rPr lang="sl-SI" sz="1100" dirty="0" err="1"/>
              <a:t>fatty</a:t>
            </a:r>
            <a:r>
              <a:rPr lang="sl-SI" sz="1100" dirty="0"/>
              <a:t> </a:t>
            </a:r>
            <a:r>
              <a:rPr lang="sl-SI" sz="1100" dirty="0" err="1"/>
              <a:t>acid</a:t>
            </a:r>
            <a:r>
              <a:rPr lang="sl-SI" sz="1100" dirty="0"/>
              <a:t>- and one-</a:t>
            </a:r>
            <a:r>
              <a:rPr lang="sl-SI" sz="1100" dirty="0" err="1"/>
              <a:t>carbon</a:t>
            </a:r>
            <a:r>
              <a:rPr lang="sl-SI" sz="1100" dirty="0"/>
              <a:t>-</a:t>
            </a:r>
            <a:r>
              <a:rPr lang="sl-SI" sz="1100" dirty="0" err="1"/>
              <a:t>metabolism</a:t>
            </a:r>
            <a:r>
              <a:rPr lang="sl-SI" sz="1100" dirty="0"/>
              <a:t> in </a:t>
            </a:r>
            <a:r>
              <a:rPr lang="sl-SI" sz="1100" dirty="0" err="1"/>
              <a:t>psychiatric</a:t>
            </a:r>
            <a:r>
              <a:rPr lang="sl-SI" sz="1100" dirty="0"/>
              <a:t> and </a:t>
            </a:r>
            <a:r>
              <a:rPr lang="sl-SI" sz="1100" dirty="0" err="1"/>
              <a:t>cardiovascular</a:t>
            </a:r>
            <a:r>
              <a:rPr lang="sl-SI" sz="1100" dirty="0"/>
              <a:t> </a:t>
            </a:r>
            <a:r>
              <a:rPr lang="sl-SI" sz="1100" dirty="0" err="1"/>
              <a:t>disease</a:t>
            </a:r>
            <a:r>
              <a:rPr lang="sl-SI" sz="1100" dirty="0"/>
              <a:t> </a:t>
            </a:r>
            <a:r>
              <a:rPr lang="sl-SI" sz="1100" dirty="0" err="1"/>
              <a:t>comorbidity</a:t>
            </a:r>
            <a:r>
              <a:rPr lang="sl-SI" sz="1100" dirty="0"/>
              <a:t>. </a:t>
            </a:r>
            <a:r>
              <a:rPr lang="sl-SI" sz="1100" dirty="0" err="1"/>
              <a:t>Acta</a:t>
            </a:r>
            <a:r>
              <a:rPr lang="sl-SI" sz="1100" dirty="0"/>
              <a:t> </a:t>
            </a:r>
            <a:r>
              <a:rPr lang="sl-SI" sz="1100" dirty="0" err="1"/>
              <a:t>Psychiatr</a:t>
            </a:r>
            <a:r>
              <a:rPr lang="sl-SI" sz="1100" dirty="0"/>
              <a:t> </a:t>
            </a:r>
            <a:r>
              <a:rPr lang="sl-SI" sz="1100" dirty="0" err="1"/>
              <a:t>Scand</a:t>
            </a:r>
            <a:r>
              <a:rPr lang="sl-SI" sz="1100" dirty="0"/>
              <a:t>. 2014 Sep;130(3):163-80.</a:t>
            </a:r>
          </a:p>
        </p:txBody>
      </p:sp>
    </p:spTree>
    <p:extLst>
      <p:ext uri="{BB962C8B-B14F-4D97-AF65-F5344CB8AC3E}">
        <p14:creationId xmlns:p14="http://schemas.microsoft.com/office/powerpoint/2010/main" val="61560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aobljeni pravokotnik 2"/>
          <p:cNvSpPr/>
          <p:nvPr/>
        </p:nvSpPr>
        <p:spPr>
          <a:xfrm>
            <a:off x="191293" y="3667008"/>
            <a:ext cx="4247366" cy="223166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sp>
        <p:nvSpPr>
          <p:cNvPr id="2" name="Title 1"/>
          <p:cNvSpPr>
            <a:spLocks noGrp="1"/>
          </p:cNvSpPr>
          <p:nvPr>
            <p:ph type="title"/>
          </p:nvPr>
        </p:nvSpPr>
        <p:spPr>
          <a:xfrm>
            <a:off x="1341884" y="122639"/>
            <a:ext cx="10727636" cy="930717"/>
          </a:xfrm>
        </p:spPr>
        <p:txBody>
          <a:bodyPr>
            <a:normAutofit fontScale="90000"/>
          </a:bodyPr>
          <a:lstStyle/>
          <a:p>
            <a:r>
              <a:rPr lang="sl-SI" b="1" u="sng" dirty="0" err="1" smtClean="0"/>
              <a:t>Kinurenin</a:t>
            </a:r>
            <a:r>
              <a:rPr lang="sl-SI" b="1" u="sng" dirty="0" smtClean="0"/>
              <a:t>/</a:t>
            </a:r>
            <a:r>
              <a:rPr lang="sl-SI" b="1" u="sng" dirty="0" err="1" smtClean="0"/>
              <a:t>triptofansko</a:t>
            </a:r>
            <a:r>
              <a:rPr lang="sl-SI" b="1" dirty="0" smtClean="0"/>
              <a:t> razmerje pri kognitivnih funkcijah pri depresiji</a:t>
            </a:r>
            <a:endParaRPr lang="sl-SI"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627" y="765398"/>
            <a:ext cx="7342903" cy="530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33775" y="6208997"/>
            <a:ext cx="6263065" cy="646163"/>
          </a:xfrm>
          <a:prstGeom prst="rect">
            <a:avLst/>
          </a:prstGeom>
        </p:spPr>
        <p:txBody>
          <a:bodyPr wrap="square">
            <a:spAutoFit/>
          </a:bodyPr>
          <a:lstStyle/>
          <a:p>
            <a:r>
              <a:rPr lang="sl-SI" sz="1200" dirty="0" err="1"/>
              <a:t>Oxenkrug</a:t>
            </a:r>
            <a:r>
              <a:rPr lang="sl-SI" sz="1200" dirty="0"/>
              <a:t>, G. F. (2010). "</a:t>
            </a:r>
            <a:r>
              <a:rPr lang="sl-SI" sz="1200" dirty="0" err="1"/>
              <a:t>Tryptophan</a:t>
            </a:r>
            <a:r>
              <a:rPr lang="sl-SI" sz="1200" dirty="0"/>
              <a:t> </a:t>
            </a:r>
            <a:r>
              <a:rPr lang="sl-SI" sz="1200" dirty="0" err="1"/>
              <a:t>kynurenine</a:t>
            </a:r>
            <a:r>
              <a:rPr lang="sl-SI" sz="1200" dirty="0"/>
              <a:t> </a:t>
            </a:r>
            <a:r>
              <a:rPr lang="sl-SI" sz="1200" dirty="0" err="1"/>
              <a:t>metabolism</a:t>
            </a:r>
            <a:r>
              <a:rPr lang="sl-SI" sz="1200" dirty="0"/>
              <a:t> as a </a:t>
            </a:r>
            <a:r>
              <a:rPr lang="sl-SI" sz="1200" dirty="0" err="1"/>
              <a:t>common</a:t>
            </a:r>
            <a:r>
              <a:rPr lang="sl-SI" sz="1200" dirty="0"/>
              <a:t> mediator of </a:t>
            </a:r>
            <a:r>
              <a:rPr lang="sl-SI" sz="1200" dirty="0" err="1"/>
              <a:t>genetic</a:t>
            </a:r>
            <a:r>
              <a:rPr lang="sl-SI" sz="1200" dirty="0"/>
              <a:t> and </a:t>
            </a:r>
            <a:r>
              <a:rPr lang="sl-SI" sz="1200" dirty="0" err="1"/>
              <a:t>environmental</a:t>
            </a:r>
            <a:r>
              <a:rPr lang="sl-SI" sz="1200" dirty="0"/>
              <a:t> </a:t>
            </a:r>
            <a:r>
              <a:rPr lang="sl-SI" sz="1200" dirty="0" err="1"/>
              <a:t>impacts</a:t>
            </a:r>
            <a:r>
              <a:rPr lang="sl-SI" sz="1200" dirty="0"/>
              <a:t> in </a:t>
            </a:r>
            <a:r>
              <a:rPr lang="sl-SI" sz="1200" b="1" dirty="0"/>
              <a:t>major </a:t>
            </a:r>
            <a:r>
              <a:rPr lang="sl-SI" sz="1200" b="1" dirty="0" err="1"/>
              <a:t>depressive</a:t>
            </a:r>
            <a:r>
              <a:rPr lang="sl-SI" sz="1200" b="1" dirty="0"/>
              <a:t> </a:t>
            </a:r>
            <a:r>
              <a:rPr lang="sl-SI" sz="1200" b="1" dirty="0" err="1"/>
              <a:t>disorder</a:t>
            </a:r>
            <a:r>
              <a:rPr lang="sl-SI" sz="1200" dirty="0"/>
              <a:t>: </a:t>
            </a:r>
            <a:r>
              <a:rPr lang="sl-SI" sz="1200" dirty="0" err="1"/>
              <a:t>the</a:t>
            </a:r>
            <a:r>
              <a:rPr lang="sl-SI" sz="1200" dirty="0"/>
              <a:t> serotonin </a:t>
            </a:r>
            <a:r>
              <a:rPr lang="sl-SI" sz="1200" dirty="0" err="1"/>
              <a:t>hypothesis</a:t>
            </a:r>
            <a:r>
              <a:rPr lang="sl-SI" sz="1200" dirty="0"/>
              <a:t> </a:t>
            </a:r>
            <a:r>
              <a:rPr lang="sl-SI" sz="1200" dirty="0" err="1"/>
              <a:t>revisited</a:t>
            </a:r>
            <a:r>
              <a:rPr lang="sl-SI" sz="1200" dirty="0"/>
              <a:t> 40 </a:t>
            </a:r>
            <a:r>
              <a:rPr lang="sl-SI" sz="1200" dirty="0" err="1"/>
              <a:t>ears</a:t>
            </a:r>
            <a:r>
              <a:rPr lang="sl-SI" sz="1200" dirty="0"/>
              <a:t> </a:t>
            </a:r>
            <a:r>
              <a:rPr lang="sl-SI" sz="1200" dirty="0" err="1"/>
              <a:t>later</a:t>
            </a:r>
            <a:r>
              <a:rPr lang="sl-SI" sz="1200" dirty="0"/>
              <a:t>." </a:t>
            </a:r>
            <a:r>
              <a:rPr lang="sl-SI" sz="1200" dirty="0" err="1"/>
              <a:t>Isr</a:t>
            </a:r>
            <a:r>
              <a:rPr lang="sl-SI" sz="1200" dirty="0"/>
              <a:t> J </a:t>
            </a:r>
            <a:r>
              <a:rPr lang="sl-SI" sz="1200" dirty="0" err="1"/>
              <a:t>Psychiatry</a:t>
            </a:r>
            <a:r>
              <a:rPr lang="sl-SI" sz="1200" dirty="0"/>
              <a:t> </a:t>
            </a:r>
            <a:r>
              <a:rPr lang="sl-SI" sz="1200" dirty="0" err="1"/>
              <a:t>Relat</a:t>
            </a:r>
            <a:r>
              <a:rPr lang="sl-SI" sz="1200" dirty="0"/>
              <a:t> </a:t>
            </a:r>
            <a:r>
              <a:rPr lang="sl-SI" sz="1200" dirty="0" err="1"/>
              <a:t>Sci</a:t>
            </a:r>
            <a:r>
              <a:rPr lang="sl-SI" sz="1200" dirty="0"/>
              <a:t> 47(1): 56-63.</a:t>
            </a:r>
          </a:p>
        </p:txBody>
      </p:sp>
      <p:sp>
        <p:nvSpPr>
          <p:cNvPr id="5" name="TextBox 4"/>
          <p:cNvSpPr txBox="1"/>
          <p:nvPr/>
        </p:nvSpPr>
        <p:spPr>
          <a:xfrm>
            <a:off x="191293" y="1467620"/>
            <a:ext cx="4247366" cy="4398776"/>
          </a:xfrm>
          <a:prstGeom prst="rect">
            <a:avLst/>
          </a:prstGeom>
          <a:noFill/>
        </p:spPr>
        <p:txBody>
          <a:bodyPr wrap="square" rtlCol="0">
            <a:spAutoFit/>
          </a:bodyPr>
          <a:lstStyle/>
          <a:p>
            <a:r>
              <a:rPr lang="sl-SI" sz="2799" dirty="0" err="1"/>
              <a:t>Kinureninska</a:t>
            </a:r>
            <a:r>
              <a:rPr lang="sl-SI" sz="2799" dirty="0"/>
              <a:t> </a:t>
            </a:r>
            <a:r>
              <a:rPr lang="sl-SI" sz="2799" dirty="0" err="1"/>
              <a:t>metabolna</a:t>
            </a:r>
            <a:r>
              <a:rPr lang="sl-SI" sz="2799" dirty="0"/>
              <a:t> pot si „deli“ </a:t>
            </a:r>
            <a:r>
              <a:rPr lang="sl-SI" sz="2799" dirty="0"/>
              <a:t>s </a:t>
            </a:r>
            <a:r>
              <a:rPr lang="sl-SI" sz="2799" dirty="0" err="1"/>
              <a:t>triptofansko</a:t>
            </a:r>
            <a:r>
              <a:rPr lang="sl-SI" sz="2799" dirty="0"/>
              <a:t> – </a:t>
            </a:r>
            <a:r>
              <a:rPr lang="sl-SI" sz="1999" dirty="0"/>
              <a:t>(</a:t>
            </a:r>
            <a:r>
              <a:rPr lang="sl-SI" sz="1999" dirty="0" err="1"/>
              <a:t>prekurzor</a:t>
            </a:r>
            <a:r>
              <a:rPr lang="sl-SI" sz="1999" dirty="0"/>
              <a:t> serotonina)</a:t>
            </a:r>
            <a:r>
              <a:rPr lang="sl-SI" sz="2799" dirty="0"/>
              <a:t>, </a:t>
            </a:r>
            <a:r>
              <a:rPr lang="sl-SI" sz="2799" dirty="0"/>
              <a:t>s </a:t>
            </a:r>
            <a:r>
              <a:rPr lang="sl-SI" sz="2799" dirty="0" err="1"/>
              <a:t>serotoninskim</a:t>
            </a:r>
            <a:r>
              <a:rPr lang="sl-SI" sz="2799" dirty="0"/>
              <a:t> metabolizmom. </a:t>
            </a:r>
          </a:p>
          <a:p>
            <a:endParaRPr lang="sl-SI" sz="2799" dirty="0"/>
          </a:p>
          <a:p>
            <a:r>
              <a:rPr lang="sl-SI" sz="2799" b="1" dirty="0"/>
              <a:t>Vnetje</a:t>
            </a:r>
            <a:r>
              <a:rPr lang="sl-SI" sz="2799" dirty="0"/>
              <a:t> </a:t>
            </a:r>
            <a:r>
              <a:rPr lang="sl-SI" sz="2799" u="sng" dirty="0"/>
              <a:t>preusmerja</a:t>
            </a:r>
            <a:r>
              <a:rPr lang="sl-SI" sz="2799" dirty="0"/>
              <a:t> metabolizem </a:t>
            </a:r>
            <a:r>
              <a:rPr lang="sl-SI" sz="2799" dirty="0" err="1"/>
              <a:t>Trp</a:t>
            </a:r>
            <a:r>
              <a:rPr lang="sl-SI" sz="2799" dirty="0"/>
              <a:t> v </a:t>
            </a:r>
            <a:r>
              <a:rPr lang="sl-SI" sz="2799" dirty="0" err="1"/>
              <a:t>kinureninsko</a:t>
            </a:r>
            <a:r>
              <a:rPr lang="sl-SI" sz="2799" dirty="0"/>
              <a:t> pot in poveča NMDA toksičnost.</a:t>
            </a:r>
          </a:p>
        </p:txBody>
      </p:sp>
    </p:spTree>
    <p:extLst>
      <p:ext uri="{BB962C8B-B14F-4D97-AF65-F5344CB8AC3E}">
        <p14:creationId xmlns:p14="http://schemas.microsoft.com/office/powerpoint/2010/main" val="26857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05" y="127216"/>
            <a:ext cx="7884646" cy="503925"/>
          </a:xfrm>
        </p:spPr>
        <p:txBody>
          <a:bodyPr>
            <a:normAutofit fontScale="90000"/>
          </a:bodyPr>
          <a:lstStyle/>
          <a:p>
            <a:r>
              <a:rPr lang="sl-SI" dirty="0" smtClean="0"/>
              <a:t>Povečan </a:t>
            </a:r>
            <a:r>
              <a:rPr lang="sl-SI" dirty="0" err="1" smtClean="0"/>
              <a:t>homocistein</a:t>
            </a:r>
            <a:endParaRPr lang="sl-SI" dirty="0"/>
          </a:p>
        </p:txBody>
      </p:sp>
      <p:sp>
        <p:nvSpPr>
          <p:cNvPr id="3" name="Content Placeholder 2"/>
          <p:cNvSpPr>
            <a:spLocks noGrp="1"/>
          </p:cNvSpPr>
          <p:nvPr>
            <p:ph idx="1"/>
          </p:nvPr>
        </p:nvSpPr>
        <p:spPr>
          <a:xfrm>
            <a:off x="335273" y="1557280"/>
            <a:ext cx="3887420" cy="4524784"/>
          </a:xfrm>
        </p:spPr>
        <p:txBody>
          <a:bodyPr>
            <a:normAutofit lnSpcReduction="10000"/>
          </a:bodyPr>
          <a:lstStyle/>
          <a:p>
            <a:r>
              <a:rPr lang="sl-SI" sz="3199" dirty="0"/>
              <a:t>Poškoduje tkiva, zmanjša produkcijo </a:t>
            </a:r>
            <a:r>
              <a:rPr lang="sl-SI" sz="3199" u="sng" dirty="0" err="1">
                <a:solidFill>
                  <a:srgbClr val="00B050"/>
                </a:solidFill>
              </a:rPr>
              <a:t>glutationa</a:t>
            </a:r>
            <a:r>
              <a:rPr lang="sl-SI" sz="3199" dirty="0"/>
              <a:t>, zniža </a:t>
            </a:r>
            <a:r>
              <a:rPr lang="sl-SI" sz="3199" dirty="0" err="1"/>
              <a:t>metabolno</a:t>
            </a:r>
            <a:r>
              <a:rPr lang="sl-SI" sz="3199" dirty="0"/>
              <a:t> </a:t>
            </a:r>
            <a:r>
              <a:rPr lang="sl-SI" sz="3199" b="1" dirty="0" err="1"/>
              <a:t>metilacijo</a:t>
            </a:r>
            <a:r>
              <a:rPr lang="sl-SI" sz="3199" dirty="0"/>
              <a:t>.</a:t>
            </a:r>
          </a:p>
          <a:p>
            <a:endParaRPr lang="sl-SI" sz="3199" dirty="0"/>
          </a:p>
          <a:p>
            <a:r>
              <a:rPr lang="sl-SI" sz="3199" dirty="0"/>
              <a:t>Poškodbe ožilja in srca.</a:t>
            </a:r>
            <a:endParaRPr lang="sl-SI" sz="3199"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693" y="703326"/>
            <a:ext cx="7846828" cy="596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14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5734466" y="130068"/>
            <a:ext cx="6260310" cy="4439754"/>
          </a:xfrm>
          <a:prstGeom prst="rect">
            <a:avLst/>
          </a:prstGeom>
        </p:spPr>
      </p:pic>
      <p:sp>
        <p:nvSpPr>
          <p:cNvPr id="2" name="Title 1"/>
          <p:cNvSpPr>
            <a:spLocks noGrp="1"/>
          </p:cNvSpPr>
          <p:nvPr>
            <p:ph type="title"/>
          </p:nvPr>
        </p:nvSpPr>
        <p:spPr>
          <a:xfrm>
            <a:off x="1197868" y="188810"/>
            <a:ext cx="4391344" cy="647902"/>
          </a:xfrm>
        </p:spPr>
        <p:txBody>
          <a:bodyPr>
            <a:normAutofit fontScale="90000"/>
          </a:bodyPr>
          <a:lstStyle/>
          <a:p>
            <a:r>
              <a:rPr lang="sl-SI" sz="3999" dirty="0"/>
              <a:t>Pomen </a:t>
            </a:r>
            <a:r>
              <a:rPr lang="sl-SI" sz="3999" b="1" dirty="0" err="1">
                <a:solidFill>
                  <a:srgbClr val="00B050"/>
                </a:solidFill>
              </a:rPr>
              <a:t>metilacije</a:t>
            </a:r>
            <a:endParaRPr lang="sl-SI" sz="3999" b="1" dirty="0">
              <a:solidFill>
                <a:srgbClr val="00B050"/>
              </a:solidFill>
            </a:endParaRPr>
          </a:p>
        </p:txBody>
      </p:sp>
      <p:sp>
        <p:nvSpPr>
          <p:cNvPr id="3" name="Content Placeholder 2"/>
          <p:cNvSpPr>
            <a:spLocks noGrp="1"/>
          </p:cNvSpPr>
          <p:nvPr>
            <p:ph idx="1"/>
          </p:nvPr>
        </p:nvSpPr>
        <p:spPr>
          <a:xfrm>
            <a:off x="47315" y="1269322"/>
            <a:ext cx="6910968" cy="4350205"/>
          </a:xfrm>
        </p:spPr>
        <p:txBody>
          <a:bodyPr>
            <a:noAutofit/>
          </a:bodyPr>
          <a:lstStyle/>
          <a:p>
            <a:r>
              <a:rPr lang="sl-SI" sz="2400" dirty="0"/>
              <a:t>Nastanek živčnih prenašalcev:</a:t>
            </a:r>
          </a:p>
          <a:p>
            <a:pPr marL="0" indent="0">
              <a:buNone/>
            </a:pPr>
            <a:r>
              <a:rPr lang="sl-SI" sz="2400" dirty="0"/>
              <a:t>	</a:t>
            </a:r>
            <a:r>
              <a:rPr lang="sl-SI" sz="2400" dirty="0" smtClean="0"/>
              <a:t>-Razpoloženje, spomin, učenje,</a:t>
            </a:r>
            <a:endParaRPr lang="sl-SI" sz="2400" dirty="0"/>
          </a:p>
          <a:p>
            <a:pPr marL="0" indent="0">
              <a:buNone/>
            </a:pPr>
            <a:r>
              <a:rPr lang="sl-SI" sz="2400" dirty="0"/>
              <a:t>	</a:t>
            </a:r>
            <a:r>
              <a:rPr lang="sl-SI" sz="2400" dirty="0" smtClean="0"/>
              <a:t>črevesna </a:t>
            </a:r>
            <a:r>
              <a:rPr lang="sl-SI" sz="2400" dirty="0"/>
              <a:t>funkcija</a:t>
            </a:r>
          </a:p>
          <a:p>
            <a:r>
              <a:rPr lang="sl-SI" sz="2400" dirty="0" err="1">
                <a:solidFill>
                  <a:srgbClr val="C00000"/>
                </a:solidFill>
              </a:rPr>
              <a:t>Antioksidacijska</a:t>
            </a:r>
            <a:r>
              <a:rPr lang="sl-SI" sz="2400" dirty="0">
                <a:solidFill>
                  <a:srgbClr val="C00000"/>
                </a:solidFill>
              </a:rPr>
              <a:t> aktivnost:</a:t>
            </a:r>
          </a:p>
          <a:p>
            <a:pPr marL="0" indent="0">
              <a:buNone/>
            </a:pPr>
            <a:r>
              <a:rPr lang="sl-SI" sz="2400" dirty="0">
                <a:solidFill>
                  <a:srgbClr val="C00000"/>
                </a:solidFill>
              </a:rPr>
              <a:t>	</a:t>
            </a:r>
            <a:r>
              <a:rPr lang="sl-SI" sz="2400" dirty="0" smtClean="0">
                <a:solidFill>
                  <a:srgbClr val="C00000"/>
                </a:solidFill>
              </a:rPr>
              <a:t>-Povečana </a:t>
            </a:r>
            <a:r>
              <a:rPr lang="sl-SI" sz="2400" dirty="0">
                <a:solidFill>
                  <a:srgbClr val="C00000"/>
                </a:solidFill>
              </a:rPr>
              <a:t>proizvodnja </a:t>
            </a:r>
            <a:r>
              <a:rPr lang="sl-SI" sz="2400" u="sng" dirty="0" err="1">
                <a:solidFill>
                  <a:srgbClr val="C00000"/>
                </a:solidFill>
              </a:rPr>
              <a:t>glutationa</a:t>
            </a:r>
            <a:endParaRPr lang="sl-SI" sz="2400" u="sng" dirty="0">
              <a:solidFill>
                <a:srgbClr val="C00000"/>
              </a:solidFill>
            </a:endParaRPr>
          </a:p>
          <a:p>
            <a:pPr marL="0" indent="0">
              <a:buNone/>
            </a:pPr>
            <a:r>
              <a:rPr lang="sl-SI" sz="2400" dirty="0">
                <a:solidFill>
                  <a:srgbClr val="C00000"/>
                </a:solidFill>
              </a:rPr>
              <a:t>	</a:t>
            </a:r>
            <a:r>
              <a:rPr lang="sl-SI" sz="2400" dirty="0" smtClean="0">
                <a:solidFill>
                  <a:srgbClr val="C00000"/>
                </a:solidFill>
              </a:rPr>
              <a:t>-Zmanjšana </a:t>
            </a:r>
            <a:r>
              <a:rPr lang="sl-SI" sz="2400" dirty="0">
                <a:solidFill>
                  <a:srgbClr val="C00000"/>
                </a:solidFill>
              </a:rPr>
              <a:t>proizvodnja prostih radikalov</a:t>
            </a:r>
          </a:p>
          <a:p>
            <a:r>
              <a:rPr lang="sl-SI" sz="2400" dirty="0">
                <a:solidFill>
                  <a:srgbClr val="0070C0"/>
                </a:solidFill>
              </a:rPr>
              <a:t>Zaščita srca in ožilja:</a:t>
            </a:r>
          </a:p>
          <a:p>
            <a:pPr marL="0" indent="0">
              <a:buNone/>
            </a:pPr>
            <a:r>
              <a:rPr lang="sl-SI" sz="2400" dirty="0">
                <a:solidFill>
                  <a:srgbClr val="0070C0"/>
                </a:solidFill>
              </a:rPr>
              <a:t>	</a:t>
            </a:r>
            <a:r>
              <a:rPr lang="sl-SI" sz="2400" dirty="0" smtClean="0">
                <a:solidFill>
                  <a:srgbClr val="0070C0"/>
                </a:solidFill>
              </a:rPr>
              <a:t>-Zmanjšano </a:t>
            </a:r>
            <a:r>
              <a:rPr lang="sl-SI" sz="2400" dirty="0">
                <a:solidFill>
                  <a:srgbClr val="0070C0"/>
                </a:solidFill>
              </a:rPr>
              <a:t>tveganje za bolezni srca in ožilja </a:t>
            </a:r>
          </a:p>
          <a:p>
            <a:pPr marL="0" indent="0">
              <a:buNone/>
            </a:pPr>
            <a:r>
              <a:rPr lang="sl-SI" sz="2400" dirty="0">
                <a:solidFill>
                  <a:srgbClr val="0070C0"/>
                </a:solidFill>
              </a:rPr>
              <a:t>	</a:t>
            </a:r>
            <a:r>
              <a:rPr lang="sl-SI" sz="2400" dirty="0" smtClean="0">
                <a:solidFill>
                  <a:srgbClr val="0070C0"/>
                </a:solidFill>
              </a:rPr>
              <a:t>-Zmanjšano </a:t>
            </a:r>
            <a:r>
              <a:rPr lang="sl-SI" sz="2400" dirty="0">
                <a:solidFill>
                  <a:srgbClr val="0070C0"/>
                </a:solidFill>
              </a:rPr>
              <a:t>tveganje za možgansko kap</a:t>
            </a:r>
          </a:p>
        </p:txBody>
      </p:sp>
    </p:spTree>
    <p:extLst>
      <p:ext uri="{BB962C8B-B14F-4D97-AF65-F5344CB8AC3E}">
        <p14:creationId xmlns:p14="http://schemas.microsoft.com/office/powerpoint/2010/main" val="429071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775057" y="117495"/>
            <a:ext cx="8490908" cy="414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sl-SI" altLang="sl-SI" sz="2799" b="1" dirty="0">
                <a:latin typeface="Arial" panose="020B0604020202020204" pitchFamily="34" charset="0"/>
              </a:rPr>
              <a:t>Povezave med prehrano in duševnim zdravjem</a:t>
            </a:r>
            <a:r>
              <a:rPr lang="en-GB" altLang="sl-SI" sz="2799" b="1" dirty="0">
                <a:latin typeface="Arial" panose="020B0604020202020204" pitchFamily="34"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971" y="5971379"/>
            <a:ext cx="1141623" cy="7500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08" y="940960"/>
            <a:ext cx="11470244" cy="4954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5128751" y="6273813"/>
            <a:ext cx="3917220" cy="231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sl-SI" sz="1089" b="1" dirty="0">
                <a:latin typeface="Arial" panose="020B0604020202020204" pitchFamily="34" charset="0"/>
              </a:rPr>
              <a:t>Joseph Firth et al. BMJ 2020;369:bmj.m2382</a:t>
            </a:r>
          </a:p>
        </p:txBody>
      </p:sp>
      <p:sp>
        <p:nvSpPr>
          <p:cNvPr id="3077" name="Text Box 5"/>
          <p:cNvSpPr txBox="1">
            <a:spLocks noChangeArrowheads="1"/>
          </p:cNvSpPr>
          <p:nvPr/>
        </p:nvSpPr>
        <p:spPr bwMode="auto">
          <a:xfrm>
            <a:off x="1621497" y="6612012"/>
            <a:ext cx="4929276" cy="245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sl-SI" sz="907">
                <a:latin typeface="Arial" panose="020B0604020202020204" pitchFamily="34" charset="0"/>
              </a:rPr>
              <a:t>©2020 by British Medical Journal Publishing Group</a:t>
            </a:r>
          </a:p>
        </p:txBody>
      </p:sp>
    </p:spTree>
    <p:extLst>
      <p:ext uri="{BB962C8B-B14F-4D97-AF65-F5344CB8AC3E}">
        <p14:creationId xmlns:p14="http://schemas.microsoft.com/office/powerpoint/2010/main" val="35255484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079" y="45506"/>
            <a:ext cx="7884646" cy="625923"/>
          </a:xfrm>
        </p:spPr>
        <p:txBody>
          <a:bodyPr>
            <a:normAutofit fontScale="90000"/>
          </a:bodyPr>
          <a:lstStyle/>
          <a:p>
            <a:r>
              <a:rPr lang="sl-SI" dirty="0" err="1" smtClean="0"/>
              <a:t>Homocistein</a:t>
            </a:r>
            <a:r>
              <a:rPr lang="sl-SI" dirty="0" smtClean="0"/>
              <a:t> in kognitivni upad</a:t>
            </a:r>
            <a:endParaRPr lang="sl-SI" dirty="0"/>
          </a:p>
        </p:txBody>
      </p:sp>
      <p:sp>
        <p:nvSpPr>
          <p:cNvPr id="3" name="Content Placeholder 2"/>
          <p:cNvSpPr>
            <a:spLocks noGrp="1"/>
          </p:cNvSpPr>
          <p:nvPr>
            <p:ph idx="1"/>
          </p:nvPr>
        </p:nvSpPr>
        <p:spPr>
          <a:xfrm>
            <a:off x="165202" y="1412776"/>
            <a:ext cx="4963225" cy="4371184"/>
          </a:xfrm>
        </p:spPr>
        <p:txBody>
          <a:bodyPr>
            <a:noAutofit/>
          </a:bodyPr>
          <a:lstStyle/>
          <a:p>
            <a:r>
              <a:rPr lang="sl-SI" sz="2400" dirty="0"/>
              <a:t>povišan </a:t>
            </a:r>
            <a:r>
              <a:rPr lang="sl-SI" sz="2400" dirty="0" err="1">
                <a:solidFill>
                  <a:srgbClr val="FF0000"/>
                </a:solidFill>
              </a:rPr>
              <a:t>homocistein</a:t>
            </a:r>
            <a:r>
              <a:rPr lang="sl-SI" sz="2400" dirty="0"/>
              <a:t> in znižan </a:t>
            </a:r>
            <a:r>
              <a:rPr lang="sl-SI" sz="2400" dirty="0">
                <a:solidFill>
                  <a:srgbClr val="00B0F0"/>
                </a:solidFill>
              </a:rPr>
              <a:t>vitamin B </a:t>
            </a:r>
            <a:r>
              <a:rPr lang="sl-SI" sz="2400" dirty="0"/>
              <a:t>sta povezana s kognitivnim upadom, manj bele snovi, možgansko atrofijo, </a:t>
            </a:r>
            <a:r>
              <a:rPr lang="sl-SI" sz="2400" dirty="0" err="1"/>
              <a:t>nevrofibrilarnimi</a:t>
            </a:r>
            <a:r>
              <a:rPr lang="sl-SI" sz="2400" dirty="0"/>
              <a:t> pentljami in demenco,</a:t>
            </a:r>
          </a:p>
          <a:p>
            <a:r>
              <a:rPr lang="sl-SI" sz="2400" dirty="0"/>
              <a:t>Oba sta izrazita dejavnika tveganja </a:t>
            </a:r>
            <a:r>
              <a:rPr lang="sl-SI" sz="2400" dirty="0" smtClean="0"/>
              <a:t>za nastanek </a:t>
            </a:r>
            <a:r>
              <a:rPr lang="sl-SI" sz="2400" dirty="0" smtClean="0">
                <a:solidFill>
                  <a:srgbClr val="FF0000"/>
                </a:solidFill>
              </a:rPr>
              <a:t>vaskularne demence</a:t>
            </a:r>
            <a:r>
              <a:rPr lang="sl-SI" sz="2400" dirty="0" smtClean="0"/>
              <a:t>,</a:t>
            </a:r>
            <a:endParaRPr lang="sl-SI" sz="2400" dirty="0"/>
          </a:p>
          <a:p>
            <a:r>
              <a:rPr lang="sl-SI" sz="2400" dirty="0"/>
              <a:t>Izboljšanje </a:t>
            </a:r>
            <a:r>
              <a:rPr lang="sl-SI" sz="2400" dirty="0" smtClean="0"/>
              <a:t>kognicije z dodatki vitamina B </a:t>
            </a:r>
            <a:r>
              <a:rPr lang="sl-SI" sz="2400" dirty="0"/>
              <a:t>je najbolj očitno pri osebah z visokim </a:t>
            </a:r>
            <a:r>
              <a:rPr lang="sl-SI" sz="2400" dirty="0" err="1"/>
              <a:t>homocisteinom</a:t>
            </a:r>
            <a:r>
              <a:rPr lang="sl-SI" sz="2400" dirty="0"/>
              <a:t> in nizko ravnijo B-vitamina </a:t>
            </a:r>
            <a:r>
              <a:rPr lang="sl-SI" sz="2400" dirty="0">
                <a:sym typeface="Wingdings" panose="05000000000000000000" pitchFamily="2" charset="2"/>
              </a:rPr>
              <a:t> dodatki B6, B12, folat.</a:t>
            </a:r>
            <a:endParaRPr lang="sl-SI" sz="2400" dirty="0"/>
          </a:p>
        </p:txBody>
      </p:sp>
      <p:sp>
        <p:nvSpPr>
          <p:cNvPr id="4" name="Rectangle 3"/>
          <p:cNvSpPr/>
          <p:nvPr/>
        </p:nvSpPr>
        <p:spPr>
          <a:xfrm>
            <a:off x="8905812" y="189484"/>
            <a:ext cx="1727742" cy="1600021"/>
          </a:xfrm>
          <a:prstGeom prst="rect">
            <a:avLst/>
          </a:prstGeom>
        </p:spPr>
        <p:txBody>
          <a:bodyPr wrap="square">
            <a:spAutoFit/>
          </a:bodyPr>
          <a:lstStyle/>
          <a:p>
            <a:r>
              <a:rPr lang="sl-SI" sz="1400" dirty="0"/>
              <a:t>Smith AD, </a:t>
            </a:r>
            <a:r>
              <a:rPr lang="sl-SI" sz="1400" dirty="0" err="1"/>
              <a:t>Refsum</a:t>
            </a:r>
            <a:r>
              <a:rPr lang="sl-SI" sz="1400" dirty="0"/>
              <a:t> H. </a:t>
            </a:r>
            <a:r>
              <a:rPr lang="sl-SI" sz="1400" dirty="0" err="1"/>
              <a:t>Homocysteine</a:t>
            </a:r>
            <a:r>
              <a:rPr lang="sl-SI" sz="1400" dirty="0"/>
              <a:t>, B </a:t>
            </a:r>
            <a:r>
              <a:rPr lang="sl-SI" sz="1400" dirty="0" err="1"/>
              <a:t>Vitamins</a:t>
            </a:r>
            <a:r>
              <a:rPr lang="sl-SI" sz="1400" dirty="0"/>
              <a:t>, and </a:t>
            </a:r>
            <a:r>
              <a:rPr lang="sl-SI" sz="1400" dirty="0" err="1"/>
              <a:t>Cognitive</a:t>
            </a:r>
            <a:r>
              <a:rPr lang="sl-SI" sz="1400" dirty="0"/>
              <a:t> </a:t>
            </a:r>
            <a:r>
              <a:rPr lang="sl-SI" sz="1400" dirty="0" err="1"/>
              <a:t>Impairment</a:t>
            </a:r>
            <a:r>
              <a:rPr lang="sl-SI" sz="1400" dirty="0"/>
              <a:t>. </a:t>
            </a:r>
            <a:r>
              <a:rPr lang="sl-SI" sz="1400" dirty="0" err="1"/>
              <a:t>Annu</a:t>
            </a:r>
            <a:r>
              <a:rPr lang="sl-SI" sz="1400" dirty="0"/>
              <a:t> Rev </a:t>
            </a:r>
            <a:r>
              <a:rPr lang="sl-SI" sz="1400" dirty="0" err="1"/>
              <a:t>Nutr</a:t>
            </a:r>
            <a:r>
              <a:rPr lang="sl-SI" sz="1400" dirty="0"/>
              <a:t>. 2016 Jul 17;36:211-39</a:t>
            </a:r>
          </a:p>
        </p:txBody>
      </p:sp>
      <p:pic>
        <p:nvPicPr>
          <p:cNvPr id="5" name="Slika 4"/>
          <p:cNvPicPr>
            <a:picLocks noChangeAspect="1"/>
          </p:cNvPicPr>
          <p:nvPr/>
        </p:nvPicPr>
        <p:blipFill>
          <a:blip r:embed="rId2"/>
          <a:stretch>
            <a:fillRect/>
          </a:stretch>
        </p:blipFill>
        <p:spPr>
          <a:xfrm>
            <a:off x="5128427" y="2781097"/>
            <a:ext cx="6941094" cy="3644075"/>
          </a:xfrm>
          <a:prstGeom prst="rect">
            <a:avLst/>
          </a:prstGeom>
        </p:spPr>
      </p:pic>
    </p:spTree>
    <p:extLst>
      <p:ext uri="{BB962C8B-B14F-4D97-AF65-F5344CB8AC3E}">
        <p14:creationId xmlns:p14="http://schemas.microsoft.com/office/powerpoint/2010/main" val="204802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04" y="333462"/>
            <a:ext cx="4103387" cy="561928"/>
          </a:xfrm>
        </p:spPr>
        <p:txBody>
          <a:bodyPr>
            <a:normAutofit fontScale="90000"/>
          </a:bodyPr>
          <a:lstStyle/>
          <a:p>
            <a:r>
              <a:rPr lang="sl-SI" dirty="0" smtClean="0"/>
              <a:t>Omega-3 </a:t>
            </a:r>
            <a:br>
              <a:rPr lang="sl-SI" dirty="0" smtClean="0"/>
            </a:br>
            <a:r>
              <a:rPr lang="sl-SI" dirty="0" smtClean="0"/>
              <a:t>maščobe</a:t>
            </a:r>
            <a:endParaRPr lang="sl-SI"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0971" y="894"/>
            <a:ext cx="9650976" cy="685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0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a:stretch>
            <a:fillRect/>
          </a:stretch>
        </p:blipFill>
        <p:spPr>
          <a:xfrm>
            <a:off x="5626481" y="1646545"/>
            <a:ext cx="6049400" cy="3780875"/>
          </a:xfrm>
          <a:prstGeom prst="rect">
            <a:avLst/>
          </a:prstGeom>
        </p:spPr>
      </p:pic>
      <p:sp>
        <p:nvSpPr>
          <p:cNvPr id="2" name="Title 1"/>
          <p:cNvSpPr>
            <a:spLocks noGrp="1"/>
          </p:cNvSpPr>
          <p:nvPr>
            <p:ph type="title"/>
          </p:nvPr>
        </p:nvSpPr>
        <p:spPr>
          <a:xfrm>
            <a:off x="335272" y="203706"/>
            <a:ext cx="10582419" cy="730087"/>
          </a:xfrm>
        </p:spPr>
        <p:txBody>
          <a:bodyPr/>
          <a:lstStyle/>
          <a:p>
            <a:r>
              <a:rPr lang="sl-SI" b="1" dirty="0" smtClean="0"/>
              <a:t>DHA maščobne kisline </a:t>
            </a:r>
            <a:r>
              <a:rPr lang="sl-SI" sz="3199" dirty="0"/>
              <a:t>(</a:t>
            </a:r>
            <a:r>
              <a:rPr lang="sl-SI" sz="3199" dirty="0"/>
              <a:t>Omega-3 MK)</a:t>
            </a:r>
          </a:p>
        </p:txBody>
      </p:sp>
      <p:sp>
        <p:nvSpPr>
          <p:cNvPr id="3" name="Content Placeholder 2"/>
          <p:cNvSpPr>
            <a:spLocks noGrp="1"/>
          </p:cNvSpPr>
          <p:nvPr>
            <p:ph idx="1"/>
          </p:nvPr>
        </p:nvSpPr>
        <p:spPr>
          <a:xfrm>
            <a:off x="12437" y="1268760"/>
            <a:ext cx="9523263" cy="4262245"/>
          </a:xfrm>
        </p:spPr>
        <p:txBody>
          <a:bodyPr>
            <a:normAutofit/>
          </a:bodyPr>
          <a:lstStyle/>
          <a:p>
            <a:r>
              <a:rPr lang="sl-SI" sz="2400" dirty="0"/>
              <a:t>DHA </a:t>
            </a:r>
            <a:r>
              <a:rPr lang="sl-SI" sz="1800" dirty="0"/>
              <a:t>(</a:t>
            </a:r>
            <a:r>
              <a:rPr lang="sl-SI" sz="1800" dirty="0" err="1"/>
              <a:t>dokosaheksaenoična</a:t>
            </a:r>
            <a:r>
              <a:rPr lang="sl-SI" sz="1800" dirty="0"/>
              <a:t> kislina) </a:t>
            </a:r>
            <a:r>
              <a:rPr lang="sl-SI" sz="2400" dirty="0"/>
              <a:t>je znižana v serumu in možganih bolnikov z AD</a:t>
            </a:r>
          </a:p>
          <a:p>
            <a:r>
              <a:rPr lang="sl-SI" sz="2400" dirty="0"/>
              <a:t>Biološka vloga pri: </a:t>
            </a:r>
          </a:p>
          <a:p>
            <a:pPr marL="0" indent="0">
              <a:buNone/>
            </a:pPr>
            <a:r>
              <a:rPr lang="sl-SI" sz="2400" dirty="0"/>
              <a:t>	-sinaptični plastičnosti</a:t>
            </a:r>
          </a:p>
          <a:p>
            <a:pPr marL="0" indent="0">
              <a:buNone/>
            </a:pPr>
            <a:r>
              <a:rPr lang="sl-SI" sz="2400" dirty="0"/>
              <a:t>	-izraščanju nevritov in </a:t>
            </a:r>
          </a:p>
          <a:p>
            <a:pPr marL="0" indent="0">
              <a:buNone/>
            </a:pPr>
            <a:r>
              <a:rPr lang="sl-SI" sz="2400" dirty="0"/>
              <a:t>	diferenciaciji</a:t>
            </a:r>
          </a:p>
          <a:p>
            <a:pPr marL="0" indent="0">
              <a:buNone/>
            </a:pPr>
            <a:r>
              <a:rPr lang="sl-SI" sz="2400" dirty="0"/>
              <a:t>	-živčnem prenosu</a:t>
            </a:r>
          </a:p>
          <a:p>
            <a:pPr marL="0" indent="0">
              <a:buNone/>
            </a:pPr>
            <a:r>
              <a:rPr lang="sl-SI" sz="2400" dirty="0"/>
              <a:t>	-</a:t>
            </a:r>
            <a:r>
              <a:rPr lang="sl-SI" sz="2400" dirty="0" err="1"/>
              <a:t>sinaptogenezi</a:t>
            </a:r>
            <a:endParaRPr lang="sl-SI" sz="2400" dirty="0"/>
          </a:p>
        </p:txBody>
      </p:sp>
      <p:sp>
        <p:nvSpPr>
          <p:cNvPr id="4" name="Rectangle 3"/>
          <p:cNvSpPr/>
          <p:nvPr/>
        </p:nvSpPr>
        <p:spPr>
          <a:xfrm>
            <a:off x="4043835" y="6092603"/>
            <a:ext cx="8062796" cy="576931"/>
          </a:xfrm>
          <a:prstGeom prst="rect">
            <a:avLst/>
          </a:prstGeom>
        </p:spPr>
        <p:txBody>
          <a:bodyPr wrap="square">
            <a:spAutoFit/>
          </a:bodyPr>
          <a:lstStyle/>
          <a:p>
            <a:r>
              <a:rPr lang="sl-SI" sz="1050" dirty="0"/>
              <a:t>Grimm MO, </a:t>
            </a:r>
            <a:r>
              <a:rPr lang="sl-SI" sz="1050" dirty="0" err="1"/>
              <a:t>Haupenthal</a:t>
            </a:r>
            <a:r>
              <a:rPr lang="sl-SI" sz="1050" dirty="0"/>
              <a:t> VJ, </a:t>
            </a:r>
            <a:r>
              <a:rPr lang="sl-SI" sz="1050" dirty="0" err="1"/>
              <a:t>Mett</a:t>
            </a:r>
            <a:r>
              <a:rPr lang="sl-SI" sz="1050" dirty="0"/>
              <a:t> J, </a:t>
            </a:r>
            <a:r>
              <a:rPr lang="sl-SI" sz="1050" dirty="0" err="1"/>
              <a:t>Stahlmann</a:t>
            </a:r>
            <a:r>
              <a:rPr lang="sl-SI" sz="1050" dirty="0"/>
              <a:t> CP, </a:t>
            </a:r>
            <a:r>
              <a:rPr lang="sl-SI" sz="1050" dirty="0" err="1"/>
              <a:t>Blümel</a:t>
            </a:r>
            <a:r>
              <a:rPr lang="sl-SI" sz="1050" dirty="0"/>
              <a:t> T, </a:t>
            </a:r>
            <a:r>
              <a:rPr lang="sl-SI" sz="1050" dirty="0" err="1"/>
              <a:t>Mylonas</a:t>
            </a:r>
            <a:r>
              <a:rPr lang="sl-SI" sz="1050" dirty="0"/>
              <a:t> NT, </a:t>
            </a:r>
            <a:r>
              <a:rPr lang="sl-SI" sz="1050" dirty="0" err="1"/>
              <a:t>Endres</a:t>
            </a:r>
            <a:r>
              <a:rPr lang="sl-SI" sz="1050" dirty="0"/>
              <a:t> K, Grimm HS, Hartmann T. </a:t>
            </a:r>
            <a:r>
              <a:rPr lang="sl-SI" sz="1050" dirty="0" err="1"/>
              <a:t>Oxidized</a:t>
            </a:r>
            <a:r>
              <a:rPr lang="sl-SI" sz="1050" dirty="0"/>
              <a:t> </a:t>
            </a:r>
            <a:r>
              <a:rPr lang="sl-SI" sz="1050" dirty="0" err="1"/>
              <a:t>Docosahexaenoic</a:t>
            </a:r>
            <a:r>
              <a:rPr lang="sl-SI" sz="1050" dirty="0"/>
              <a:t> </a:t>
            </a:r>
            <a:r>
              <a:rPr lang="sl-SI" sz="1050" dirty="0" err="1"/>
              <a:t>Acid</a:t>
            </a:r>
            <a:r>
              <a:rPr lang="sl-SI" sz="1050" dirty="0"/>
              <a:t> </a:t>
            </a:r>
            <a:r>
              <a:rPr lang="sl-SI" sz="1050" dirty="0" err="1"/>
              <a:t>Species</a:t>
            </a:r>
            <a:r>
              <a:rPr lang="sl-SI" sz="1050" dirty="0"/>
              <a:t> and Lipid </a:t>
            </a:r>
            <a:r>
              <a:rPr lang="sl-SI" sz="1050" dirty="0" err="1"/>
              <a:t>Peroxidation</a:t>
            </a:r>
            <a:r>
              <a:rPr lang="sl-SI" sz="1050" dirty="0"/>
              <a:t> </a:t>
            </a:r>
            <a:r>
              <a:rPr lang="sl-SI" sz="1050" dirty="0" err="1"/>
              <a:t>Products</a:t>
            </a:r>
            <a:r>
              <a:rPr lang="sl-SI" sz="1050" dirty="0"/>
              <a:t> </a:t>
            </a:r>
            <a:r>
              <a:rPr lang="sl-SI" sz="1050" dirty="0" err="1"/>
              <a:t>Increase</a:t>
            </a:r>
            <a:r>
              <a:rPr lang="sl-SI" sz="1050" dirty="0"/>
              <a:t> </a:t>
            </a:r>
            <a:r>
              <a:rPr lang="sl-SI" sz="1050" dirty="0" err="1"/>
              <a:t>Amyloidogenic</a:t>
            </a:r>
            <a:r>
              <a:rPr lang="sl-SI" sz="1050" dirty="0"/>
              <a:t> </a:t>
            </a:r>
            <a:r>
              <a:rPr lang="sl-SI" sz="1050" dirty="0" err="1"/>
              <a:t>Amyloid</a:t>
            </a:r>
            <a:r>
              <a:rPr lang="sl-SI" sz="1050" dirty="0"/>
              <a:t> </a:t>
            </a:r>
            <a:r>
              <a:rPr lang="sl-SI" sz="1050" dirty="0" err="1"/>
              <a:t>Precursor</a:t>
            </a:r>
            <a:r>
              <a:rPr lang="sl-SI" sz="1050" dirty="0"/>
              <a:t> Protein </a:t>
            </a:r>
            <a:r>
              <a:rPr lang="sl-SI" sz="1050" dirty="0" err="1"/>
              <a:t>Processing</a:t>
            </a:r>
            <a:r>
              <a:rPr lang="sl-SI" sz="1050" dirty="0"/>
              <a:t>. </a:t>
            </a:r>
            <a:r>
              <a:rPr lang="sl-SI" sz="1050" dirty="0" err="1"/>
              <a:t>Neurodegener</a:t>
            </a:r>
            <a:r>
              <a:rPr lang="sl-SI" sz="1050" dirty="0"/>
              <a:t> </a:t>
            </a:r>
            <a:r>
              <a:rPr lang="sl-SI" sz="1050" dirty="0" err="1"/>
              <a:t>Dis</a:t>
            </a:r>
            <a:r>
              <a:rPr lang="sl-SI" sz="1050" dirty="0"/>
              <a:t>. 2016;16(1-2):44-54.</a:t>
            </a:r>
          </a:p>
        </p:txBody>
      </p:sp>
      <p:sp>
        <p:nvSpPr>
          <p:cNvPr id="5" name="Rectangle 4"/>
          <p:cNvSpPr/>
          <p:nvPr/>
        </p:nvSpPr>
        <p:spPr>
          <a:xfrm>
            <a:off x="12437" y="5424976"/>
            <a:ext cx="8062796" cy="600008"/>
          </a:xfrm>
          <a:prstGeom prst="rect">
            <a:avLst/>
          </a:prstGeom>
        </p:spPr>
        <p:txBody>
          <a:bodyPr wrap="square">
            <a:spAutoFit/>
          </a:bodyPr>
          <a:lstStyle/>
          <a:p>
            <a:r>
              <a:rPr lang="sl-SI" sz="1100" dirty="0" err="1"/>
              <a:t>Eriksdotter</a:t>
            </a:r>
            <a:r>
              <a:rPr lang="sl-SI" sz="1100" dirty="0"/>
              <a:t> M, </a:t>
            </a:r>
            <a:r>
              <a:rPr lang="sl-SI" sz="1100" dirty="0" err="1"/>
              <a:t>Vedin</a:t>
            </a:r>
            <a:r>
              <a:rPr lang="sl-SI" sz="1100" dirty="0"/>
              <a:t> I, </a:t>
            </a:r>
            <a:r>
              <a:rPr lang="sl-SI" sz="1100" dirty="0" err="1"/>
              <a:t>Falahati</a:t>
            </a:r>
            <a:r>
              <a:rPr lang="sl-SI" sz="1100" dirty="0"/>
              <a:t> F, </a:t>
            </a:r>
            <a:r>
              <a:rPr lang="sl-SI" sz="1100" dirty="0" err="1"/>
              <a:t>Freund</a:t>
            </a:r>
            <a:r>
              <a:rPr lang="sl-SI" sz="1100" dirty="0"/>
              <a:t>-Levi Y, </a:t>
            </a:r>
            <a:r>
              <a:rPr lang="sl-SI" sz="1100" dirty="0" err="1"/>
              <a:t>Hjorth</a:t>
            </a:r>
            <a:r>
              <a:rPr lang="sl-SI" sz="1100" dirty="0"/>
              <a:t> E, </a:t>
            </a:r>
            <a:r>
              <a:rPr lang="sl-SI" sz="1100" dirty="0" err="1"/>
              <a:t>Faxen</a:t>
            </a:r>
            <a:r>
              <a:rPr lang="sl-SI" sz="1100" dirty="0"/>
              <a:t>-</a:t>
            </a:r>
            <a:r>
              <a:rPr lang="sl-SI" sz="1100" dirty="0" err="1"/>
              <a:t>Irving</a:t>
            </a:r>
            <a:r>
              <a:rPr lang="sl-SI" sz="1100" dirty="0"/>
              <a:t> G, </a:t>
            </a:r>
            <a:r>
              <a:rPr lang="sl-SI" sz="1100" dirty="0" err="1"/>
              <a:t>Wahlund</a:t>
            </a:r>
            <a:r>
              <a:rPr lang="sl-SI" sz="1100" dirty="0"/>
              <a:t> LO, </a:t>
            </a:r>
            <a:r>
              <a:rPr lang="sl-SI" sz="1100" dirty="0" err="1"/>
              <a:t>Schultzberg</a:t>
            </a:r>
            <a:r>
              <a:rPr lang="sl-SI" sz="1100" dirty="0"/>
              <a:t> M, </a:t>
            </a:r>
            <a:r>
              <a:rPr lang="sl-SI" sz="1100" dirty="0" err="1"/>
              <a:t>Basun</a:t>
            </a:r>
            <a:r>
              <a:rPr lang="sl-SI" sz="1100" dirty="0"/>
              <a:t> H, </a:t>
            </a:r>
            <a:r>
              <a:rPr lang="sl-SI" sz="1100" dirty="0" err="1"/>
              <a:t>Cederholm</a:t>
            </a:r>
            <a:r>
              <a:rPr lang="sl-SI" sz="1100" dirty="0"/>
              <a:t> T, </a:t>
            </a:r>
            <a:r>
              <a:rPr lang="sl-SI" sz="1100" dirty="0" err="1"/>
              <a:t>Palmblad</a:t>
            </a:r>
            <a:r>
              <a:rPr lang="sl-SI" sz="1100" dirty="0"/>
              <a:t> J. Plasma </a:t>
            </a:r>
            <a:r>
              <a:rPr lang="sl-SI" sz="1100" dirty="0" err="1"/>
              <a:t>Fatty</a:t>
            </a:r>
            <a:r>
              <a:rPr lang="sl-SI" sz="1100" dirty="0"/>
              <a:t> </a:t>
            </a:r>
            <a:r>
              <a:rPr lang="sl-SI" sz="1100" dirty="0" err="1"/>
              <a:t>Acid</a:t>
            </a:r>
            <a:r>
              <a:rPr lang="sl-SI" sz="1100" dirty="0"/>
              <a:t> </a:t>
            </a:r>
            <a:r>
              <a:rPr lang="sl-SI" sz="1100" dirty="0" err="1"/>
              <a:t>Profiles</a:t>
            </a:r>
            <a:r>
              <a:rPr lang="sl-SI" sz="1100" dirty="0"/>
              <a:t> in </a:t>
            </a:r>
            <a:r>
              <a:rPr lang="sl-SI" sz="1100" dirty="0" err="1"/>
              <a:t>Relation</a:t>
            </a:r>
            <a:r>
              <a:rPr lang="sl-SI" sz="1100" dirty="0"/>
              <a:t> to </a:t>
            </a:r>
            <a:r>
              <a:rPr lang="sl-SI" sz="1100" dirty="0" err="1"/>
              <a:t>Cognition</a:t>
            </a:r>
            <a:r>
              <a:rPr lang="sl-SI" sz="1100" dirty="0"/>
              <a:t> and </a:t>
            </a:r>
            <a:r>
              <a:rPr lang="sl-SI" sz="1100" dirty="0" err="1"/>
              <a:t>Gender</a:t>
            </a:r>
            <a:r>
              <a:rPr lang="sl-SI" sz="1100" dirty="0"/>
              <a:t> in Alzheimer's </a:t>
            </a:r>
            <a:r>
              <a:rPr lang="sl-SI" sz="1100" dirty="0" err="1"/>
              <a:t>Disease</a:t>
            </a:r>
            <a:r>
              <a:rPr lang="sl-SI" sz="1100" dirty="0"/>
              <a:t> </a:t>
            </a:r>
            <a:r>
              <a:rPr lang="sl-SI" sz="1100" dirty="0" err="1"/>
              <a:t>PatientsDuring</a:t>
            </a:r>
            <a:r>
              <a:rPr lang="sl-SI" sz="1100" dirty="0"/>
              <a:t> Oral Omega-3 </a:t>
            </a:r>
            <a:r>
              <a:rPr lang="sl-SI" sz="1100" dirty="0" err="1"/>
              <a:t>Fatty</a:t>
            </a:r>
            <a:r>
              <a:rPr lang="sl-SI" sz="1100" dirty="0"/>
              <a:t> </a:t>
            </a:r>
            <a:r>
              <a:rPr lang="sl-SI" sz="1100" dirty="0" err="1"/>
              <a:t>Acid</a:t>
            </a:r>
            <a:r>
              <a:rPr lang="sl-SI" sz="1100" dirty="0"/>
              <a:t> </a:t>
            </a:r>
            <a:r>
              <a:rPr lang="sl-SI" sz="1100" dirty="0" err="1"/>
              <a:t>Supplementation</a:t>
            </a:r>
            <a:r>
              <a:rPr lang="sl-SI" sz="1100" dirty="0"/>
              <a:t>: </a:t>
            </a:r>
            <a:r>
              <a:rPr lang="sl-SI" sz="1100" dirty="0" err="1"/>
              <a:t>The</a:t>
            </a:r>
            <a:r>
              <a:rPr lang="sl-SI" sz="1100" dirty="0"/>
              <a:t> </a:t>
            </a:r>
            <a:r>
              <a:rPr lang="sl-SI" sz="1100" dirty="0" err="1"/>
              <a:t>OmegAD</a:t>
            </a:r>
            <a:r>
              <a:rPr lang="sl-SI" sz="1100" dirty="0"/>
              <a:t> </a:t>
            </a:r>
            <a:r>
              <a:rPr lang="sl-SI" sz="1100" dirty="0" err="1"/>
              <a:t>Study</a:t>
            </a:r>
            <a:r>
              <a:rPr lang="sl-SI" sz="1100" dirty="0"/>
              <a:t>. </a:t>
            </a:r>
            <a:r>
              <a:rPr lang="sl-SI" sz="1100" b="1" dirty="0">
                <a:solidFill>
                  <a:srgbClr val="FF0000"/>
                </a:solidFill>
              </a:rPr>
              <a:t>J </a:t>
            </a:r>
            <a:r>
              <a:rPr lang="sl-SI" sz="1100" b="1" dirty="0" err="1">
                <a:solidFill>
                  <a:srgbClr val="FF0000"/>
                </a:solidFill>
              </a:rPr>
              <a:t>Alzheimers</a:t>
            </a:r>
            <a:r>
              <a:rPr lang="sl-SI" sz="1100" b="1" dirty="0">
                <a:solidFill>
                  <a:srgbClr val="FF0000"/>
                </a:solidFill>
              </a:rPr>
              <a:t> </a:t>
            </a:r>
            <a:r>
              <a:rPr lang="sl-SI" sz="1100" b="1" dirty="0" err="1">
                <a:solidFill>
                  <a:srgbClr val="FF0000"/>
                </a:solidFill>
              </a:rPr>
              <a:t>Dis</a:t>
            </a:r>
            <a:r>
              <a:rPr lang="sl-SI" sz="1100" b="1" dirty="0">
                <a:solidFill>
                  <a:srgbClr val="FF0000"/>
                </a:solidFill>
              </a:rPr>
              <a:t>. </a:t>
            </a:r>
            <a:r>
              <a:rPr lang="sl-SI" sz="1100" dirty="0"/>
              <a:t>2015;48(3):805-12.</a:t>
            </a:r>
          </a:p>
        </p:txBody>
      </p:sp>
    </p:spTree>
    <p:extLst>
      <p:ext uri="{BB962C8B-B14F-4D97-AF65-F5344CB8AC3E}">
        <p14:creationId xmlns:p14="http://schemas.microsoft.com/office/powerpoint/2010/main" val="14502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943" y="993044"/>
            <a:ext cx="7497388" cy="468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73932" y="21397"/>
            <a:ext cx="7770376" cy="921874"/>
          </a:xfrm>
        </p:spPr>
        <p:txBody>
          <a:bodyPr/>
          <a:lstStyle/>
          <a:p>
            <a:r>
              <a:rPr lang="sl-SI" dirty="0" smtClean="0"/>
              <a:t>Omega-3 MK</a:t>
            </a:r>
            <a:endParaRPr lang="sl-SI" dirty="0"/>
          </a:p>
        </p:txBody>
      </p:sp>
      <p:sp>
        <p:nvSpPr>
          <p:cNvPr id="3" name="Content Placeholder 2"/>
          <p:cNvSpPr>
            <a:spLocks noGrp="1"/>
          </p:cNvSpPr>
          <p:nvPr>
            <p:ph idx="1"/>
          </p:nvPr>
        </p:nvSpPr>
        <p:spPr>
          <a:xfrm>
            <a:off x="189062" y="1251392"/>
            <a:ext cx="4103387" cy="4524784"/>
          </a:xfrm>
        </p:spPr>
        <p:txBody>
          <a:bodyPr/>
          <a:lstStyle/>
          <a:p>
            <a:r>
              <a:rPr lang="sl-SI" sz="2799" dirty="0">
                <a:solidFill>
                  <a:srgbClr val="FF0000"/>
                </a:solidFill>
              </a:rPr>
              <a:t>Oksidirane</a:t>
            </a:r>
            <a:r>
              <a:rPr lang="sl-SI" sz="2799" dirty="0"/>
              <a:t> DHA izničijo ali poslabšajo učinke DHA,</a:t>
            </a:r>
          </a:p>
          <a:p>
            <a:r>
              <a:rPr lang="sl-SI" sz="2799" u="sng" dirty="0"/>
              <a:t>Majhna kontaminacija </a:t>
            </a:r>
            <a:r>
              <a:rPr lang="sl-SI" sz="2799" dirty="0"/>
              <a:t>npr. ribjih olj z oksidiranimi DHA lahko naredi dodatno škodo pri uživanju.</a:t>
            </a:r>
          </a:p>
          <a:p>
            <a:endParaRPr lang="sl-SI" sz="2799" dirty="0"/>
          </a:p>
        </p:txBody>
      </p:sp>
      <p:sp>
        <p:nvSpPr>
          <p:cNvPr id="4" name="Rectangle 3"/>
          <p:cNvSpPr/>
          <p:nvPr/>
        </p:nvSpPr>
        <p:spPr>
          <a:xfrm>
            <a:off x="3791546" y="6092603"/>
            <a:ext cx="8134785" cy="646163"/>
          </a:xfrm>
          <a:prstGeom prst="rect">
            <a:avLst/>
          </a:prstGeom>
        </p:spPr>
        <p:txBody>
          <a:bodyPr wrap="square">
            <a:spAutoFit/>
          </a:bodyPr>
          <a:lstStyle/>
          <a:p>
            <a:r>
              <a:rPr lang="sl-SI" sz="1200" dirty="0"/>
              <a:t>Grimm MO, </a:t>
            </a:r>
            <a:r>
              <a:rPr lang="sl-SI" sz="1200" dirty="0" err="1"/>
              <a:t>Haupenthal</a:t>
            </a:r>
            <a:r>
              <a:rPr lang="sl-SI" sz="1200" dirty="0"/>
              <a:t> VJ, </a:t>
            </a:r>
            <a:r>
              <a:rPr lang="sl-SI" sz="1200" dirty="0" err="1"/>
              <a:t>Mett</a:t>
            </a:r>
            <a:r>
              <a:rPr lang="sl-SI" sz="1200" dirty="0"/>
              <a:t> J, </a:t>
            </a:r>
            <a:r>
              <a:rPr lang="sl-SI" sz="1200" dirty="0" err="1"/>
              <a:t>Stahlmann</a:t>
            </a:r>
            <a:r>
              <a:rPr lang="sl-SI" sz="1200" dirty="0"/>
              <a:t> CP, </a:t>
            </a:r>
            <a:r>
              <a:rPr lang="sl-SI" sz="1200" dirty="0" err="1"/>
              <a:t>Blümel</a:t>
            </a:r>
            <a:r>
              <a:rPr lang="sl-SI" sz="1200" dirty="0"/>
              <a:t> T, </a:t>
            </a:r>
            <a:r>
              <a:rPr lang="sl-SI" sz="1200" dirty="0" err="1"/>
              <a:t>Mylonas</a:t>
            </a:r>
            <a:r>
              <a:rPr lang="sl-SI" sz="1200" dirty="0"/>
              <a:t> NT, </a:t>
            </a:r>
            <a:r>
              <a:rPr lang="sl-SI" sz="1200" dirty="0" err="1"/>
              <a:t>Endres</a:t>
            </a:r>
            <a:r>
              <a:rPr lang="sl-SI" sz="1200" dirty="0"/>
              <a:t> K, Grimm HS, Hartmann T. </a:t>
            </a:r>
            <a:r>
              <a:rPr lang="sl-SI" sz="1200" dirty="0" err="1"/>
              <a:t>Oxidized</a:t>
            </a:r>
            <a:r>
              <a:rPr lang="sl-SI" sz="1200" dirty="0"/>
              <a:t> </a:t>
            </a:r>
            <a:r>
              <a:rPr lang="sl-SI" sz="1200" dirty="0" err="1"/>
              <a:t>Docosahexaenoic</a:t>
            </a:r>
            <a:r>
              <a:rPr lang="sl-SI" sz="1200" dirty="0"/>
              <a:t> </a:t>
            </a:r>
            <a:r>
              <a:rPr lang="sl-SI" sz="1200" dirty="0" err="1"/>
              <a:t>Acid</a:t>
            </a:r>
            <a:r>
              <a:rPr lang="sl-SI" sz="1200" dirty="0"/>
              <a:t> </a:t>
            </a:r>
            <a:r>
              <a:rPr lang="sl-SI" sz="1200" dirty="0" err="1"/>
              <a:t>Species</a:t>
            </a:r>
            <a:r>
              <a:rPr lang="sl-SI" sz="1200" dirty="0"/>
              <a:t> and Lipid </a:t>
            </a:r>
            <a:r>
              <a:rPr lang="sl-SI" sz="1200" dirty="0" err="1"/>
              <a:t>Peroxidation</a:t>
            </a:r>
            <a:r>
              <a:rPr lang="sl-SI" sz="1200" dirty="0"/>
              <a:t> </a:t>
            </a:r>
            <a:r>
              <a:rPr lang="sl-SI" sz="1200" dirty="0" err="1"/>
              <a:t>Products</a:t>
            </a:r>
            <a:r>
              <a:rPr lang="sl-SI" sz="1200" dirty="0"/>
              <a:t> </a:t>
            </a:r>
            <a:r>
              <a:rPr lang="sl-SI" sz="1200" dirty="0" err="1"/>
              <a:t>Increase</a:t>
            </a:r>
            <a:r>
              <a:rPr lang="sl-SI" sz="1200" dirty="0"/>
              <a:t> </a:t>
            </a:r>
            <a:r>
              <a:rPr lang="sl-SI" sz="1200" dirty="0" err="1"/>
              <a:t>Amyloidogenic</a:t>
            </a:r>
            <a:r>
              <a:rPr lang="sl-SI" sz="1200" dirty="0"/>
              <a:t> </a:t>
            </a:r>
            <a:r>
              <a:rPr lang="sl-SI" sz="1200" dirty="0" err="1"/>
              <a:t>Amyloid</a:t>
            </a:r>
            <a:r>
              <a:rPr lang="sl-SI" sz="1200" dirty="0"/>
              <a:t> </a:t>
            </a:r>
            <a:r>
              <a:rPr lang="sl-SI" sz="1200" dirty="0" err="1"/>
              <a:t>Precursor</a:t>
            </a:r>
            <a:r>
              <a:rPr lang="sl-SI" sz="1200" dirty="0"/>
              <a:t> Protein </a:t>
            </a:r>
            <a:r>
              <a:rPr lang="sl-SI" sz="1200" dirty="0" err="1"/>
              <a:t>Processing</a:t>
            </a:r>
            <a:r>
              <a:rPr lang="sl-SI" sz="1200" dirty="0"/>
              <a:t>. </a:t>
            </a:r>
            <a:r>
              <a:rPr lang="sl-SI" sz="1200" dirty="0" err="1"/>
              <a:t>Neurodegener</a:t>
            </a:r>
            <a:r>
              <a:rPr lang="sl-SI" sz="1200" dirty="0"/>
              <a:t> </a:t>
            </a:r>
            <a:r>
              <a:rPr lang="sl-SI" sz="1200" dirty="0" err="1"/>
              <a:t>Dis</a:t>
            </a:r>
            <a:r>
              <a:rPr lang="sl-SI" sz="1200" dirty="0"/>
              <a:t>. 2016;16(1-2):44-54.</a:t>
            </a:r>
          </a:p>
        </p:txBody>
      </p:sp>
    </p:spTree>
    <p:extLst>
      <p:ext uri="{BB962C8B-B14F-4D97-AF65-F5344CB8AC3E}">
        <p14:creationId xmlns:p14="http://schemas.microsoft.com/office/powerpoint/2010/main" val="291145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40" y="117496"/>
            <a:ext cx="10512862" cy="1007849"/>
          </a:xfrm>
        </p:spPr>
        <p:txBody>
          <a:bodyPr/>
          <a:lstStyle/>
          <a:p>
            <a:r>
              <a:rPr lang="sl-SI" dirty="0" smtClean="0"/>
              <a:t>Priporočeni vnos Omega-3</a:t>
            </a:r>
            <a:endParaRPr lang="sl-SI" dirty="0"/>
          </a:p>
        </p:txBody>
      </p:sp>
      <p:sp>
        <p:nvSpPr>
          <p:cNvPr id="3" name="Content Placeholder 2"/>
          <p:cNvSpPr>
            <a:spLocks noGrp="1"/>
          </p:cNvSpPr>
          <p:nvPr>
            <p:ph idx="1"/>
          </p:nvPr>
        </p:nvSpPr>
        <p:spPr>
          <a:xfrm>
            <a:off x="695218" y="1413301"/>
            <a:ext cx="10512862" cy="4350205"/>
          </a:xfrm>
        </p:spPr>
        <p:txBody>
          <a:bodyPr>
            <a:noAutofit/>
          </a:bodyPr>
          <a:lstStyle/>
          <a:p>
            <a:r>
              <a:rPr lang="sl-SI" sz="3199" dirty="0"/>
              <a:t>8/10 g DHA in EPA </a:t>
            </a:r>
            <a:r>
              <a:rPr lang="sl-SI" sz="3199" u="sng" dirty="0"/>
              <a:t>na teden </a:t>
            </a:r>
            <a:r>
              <a:rPr lang="sl-SI" sz="3199" dirty="0"/>
              <a:t>(0,5 % energije),</a:t>
            </a:r>
          </a:p>
          <a:p>
            <a:r>
              <a:rPr lang="sl-SI" sz="3199" dirty="0"/>
              <a:t>Enakovredno 2-3 porcijam rib, oreščkov</a:t>
            </a:r>
          </a:p>
          <a:p>
            <a:r>
              <a:rPr lang="sl-SI" sz="3199" u="sng" dirty="0">
                <a:solidFill>
                  <a:srgbClr val="FF0000"/>
                </a:solidFill>
              </a:rPr>
              <a:t>Preveč rib </a:t>
            </a:r>
            <a:r>
              <a:rPr lang="sl-SI" sz="3199" u="sng" dirty="0"/>
              <a:t>sproži </a:t>
            </a:r>
            <a:r>
              <a:rPr lang="sl-SI" sz="3199" u="sng" dirty="0">
                <a:solidFill>
                  <a:srgbClr val="FF0000"/>
                </a:solidFill>
              </a:rPr>
              <a:t>obratni učinek</a:t>
            </a:r>
            <a:r>
              <a:rPr lang="sl-SI" sz="3199" dirty="0"/>
              <a:t>,</a:t>
            </a:r>
          </a:p>
          <a:p>
            <a:r>
              <a:rPr lang="sl-SI" sz="3199" dirty="0"/>
              <a:t>450 mg EPA,</a:t>
            </a:r>
          </a:p>
          <a:p>
            <a:r>
              <a:rPr lang="sl-SI" sz="3199" dirty="0"/>
              <a:t>Izboljšajo spominski priklic, vendar ne pri </a:t>
            </a:r>
            <a:r>
              <a:rPr lang="sl-SI" sz="3199" dirty="0"/>
              <a:t>genetskem pomankanju </a:t>
            </a:r>
            <a:r>
              <a:rPr lang="sl-SI" sz="3199" dirty="0"/>
              <a:t>(</a:t>
            </a:r>
            <a:r>
              <a:rPr lang="sl-SI" sz="3199" dirty="0" err="1"/>
              <a:t>ApoE</a:t>
            </a:r>
            <a:r>
              <a:rPr lang="sl-SI" sz="3199" dirty="0"/>
              <a:t> mutacija)!</a:t>
            </a:r>
          </a:p>
          <a:p>
            <a:endParaRPr lang="sl-SI" sz="3199" dirty="0"/>
          </a:p>
          <a:p>
            <a:r>
              <a:rPr lang="sl-SI" sz="3199" dirty="0">
                <a:sym typeface="Wingdings" panose="05000000000000000000" pitchFamily="2" charset="2"/>
              </a:rPr>
              <a:t> genetska variabilnost (encimov) vzrok za neenotno odzivnost na prehranske dodatke.</a:t>
            </a:r>
            <a:endParaRPr lang="sl-SI" sz="3199" dirty="0"/>
          </a:p>
          <a:p>
            <a:endParaRPr lang="sl-SI" sz="3199" dirty="0"/>
          </a:p>
          <a:p>
            <a:endParaRPr lang="sl-SI" sz="3199" dirty="0"/>
          </a:p>
        </p:txBody>
      </p:sp>
    </p:spTree>
    <p:extLst>
      <p:ext uri="{BB962C8B-B14F-4D97-AF65-F5344CB8AC3E}">
        <p14:creationId xmlns:p14="http://schemas.microsoft.com/office/powerpoint/2010/main" val="249331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3283" y="117494"/>
            <a:ext cx="7884646" cy="615442"/>
          </a:xfrm>
        </p:spPr>
        <p:txBody>
          <a:bodyPr>
            <a:normAutofit fontScale="90000"/>
          </a:bodyPr>
          <a:lstStyle/>
          <a:p>
            <a:r>
              <a:rPr lang="sl-SI" dirty="0" smtClean="0"/>
              <a:t>Učinki omega—3?</a:t>
            </a:r>
            <a:endParaRPr lang="sl-SI" dirty="0"/>
          </a:p>
        </p:txBody>
      </p:sp>
      <p:pic>
        <p:nvPicPr>
          <p:cNvPr id="4" name="Slika 3"/>
          <p:cNvPicPr>
            <a:picLocks noChangeAspect="1"/>
          </p:cNvPicPr>
          <p:nvPr/>
        </p:nvPicPr>
        <p:blipFill>
          <a:blip r:embed="rId2"/>
          <a:stretch>
            <a:fillRect/>
          </a:stretch>
        </p:blipFill>
        <p:spPr>
          <a:xfrm>
            <a:off x="4225835" y="26848"/>
            <a:ext cx="7918817" cy="6801384"/>
          </a:xfrm>
          <a:prstGeom prst="rect">
            <a:avLst/>
          </a:prstGeom>
        </p:spPr>
      </p:pic>
    </p:spTree>
    <p:extLst>
      <p:ext uri="{BB962C8B-B14F-4D97-AF65-F5344CB8AC3E}">
        <p14:creationId xmlns:p14="http://schemas.microsoft.com/office/powerpoint/2010/main" val="308483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892" y="102468"/>
            <a:ext cx="10512862" cy="719892"/>
          </a:xfrm>
        </p:spPr>
        <p:txBody>
          <a:bodyPr>
            <a:normAutofit fontScale="90000"/>
          </a:bodyPr>
          <a:lstStyle/>
          <a:p>
            <a:pPr>
              <a:defRPr/>
            </a:pPr>
            <a:r>
              <a:rPr lang="en-AU" sz="3999" i="1" dirty="0" err="1">
                <a:solidFill>
                  <a:srgbClr val="073E87"/>
                </a:solidFill>
                <a:latin typeface="Trebuchet MS"/>
              </a:rPr>
              <a:t>Souvenaid</a:t>
            </a:r>
            <a:endParaRPr lang="en-AU" i="1" dirty="0"/>
          </a:p>
        </p:txBody>
      </p:sp>
      <p:sp>
        <p:nvSpPr>
          <p:cNvPr id="38915" name="Content Placeholder 2"/>
          <p:cNvSpPr>
            <a:spLocks noGrp="1"/>
          </p:cNvSpPr>
          <p:nvPr>
            <p:ph idx="1"/>
          </p:nvPr>
        </p:nvSpPr>
        <p:spPr>
          <a:xfrm>
            <a:off x="623229" y="1526430"/>
            <a:ext cx="10512862" cy="4350205"/>
          </a:xfrm>
        </p:spPr>
        <p:txBody>
          <a:bodyPr>
            <a:normAutofit/>
          </a:bodyPr>
          <a:lstStyle/>
          <a:p>
            <a:pPr marL="452302">
              <a:spcBef>
                <a:spcPts val="300"/>
              </a:spcBef>
              <a:buClr>
                <a:srgbClr val="5BD078"/>
              </a:buClr>
              <a:buFont typeface="Arial" charset="0"/>
              <a:buChar char="•"/>
            </a:pPr>
            <a:r>
              <a:rPr lang="en-AU" altLang="en-US" sz="2399" dirty="0" err="1">
                <a:latin typeface="Arial" charset="0"/>
                <a:cs typeface="Arial" charset="0"/>
              </a:rPr>
              <a:t>Medicinsko</a:t>
            </a:r>
            <a:r>
              <a:rPr lang="en-AU" altLang="en-US" sz="2399" dirty="0">
                <a:latin typeface="Arial" charset="0"/>
                <a:cs typeface="Arial" charset="0"/>
              </a:rPr>
              <a:t> </a:t>
            </a:r>
            <a:r>
              <a:rPr lang="en-AU" altLang="en-US" sz="2399" dirty="0" err="1">
                <a:latin typeface="Arial" charset="0"/>
                <a:cs typeface="Arial" charset="0"/>
              </a:rPr>
              <a:t>prehransko</a:t>
            </a:r>
            <a:r>
              <a:rPr lang="en-AU" altLang="en-US" sz="2399" dirty="0">
                <a:latin typeface="Arial" charset="0"/>
                <a:cs typeface="Arial" charset="0"/>
              </a:rPr>
              <a:t> </a:t>
            </a:r>
            <a:r>
              <a:rPr lang="en-AU" altLang="en-US" sz="2399" dirty="0" err="1">
                <a:latin typeface="Arial" charset="0"/>
                <a:cs typeface="Arial" charset="0"/>
              </a:rPr>
              <a:t>dopolnilo</a:t>
            </a:r>
            <a:r>
              <a:rPr lang="en-AU" altLang="en-US" sz="2399" dirty="0">
                <a:latin typeface="Arial" charset="0"/>
                <a:cs typeface="Arial" charset="0"/>
              </a:rPr>
              <a:t> </a:t>
            </a:r>
            <a:r>
              <a:rPr lang="sl-SI" altLang="en-US" sz="2399" dirty="0">
                <a:latin typeface="Arial" charset="0"/>
                <a:cs typeface="Arial" charset="0"/>
              </a:rPr>
              <a:t>pri </a:t>
            </a:r>
            <a:r>
              <a:rPr lang="en-AU" altLang="en-US" sz="2399" dirty="0">
                <a:latin typeface="Arial" charset="0"/>
                <a:cs typeface="Arial" charset="0"/>
              </a:rPr>
              <a:t>blag</a:t>
            </a:r>
            <a:r>
              <a:rPr lang="sl-SI" altLang="en-US" sz="2399" dirty="0">
                <a:latin typeface="Arial" charset="0"/>
                <a:cs typeface="Arial" charset="0"/>
              </a:rPr>
              <a:t>i</a:t>
            </a:r>
            <a:r>
              <a:rPr lang="en-AU" altLang="en-US" sz="2399" dirty="0">
                <a:latin typeface="Arial" charset="0"/>
                <a:cs typeface="Arial" charset="0"/>
              </a:rPr>
              <a:t> AD → </a:t>
            </a:r>
            <a:r>
              <a:rPr lang="en-AU" altLang="en-US" sz="2399" dirty="0" err="1">
                <a:latin typeface="Arial" charset="0"/>
                <a:cs typeface="Arial" charset="0"/>
              </a:rPr>
              <a:t>polinenasičene</a:t>
            </a:r>
            <a:r>
              <a:rPr lang="en-AU" altLang="en-US" sz="2399" dirty="0">
                <a:latin typeface="Arial" charset="0"/>
                <a:cs typeface="Arial" charset="0"/>
              </a:rPr>
              <a:t> omega-3 </a:t>
            </a:r>
            <a:r>
              <a:rPr lang="sl-SI" altLang="en-US" sz="2399" dirty="0">
                <a:latin typeface="Arial" charset="0"/>
                <a:cs typeface="Arial" charset="0"/>
              </a:rPr>
              <a:t>MK (PUFA)</a:t>
            </a:r>
            <a:r>
              <a:rPr lang="en-AU" altLang="en-US" sz="2399" dirty="0">
                <a:latin typeface="Arial" charset="0"/>
                <a:cs typeface="Arial" charset="0"/>
              </a:rPr>
              <a:t>, </a:t>
            </a:r>
            <a:r>
              <a:rPr lang="en-AU" altLang="en-US" sz="2399" dirty="0" err="1">
                <a:latin typeface="Arial" charset="0"/>
                <a:cs typeface="Arial" charset="0"/>
              </a:rPr>
              <a:t>uridin</a:t>
            </a:r>
            <a:r>
              <a:rPr lang="en-AU" altLang="en-US" sz="2399" dirty="0">
                <a:latin typeface="Arial" charset="0"/>
                <a:cs typeface="Arial" charset="0"/>
              </a:rPr>
              <a:t>, </a:t>
            </a:r>
            <a:r>
              <a:rPr lang="en-AU" altLang="en-US" sz="2399" dirty="0" err="1">
                <a:latin typeface="Arial" charset="0"/>
                <a:cs typeface="Arial" charset="0"/>
              </a:rPr>
              <a:t>monofosfat</a:t>
            </a:r>
            <a:r>
              <a:rPr lang="en-AU" altLang="en-US" sz="2399" dirty="0">
                <a:latin typeface="Arial" charset="0"/>
                <a:cs typeface="Arial" charset="0"/>
              </a:rPr>
              <a:t>, </a:t>
            </a:r>
            <a:r>
              <a:rPr lang="en-AU" altLang="en-US" sz="2399" dirty="0" err="1">
                <a:latin typeface="Arial" charset="0"/>
                <a:cs typeface="Arial" charset="0"/>
              </a:rPr>
              <a:t>holin</a:t>
            </a:r>
            <a:r>
              <a:rPr lang="en-AU" altLang="en-US" sz="2399" dirty="0">
                <a:latin typeface="Arial" charset="0"/>
                <a:cs typeface="Arial" charset="0"/>
              </a:rPr>
              <a:t>, </a:t>
            </a:r>
            <a:r>
              <a:rPr lang="en-AU" altLang="en-US" sz="2399" dirty="0" err="1">
                <a:latin typeface="Arial" charset="0"/>
                <a:cs typeface="Arial" charset="0"/>
              </a:rPr>
              <a:t>vitamini</a:t>
            </a:r>
            <a:r>
              <a:rPr lang="en-AU" altLang="en-US" sz="2399" dirty="0">
                <a:latin typeface="Arial" charset="0"/>
                <a:cs typeface="Arial" charset="0"/>
              </a:rPr>
              <a:t> B in </a:t>
            </a:r>
            <a:r>
              <a:rPr lang="en-AU" altLang="en-US" sz="2399" dirty="0" err="1">
                <a:latin typeface="Arial" charset="0"/>
                <a:cs typeface="Arial" charset="0"/>
              </a:rPr>
              <a:t>vrst</a:t>
            </a:r>
            <a:r>
              <a:rPr lang="sl-SI" altLang="en-US" sz="2399" dirty="0">
                <a:latin typeface="Arial" charset="0"/>
                <a:cs typeface="Arial" charset="0"/>
              </a:rPr>
              <a:t>a</a:t>
            </a:r>
            <a:r>
              <a:rPr lang="en-AU" altLang="en-US" sz="2399" dirty="0">
                <a:latin typeface="Arial" charset="0"/>
                <a:cs typeface="Arial" charset="0"/>
              </a:rPr>
              <a:t> </a:t>
            </a:r>
            <a:r>
              <a:rPr lang="en-AU" altLang="en-US" sz="2399" dirty="0" err="1">
                <a:latin typeface="Arial" charset="0"/>
                <a:cs typeface="Arial" charset="0"/>
              </a:rPr>
              <a:t>drugih</a:t>
            </a:r>
            <a:r>
              <a:rPr lang="en-AU" altLang="en-US" sz="2399" dirty="0">
                <a:latin typeface="Arial" charset="0"/>
                <a:cs typeface="Arial" charset="0"/>
              </a:rPr>
              <a:t> </a:t>
            </a:r>
            <a:r>
              <a:rPr lang="en-AU" altLang="en-US" sz="2399" dirty="0" err="1">
                <a:latin typeface="Arial" charset="0"/>
                <a:cs typeface="Arial" charset="0"/>
              </a:rPr>
              <a:t>hranil</a:t>
            </a:r>
            <a:r>
              <a:rPr lang="sl-SI" altLang="en-US" sz="2399" dirty="0">
                <a:latin typeface="Arial" charset="0"/>
                <a:cs typeface="Arial" charset="0"/>
              </a:rPr>
              <a:t>,</a:t>
            </a:r>
            <a:endParaRPr lang="en-AU" altLang="en-US" sz="2399" dirty="0">
              <a:latin typeface="Arial" charset="0"/>
              <a:cs typeface="Arial" charset="0"/>
            </a:endParaRPr>
          </a:p>
          <a:p>
            <a:pPr marL="452302">
              <a:spcBef>
                <a:spcPts val="300"/>
              </a:spcBef>
              <a:buClr>
                <a:srgbClr val="5BD078"/>
              </a:buClr>
              <a:buFont typeface="Arial" charset="0"/>
              <a:buChar char="•"/>
            </a:pPr>
            <a:endParaRPr lang="en-AU" altLang="en-US" sz="2399" dirty="0">
              <a:latin typeface="Arial" charset="0"/>
              <a:cs typeface="Arial" charset="0"/>
            </a:endParaRPr>
          </a:p>
          <a:p>
            <a:pPr marL="452302">
              <a:spcBef>
                <a:spcPts val="300"/>
              </a:spcBef>
              <a:buClr>
                <a:srgbClr val="5BD078"/>
              </a:buClr>
              <a:buFont typeface="Arial" charset="0"/>
              <a:buChar char="•"/>
            </a:pPr>
            <a:r>
              <a:rPr lang="en-AU" altLang="en-US" sz="2399" dirty="0" err="1">
                <a:latin typeface="Arial" charset="0"/>
                <a:cs typeface="Arial" charset="0"/>
              </a:rPr>
              <a:t>Podpira</a:t>
            </a:r>
            <a:r>
              <a:rPr lang="en-AU" altLang="en-US" sz="2399" dirty="0">
                <a:latin typeface="Arial" charset="0"/>
                <a:cs typeface="Arial" charset="0"/>
              </a:rPr>
              <a:t> </a:t>
            </a:r>
            <a:r>
              <a:rPr lang="en-AU" altLang="en-US" sz="2399" dirty="0" err="1">
                <a:latin typeface="Arial" charset="0"/>
                <a:cs typeface="Arial" charset="0"/>
              </a:rPr>
              <a:t>nevrone</a:t>
            </a:r>
            <a:r>
              <a:rPr lang="en-AU" altLang="en-US" sz="2399" dirty="0">
                <a:latin typeface="Arial" charset="0"/>
                <a:cs typeface="Arial" charset="0"/>
              </a:rPr>
              <a:t> in </a:t>
            </a:r>
            <a:r>
              <a:rPr lang="en-AU" altLang="en-US" sz="2399" dirty="0" err="1">
                <a:latin typeface="Arial" charset="0"/>
                <a:cs typeface="Arial" charset="0"/>
              </a:rPr>
              <a:t>povezave</a:t>
            </a:r>
            <a:r>
              <a:rPr lang="en-AU" altLang="en-US" sz="2399" dirty="0">
                <a:latin typeface="Arial" charset="0"/>
                <a:cs typeface="Arial" charset="0"/>
              </a:rPr>
              <a:t> v </a:t>
            </a:r>
            <a:r>
              <a:rPr lang="en-AU" altLang="en-US" sz="2399" dirty="0" err="1">
                <a:latin typeface="Arial" charset="0"/>
                <a:cs typeface="Arial" charset="0"/>
              </a:rPr>
              <a:t>zgodnjih</a:t>
            </a:r>
            <a:r>
              <a:rPr lang="en-AU" altLang="en-US" sz="2399" dirty="0">
                <a:latin typeface="Arial" charset="0"/>
                <a:cs typeface="Arial" charset="0"/>
              </a:rPr>
              <a:t> </a:t>
            </a:r>
            <a:r>
              <a:rPr lang="en-AU" altLang="en-US" sz="2399" dirty="0" err="1">
                <a:latin typeface="Arial" charset="0"/>
                <a:cs typeface="Arial" charset="0"/>
              </a:rPr>
              <a:t>fazah</a:t>
            </a:r>
            <a:r>
              <a:rPr lang="en-AU" altLang="en-US" sz="2399" dirty="0">
                <a:latin typeface="Arial" charset="0"/>
                <a:cs typeface="Arial" charset="0"/>
              </a:rPr>
              <a:t> AD</a:t>
            </a:r>
            <a:r>
              <a:rPr lang="sl-SI" altLang="en-US" sz="2399" dirty="0">
                <a:latin typeface="Arial" charset="0"/>
                <a:cs typeface="Arial" charset="0"/>
              </a:rPr>
              <a:t>; </a:t>
            </a:r>
            <a:r>
              <a:rPr lang="sl-SI" altLang="en-US" sz="2399" dirty="0">
                <a:solidFill>
                  <a:srgbClr val="FF0000"/>
                </a:solidFill>
                <a:latin typeface="Arial" charset="0"/>
                <a:cs typeface="Arial" charset="0"/>
              </a:rPr>
              <a:t>boljša </a:t>
            </a:r>
            <a:r>
              <a:rPr lang="sl-SI" altLang="en-US" sz="2399" dirty="0" err="1">
                <a:solidFill>
                  <a:srgbClr val="FF0000"/>
                </a:solidFill>
                <a:latin typeface="Arial" charset="0"/>
                <a:cs typeface="Arial" charset="0"/>
              </a:rPr>
              <a:t>sinaptogeneza</a:t>
            </a:r>
            <a:r>
              <a:rPr lang="sl-SI" altLang="en-US" sz="2399" dirty="0">
                <a:solidFill>
                  <a:srgbClr val="FF0000"/>
                </a:solidFill>
                <a:latin typeface="Arial" charset="0"/>
                <a:cs typeface="Arial" charset="0"/>
              </a:rPr>
              <a:t>?</a:t>
            </a:r>
            <a:endParaRPr lang="en-AU" altLang="en-US" sz="2399" dirty="0">
              <a:solidFill>
                <a:srgbClr val="FF0000"/>
              </a:solidFill>
              <a:latin typeface="Arial" charset="0"/>
              <a:cs typeface="Arial" charset="0"/>
            </a:endParaRPr>
          </a:p>
          <a:p>
            <a:pPr marL="452302">
              <a:spcBef>
                <a:spcPts val="300"/>
              </a:spcBef>
              <a:buClr>
                <a:srgbClr val="5BD078"/>
              </a:buClr>
              <a:buFont typeface="Arial" charset="0"/>
              <a:buChar char="•"/>
            </a:pPr>
            <a:endParaRPr lang="en-AU" altLang="en-US" sz="2399" dirty="0">
              <a:latin typeface="Arial" charset="0"/>
              <a:cs typeface="Arial" charset="0"/>
            </a:endParaRPr>
          </a:p>
          <a:p>
            <a:pPr marL="452302">
              <a:spcBef>
                <a:spcPts val="300"/>
              </a:spcBef>
              <a:buClr>
                <a:srgbClr val="5BD078"/>
              </a:buClr>
              <a:buFont typeface="Arial" charset="0"/>
              <a:buChar char="•"/>
            </a:pPr>
            <a:r>
              <a:rPr lang="en-AU" altLang="en-US" sz="2399" dirty="0" err="1">
                <a:latin typeface="Arial" charset="0"/>
                <a:cs typeface="Arial" charset="0"/>
              </a:rPr>
              <a:t>Študije</a:t>
            </a:r>
            <a:r>
              <a:rPr lang="en-AU" altLang="en-US" sz="2399" dirty="0">
                <a:latin typeface="Arial" charset="0"/>
                <a:cs typeface="Arial" charset="0"/>
              </a:rPr>
              <a:t> → </a:t>
            </a:r>
            <a:r>
              <a:rPr lang="en-AU" altLang="en-US" sz="2399" dirty="0" err="1">
                <a:latin typeface="Arial" charset="0"/>
                <a:cs typeface="Arial" charset="0"/>
              </a:rPr>
              <a:t>skromn</a:t>
            </a:r>
            <a:r>
              <a:rPr lang="sl-SI" altLang="en-US" sz="2399" dirty="0">
                <a:latin typeface="Arial" charset="0"/>
                <a:cs typeface="Arial" charset="0"/>
              </a:rPr>
              <a:t>a izboljšanja </a:t>
            </a:r>
            <a:r>
              <a:rPr lang="en-AU" altLang="en-US" sz="2399" dirty="0" err="1">
                <a:latin typeface="Arial" charset="0"/>
                <a:cs typeface="Arial" charset="0"/>
              </a:rPr>
              <a:t>kognicij</a:t>
            </a:r>
            <a:r>
              <a:rPr lang="sl-SI" altLang="en-US" sz="2399" dirty="0">
                <a:latin typeface="Arial" charset="0"/>
                <a:cs typeface="Arial" charset="0"/>
              </a:rPr>
              <a:t>e</a:t>
            </a:r>
            <a:r>
              <a:rPr lang="en-AU" altLang="en-US" sz="2399" dirty="0">
                <a:latin typeface="Arial" charset="0"/>
                <a:cs typeface="Arial" charset="0"/>
              </a:rPr>
              <a:t>, </a:t>
            </a:r>
            <a:r>
              <a:rPr lang="en-AU" altLang="en-US" sz="2399" dirty="0" err="1">
                <a:latin typeface="Arial" charset="0"/>
                <a:cs typeface="Arial" charset="0"/>
              </a:rPr>
              <a:t>spomin</a:t>
            </a:r>
            <a:r>
              <a:rPr lang="sl-SI" altLang="en-US" sz="2399" dirty="0">
                <a:latin typeface="Arial" charset="0"/>
                <a:cs typeface="Arial" charset="0"/>
              </a:rPr>
              <a:t>a</a:t>
            </a:r>
            <a:r>
              <a:rPr lang="en-AU" altLang="en-US" sz="2399" dirty="0">
                <a:latin typeface="Arial" charset="0"/>
                <a:cs typeface="Arial" charset="0"/>
              </a:rPr>
              <a:t> in </a:t>
            </a:r>
            <a:r>
              <a:rPr lang="en-AU" altLang="en-US" sz="2399" dirty="0" err="1">
                <a:latin typeface="Arial" charset="0"/>
                <a:cs typeface="Arial" charset="0"/>
              </a:rPr>
              <a:t>dnevno</a:t>
            </a:r>
            <a:r>
              <a:rPr lang="en-AU" altLang="en-US" sz="2399" dirty="0">
                <a:latin typeface="Arial" charset="0"/>
                <a:cs typeface="Arial" charset="0"/>
              </a:rPr>
              <a:t> </a:t>
            </a:r>
            <a:r>
              <a:rPr lang="en-AU" altLang="en-US" sz="2399" dirty="0" err="1">
                <a:latin typeface="Arial" charset="0"/>
                <a:cs typeface="Arial" charset="0"/>
              </a:rPr>
              <a:t>delovanje</a:t>
            </a:r>
            <a:r>
              <a:rPr lang="en-AU" altLang="en-US" sz="2399" dirty="0">
                <a:latin typeface="Arial" charset="0"/>
                <a:cs typeface="Arial" charset="0"/>
              </a:rPr>
              <a:t> </a:t>
            </a:r>
            <a:r>
              <a:rPr lang="en-AU" altLang="en-US" sz="2399" dirty="0" err="1">
                <a:latin typeface="Arial" charset="0"/>
                <a:cs typeface="Arial" charset="0"/>
              </a:rPr>
              <a:t>pri</a:t>
            </a:r>
            <a:r>
              <a:rPr lang="en-AU" altLang="en-US" sz="2399" dirty="0">
                <a:latin typeface="Arial" charset="0"/>
                <a:cs typeface="Arial" charset="0"/>
              </a:rPr>
              <a:t> </a:t>
            </a:r>
            <a:r>
              <a:rPr lang="en-AU" altLang="en-US" sz="2399" dirty="0" err="1">
                <a:latin typeface="Arial" charset="0"/>
                <a:cs typeface="Arial" charset="0"/>
              </a:rPr>
              <a:t>podskupini</a:t>
            </a:r>
            <a:r>
              <a:rPr lang="en-AU" altLang="en-US" sz="2399" dirty="0">
                <a:latin typeface="Arial" charset="0"/>
                <a:cs typeface="Arial" charset="0"/>
              </a:rPr>
              <a:t> </a:t>
            </a:r>
            <a:r>
              <a:rPr lang="en-AU" altLang="en-US" sz="2399" dirty="0" err="1">
                <a:latin typeface="Arial" charset="0"/>
                <a:cs typeface="Arial" charset="0"/>
              </a:rPr>
              <a:t>bolnikov</a:t>
            </a:r>
            <a:r>
              <a:rPr lang="en-AU" altLang="en-US" sz="2399" dirty="0">
                <a:latin typeface="Arial" charset="0"/>
                <a:cs typeface="Arial" charset="0"/>
              </a:rPr>
              <a:t> v </a:t>
            </a:r>
            <a:r>
              <a:rPr lang="en-AU" altLang="en-US" sz="2399" dirty="0" err="1">
                <a:latin typeface="Arial" charset="0"/>
                <a:cs typeface="Arial" charset="0"/>
              </a:rPr>
              <a:t>najzgodnejših</a:t>
            </a:r>
            <a:r>
              <a:rPr lang="en-AU" altLang="en-US" sz="2399" dirty="0">
                <a:latin typeface="Arial" charset="0"/>
                <a:cs typeface="Arial" charset="0"/>
              </a:rPr>
              <a:t> </a:t>
            </a:r>
            <a:r>
              <a:rPr lang="en-AU" altLang="en-US" sz="2399" dirty="0" err="1">
                <a:latin typeface="Arial" charset="0"/>
                <a:cs typeface="Arial" charset="0"/>
              </a:rPr>
              <a:t>fazah</a:t>
            </a:r>
            <a:r>
              <a:rPr lang="en-AU" altLang="en-US" sz="2399" dirty="0">
                <a:latin typeface="Arial" charset="0"/>
                <a:cs typeface="Arial" charset="0"/>
              </a:rPr>
              <a:t> AD</a:t>
            </a:r>
            <a:r>
              <a:rPr lang="sl-SI" altLang="en-US" sz="2399" dirty="0">
                <a:latin typeface="Arial" charset="0"/>
                <a:cs typeface="Arial" charset="0"/>
              </a:rPr>
              <a:t>,</a:t>
            </a:r>
            <a:endParaRPr lang="en-AU" altLang="en-US" sz="2399" dirty="0">
              <a:latin typeface="Arial" charset="0"/>
              <a:cs typeface="Arial" charset="0"/>
            </a:endParaRPr>
          </a:p>
          <a:p>
            <a:pPr marL="452302">
              <a:spcBef>
                <a:spcPts val="300"/>
              </a:spcBef>
              <a:buClr>
                <a:srgbClr val="5BD078"/>
              </a:buClr>
              <a:buFont typeface="Arial" charset="0"/>
              <a:buChar char="•"/>
            </a:pPr>
            <a:endParaRPr lang="en-AU" altLang="en-US" sz="2399" dirty="0">
              <a:latin typeface="Arial" charset="0"/>
              <a:cs typeface="Arial" charset="0"/>
            </a:endParaRPr>
          </a:p>
          <a:p>
            <a:pPr marL="452302">
              <a:spcBef>
                <a:spcPts val="300"/>
              </a:spcBef>
              <a:buClr>
                <a:srgbClr val="5BD078"/>
              </a:buClr>
              <a:buFont typeface="Arial" charset="0"/>
              <a:buChar char="•"/>
            </a:pPr>
            <a:r>
              <a:rPr lang="en-AU" altLang="en-US" sz="2399" dirty="0" err="1">
                <a:latin typeface="Arial" charset="0"/>
                <a:cs typeface="Arial" charset="0"/>
              </a:rPr>
              <a:t>Tudi</a:t>
            </a:r>
            <a:r>
              <a:rPr lang="en-AU" altLang="en-US" sz="2399" dirty="0">
                <a:latin typeface="Arial" charset="0"/>
                <a:cs typeface="Arial" charset="0"/>
              </a:rPr>
              <a:t> </a:t>
            </a:r>
            <a:r>
              <a:rPr lang="en-AU" altLang="en-US" sz="2399" dirty="0" err="1">
                <a:latin typeface="Arial" charset="0"/>
                <a:cs typeface="Arial" charset="0"/>
              </a:rPr>
              <a:t>zapoznelo</a:t>
            </a:r>
            <a:r>
              <a:rPr lang="en-AU" altLang="en-US" sz="2399" dirty="0">
                <a:latin typeface="Arial" charset="0"/>
                <a:cs typeface="Arial" charset="0"/>
              </a:rPr>
              <a:t> </a:t>
            </a:r>
            <a:r>
              <a:rPr lang="en-AU" altLang="en-US" sz="2399" dirty="0" err="1">
                <a:latin typeface="Arial" charset="0"/>
                <a:cs typeface="Arial" charset="0"/>
              </a:rPr>
              <a:t>krčenje</a:t>
            </a:r>
            <a:r>
              <a:rPr lang="en-AU" altLang="en-US" sz="2399" dirty="0">
                <a:latin typeface="Arial" charset="0"/>
                <a:cs typeface="Arial" charset="0"/>
              </a:rPr>
              <a:t> </a:t>
            </a:r>
            <a:r>
              <a:rPr lang="en-AU" altLang="en-US" sz="2399" dirty="0" err="1">
                <a:latin typeface="Arial" charset="0"/>
                <a:cs typeface="Arial" charset="0"/>
              </a:rPr>
              <a:t>hipokampusa</a:t>
            </a:r>
            <a:r>
              <a:rPr lang="sl-SI" altLang="en-US" sz="2399" dirty="0">
                <a:latin typeface="Arial" charset="0"/>
                <a:cs typeface="Arial" charset="0"/>
              </a:rPr>
              <a:t>.</a:t>
            </a:r>
          </a:p>
          <a:p>
            <a:pPr marL="452302">
              <a:spcBef>
                <a:spcPts val="300"/>
              </a:spcBef>
              <a:buClr>
                <a:srgbClr val="5BD078"/>
              </a:buClr>
              <a:buFont typeface="Arial" charset="0"/>
              <a:buChar char="•"/>
            </a:pPr>
            <a:r>
              <a:rPr lang="sl-SI" altLang="en-US" sz="1799" dirty="0">
                <a:latin typeface="Arial" charset="0"/>
                <a:cs typeface="Arial" charset="0"/>
              </a:rPr>
              <a:t>(Sporno glede dejanskih učinkov)</a:t>
            </a:r>
            <a:endParaRPr lang="en-AU" altLang="en-US" sz="2399" dirty="0">
              <a:latin typeface="Arial" charset="0"/>
              <a:cs typeface="Arial" charset="0"/>
            </a:endParaRPr>
          </a:p>
        </p:txBody>
      </p:sp>
      <p:pic>
        <p:nvPicPr>
          <p:cNvPr id="3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237" y="102468"/>
            <a:ext cx="1402985" cy="145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6993" y="5876635"/>
            <a:ext cx="8062795" cy="646163"/>
          </a:xfrm>
          <a:prstGeom prst="rect">
            <a:avLst/>
          </a:prstGeom>
        </p:spPr>
        <p:txBody>
          <a:bodyPr wrap="square">
            <a:spAutoFit/>
          </a:bodyPr>
          <a:lstStyle/>
          <a:p>
            <a:r>
              <a:rPr lang="sl-SI" sz="1200" dirty="0" err="1"/>
              <a:t>Cummings</a:t>
            </a:r>
            <a:r>
              <a:rPr lang="sl-SI" sz="1200" dirty="0"/>
              <a:t> J, </a:t>
            </a:r>
            <a:r>
              <a:rPr lang="sl-SI" sz="1200" dirty="0" err="1"/>
              <a:t>Scheltens</a:t>
            </a:r>
            <a:r>
              <a:rPr lang="sl-SI" sz="1200" dirty="0"/>
              <a:t> P, </a:t>
            </a:r>
            <a:r>
              <a:rPr lang="sl-SI" sz="1200" dirty="0" err="1"/>
              <a:t>McKeith</a:t>
            </a:r>
            <a:r>
              <a:rPr lang="sl-SI" sz="1200" dirty="0"/>
              <a:t> I, </a:t>
            </a:r>
            <a:r>
              <a:rPr lang="sl-SI" sz="1200" dirty="0" err="1"/>
              <a:t>Blesa</a:t>
            </a:r>
            <a:r>
              <a:rPr lang="sl-SI" sz="1200" dirty="0"/>
              <a:t> R, Harrison JE, </a:t>
            </a:r>
            <a:r>
              <a:rPr lang="sl-SI" sz="1200" dirty="0" err="1"/>
              <a:t>Bertolucci</a:t>
            </a:r>
            <a:r>
              <a:rPr lang="sl-SI" sz="1200" dirty="0"/>
              <a:t> PH, </a:t>
            </a:r>
            <a:r>
              <a:rPr lang="sl-SI" sz="1200" dirty="0" err="1"/>
              <a:t>Rockwood</a:t>
            </a:r>
            <a:r>
              <a:rPr lang="sl-SI" sz="1200" dirty="0"/>
              <a:t> K, </a:t>
            </a:r>
            <a:r>
              <a:rPr lang="sl-SI" sz="1200" dirty="0" err="1"/>
              <a:t>Wilkinson</a:t>
            </a:r>
            <a:r>
              <a:rPr lang="sl-SI" sz="1200" dirty="0"/>
              <a:t> D, </a:t>
            </a:r>
            <a:r>
              <a:rPr lang="sl-SI" sz="1200" dirty="0" err="1"/>
              <a:t>Wijker</a:t>
            </a:r>
            <a:r>
              <a:rPr lang="sl-SI" sz="1200" dirty="0"/>
              <a:t> W, Bennett DA, </a:t>
            </a:r>
            <a:r>
              <a:rPr lang="sl-SI" sz="1200" dirty="0" err="1"/>
              <a:t>Shah</a:t>
            </a:r>
            <a:r>
              <a:rPr lang="sl-SI" sz="1200" dirty="0"/>
              <a:t> RC. </a:t>
            </a:r>
            <a:r>
              <a:rPr lang="sl-SI" sz="1200" dirty="0" err="1"/>
              <a:t>Effect</a:t>
            </a:r>
            <a:r>
              <a:rPr lang="sl-SI" sz="1200" dirty="0"/>
              <a:t> </a:t>
            </a:r>
            <a:r>
              <a:rPr lang="sl-SI" sz="1200" dirty="0" err="1"/>
              <a:t>Size</a:t>
            </a:r>
            <a:r>
              <a:rPr lang="sl-SI" sz="1200" dirty="0"/>
              <a:t> </a:t>
            </a:r>
            <a:r>
              <a:rPr lang="sl-SI" sz="1200" dirty="0" err="1"/>
              <a:t>Analyses</a:t>
            </a:r>
            <a:r>
              <a:rPr lang="sl-SI" sz="1200" dirty="0"/>
              <a:t> of </a:t>
            </a:r>
            <a:r>
              <a:rPr lang="sl-SI" sz="1200" dirty="0" err="1"/>
              <a:t>Souvenaid</a:t>
            </a:r>
            <a:r>
              <a:rPr lang="sl-SI" sz="1200" dirty="0"/>
              <a:t> in </a:t>
            </a:r>
            <a:r>
              <a:rPr lang="sl-SI" sz="1200" dirty="0" err="1"/>
              <a:t>Patients</a:t>
            </a:r>
            <a:r>
              <a:rPr lang="sl-SI" sz="1200" dirty="0"/>
              <a:t> </a:t>
            </a:r>
            <a:r>
              <a:rPr lang="sl-SI" sz="1200" dirty="0" err="1"/>
              <a:t>with</a:t>
            </a:r>
            <a:r>
              <a:rPr lang="sl-SI" sz="1200" dirty="0"/>
              <a:t> Alzheimer's </a:t>
            </a:r>
            <a:r>
              <a:rPr lang="sl-SI" sz="1200" dirty="0" err="1"/>
              <a:t>Disease</a:t>
            </a:r>
            <a:r>
              <a:rPr lang="sl-SI" sz="1200" dirty="0"/>
              <a:t>. J </a:t>
            </a:r>
            <a:r>
              <a:rPr lang="sl-SI" sz="1200" dirty="0" err="1"/>
              <a:t>Alzheimers</a:t>
            </a:r>
            <a:r>
              <a:rPr lang="sl-SI" sz="1200" dirty="0"/>
              <a:t> </a:t>
            </a:r>
            <a:r>
              <a:rPr lang="sl-SI" sz="1200" dirty="0" err="1"/>
              <a:t>Dis</a:t>
            </a:r>
            <a:r>
              <a:rPr lang="sl-SI" sz="1200" dirty="0"/>
              <a:t>. 2017;55(3):1131-1139.</a:t>
            </a:r>
          </a:p>
        </p:txBody>
      </p:sp>
    </p:spTree>
    <p:extLst>
      <p:ext uri="{BB962C8B-B14F-4D97-AF65-F5344CB8AC3E}">
        <p14:creationId xmlns:p14="http://schemas.microsoft.com/office/powerpoint/2010/main" val="289461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908" y="116632"/>
            <a:ext cx="9552600" cy="687431"/>
          </a:xfrm>
        </p:spPr>
        <p:txBody>
          <a:bodyPr>
            <a:normAutofit/>
          </a:bodyPr>
          <a:lstStyle/>
          <a:p>
            <a:r>
              <a:rPr lang="sl-SI" dirty="0" smtClean="0"/>
              <a:t>Diete za izboljšanje duševnega zdravja</a:t>
            </a:r>
            <a:endParaRPr lang="sl-SI" dirty="0"/>
          </a:p>
        </p:txBody>
      </p:sp>
      <p:sp>
        <p:nvSpPr>
          <p:cNvPr id="3" name="Content Placeholder 2"/>
          <p:cNvSpPr>
            <a:spLocks noGrp="1"/>
          </p:cNvSpPr>
          <p:nvPr>
            <p:ph idx="1"/>
          </p:nvPr>
        </p:nvSpPr>
        <p:spPr>
          <a:xfrm>
            <a:off x="189756" y="1556792"/>
            <a:ext cx="4718980" cy="4350205"/>
          </a:xfrm>
        </p:spPr>
        <p:txBody>
          <a:bodyPr>
            <a:noAutofit/>
          </a:bodyPr>
          <a:lstStyle/>
          <a:p>
            <a:r>
              <a:rPr lang="sl-SI" sz="2000" dirty="0"/>
              <a:t>Uporaba 3 diet </a:t>
            </a:r>
            <a:r>
              <a:rPr lang="sl-SI" sz="2000" dirty="0">
                <a:sym typeface="Wingdings" panose="05000000000000000000" pitchFamily="2" charset="2"/>
              </a:rPr>
              <a:t> manjše</a:t>
            </a:r>
            <a:r>
              <a:rPr lang="sl-SI" sz="2000" dirty="0"/>
              <a:t> tveganje za nastanek DM,</a:t>
            </a:r>
          </a:p>
          <a:p>
            <a:r>
              <a:rPr lang="sl-SI" sz="2000" dirty="0"/>
              <a:t>Tudi delna uporaba diete MIND, npr. 2 obroka zelenjave na teden, 2 obroka jagodičja na teden, 1 x ribji obrok / teden → ↓ tveganje za AD,</a:t>
            </a:r>
          </a:p>
          <a:p>
            <a:r>
              <a:rPr lang="sl-SI" sz="2000" dirty="0"/>
              <a:t>Izbira zdrave hrane izboljša ravni holesterola in sladkorja v krvi, boljše splošno zdravje krvnih žil → zmanjšano tveganje za MCI in AD,</a:t>
            </a:r>
          </a:p>
          <a:p>
            <a:r>
              <a:rPr lang="sl-SI" sz="2000" dirty="0"/>
              <a:t>Druga teorija → Mediteranska prehrana lahko pomaga preprečiti spremembe možganskega tkiva.</a:t>
            </a:r>
          </a:p>
        </p:txBody>
      </p:sp>
      <p:pic>
        <p:nvPicPr>
          <p:cNvPr id="5" name="Slika 4"/>
          <p:cNvPicPr>
            <a:picLocks noChangeAspect="1"/>
          </p:cNvPicPr>
          <p:nvPr/>
        </p:nvPicPr>
        <p:blipFill>
          <a:blip r:embed="rId2"/>
          <a:stretch>
            <a:fillRect/>
          </a:stretch>
        </p:blipFill>
        <p:spPr>
          <a:xfrm>
            <a:off x="5086562" y="2061205"/>
            <a:ext cx="6983260" cy="4651925"/>
          </a:xfrm>
          <a:prstGeom prst="rect">
            <a:avLst/>
          </a:prstGeom>
        </p:spPr>
      </p:pic>
    </p:spTree>
    <p:extLst>
      <p:ext uri="{BB962C8B-B14F-4D97-AF65-F5344CB8AC3E}">
        <p14:creationId xmlns:p14="http://schemas.microsoft.com/office/powerpoint/2010/main" val="15104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916" y="188640"/>
            <a:ext cx="7918817" cy="1142702"/>
          </a:xfrm>
        </p:spPr>
        <p:txBody>
          <a:bodyPr>
            <a:normAutofit fontScale="90000"/>
          </a:bodyPr>
          <a:lstStyle/>
          <a:p>
            <a:pPr>
              <a:defRPr/>
            </a:pPr>
            <a:r>
              <a:rPr lang="en-AU" sz="3999" dirty="0">
                <a:solidFill>
                  <a:srgbClr val="073E87"/>
                </a:solidFill>
                <a:latin typeface="Cambria"/>
              </a:rPr>
              <a:t>Vitamin</a:t>
            </a:r>
            <a:r>
              <a:rPr lang="sl-SI" sz="3999" dirty="0">
                <a:solidFill>
                  <a:srgbClr val="073E87"/>
                </a:solidFill>
                <a:latin typeface="Cambria"/>
              </a:rPr>
              <a:t>i in a</a:t>
            </a:r>
            <a:r>
              <a:rPr lang="en-AU" sz="3999" dirty="0" err="1">
                <a:solidFill>
                  <a:srgbClr val="073E87"/>
                </a:solidFill>
                <a:latin typeface="Cambria"/>
              </a:rPr>
              <a:t>ntio</a:t>
            </a:r>
            <a:r>
              <a:rPr lang="sl-SI" sz="3999" dirty="0" err="1">
                <a:solidFill>
                  <a:srgbClr val="073E87"/>
                </a:solidFill>
                <a:latin typeface="Cambria"/>
              </a:rPr>
              <a:t>ks</a:t>
            </a:r>
            <a:r>
              <a:rPr lang="en-AU" sz="3999" dirty="0" err="1">
                <a:solidFill>
                  <a:srgbClr val="073E87"/>
                </a:solidFill>
                <a:latin typeface="Cambria"/>
              </a:rPr>
              <a:t>idant</a:t>
            </a:r>
            <a:r>
              <a:rPr lang="sl-SI" sz="3999" dirty="0">
                <a:solidFill>
                  <a:srgbClr val="073E87"/>
                </a:solidFill>
                <a:latin typeface="Cambria"/>
              </a:rPr>
              <a:t>i</a:t>
            </a:r>
            <a:r>
              <a:rPr lang="en-AU" sz="3999" dirty="0">
                <a:solidFill>
                  <a:srgbClr val="073E87"/>
                </a:solidFill>
                <a:latin typeface="Cambria"/>
              </a:rPr>
              <a:t> </a:t>
            </a:r>
            <a:br>
              <a:rPr lang="en-AU" sz="3999" dirty="0">
                <a:solidFill>
                  <a:srgbClr val="073E87"/>
                </a:solidFill>
                <a:latin typeface="Cambria"/>
              </a:rPr>
            </a:br>
            <a:r>
              <a:rPr lang="en-AU" sz="2799" dirty="0">
                <a:solidFill>
                  <a:srgbClr val="073E87"/>
                </a:solidFill>
                <a:latin typeface="Cambria"/>
              </a:rPr>
              <a:t>B12 </a:t>
            </a:r>
            <a:r>
              <a:rPr lang="sl-SI" sz="2799" dirty="0">
                <a:solidFill>
                  <a:srgbClr val="073E87"/>
                </a:solidFill>
                <a:latin typeface="Cambria"/>
              </a:rPr>
              <a:t>in folat</a:t>
            </a:r>
            <a:endParaRPr lang="en-AU" sz="2799" dirty="0"/>
          </a:p>
        </p:txBody>
      </p:sp>
      <p:sp>
        <p:nvSpPr>
          <p:cNvPr id="30723" name="Content Placeholder 2"/>
          <p:cNvSpPr>
            <a:spLocks noGrp="1"/>
          </p:cNvSpPr>
          <p:nvPr>
            <p:ph idx="1"/>
          </p:nvPr>
        </p:nvSpPr>
        <p:spPr>
          <a:xfrm>
            <a:off x="407261" y="1826042"/>
            <a:ext cx="11330516" cy="4350205"/>
          </a:xfrm>
        </p:spPr>
        <p:txBody>
          <a:bodyPr>
            <a:noAutofit/>
          </a:bodyPr>
          <a:lstStyle/>
          <a:p>
            <a:pPr marL="365015" indent="-255511">
              <a:buNone/>
            </a:pPr>
            <a:r>
              <a:rPr lang="sl-SI" altLang="en-US" dirty="0" smtClean="0">
                <a:latin typeface="Arial" charset="0"/>
                <a:cs typeface="Arial" charset="0"/>
              </a:rPr>
              <a:t>N</a:t>
            </a:r>
            <a:r>
              <a:rPr lang="en-AU" altLang="en-US" dirty="0" err="1">
                <a:latin typeface="Arial" charset="0"/>
                <a:cs typeface="Arial" charset="0"/>
              </a:rPr>
              <a:t>i</a:t>
            </a:r>
            <a:r>
              <a:rPr lang="en-AU" altLang="en-US" dirty="0">
                <a:latin typeface="Arial" charset="0"/>
                <a:cs typeface="Arial" charset="0"/>
              </a:rPr>
              <a:t> </a:t>
            </a:r>
            <a:r>
              <a:rPr lang="sl-SI" altLang="en-US" dirty="0">
                <a:latin typeface="Arial" charset="0"/>
                <a:cs typeface="Arial" charset="0"/>
              </a:rPr>
              <a:t>zanesljivih </a:t>
            </a:r>
            <a:r>
              <a:rPr lang="en-AU" altLang="en-US" dirty="0" err="1">
                <a:latin typeface="Arial" charset="0"/>
                <a:cs typeface="Arial" charset="0"/>
              </a:rPr>
              <a:t>dokazov</a:t>
            </a:r>
            <a:r>
              <a:rPr lang="en-AU" altLang="en-US" dirty="0">
                <a:latin typeface="Arial" charset="0"/>
                <a:cs typeface="Arial" charset="0"/>
              </a:rPr>
              <a:t>, da </a:t>
            </a:r>
            <a:r>
              <a:rPr lang="en-AU" altLang="en-US" dirty="0" err="1">
                <a:latin typeface="Arial" charset="0"/>
                <a:cs typeface="Arial" charset="0"/>
              </a:rPr>
              <a:t>dodatki</a:t>
            </a:r>
            <a:r>
              <a:rPr lang="en-AU" altLang="en-US" dirty="0">
                <a:latin typeface="Arial" charset="0"/>
                <a:cs typeface="Arial" charset="0"/>
              </a:rPr>
              <a:t> </a:t>
            </a:r>
            <a:r>
              <a:rPr lang="sl-SI" altLang="en-US" dirty="0">
                <a:latin typeface="Arial" charset="0"/>
                <a:cs typeface="Arial" charset="0"/>
              </a:rPr>
              <a:t>B12 </a:t>
            </a:r>
            <a:r>
              <a:rPr lang="en-AU" altLang="en-US" dirty="0" err="1">
                <a:latin typeface="Arial" charset="0"/>
                <a:cs typeface="Arial" charset="0"/>
              </a:rPr>
              <a:t>izboljšajo</a:t>
            </a:r>
            <a:r>
              <a:rPr lang="en-AU" altLang="en-US" dirty="0">
                <a:latin typeface="Arial" charset="0"/>
                <a:cs typeface="Arial" charset="0"/>
              </a:rPr>
              <a:t> </a:t>
            </a:r>
            <a:r>
              <a:rPr lang="en-AU" altLang="en-US" dirty="0" err="1">
                <a:latin typeface="Arial" charset="0"/>
                <a:cs typeface="Arial" charset="0"/>
              </a:rPr>
              <a:t>učinkovitost</a:t>
            </a:r>
            <a:r>
              <a:rPr lang="sl-SI" altLang="en-US" dirty="0">
                <a:latin typeface="Arial" charset="0"/>
                <a:cs typeface="Arial" charset="0"/>
              </a:rPr>
              <a:t> delovanja starejših oseb. Pri </a:t>
            </a:r>
            <a:r>
              <a:rPr lang="sl-SI" altLang="en-US" dirty="0">
                <a:solidFill>
                  <a:srgbClr val="00B050"/>
                </a:solidFill>
                <a:latin typeface="Arial" charset="0"/>
                <a:cs typeface="Arial" charset="0"/>
              </a:rPr>
              <a:t>mlajših in duševnih motnjah </a:t>
            </a:r>
            <a:r>
              <a:rPr lang="sl-SI" altLang="en-US" dirty="0" smtClean="0">
                <a:latin typeface="Arial" charset="0"/>
                <a:cs typeface="Arial" charset="0"/>
              </a:rPr>
              <a:t>je delovanje učinkovito</a:t>
            </a:r>
            <a:r>
              <a:rPr lang="sl-SI" altLang="en-US" dirty="0">
                <a:latin typeface="Arial" charset="0"/>
                <a:cs typeface="Arial" charset="0"/>
              </a:rPr>
              <a:t>.</a:t>
            </a:r>
            <a:endParaRPr lang="en-AU" altLang="en-US" dirty="0">
              <a:latin typeface="Arial" charset="0"/>
              <a:cs typeface="Arial" charset="0"/>
            </a:endParaRPr>
          </a:p>
          <a:p>
            <a:pPr marL="365015" indent="-255511">
              <a:buNone/>
            </a:pPr>
            <a:endParaRPr lang="en-AU" altLang="en-US" dirty="0">
              <a:latin typeface="Arial" charset="0"/>
              <a:cs typeface="Arial" charset="0"/>
            </a:endParaRPr>
          </a:p>
          <a:p>
            <a:pPr marL="365015" indent="-255511">
              <a:buNone/>
            </a:pPr>
            <a:r>
              <a:rPr lang="en-AU" altLang="en-US" dirty="0" err="1">
                <a:latin typeface="Arial" charset="0"/>
                <a:cs typeface="Arial" charset="0"/>
              </a:rPr>
              <a:t>Leta</a:t>
            </a:r>
            <a:r>
              <a:rPr lang="en-AU" altLang="en-US" dirty="0">
                <a:latin typeface="Arial" charset="0"/>
                <a:cs typeface="Arial" charset="0"/>
              </a:rPr>
              <a:t> 2014 je </a:t>
            </a:r>
            <a:r>
              <a:rPr lang="sl-SI" altLang="en-US" dirty="0">
                <a:latin typeface="Arial" charset="0"/>
                <a:cs typeface="Arial" charset="0"/>
              </a:rPr>
              <a:t>metaanaliza kliničnih študij (22.000 preiskovancev) skupine iz </a:t>
            </a:r>
            <a:r>
              <a:rPr lang="en-AU" altLang="en-US" dirty="0">
                <a:latin typeface="Arial" charset="0"/>
                <a:cs typeface="Arial" charset="0"/>
              </a:rPr>
              <a:t>Oxford</a:t>
            </a:r>
            <a:r>
              <a:rPr lang="sl-SI" altLang="en-US" dirty="0">
                <a:latin typeface="Arial" charset="0"/>
                <a:cs typeface="Arial" charset="0"/>
              </a:rPr>
              <a:t>a</a:t>
            </a:r>
            <a:r>
              <a:rPr lang="en-AU" altLang="en-US" dirty="0">
                <a:latin typeface="Arial" charset="0"/>
                <a:cs typeface="Arial" charset="0"/>
              </a:rPr>
              <a:t> </a:t>
            </a:r>
            <a:r>
              <a:rPr lang="en-AU" altLang="en-US" dirty="0" err="1">
                <a:latin typeface="Arial" charset="0"/>
                <a:cs typeface="Arial" charset="0"/>
              </a:rPr>
              <a:t>ugotovila</a:t>
            </a:r>
            <a:r>
              <a:rPr lang="en-AU" altLang="en-US" dirty="0">
                <a:latin typeface="Arial" charset="0"/>
                <a:cs typeface="Arial" charset="0"/>
              </a:rPr>
              <a:t>, da </a:t>
            </a:r>
            <a:r>
              <a:rPr lang="en-AU" altLang="en-US" dirty="0" err="1">
                <a:latin typeface="Arial" charset="0"/>
                <a:cs typeface="Arial" charset="0"/>
              </a:rPr>
              <a:t>jemanje</a:t>
            </a:r>
            <a:r>
              <a:rPr lang="en-AU" altLang="en-US" dirty="0">
                <a:latin typeface="Arial" charset="0"/>
                <a:cs typeface="Arial" charset="0"/>
              </a:rPr>
              <a:t> </a:t>
            </a:r>
            <a:r>
              <a:rPr lang="en-AU" altLang="en-US" dirty="0" err="1">
                <a:latin typeface="Arial" charset="0"/>
                <a:cs typeface="Arial" charset="0"/>
              </a:rPr>
              <a:t>vitaminov</a:t>
            </a:r>
            <a:r>
              <a:rPr lang="en-AU" altLang="en-US" dirty="0">
                <a:latin typeface="Arial" charset="0"/>
                <a:cs typeface="Arial" charset="0"/>
              </a:rPr>
              <a:t> B in </a:t>
            </a:r>
            <a:r>
              <a:rPr lang="en-AU" altLang="en-US" dirty="0" err="1">
                <a:latin typeface="Arial" charset="0"/>
                <a:cs typeface="Arial" charset="0"/>
              </a:rPr>
              <a:t>folata</a:t>
            </a:r>
            <a:r>
              <a:rPr lang="en-AU" altLang="en-US" dirty="0">
                <a:latin typeface="Arial" charset="0"/>
                <a:cs typeface="Arial" charset="0"/>
              </a:rPr>
              <a:t> ne </a:t>
            </a:r>
            <a:r>
              <a:rPr lang="en-AU" altLang="en-US" dirty="0" err="1">
                <a:latin typeface="Arial" charset="0"/>
                <a:cs typeface="Arial" charset="0"/>
              </a:rPr>
              <a:t>upočasni</a:t>
            </a:r>
            <a:r>
              <a:rPr lang="en-AU" altLang="en-US" dirty="0">
                <a:latin typeface="Arial" charset="0"/>
                <a:cs typeface="Arial" charset="0"/>
              </a:rPr>
              <a:t> </a:t>
            </a:r>
            <a:r>
              <a:rPr lang="en-AU" altLang="en-US" dirty="0" err="1">
                <a:latin typeface="Arial" charset="0"/>
                <a:cs typeface="Arial" charset="0"/>
              </a:rPr>
              <a:t>duševnega</a:t>
            </a:r>
            <a:r>
              <a:rPr lang="en-AU" altLang="en-US" dirty="0">
                <a:latin typeface="Arial" charset="0"/>
                <a:cs typeface="Arial" charset="0"/>
              </a:rPr>
              <a:t> </a:t>
            </a:r>
            <a:r>
              <a:rPr lang="en-AU" altLang="en-US" dirty="0" err="1">
                <a:latin typeface="Arial" charset="0"/>
                <a:cs typeface="Arial" charset="0"/>
              </a:rPr>
              <a:t>upada</a:t>
            </a:r>
            <a:r>
              <a:rPr lang="en-AU" altLang="en-US" dirty="0">
                <a:latin typeface="Arial" charset="0"/>
                <a:cs typeface="Arial" charset="0"/>
              </a:rPr>
              <a:t> s </a:t>
            </a:r>
            <a:r>
              <a:rPr lang="en-AU" altLang="en-US" dirty="0" err="1">
                <a:latin typeface="Arial" charset="0"/>
                <a:cs typeface="Arial" charset="0"/>
              </a:rPr>
              <a:t>staranjem</a:t>
            </a:r>
            <a:r>
              <a:rPr lang="en-AU" altLang="en-US" dirty="0">
                <a:latin typeface="Arial" charset="0"/>
                <a:cs typeface="Arial" charset="0"/>
              </a:rPr>
              <a:t>, </a:t>
            </a:r>
            <a:r>
              <a:rPr lang="en-AU" altLang="en-US" dirty="0" err="1">
                <a:latin typeface="Arial" charset="0"/>
                <a:cs typeface="Arial" charset="0"/>
              </a:rPr>
              <a:t>niti</a:t>
            </a:r>
            <a:r>
              <a:rPr lang="en-AU" altLang="en-US" dirty="0">
                <a:latin typeface="Arial" charset="0"/>
                <a:cs typeface="Arial" charset="0"/>
              </a:rPr>
              <a:t> </a:t>
            </a:r>
            <a:r>
              <a:rPr lang="en-AU" altLang="en-US" dirty="0" err="1">
                <a:latin typeface="Arial" charset="0"/>
                <a:cs typeface="Arial" charset="0"/>
              </a:rPr>
              <a:t>verjetno</a:t>
            </a:r>
            <a:r>
              <a:rPr lang="en-AU" altLang="en-US" dirty="0">
                <a:latin typeface="Arial" charset="0"/>
                <a:cs typeface="Arial" charset="0"/>
              </a:rPr>
              <a:t> ne </a:t>
            </a:r>
            <a:r>
              <a:rPr lang="en-AU" altLang="en-US" dirty="0" err="1">
                <a:latin typeface="Arial" charset="0"/>
                <a:cs typeface="Arial" charset="0"/>
              </a:rPr>
              <a:t>bo</a:t>
            </a:r>
            <a:r>
              <a:rPr lang="en-AU" altLang="en-US" dirty="0">
                <a:latin typeface="Arial" charset="0"/>
                <a:cs typeface="Arial" charset="0"/>
              </a:rPr>
              <a:t> </a:t>
            </a:r>
            <a:r>
              <a:rPr lang="en-AU" altLang="en-US" dirty="0" err="1">
                <a:latin typeface="Arial" charset="0"/>
                <a:cs typeface="Arial" charset="0"/>
              </a:rPr>
              <a:t>preprečilo</a:t>
            </a:r>
            <a:r>
              <a:rPr lang="en-AU" altLang="en-US" dirty="0">
                <a:latin typeface="Arial" charset="0"/>
                <a:cs typeface="Arial" charset="0"/>
              </a:rPr>
              <a:t> AD</a:t>
            </a:r>
            <a:r>
              <a:rPr lang="sl-SI" altLang="en-US" dirty="0">
                <a:latin typeface="Arial" charset="0"/>
                <a:cs typeface="Arial" charset="0"/>
              </a:rPr>
              <a:t>.</a:t>
            </a:r>
          </a:p>
          <a:p>
            <a:pPr marL="365015" indent="-255511">
              <a:buNone/>
            </a:pPr>
            <a:r>
              <a:rPr lang="sl-SI" altLang="en-US" dirty="0">
                <a:latin typeface="Arial" charset="0"/>
                <a:cs typeface="Arial" charset="0"/>
                <a:sym typeface="Wingdings" panose="05000000000000000000" pitchFamily="2" charset="2"/>
              </a:rPr>
              <a:t> Težava </a:t>
            </a:r>
            <a:r>
              <a:rPr lang="sl-SI" altLang="en-US" dirty="0" smtClean="0">
                <a:latin typeface="Arial" charset="0"/>
                <a:cs typeface="Arial" charset="0"/>
                <a:sym typeface="Wingdings" panose="05000000000000000000" pitchFamily="2" charset="2"/>
              </a:rPr>
              <a:t>je pri </a:t>
            </a:r>
            <a:r>
              <a:rPr lang="sl-SI" altLang="en-US" dirty="0">
                <a:latin typeface="Arial" charset="0"/>
                <a:cs typeface="Arial" charset="0"/>
                <a:sym typeface="Wingdings" panose="05000000000000000000" pitchFamily="2" charset="2"/>
              </a:rPr>
              <a:t>izbiri splošne populacije, ne pa izbira tveganih skupin!</a:t>
            </a:r>
            <a:endParaRPr lang="en-AU" altLang="en-US" dirty="0">
              <a:latin typeface="Arial" charset="0"/>
              <a:cs typeface="Arial" charset="0"/>
            </a:endParaRPr>
          </a:p>
        </p:txBody>
      </p:sp>
      <p:pic>
        <p:nvPicPr>
          <p:cNvPr id="30724" name="Picture 2" descr="http://t3.gstatic.com/images?q=tbn:ANd9GcSr-Hkp5d1IRccvyc_gNvfkSsGCdoF2tW4tsXPhRaInuwZoSayBc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0013" y="894"/>
            <a:ext cx="3627764" cy="182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19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37384"/>
            <a:ext cx="5744336" cy="1142702"/>
          </a:xfrm>
        </p:spPr>
        <p:txBody>
          <a:bodyPr>
            <a:normAutofit/>
          </a:bodyPr>
          <a:lstStyle/>
          <a:p>
            <a:pPr>
              <a:defRPr/>
            </a:pPr>
            <a:r>
              <a:rPr lang="en-AU" dirty="0">
                <a:solidFill>
                  <a:srgbClr val="073E87"/>
                </a:solidFill>
                <a:latin typeface="Cambria"/>
              </a:rPr>
              <a:t>Vitamin</a:t>
            </a:r>
            <a:r>
              <a:rPr lang="sl-SI" dirty="0">
                <a:solidFill>
                  <a:srgbClr val="073E87"/>
                </a:solidFill>
                <a:latin typeface="Cambria"/>
              </a:rPr>
              <a:t>i in a</a:t>
            </a:r>
            <a:r>
              <a:rPr lang="en-AU" dirty="0" err="1">
                <a:solidFill>
                  <a:srgbClr val="073E87"/>
                </a:solidFill>
                <a:latin typeface="Cambria"/>
              </a:rPr>
              <a:t>ntio</a:t>
            </a:r>
            <a:r>
              <a:rPr lang="sl-SI" dirty="0" err="1">
                <a:solidFill>
                  <a:srgbClr val="073E87"/>
                </a:solidFill>
                <a:latin typeface="Cambria"/>
              </a:rPr>
              <a:t>ks</a:t>
            </a:r>
            <a:r>
              <a:rPr lang="en-AU" dirty="0" err="1">
                <a:solidFill>
                  <a:srgbClr val="073E87"/>
                </a:solidFill>
                <a:latin typeface="Cambria"/>
              </a:rPr>
              <a:t>idant</a:t>
            </a:r>
            <a:r>
              <a:rPr lang="sl-SI" dirty="0">
                <a:solidFill>
                  <a:srgbClr val="073E87"/>
                </a:solidFill>
                <a:latin typeface="Cambria"/>
              </a:rPr>
              <a:t>i</a:t>
            </a:r>
            <a:r>
              <a:rPr lang="en-AU" sz="3999" dirty="0">
                <a:solidFill>
                  <a:srgbClr val="073E87"/>
                </a:solidFill>
                <a:latin typeface="Trebuchet MS"/>
              </a:rPr>
              <a:t/>
            </a:r>
            <a:br>
              <a:rPr lang="en-AU" sz="3999" dirty="0">
                <a:solidFill>
                  <a:srgbClr val="073E87"/>
                </a:solidFill>
                <a:latin typeface="Trebuchet MS"/>
              </a:rPr>
            </a:br>
            <a:r>
              <a:rPr lang="en-AU" sz="2799" dirty="0">
                <a:solidFill>
                  <a:srgbClr val="073E87"/>
                </a:solidFill>
                <a:latin typeface="Trebuchet MS"/>
              </a:rPr>
              <a:t>Vitamin D</a:t>
            </a:r>
            <a:endParaRPr lang="en-AU" sz="2799" dirty="0"/>
          </a:p>
        </p:txBody>
      </p:sp>
      <p:sp>
        <p:nvSpPr>
          <p:cNvPr id="31747" name="Content Placeholder 2"/>
          <p:cNvSpPr>
            <a:spLocks noGrp="1"/>
          </p:cNvSpPr>
          <p:nvPr>
            <p:ph idx="1"/>
          </p:nvPr>
        </p:nvSpPr>
        <p:spPr/>
        <p:txBody>
          <a:bodyPr>
            <a:noAutofit/>
          </a:bodyPr>
          <a:lstStyle/>
          <a:p>
            <a:pPr marL="365015" indent="-255511"/>
            <a:r>
              <a:rPr lang="en-AU" altLang="en-US" dirty="0">
                <a:latin typeface="Arial" charset="0"/>
                <a:cs typeface="Arial" charset="0"/>
              </a:rPr>
              <a:t>Vitamin D - </a:t>
            </a:r>
            <a:r>
              <a:rPr lang="en-AU" altLang="en-US" dirty="0" err="1">
                <a:latin typeface="Arial" charset="0"/>
                <a:cs typeface="Arial" charset="0"/>
              </a:rPr>
              <a:t>deluje</a:t>
            </a:r>
            <a:r>
              <a:rPr lang="en-AU" altLang="en-US" dirty="0">
                <a:latin typeface="Arial" charset="0"/>
                <a:cs typeface="Arial" charset="0"/>
              </a:rPr>
              <a:t> </a:t>
            </a:r>
            <a:r>
              <a:rPr lang="en-AU" altLang="en-US" dirty="0" err="1">
                <a:latin typeface="Arial" charset="0"/>
                <a:cs typeface="Arial" charset="0"/>
              </a:rPr>
              <a:t>predvsem</a:t>
            </a:r>
            <a:r>
              <a:rPr lang="en-AU" altLang="en-US" dirty="0">
                <a:latin typeface="Arial" charset="0"/>
                <a:cs typeface="Arial" charset="0"/>
              </a:rPr>
              <a:t> </a:t>
            </a:r>
            <a:r>
              <a:rPr lang="en-AU" altLang="en-US" dirty="0" err="1">
                <a:latin typeface="Arial" charset="0"/>
                <a:cs typeface="Arial" charset="0"/>
              </a:rPr>
              <a:t>na</a:t>
            </a:r>
            <a:r>
              <a:rPr lang="en-AU" altLang="en-US" dirty="0">
                <a:latin typeface="Arial" charset="0"/>
                <a:cs typeface="Arial" charset="0"/>
              </a:rPr>
              <a:t> </a:t>
            </a:r>
            <a:r>
              <a:rPr lang="sl-SI" altLang="en-US" dirty="0" smtClean="0">
                <a:latin typeface="Arial" charset="0"/>
                <a:cs typeface="Arial" charset="0"/>
              </a:rPr>
              <a:t>presnovo </a:t>
            </a:r>
            <a:r>
              <a:rPr lang="en-AU" altLang="en-US" dirty="0" err="1" smtClean="0">
                <a:latin typeface="Arial" charset="0"/>
                <a:cs typeface="Arial" charset="0"/>
              </a:rPr>
              <a:t>kosti</a:t>
            </a:r>
            <a:r>
              <a:rPr lang="en-AU" altLang="en-US" dirty="0" smtClean="0">
                <a:latin typeface="Arial" charset="0"/>
                <a:cs typeface="Arial" charset="0"/>
              </a:rPr>
              <a:t> </a:t>
            </a:r>
            <a:r>
              <a:rPr lang="en-AU" altLang="en-US" dirty="0">
                <a:latin typeface="Arial" charset="0"/>
                <a:cs typeface="Arial" charset="0"/>
              </a:rPr>
              <a:t>in </a:t>
            </a:r>
            <a:r>
              <a:rPr lang="sl-SI" altLang="en-US" dirty="0" smtClean="0">
                <a:latin typeface="Arial" charset="0"/>
                <a:cs typeface="Arial" charset="0"/>
              </a:rPr>
              <a:t>splošno </a:t>
            </a:r>
            <a:r>
              <a:rPr lang="en-AU" altLang="en-US" dirty="0" err="1" smtClean="0">
                <a:latin typeface="Arial" charset="0"/>
                <a:cs typeface="Arial" charset="0"/>
              </a:rPr>
              <a:t>presnovo</a:t>
            </a:r>
            <a:r>
              <a:rPr lang="en-AU" altLang="en-US" dirty="0">
                <a:latin typeface="Arial" charset="0"/>
                <a:cs typeface="Arial" charset="0"/>
              </a:rPr>
              <a:t>, </a:t>
            </a:r>
            <a:r>
              <a:rPr lang="en-AU" altLang="en-US" dirty="0" err="1">
                <a:latin typeface="Arial" charset="0"/>
                <a:cs typeface="Arial" charset="0"/>
              </a:rPr>
              <a:t>lahko</a:t>
            </a:r>
            <a:r>
              <a:rPr lang="en-AU" altLang="en-US" dirty="0">
                <a:latin typeface="Arial" charset="0"/>
                <a:cs typeface="Arial" charset="0"/>
              </a:rPr>
              <a:t> pa </a:t>
            </a:r>
            <a:r>
              <a:rPr lang="en-AU" altLang="en-US" dirty="0" err="1">
                <a:latin typeface="Arial" charset="0"/>
                <a:cs typeface="Arial" charset="0"/>
              </a:rPr>
              <a:t>ima</a:t>
            </a:r>
            <a:r>
              <a:rPr lang="en-AU" altLang="en-US" dirty="0">
                <a:latin typeface="Arial" charset="0"/>
                <a:cs typeface="Arial" charset="0"/>
              </a:rPr>
              <a:t> </a:t>
            </a:r>
            <a:r>
              <a:rPr lang="en-AU" altLang="en-US" dirty="0" err="1">
                <a:latin typeface="Arial" charset="0"/>
                <a:cs typeface="Arial" charset="0"/>
              </a:rPr>
              <a:t>tudi</a:t>
            </a:r>
            <a:r>
              <a:rPr lang="en-AU" altLang="en-US" dirty="0">
                <a:latin typeface="Arial" charset="0"/>
                <a:cs typeface="Arial" charset="0"/>
              </a:rPr>
              <a:t> </a:t>
            </a:r>
            <a:r>
              <a:rPr lang="en-AU" altLang="en-US" dirty="0" err="1">
                <a:latin typeface="Arial" charset="0"/>
                <a:cs typeface="Arial" charset="0"/>
              </a:rPr>
              <a:t>antioksidativne</a:t>
            </a:r>
            <a:r>
              <a:rPr lang="en-AU" altLang="en-US" dirty="0">
                <a:latin typeface="Arial" charset="0"/>
                <a:cs typeface="Arial" charset="0"/>
              </a:rPr>
              <a:t> in </a:t>
            </a:r>
            <a:r>
              <a:rPr lang="en-AU" altLang="en-US" dirty="0" err="1">
                <a:latin typeface="Arial" charset="0"/>
                <a:cs typeface="Arial" charset="0"/>
              </a:rPr>
              <a:t>protivnetne</a:t>
            </a:r>
            <a:r>
              <a:rPr lang="en-AU" altLang="en-US" dirty="0">
                <a:latin typeface="Arial" charset="0"/>
                <a:cs typeface="Arial" charset="0"/>
              </a:rPr>
              <a:t> </a:t>
            </a:r>
            <a:r>
              <a:rPr lang="en-AU" altLang="en-US" dirty="0" err="1">
                <a:latin typeface="Arial" charset="0"/>
                <a:cs typeface="Arial" charset="0"/>
              </a:rPr>
              <a:t>lastnosti</a:t>
            </a:r>
            <a:r>
              <a:rPr lang="sl-SI" altLang="en-US" dirty="0">
                <a:latin typeface="Arial" charset="0"/>
                <a:cs typeface="Arial" charset="0"/>
              </a:rPr>
              <a:t>; pomemben pri delovanju imunskega sistema.</a:t>
            </a:r>
            <a:endParaRPr lang="en-AU" altLang="en-US" dirty="0">
              <a:latin typeface="Arial" charset="0"/>
              <a:cs typeface="Arial" charset="0"/>
            </a:endParaRPr>
          </a:p>
          <a:p>
            <a:pPr marL="365015" indent="-255511"/>
            <a:endParaRPr lang="en-AU" altLang="en-US" dirty="0">
              <a:latin typeface="Arial" charset="0"/>
              <a:cs typeface="Arial" charset="0"/>
            </a:endParaRPr>
          </a:p>
          <a:p>
            <a:pPr marL="365015" indent="-255511"/>
            <a:r>
              <a:rPr lang="sl-SI" altLang="en-US" dirty="0" err="1">
                <a:latin typeface="Arial" charset="0"/>
                <a:cs typeface="Arial" charset="0"/>
              </a:rPr>
              <a:t>N</a:t>
            </a:r>
            <a:r>
              <a:rPr lang="en-AU" altLang="en-US" dirty="0" err="1">
                <a:latin typeface="Arial" charset="0"/>
                <a:cs typeface="Arial" charset="0"/>
              </a:rPr>
              <a:t>i</a:t>
            </a:r>
            <a:r>
              <a:rPr lang="en-AU" altLang="en-US" dirty="0">
                <a:latin typeface="Arial" charset="0"/>
                <a:cs typeface="Arial" charset="0"/>
              </a:rPr>
              <a:t> </a:t>
            </a:r>
            <a:r>
              <a:rPr lang="en-AU" altLang="en-US" dirty="0" err="1">
                <a:latin typeface="Arial" charset="0"/>
                <a:cs typeface="Arial" charset="0"/>
              </a:rPr>
              <a:t>jasno</a:t>
            </a:r>
            <a:r>
              <a:rPr lang="en-AU" altLang="en-US" dirty="0">
                <a:latin typeface="Arial" charset="0"/>
                <a:cs typeface="Arial" charset="0"/>
              </a:rPr>
              <a:t>, </a:t>
            </a:r>
            <a:r>
              <a:rPr lang="en-AU" altLang="en-US" dirty="0" err="1">
                <a:latin typeface="Arial" charset="0"/>
                <a:cs typeface="Arial" charset="0"/>
              </a:rPr>
              <a:t>ali</a:t>
            </a:r>
            <a:r>
              <a:rPr lang="en-AU" altLang="en-US" dirty="0">
                <a:latin typeface="Arial" charset="0"/>
                <a:cs typeface="Arial" charset="0"/>
              </a:rPr>
              <a:t> je </a:t>
            </a:r>
            <a:r>
              <a:rPr lang="en-AU" altLang="en-US" dirty="0" err="1">
                <a:latin typeface="Arial" charset="0"/>
                <a:cs typeface="Arial" charset="0"/>
              </a:rPr>
              <a:t>pomanjkanje</a:t>
            </a:r>
            <a:r>
              <a:rPr lang="en-AU" altLang="en-US" dirty="0">
                <a:latin typeface="Arial" charset="0"/>
                <a:cs typeface="Arial" charset="0"/>
              </a:rPr>
              <a:t> </a:t>
            </a:r>
            <a:r>
              <a:rPr lang="en-AU" altLang="en-US" dirty="0" err="1">
                <a:latin typeface="Arial" charset="0"/>
                <a:cs typeface="Arial" charset="0"/>
              </a:rPr>
              <a:t>vitamina</a:t>
            </a:r>
            <a:r>
              <a:rPr lang="en-AU" altLang="en-US" dirty="0">
                <a:latin typeface="Arial" charset="0"/>
                <a:cs typeface="Arial" charset="0"/>
              </a:rPr>
              <a:t> D </a:t>
            </a:r>
            <a:r>
              <a:rPr lang="en-AU" altLang="en-US" dirty="0" err="1">
                <a:latin typeface="Arial" charset="0"/>
                <a:cs typeface="Arial" charset="0"/>
              </a:rPr>
              <a:t>vzročno</a:t>
            </a:r>
            <a:r>
              <a:rPr lang="en-AU" altLang="en-US" dirty="0">
                <a:latin typeface="Arial" charset="0"/>
                <a:cs typeface="Arial" charset="0"/>
              </a:rPr>
              <a:t> </a:t>
            </a:r>
            <a:r>
              <a:rPr lang="en-AU" altLang="en-US" dirty="0" err="1">
                <a:latin typeface="Arial" charset="0"/>
                <a:cs typeface="Arial" charset="0"/>
              </a:rPr>
              <a:t>povezano</a:t>
            </a:r>
            <a:r>
              <a:rPr lang="en-AU" altLang="en-US" dirty="0">
                <a:latin typeface="Arial" charset="0"/>
                <a:cs typeface="Arial" charset="0"/>
              </a:rPr>
              <a:t> s </a:t>
            </a:r>
            <a:r>
              <a:rPr lang="en-AU" altLang="en-US" dirty="0" err="1">
                <a:latin typeface="Arial" charset="0"/>
                <a:cs typeface="Arial" charset="0"/>
              </a:rPr>
              <a:t>kognicijo</a:t>
            </a:r>
            <a:r>
              <a:rPr lang="sl-SI" altLang="en-US" dirty="0">
                <a:latin typeface="Arial" charset="0"/>
                <a:cs typeface="Arial" charset="0"/>
              </a:rPr>
              <a:t> ali duševnimi motnjami,</a:t>
            </a:r>
            <a:endParaRPr lang="en-AU" altLang="en-US" dirty="0">
              <a:latin typeface="Arial" charset="0"/>
              <a:cs typeface="Arial" charset="0"/>
            </a:endParaRPr>
          </a:p>
          <a:p>
            <a:pPr marL="365015" indent="-255511"/>
            <a:endParaRPr lang="en-AU" altLang="en-US" dirty="0">
              <a:latin typeface="Arial" charset="0"/>
              <a:cs typeface="Arial" charset="0"/>
            </a:endParaRPr>
          </a:p>
          <a:p>
            <a:pPr marL="365015" indent="-255511"/>
            <a:r>
              <a:rPr lang="en-AU" altLang="en-US" dirty="0" err="1" smtClean="0">
                <a:latin typeface="Arial" charset="0"/>
                <a:cs typeface="Arial" charset="0"/>
              </a:rPr>
              <a:t>Nobenega</a:t>
            </a:r>
            <a:r>
              <a:rPr lang="en-AU" altLang="en-US" dirty="0" smtClean="0">
                <a:latin typeface="Arial" charset="0"/>
                <a:cs typeface="Arial" charset="0"/>
              </a:rPr>
              <a:t> </a:t>
            </a:r>
            <a:r>
              <a:rPr lang="en-AU" altLang="en-US" dirty="0" err="1">
                <a:latin typeface="Arial" charset="0"/>
                <a:cs typeface="Arial" charset="0"/>
              </a:rPr>
              <a:t>trdnega</a:t>
            </a:r>
            <a:r>
              <a:rPr lang="en-AU" altLang="en-US" dirty="0">
                <a:latin typeface="Arial" charset="0"/>
                <a:cs typeface="Arial" charset="0"/>
              </a:rPr>
              <a:t> </a:t>
            </a:r>
            <a:r>
              <a:rPr lang="en-AU" altLang="en-US" dirty="0" err="1">
                <a:latin typeface="Arial" charset="0"/>
                <a:cs typeface="Arial" charset="0"/>
              </a:rPr>
              <a:t>dokaza</a:t>
            </a:r>
            <a:r>
              <a:rPr lang="en-AU" altLang="en-US" dirty="0">
                <a:latin typeface="Arial" charset="0"/>
                <a:cs typeface="Arial" charset="0"/>
              </a:rPr>
              <a:t> </a:t>
            </a:r>
            <a:r>
              <a:rPr lang="en-AU" altLang="en-US" dirty="0" err="1">
                <a:latin typeface="Arial" charset="0"/>
                <a:cs typeface="Arial" charset="0"/>
              </a:rPr>
              <a:t>ni</a:t>
            </a:r>
            <a:r>
              <a:rPr lang="en-AU" altLang="en-US" dirty="0">
                <a:latin typeface="Arial" charset="0"/>
                <a:cs typeface="Arial" charset="0"/>
              </a:rPr>
              <a:t>, da </a:t>
            </a:r>
            <a:r>
              <a:rPr lang="en-AU" altLang="en-US" dirty="0" err="1">
                <a:latin typeface="Arial" charset="0"/>
                <a:cs typeface="Arial" charset="0"/>
              </a:rPr>
              <a:t>dodajanje</a:t>
            </a:r>
            <a:r>
              <a:rPr lang="en-AU" altLang="en-US" dirty="0">
                <a:latin typeface="Arial" charset="0"/>
                <a:cs typeface="Arial" charset="0"/>
              </a:rPr>
              <a:t> </a:t>
            </a:r>
            <a:r>
              <a:rPr lang="en-AU" altLang="en-US" dirty="0" err="1">
                <a:latin typeface="Arial" charset="0"/>
                <a:cs typeface="Arial" charset="0"/>
              </a:rPr>
              <a:t>vitamina</a:t>
            </a:r>
            <a:r>
              <a:rPr lang="en-AU" altLang="en-US" dirty="0">
                <a:latin typeface="Arial" charset="0"/>
                <a:cs typeface="Arial" charset="0"/>
              </a:rPr>
              <a:t> D </a:t>
            </a:r>
            <a:r>
              <a:rPr lang="en-AU" altLang="en-US" dirty="0" err="1">
                <a:latin typeface="Arial" charset="0"/>
                <a:cs typeface="Arial" charset="0"/>
              </a:rPr>
              <a:t>pozitivno</a:t>
            </a:r>
            <a:r>
              <a:rPr lang="en-AU" altLang="en-US" dirty="0">
                <a:latin typeface="Arial" charset="0"/>
                <a:cs typeface="Arial" charset="0"/>
              </a:rPr>
              <a:t> </a:t>
            </a:r>
            <a:r>
              <a:rPr lang="en-AU" altLang="en-US" dirty="0" err="1">
                <a:latin typeface="Arial" charset="0"/>
                <a:cs typeface="Arial" charset="0"/>
              </a:rPr>
              <a:t>vpliva</a:t>
            </a:r>
            <a:r>
              <a:rPr lang="en-AU" altLang="en-US" dirty="0">
                <a:latin typeface="Arial" charset="0"/>
                <a:cs typeface="Arial" charset="0"/>
              </a:rPr>
              <a:t> </a:t>
            </a:r>
            <a:r>
              <a:rPr lang="en-AU" altLang="en-US" dirty="0" err="1">
                <a:latin typeface="Arial" charset="0"/>
                <a:cs typeface="Arial" charset="0"/>
              </a:rPr>
              <a:t>na</a:t>
            </a:r>
            <a:r>
              <a:rPr lang="en-AU" altLang="en-US" dirty="0">
                <a:latin typeface="Arial" charset="0"/>
                <a:cs typeface="Arial" charset="0"/>
              </a:rPr>
              <a:t> </a:t>
            </a:r>
            <a:r>
              <a:rPr lang="sl-SI" altLang="en-US" dirty="0">
                <a:latin typeface="Arial" charset="0"/>
                <a:cs typeface="Arial" charset="0"/>
              </a:rPr>
              <a:t>duševne motnje ali </a:t>
            </a:r>
            <a:r>
              <a:rPr lang="en-AU" altLang="en-US" dirty="0" err="1">
                <a:latin typeface="Arial" charset="0"/>
                <a:cs typeface="Arial" charset="0"/>
              </a:rPr>
              <a:t>kognicijo</a:t>
            </a:r>
            <a:r>
              <a:rPr lang="sl-SI" altLang="en-US" dirty="0">
                <a:latin typeface="Arial" charset="0"/>
                <a:cs typeface="Arial" charset="0"/>
              </a:rPr>
              <a:t>.</a:t>
            </a:r>
            <a:endParaRPr lang="en-AU" altLang="en-US" dirty="0">
              <a:latin typeface="Arial" charset="0"/>
              <a:cs typeface="Arial" charset="0"/>
            </a:endParaRPr>
          </a:p>
        </p:txBody>
      </p:sp>
      <p:pic>
        <p:nvPicPr>
          <p:cNvPr id="317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5856" y="137384"/>
            <a:ext cx="2160025" cy="93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84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6039030" y="4056237"/>
            <a:ext cx="6149795" cy="2815863"/>
          </a:xfrm>
          <a:prstGeom prst="rect">
            <a:avLst/>
          </a:prstGeom>
        </p:spPr>
      </p:pic>
      <p:sp>
        <p:nvSpPr>
          <p:cNvPr id="2" name="Title 1"/>
          <p:cNvSpPr>
            <a:spLocks noGrp="1"/>
          </p:cNvSpPr>
          <p:nvPr>
            <p:ph type="title"/>
          </p:nvPr>
        </p:nvSpPr>
        <p:spPr>
          <a:xfrm>
            <a:off x="1324657" y="20331"/>
            <a:ext cx="10438441" cy="908482"/>
          </a:xfrm>
        </p:spPr>
        <p:txBody>
          <a:bodyPr/>
          <a:lstStyle/>
          <a:p>
            <a:r>
              <a:rPr lang="sl-SI" b="1" dirty="0" smtClean="0"/>
              <a:t>Ozadje </a:t>
            </a:r>
            <a:r>
              <a:rPr lang="sl-SI" b="1" u="sng" dirty="0" smtClean="0"/>
              <a:t>stresno</a:t>
            </a:r>
            <a:r>
              <a:rPr lang="sl-SI" b="1" dirty="0" smtClean="0"/>
              <a:t> izzvanih duševnih motenj</a:t>
            </a:r>
            <a:endParaRPr lang="sl-SI" b="1" dirty="0"/>
          </a:p>
        </p:txBody>
      </p:sp>
      <p:sp>
        <p:nvSpPr>
          <p:cNvPr id="3" name="Content Placeholder 2"/>
          <p:cNvSpPr>
            <a:spLocks noGrp="1"/>
          </p:cNvSpPr>
          <p:nvPr>
            <p:ph idx="1"/>
          </p:nvPr>
        </p:nvSpPr>
        <p:spPr>
          <a:xfrm>
            <a:off x="104136" y="1341104"/>
            <a:ext cx="11966940" cy="5530996"/>
          </a:xfrm>
        </p:spPr>
        <p:txBody>
          <a:bodyPr>
            <a:normAutofit/>
          </a:bodyPr>
          <a:lstStyle/>
          <a:p>
            <a:r>
              <a:rPr lang="sl-SI" sz="2799" dirty="0"/>
              <a:t>Procesi, povezani z aktivacijo HPA osi in GBA osi </a:t>
            </a:r>
            <a:r>
              <a:rPr lang="sl-SI" sz="2399" i="1" dirty="0"/>
              <a:t>(</a:t>
            </a:r>
            <a:r>
              <a:rPr lang="sl-SI" sz="2399" i="1" dirty="0" err="1"/>
              <a:t>gut-brain</a:t>
            </a:r>
            <a:r>
              <a:rPr lang="sl-SI" sz="2399" i="1" dirty="0"/>
              <a:t> </a:t>
            </a:r>
            <a:r>
              <a:rPr lang="sl-SI" sz="2399" i="1" dirty="0" err="1"/>
              <a:t>axis</a:t>
            </a:r>
            <a:r>
              <a:rPr lang="sl-SI" sz="2399" i="1" dirty="0"/>
              <a:t>)</a:t>
            </a:r>
            <a:r>
              <a:rPr lang="sl-SI" sz="2799" dirty="0"/>
              <a:t> </a:t>
            </a:r>
          </a:p>
          <a:p>
            <a:r>
              <a:rPr lang="sl-SI" sz="2799" dirty="0"/>
              <a:t>Počasno spreminjanje negativne povratne zanke, </a:t>
            </a:r>
          </a:p>
          <a:p>
            <a:r>
              <a:rPr lang="sl-SI" sz="2799" dirty="0"/>
              <a:t>Ukrepi za odpravo in preprečevanje spremembe </a:t>
            </a:r>
            <a:r>
              <a:rPr lang="sl-SI" sz="2799" dirty="0" err="1">
                <a:solidFill>
                  <a:srgbClr val="00B0F0"/>
                </a:solidFill>
              </a:rPr>
              <a:t>komenzalne</a:t>
            </a:r>
            <a:r>
              <a:rPr lang="sl-SI" sz="2799" dirty="0">
                <a:solidFill>
                  <a:srgbClr val="00B0F0"/>
                </a:solidFill>
              </a:rPr>
              <a:t> </a:t>
            </a:r>
            <a:r>
              <a:rPr lang="sl-SI" sz="2799" dirty="0" err="1">
                <a:solidFill>
                  <a:srgbClr val="00B0F0"/>
                </a:solidFill>
              </a:rPr>
              <a:t>mikrobiote</a:t>
            </a:r>
            <a:r>
              <a:rPr lang="sl-SI" sz="2799" dirty="0"/>
              <a:t>,</a:t>
            </a:r>
          </a:p>
          <a:p>
            <a:r>
              <a:rPr lang="sl-SI" sz="2399" dirty="0" smtClean="0"/>
              <a:t>Razumevanje </a:t>
            </a:r>
            <a:r>
              <a:rPr lang="sl-SI" sz="2399" u="sng" dirty="0" err="1"/>
              <a:t>metabolnih</a:t>
            </a:r>
            <a:r>
              <a:rPr lang="sl-SI" sz="2399" u="sng" dirty="0"/>
              <a:t> mehanizmov </a:t>
            </a:r>
            <a:r>
              <a:rPr lang="sl-SI" sz="2399" dirty="0"/>
              <a:t>in delovanja prehranskih dejavnikov, ki vplivajo na razvoj duševnih motenj, omogočajo spremembo poteka razvoja duševnih motenj.</a:t>
            </a:r>
          </a:p>
          <a:p>
            <a:endParaRPr lang="sl-SI" sz="2399" dirty="0"/>
          </a:p>
          <a:p>
            <a:r>
              <a:rPr lang="sl-SI" sz="2399" dirty="0"/>
              <a:t>Korelacija </a:t>
            </a:r>
            <a:r>
              <a:rPr lang="sl-SI" sz="2399" dirty="0" err="1"/>
              <a:t>mikrobiote</a:t>
            </a:r>
            <a:r>
              <a:rPr lang="sl-SI" sz="2399" dirty="0"/>
              <a:t> in DM </a:t>
            </a:r>
            <a:endParaRPr lang="sl-SI" sz="2399" dirty="0" smtClean="0"/>
          </a:p>
          <a:p>
            <a:pPr marL="0" indent="0">
              <a:buNone/>
            </a:pPr>
            <a:r>
              <a:rPr lang="sl-SI" sz="2399" dirty="0" smtClean="0"/>
              <a:t>(</a:t>
            </a:r>
            <a:r>
              <a:rPr lang="sl-SI" sz="2399" dirty="0"/>
              <a:t>zanesljivo depresija, PD, AD, …)</a:t>
            </a:r>
          </a:p>
        </p:txBody>
      </p:sp>
    </p:spTree>
    <p:extLst>
      <p:ext uri="{BB962C8B-B14F-4D97-AF65-F5344CB8AC3E}">
        <p14:creationId xmlns:p14="http://schemas.microsoft.com/office/powerpoint/2010/main" val="2521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0"/>
            <a:ext cx="7884646" cy="831409"/>
          </a:xfrm>
        </p:spPr>
        <p:txBody>
          <a:bodyPr/>
          <a:lstStyle/>
          <a:p>
            <a:r>
              <a:rPr lang="sl-SI" dirty="0" smtClean="0"/>
              <a:t>Vitamin D</a:t>
            </a:r>
            <a:endParaRPr lang="sl-SI"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224" y="189484"/>
            <a:ext cx="9358601" cy="550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735" y="6092603"/>
            <a:ext cx="7313295" cy="46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33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884" y="112500"/>
            <a:ext cx="5888091" cy="1142702"/>
          </a:xfrm>
        </p:spPr>
        <p:txBody>
          <a:bodyPr>
            <a:normAutofit fontScale="90000"/>
          </a:bodyPr>
          <a:lstStyle/>
          <a:p>
            <a:pPr>
              <a:defRPr/>
            </a:pPr>
            <a:r>
              <a:rPr lang="en-AU" dirty="0">
                <a:solidFill>
                  <a:srgbClr val="073E87"/>
                </a:solidFill>
                <a:latin typeface="Cambria"/>
              </a:rPr>
              <a:t>Vitamin</a:t>
            </a:r>
            <a:r>
              <a:rPr lang="sl-SI" dirty="0">
                <a:solidFill>
                  <a:srgbClr val="073E87"/>
                </a:solidFill>
                <a:latin typeface="Cambria"/>
              </a:rPr>
              <a:t>i in a</a:t>
            </a:r>
            <a:r>
              <a:rPr lang="en-AU" dirty="0" err="1">
                <a:solidFill>
                  <a:srgbClr val="073E87"/>
                </a:solidFill>
                <a:latin typeface="Cambria"/>
              </a:rPr>
              <a:t>ntio</a:t>
            </a:r>
            <a:r>
              <a:rPr lang="sl-SI" dirty="0" err="1">
                <a:solidFill>
                  <a:srgbClr val="073E87"/>
                </a:solidFill>
                <a:latin typeface="Cambria"/>
              </a:rPr>
              <a:t>ks</a:t>
            </a:r>
            <a:r>
              <a:rPr lang="en-AU" dirty="0" err="1">
                <a:solidFill>
                  <a:srgbClr val="073E87"/>
                </a:solidFill>
                <a:latin typeface="Cambria"/>
              </a:rPr>
              <a:t>idant</a:t>
            </a:r>
            <a:r>
              <a:rPr lang="sl-SI" dirty="0">
                <a:solidFill>
                  <a:srgbClr val="073E87"/>
                </a:solidFill>
                <a:latin typeface="Cambria"/>
              </a:rPr>
              <a:t>i</a:t>
            </a:r>
            <a:r>
              <a:rPr lang="en-AU" dirty="0">
                <a:solidFill>
                  <a:srgbClr val="073E87"/>
                </a:solidFill>
                <a:latin typeface="Trebuchet MS"/>
              </a:rPr>
              <a:t/>
            </a:r>
            <a:br>
              <a:rPr lang="en-AU" dirty="0">
                <a:solidFill>
                  <a:srgbClr val="073E87"/>
                </a:solidFill>
                <a:latin typeface="Trebuchet MS"/>
              </a:rPr>
            </a:br>
            <a:r>
              <a:rPr lang="en-AU" sz="3999" dirty="0">
                <a:solidFill>
                  <a:srgbClr val="073E87"/>
                </a:solidFill>
                <a:latin typeface="Trebuchet MS"/>
              </a:rPr>
              <a:t> </a:t>
            </a:r>
            <a:r>
              <a:rPr lang="en-AU" sz="2799" dirty="0">
                <a:solidFill>
                  <a:srgbClr val="073E87"/>
                </a:solidFill>
                <a:latin typeface="Trebuchet MS"/>
              </a:rPr>
              <a:t>E,C,A</a:t>
            </a:r>
            <a:endParaRPr lang="en-AU" sz="2799" dirty="0"/>
          </a:p>
        </p:txBody>
      </p:sp>
      <p:sp>
        <p:nvSpPr>
          <p:cNvPr id="32771" name="Content Placeholder 2"/>
          <p:cNvSpPr>
            <a:spLocks noGrp="1"/>
          </p:cNvSpPr>
          <p:nvPr>
            <p:ph idx="1"/>
          </p:nvPr>
        </p:nvSpPr>
        <p:spPr/>
        <p:txBody>
          <a:bodyPr>
            <a:normAutofit fontScale="92500" lnSpcReduction="10000"/>
          </a:bodyPr>
          <a:lstStyle/>
          <a:p>
            <a:pPr marL="365015" indent="-255511"/>
            <a:r>
              <a:rPr lang="en-AU" altLang="en-US" sz="2399" dirty="0" err="1">
                <a:latin typeface="Arial" charset="0"/>
                <a:cs typeface="Arial" charset="0"/>
              </a:rPr>
              <a:t>Vitamini</a:t>
            </a:r>
            <a:r>
              <a:rPr lang="en-AU" altLang="en-US" sz="2399" dirty="0">
                <a:latin typeface="Arial" charset="0"/>
                <a:cs typeface="Arial" charset="0"/>
              </a:rPr>
              <a:t> E, C in beta-</a:t>
            </a:r>
            <a:r>
              <a:rPr lang="en-AU" altLang="en-US" sz="2399" dirty="0" err="1">
                <a:latin typeface="Arial" charset="0"/>
                <a:cs typeface="Arial" charset="0"/>
              </a:rPr>
              <a:t>karoten</a:t>
            </a:r>
            <a:r>
              <a:rPr lang="en-AU" altLang="en-US" sz="2399" dirty="0">
                <a:latin typeface="Arial" charset="0"/>
                <a:cs typeface="Arial" charset="0"/>
              </a:rPr>
              <a:t> (pre</a:t>
            </a:r>
            <a:r>
              <a:rPr lang="sl-SI" altLang="en-US" sz="2399" dirty="0" err="1">
                <a:latin typeface="Arial" charset="0"/>
                <a:cs typeface="Arial" charset="0"/>
              </a:rPr>
              <a:t>kurzor</a:t>
            </a:r>
            <a:r>
              <a:rPr lang="en-AU" altLang="en-US" sz="2399" dirty="0">
                <a:latin typeface="Arial" charset="0"/>
                <a:cs typeface="Arial" charset="0"/>
              </a:rPr>
              <a:t> vitamin</a:t>
            </a:r>
            <a:r>
              <a:rPr lang="sl-SI" altLang="en-US" sz="2399" dirty="0">
                <a:latin typeface="Arial" charset="0"/>
                <a:cs typeface="Arial" charset="0"/>
              </a:rPr>
              <a:t>a</a:t>
            </a:r>
            <a:r>
              <a:rPr lang="en-AU" altLang="en-US" sz="2399" dirty="0">
                <a:latin typeface="Arial" charset="0"/>
                <a:cs typeface="Arial" charset="0"/>
              </a:rPr>
              <a:t> A) - </a:t>
            </a:r>
            <a:r>
              <a:rPr lang="en-AU" altLang="en-US" sz="2399" dirty="0" err="1">
                <a:latin typeface="Arial" charset="0"/>
                <a:cs typeface="Arial" charset="0"/>
              </a:rPr>
              <a:t>vsi</a:t>
            </a:r>
            <a:r>
              <a:rPr lang="en-AU" altLang="en-US" sz="2399" dirty="0">
                <a:latin typeface="Arial" charset="0"/>
                <a:cs typeface="Arial" charset="0"/>
              </a:rPr>
              <a:t> </a:t>
            </a:r>
            <a:r>
              <a:rPr lang="sl-SI" altLang="en-US" sz="2399" dirty="0">
                <a:latin typeface="Arial" charset="0"/>
                <a:cs typeface="Arial" charset="0"/>
              </a:rPr>
              <a:t>so </a:t>
            </a:r>
            <a:r>
              <a:rPr lang="en-AU" altLang="en-US" sz="2399" dirty="0" err="1">
                <a:latin typeface="Arial" charset="0"/>
                <a:cs typeface="Arial" charset="0"/>
              </a:rPr>
              <a:t>močni</a:t>
            </a:r>
            <a:r>
              <a:rPr lang="en-AU" altLang="en-US" sz="2399" dirty="0">
                <a:latin typeface="Arial" charset="0"/>
                <a:cs typeface="Arial" charset="0"/>
              </a:rPr>
              <a:t> </a:t>
            </a:r>
            <a:r>
              <a:rPr lang="en-AU" altLang="en-US" sz="2399" dirty="0" err="1">
                <a:solidFill>
                  <a:srgbClr val="00B0F0"/>
                </a:solidFill>
                <a:latin typeface="Arial" charset="0"/>
                <a:cs typeface="Arial" charset="0"/>
              </a:rPr>
              <a:t>antioksidanti</a:t>
            </a:r>
            <a:r>
              <a:rPr lang="sl-SI" altLang="en-US" sz="2399" dirty="0">
                <a:latin typeface="Arial" charset="0"/>
                <a:cs typeface="Arial" charset="0"/>
              </a:rPr>
              <a:t>,</a:t>
            </a:r>
            <a:endParaRPr lang="en-AU" altLang="en-US" sz="2399" dirty="0">
              <a:latin typeface="Arial" charset="0"/>
              <a:cs typeface="Arial" charset="0"/>
            </a:endParaRPr>
          </a:p>
          <a:p>
            <a:pPr marL="365015" indent="-255511"/>
            <a:endParaRPr lang="en-AU" altLang="en-US" sz="2399" dirty="0">
              <a:latin typeface="Arial" charset="0"/>
              <a:cs typeface="Arial" charset="0"/>
            </a:endParaRPr>
          </a:p>
          <a:p>
            <a:pPr marL="365015" indent="-255511"/>
            <a:r>
              <a:rPr lang="en-AU" altLang="en-US" sz="2399" dirty="0" err="1">
                <a:latin typeface="Arial" charset="0"/>
                <a:cs typeface="Arial" charset="0"/>
              </a:rPr>
              <a:t>Epidemiološke</a:t>
            </a:r>
            <a:r>
              <a:rPr lang="en-AU" altLang="en-US" sz="2399" dirty="0">
                <a:latin typeface="Arial" charset="0"/>
                <a:cs typeface="Arial" charset="0"/>
              </a:rPr>
              <a:t> </a:t>
            </a:r>
            <a:r>
              <a:rPr lang="en-AU" altLang="en-US" sz="2399" dirty="0" err="1">
                <a:latin typeface="Arial" charset="0"/>
                <a:cs typeface="Arial" charset="0"/>
              </a:rPr>
              <a:t>študije</a:t>
            </a:r>
            <a:r>
              <a:rPr lang="en-AU" altLang="en-US" sz="2399" dirty="0">
                <a:latin typeface="Arial" charset="0"/>
                <a:cs typeface="Arial" charset="0"/>
              </a:rPr>
              <a:t> </a:t>
            </a:r>
            <a:r>
              <a:rPr lang="en-AU" altLang="en-US" sz="2399" dirty="0" err="1">
                <a:latin typeface="Arial" charset="0"/>
                <a:cs typeface="Arial" charset="0"/>
              </a:rPr>
              <a:t>kažejo</a:t>
            </a:r>
            <a:r>
              <a:rPr lang="en-AU" altLang="en-US" sz="2399" dirty="0">
                <a:latin typeface="Arial" charset="0"/>
                <a:cs typeface="Arial" charset="0"/>
              </a:rPr>
              <a:t>, da </a:t>
            </a:r>
            <a:r>
              <a:rPr lang="sl-SI" altLang="en-US" sz="2399" dirty="0" smtClean="0">
                <a:latin typeface="Arial" charset="0"/>
                <a:cs typeface="Arial" charset="0"/>
              </a:rPr>
              <a:t>premajhen</a:t>
            </a:r>
            <a:r>
              <a:rPr lang="en-AU" altLang="en-US" sz="2399" dirty="0" smtClean="0">
                <a:latin typeface="Arial" charset="0"/>
                <a:cs typeface="Arial" charset="0"/>
              </a:rPr>
              <a:t> </a:t>
            </a:r>
            <a:r>
              <a:rPr lang="en-AU" altLang="en-US" sz="2399" dirty="0" err="1">
                <a:latin typeface="Arial" charset="0"/>
                <a:cs typeface="Arial" charset="0"/>
              </a:rPr>
              <a:t>vnos</a:t>
            </a:r>
            <a:r>
              <a:rPr lang="en-AU" altLang="en-US" sz="2399" dirty="0">
                <a:latin typeface="Arial" charset="0"/>
                <a:cs typeface="Arial" charset="0"/>
              </a:rPr>
              <a:t> </a:t>
            </a:r>
            <a:r>
              <a:rPr lang="sl-SI" altLang="en-US" sz="2399" dirty="0">
                <a:latin typeface="Arial" charset="0"/>
                <a:cs typeface="Arial" charset="0"/>
              </a:rPr>
              <a:t>poviša</a:t>
            </a:r>
            <a:r>
              <a:rPr lang="en-AU" altLang="en-US" sz="2399" dirty="0">
                <a:latin typeface="Arial" charset="0"/>
                <a:cs typeface="Arial" charset="0"/>
              </a:rPr>
              <a:t> </a:t>
            </a:r>
            <a:r>
              <a:rPr lang="en-AU" altLang="en-US" sz="2399" dirty="0" err="1">
                <a:latin typeface="Arial" charset="0"/>
                <a:cs typeface="Arial" charset="0"/>
              </a:rPr>
              <a:t>tveganje</a:t>
            </a:r>
            <a:r>
              <a:rPr lang="en-AU" altLang="en-US" sz="2399" dirty="0">
                <a:latin typeface="Arial" charset="0"/>
                <a:cs typeface="Arial" charset="0"/>
              </a:rPr>
              <a:t> </a:t>
            </a:r>
            <a:r>
              <a:rPr lang="en-AU" altLang="en-US" sz="2399" dirty="0" err="1">
                <a:latin typeface="Arial" charset="0"/>
                <a:cs typeface="Arial" charset="0"/>
              </a:rPr>
              <a:t>za</a:t>
            </a:r>
            <a:r>
              <a:rPr lang="en-AU" altLang="en-US" sz="2399" dirty="0">
                <a:latin typeface="Arial" charset="0"/>
                <a:cs typeface="Arial" charset="0"/>
              </a:rPr>
              <a:t> </a:t>
            </a:r>
            <a:r>
              <a:rPr lang="sl-SI" altLang="en-US" sz="2399" dirty="0">
                <a:latin typeface="Arial" charset="0"/>
                <a:cs typeface="Arial" charset="0"/>
              </a:rPr>
              <a:t>razvoj </a:t>
            </a:r>
            <a:r>
              <a:rPr lang="sl-SI" altLang="en-US" sz="2399" dirty="0">
                <a:latin typeface="Arial" charset="0"/>
                <a:cs typeface="Arial" charset="0"/>
              </a:rPr>
              <a:t>bolezni.</a:t>
            </a:r>
            <a:endParaRPr lang="en-AU" altLang="en-US" sz="2399" dirty="0">
              <a:latin typeface="Arial" charset="0"/>
              <a:cs typeface="Arial" charset="0"/>
            </a:endParaRPr>
          </a:p>
          <a:p>
            <a:pPr marL="365015" indent="-255511"/>
            <a:endParaRPr lang="en-AU" altLang="en-US" sz="2399" dirty="0">
              <a:latin typeface="Arial" charset="0"/>
              <a:cs typeface="Arial" charset="0"/>
            </a:endParaRPr>
          </a:p>
          <a:p>
            <a:pPr marL="365015" indent="-255511"/>
            <a:r>
              <a:rPr lang="sl-SI" altLang="en-US" sz="2399" dirty="0">
                <a:latin typeface="Arial" charset="0"/>
                <a:cs typeface="Arial" charset="0"/>
              </a:rPr>
              <a:t>Vpliv uživanja vitaminov znotraj </a:t>
            </a:r>
            <a:r>
              <a:rPr lang="sl-SI" altLang="en-US" sz="2399" u="sng" dirty="0">
                <a:latin typeface="Arial" charset="0"/>
                <a:cs typeface="Arial" charset="0"/>
              </a:rPr>
              <a:t>priporočenih odmerkov </a:t>
            </a:r>
            <a:r>
              <a:rPr lang="sl-SI" altLang="en-US" sz="2399" dirty="0">
                <a:latin typeface="Arial" charset="0"/>
                <a:cs typeface="Arial" charset="0"/>
              </a:rPr>
              <a:t>ni sporen; višje odmerjanje je smiselno le, kadar za to </a:t>
            </a:r>
            <a:r>
              <a:rPr lang="sl-SI" altLang="en-US" sz="2399" dirty="0">
                <a:solidFill>
                  <a:srgbClr val="00B0F0"/>
                </a:solidFill>
                <a:latin typeface="Arial" charset="0"/>
                <a:cs typeface="Arial" charset="0"/>
              </a:rPr>
              <a:t>obstajajo indikacije.</a:t>
            </a:r>
          </a:p>
          <a:p>
            <a:pPr marL="365015" indent="-255511"/>
            <a:endParaRPr lang="en-AU" altLang="en-US" sz="2399" dirty="0">
              <a:solidFill>
                <a:srgbClr val="00B0F0"/>
              </a:solidFill>
              <a:latin typeface="Arial" charset="0"/>
              <a:cs typeface="Arial" charset="0"/>
            </a:endParaRPr>
          </a:p>
          <a:p>
            <a:pPr marL="365015" indent="-255511"/>
            <a:r>
              <a:rPr lang="sl-SI" altLang="en-US" sz="2399" dirty="0">
                <a:solidFill>
                  <a:schemeClr val="accent5">
                    <a:lumMod val="75000"/>
                  </a:schemeClr>
                </a:solidFill>
                <a:latin typeface="Arial" charset="0"/>
                <a:cs typeface="Arial" charset="0"/>
              </a:rPr>
              <a:t>Morebitno </a:t>
            </a:r>
            <a:r>
              <a:rPr lang="en-AU" altLang="en-US" sz="2399" dirty="0" err="1">
                <a:solidFill>
                  <a:schemeClr val="accent5">
                    <a:lumMod val="75000"/>
                  </a:schemeClr>
                </a:solidFill>
                <a:latin typeface="Arial" charset="0"/>
                <a:cs typeface="Arial" charset="0"/>
              </a:rPr>
              <a:t>kardiovaskularn</a:t>
            </a:r>
            <a:r>
              <a:rPr lang="sl-SI" altLang="en-US" sz="2399" dirty="0">
                <a:solidFill>
                  <a:schemeClr val="accent5">
                    <a:lumMod val="75000"/>
                  </a:schemeClr>
                </a:solidFill>
                <a:latin typeface="Arial" charset="0"/>
                <a:cs typeface="Arial" charset="0"/>
              </a:rPr>
              <a:t>o</a:t>
            </a:r>
            <a:r>
              <a:rPr lang="en-AU" altLang="en-US" sz="2399" dirty="0">
                <a:solidFill>
                  <a:schemeClr val="accent5">
                    <a:lumMod val="75000"/>
                  </a:schemeClr>
                </a:solidFill>
                <a:latin typeface="Arial" charset="0"/>
                <a:cs typeface="Arial" charset="0"/>
              </a:rPr>
              <a:t> </a:t>
            </a:r>
            <a:r>
              <a:rPr lang="en-AU" altLang="en-US" sz="2399" dirty="0" err="1">
                <a:solidFill>
                  <a:schemeClr val="accent5">
                    <a:lumMod val="75000"/>
                  </a:schemeClr>
                </a:solidFill>
                <a:latin typeface="Arial" charset="0"/>
                <a:cs typeface="Arial" charset="0"/>
              </a:rPr>
              <a:t>tveganj</a:t>
            </a:r>
            <a:r>
              <a:rPr lang="sl-SI" altLang="en-US" sz="2399" dirty="0">
                <a:solidFill>
                  <a:schemeClr val="accent5">
                    <a:lumMod val="75000"/>
                  </a:schemeClr>
                </a:solidFill>
                <a:latin typeface="Arial" charset="0"/>
                <a:cs typeface="Arial" charset="0"/>
              </a:rPr>
              <a:t>e</a:t>
            </a:r>
            <a:r>
              <a:rPr lang="en-AU" altLang="en-US" sz="2399" dirty="0">
                <a:solidFill>
                  <a:schemeClr val="accent5">
                    <a:lumMod val="75000"/>
                  </a:schemeClr>
                </a:solidFill>
                <a:latin typeface="Arial" charset="0"/>
                <a:cs typeface="Arial" charset="0"/>
              </a:rPr>
              <a:t> </a:t>
            </a:r>
            <a:r>
              <a:rPr lang="sl-SI" altLang="en-US" sz="2399" dirty="0">
                <a:solidFill>
                  <a:schemeClr val="accent5">
                    <a:lumMod val="75000"/>
                  </a:schemeClr>
                </a:solidFill>
                <a:latin typeface="Arial" charset="0"/>
                <a:cs typeface="Arial" charset="0"/>
              </a:rPr>
              <a:t>in toksičnost visokih odmerkov </a:t>
            </a:r>
            <a:r>
              <a:rPr lang="en-AU" altLang="en-US" sz="2399" dirty="0">
                <a:solidFill>
                  <a:schemeClr val="accent5">
                    <a:lumMod val="75000"/>
                  </a:schemeClr>
                </a:solidFill>
                <a:latin typeface="Arial" charset="0"/>
                <a:cs typeface="Arial" charset="0"/>
              </a:rPr>
              <a:t>vitamin</a:t>
            </a:r>
            <a:r>
              <a:rPr lang="sl-SI" altLang="en-US" sz="2399" dirty="0">
                <a:solidFill>
                  <a:schemeClr val="accent5">
                    <a:lumMod val="75000"/>
                  </a:schemeClr>
                </a:solidFill>
                <a:latin typeface="Arial" charset="0"/>
                <a:cs typeface="Arial" charset="0"/>
              </a:rPr>
              <a:t>a</a:t>
            </a:r>
            <a:r>
              <a:rPr lang="en-AU" altLang="en-US" sz="2399" dirty="0">
                <a:solidFill>
                  <a:schemeClr val="accent5">
                    <a:lumMod val="75000"/>
                  </a:schemeClr>
                </a:solidFill>
                <a:latin typeface="Arial" charset="0"/>
                <a:cs typeface="Arial" charset="0"/>
              </a:rPr>
              <a:t> E</a:t>
            </a:r>
            <a:r>
              <a:rPr lang="sl-SI" altLang="en-US" sz="2399" dirty="0">
                <a:solidFill>
                  <a:schemeClr val="accent5">
                    <a:lumMod val="75000"/>
                  </a:schemeClr>
                </a:solidFill>
                <a:latin typeface="Arial" charset="0"/>
                <a:cs typeface="Arial" charset="0"/>
              </a:rPr>
              <a:t>.</a:t>
            </a:r>
            <a:endParaRPr lang="en-AU" altLang="en-US" sz="2399" dirty="0">
              <a:solidFill>
                <a:schemeClr val="accent5">
                  <a:lumMod val="75000"/>
                </a:schemeClr>
              </a:solidFill>
              <a:latin typeface="Arial" charset="0"/>
              <a:cs typeface="Arial" charset="0"/>
            </a:endParaRPr>
          </a:p>
        </p:txBody>
      </p:sp>
      <p:pic>
        <p:nvPicPr>
          <p:cNvPr id="32772" name="Picture 2" descr="http://t1.gstatic.com/images?q=tbn:ANd9GcTRiuFvNvgNvGG8fiemPZtNNIZnYJMzIYw-4S-nCybugUsn4PO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857" y="45332"/>
            <a:ext cx="2339366" cy="118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2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908" y="141770"/>
            <a:ext cx="10512862" cy="889468"/>
          </a:xfrm>
        </p:spPr>
        <p:txBody>
          <a:bodyPr/>
          <a:lstStyle/>
          <a:p>
            <a:r>
              <a:rPr lang="sl-SI" dirty="0" smtClean="0"/>
              <a:t>Antioksidanti</a:t>
            </a:r>
            <a:endParaRPr lang="sl-SI" dirty="0"/>
          </a:p>
        </p:txBody>
      </p:sp>
      <p:sp>
        <p:nvSpPr>
          <p:cNvPr id="3" name="Content Placeholder 2"/>
          <p:cNvSpPr>
            <a:spLocks noGrp="1"/>
          </p:cNvSpPr>
          <p:nvPr>
            <p:ph idx="1"/>
          </p:nvPr>
        </p:nvSpPr>
        <p:spPr>
          <a:xfrm>
            <a:off x="623229" y="1269322"/>
            <a:ext cx="10798387" cy="4350205"/>
          </a:xfrm>
        </p:spPr>
        <p:txBody>
          <a:bodyPr>
            <a:normAutofit/>
          </a:bodyPr>
          <a:lstStyle/>
          <a:p>
            <a:r>
              <a:rPr lang="sl-SI" u="sng" dirty="0"/>
              <a:t>Alfa </a:t>
            </a:r>
            <a:r>
              <a:rPr lang="sl-SI" u="sng" dirty="0" err="1"/>
              <a:t>lipoična</a:t>
            </a:r>
            <a:r>
              <a:rPr lang="sl-SI" u="sng" dirty="0"/>
              <a:t> </a:t>
            </a:r>
            <a:r>
              <a:rPr lang="sl-SI" dirty="0"/>
              <a:t>kislina je endogeni antioksidant: poveča produkcijo </a:t>
            </a:r>
            <a:r>
              <a:rPr lang="sl-SI" dirty="0" err="1"/>
              <a:t>AcH</a:t>
            </a:r>
            <a:r>
              <a:rPr lang="sl-SI" dirty="0"/>
              <a:t>, poveča vnos glukoze v celice, deluje kot </a:t>
            </a:r>
            <a:r>
              <a:rPr lang="sl-SI" dirty="0" err="1"/>
              <a:t>kelator</a:t>
            </a:r>
            <a:r>
              <a:rPr lang="sl-SI" dirty="0"/>
              <a:t> za kovine, zavira </a:t>
            </a:r>
            <a:r>
              <a:rPr lang="sl-SI" dirty="0" err="1"/>
              <a:t>pro</a:t>
            </a:r>
            <a:r>
              <a:rPr lang="sl-SI" dirty="0"/>
              <a:t>-vnetne proteine, zavira </a:t>
            </a:r>
            <a:r>
              <a:rPr lang="sl-SI" dirty="0" err="1"/>
              <a:t>peroksidacijo</a:t>
            </a:r>
            <a:r>
              <a:rPr lang="sl-SI" dirty="0"/>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458" y="2633616"/>
            <a:ext cx="7851191" cy="421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62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089" y="418839"/>
            <a:ext cx="4736486" cy="1142702"/>
          </a:xfrm>
        </p:spPr>
        <p:txBody>
          <a:bodyPr/>
          <a:lstStyle/>
          <a:p>
            <a:r>
              <a:rPr lang="sl-SI" sz="4799" b="1" dirty="0"/>
              <a:t>Magnezij</a:t>
            </a:r>
            <a:endParaRPr lang="sl-SI" b="1" dirty="0"/>
          </a:p>
        </p:txBody>
      </p:sp>
      <p:sp>
        <p:nvSpPr>
          <p:cNvPr id="3" name="Content Placeholder 2"/>
          <p:cNvSpPr>
            <a:spLocks noGrp="1"/>
          </p:cNvSpPr>
          <p:nvPr>
            <p:ph idx="1"/>
          </p:nvPr>
        </p:nvSpPr>
        <p:spPr>
          <a:xfrm>
            <a:off x="839197" y="1595312"/>
            <a:ext cx="10512862" cy="4350205"/>
          </a:xfrm>
        </p:spPr>
        <p:txBody>
          <a:bodyPr>
            <a:normAutofit fontScale="92500" lnSpcReduction="20000"/>
          </a:bodyPr>
          <a:lstStyle/>
          <a:p>
            <a:endParaRPr lang="sl-SI" sz="3199" b="1" dirty="0"/>
          </a:p>
          <a:p>
            <a:pPr marL="0" indent="0">
              <a:buNone/>
            </a:pPr>
            <a:r>
              <a:rPr lang="sl-SI" sz="3199" dirty="0"/>
              <a:t>Sinteza prenašalcev</a:t>
            </a:r>
          </a:p>
          <a:p>
            <a:pPr marL="0" indent="0">
              <a:buNone/>
            </a:pPr>
            <a:r>
              <a:rPr lang="sl-SI" sz="3199" dirty="0"/>
              <a:t>Nevronska aktivnost</a:t>
            </a:r>
          </a:p>
          <a:p>
            <a:pPr marL="0" indent="0">
              <a:buNone/>
            </a:pPr>
            <a:r>
              <a:rPr lang="sl-SI" sz="3199" dirty="0"/>
              <a:t>Sinaptična plastičnost</a:t>
            </a:r>
          </a:p>
          <a:p>
            <a:pPr marL="0" indent="0">
              <a:buNone/>
            </a:pPr>
            <a:r>
              <a:rPr lang="sl-SI" sz="3199" dirty="0" err="1"/>
              <a:t>Absorbcija</a:t>
            </a:r>
            <a:r>
              <a:rPr lang="sl-SI" sz="3199" dirty="0"/>
              <a:t> B6</a:t>
            </a:r>
          </a:p>
          <a:p>
            <a:pPr marL="0" indent="0">
              <a:buNone/>
            </a:pPr>
            <a:r>
              <a:rPr lang="sl-SI" sz="3199" dirty="0"/>
              <a:t>Delovanje encimov (</a:t>
            </a:r>
            <a:r>
              <a:rPr lang="sl-SI" sz="3199" u="sng" dirty="0"/>
              <a:t>325</a:t>
            </a:r>
            <a:r>
              <a:rPr lang="sl-SI" sz="3199" dirty="0"/>
              <a:t>!)</a:t>
            </a:r>
          </a:p>
          <a:p>
            <a:pPr marL="0" indent="0">
              <a:buNone/>
            </a:pPr>
            <a:r>
              <a:rPr lang="sl-SI" sz="3199" dirty="0">
                <a:solidFill>
                  <a:srgbClr val="FF0000"/>
                </a:solidFill>
              </a:rPr>
              <a:t>Premalo Mg</a:t>
            </a:r>
            <a:r>
              <a:rPr lang="sl-SI" sz="3199" dirty="0"/>
              <a:t>: </a:t>
            </a:r>
            <a:r>
              <a:rPr lang="sl-SI" sz="3199" u="sng" dirty="0"/>
              <a:t>duševne motnje</a:t>
            </a:r>
          </a:p>
          <a:p>
            <a:pPr marL="0" indent="0">
              <a:buNone/>
            </a:pPr>
            <a:r>
              <a:rPr lang="sl-SI" sz="3199" dirty="0"/>
              <a:t>(glavoboli, tenzije, </a:t>
            </a:r>
            <a:r>
              <a:rPr lang="sl-SI" sz="3199" u="sng" dirty="0"/>
              <a:t>depresije</a:t>
            </a:r>
            <a:r>
              <a:rPr lang="sl-SI" sz="3199"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935" y="1119617"/>
            <a:ext cx="1510465" cy="504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896" y="893"/>
            <a:ext cx="1548754" cy="670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66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a:blip r:embed="rId2"/>
          <a:stretch>
            <a:fillRect/>
          </a:stretch>
        </p:blipFill>
        <p:spPr>
          <a:xfrm>
            <a:off x="117748" y="3429924"/>
            <a:ext cx="5157964" cy="3428076"/>
          </a:xfrm>
          <a:prstGeom prst="rect">
            <a:avLst/>
          </a:prstGeom>
        </p:spPr>
      </p:pic>
      <p:sp>
        <p:nvSpPr>
          <p:cNvPr id="2" name="Title 1"/>
          <p:cNvSpPr>
            <a:spLocks noGrp="1"/>
          </p:cNvSpPr>
          <p:nvPr>
            <p:ph type="title"/>
          </p:nvPr>
        </p:nvSpPr>
        <p:spPr>
          <a:xfrm>
            <a:off x="2123580" y="-32465"/>
            <a:ext cx="4376540" cy="762462"/>
          </a:xfrm>
        </p:spPr>
        <p:txBody>
          <a:bodyPr/>
          <a:lstStyle/>
          <a:p>
            <a:r>
              <a:rPr lang="sl-SI" dirty="0"/>
              <a:t>C</a:t>
            </a:r>
            <a:r>
              <a:rPr lang="sl-SI" dirty="0" smtClean="0"/>
              <a:t>ink</a:t>
            </a:r>
            <a:endParaRPr lang="sl-SI" dirty="0"/>
          </a:p>
        </p:txBody>
      </p:sp>
      <p:sp>
        <p:nvSpPr>
          <p:cNvPr id="3" name="Content Placeholder 2"/>
          <p:cNvSpPr>
            <a:spLocks noGrp="1"/>
          </p:cNvSpPr>
          <p:nvPr>
            <p:ph idx="1"/>
          </p:nvPr>
        </p:nvSpPr>
        <p:spPr>
          <a:xfrm>
            <a:off x="477788" y="1268760"/>
            <a:ext cx="6820052" cy="5255215"/>
          </a:xfrm>
        </p:spPr>
        <p:txBody>
          <a:bodyPr>
            <a:normAutofit/>
          </a:bodyPr>
          <a:lstStyle/>
          <a:p>
            <a:r>
              <a:rPr lang="sl-SI" sz="2400" dirty="0" smtClean="0"/>
              <a:t>Vpliva na sintezo živčnih prenašalcev</a:t>
            </a:r>
          </a:p>
          <a:p>
            <a:r>
              <a:rPr lang="sl-SI" sz="2400" dirty="0" smtClean="0"/>
              <a:t>Sodeluje pri krepitvi živčnega prenosa preko receptorjev, ionskih kanalov, transporterjev</a:t>
            </a:r>
          </a:p>
          <a:p>
            <a:r>
              <a:rPr lang="sl-SI" sz="2400" dirty="0" smtClean="0"/>
              <a:t>Nizka raven je lahko vzrok za kognitivni upad preko vpliva na izražanje BDNF</a:t>
            </a:r>
            <a:endParaRPr lang="sl-SI" sz="2400" dirty="0"/>
          </a:p>
        </p:txBody>
      </p:sp>
      <p:pic>
        <p:nvPicPr>
          <p:cNvPr id="4" name="Slika 3"/>
          <p:cNvPicPr>
            <a:picLocks noChangeAspect="1"/>
          </p:cNvPicPr>
          <p:nvPr/>
        </p:nvPicPr>
        <p:blipFill>
          <a:blip r:embed="rId3"/>
          <a:stretch>
            <a:fillRect/>
          </a:stretch>
        </p:blipFill>
        <p:spPr>
          <a:xfrm>
            <a:off x="6985282" y="45505"/>
            <a:ext cx="5151656" cy="4319355"/>
          </a:xfrm>
          <a:prstGeom prst="rect">
            <a:avLst/>
          </a:prstGeom>
        </p:spPr>
      </p:pic>
      <p:sp>
        <p:nvSpPr>
          <p:cNvPr id="6" name="Pravokotnik 5"/>
          <p:cNvSpPr/>
          <p:nvPr/>
        </p:nvSpPr>
        <p:spPr>
          <a:xfrm>
            <a:off x="5518348" y="5860248"/>
            <a:ext cx="5544128" cy="830740"/>
          </a:xfrm>
          <a:prstGeom prst="rect">
            <a:avLst/>
          </a:prstGeom>
        </p:spPr>
        <p:txBody>
          <a:bodyPr wrap="square">
            <a:spAutoFit/>
          </a:bodyPr>
          <a:lstStyle/>
          <a:p>
            <a:r>
              <a:rPr lang="sl-SI" sz="2399" dirty="0"/>
              <a:t>Pomembna vloga pri </a:t>
            </a:r>
            <a:r>
              <a:rPr lang="sl-SI" sz="2399" dirty="0"/>
              <a:t>delovanju </a:t>
            </a:r>
            <a:r>
              <a:rPr lang="sl-SI" sz="2399" dirty="0" err="1"/>
              <a:t>superoksidazne</a:t>
            </a:r>
            <a:r>
              <a:rPr lang="sl-SI" sz="2399" dirty="0"/>
              <a:t> </a:t>
            </a:r>
            <a:r>
              <a:rPr lang="sl-SI" sz="2399" dirty="0" err="1"/>
              <a:t>dismutaze</a:t>
            </a:r>
            <a:r>
              <a:rPr lang="sl-SI" sz="2399" dirty="0"/>
              <a:t> </a:t>
            </a:r>
            <a:r>
              <a:rPr lang="sl-SI" sz="2399" dirty="0"/>
              <a:t>(SOD)</a:t>
            </a:r>
          </a:p>
        </p:txBody>
      </p:sp>
    </p:spTree>
    <p:extLst>
      <p:ext uri="{BB962C8B-B14F-4D97-AF65-F5344CB8AC3E}">
        <p14:creationId xmlns:p14="http://schemas.microsoft.com/office/powerpoint/2010/main" val="943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551240" y="-13218"/>
            <a:ext cx="10510430" cy="7882823"/>
          </a:xfrm>
          <a:prstGeom prst="rect">
            <a:avLst/>
          </a:prstGeom>
        </p:spPr>
      </p:pic>
    </p:spTree>
    <p:extLst>
      <p:ext uri="{BB962C8B-B14F-4D97-AF65-F5344CB8AC3E}">
        <p14:creationId xmlns:p14="http://schemas.microsoft.com/office/powerpoint/2010/main" val="3369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057" y="261473"/>
            <a:ext cx="4304551" cy="652714"/>
          </a:xfrm>
        </p:spPr>
        <p:txBody>
          <a:bodyPr>
            <a:normAutofit fontScale="90000"/>
          </a:bodyPr>
          <a:lstStyle/>
          <a:p>
            <a:r>
              <a:rPr lang="sl-SI" sz="3999" dirty="0"/>
              <a:t>Selen</a:t>
            </a:r>
          </a:p>
        </p:txBody>
      </p:sp>
      <p:sp>
        <p:nvSpPr>
          <p:cNvPr id="3" name="Content Placeholder 2"/>
          <p:cNvSpPr>
            <a:spLocks noGrp="1"/>
          </p:cNvSpPr>
          <p:nvPr>
            <p:ph idx="1"/>
          </p:nvPr>
        </p:nvSpPr>
        <p:spPr>
          <a:xfrm>
            <a:off x="119304" y="1282998"/>
            <a:ext cx="5399194" cy="5574331"/>
          </a:xfrm>
        </p:spPr>
        <p:txBody>
          <a:bodyPr>
            <a:normAutofit/>
          </a:bodyPr>
          <a:lstStyle/>
          <a:p>
            <a:r>
              <a:rPr lang="sl-SI" sz="2799" dirty="0"/>
              <a:t>Uravnava produkcijo </a:t>
            </a:r>
            <a:r>
              <a:rPr lang="sl-SI" sz="2799" dirty="0" err="1"/>
              <a:t>glutationa</a:t>
            </a:r>
            <a:r>
              <a:rPr lang="sl-SI" sz="2799" dirty="0"/>
              <a:t>,</a:t>
            </a:r>
          </a:p>
          <a:p>
            <a:r>
              <a:rPr lang="sl-SI" sz="2799" dirty="0"/>
              <a:t>Aktivni center drugih </a:t>
            </a:r>
            <a:r>
              <a:rPr lang="sl-SI" sz="2799" dirty="0" err="1"/>
              <a:t>antioksidacijskih</a:t>
            </a:r>
            <a:r>
              <a:rPr lang="sl-SI" sz="2799" dirty="0"/>
              <a:t> encimov,</a:t>
            </a:r>
          </a:p>
          <a:p>
            <a:r>
              <a:rPr lang="sl-SI" sz="2799" dirty="0"/>
              <a:t>Podpira pravilnem delovanju </a:t>
            </a:r>
            <a:r>
              <a:rPr lang="sl-SI" sz="2799" dirty="0">
                <a:solidFill>
                  <a:srgbClr val="0070C0"/>
                </a:solidFill>
              </a:rPr>
              <a:t>nadledvične žleze</a:t>
            </a:r>
            <a:r>
              <a:rPr lang="sl-SI" sz="2799" dirty="0"/>
              <a:t>, kadar je ta prizadeta zaradi dolgotrajnega stresa ali slabe prehrane, kar vodi v slabše spanje, težave s spominom, utrujenostjo,</a:t>
            </a:r>
          </a:p>
          <a:p>
            <a:r>
              <a:rPr lang="sl-SI" sz="2799" dirty="0"/>
              <a:t>Nizka raven selena je dejavnik tveganja za </a:t>
            </a:r>
            <a:r>
              <a:rPr lang="sl-SI" sz="2799" dirty="0">
                <a:solidFill>
                  <a:srgbClr val="C00000"/>
                </a:solidFill>
              </a:rPr>
              <a:t>kognitivni upad</a:t>
            </a:r>
            <a:r>
              <a:rPr lang="sl-SI" sz="2799" dirty="0"/>
              <a:t>.</a:t>
            </a:r>
          </a:p>
        </p:txBody>
      </p:sp>
      <p:pic>
        <p:nvPicPr>
          <p:cNvPr id="4" name="Slika 3"/>
          <p:cNvPicPr>
            <a:picLocks noChangeAspect="1"/>
          </p:cNvPicPr>
          <p:nvPr/>
        </p:nvPicPr>
        <p:blipFill>
          <a:blip r:embed="rId2"/>
          <a:stretch>
            <a:fillRect/>
          </a:stretch>
        </p:blipFill>
        <p:spPr>
          <a:xfrm>
            <a:off x="5518498" y="1007749"/>
            <a:ext cx="6551022" cy="5418081"/>
          </a:xfrm>
          <a:prstGeom prst="rect">
            <a:avLst/>
          </a:prstGeom>
        </p:spPr>
      </p:pic>
    </p:spTree>
    <p:extLst>
      <p:ext uri="{BB962C8B-B14F-4D97-AF65-F5344CB8AC3E}">
        <p14:creationId xmlns:p14="http://schemas.microsoft.com/office/powerpoint/2010/main" val="238221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65" y="307052"/>
            <a:ext cx="5924595" cy="1142702"/>
          </a:xfrm>
        </p:spPr>
        <p:txBody>
          <a:bodyPr/>
          <a:lstStyle/>
          <a:p>
            <a:pPr>
              <a:defRPr/>
            </a:pPr>
            <a:r>
              <a:rPr lang="en-AU" sz="3999" dirty="0">
                <a:solidFill>
                  <a:srgbClr val="073E87"/>
                </a:solidFill>
                <a:latin typeface="Trebuchet MS"/>
              </a:rPr>
              <a:t>Insulin</a:t>
            </a:r>
            <a:r>
              <a:rPr lang="sl-SI" sz="3999" dirty="0" err="1">
                <a:solidFill>
                  <a:srgbClr val="073E87"/>
                </a:solidFill>
                <a:latin typeface="Trebuchet MS"/>
              </a:rPr>
              <a:t>ska</a:t>
            </a:r>
            <a:r>
              <a:rPr lang="en-AU" sz="3999" dirty="0">
                <a:solidFill>
                  <a:srgbClr val="073E87"/>
                </a:solidFill>
                <a:latin typeface="Trebuchet MS"/>
              </a:rPr>
              <a:t> </a:t>
            </a:r>
            <a:r>
              <a:rPr lang="sl-SI" sz="3999" dirty="0">
                <a:solidFill>
                  <a:srgbClr val="073E87"/>
                </a:solidFill>
                <a:latin typeface="Trebuchet MS"/>
              </a:rPr>
              <a:t>r</a:t>
            </a:r>
            <a:r>
              <a:rPr lang="en-AU" sz="3999" dirty="0">
                <a:solidFill>
                  <a:srgbClr val="073E87"/>
                </a:solidFill>
                <a:latin typeface="Trebuchet MS"/>
              </a:rPr>
              <a:t>e</a:t>
            </a:r>
            <a:r>
              <a:rPr lang="sl-SI" sz="3999" dirty="0">
                <a:solidFill>
                  <a:srgbClr val="073E87"/>
                </a:solidFill>
                <a:latin typeface="Trebuchet MS"/>
              </a:rPr>
              <a:t>z</a:t>
            </a:r>
            <a:r>
              <a:rPr lang="en-AU" sz="3999" dirty="0" err="1">
                <a:solidFill>
                  <a:srgbClr val="073E87"/>
                </a:solidFill>
                <a:latin typeface="Trebuchet MS"/>
              </a:rPr>
              <a:t>ist</a:t>
            </a:r>
            <a:r>
              <a:rPr lang="sl-SI" sz="3999" dirty="0">
                <a:solidFill>
                  <a:srgbClr val="073E87"/>
                </a:solidFill>
                <a:latin typeface="Trebuchet MS"/>
              </a:rPr>
              <a:t>e</a:t>
            </a:r>
            <a:r>
              <a:rPr lang="en-AU" sz="3999" dirty="0" err="1">
                <a:solidFill>
                  <a:srgbClr val="073E87"/>
                </a:solidFill>
                <a:latin typeface="Trebuchet MS"/>
              </a:rPr>
              <a:t>nc</a:t>
            </a:r>
            <a:r>
              <a:rPr lang="sl-SI" sz="3999" dirty="0">
                <a:solidFill>
                  <a:srgbClr val="073E87"/>
                </a:solidFill>
                <a:latin typeface="Trebuchet MS"/>
              </a:rPr>
              <a:t>a</a:t>
            </a:r>
            <a:endParaRPr lang="en-AU" dirty="0"/>
          </a:p>
        </p:txBody>
      </p:sp>
      <p:sp>
        <p:nvSpPr>
          <p:cNvPr id="3" name="Content Placeholder 2"/>
          <p:cNvSpPr>
            <a:spLocks noGrp="1"/>
          </p:cNvSpPr>
          <p:nvPr>
            <p:ph idx="1"/>
          </p:nvPr>
        </p:nvSpPr>
        <p:spPr>
          <a:xfrm>
            <a:off x="261764" y="1970468"/>
            <a:ext cx="11446290" cy="4524784"/>
          </a:xfrm>
        </p:spPr>
        <p:txBody>
          <a:bodyPr>
            <a:noAutofit/>
          </a:bodyPr>
          <a:lstStyle/>
          <a:p>
            <a:pPr>
              <a:defRPr/>
            </a:pPr>
            <a:r>
              <a:rPr lang="sl-SI" dirty="0" err="1"/>
              <a:t>Insulinska</a:t>
            </a:r>
            <a:r>
              <a:rPr lang="sl-SI" dirty="0"/>
              <a:t> </a:t>
            </a:r>
            <a:r>
              <a:rPr lang="sl-SI" dirty="0" err="1"/>
              <a:t>resistenca</a:t>
            </a:r>
            <a:r>
              <a:rPr lang="sl-SI" dirty="0"/>
              <a:t> </a:t>
            </a:r>
            <a:r>
              <a:rPr lang="en-AU" dirty="0"/>
              <a:t>in </a:t>
            </a:r>
            <a:r>
              <a:rPr lang="en-AU" dirty="0" err="1"/>
              <a:t>način</a:t>
            </a:r>
            <a:r>
              <a:rPr lang="en-AU" dirty="0"/>
              <a:t>, </a:t>
            </a:r>
            <a:r>
              <a:rPr lang="en-AU" dirty="0" err="1"/>
              <a:t>kako</a:t>
            </a:r>
            <a:r>
              <a:rPr lang="en-AU" dirty="0"/>
              <a:t> </a:t>
            </a:r>
            <a:r>
              <a:rPr lang="en-AU" dirty="0" err="1"/>
              <a:t>možgani</a:t>
            </a:r>
            <a:r>
              <a:rPr lang="en-AU" dirty="0"/>
              <a:t> </a:t>
            </a:r>
            <a:r>
              <a:rPr lang="sl-SI" dirty="0"/>
              <a:t>procesirajo </a:t>
            </a:r>
            <a:r>
              <a:rPr lang="en-AU" dirty="0"/>
              <a:t>insulin, </a:t>
            </a:r>
            <a:r>
              <a:rPr lang="en-AU" dirty="0" err="1"/>
              <a:t>sta</a:t>
            </a:r>
            <a:r>
              <a:rPr lang="en-AU" dirty="0"/>
              <a:t> </a:t>
            </a:r>
            <a:r>
              <a:rPr lang="en-AU" dirty="0" err="1"/>
              <a:t>lahko</a:t>
            </a:r>
            <a:r>
              <a:rPr lang="en-AU" dirty="0"/>
              <a:t> </a:t>
            </a:r>
            <a:r>
              <a:rPr lang="en-AU" dirty="0" err="1"/>
              <a:t>povezan</a:t>
            </a:r>
            <a:r>
              <a:rPr lang="en-AU" dirty="0"/>
              <a:t> </a:t>
            </a:r>
            <a:r>
              <a:rPr lang="sl-SI" dirty="0"/>
              <a:t>s številnimi motnjami,</a:t>
            </a:r>
            <a:endParaRPr lang="en-AU" dirty="0"/>
          </a:p>
          <a:p>
            <a:pPr>
              <a:defRPr/>
            </a:pPr>
            <a:endParaRPr lang="en-AU" dirty="0"/>
          </a:p>
          <a:p>
            <a:pPr>
              <a:defRPr/>
            </a:pPr>
            <a:r>
              <a:rPr lang="sl-SI" dirty="0"/>
              <a:t>V</a:t>
            </a:r>
            <a:r>
              <a:rPr lang="en-AU" dirty="0"/>
              <a:t>log</a:t>
            </a:r>
            <a:r>
              <a:rPr lang="sl-SI" dirty="0"/>
              <a:t>a</a:t>
            </a:r>
            <a:r>
              <a:rPr lang="en-AU" dirty="0"/>
              <a:t> </a:t>
            </a:r>
            <a:r>
              <a:rPr lang="en-AU" dirty="0" err="1"/>
              <a:t>insulina</a:t>
            </a:r>
            <a:r>
              <a:rPr lang="en-AU" dirty="0"/>
              <a:t> v </a:t>
            </a:r>
            <a:r>
              <a:rPr lang="en-AU" dirty="0" err="1"/>
              <a:t>možganih</a:t>
            </a:r>
            <a:r>
              <a:rPr lang="en-AU" dirty="0"/>
              <a:t> </a:t>
            </a:r>
            <a:r>
              <a:rPr lang="sl-SI" dirty="0"/>
              <a:t>pomembna za razumevanje načina, </a:t>
            </a:r>
            <a:r>
              <a:rPr lang="en-AU" dirty="0" err="1"/>
              <a:t>kako</a:t>
            </a:r>
            <a:r>
              <a:rPr lang="en-AU" dirty="0"/>
              <a:t> </a:t>
            </a:r>
            <a:r>
              <a:rPr lang="en-AU" dirty="0" err="1"/>
              <a:t>možganske</a:t>
            </a:r>
            <a:r>
              <a:rPr lang="en-AU" dirty="0"/>
              <a:t> </a:t>
            </a:r>
            <a:r>
              <a:rPr lang="en-AU" dirty="0" err="1"/>
              <a:t>celice</a:t>
            </a:r>
            <a:r>
              <a:rPr lang="en-AU" dirty="0"/>
              <a:t> </a:t>
            </a:r>
            <a:r>
              <a:rPr lang="en-AU" dirty="0" err="1"/>
              <a:t>uporabljajo</a:t>
            </a:r>
            <a:r>
              <a:rPr lang="en-AU" dirty="0"/>
              <a:t> </a:t>
            </a:r>
            <a:r>
              <a:rPr lang="en-AU" b="1" dirty="0" err="1">
                <a:solidFill>
                  <a:srgbClr val="FF0000"/>
                </a:solidFill>
              </a:rPr>
              <a:t>sladkor</a:t>
            </a:r>
            <a:r>
              <a:rPr lang="en-AU" b="1" dirty="0">
                <a:solidFill>
                  <a:srgbClr val="FF0000"/>
                </a:solidFill>
              </a:rPr>
              <a:t> in </a:t>
            </a:r>
            <a:r>
              <a:rPr lang="en-AU" b="1" dirty="0" err="1">
                <a:solidFill>
                  <a:srgbClr val="FF0000"/>
                </a:solidFill>
              </a:rPr>
              <a:t>proizvajajo</a:t>
            </a:r>
            <a:r>
              <a:rPr lang="en-AU" b="1" dirty="0">
                <a:solidFill>
                  <a:srgbClr val="FF0000"/>
                </a:solidFill>
              </a:rPr>
              <a:t> </a:t>
            </a:r>
            <a:r>
              <a:rPr lang="en-AU" b="1" dirty="0" err="1">
                <a:solidFill>
                  <a:srgbClr val="FF0000"/>
                </a:solidFill>
              </a:rPr>
              <a:t>energijo</a:t>
            </a:r>
            <a:r>
              <a:rPr lang="sl-SI" dirty="0"/>
              <a:t>,</a:t>
            </a:r>
            <a:endParaRPr lang="en-AU" dirty="0"/>
          </a:p>
          <a:p>
            <a:pPr>
              <a:defRPr/>
            </a:pPr>
            <a:endParaRPr lang="en-AU" dirty="0"/>
          </a:p>
          <a:p>
            <a:pPr>
              <a:defRPr/>
            </a:pPr>
            <a:r>
              <a:rPr lang="sl-SI" dirty="0"/>
              <a:t>Ali z</a:t>
            </a:r>
            <a:r>
              <a:rPr lang="en-AU" dirty="0" err="1"/>
              <a:t>dravila</a:t>
            </a:r>
            <a:r>
              <a:rPr lang="en-AU" dirty="0"/>
              <a:t> </a:t>
            </a:r>
            <a:r>
              <a:rPr lang="en-AU" dirty="0" err="1"/>
              <a:t>za</a:t>
            </a:r>
            <a:r>
              <a:rPr lang="en-AU" dirty="0"/>
              <a:t> </a:t>
            </a:r>
            <a:r>
              <a:rPr lang="en-AU" dirty="0" err="1"/>
              <a:t>sladkorno</a:t>
            </a:r>
            <a:r>
              <a:rPr lang="en-AU" dirty="0"/>
              <a:t> </a:t>
            </a:r>
            <a:r>
              <a:rPr lang="en-AU" dirty="0" err="1"/>
              <a:t>bolezen</a:t>
            </a:r>
            <a:r>
              <a:rPr lang="en-AU" dirty="0"/>
              <a:t>, </a:t>
            </a:r>
            <a:r>
              <a:rPr lang="en-AU" dirty="0" err="1"/>
              <a:t>kot</a:t>
            </a:r>
            <a:r>
              <a:rPr lang="en-AU" dirty="0"/>
              <a:t> je </a:t>
            </a:r>
            <a:r>
              <a:rPr lang="en-AU" dirty="0" err="1"/>
              <a:t>pioglitazon</a:t>
            </a:r>
            <a:r>
              <a:rPr lang="en-AU" dirty="0"/>
              <a:t>, </a:t>
            </a:r>
            <a:r>
              <a:rPr lang="en-AU" dirty="0" err="1"/>
              <a:t>ki</a:t>
            </a:r>
            <a:r>
              <a:rPr lang="en-AU" dirty="0"/>
              <a:t> </a:t>
            </a:r>
            <a:r>
              <a:rPr lang="en-AU" dirty="0" err="1"/>
              <a:t>ima</a:t>
            </a:r>
            <a:r>
              <a:rPr lang="en-AU" dirty="0"/>
              <a:t> </a:t>
            </a:r>
            <a:r>
              <a:rPr lang="en-AU" dirty="0" err="1"/>
              <a:t>tudi</a:t>
            </a:r>
            <a:r>
              <a:rPr lang="en-AU" dirty="0"/>
              <a:t> </a:t>
            </a:r>
            <a:r>
              <a:rPr lang="en-AU" dirty="0" err="1"/>
              <a:t>močne</a:t>
            </a:r>
            <a:r>
              <a:rPr lang="en-AU" dirty="0"/>
              <a:t> </a:t>
            </a:r>
            <a:r>
              <a:rPr lang="en-AU" dirty="0" err="1"/>
              <a:t>protivnetne</a:t>
            </a:r>
            <a:r>
              <a:rPr lang="en-AU" dirty="0"/>
              <a:t> </a:t>
            </a:r>
            <a:r>
              <a:rPr lang="en-AU" dirty="0" err="1"/>
              <a:t>učinke</a:t>
            </a:r>
            <a:r>
              <a:rPr lang="sl-SI" dirty="0"/>
              <a:t>, lahko pomaga pred razvojem duševnih motenj?</a:t>
            </a:r>
            <a:endParaRPr lang="en-AU" dirty="0"/>
          </a:p>
        </p:txBody>
      </p:sp>
      <p:pic>
        <p:nvPicPr>
          <p:cNvPr id="44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359" y="26286"/>
            <a:ext cx="2302862" cy="194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50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313" y="0"/>
            <a:ext cx="6464204" cy="1059157"/>
          </a:xfrm>
        </p:spPr>
        <p:txBody>
          <a:bodyPr/>
          <a:lstStyle/>
          <a:p>
            <a:pPr>
              <a:defRPr/>
            </a:pPr>
            <a:r>
              <a:rPr lang="sl-SI" sz="3999" dirty="0">
                <a:solidFill>
                  <a:srgbClr val="073E87"/>
                </a:solidFill>
                <a:latin typeface="Trebuchet MS"/>
              </a:rPr>
              <a:t>Bolezni ožilja</a:t>
            </a:r>
            <a:endParaRPr lang="en-AU" dirty="0"/>
          </a:p>
        </p:txBody>
      </p:sp>
      <p:sp>
        <p:nvSpPr>
          <p:cNvPr id="3" name="Content Placeholder 2"/>
          <p:cNvSpPr>
            <a:spLocks noGrp="1"/>
          </p:cNvSpPr>
          <p:nvPr>
            <p:ph idx="1"/>
          </p:nvPr>
        </p:nvSpPr>
        <p:spPr>
          <a:xfrm>
            <a:off x="261764" y="1340768"/>
            <a:ext cx="11806237" cy="4350205"/>
          </a:xfrm>
        </p:spPr>
        <p:txBody>
          <a:bodyPr>
            <a:noAutofit/>
          </a:bodyPr>
          <a:lstStyle/>
          <a:p>
            <a:pPr marL="452492">
              <a:spcBef>
                <a:spcPts val="300"/>
              </a:spcBef>
              <a:buClr>
                <a:srgbClr val="5BD078"/>
              </a:buClr>
              <a:defRPr/>
            </a:pPr>
            <a:r>
              <a:rPr lang="sl-SI" dirty="0" err="1">
                <a:solidFill>
                  <a:prstClr val="black"/>
                </a:solidFill>
              </a:rPr>
              <a:t>Vaskularna</a:t>
            </a:r>
            <a:r>
              <a:rPr lang="sl-SI" dirty="0">
                <a:solidFill>
                  <a:prstClr val="black"/>
                </a:solidFill>
              </a:rPr>
              <a:t> tveganja:</a:t>
            </a:r>
            <a:endParaRPr lang="en-AU" dirty="0">
              <a:solidFill>
                <a:prstClr val="black"/>
              </a:solidFill>
            </a:endParaRPr>
          </a:p>
          <a:p>
            <a:pPr marL="852422" lvl="1">
              <a:spcBef>
                <a:spcPts val="300"/>
              </a:spcBef>
              <a:buClr>
                <a:srgbClr val="5BD078"/>
              </a:buClr>
              <a:buFont typeface="Wingdings" panose="05000000000000000000" pitchFamily="2" charset="2"/>
              <a:buChar char="Ø"/>
              <a:defRPr/>
            </a:pPr>
            <a:r>
              <a:rPr lang="sl-SI" sz="2000" dirty="0">
                <a:solidFill>
                  <a:prstClr val="black"/>
                </a:solidFill>
              </a:rPr>
              <a:t>Visok krvi tlak</a:t>
            </a:r>
            <a:endParaRPr lang="en-AU" sz="2000" dirty="0">
              <a:solidFill>
                <a:prstClr val="black"/>
              </a:solidFill>
            </a:endParaRPr>
          </a:p>
          <a:p>
            <a:pPr marL="852422" lvl="1">
              <a:spcBef>
                <a:spcPts val="300"/>
              </a:spcBef>
              <a:buClr>
                <a:srgbClr val="5BD078"/>
              </a:buClr>
              <a:buFont typeface="Wingdings" panose="05000000000000000000" pitchFamily="2" charset="2"/>
              <a:buChar char="Ø"/>
              <a:defRPr/>
            </a:pPr>
            <a:r>
              <a:rPr lang="sl-SI" sz="2000" dirty="0">
                <a:solidFill>
                  <a:prstClr val="black"/>
                </a:solidFill>
              </a:rPr>
              <a:t>Bolezni srca</a:t>
            </a:r>
            <a:endParaRPr lang="en-AU" sz="2000" dirty="0">
              <a:solidFill>
                <a:prstClr val="black"/>
              </a:solidFill>
            </a:endParaRPr>
          </a:p>
          <a:p>
            <a:pPr marL="852422" lvl="1">
              <a:spcBef>
                <a:spcPts val="300"/>
              </a:spcBef>
              <a:buClr>
                <a:srgbClr val="5BD078"/>
              </a:buClr>
              <a:buFont typeface="Wingdings" panose="05000000000000000000" pitchFamily="2" charset="2"/>
              <a:buChar char="Ø"/>
              <a:defRPr/>
            </a:pPr>
            <a:r>
              <a:rPr lang="sl-SI" sz="2000" dirty="0">
                <a:solidFill>
                  <a:prstClr val="black"/>
                </a:solidFill>
              </a:rPr>
              <a:t>kajenje</a:t>
            </a:r>
            <a:endParaRPr lang="en-AU" sz="2000" dirty="0">
              <a:solidFill>
                <a:prstClr val="black"/>
              </a:solidFill>
            </a:endParaRPr>
          </a:p>
          <a:p>
            <a:pPr marL="852422" lvl="1">
              <a:spcBef>
                <a:spcPts val="300"/>
              </a:spcBef>
              <a:buClr>
                <a:srgbClr val="5BD078"/>
              </a:buClr>
              <a:buFont typeface="Wingdings" panose="05000000000000000000" pitchFamily="2" charset="2"/>
              <a:buChar char="Ø"/>
              <a:defRPr/>
            </a:pPr>
            <a:r>
              <a:rPr lang="sl-SI" sz="2000" dirty="0">
                <a:solidFill>
                  <a:prstClr val="black"/>
                </a:solidFill>
              </a:rPr>
              <a:t>Visok holesterol</a:t>
            </a:r>
            <a:endParaRPr lang="en-AU" sz="2000" dirty="0">
              <a:solidFill>
                <a:prstClr val="black"/>
              </a:solidFill>
            </a:endParaRPr>
          </a:p>
          <a:p>
            <a:pPr marL="852422" lvl="1">
              <a:spcBef>
                <a:spcPts val="300"/>
              </a:spcBef>
              <a:buClr>
                <a:srgbClr val="5BD078"/>
              </a:buClr>
              <a:buFont typeface="Wingdings" panose="05000000000000000000" pitchFamily="2" charset="2"/>
              <a:buChar char="Ø"/>
              <a:defRPr/>
            </a:pPr>
            <a:r>
              <a:rPr lang="sl-SI" sz="2000" dirty="0">
                <a:solidFill>
                  <a:prstClr val="black"/>
                </a:solidFill>
              </a:rPr>
              <a:t>debelost</a:t>
            </a:r>
            <a:endParaRPr lang="en-AU" sz="2000" dirty="0">
              <a:solidFill>
                <a:prstClr val="black"/>
              </a:solidFill>
            </a:endParaRPr>
          </a:p>
          <a:p>
            <a:pPr marL="852422" lvl="1">
              <a:spcBef>
                <a:spcPts val="300"/>
              </a:spcBef>
              <a:buClr>
                <a:srgbClr val="5BD078"/>
              </a:buClr>
              <a:buFont typeface="Wingdings" panose="05000000000000000000" pitchFamily="2" charset="2"/>
              <a:buChar char="Ø"/>
              <a:defRPr/>
            </a:pPr>
            <a:r>
              <a:rPr lang="sl-SI" sz="2000" dirty="0">
                <a:solidFill>
                  <a:prstClr val="black"/>
                </a:solidFill>
              </a:rPr>
              <a:t>kap</a:t>
            </a:r>
            <a:endParaRPr lang="en-AU" sz="2000" dirty="0">
              <a:solidFill>
                <a:prstClr val="black"/>
              </a:solidFill>
            </a:endParaRPr>
          </a:p>
          <a:p>
            <a:pPr marL="852422" lvl="1">
              <a:spcBef>
                <a:spcPts val="300"/>
              </a:spcBef>
              <a:buClr>
                <a:srgbClr val="5BD078"/>
              </a:buClr>
              <a:buFont typeface="Wingdings" panose="05000000000000000000" pitchFamily="2" charset="2"/>
              <a:buChar char="Ø"/>
              <a:defRPr/>
            </a:pPr>
            <a:r>
              <a:rPr lang="en-AU" sz="2000" dirty="0">
                <a:solidFill>
                  <a:prstClr val="black"/>
                </a:solidFill>
              </a:rPr>
              <a:t>diabetes </a:t>
            </a:r>
          </a:p>
          <a:p>
            <a:pPr marL="109695" indent="0">
              <a:spcBef>
                <a:spcPts val="300"/>
              </a:spcBef>
              <a:buClr>
                <a:srgbClr val="5BD078"/>
              </a:buClr>
              <a:buNone/>
              <a:defRPr/>
            </a:pPr>
            <a:r>
              <a:rPr lang="en-AU" dirty="0">
                <a:solidFill>
                  <a:prstClr val="black"/>
                </a:solidFill>
              </a:rPr>
              <a:t>     </a:t>
            </a:r>
            <a:r>
              <a:rPr lang="sl-SI" dirty="0">
                <a:solidFill>
                  <a:prstClr val="black"/>
                </a:solidFill>
              </a:rPr>
              <a:t>so hkrati tudi dejavniki tveganja za druge bolezni</a:t>
            </a:r>
            <a:r>
              <a:rPr lang="en-AU" dirty="0">
                <a:solidFill>
                  <a:prstClr val="black"/>
                </a:solidFill>
              </a:rPr>
              <a:t>.</a:t>
            </a:r>
          </a:p>
          <a:p>
            <a:pPr marL="109695" indent="0">
              <a:spcBef>
                <a:spcPts val="300"/>
              </a:spcBef>
              <a:buClr>
                <a:srgbClr val="5BD078"/>
              </a:buClr>
              <a:buNone/>
              <a:defRPr/>
            </a:pPr>
            <a:endParaRPr lang="en-AU" dirty="0">
              <a:solidFill>
                <a:prstClr val="black"/>
              </a:solidFill>
            </a:endParaRPr>
          </a:p>
          <a:p>
            <a:pPr marL="365650" indent="-255955">
              <a:spcBef>
                <a:spcPts val="300"/>
              </a:spcBef>
              <a:buClr>
                <a:srgbClr val="5BD078"/>
              </a:buClr>
              <a:buFont typeface="Georgia"/>
              <a:buChar char="•"/>
              <a:defRPr/>
            </a:pPr>
            <a:r>
              <a:rPr lang="sl-SI" dirty="0">
                <a:solidFill>
                  <a:prstClr val="black"/>
                </a:solidFill>
              </a:rPr>
              <a:t>Povezava boleznimi ožilja in AD je verjetno kompleksna, vključuje številne </a:t>
            </a:r>
            <a:r>
              <a:rPr lang="sl-SI" dirty="0">
                <a:solidFill>
                  <a:srgbClr val="00B0F0"/>
                </a:solidFill>
              </a:rPr>
              <a:t>signalne in </a:t>
            </a:r>
            <a:r>
              <a:rPr lang="sl-SI" dirty="0" err="1">
                <a:solidFill>
                  <a:srgbClr val="00B0F0"/>
                </a:solidFill>
              </a:rPr>
              <a:t>metabolne</a:t>
            </a:r>
            <a:r>
              <a:rPr lang="sl-SI" dirty="0">
                <a:solidFill>
                  <a:srgbClr val="00B0F0"/>
                </a:solidFill>
              </a:rPr>
              <a:t> </a:t>
            </a:r>
            <a:r>
              <a:rPr lang="sl-SI" dirty="0">
                <a:solidFill>
                  <a:prstClr val="black"/>
                </a:solidFill>
              </a:rPr>
              <a:t>poti,</a:t>
            </a:r>
            <a:endParaRPr lang="en-AU" dirty="0">
              <a:solidFill>
                <a:prstClr val="black"/>
              </a:solidFill>
            </a:endParaRPr>
          </a:p>
          <a:p>
            <a:pPr marL="452492">
              <a:spcBef>
                <a:spcPts val="300"/>
              </a:spcBef>
              <a:buClr>
                <a:srgbClr val="5BD078"/>
              </a:buClr>
              <a:defRPr/>
            </a:pPr>
            <a:r>
              <a:rPr lang="sl-SI" dirty="0">
                <a:solidFill>
                  <a:prstClr val="black"/>
                </a:solidFill>
              </a:rPr>
              <a:t>Bolezni ožilja v možganih naj bi zniževali prag nastanka za začetek izražanja patogenih znakov bolezni.</a:t>
            </a:r>
            <a:endParaRPr lang="en-AU" dirty="0">
              <a:solidFill>
                <a:prstClr val="black"/>
              </a:solidFill>
            </a:endParaRPr>
          </a:p>
          <a:p>
            <a:pPr>
              <a:defRPr/>
            </a:pPr>
            <a:endParaRPr lang="en-AU" sz="3600" dirty="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1939" y="261473"/>
            <a:ext cx="2519648" cy="289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693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083" y="11979"/>
            <a:ext cx="1502352" cy="174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53852" y="34754"/>
            <a:ext cx="10512862" cy="687432"/>
          </a:xfrm>
        </p:spPr>
        <p:txBody>
          <a:bodyPr>
            <a:normAutofit fontScale="90000"/>
          </a:bodyPr>
          <a:lstStyle/>
          <a:p>
            <a:pPr>
              <a:defRPr/>
            </a:pPr>
            <a:r>
              <a:rPr lang="sl-SI" sz="3999" dirty="0">
                <a:solidFill>
                  <a:srgbClr val="073E87"/>
                </a:solidFill>
                <a:latin typeface="Trebuchet MS"/>
              </a:rPr>
              <a:t>Telesna aktivnost</a:t>
            </a:r>
            <a:endParaRPr lang="en-AU" dirty="0"/>
          </a:p>
        </p:txBody>
      </p:sp>
      <p:sp>
        <p:nvSpPr>
          <p:cNvPr id="3" name="Content Placeholder 2"/>
          <p:cNvSpPr>
            <a:spLocks noGrp="1"/>
          </p:cNvSpPr>
          <p:nvPr>
            <p:ph idx="1"/>
          </p:nvPr>
        </p:nvSpPr>
        <p:spPr>
          <a:xfrm>
            <a:off x="125219" y="1557280"/>
            <a:ext cx="11950215" cy="4626506"/>
          </a:xfrm>
        </p:spPr>
        <p:txBody>
          <a:bodyPr>
            <a:noAutofit/>
          </a:bodyPr>
          <a:lstStyle/>
          <a:p>
            <a:pPr>
              <a:defRPr/>
            </a:pPr>
            <a:r>
              <a:rPr lang="sl-SI" sz="3199" dirty="0"/>
              <a:t>Telesna aktivnost kot nuja za porabo vnesene odvečne energije, vzdrževanje imunskega sistema, </a:t>
            </a:r>
            <a:r>
              <a:rPr lang="sl-SI" sz="3199" dirty="0" err="1"/>
              <a:t>persitaltike</a:t>
            </a:r>
            <a:r>
              <a:rPr lang="sl-SI" sz="3199" dirty="0"/>
              <a:t>, (temeljite) prekrvavitve vseh notranjih organov in možganov, …</a:t>
            </a:r>
            <a:endParaRPr lang="en-AU" sz="3199" dirty="0"/>
          </a:p>
          <a:p>
            <a:pPr>
              <a:defRPr/>
            </a:pPr>
            <a:r>
              <a:rPr lang="en-AU" sz="3199" dirty="0" err="1" smtClean="0"/>
              <a:t>Vadb</a:t>
            </a:r>
            <a:r>
              <a:rPr lang="sl-SI" sz="3199" dirty="0"/>
              <a:t>a pomeni 3 x tedensko po pol ure s frekvenco bitja srca 150 ali </a:t>
            </a:r>
            <a:r>
              <a:rPr lang="sl-SI" sz="3199" dirty="0"/>
              <a:t>več (</a:t>
            </a:r>
            <a:r>
              <a:rPr lang="sl-SI" sz="2399" dirty="0"/>
              <a:t>starejši manj, mlajši več</a:t>
            </a:r>
            <a:r>
              <a:rPr lang="sl-SI" sz="3199" dirty="0"/>
              <a:t>)</a:t>
            </a:r>
            <a:r>
              <a:rPr lang="en-AU" sz="3199" dirty="0"/>
              <a:t>.</a:t>
            </a:r>
            <a:endParaRPr lang="en-AU" sz="3199" dirty="0"/>
          </a:p>
          <a:p>
            <a:pPr>
              <a:defRPr/>
            </a:pPr>
            <a:r>
              <a:rPr lang="en-AU" sz="3199" dirty="0" err="1" smtClean="0"/>
              <a:t>Redna</a:t>
            </a:r>
            <a:r>
              <a:rPr lang="en-AU" sz="3199" dirty="0" smtClean="0"/>
              <a:t> </a:t>
            </a:r>
            <a:r>
              <a:rPr lang="en-AU" sz="3199" dirty="0" err="1">
                <a:solidFill>
                  <a:srgbClr val="00B0F0"/>
                </a:solidFill>
              </a:rPr>
              <a:t>aerobna</a:t>
            </a:r>
            <a:r>
              <a:rPr lang="en-AU" sz="3199" dirty="0">
                <a:solidFill>
                  <a:srgbClr val="00B0F0"/>
                </a:solidFill>
              </a:rPr>
              <a:t> </a:t>
            </a:r>
            <a:r>
              <a:rPr lang="en-AU" sz="3199" dirty="0" err="1">
                <a:solidFill>
                  <a:srgbClr val="00B0F0"/>
                </a:solidFill>
              </a:rPr>
              <a:t>vadba</a:t>
            </a:r>
            <a:r>
              <a:rPr lang="en-AU" sz="3199" dirty="0">
                <a:solidFill>
                  <a:srgbClr val="00B0F0"/>
                </a:solidFill>
              </a:rPr>
              <a:t> </a:t>
            </a:r>
            <a:r>
              <a:rPr lang="en-AU" sz="3199" dirty="0" err="1"/>
              <a:t>daje</a:t>
            </a:r>
            <a:r>
              <a:rPr lang="en-AU" sz="3199" dirty="0"/>
              <a:t> </a:t>
            </a:r>
            <a:r>
              <a:rPr lang="en-AU" sz="3199" dirty="0" err="1"/>
              <a:t>več</a:t>
            </a:r>
            <a:r>
              <a:rPr lang="en-AU" sz="3199" dirty="0"/>
              <a:t> </a:t>
            </a:r>
            <a:r>
              <a:rPr lang="en-AU" sz="3199" dirty="0" err="1"/>
              <a:t>koristi</a:t>
            </a:r>
            <a:r>
              <a:rPr lang="en-AU" sz="3199" dirty="0"/>
              <a:t> </a:t>
            </a:r>
            <a:r>
              <a:rPr lang="en-AU" sz="3199" dirty="0" err="1"/>
              <a:t>za</a:t>
            </a:r>
            <a:r>
              <a:rPr lang="en-AU" sz="3199" dirty="0"/>
              <a:t> </a:t>
            </a:r>
            <a:r>
              <a:rPr lang="en-AU" sz="3199" dirty="0" err="1"/>
              <a:t>upočasnitev</a:t>
            </a:r>
            <a:r>
              <a:rPr lang="en-AU" sz="3199" dirty="0"/>
              <a:t> </a:t>
            </a:r>
            <a:r>
              <a:rPr lang="en-AU" sz="3199" dirty="0" err="1"/>
              <a:t>kognitivnega</a:t>
            </a:r>
            <a:r>
              <a:rPr lang="en-AU" sz="3199" dirty="0"/>
              <a:t> </a:t>
            </a:r>
            <a:r>
              <a:rPr lang="en-AU" sz="3199" dirty="0" err="1"/>
              <a:t>upada</a:t>
            </a:r>
            <a:r>
              <a:rPr lang="en-AU" sz="3199" dirty="0"/>
              <a:t> in </a:t>
            </a:r>
            <a:r>
              <a:rPr lang="en-AU" sz="3199" dirty="0" err="1"/>
              <a:t>upočasnitev</a:t>
            </a:r>
            <a:r>
              <a:rPr lang="en-AU" sz="3199" dirty="0"/>
              <a:t> </a:t>
            </a:r>
            <a:r>
              <a:rPr lang="en-AU" sz="3199" dirty="0" err="1"/>
              <a:t>atrofije</a:t>
            </a:r>
            <a:r>
              <a:rPr lang="en-AU" sz="3199" dirty="0"/>
              <a:t> </a:t>
            </a:r>
            <a:r>
              <a:rPr lang="en-AU" sz="3199" dirty="0" err="1"/>
              <a:t>možganov</a:t>
            </a:r>
            <a:r>
              <a:rPr lang="sl-SI" sz="3199" dirty="0"/>
              <a:t>; vendar pa - pomaga tudi </a:t>
            </a:r>
            <a:r>
              <a:rPr lang="sl-SI" sz="3199" dirty="0">
                <a:solidFill>
                  <a:srgbClr val="FF0000"/>
                </a:solidFill>
              </a:rPr>
              <a:t>anaerobna</a:t>
            </a:r>
            <a:r>
              <a:rPr lang="sl-SI" sz="3199" dirty="0"/>
              <a:t>.</a:t>
            </a:r>
            <a:endParaRPr lang="en-AU" sz="3199" dirty="0"/>
          </a:p>
        </p:txBody>
      </p:sp>
    </p:spTree>
    <p:extLst>
      <p:ext uri="{BB962C8B-B14F-4D97-AF65-F5344CB8AC3E}">
        <p14:creationId xmlns:p14="http://schemas.microsoft.com/office/powerpoint/2010/main" val="119753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23023" y="116632"/>
            <a:ext cx="10222473" cy="675556"/>
          </a:xfrm>
        </p:spPr>
        <p:txBody>
          <a:bodyPr>
            <a:normAutofit/>
          </a:bodyPr>
          <a:lstStyle/>
          <a:p>
            <a:r>
              <a:rPr lang="sl-SI" dirty="0" smtClean="0"/>
              <a:t>Korelacija stresnih in </a:t>
            </a:r>
            <a:r>
              <a:rPr lang="sl-SI" dirty="0" err="1" smtClean="0"/>
              <a:t>metabolnih</a:t>
            </a:r>
            <a:r>
              <a:rPr lang="sl-SI" dirty="0" smtClean="0"/>
              <a:t> motenj</a:t>
            </a:r>
            <a:endParaRPr lang="sl-SI" dirty="0"/>
          </a:p>
        </p:txBody>
      </p:sp>
      <p:sp>
        <p:nvSpPr>
          <p:cNvPr id="3" name="Označba mesta vsebine 2"/>
          <p:cNvSpPr>
            <a:spLocks noGrp="1"/>
          </p:cNvSpPr>
          <p:nvPr>
            <p:ph idx="1"/>
          </p:nvPr>
        </p:nvSpPr>
        <p:spPr>
          <a:xfrm>
            <a:off x="199269" y="1859597"/>
            <a:ext cx="3447509" cy="4350205"/>
          </a:xfrm>
        </p:spPr>
        <p:txBody>
          <a:bodyPr/>
          <a:lstStyle/>
          <a:p>
            <a:r>
              <a:rPr lang="sl-SI" dirty="0" smtClean="0"/>
              <a:t>Počutje in ogljikovi hidrati</a:t>
            </a:r>
          </a:p>
          <a:p>
            <a:r>
              <a:rPr lang="sl-SI" dirty="0" smtClean="0"/>
              <a:t>Imunske aktivacije in depresija</a:t>
            </a:r>
          </a:p>
          <a:p>
            <a:r>
              <a:rPr lang="sl-SI" dirty="0" smtClean="0"/>
              <a:t>Možgani, prebavni </a:t>
            </a:r>
            <a:r>
              <a:rPr lang="sl-SI" dirty="0" err="1" smtClean="0"/>
              <a:t>mikrobiom</a:t>
            </a:r>
            <a:r>
              <a:rPr lang="sl-SI" dirty="0" smtClean="0"/>
              <a:t> in počutje</a:t>
            </a:r>
            <a:endParaRPr lang="sl-SI" dirty="0"/>
          </a:p>
        </p:txBody>
      </p:sp>
      <p:pic>
        <p:nvPicPr>
          <p:cNvPr id="4" name="Slika 3"/>
          <p:cNvPicPr>
            <a:picLocks noChangeAspect="1"/>
          </p:cNvPicPr>
          <p:nvPr/>
        </p:nvPicPr>
        <p:blipFill>
          <a:blip r:embed="rId2"/>
          <a:stretch>
            <a:fillRect/>
          </a:stretch>
        </p:blipFill>
        <p:spPr>
          <a:xfrm>
            <a:off x="3646778" y="1197333"/>
            <a:ext cx="8446951" cy="5028420"/>
          </a:xfrm>
          <a:prstGeom prst="rect">
            <a:avLst/>
          </a:prstGeom>
        </p:spPr>
      </p:pic>
    </p:spTree>
    <p:extLst>
      <p:ext uri="{BB962C8B-B14F-4D97-AF65-F5344CB8AC3E}">
        <p14:creationId xmlns:p14="http://schemas.microsoft.com/office/powerpoint/2010/main" val="14321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766" y="275460"/>
            <a:ext cx="5780169" cy="1142702"/>
          </a:xfrm>
        </p:spPr>
        <p:txBody>
          <a:bodyPr/>
          <a:lstStyle/>
          <a:p>
            <a:pPr>
              <a:defRPr/>
            </a:pPr>
            <a:r>
              <a:rPr lang="sl-SI" dirty="0">
                <a:solidFill>
                  <a:srgbClr val="073E87"/>
                </a:solidFill>
                <a:latin typeface="Trebuchet MS"/>
              </a:rPr>
              <a:t>Telesna aktivnost</a:t>
            </a:r>
            <a:endParaRPr lang="en-AU" dirty="0"/>
          </a:p>
        </p:txBody>
      </p:sp>
      <p:sp>
        <p:nvSpPr>
          <p:cNvPr id="3" name="Content Placeholder 2"/>
          <p:cNvSpPr>
            <a:spLocks noGrp="1"/>
          </p:cNvSpPr>
          <p:nvPr>
            <p:ph idx="1"/>
          </p:nvPr>
        </p:nvSpPr>
        <p:spPr>
          <a:xfrm>
            <a:off x="479251" y="1927766"/>
            <a:ext cx="11086344" cy="4524784"/>
          </a:xfrm>
        </p:spPr>
        <p:txBody>
          <a:bodyPr>
            <a:normAutofit fontScale="92500"/>
          </a:bodyPr>
          <a:lstStyle/>
          <a:p>
            <a:pPr>
              <a:defRPr/>
            </a:pPr>
            <a:r>
              <a:rPr lang="en-AU" sz="3199" dirty="0" err="1"/>
              <a:t>Pomaga</a:t>
            </a:r>
            <a:r>
              <a:rPr lang="en-AU" sz="3199" dirty="0"/>
              <a:t> </a:t>
            </a:r>
            <a:r>
              <a:rPr lang="en-AU" sz="3199" dirty="0" err="1"/>
              <a:t>preprečevati</a:t>
            </a:r>
            <a:r>
              <a:rPr lang="en-AU" sz="3199" dirty="0"/>
              <a:t> </a:t>
            </a:r>
            <a:r>
              <a:rPr lang="en-AU" sz="3199" dirty="0" err="1"/>
              <a:t>mišično</a:t>
            </a:r>
            <a:r>
              <a:rPr lang="en-AU" sz="3199" dirty="0"/>
              <a:t> </a:t>
            </a:r>
            <a:r>
              <a:rPr lang="en-AU" sz="3199" dirty="0" err="1"/>
              <a:t>oslabelost</a:t>
            </a:r>
            <a:r>
              <a:rPr lang="en-AU" sz="3199" dirty="0"/>
              <a:t>, </a:t>
            </a:r>
            <a:r>
              <a:rPr lang="en-AU" sz="3199" dirty="0" err="1"/>
              <a:t>težave</a:t>
            </a:r>
            <a:r>
              <a:rPr lang="en-AU" sz="3199" dirty="0"/>
              <a:t> z </a:t>
            </a:r>
            <a:r>
              <a:rPr lang="en-AU" sz="3199" dirty="0" err="1"/>
              <a:t>gibljivostjo</a:t>
            </a:r>
            <a:r>
              <a:rPr lang="en-AU" sz="3199" dirty="0"/>
              <a:t> in </a:t>
            </a:r>
            <a:r>
              <a:rPr lang="en-AU" sz="3199" dirty="0" err="1"/>
              <a:t>druge</a:t>
            </a:r>
            <a:r>
              <a:rPr lang="en-AU" sz="3199" dirty="0"/>
              <a:t> </a:t>
            </a:r>
            <a:r>
              <a:rPr lang="en-AU" sz="3199" dirty="0" err="1"/>
              <a:t>zdravstvene</a:t>
            </a:r>
            <a:r>
              <a:rPr lang="en-AU" sz="3199" dirty="0"/>
              <a:t> </a:t>
            </a:r>
            <a:r>
              <a:rPr lang="en-AU" sz="3199" dirty="0" err="1"/>
              <a:t>zaplete</a:t>
            </a:r>
            <a:r>
              <a:rPr lang="en-AU" sz="3199" dirty="0"/>
              <a:t>, </a:t>
            </a:r>
            <a:r>
              <a:rPr lang="en-AU" sz="3199" dirty="0" err="1"/>
              <a:t>povezane</a:t>
            </a:r>
            <a:r>
              <a:rPr lang="en-AU" sz="3199" dirty="0"/>
              <a:t> z </a:t>
            </a:r>
            <a:r>
              <a:rPr lang="en-AU" sz="3199" dirty="0" err="1"/>
              <a:t>neaktivnostjo</a:t>
            </a:r>
            <a:r>
              <a:rPr lang="sl-SI" sz="3199" dirty="0"/>
              <a:t>, ki vodijo v napredovanje drugih bolezenskih stanj,</a:t>
            </a:r>
            <a:endParaRPr lang="en-AU" sz="3199" dirty="0"/>
          </a:p>
          <a:p>
            <a:pPr>
              <a:defRPr/>
            </a:pPr>
            <a:r>
              <a:rPr lang="sl-SI" sz="3199" dirty="0"/>
              <a:t>Izrazito p</a:t>
            </a:r>
            <a:r>
              <a:rPr lang="en-AU" sz="3199" dirty="0" err="1"/>
              <a:t>omaga</a:t>
            </a:r>
            <a:r>
              <a:rPr lang="en-AU" sz="3199" dirty="0"/>
              <a:t> </a:t>
            </a:r>
            <a:r>
              <a:rPr lang="en-AU" sz="3199" dirty="0" err="1"/>
              <a:t>pri</a:t>
            </a:r>
            <a:r>
              <a:rPr lang="en-AU" sz="3199" dirty="0"/>
              <a:t> </a:t>
            </a:r>
            <a:r>
              <a:rPr lang="en-AU" sz="3199" dirty="0" err="1"/>
              <a:t>zmanjševanju</a:t>
            </a:r>
            <a:r>
              <a:rPr lang="en-AU" sz="3199" dirty="0"/>
              <a:t> </a:t>
            </a:r>
            <a:r>
              <a:rPr lang="en-AU" sz="3199" dirty="0" err="1"/>
              <a:t>simptomov</a:t>
            </a:r>
            <a:r>
              <a:rPr lang="en-AU" sz="3199" dirty="0"/>
              <a:t> </a:t>
            </a:r>
            <a:r>
              <a:rPr lang="en-AU" sz="3199" dirty="0" err="1"/>
              <a:t>stresa</a:t>
            </a:r>
            <a:r>
              <a:rPr lang="en-AU" sz="3199" dirty="0"/>
              <a:t>, </a:t>
            </a:r>
            <a:r>
              <a:rPr lang="en-AU" sz="3199" dirty="0" err="1"/>
              <a:t>tesnobe</a:t>
            </a:r>
            <a:r>
              <a:rPr lang="sl-SI" sz="3199" dirty="0"/>
              <a:t> </a:t>
            </a:r>
            <a:r>
              <a:rPr lang="en-AU" sz="3199" dirty="0"/>
              <a:t>in </a:t>
            </a:r>
            <a:r>
              <a:rPr lang="en-AU" sz="3199" dirty="0" err="1"/>
              <a:t>depresij</a:t>
            </a:r>
            <a:r>
              <a:rPr lang="sl-SI" sz="3199" dirty="0"/>
              <a:t>e,</a:t>
            </a:r>
            <a:endParaRPr lang="en-AU" sz="3199" dirty="0"/>
          </a:p>
          <a:p>
            <a:pPr>
              <a:defRPr/>
            </a:pPr>
            <a:r>
              <a:rPr lang="en-AU" sz="3199" dirty="0"/>
              <a:t>V program mora</a:t>
            </a:r>
            <a:r>
              <a:rPr lang="sl-SI" sz="3199" dirty="0"/>
              <a:t>jo</a:t>
            </a:r>
            <a:r>
              <a:rPr lang="en-AU" sz="3199" dirty="0"/>
              <a:t> </a:t>
            </a:r>
            <a:r>
              <a:rPr lang="en-AU" sz="3199" dirty="0" err="1"/>
              <a:t>biti</a:t>
            </a:r>
            <a:r>
              <a:rPr lang="en-AU" sz="3199" dirty="0"/>
              <a:t> </a:t>
            </a:r>
            <a:r>
              <a:rPr lang="en-AU" sz="3199" dirty="0" err="1"/>
              <a:t>vključene</a:t>
            </a:r>
            <a:r>
              <a:rPr lang="en-AU" sz="3199" dirty="0"/>
              <a:t> 3 </a:t>
            </a:r>
            <a:r>
              <a:rPr lang="en-AU" sz="3199" dirty="0" err="1"/>
              <a:t>vrste</a:t>
            </a:r>
            <a:r>
              <a:rPr lang="en-AU" sz="3199" dirty="0"/>
              <a:t> </a:t>
            </a:r>
            <a:r>
              <a:rPr lang="en-AU" sz="3199" dirty="0" err="1"/>
              <a:t>vadbe</a:t>
            </a:r>
            <a:r>
              <a:rPr lang="en-AU" sz="3199" dirty="0"/>
              <a:t> - </a:t>
            </a:r>
            <a:r>
              <a:rPr lang="en-AU" sz="3199" dirty="0" err="1">
                <a:solidFill>
                  <a:srgbClr val="00B050"/>
                </a:solidFill>
              </a:rPr>
              <a:t>trajna</a:t>
            </a:r>
            <a:r>
              <a:rPr lang="en-AU" sz="3199" dirty="0">
                <a:solidFill>
                  <a:srgbClr val="00B050"/>
                </a:solidFill>
              </a:rPr>
              <a:t> </a:t>
            </a:r>
            <a:r>
              <a:rPr lang="en-AU" sz="3199" dirty="0" err="1">
                <a:solidFill>
                  <a:srgbClr val="00B050"/>
                </a:solidFill>
              </a:rPr>
              <a:t>aerobna</a:t>
            </a:r>
            <a:r>
              <a:rPr lang="en-AU" sz="3199" dirty="0">
                <a:solidFill>
                  <a:srgbClr val="00B050"/>
                </a:solidFill>
              </a:rPr>
              <a:t> </a:t>
            </a:r>
            <a:r>
              <a:rPr lang="en-AU" sz="3199" dirty="0" err="1">
                <a:solidFill>
                  <a:srgbClr val="00B050"/>
                </a:solidFill>
              </a:rPr>
              <a:t>vadba</a:t>
            </a:r>
            <a:r>
              <a:rPr lang="en-AU" sz="3199" dirty="0"/>
              <a:t>, </a:t>
            </a:r>
            <a:r>
              <a:rPr lang="sl-SI" sz="3199" dirty="0">
                <a:solidFill>
                  <a:srgbClr val="C00000"/>
                </a:solidFill>
              </a:rPr>
              <a:t>anaerobni </a:t>
            </a:r>
            <a:r>
              <a:rPr lang="en-AU" sz="3199" dirty="0" err="1">
                <a:solidFill>
                  <a:srgbClr val="C00000"/>
                </a:solidFill>
              </a:rPr>
              <a:t>trening</a:t>
            </a:r>
            <a:r>
              <a:rPr lang="en-AU" sz="3199" dirty="0">
                <a:solidFill>
                  <a:srgbClr val="C00000"/>
                </a:solidFill>
              </a:rPr>
              <a:t> </a:t>
            </a:r>
            <a:r>
              <a:rPr lang="en-AU" sz="3199" dirty="0" err="1"/>
              <a:t>ter</a:t>
            </a:r>
            <a:r>
              <a:rPr lang="en-AU" sz="3199" dirty="0"/>
              <a:t> </a:t>
            </a:r>
            <a:r>
              <a:rPr lang="en-AU" sz="3199" dirty="0" err="1"/>
              <a:t>trening</a:t>
            </a:r>
            <a:r>
              <a:rPr lang="en-AU" sz="3199" dirty="0"/>
              <a:t> </a:t>
            </a:r>
            <a:r>
              <a:rPr lang="en-AU" sz="3199" dirty="0" err="1">
                <a:solidFill>
                  <a:srgbClr val="CCCCFF"/>
                </a:solidFill>
              </a:rPr>
              <a:t>gibčnosti</a:t>
            </a:r>
            <a:r>
              <a:rPr lang="en-AU" sz="3199" dirty="0">
                <a:solidFill>
                  <a:srgbClr val="CCCCFF"/>
                </a:solidFill>
              </a:rPr>
              <a:t> in </a:t>
            </a:r>
            <a:r>
              <a:rPr lang="en-AU" sz="3199" dirty="0" err="1">
                <a:solidFill>
                  <a:srgbClr val="CCCCFF"/>
                </a:solidFill>
              </a:rPr>
              <a:t>ravnotežja</a:t>
            </a:r>
            <a:r>
              <a:rPr lang="sl-SI" sz="3199" dirty="0"/>
              <a:t>.</a:t>
            </a:r>
          </a:p>
          <a:p>
            <a:pPr marL="0" indent="0">
              <a:buNone/>
              <a:defRPr/>
            </a:pPr>
            <a:r>
              <a:rPr lang="sl-SI" sz="3199" dirty="0"/>
              <a:t>X</a:t>
            </a:r>
            <a:endParaRPr lang="en-AU" sz="3199" dirty="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935" y="895"/>
            <a:ext cx="2447288" cy="179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0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63AE-4D99-EB4F-97FF-5B5CB7B1C671}"/>
              </a:ext>
            </a:extLst>
          </p:cNvPr>
          <p:cNvSpPr>
            <a:spLocks noGrp="1"/>
          </p:cNvSpPr>
          <p:nvPr>
            <p:ph type="title"/>
          </p:nvPr>
        </p:nvSpPr>
        <p:spPr>
          <a:xfrm>
            <a:off x="1957824" y="0"/>
            <a:ext cx="4568524" cy="838401"/>
          </a:xfrm>
        </p:spPr>
        <p:txBody>
          <a:bodyPr>
            <a:normAutofit/>
          </a:bodyPr>
          <a:lstStyle/>
          <a:p>
            <a:r>
              <a:rPr lang="sl-SI" sz="3199" dirty="0"/>
              <a:t>P</a:t>
            </a:r>
            <a:r>
              <a:rPr lang="en-US" sz="3199" dirty="0" err="1"/>
              <a:t>sihobiotiki</a:t>
            </a:r>
            <a:r>
              <a:rPr lang="sl-SI" sz="3199" dirty="0"/>
              <a:t>?</a:t>
            </a:r>
            <a:endParaRPr lang="en-US" sz="3199" dirty="0"/>
          </a:p>
        </p:txBody>
      </p:sp>
      <p:sp>
        <p:nvSpPr>
          <p:cNvPr id="3" name="Content Placeholder 2">
            <a:extLst>
              <a:ext uri="{FF2B5EF4-FFF2-40B4-BE49-F238E27FC236}">
                <a16:creationId xmlns:a16="http://schemas.microsoft.com/office/drawing/2014/main" id="{A2571668-A7E1-F646-A71F-ECF2316FC6F6}"/>
              </a:ext>
            </a:extLst>
          </p:cNvPr>
          <p:cNvSpPr>
            <a:spLocks noGrp="1"/>
          </p:cNvSpPr>
          <p:nvPr>
            <p:ph idx="1"/>
          </p:nvPr>
        </p:nvSpPr>
        <p:spPr>
          <a:xfrm>
            <a:off x="127771" y="1484784"/>
            <a:ext cx="6296266" cy="3101175"/>
          </a:xfrm>
        </p:spPr>
        <p:txBody>
          <a:bodyPr>
            <a:noAutofit/>
          </a:bodyPr>
          <a:lstStyle/>
          <a:p>
            <a:pPr>
              <a:lnSpc>
                <a:spcPct val="90000"/>
              </a:lnSpc>
            </a:pPr>
            <a:r>
              <a:rPr lang="en-US" sz="2000" dirty="0" err="1"/>
              <a:t>Pristopi</a:t>
            </a:r>
            <a:r>
              <a:rPr lang="en-US" sz="2000" dirty="0"/>
              <a:t>, </a:t>
            </a:r>
            <a:r>
              <a:rPr lang="en-US" sz="2000" dirty="0" err="1"/>
              <a:t>ki</a:t>
            </a:r>
            <a:r>
              <a:rPr lang="en-US" sz="2000" dirty="0"/>
              <a:t> </a:t>
            </a:r>
            <a:r>
              <a:rPr lang="en-US" sz="2000" dirty="0" err="1"/>
              <a:t>vplivajo</a:t>
            </a:r>
            <a:r>
              <a:rPr lang="en-US" sz="2000" dirty="0"/>
              <a:t> </a:t>
            </a:r>
            <a:r>
              <a:rPr lang="en-US" sz="2000" dirty="0" err="1"/>
              <a:t>na</a:t>
            </a:r>
            <a:r>
              <a:rPr lang="en-US" sz="2000" dirty="0"/>
              <a:t> mikrobioto </a:t>
            </a:r>
            <a:r>
              <a:rPr lang="en-US" sz="2000" dirty="0" err="1"/>
              <a:t>imajo</a:t>
            </a:r>
            <a:r>
              <a:rPr lang="en-US" sz="2000" dirty="0"/>
              <a:t> </a:t>
            </a:r>
            <a:r>
              <a:rPr lang="en-US" sz="2000" b="1" dirty="0" err="1">
                <a:solidFill>
                  <a:srgbClr val="3366FF"/>
                </a:solidFill>
              </a:rPr>
              <a:t>pozitivne</a:t>
            </a:r>
            <a:r>
              <a:rPr lang="en-US" sz="2000" b="1" dirty="0">
                <a:solidFill>
                  <a:srgbClr val="3366FF"/>
                </a:solidFill>
              </a:rPr>
              <a:t> </a:t>
            </a:r>
            <a:r>
              <a:rPr lang="en-US" sz="2000" b="1" dirty="0" err="1">
                <a:solidFill>
                  <a:srgbClr val="3366FF"/>
                </a:solidFill>
              </a:rPr>
              <a:t>učinke</a:t>
            </a:r>
            <a:r>
              <a:rPr lang="en-US" sz="2000" b="1" dirty="0">
                <a:solidFill>
                  <a:srgbClr val="3366FF"/>
                </a:solidFill>
              </a:rPr>
              <a:t> </a:t>
            </a:r>
            <a:r>
              <a:rPr lang="en-US" sz="2000" b="1" dirty="0" err="1">
                <a:solidFill>
                  <a:srgbClr val="3366FF"/>
                </a:solidFill>
              </a:rPr>
              <a:t>na</a:t>
            </a:r>
            <a:r>
              <a:rPr lang="en-US" sz="2000" b="1" dirty="0">
                <a:solidFill>
                  <a:srgbClr val="3366FF"/>
                </a:solidFill>
              </a:rPr>
              <a:t> </a:t>
            </a:r>
            <a:r>
              <a:rPr lang="en-US" sz="2000" b="1" dirty="0" err="1">
                <a:solidFill>
                  <a:srgbClr val="3366FF"/>
                </a:solidFill>
              </a:rPr>
              <a:t>duševno</a:t>
            </a:r>
            <a:r>
              <a:rPr lang="sl-SI" sz="2000" b="1" dirty="0">
                <a:solidFill>
                  <a:srgbClr val="3366FF"/>
                </a:solidFill>
              </a:rPr>
              <a:t> </a:t>
            </a:r>
            <a:r>
              <a:rPr lang="en-US" sz="2000" b="1" dirty="0" err="1">
                <a:solidFill>
                  <a:srgbClr val="3366FF"/>
                </a:solidFill>
              </a:rPr>
              <a:t>zdravje</a:t>
            </a:r>
            <a:r>
              <a:rPr lang="en-US" sz="2000" dirty="0"/>
              <a:t>, </a:t>
            </a:r>
            <a:r>
              <a:rPr lang="en-US" sz="2000" dirty="0" err="1"/>
              <a:t>tudi</a:t>
            </a:r>
            <a:r>
              <a:rPr lang="en-US" sz="2000" dirty="0"/>
              <a:t> </a:t>
            </a:r>
            <a:r>
              <a:rPr lang="en-US" sz="2000" dirty="0" err="1"/>
              <a:t>pri</a:t>
            </a:r>
            <a:r>
              <a:rPr lang="en-US" sz="2000" dirty="0"/>
              <a:t> </a:t>
            </a:r>
            <a:r>
              <a:rPr lang="en-US" sz="2000" i="1" dirty="0" err="1"/>
              <a:t>zdravih</a:t>
            </a:r>
            <a:r>
              <a:rPr lang="en-US" sz="2000" i="1" dirty="0"/>
              <a:t> </a:t>
            </a:r>
            <a:r>
              <a:rPr lang="en-US" sz="2000" i="1" dirty="0" err="1"/>
              <a:t>posameznikih</a:t>
            </a:r>
            <a:r>
              <a:rPr lang="sl-SI" sz="2000" dirty="0"/>
              <a:t>.</a:t>
            </a:r>
            <a:endParaRPr lang="en-US" sz="2000" dirty="0"/>
          </a:p>
          <a:p>
            <a:pPr lvl="1">
              <a:lnSpc>
                <a:spcPct val="90000"/>
              </a:lnSpc>
            </a:pPr>
            <a:r>
              <a:rPr lang="en-US" sz="2000" b="1" dirty="0" err="1">
                <a:solidFill>
                  <a:srgbClr val="3366FF"/>
                </a:solidFill>
              </a:rPr>
              <a:t>Probiotiki</a:t>
            </a:r>
            <a:r>
              <a:rPr lang="sl-SI" sz="2000" dirty="0">
                <a:solidFill>
                  <a:srgbClr val="3366FF"/>
                </a:solidFill>
              </a:rPr>
              <a:t> </a:t>
            </a:r>
            <a:r>
              <a:rPr lang="sl-SI" sz="2000" dirty="0"/>
              <a:t>(živi </a:t>
            </a:r>
            <a:r>
              <a:rPr lang="sl-SI" sz="2000" dirty="0" err="1"/>
              <a:t>mikroogranizmi</a:t>
            </a:r>
            <a:r>
              <a:rPr lang="sl-SI" sz="2000" dirty="0"/>
              <a:t>; zmanjšujejo vnetne odzive)</a:t>
            </a:r>
            <a:endParaRPr lang="en-US" sz="2000" dirty="0"/>
          </a:p>
          <a:p>
            <a:pPr lvl="1">
              <a:lnSpc>
                <a:spcPct val="90000"/>
              </a:lnSpc>
            </a:pPr>
            <a:r>
              <a:rPr lang="en-US" sz="2000" b="1" dirty="0" err="1">
                <a:solidFill>
                  <a:srgbClr val="00B050"/>
                </a:solidFill>
              </a:rPr>
              <a:t>Prebiotiki</a:t>
            </a:r>
            <a:r>
              <a:rPr lang="sl-SI" sz="2000" dirty="0">
                <a:solidFill>
                  <a:srgbClr val="00B050"/>
                </a:solidFill>
              </a:rPr>
              <a:t> </a:t>
            </a:r>
            <a:r>
              <a:rPr lang="sl-SI" sz="2000" dirty="0"/>
              <a:t>(vpliv na rast mikrobiote, v debelem črevesu</a:t>
            </a:r>
            <a:r>
              <a:rPr lang="sl-SI" sz="2000" dirty="0"/>
              <a:t>)</a:t>
            </a:r>
          </a:p>
          <a:p>
            <a:pPr lvl="1">
              <a:lnSpc>
                <a:spcPct val="90000"/>
              </a:lnSpc>
            </a:pPr>
            <a:r>
              <a:rPr lang="sl-SI" sz="2000" b="1" dirty="0" err="1" smtClean="0">
                <a:solidFill>
                  <a:srgbClr val="7030A0"/>
                </a:solidFill>
              </a:rPr>
              <a:t>Sinbiotiki</a:t>
            </a:r>
            <a:endParaRPr lang="sl-SI" sz="2000" b="1" dirty="0" smtClean="0">
              <a:solidFill>
                <a:srgbClr val="7030A0"/>
              </a:solidFill>
            </a:endParaRPr>
          </a:p>
          <a:p>
            <a:pPr lvl="1">
              <a:lnSpc>
                <a:spcPct val="90000"/>
              </a:lnSpc>
            </a:pPr>
            <a:r>
              <a:rPr lang="sl-SI" sz="2000" b="1" dirty="0" err="1">
                <a:solidFill>
                  <a:schemeClr val="accent2">
                    <a:lumMod val="75000"/>
                  </a:schemeClr>
                </a:solidFill>
              </a:rPr>
              <a:t>Postbiotiki</a:t>
            </a:r>
            <a:endParaRPr lang="sl-SI" sz="2000" b="1" dirty="0">
              <a:solidFill>
                <a:schemeClr val="accent2">
                  <a:lumMod val="75000"/>
                </a:schemeClr>
              </a:solidFill>
            </a:endParaRPr>
          </a:p>
          <a:p>
            <a:pPr lvl="1">
              <a:lnSpc>
                <a:spcPct val="90000"/>
              </a:lnSpc>
            </a:pPr>
            <a:r>
              <a:rPr lang="sl-SI" sz="2000" dirty="0">
                <a:solidFill>
                  <a:srgbClr val="FF0000"/>
                </a:solidFill>
              </a:rPr>
              <a:t>Antibiotiki</a:t>
            </a:r>
            <a:r>
              <a:rPr lang="sl-SI" sz="2000" dirty="0"/>
              <a:t> (zavirajo razvoj mikroorganizmov)</a:t>
            </a:r>
            <a:endParaRPr lang="en-US" sz="2000" dirty="0"/>
          </a:p>
          <a:p>
            <a:pPr lvl="1">
              <a:lnSpc>
                <a:spcPct val="90000"/>
              </a:lnSpc>
            </a:pPr>
            <a:r>
              <a:rPr lang="en-US" sz="2000" dirty="0" err="1">
                <a:solidFill>
                  <a:srgbClr val="00B0F0"/>
                </a:solidFill>
              </a:rPr>
              <a:t>Prehrana</a:t>
            </a:r>
            <a:r>
              <a:rPr lang="en-US" sz="2000" dirty="0">
                <a:solidFill>
                  <a:srgbClr val="00B0F0"/>
                </a:solidFill>
              </a:rPr>
              <a:t> </a:t>
            </a:r>
            <a:r>
              <a:rPr lang="en-US" sz="2000" dirty="0"/>
              <a:t>(</a:t>
            </a:r>
            <a:r>
              <a:rPr lang="sl-SI" sz="2000" dirty="0"/>
              <a:t>uravnotežena in mediteranska ketonska dieta</a:t>
            </a:r>
            <a:r>
              <a:rPr lang="en-US" sz="2000" dirty="0"/>
              <a:t>)</a:t>
            </a:r>
          </a:p>
          <a:p>
            <a:pPr lvl="1">
              <a:lnSpc>
                <a:spcPct val="90000"/>
              </a:lnSpc>
            </a:pPr>
            <a:r>
              <a:rPr lang="en-US" sz="2000" dirty="0" err="1">
                <a:solidFill>
                  <a:srgbClr val="C00000"/>
                </a:solidFill>
              </a:rPr>
              <a:t>Telovadba</a:t>
            </a:r>
            <a:endParaRPr lang="en-US" sz="2000" dirty="0">
              <a:solidFill>
                <a:srgbClr val="C00000"/>
              </a:solidFill>
            </a:endParaRPr>
          </a:p>
        </p:txBody>
      </p:sp>
      <p:pic>
        <p:nvPicPr>
          <p:cNvPr id="9" name="Picture 8">
            <a:extLst>
              <a:ext uri="{FF2B5EF4-FFF2-40B4-BE49-F238E27FC236}">
                <a16:creationId xmlns:a16="http://schemas.microsoft.com/office/drawing/2014/main" id="{8AA07B3A-9D52-1C43-BD66-012B7775EC26}"/>
              </a:ext>
            </a:extLst>
          </p:cNvPr>
          <p:cNvPicPr>
            <a:picLocks noChangeAspect="1"/>
          </p:cNvPicPr>
          <p:nvPr/>
        </p:nvPicPr>
        <p:blipFill rotWithShape="1">
          <a:blip r:embed="rId2"/>
          <a:srcRect l="18491" r="26336" b="-1"/>
          <a:stretch/>
        </p:blipFill>
        <p:spPr>
          <a:xfrm>
            <a:off x="6526348" y="3285022"/>
            <a:ext cx="2962904" cy="3311626"/>
          </a:xfrm>
          <a:prstGeom prst="rect">
            <a:avLst/>
          </a:prstGeom>
          <a:ln w="31750" cap="sq">
            <a:solidFill>
              <a:srgbClr val="FFFFFF"/>
            </a:solidFill>
            <a:miter lim="800000"/>
          </a:ln>
        </p:spPr>
      </p:pic>
      <p:pic>
        <p:nvPicPr>
          <p:cNvPr id="7" name="Picture 6">
            <a:extLst>
              <a:ext uri="{FF2B5EF4-FFF2-40B4-BE49-F238E27FC236}">
                <a16:creationId xmlns:a16="http://schemas.microsoft.com/office/drawing/2014/main" id="{20F98D5B-F1FE-7246-8E06-A824EBDA9432}"/>
              </a:ext>
            </a:extLst>
          </p:cNvPr>
          <p:cNvPicPr>
            <a:picLocks noChangeAspect="1"/>
          </p:cNvPicPr>
          <p:nvPr/>
        </p:nvPicPr>
        <p:blipFill rotWithShape="1">
          <a:blip r:embed="rId3"/>
          <a:srcRect t="1541" r="-7" b="10154"/>
          <a:stretch/>
        </p:blipFill>
        <p:spPr>
          <a:xfrm>
            <a:off x="9693875" y="189484"/>
            <a:ext cx="2159676" cy="3240491"/>
          </a:xfrm>
          <a:prstGeom prst="rect">
            <a:avLst/>
          </a:prstGeom>
          <a:ln w="31750" cap="sq">
            <a:solidFill>
              <a:srgbClr val="FFFFFF"/>
            </a:solidFill>
            <a:miter lim="800000"/>
          </a:ln>
        </p:spPr>
      </p:pic>
    </p:spTree>
    <p:extLst>
      <p:ext uri="{BB962C8B-B14F-4D97-AF65-F5344CB8AC3E}">
        <p14:creationId xmlns:p14="http://schemas.microsoft.com/office/powerpoint/2010/main" val="13575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D3EA3-B91F-5643-B3E6-E37D54DEB28B}"/>
              </a:ext>
            </a:extLst>
          </p:cNvPr>
          <p:cNvPicPr>
            <a:picLocks noChangeAspect="1"/>
          </p:cNvPicPr>
          <p:nvPr/>
        </p:nvPicPr>
        <p:blipFill>
          <a:blip r:embed="rId2"/>
          <a:stretch>
            <a:fillRect/>
          </a:stretch>
        </p:blipFill>
        <p:spPr>
          <a:xfrm>
            <a:off x="5905071" y="1413301"/>
            <a:ext cx="6191075" cy="4388537"/>
          </a:xfrm>
          <a:prstGeom prst="rect">
            <a:avLst/>
          </a:prstGeom>
        </p:spPr>
      </p:pic>
      <p:sp>
        <p:nvSpPr>
          <p:cNvPr id="4" name="Zaobljeni pravokotnik 3"/>
          <p:cNvSpPr/>
          <p:nvPr/>
        </p:nvSpPr>
        <p:spPr>
          <a:xfrm>
            <a:off x="77628" y="4509120"/>
            <a:ext cx="5759140" cy="21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sp>
        <p:nvSpPr>
          <p:cNvPr id="2" name="Title 1">
            <a:extLst>
              <a:ext uri="{FF2B5EF4-FFF2-40B4-BE49-F238E27FC236}">
                <a16:creationId xmlns:a16="http://schemas.microsoft.com/office/drawing/2014/main" id="{5FD3ED26-6DED-3A44-B10E-35599865A2BF}"/>
              </a:ext>
            </a:extLst>
          </p:cNvPr>
          <p:cNvSpPr>
            <a:spLocks noGrp="1"/>
          </p:cNvSpPr>
          <p:nvPr>
            <p:ph type="title"/>
          </p:nvPr>
        </p:nvSpPr>
        <p:spPr>
          <a:xfrm>
            <a:off x="1530069" y="165391"/>
            <a:ext cx="8739719" cy="528018"/>
          </a:xfrm>
        </p:spPr>
        <p:txBody>
          <a:bodyPr>
            <a:normAutofit fontScale="90000"/>
          </a:bodyPr>
          <a:lstStyle/>
          <a:p>
            <a:r>
              <a:rPr lang="en-US" sz="3199" dirty="0" err="1"/>
              <a:t>Krvno-možganska</a:t>
            </a:r>
            <a:r>
              <a:rPr lang="en-US" sz="3199" dirty="0"/>
              <a:t> </a:t>
            </a:r>
            <a:r>
              <a:rPr lang="en-US" sz="3199" dirty="0" err="1"/>
              <a:t>pregrada</a:t>
            </a:r>
            <a:r>
              <a:rPr lang="sl-SI" sz="3199" dirty="0"/>
              <a:t> in prehod  </a:t>
            </a:r>
            <a:r>
              <a:rPr lang="sl-SI" sz="3199" dirty="0" err="1"/>
              <a:t>nutrientov</a:t>
            </a:r>
            <a:r>
              <a:rPr lang="sl-SI" sz="3199" dirty="0"/>
              <a:t> </a:t>
            </a:r>
            <a:endParaRPr lang="en-US" sz="3199" dirty="0"/>
          </a:p>
        </p:txBody>
      </p:sp>
      <p:sp>
        <p:nvSpPr>
          <p:cNvPr id="3" name="Content Placeholder 2">
            <a:extLst>
              <a:ext uri="{FF2B5EF4-FFF2-40B4-BE49-F238E27FC236}">
                <a16:creationId xmlns:a16="http://schemas.microsoft.com/office/drawing/2014/main" id="{6487F220-B871-BF4D-91B0-5381C6457A6F}"/>
              </a:ext>
            </a:extLst>
          </p:cNvPr>
          <p:cNvSpPr>
            <a:spLocks noGrp="1"/>
          </p:cNvSpPr>
          <p:nvPr>
            <p:ph idx="1"/>
          </p:nvPr>
        </p:nvSpPr>
        <p:spPr>
          <a:xfrm>
            <a:off x="294874" y="1567828"/>
            <a:ext cx="5613665" cy="5290172"/>
          </a:xfrm>
        </p:spPr>
        <p:txBody>
          <a:bodyPr>
            <a:normAutofit/>
          </a:bodyPr>
          <a:lstStyle/>
          <a:p>
            <a:r>
              <a:rPr lang="en-US" sz="2399" dirty="0" err="1"/>
              <a:t>Krvno</a:t>
            </a:r>
            <a:r>
              <a:rPr lang="en-US" sz="2399" dirty="0"/>
              <a:t> </a:t>
            </a:r>
            <a:r>
              <a:rPr lang="en-US" sz="2399" dirty="0" err="1"/>
              <a:t>možganska</a:t>
            </a:r>
            <a:r>
              <a:rPr lang="en-US" sz="2399" dirty="0"/>
              <a:t> </a:t>
            </a:r>
            <a:r>
              <a:rPr lang="en-US" sz="2399" dirty="0" err="1"/>
              <a:t>pregrada</a:t>
            </a:r>
            <a:r>
              <a:rPr lang="en-US" sz="2399" dirty="0"/>
              <a:t> -&gt; </a:t>
            </a:r>
            <a:r>
              <a:rPr lang="en-US" sz="2399" dirty="0" err="1">
                <a:solidFill>
                  <a:srgbClr val="0070C0"/>
                </a:solidFill>
              </a:rPr>
              <a:t>ščiti</a:t>
            </a:r>
            <a:r>
              <a:rPr lang="en-US" sz="2399" dirty="0">
                <a:solidFill>
                  <a:srgbClr val="0070C0"/>
                </a:solidFill>
              </a:rPr>
              <a:t> </a:t>
            </a:r>
            <a:r>
              <a:rPr lang="en-US" sz="2399" dirty="0" err="1">
                <a:solidFill>
                  <a:srgbClr val="0070C0"/>
                </a:solidFill>
              </a:rPr>
              <a:t>možgane</a:t>
            </a:r>
            <a:r>
              <a:rPr lang="en-US" sz="2399" dirty="0">
                <a:solidFill>
                  <a:srgbClr val="0070C0"/>
                </a:solidFill>
              </a:rPr>
              <a:t> </a:t>
            </a:r>
            <a:r>
              <a:rPr lang="en-US" sz="2399" dirty="0" err="1">
                <a:solidFill>
                  <a:srgbClr val="0070C0"/>
                </a:solidFill>
              </a:rPr>
              <a:t>pred</a:t>
            </a:r>
            <a:r>
              <a:rPr lang="en-US" sz="2399" dirty="0">
                <a:solidFill>
                  <a:srgbClr val="0070C0"/>
                </a:solidFill>
              </a:rPr>
              <a:t> </a:t>
            </a:r>
            <a:r>
              <a:rPr lang="sl-SI" sz="2399" dirty="0">
                <a:solidFill>
                  <a:srgbClr val="0070C0"/>
                </a:solidFill>
              </a:rPr>
              <a:t>mikroorganizmi</a:t>
            </a:r>
            <a:r>
              <a:rPr lang="sl-SI" sz="2399" dirty="0"/>
              <a:t>, </a:t>
            </a:r>
            <a:r>
              <a:rPr lang="en-US" sz="2399" dirty="0" err="1">
                <a:solidFill>
                  <a:srgbClr val="0070C0"/>
                </a:solidFill>
              </a:rPr>
              <a:t>toksini</a:t>
            </a:r>
            <a:r>
              <a:rPr lang="en-US" sz="2399" dirty="0"/>
              <a:t> in </a:t>
            </a:r>
            <a:r>
              <a:rPr lang="en-US" sz="2399" dirty="0" err="1"/>
              <a:t>ionskimi</a:t>
            </a:r>
            <a:r>
              <a:rPr lang="en-US" sz="2399" dirty="0"/>
              <a:t> </a:t>
            </a:r>
            <a:r>
              <a:rPr lang="sl-SI" sz="2399" dirty="0"/>
              <a:t>nepravilnostmi, omogoča prehod večine </a:t>
            </a:r>
            <a:r>
              <a:rPr lang="sl-SI" sz="2399" dirty="0" err="1"/>
              <a:t>nutrientov</a:t>
            </a:r>
            <a:r>
              <a:rPr lang="sl-SI" sz="2399" dirty="0"/>
              <a:t>, mineralov, …</a:t>
            </a:r>
            <a:endParaRPr lang="en-US" sz="2399" dirty="0"/>
          </a:p>
          <a:p>
            <a:r>
              <a:rPr lang="en-US" sz="2399" b="1" dirty="0" err="1" smtClean="0"/>
              <a:t>Mikrobiomska</a:t>
            </a:r>
            <a:r>
              <a:rPr lang="en-US" sz="2399" dirty="0" smtClean="0"/>
              <a:t> </a:t>
            </a:r>
            <a:r>
              <a:rPr lang="en-US" sz="2399" dirty="0" err="1"/>
              <a:t>translokacija</a:t>
            </a:r>
            <a:r>
              <a:rPr lang="sl-SI" sz="2399" dirty="0"/>
              <a:t>:</a:t>
            </a:r>
            <a:r>
              <a:rPr lang="en-US" sz="2399" dirty="0"/>
              <a:t> </a:t>
            </a:r>
            <a:r>
              <a:rPr lang="en-US" sz="2399" dirty="0" err="1">
                <a:solidFill>
                  <a:srgbClr val="FF0000"/>
                </a:solidFill>
              </a:rPr>
              <a:t>Bakterije</a:t>
            </a:r>
            <a:r>
              <a:rPr lang="en-US" sz="2399" dirty="0"/>
              <a:t> </a:t>
            </a:r>
            <a:r>
              <a:rPr lang="sl-SI" sz="2399" dirty="0"/>
              <a:t>ne morejo vstopiti v možgane, lahko v druge organe</a:t>
            </a:r>
            <a:r>
              <a:rPr lang="en-US" sz="2399" dirty="0" smtClean="0"/>
              <a:t>.</a:t>
            </a:r>
            <a:endParaRPr lang="sl-SI" sz="2399" dirty="0" smtClean="0"/>
          </a:p>
          <a:p>
            <a:r>
              <a:rPr lang="sl-SI" sz="2799" b="1" dirty="0" smtClean="0">
                <a:solidFill>
                  <a:srgbClr val="FFFF00"/>
                </a:solidFill>
              </a:rPr>
              <a:t>V </a:t>
            </a:r>
            <a:r>
              <a:rPr lang="sl-SI" sz="2799" b="1" dirty="0">
                <a:solidFill>
                  <a:srgbClr val="FFFF00"/>
                </a:solidFill>
              </a:rPr>
              <a:t>možgane lahko vstopajo RNA mikroorganizmov, produkti njihove presnove </a:t>
            </a:r>
            <a:r>
              <a:rPr lang="sl-SI" sz="2799" b="1" dirty="0">
                <a:solidFill>
                  <a:srgbClr val="FFFF00"/>
                </a:solidFill>
                <a:sym typeface="Wingdings" panose="05000000000000000000" pitchFamily="2" charset="2"/>
              </a:rPr>
              <a:t> nekateri škodljivi, drugi zaščitni!!</a:t>
            </a:r>
            <a:endParaRPr lang="sl-SI" sz="2799" b="1" dirty="0">
              <a:solidFill>
                <a:srgbClr val="FFFF00"/>
              </a:solidFill>
            </a:endParaRPr>
          </a:p>
          <a:p>
            <a:endParaRPr lang="en-US" sz="2399" dirty="0"/>
          </a:p>
        </p:txBody>
      </p:sp>
    </p:spTree>
    <p:extLst>
      <p:ext uri="{BB962C8B-B14F-4D97-AF65-F5344CB8AC3E}">
        <p14:creationId xmlns:p14="http://schemas.microsoft.com/office/powerpoint/2010/main" val="389317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218" y="45507"/>
            <a:ext cx="10512862" cy="719892"/>
          </a:xfrm>
        </p:spPr>
        <p:txBody>
          <a:bodyPr>
            <a:normAutofit fontScale="90000"/>
          </a:bodyPr>
          <a:lstStyle/>
          <a:p>
            <a:r>
              <a:rPr lang="sl-SI" sz="3999" dirty="0"/>
              <a:t>Kaj počne mikrobiota?</a:t>
            </a:r>
          </a:p>
        </p:txBody>
      </p:sp>
      <p:sp>
        <p:nvSpPr>
          <p:cNvPr id="3" name="Content Placeholder 2"/>
          <p:cNvSpPr>
            <a:spLocks noGrp="1"/>
          </p:cNvSpPr>
          <p:nvPr>
            <p:ph idx="1"/>
          </p:nvPr>
        </p:nvSpPr>
        <p:spPr>
          <a:xfrm>
            <a:off x="549796" y="1412776"/>
            <a:ext cx="10222473" cy="5328592"/>
          </a:xfrm>
        </p:spPr>
        <p:txBody>
          <a:bodyPr>
            <a:normAutofit/>
          </a:bodyPr>
          <a:lstStyle/>
          <a:p>
            <a:r>
              <a:rPr lang="en-US" sz="2399" b="1" dirty="0"/>
              <a:t>Mikrobiota</a:t>
            </a:r>
            <a:r>
              <a:rPr lang="en-US" sz="2399" dirty="0"/>
              <a:t> </a:t>
            </a:r>
            <a:r>
              <a:rPr lang="sl-SI" sz="2399" dirty="0"/>
              <a:t>so </a:t>
            </a:r>
            <a:r>
              <a:rPr lang="sl-SI" sz="2399" i="1" dirty="0"/>
              <a:t>vsi </a:t>
            </a:r>
            <a:r>
              <a:rPr lang="sl-SI" sz="2399" i="1" dirty="0" err="1"/>
              <a:t>mikrorganizmi</a:t>
            </a:r>
            <a:r>
              <a:rPr lang="sl-SI" sz="2399" dirty="0"/>
              <a:t>, npr. v črevesju:  </a:t>
            </a:r>
            <a:r>
              <a:rPr lang="sl-SI" sz="2399" dirty="0">
                <a:solidFill>
                  <a:srgbClr val="00B0F0"/>
                </a:solidFill>
              </a:rPr>
              <a:t>b</a:t>
            </a:r>
            <a:r>
              <a:rPr lang="en-US" sz="2399" dirty="0" err="1">
                <a:solidFill>
                  <a:srgbClr val="00B0F0"/>
                </a:solidFill>
              </a:rPr>
              <a:t>akterije</a:t>
            </a:r>
            <a:r>
              <a:rPr lang="en-US" sz="2399" dirty="0"/>
              <a:t>, </a:t>
            </a:r>
            <a:r>
              <a:rPr lang="en-US" sz="2399" dirty="0" err="1">
                <a:solidFill>
                  <a:srgbClr val="C00000"/>
                </a:solidFill>
              </a:rPr>
              <a:t>arhe</a:t>
            </a:r>
            <a:r>
              <a:rPr lang="sl-SI" sz="2399" dirty="0">
                <a:solidFill>
                  <a:srgbClr val="C00000"/>
                </a:solidFill>
              </a:rPr>
              <a:t>je</a:t>
            </a:r>
            <a:r>
              <a:rPr lang="en-US" sz="2399" dirty="0"/>
              <a:t>, </a:t>
            </a:r>
            <a:r>
              <a:rPr lang="en-US" sz="2399" dirty="0">
                <a:solidFill>
                  <a:srgbClr val="3333CC"/>
                </a:solidFill>
              </a:rPr>
              <a:t>virus</a:t>
            </a:r>
            <a:r>
              <a:rPr lang="sl-SI" sz="2399" dirty="0">
                <a:solidFill>
                  <a:srgbClr val="3333CC"/>
                </a:solidFill>
              </a:rPr>
              <a:t>i</a:t>
            </a:r>
            <a:r>
              <a:rPr lang="en-US" sz="2399" dirty="0"/>
              <a:t> in </a:t>
            </a:r>
            <a:r>
              <a:rPr lang="en-US" sz="2399" dirty="0" err="1"/>
              <a:t>enoceličn</a:t>
            </a:r>
            <a:r>
              <a:rPr lang="sl-SI" sz="2399" dirty="0"/>
              <a:t>i</a:t>
            </a:r>
            <a:r>
              <a:rPr lang="en-US" sz="2399" dirty="0"/>
              <a:t> </a:t>
            </a:r>
            <a:r>
              <a:rPr lang="en-US" sz="2399" dirty="0" err="1">
                <a:solidFill>
                  <a:schemeClr val="accent2">
                    <a:lumMod val="75000"/>
                  </a:schemeClr>
                </a:solidFill>
              </a:rPr>
              <a:t>evkariont</a:t>
            </a:r>
            <a:r>
              <a:rPr lang="sl-SI" sz="2399" dirty="0">
                <a:solidFill>
                  <a:schemeClr val="accent2">
                    <a:lumMod val="75000"/>
                  </a:schemeClr>
                </a:solidFill>
              </a:rPr>
              <a:t>i</a:t>
            </a:r>
            <a:r>
              <a:rPr lang="sl-SI" sz="2399" dirty="0"/>
              <a:t>.</a:t>
            </a:r>
          </a:p>
          <a:p>
            <a:endParaRPr lang="sl-SI" sz="2399" dirty="0"/>
          </a:p>
          <a:p>
            <a:r>
              <a:rPr lang="en-US" sz="2399" b="1" dirty="0" err="1"/>
              <a:t>Mikrobiom</a:t>
            </a:r>
            <a:r>
              <a:rPr lang="en-US" sz="2399" dirty="0"/>
              <a:t> </a:t>
            </a:r>
            <a:r>
              <a:rPr lang="sl-SI" sz="2399" dirty="0"/>
              <a:t>je</a:t>
            </a:r>
            <a:r>
              <a:rPr lang="en-US" sz="2399" dirty="0"/>
              <a:t> </a:t>
            </a:r>
            <a:r>
              <a:rPr lang="en-US" sz="2399" dirty="0" err="1"/>
              <a:t>genomska</a:t>
            </a:r>
            <a:r>
              <a:rPr lang="en-US" sz="2399" dirty="0"/>
              <a:t> </a:t>
            </a:r>
            <a:r>
              <a:rPr lang="en-US" sz="2399" dirty="0" err="1"/>
              <a:t>sestava</a:t>
            </a:r>
            <a:r>
              <a:rPr lang="en-US" sz="2399" dirty="0"/>
              <a:t> </a:t>
            </a:r>
            <a:r>
              <a:rPr lang="sl-SI" sz="2399" dirty="0">
                <a:solidFill>
                  <a:srgbClr val="FF0000"/>
                </a:solidFill>
              </a:rPr>
              <a:t>celotne</a:t>
            </a:r>
            <a:r>
              <a:rPr lang="sl-SI" sz="2399" dirty="0"/>
              <a:t> </a:t>
            </a:r>
            <a:r>
              <a:rPr lang="en-US" sz="2399" dirty="0"/>
              <a:t>mikrobiote</a:t>
            </a:r>
            <a:r>
              <a:rPr lang="sl-SI" sz="2399" dirty="0"/>
              <a:t> v gostitelju.</a:t>
            </a:r>
            <a:endParaRPr lang="en-US" sz="2399" dirty="0"/>
          </a:p>
          <a:p>
            <a:endParaRPr lang="en-US" sz="2399" dirty="0"/>
          </a:p>
          <a:p>
            <a:r>
              <a:rPr lang="sl-SI" sz="2799" dirty="0"/>
              <a:t>Pojavlja se na vsakem stiku z zunanjim okoljem: vse sluznice, površina kože, </a:t>
            </a:r>
            <a:r>
              <a:rPr lang="sl-SI" sz="2799" u="sng" dirty="0"/>
              <a:t>črevesje</a:t>
            </a:r>
            <a:r>
              <a:rPr lang="sl-SI" sz="2799" dirty="0"/>
              <a:t>. </a:t>
            </a:r>
          </a:p>
          <a:p>
            <a:r>
              <a:rPr lang="sl-SI" sz="2799" dirty="0"/>
              <a:t>Deluje zaščitno pred patogeni – nujna je vrstna pestrost</a:t>
            </a:r>
          </a:p>
          <a:p>
            <a:r>
              <a:rPr lang="sl-SI" sz="2799" dirty="0"/>
              <a:t>Mikrobiote je </a:t>
            </a:r>
            <a:r>
              <a:rPr lang="sl-SI" sz="2799" b="1" dirty="0"/>
              <a:t>več prisotne v debelem črevesu </a:t>
            </a:r>
            <a:r>
              <a:rPr lang="sl-SI" sz="2799" dirty="0"/>
              <a:t>in manj v začetku prebavne cevi! </a:t>
            </a:r>
          </a:p>
        </p:txBody>
      </p:sp>
    </p:spTree>
    <p:extLst>
      <p:ext uri="{BB962C8B-B14F-4D97-AF65-F5344CB8AC3E}">
        <p14:creationId xmlns:p14="http://schemas.microsoft.com/office/powerpoint/2010/main" val="295548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249631" y="405452"/>
            <a:ext cx="11603921" cy="6322209"/>
          </a:xfrm>
          <a:prstGeom prst="rect">
            <a:avLst/>
          </a:prstGeom>
        </p:spPr>
      </p:pic>
    </p:spTree>
    <p:extLst>
      <p:ext uri="{BB962C8B-B14F-4D97-AF65-F5344CB8AC3E}">
        <p14:creationId xmlns:p14="http://schemas.microsoft.com/office/powerpoint/2010/main" val="10064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44850" y="117495"/>
            <a:ext cx="10512862" cy="615443"/>
          </a:xfrm>
        </p:spPr>
        <p:txBody>
          <a:bodyPr>
            <a:normAutofit fontScale="90000"/>
          </a:bodyPr>
          <a:lstStyle/>
          <a:p>
            <a:r>
              <a:rPr lang="sl-SI" dirty="0" smtClean="0"/>
              <a:t>Kako se razvija </a:t>
            </a:r>
            <a:r>
              <a:rPr lang="sl-SI" dirty="0" err="1" smtClean="0"/>
              <a:t>simbiontska</a:t>
            </a:r>
            <a:r>
              <a:rPr lang="sl-SI" dirty="0" smtClean="0"/>
              <a:t> </a:t>
            </a:r>
            <a:r>
              <a:rPr lang="sl-SI" dirty="0" err="1" smtClean="0"/>
              <a:t>mikrobiota</a:t>
            </a:r>
            <a:r>
              <a:rPr lang="sl-SI" dirty="0" smtClean="0"/>
              <a:t>?</a:t>
            </a:r>
            <a:endParaRPr lang="sl-SI" dirty="0"/>
          </a:p>
        </p:txBody>
      </p:sp>
      <p:pic>
        <p:nvPicPr>
          <p:cNvPr id="4" name="Slika 3"/>
          <p:cNvPicPr>
            <a:picLocks noChangeAspect="1"/>
          </p:cNvPicPr>
          <p:nvPr/>
        </p:nvPicPr>
        <p:blipFill>
          <a:blip r:embed="rId2"/>
          <a:stretch>
            <a:fillRect/>
          </a:stretch>
        </p:blipFill>
        <p:spPr>
          <a:xfrm>
            <a:off x="458108" y="576689"/>
            <a:ext cx="11323454" cy="6295424"/>
          </a:xfrm>
          <a:prstGeom prst="rect">
            <a:avLst/>
          </a:prstGeom>
        </p:spPr>
      </p:pic>
    </p:spTree>
    <p:extLst>
      <p:ext uri="{BB962C8B-B14F-4D97-AF65-F5344CB8AC3E}">
        <p14:creationId xmlns:p14="http://schemas.microsoft.com/office/powerpoint/2010/main" val="7083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uhanje 16 x 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Office_14352456_TF02787942" id="{BA7B4CD1-C672-4C69-90ED-233E61562673}" vid="{F4C773D7-BAD4-4101-B2ED-EBD15FE3D9D4}"/>
    </a:ext>
  </a:extLst>
</a:theme>
</file>

<file path=ppt/theme/theme2.xml><?xml version="1.0" encoding="utf-8"?>
<a:theme xmlns:a="http://schemas.openxmlformats.org/drawingml/2006/main" name="Officeova tema">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ova tema">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262f94-9f35-4ac3-9a90-690165a166b7"/>
    <ds:schemaRef ds:uri="http://purl.org/dc/elements/1.1/"/>
    <ds:schemaRef ds:uri="http://schemas.microsoft.com/office/2006/metadata/properties"/>
    <ds:schemaRef ds:uri="a4f35948-e619-41b3-aa29-22878b09cfd2"/>
    <ds:schemaRef ds:uri="http://www.w3.org/XML/1998/namespace"/>
    <ds:schemaRef ds:uri="http://purl.org/dc/dcmityp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Predstavitev sveže hrane (širokozaslonska)</Template>
  <TotalTime>956</TotalTime>
  <Words>2947</Words>
  <Application>Microsoft Office PowerPoint</Application>
  <PresentationFormat>Po meri</PresentationFormat>
  <Paragraphs>264</Paragraphs>
  <Slides>51</Slides>
  <Notes>5</Notes>
  <HiddenSlides>0</HiddenSlides>
  <MMClips>0</MMClips>
  <ScaleCrop>false</ScaleCrop>
  <HeadingPairs>
    <vt:vector size="6" baseType="variant">
      <vt:variant>
        <vt:lpstr>Uporabljene pisave</vt:lpstr>
      </vt:variant>
      <vt:variant>
        <vt:i4>11</vt:i4>
      </vt:variant>
      <vt:variant>
        <vt:lpstr>Tema</vt:lpstr>
      </vt:variant>
      <vt:variant>
        <vt:i4>1</vt:i4>
      </vt:variant>
      <vt:variant>
        <vt:lpstr>Naslovi diapozitivov</vt:lpstr>
      </vt:variant>
      <vt:variant>
        <vt:i4>51</vt:i4>
      </vt:variant>
    </vt:vector>
  </HeadingPairs>
  <TitlesOfParts>
    <vt:vector size="63" baseType="lpstr">
      <vt:lpstr>Arial</vt:lpstr>
      <vt:lpstr>Cambria</vt:lpstr>
      <vt:lpstr>Century Gothic</vt:lpstr>
      <vt:lpstr>Constantia</vt:lpstr>
      <vt:lpstr>Georgia</vt:lpstr>
      <vt:lpstr>Google Sans</vt:lpstr>
      <vt:lpstr>msgothic</vt:lpstr>
      <vt:lpstr>Roboto</vt:lpstr>
      <vt:lpstr>Symbol</vt:lpstr>
      <vt:lpstr>Trebuchet MS</vt:lpstr>
      <vt:lpstr>Wingdings</vt:lpstr>
      <vt:lpstr>Kuhanje 16 x 9</vt:lpstr>
      <vt:lpstr>Prehrana in dodatki pri duševnih motnjah</vt:lpstr>
      <vt:lpstr>Prehrana in duševno zdravje</vt:lpstr>
      <vt:lpstr>PowerPointova predstavitev</vt:lpstr>
      <vt:lpstr>Ozadje stresno izzvanih duševnih motenj</vt:lpstr>
      <vt:lpstr>Korelacija stresnih in metabolnih motenj</vt:lpstr>
      <vt:lpstr>Krvno-možganska pregrada in prehod  nutrientov </vt:lpstr>
      <vt:lpstr>Kaj počne mikrobiota?</vt:lpstr>
      <vt:lpstr>PowerPointova predstavitev</vt:lpstr>
      <vt:lpstr>Kako se razvija simbiontska mikrobiota?</vt:lpstr>
      <vt:lpstr>PowerPointova predstavitev</vt:lpstr>
      <vt:lpstr>Potek rojstva, mikrobiota in duševne motnje</vt:lpstr>
      <vt:lpstr>Dejavniki vpliva na duševno zdravje</vt:lpstr>
      <vt:lpstr>PowerPointova predstavitev</vt:lpstr>
      <vt:lpstr>PowerPointova predstavitev</vt:lpstr>
      <vt:lpstr>Povezava prebavil z možgani - preko živčevja</vt:lpstr>
      <vt:lpstr>Katere motnje povzroča mikrobiota?  Kateri produkti metabolizma vplivajo na gostitelja?</vt:lpstr>
      <vt:lpstr>Pomen mikrobiomske RNA za razvoj metabolnih motenj</vt:lpstr>
      <vt:lpstr>Transplantacija fekalne mikrobiote - FMT</vt:lpstr>
      <vt:lpstr>PowerPointova predstavitev</vt:lpstr>
      <vt:lpstr>Sestava mikrobiote osiromašena pri AD</vt:lpstr>
      <vt:lpstr>PowerPointova predstavitev</vt:lpstr>
      <vt:lpstr>Dejavniki, na katere lahko vplivamo z dietami / nutricističnimi pristopi</vt:lpstr>
      <vt:lpstr>Kognitivne spremembe in izboljšana prehrana</vt:lpstr>
      <vt:lpstr>Diete</vt:lpstr>
      <vt:lpstr>Hiperglikemična hrana in vnetja</vt:lpstr>
      <vt:lpstr>Oksidativni stres in metabolizem maščobnih kislin</vt:lpstr>
      <vt:lpstr>Kinurenin/triptofansko razmerje pri kognitivnih funkcijah pri depresiji</vt:lpstr>
      <vt:lpstr>Povečan homocistein</vt:lpstr>
      <vt:lpstr>Pomen metilacije</vt:lpstr>
      <vt:lpstr>Homocistein in kognitivni upad</vt:lpstr>
      <vt:lpstr>Omega-3  maščobe</vt:lpstr>
      <vt:lpstr>DHA maščobne kisline (Omega-3 MK)</vt:lpstr>
      <vt:lpstr>Omega-3 MK</vt:lpstr>
      <vt:lpstr>Priporočeni vnos Omega-3</vt:lpstr>
      <vt:lpstr>Učinki omega—3?</vt:lpstr>
      <vt:lpstr>Souvenaid</vt:lpstr>
      <vt:lpstr>Diete za izboljšanje duševnega zdravja</vt:lpstr>
      <vt:lpstr>Vitamini in antioksidanti  B12 in folat</vt:lpstr>
      <vt:lpstr>Vitamini in antioksidanti Vitamin D</vt:lpstr>
      <vt:lpstr>Vitamin D</vt:lpstr>
      <vt:lpstr>Vitamini in antioksidanti  E,C,A</vt:lpstr>
      <vt:lpstr>Antioksidanti</vt:lpstr>
      <vt:lpstr>Magnezij</vt:lpstr>
      <vt:lpstr>Cink</vt:lpstr>
      <vt:lpstr>PowerPointova predstavitev</vt:lpstr>
      <vt:lpstr>Selen</vt:lpstr>
      <vt:lpstr>Insulinska rezistenca</vt:lpstr>
      <vt:lpstr>Bolezni ožilja</vt:lpstr>
      <vt:lpstr>Telesna aktivnost</vt:lpstr>
      <vt:lpstr>Telesna aktivnost</vt:lpstr>
      <vt:lpstr>Psihobiotiki?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Prehrana in dodatki pri duševnih motnjah</dc:title>
  <dc:creator>Drevenšek, Gorazd</dc:creator>
  <cp:lastModifiedBy>Drevenšek, Gorazd</cp:lastModifiedBy>
  <cp:revision>10</cp:revision>
  <dcterms:created xsi:type="dcterms:W3CDTF">2026-01-09T12:40:29Z</dcterms:created>
  <dcterms:modified xsi:type="dcterms:W3CDTF">2026-01-12T20:09:55Z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