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0" r:id="rId1"/>
  </p:sldMasterIdLst>
  <p:notesMasterIdLst>
    <p:notesMasterId r:id="rId34"/>
  </p:notesMasterIdLst>
  <p:handoutMasterIdLst>
    <p:handoutMasterId r:id="rId35"/>
  </p:handout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98" r:id="rId16"/>
    <p:sldId id="276" r:id="rId17"/>
    <p:sldId id="277" r:id="rId18"/>
    <p:sldId id="278" r:id="rId19"/>
    <p:sldId id="280" r:id="rId20"/>
    <p:sldId id="281" r:id="rId21"/>
    <p:sldId id="282" r:id="rId22"/>
    <p:sldId id="283" r:id="rId23"/>
    <p:sldId id="287" r:id="rId24"/>
    <p:sldId id="284" r:id="rId25"/>
    <p:sldId id="285" r:id="rId26"/>
    <p:sldId id="288" r:id="rId27"/>
    <p:sldId id="289" r:id="rId28"/>
    <p:sldId id="296" r:id="rId29"/>
    <p:sldId id="297" r:id="rId30"/>
    <p:sldId id="292" r:id="rId31"/>
    <p:sldId id="293" r:id="rId32"/>
    <p:sldId id="286" r:id="rId33"/>
  </p:sldIdLst>
  <p:sldSz cx="9144000" cy="6858000" type="screen4x3"/>
  <p:notesSz cx="7099300" cy="10234613"/>
  <p:defaultTextStyle>
    <a:defPPr>
      <a:defRPr lang="sl-S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rednji slog 4 – poudarek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9012ECD-51FC-41F1-AA8D-1B2483CD663E}" styleName="Svetel slog 2 – poudarek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585" autoAdjust="0"/>
    <p:restoredTop sz="94938" autoAdjust="0"/>
  </p:normalViewPr>
  <p:slideViewPr>
    <p:cSldViewPr>
      <p:cViewPr varScale="1">
        <p:scale>
          <a:sx n="103" d="100"/>
          <a:sy n="103" d="100"/>
        </p:scale>
        <p:origin x="36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4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F83CA3F-FC03-9141-9061-5BC68532E235}" type="datetimeFigureOut">
              <a:rPr lang="sl-SI"/>
              <a:pPr>
                <a:defRPr/>
              </a:pPr>
              <a:t>5. 11. 2017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</a:defRPr>
            </a:lvl1pPr>
          </a:lstStyle>
          <a:p>
            <a:pPr>
              <a:defRPr/>
            </a:pPr>
            <a:fld id="{C2EB6BC0-C870-B040-8291-959B2FE0E160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</p:spTree>
    <p:extLst>
      <p:ext uri="{BB962C8B-B14F-4D97-AF65-F5344CB8AC3E}">
        <p14:creationId xmlns:p14="http://schemas.microsoft.com/office/powerpoint/2010/main" val="31136813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156363A7-5357-0C4D-8702-FE36514BEF07}" type="datetimeFigureOut">
              <a:rPr lang="sl-SI"/>
              <a:pPr>
                <a:defRPr/>
              </a:pPr>
              <a:t>5. 11. 2017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8350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sl-SI" noProof="0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709613" y="4862513"/>
            <a:ext cx="5680075" cy="460375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sl-SI" noProof="0" smtClean="0"/>
              <a:t>Kliknite, če želite urediti sloge besedila matrice</a:t>
            </a:r>
          </a:p>
          <a:p>
            <a:pPr lvl="1"/>
            <a:r>
              <a:rPr lang="sl-SI" noProof="0" smtClean="0"/>
              <a:t>Druga raven</a:t>
            </a:r>
          </a:p>
          <a:p>
            <a:pPr lvl="2"/>
            <a:r>
              <a:rPr lang="sl-SI" noProof="0" smtClean="0"/>
              <a:t>Tretja raven</a:t>
            </a:r>
          </a:p>
          <a:p>
            <a:pPr lvl="3"/>
            <a:r>
              <a:rPr lang="sl-SI" noProof="0" smtClean="0"/>
              <a:t>Četrta raven</a:t>
            </a:r>
          </a:p>
          <a:p>
            <a:pPr lvl="4"/>
            <a:r>
              <a:rPr lang="sl-SI" noProof="0" smtClean="0"/>
              <a:t>Peta raven</a:t>
            </a:r>
            <a:endParaRPr lang="sl-SI" noProof="0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Calibri" charset="0"/>
              </a:defRPr>
            </a:lvl1pPr>
          </a:lstStyle>
          <a:p>
            <a:pPr>
              <a:defRPr/>
            </a:pPr>
            <a:fld id="{484A9C38-AD74-244A-8008-5919B7D95984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</p:spTree>
    <p:extLst>
      <p:ext uri="{BB962C8B-B14F-4D97-AF65-F5344CB8AC3E}">
        <p14:creationId xmlns:p14="http://schemas.microsoft.com/office/powerpoint/2010/main" val="322823837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Ograda stranske slik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6386" name="Ograda opomb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x-none"/>
          </a:p>
        </p:txBody>
      </p:sp>
      <p:sp>
        <p:nvSpPr>
          <p:cNvPr id="16387" name="Ograda številke diapoz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</a:pPr>
            <a:fld id="{81E7E078-0728-834A-96F9-650ABD35BF76}" type="slidenum">
              <a:rPr lang="sl-SI" altLang="x-none" sz="1300"/>
              <a:pPr>
                <a:spcBef>
                  <a:spcPct val="0"/>
                </a:spcBef>
              </a:pPr>
              <a:t>1</a:t>
            </a:fld>
            <a:endParaRPr lang="sl-SI" altLang="x-none" sz="13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614A7-0C15-4FC3-9135-C1ADE506915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693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otnik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Pravokotnik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Pravokotnik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Pravokotnik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sl-SI" dirty="0" smtClean="0"/>
              <a:t>Kliknite, če želite urediti slog podnaslova matrice</a:t>
            </a:r>
            <a:endParaRPr lang="en-US" dirty="0"/>
          </a:p>
        </p:txBody>
      </p:sp>
      <p:sp>
        <p:nvSpPr>
          <p:cNvPr id="10" name="Ograda noge 16"/>
          <p:cNvSpPr>
            <a:spLocks noGrp="1"/>
          </p:cNvSpPr>
          <p:nvPr>
            <p:ph type="ftr" sz="quarter" idx="10"/>
          </p:nvPr>
        </p:nvSpPr>
        <p:spPr>
          <a:xfrm>
            <a:off x="2124075" y="6381750"/>
            <a:ext cx="5184775" cy="366713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 dirty="0" err="1" smtClean="0"/>
              <a:t>Jezikovne</a:t>
            </a:r>
            <a:r>
              <a:rPr lang="en-US" dirty="0" smtClean="0"/>
              <a:t> </a:t>
            </a:r>
            <a:r>
              <a:rPr lang="en-US" dirty="0" err="1" smtClean="0"/>
              <a:t>tehnolgije</a:t>
            </a:r>
            <a:r>
              <a:rPr lang="en-US" dirty="0" smtClean="0"/>
              <a:t>, </a:t>
            </a:r>
            <a:r>
              <a:rPr lang="en-US" dirty="0" err="1"/>
              <a:t>Jernej</a:t>
            </a:r>
            <a:r>
              <a:rPr lang="en-US" dirty="0"/>
              <a:t> </a:t>
            </a:r>
            <a:r>
              <a:rPr lang="en-US" dirty="0" err="1"/>
              <a:t>Vičič</a:t>
            </a:r>
            <a:endParaRPr lang="sl-SI" dirty="0"/>
          </a:p>
        </p:txBody>
      </p:sp>
      <p:sp>
        <p:nvSpPr>
          <p:cNvPr id="11" name="Ograda številke diapozitiva 28"/>
          <p:cNvSpPr>
            <a:spLocks noGrp="1"/>
          </p:cNvSpPr>
          <p:nvPr>
            <p:ph type="sldNum" sz="quarter" idx="11"/>
          </p:nvPr>
        </p:nvSpPr>
        <p:spPr>
          <a:xfrm>
            <a:off x="1216025" y="6354763"/>
            <a:ext cx="8350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4DA412-AC57-6B44-9F31-FB6BDE394505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</p:spTree>
    <p:extLst>
      <p:ext uri="{BB962C8B-B14F-4D97-AF65-F5344CB8AC3E}">
        <p14:creationId xmlns:p14="http://schemas.microsoft.com/office/powerpoint/2010/main" val="1475007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no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Razvoj iger, Jernej Vičič</a:t>
            </a:r>
            <a:endParaRPr lang="sl-SI"/>
          </a:p>
        </p:txBody>
      </p:sp>
      <p:sp>
        <p:nvSpPr>
          <p:cNvPr id="5" name="Ograda številke diapozitiva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EE1099-B36F-B945-B354-9F33ACC05B8D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</p:spTree>
    <p:extLst>
      <p:ext uri="{BB962C8B-B14F-4D97-AF65-F5344CB8AC3E}">
        <p14:creationId xmlns:p14="http://schemas.microsoft.com/office/powerpoint/2010/main" val="20914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aven konek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Enakokraki trikotnik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aven konektor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7" name="Ograda datuma 3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Ograda noge 4"/>
          <p:cNvSpPr>
            <a:spLocks noGrp="1"/>
          </p:cNvSpPr>
          <p:nvPr>
            <p:ph type="ftr" sz="quarter" idx="11"/>
          </p:nvPr>
        </p:nvSpPr>
        <p:spPr>
          <a:xfrm>
            <a:off x="2898775" y="6356350"/>
            <a:ext cx="3505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/>
              <a:t>Razvoj iger, Jernej Vičič</a:t>
            </a:r>
            <a:endParaRPr lang="sl-SI"/>
          </a:p>
        </p:txBody>
      </p:sp>
      <p:sp>
        <p:nvSpPr>
          <p:cNvPr id="9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A6C058-3AC5-914F-893B-256CBF9CD779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</p:spTree>
    <p:extLst>
      <p:ext uri="{BB962C8B-B14F-4D97-AF65-F5344CB8AC3E}">
        <p14:creationId xmlns:p14="http://schemas.microsoft.com/office/powerpoint/2010/main" val="1361463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8" name="Ograda vsebine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no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 dirty="0" err="1" smtClean="0"/>
              <a:t>Jezikovne</a:t>
            </a:r>
            <a:r>
              <a:rPr lang="en-US" dirty="0" smtClean="0"/>
              <a:t> </a:t>
            </a:r>
            <a:r>
              <a:rPr lang="en-US" dirty="0" err="1" smtClean="0"/>
              <a:t>tehnologije</a:t>
            </a:r>
            <a:r>
              <a:rPr lang="en-US" dirty="0" smtClean="0"/>
              <a:t>, </a:t>
            </a:r>
            <a:r>
              <a:rPr lang="en-US" dirty="0" err="1"/>
              <a:t>Jernej</a:t>
            </a:r>
            <a:r>
              <a:rPr lang="en-US" dirty="0"/>
              <a:t> </a:t>
            </a:r>
            <a:r>
              <a:rPr lang="en-US" dirty="0" err="1"/>
              <a:t>Vičič</a:t>
            </a:r>
            <a:endParaRPr lang="sl-SI" dirty="0"/>
          </a:p>
        </p:txBody>
      </p:sp>
      <p:sp>
        <p:nvSpPr>
          <p:cNvPr id="5" name="Ograda številke diapozitiva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525E26-9510-0A42-92E1-E7DFC9744131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</p:spTree>
    <p:extLst>
      <p:ext uri="{BB962C8B-B14F-4D97-AF65-F5344CB8AC3E}">
        <p14:creationId xmlns:p14="http://schemas.microsoft.com/office/powerpoint/2010/main" val="2046558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otnik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Pravokotnik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datuma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noge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 dirty="0" err="1" smtClean="0"/>
              <a:t>Jezikovne</a:t>
            </a:r>
            <a:r>
              <a:rPr lang="en-US" dirty="0" smtClean="0"/>
              <a:t> </a:t>
            </a:r>
            <a:r>
              <a:rPr lang="en-US" dirty="0" err="1" smtClean="0"/>
              <a:t>tehnologije</a:t>
            </a:r>
            <a:r>
              <a:rPr lang="en-US" dirty="0" smtClean="0"/>
              <a:t>, </a:t>
            </a:r>
            <a:r>
              <a:rPr lang="en-US" dirty="0" err="1"/>
              <a:t>Jernej</a:t>
            </a:r>
            <a:r>
              <a:rPr lang="en-US" dirty="0"/>
              <a:t> </a:t>
            </a:r>
            <a:r>
              <a:rPr lang="en-US" dirty="0" err="1"/>
              <a:t>Vičič</a:t>
            </a:r>
            <a:endParaRPr lang="sl-SI" dirty="0"/>
          </a:p>
        </p:txBody>
      </p:sp>
      <p:sp>
        <p:nvSpPr>
          <p:cNvPr id="8" name="Ograda številke diapozitiva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2A1DEC-EA76-0649-8D28-27992C815F1F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</p:spTree>
    <p:extLst>
      <p:ext uri="{BB962C8B-B14F-4D97-AF65-F5344CB8AC3E}">
        <p14:creationId xmlns:p14="http://schemas.microsoft.com/office/powerpoint/2010/main" val="2692532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9" name="Ograda vsebine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11" name="Ograda vsebine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5" name="Ograda no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Razvoj iger, Jernej Vičič</a:t>
            </a:r>
            <a:endParaRPr lang="sl-SI"/>
          </a:p>
        </p:txBody>
      </p:sp>
      <p:sp>
        <p:nvSpPr>
          <p:cNvPr id="6" name="Ograda številke diapozitiva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592B9-3CC7-2343-8795-737AE4BF331D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</p:spTree>
    <p:extLst>
      <p:ext uri="{BB962C8B-B14F-4D97-AF65-F5344CB8AC3E}">
        <p14:creationId xmlns:p14="http://schemas.microsoft.com/office/powerpoint/2010/main" val="1980975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11" name="Ograda vsebine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13" name="Ograda vsebine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7" name="Ograda no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Razvoj iger, Jernej Vičič</a:t>
            </a:r>
            <a:endParaRPr lang="sl-SI"/>
          </a:p>
        </p:txBody>
      </p:sp>
      <p:sp>
        <p:nvSpPr>
          <p:cNvPr id="8" name="Ograda številke diapozitiva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0AF46-D28A-2647-9CEC-F42AE9DCE741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</p:spTree>
    <p:extLst>
      <p:ext uri="{BB962C8B-B14F-4D97-AF65-F5344CB8AC3E}">
        <p14:creationId xmlns:p14="http://schemas.microsoft.com/office/powerpoint/2010/main" val="1813996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nakokraki trikotnik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4" name="Ograda datuma 2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Ograda noge 3"/>
          <p:cNvSpPr>
            <a:spLocks noGrp="1"/>
          </p:cNvSpPr>
          <p:nvPr>
            <p:ph type="ftr" sz="quarter" idx="11"/>
          </p:nvPr>
        </p:nvSpPr>
        <p:spPr>
          <a:xfrm>
            <a:off x="2898775" y="6356350"/>
            <a:ext cx="3505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/>
              <a:t>Razvoj iger, Jernej Vičič</a:t>
            </a:r>
            <a:endParaRPr lang="sl-SI"/>
          </a:p>
        </p:txBody>
      </p:sp>
      <p:sp>
        <p:nvSpPr>
          <p:cNvPr id="6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4CEDB-5E17-A14F-A474-896E26130B5C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</p:spTree>
    <p:extLst>
      <p:ext uri="{BB962C8B-B14F-4D97-AF65-F5344CB8AC3E}">
        <p14:creationId xmlns:p14="http://schemas.microsoft.com/office/powerpoint/2010/main" val="591311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aven konek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Enakokraki trikotnik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Ograda datuma 1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Ograda noge 2"/>
          <p:cNvSpPr>
            <a:spLocks noGrp="1"/>
          </p:cNvSpPr>
          <p:nvPr>
            <p:ph type="ftr" sz="quarter" idx="11"/>
          </p:nvPr>
        </p:nvSpPr>
        <p:spPr>
          <a:xfrm>
            <a:off x="2898775" y="6356350"/>
            <a:ext cx="3505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/>
              <a:t>Razvoj iger, Jernej Vičič</a:t>
            </a:r>
            <a:endParaRPr lang="sl-SI"/>
          </a:p>
        </p:txBody>
      </p:sp>
      <p:sp>
        <p:nvSpPr>
          <p:cNvPr id="6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2E0F1F-27E8-7246-8FC9-7B3687CAE6B1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</p:spTree>
    <p:extLst>
      <p:ext uri="{BB962C8B-B14F-4D97-AF65-F5344CB8AC3E}">
        <p14:creationId xmlns:p14="http://schemas.microsoft.com/office/powerpoint/2010/main" val="1769142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aven konek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Raven konektor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Enakokraki trikotnik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12" name="Ograda vsebine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8" name="Ograda datuma 4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Ograda noge 5"/>
          <p:cNvSpPr>
            <a:spLocks noGrp="1"/>
          </p:cNvSpPr>
          <p:nvPr>
            <p:ph type="ftr" sz="quarter" idx="11"/>
          </p:nvPr>
        </p:nvSpPr>
        <p:spPr>
          <a:xfrm>
            <a:off x="2898775" y="6356350"/>
            <a:ext cx="3505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/>
              <a:t>Razvoj iger, Jernej Vičič</a:t>
            </a:r>
            <a:endParaRPr lang="sl-SI"/>
          </a:p>
        </p:txBody>
      </p:sp>
      <p:sp>
        <p:nvSpPr>
          <p:cNvPr id="10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592623-38E6-AC44-A17B-760E9DFDB806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</p:spTree>
    <p:extLst>
      <p:ext uri="{BB962C8B-B14F-4D97-AF65-F5344CB8AC3E}">
        <p14:creationId xmlns:p14="http://schemas.microsoft.com/office/powerpoint/2010/main" val="2067392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aven konek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Enakokraki trikotnik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Pravokotnik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sl-SI" smtClean="0"/>
              <a:t>Kliknite, če želite urediti slog naslova matrice</a:t>
            </a:r>
            <a:endParaRPr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sl-SI" noProof="0" smtClean="0"/>
              <a:t>Kliknite ikono, če želite dodati sliko</a:t>
            </a:r>
            <a:endParaRPr lang="en-US" noProof="0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8" name="Ograda datuma 4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Ograda noge 5"/>
          <p:cNvSpPr>
            <a:spLocks noGrp="1"/>
          </p:cNvSpPr>
          <p:nvPr>
            <p:ph type="ftr" sz="quarter" idx="11"/>
          </p:nvPr>
        </p:nvSpPr>
        <p:spPr>
          <a:xfrm>
            <a:off x="2898775" y="6356350"/>
            <a:ext cx="3505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en-US"/>
              <a:t>Razvoj iger, Jernej Vičič</a:t>
            </a:r>
            <a:endParaRPr lang="sl-SI"/>
          </a:p>
        </p:txBody>
      </p:sp>
      <p:sp>
        <p:nvSpPr>
          <p:cNvPr id="10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50AD74-EB9E-B44C-9240-8C2FCD61BDDF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</p:spTree>
    <p:extLst>
      <p:ext uri="{BB962C8B-B14F-4D97-AF65-F5344CB8AC3E}">
        <p14:creationId xmlns:p14="http://schemas.microsoft.com/office/powerpoint/2010/main" val="3750952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grada naslova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x-none"/>
              <a:t>Kliknite, če želite urediti slog naslova matrice</a:t>
            </a:r>
            <a:endParaRPr lang="en-US" altLang="x-none"/>
          </a:p>
        </p:txBody>
      </p:sp>
      <p:sp>
        <p:nvSpPr>
          <p:cNvPr id="1027" name="Ograda besedila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x-none"/>
              <a:t>Kliknite, če želite urediti sloge besedila matrice</a:t>
            </a:r>
          </a:p>
          <a:p>
            <a:pPr lvl="1"/>
            <a:r>
              <a:rPr lang="sl-SI" altLang="x-none"/>
              <a:t>Druga raven</a:t>
            </a:r>
          </a:p>
          <a:p>
            <a:pPr lvl="2"/>
            <a:r>
              <a:rPr lang="sl-SI" altLang="x-none"/>
              <a:t>Tretja raven</a:t>
            </a:r>
          </a:p>
          <a:p>
            <a:pPr lvl="3"/>
            <a:r>
              <a:rPr lang="sl-SI" altLang="x-none"/>
              <a:t>Četrta raven</a:t>
            </a:r>
          </a:p>
          <a:p>
            <a:pPr lvl="4"/>
            <a:r>
              <a:rPr lang="sl-SI" altLang="x-none"/>
              <a:t>Peta raven</a:t>
            </a:r>
            <a:endParaRPr lang="en-US" altLang="x-none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3"/>
          </p:nvPr>
        </p:nvSpPr>
        <p:spPr>
          <a:xfrm>
            <a:off x="2627313" y="6356350"/>
            <a:ext cx="604837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Razvoj iger, Jernej Vičič</a:t>
            </a:r>
            <a:endParaRPr lang="sl-SI"/>
          </a:p>
        </p:txBody>
      </p:sp>
      <p:sp>
        <p:nvSpPr>
          <p:cNvPr id="23" name="Ograda številke diapozitiva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804A418-4AA7-D243-A137-F753C3238016}" type="slidenum">
              <a:rPr lang="sl-SI" altLang="x-none"/>
              <a:pPr>
                <a:defRPr/>
              </a:pPr>
              <a:t>‹#›</a:t>
            </a:fld>
            <a:endParaRPr lang="sl-SI" altLang="x-none"/>
          </a:p>
        </p:txBody>
      </p:sp>
      <p:sp>
        <p:nvSpPr>
          <p:cNvPr id="1030" name="Raven konek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" name="Raven konek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Enakokraki trikotnik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44" r:id="rId4"/>
    <p:sldLayoutId id="2147483845" r:id="rId5"/>
    <p:sldLayoutId id="2147483850" r:id="rId6"/>
    <p:sldLayoutId id="2147483851" r:id="rId7"/>
    <p:sldLayoutId id="2147483852" r:id="rId8"/>
    <p:sldLayoutId id="2147483853" r:id="rId9"/>
    <p:sldLayoutId id="2147483846" r:id="rId10"/>
    <p:sldLayoutId id="2147483854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Franklin Gothic Book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Franklin Gothic Book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Franklin Gothic Book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Franklin Gothic Book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Franklin Gothic Book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Franklin Gothic Book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Franklin Gothic Book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Franklin Gothic Book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Naslov 1"/>
          <p:cNvSpPr>
            <a:spLocks noGrp="1"/>
          </p:cNvSpPr>
          <p:nvPr>
            <p:ph type="ctrTitle"/>
          </p:nvPr>
        </p:nvSpPr>
        <p:spPr>
          <a:xfrm>
            <a:off x="442913" y="3557588"/>
            <a:ext cx="7772400" cy="1470025"/>
          </a:xfrm>
        </p:spPr>
        <p:txBody>
          <a:bodyPr/>
          <a:lstStyle/>
          <a:p>
            <a:pPr eaLnBrk="1" hangingPunct="1"/>
            <a:r>
              <a:rPr lang="sl-SI" altLang="x-none" sz="2800" dirty="0" smtClean="0"/>
              <a:t>Algoritem Viterbi</a:t>
            </a:r>
            <a:endParaRPr lang="sl-SI" altLang="x-none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785938" y="676275"/>
            <a:ext cx="6400800" cy="17526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sl-SI" dirty="0" smtClean="0"/>
              <a:t>Jezikovne tehnologije</a:t>
            </a:r>
            <a:endParaRPr lang="sl-SI" dirty="0"/>
          </a:p>
        </p:txBody>
      </p:sp>
      <p:sp>
        <p:nvSpPr>
          <p:cNvPr id="15363" name="Podnaslov 2"/>
          <p:cNvSpPr txBox="1">
            <a:spLocks/>
          </p:cNvSpPr>
          <p:nvPr/>
        </p:nvSpPr>
        <p:spPr bwMode="auto">
          <a:xfrm>
            <a:off x="1071563" y="5214938"/>
            <a:ext cx="714375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6000"/>
              <a:buFont typeface="Wingdings 3" charset="2"/>
              <a:buChar char=""/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ts val="500"/>
              </a:spcBef>
              <a:buClr>
                <a:schemeClr val="accent2"/>
              </a:buClr>
              <a:buSzPct val="76000"/>
              <a:buFont typeface="Wingdings 3" charset="2"/>
              <a:buChar char=""/>
              <a:defRPr sz="23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spcBef>
                <a:spcPts val="500"/>
              </a:spcBef>
              <a:buClr>
                <a:srgbClr val="BCBCBC"/>
              </a:buClr>
              <a:buSzPct val="76000"/>
              <a:buFont typeface="Wingdings 3" charset="2"/>
              <a:buChar char="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ts val="400"/>
              </a:spcBef>
              <a:buClr>
                <a:srgbClr val="8BA2B4"/>
              </a:buClr>
              <a:buSzPct val="70000"/>
              <a:buFont typeface="Wingdings" charset="2"/>
              <a:buChar char="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ts val="300"/>
              </a:spcBef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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20000"/>
              </a:spcBef>
              <a:buClrTx/>
              <a:buSzTx/>
              <a:buFont typeface="Arial" charset="0"/>
              <a:buNone/>
            </a:pPr>
            <a:r>
              <a:rPr lang="sl-SI" altLang="x-none" sz="1800" dirty="0">
                <a:solidFill>
                  <a:srgbClr val="898989"/>
                </a:solidFill>
              </a:rPr>
              <a:t>Jernej Vičič   		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smtClean="0"/>
              <a:t>Hidden markov models</a:t>
            </a:r>
            <a:br>
              <a:rPr lang="sl-SI" smtClean="0"/>
            </a:br>
            <a:r>
              <a:rPr lang="sl-SI" smtClean="0"/>
              <a:t>( stohastični končni avtomati )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smtClean="0"/>
              <a:t>scenariji, kjer stanja niso direktno vidna,</a:t>
            </a:r>
          </a:p>
          <a:p>
            <a:r>
              <a:rPr lang="sl-SI" smtClean="0"/>
              <a:t>rabimo razširitev (Hidden Markov Models).</a:t>
            </a:r>
          </a:p>
          <a:p>
            <a:endParaRPr lang="sl-SI" smtClean="0"/>
          </a:p>
        </p:txBody>
      </p:sp>
      <p:grpSp>
        <p:nvGrpSpPr>
          <p:cNvPr id="49" name="Group 4"/>
          <p:cNvGrpSpPr>
            <a:grpSpLocks/>
          </p:cNvGrpSpPr>
          <p:nvPr/>
        </p:nvGrpSpPr>
        <p:grpSpPr bwMode="auto">
          <a:xfrm>
            <a:off x="914400" y="3133725"/>
            <a:ext cx="5194300" cy="2251075"/>
            <a:chOff x="286" y="1764"/>
            <a:chExt cx="3272" cy="1418"/>
          </a:xfrm>
        </p:grpSpPr>
        <p:sp>
          <p:nvSpPr>
            <p:cNvPr id="50" name="Oval 5"/>
            <p:cNvSpPr>
              <a:spLocks noChangeArrowheads="1"/>
            </p:cNvSpPr>
            <p:nvPr/>
          </p:nvSpPr>
          <p:spPr bwMode="auto">
            <a:xfrm>
              <a:off x="1194" y="1782"/>
              <a:ext cx="120" cy="288"/>
            </a:xfrm>
            <a:prstGeom prst="ellips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51" name="Oval 6"/>
            <p:cNvSpPr>
              <a:spLocks noChangeArrowheads="1"/>
            </p:cNvSpPr>
            <p:nvPr/>
          </p:nvSpPr>
          <p:spPr bwMode="auto">
            <a:xfrm>
              <a:off x="1176" y="2052"/>
              <a:ext cx="144" cy="144"/>
            </a:xfrm>
            <a:prstGeom prst="ellipse">
              <a:avLst/>
            </a:prstGeom>
            <a:solidFill>
              <a:srgbClr val="FC0128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52" name="Line 7"/>
            <p:cNvSpPr>
              <a:spLocks noChangeShapeType="1"/>
            </p:cNvSpPr>
            <p:nvPr/>
          </p:nvSpPr>
          <p:spPr bwMode="auto">
            <a:xfrm>
              <a:off x="1314" y="1920"/>
              <a:ext cx="0" cy="4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53" name="Line 8"/>
            <p:cNvSpPr>
              <a:spLocks noChangeShapeType="1"/>
            </p:cNvSpPr>
            <p:nvPr/>
          </p:nvSpPr>
          <p:spPr bwMode="auto">
            <a:xfrm>
              <a:off x="1320" y="2124"/>
              <a:ext cx="606" cy="0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54" name="Line 9"/>
            <p:cNvSpPr>
              <a:spLocks noChangeShapeType="1"/>
            </p:cNvSpPr>
            <p:nvPr/>
          </p:nvSpPr>
          <p:spPr bwMode="auto">
            <a:xfrm>
              <a:off x="1632" y="2124"/>
              <a:ext cx="48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grpSp>
          <p:nvGrpSpPr>
            <p:cNvPr id="55" name="Group 10"/>
            <p:cNvGrpSpPr>
              <a:grpSpLocks/>
            </p:cNvGrpSpPr>
            <p:nvPr/>
          </p:nvGrpSpPr>
          <p:grpSpPr bwMode="auto">
            <a:xfrm>
              <a:off x="2688" y="1782"/>
              <a:ext cx="120" cy="288"/>
              <a:chOff x="2688" y="1782"/>
              <a:chExt cx="120" cy="288"/>
            </a:xfrm>
          </p:grpSpPr>
          <p:sp>
            <p:nvSpPr>
              <p:cNvPr id="92" name="Oval 11"/>
              <p:cNvSpPr>
                <a:spLocks noChangeArrowheads="1"/>
              </p:cNvSpPr>
              <p:nvPr/>
            </p:nvSpPr>
            <p:spPr bwMode="auto">
              <a:xfrm>
                <a:off x="2688" y="1782"/>
                <a:ext cx="120" cy="288"/>
              </a:xfrm>
              <a:prstGeom prst="ellipse">
                <a:avLst/>
              </a:prstGeom>
              <a:noFill/>
              <a:ln w="19050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93" name="Line 12"/>
              <p:cNvSpPr>
                <a:spLocks noChangeShapeType="1"/>
              </p:cNvSpPr>
              <p:nvPr/>
            </p:nvSpPr>
            <p:spPr bwMode="auto">
              <a:xfrm>
                <a:off x="2808" y="1920"/>
                <a:ext cx="0" cy="48"/>
              </a:xfrm>
              <a:prstGeom prst="line">
                <a:avLst/>
              </a:prstGeom>
              <a:noFill/>
              <a:ln w="28575">
                <a:solidFill>
                  <a:schemeClr val="hlink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</p:grpSp>
        <p:sp>
          <p:nvSpPr>
            <p:cNvPr id="56" name="Line 13"/>
            <p:cNvSpPr>
              <a:spLocks noChangeShapeType="1"/>
            </p:cNvSpPr>
            <p:nvPr/>
          </p:nvSpPr>
          <p:spPr bwMode="auto">
            <a:xfrm>
              <a:off x="2814" y="2124"/>
              <a:ext cx="606" cy="0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57" name="Line 14"/>
            <p:cNvSpPr>
              <a:spLocks noChangeShapeType="1"/>
            </p:cNvSpPr>
            <p:nvPr/>
          </p:nvSpPr>
          <p:spPr bwMode="auto">
            <a:xfrm>
              <a:off x="3126" y="2124"/>
              <a:ext cx="48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58" name="Line 15"/>
            <p:cNvSpPr>
              <a:spLocks noChangeShapeType="1"/>
            </p:cNvSpPr>
            <p:nvPr/>
          </p:nvSpPr>
          <p:spPr bwMode="auto">
            <a:xfrm>
              <a:off x="2064" y="2124"/>
              <a:ext cx="606" cy="0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59" name="Line 16"/>
            <p:cNvSpPr>
              <a:spLocks noChangeShapeType="1"/>
            </p:cNvSpPr>
            <p:nvPr/>
          </p:nvSpPr>
          <p:spPr bwMode="auto">
            <a:xfrm>
              <a:off x="2352" y="2124"/>
              <a:ext cx="48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grpSp>
          <p:nvGrpSpPr>
            <p:cNvPr id="60" name="Group 17"/>
            <p:cNvGrpSpPr>
              <a:grpSpLocks/>
            </p:cNvGrpSpPr>
            <p:nvPr/>
          </p:nvGrpSpPr>
          <p:grpSpPr bwMode="auto">
            <a:xfrm>
              <a:off x="3432" y="1782"/>
              <a:ext cx="120" cy="288"/>
              <a:chOff x="2688" y="1782"/>
              <a:chExt cx="120" cy="288"/>
            </a:xfrm>
          </p:grpSpPr>
          <p:sp>
            <p:nvSpPr>
              <p:cNvPr id="90" name="Oval 18"/>
              <p:cNvSpPr>
                <a:spLocks noChangeArrowheads="1"/>
              </p:cNvSpPr>
              <p:nvPr/>
            </p:nvSpPr>
            <p:spPr bwMode="auto">
              <a:xfrm>
                <a:off x="2688" y="1782"/>
                <a:ext cx="120" cy="288"/>
              </a:xfrm>
              <a:prstGeom prst="ellipse">
                <a:avLst/>
              </a:prstGeom>
              <a:noFill/>
              <a:ln w="19050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91" name="Line 19"/>
              <p:cNvSpPr>
                <a:spLocks noChangeShapeType="1"/>
              </p:cNvSpPr>
              <p:nvPr/>
            </p:nvSpPr>
            <p:spPr bwMode="auto">
              <a:xfrm>
                <a:off x="2808" y="1920"/>
                <a:ext cx="0" cy="48"/>
              </a:xfrm>
              <a:prstGeom prst="line">
                <a:avLst/>
              </a:prstGeom>
              <a:noFill/>
              <a:ln w="28575">
                <a:solidFill>
                  <a:schemeClr val="hlink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</p:grpSp>
        <p:grpSp>
          <p:nvGrpSpPr>
            <p:cNvPr id="61" name="Group 20"/>
            <p:cNvGrpSpPr>
              <a:grpSpLocks/>
            </p:cNvGrpSpPr>
            <p:nvPr/>
          </p:nvGrpSpPr>
          <p:grpSpPr bwMode="auto">
            <a:xfrm>
              <a:off x="1932" y="1782"/>
              <a:ext cx="120" cy="288"/>
              <a:chOff x="2688" y="1782"/>
              <a:chExt cx="120" cy="288"/>
            </a:xfrm>
          </p:grpSpPr>
          <p:sp>
            <p:nvSpPr>
              <p:cNvPr id="88" name="Oval 21"/>
              <p:cNvSpPr>
                <a:spLocks noChangeArrowheads="1"/>
              </p:cNvSpPr>
              <p:nvPr/>
            </p:nvSpPr>
            <p:spPr bwMode="auto">
              <a:xfrm>
                <a:off x="2688" y="1782"/>
                <a:ext cx="120" cy="288"/>
              </a:xfrm>
              <a:prstGeom prst="ellipse">
                <a:avLst/>
              </a:prstGeom>
              <a:noFill/>
              <a:ln w="19050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89" name="Line 22"/>
              <p:cNvSpPr>
                <a:spLocks noChangeShapeType="1"/>
              </p:cNvSpPr>
              <p:nvPr/>
            </p:nvSpPr>
            <p:spPr bwMode="auto">
              <a:xfrm>
                <a:off x="2808" y="1920"/>
                <a:ext cx="0" cy="48"/>
              </a:xfrm>
              <a:prstGeom prst="line">
                <a:avLst/>
              </a:prstGeom>
              <a:noFill/>
              <a:ln w="28575">
                <a:solidFill>
                  <a:schemeClr val="hlink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sl-SI"/>
              </a:p>
            </p:txBody>
          </p:sp>
        </p:grpSp>
        <p:sp>
          <p:nvSpPr>
            <p:cNvPr id="62" name="Oval 23"/>
            <p:cNvSpPr>
              <a:spLocks noChangeArrowheads="1"/>
            </p:cNvSpPr>
            <p:nvPr/>
          </p:nvSpPr>
          <p:spPr bwMode="auto">
            <a:xfrm>
              <a:off x="1920" y="2052"/>
              <a:ext cx="144" cy="144"/>
            </a:xfrm>
            <a:prstGeom prst="ellipse">
              <a:avLst/>
            </a:prstGeom>
            <a:solidFill>
              <a:srgbClr val="FC0128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63" name="Oval 24"/>
            <p:cNvSpPr>
              <a:spLocks noChangeArrowheads="1"/>
            </p:cNvSpPr>
            <p:nvPr/>
          </p:nvSpPr>
          <p:spPr bwMode="auto">
            <a:xfrm>
              <a:off x="3414" y="2052"/>
              <a:ext cx="144" cy="144"/>
            </a:xfrm>
            <a:prstGeom prst="ellipse">
              <a:avLst/>
            </a:prstGeom>
            <a:solidFill>
              <a:srgbClr val="FC0128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64" name="Oval 25"/>
            <p:cNvSpPr>
              <a:spLocks noChangeArrowheads="1"/>
            </p:cNvSpPr>
            <p:nvPr/>
          </p:nvSpPr>
          <p:spPr bwMode="auto">
            <a:xfrm>
              <a:off x="2670" y="2052"/>
              <a:ext cx="144" cy="144"/>
            </a:xfrm>
            <a:prstGeom prst="ellipse">
              <a:avLst/>
            </a:prstGeom>
            <a:solidFill>
              <a:srgbClr val="FC0128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65" name="Text Box 26"/>
            <p:cNvSpPr txBox="1">
              <a:spLocks noChangeArrowheads="1"/>
            </p:cNvSpPr>
            <p:nvPr/>
          </p:nvSpPr>
          <p:spPr bwMode="auto">
            <a:xfrm>
              <a:off x="906" y="1764"/>
              <a:ext cx="336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sl-SI" sz="1800" i="0" smtClean="0">
                  <a:ea typeface="Times New Roman (Hebrew)" charset="0"/>
                  <a:cs typeface="Times New Roman (Hebrew)" charset="0"/>
                </a:rPr>
                <a:t>a</a:t>
              </a:r>
              <a:r>
                <a:rPr lang="sl-SI" sz="1800" b="1" i="0" baseline="-25000" smtClean="0">
                  <a:ea typeface="Times New Roman (Hebrew)" charset="0"/>
                  <a:cs typeface="Times New Roman (Hebrew)" charset="0"/>
                </a:rPr>
                <a:t>11</a:t>
              </a:r>
              <a:endParaRPr lang="sl-SI" sz="2400" i="0">
                <a:ea typeface="Times New Roman (Hebrew)" charset="0"/>
                <a:cs typeface="Times New Roman (Hebrew)" charset="0"/>
              </a:endParaRPr>
            </a:p>
          </p:txBody>
        </p:sp>
        <p:sp>
          <p:nvSpPr>
            <p:cNvPr id="66" name="Text Box 27"/>
            <p:cNvSpPr txBox="1">
              <a:spLocks noChangeArrowheads="1"/>
            </p:cNvSpPr>
            <p:nvPr/>
          </p:nvSpPr>
          <p:spPr bwMode="auto">
            <a:xfrm>
              <a:off x="1638" y="1776"/>
              <a:ext cx="336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sl-SI" sz="2000" i="0" smtClean="0">
                  <a:ea typeface="Times New Roman (Hebrew)" charset="0"/>
                  <a:cs typeface="Times New Roman (Hebrew)" charset="0"/>
                </a:rPr>
                <a:t>a</a:t>
              </a:r>
              <a:r>
                <a:rPr lang="sl-SI" sz="2000" b="1" i="0" baseline="-25000" smtClean="0">
                  <a:ea typeface="Times New Roman (Hebrew)" charset="0"/>
                  <a:cs typeface="Times New Roman (Hebrew)" charset="0"/>
                </a:rPr>
                <a:t>22</a:t>
              </a:r>
              <a:endParaRPr lang="sl-SI" sz="2800" i="0">
                <a:ea typeface="Times New Roman (Hebrew)" charset="0"/>
                <a:cs typeface="Times New Roman (Hebrew)" charset="0"/>
              </a:endParaRPr>
            </a:p>
          </p:txBody>
        </p:sp>
        <p:sp>
          <p:nvSpPr>
            <p:cNvPr id="67" name="Text Box 28"/>
            <p:cNvSpPr txBox="1">
              <a:spLocks noChangeArrowheads="1"/>
            </p:cNvSpPr>
            <p:nvPr/>
          </p:nvSpPr>
          <p:spPr bwMode="auto">
            <a:xfrm>
              <a:off x="2406" y="1770"/>
              <a:ext cx="336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sl-SI" sz="1800" i="0" smtClean="0">
                  <a:ea typeface="Times New Roman (Hebrew)" charset="0"/>
                  <a:cs typeface="Times New Roman (Hebrew)" charset="0"/>
                </a:rPr>
                <a:t>a</a:t>
              </a:r>
              <a:r>
                <a:rPr lang="sl-SI" sz="1800" b="1" i="0" baseline="-25000" smtClean="0">
                  <a:ea typeface="Times New Roman (Hebrew)" charset="0"/>
                  <a:cs typeface="Times New Roman (Hebrew)" charset="0"/>
                </a:rPr>
                <a:t>33</a:t>
              </a:r>
              <a:endParaRPr lang="sl-SI" sz="2400" i="0">
                <a:ea typeface="Times New Roman (Hebrew)" charset="0"/>
                <a:cs typeface="Times New Roman (Hebrew)" charset="0"/>
              </a:endParaRPr>
            </a:p>
          </p:txBody>
        </p:sp>
        <p:sp>
          <p:nvSpPr>
            <p:cNvPr id="68" name="Text Box 29"/>
            <p:cNvSpPr txBox="1">
              <a:spLocks noChangeArrowheads="1"/>
            </p:cNvSpPr>
            <p:nvPr/>
          </p:nvSpPr>
          <p:spPr bwMode="auto">
            <a:xfrm>
              <a:off x="3150" y="1764"/>
              <a:ext cx="336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sl-SI" sz="1800" i="0" smtClean="0">
                  <a:ea typeface="Times New Roman (Hebrew)" charset="0"/>
                  <a:cs typeface="Times New Roman (Hebrew)" charset="0"/>
                </a:rPr>
                <a:t>a</a:t>
              </a:r>
              <a:r>
                <a:rPr lang="sl-SI" sz="1800" b="1" i="0" baseline="-25000" smtClean="0">
                  <a:ea typeface="Times New Roman (Hebrew)" charset="0"/>
                  <a:cs typeface="Times New Roman (Hebrew)" charset="0"/>
                </a:rPr>
                <a:t>44</a:t>
              </a:r>
              <a:endParaRPr lang="sl-SI" sz="2400" i="0">
                <a:ea typeface="Times New Roman (Hebrew)" charset="0"/>
                <a:cs typeface="Times New Roman (Hebrew)" charset="0"/>
              </a:endParaRPr>
            </a:p>
          </p:txBody>
        </p:sp>
        <p:sp>
          <p:nvSpPr>
            <p:cNvPr id="69" name="Text Box 30"/>
            <p:cNvSpPr txBox="1">
              <a:spLocks noChangeArrowheads="1"/>
            </p:cNvSpPr>
            <p:nvPr/>
          </p:nvSpPr>
          <p:spPr bwMode="auto">
            <a:xfrm>
              <a:off x="1440" y="2091"/>
              <a:ext cx="336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sl-SI" sz="1800" i="0" smtClean="0">
                  <a:ea typeface="Times New Roman (Hebrew)" charset="0"/>
                  <a:cs typeface="Times New Roman (Hebrew)" charset="0"/>
                </a:rPr>
                <a:t>a</a:t>
              </a:r>
              <a:r>
                <a:rPr lang="sl-SI" sz="1800" b="1" i="0" baseline="-25000" smtClean="0">
                  <a:ea typeface="Times New Roman (Hebrew)" charset="0"/>
                  <a:cs typeface="Times New Roman (Hebrew)" charset="0"/>
                </a:rPr>
                <a:t>12</a:t>
              </a:r>
              <a:endParaRPr lang="sl-SI" sz="2400" i="0">
                <a:ea typeface="Times New Roman (Hebrew)" charset="0"/>
                <a:cs typeface="Times New Roman (Hebrew)" charset="0"/>
              </a:endParaRPr>
            </a:p>
          </p:txBody>
        </p:sp>
        <p:sp>
          <p:nvSpPr>
            <p:cNvPr id="70" name="Text Box 31"/>
            <p:cNvSpPr txBox="1">
              <a:spLocks noChangeArrowheads="1"/>
            </p:cNvSpPr>
            <p:nvPr/>
          </p:nvSpPr>
          <p:spPr bwMode="auto">
            <a:xfrm>
              <a:off x="2208" y="2133"/>
              <a:ext cx="336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sl-SI" sz="1800" i="0" smtClean="0">
                  <a:ea typeface="Times New Roman (Hebrew)" charset="0"/>
                  <a:cs typeface="Times New Roman (Hebrew)" charset="0"/>
                </a:rPr>
                <a:t>a</a:t>
              </a:r>
              <a:r>
                <a:rPr lang="sl-SI" sz="1800" b="1" i="0" baseline="-25000" smtClean="0">
                  <a:ea typeface="Times New Roman (Hebrew)" charset="0"/>
                  <a:cs typeface="Times New Roman (Hebrew)" charset="0"/>
                </a:rPr>
                <a:t>23</a:t>
              </a:r>
              <a:endParaRPr lang="sl-SI" sz="2400" i="0">
                <a:ea typeface="Times New Roman (Hebrew)" charset="0"/>
                <a:cs typeface="Times New Roman (Hebrew)" charset="0"/>
              </a:endParaRPr>
            </a:p>
          </p:txBody>
        </p:sp>
        <p:sp>
          <p:nvSpPr>
            <p:cNvPr id="71" name="Text Box 32"/>
            <p:cNvSpPr txBox="1">
              <a:spLocks noChangeArrowheads="1"/>
            </p:cNvSpPr>
            <p:nvPr/>
          </p:nvSpPr>
          <p:spPr bwMode="auto">
            <a:xfrm>
              <a:off x="2976" y="2115"/>
              <a:ext cx="336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sl-SI" sz="1800" i="0" smtClean="0">
                  <a:ea typeface="Times New Roman (Hebrew)" charset="0"/>
                  <a:cs typeface="Times New Roman (Hebrew)" charset="0"/>
                </a:rPr>
                <a:t>a</a:t>
              </a:r>
              <a:r>
                <a:rPr lang="sl-SI" sz="1800" b="1" i="0" baseline="-25000" smtClean="0">
                  <a:ea typeface="Times New Roman (Hebrew)" charset="0"/>
                  <a:cs typeface="Times New Roman (Hebrew)" charset="0"/>
                </a:rPr>
                <a:t>34</a:t>
              </a:r>
              <a:endParaRPr lang="sl-SI" sz="2400" i="0">
                <a:ea typeface="Times New Roman (Hebrew)" charset="0"/>
                <a:cs typeface="Times New Roman (Hebrew)" charset="0"/>
              </a:endParaRPr>
            </a:p>
          </p:txBody>
        </p:sp>
        <p:sp>
          <p:nvSpPr>
            <p:cNvPr id="72" name="Line 33"/>
            <p:cNvSpPr>
              <a:spLocks noChangeShapeType="1"/>
            </p:cNvSpPr>
            <p:nvPr/>
          </p:nvSpPr>
          <p:spPr bwMode="auto">
            <a:xfrm flipH="1">
              <a:off x="400" y="2196"/>
              <a:ext cx="842" cy="531"/>
            </a:xfrm>
            <a:prstGeom prst="line">
              <a:avLst/>
            </a:prstGeom>
            <a:noFill/>
            <a:ln w="12700">
              <a:solidFill>
                <a:srgbClr val="114FFB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73" name="Line 34"/>
            <p:cNvSpPr>
              <a:spLocks noChangeShapeType="1"/>
            </p:cNvSpPr>
            <p:nvPr/>
          </p:nvSpPr>
          <p:spPr bwMode="auto">
            <a:xfrm flipH="1">
              <a:off x="906" y="2196"/>
              <a:ext cx="336" cy="636"/>
            </a:xfrm>
            <a:prstGeom prst="line">
              <a:avLst/>
            </a:prstGeom>
            <a:noFill/>
            <a:ln w="12700">
              <a:solidFill>
                <a:srgbClr val="114FFB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74" name="Line 35"/>
            <p:cNvSpPr>
              <a:spLocks noChangeShapeType="1"/>
            </p:cNvSpPr>
            <p:nvPr/>
          </p:nvSpPr>
          <p:spPr bwMode="auto">
            <a:xfrm>
              <a:off x="1242" y="2196"/>
              <a:ext cx="390" cy="636"/>
            </a:xfrm>
            <a:prstGeom prst="line">
              <a:avLst/>
            </a:prstGeom>
            <a:noFill/>
            <a:ln w="12700">
              <a:solidFill>
                <a:srgbClr val="114FFB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75" name="Line 36"/>
            <p:cNvSpPr>
              <a:spLocks noChangeShapeType="1"/>
            </p:cNvSpPr>
            <p:nvPr/>
          </p:nvSpPr>
          <p:spPr bwMode="auto">
            <a:xfrm>
              <a:off x="1242" y="2196"/>
              <a:ext cx="1110" cy="492"/>
            </a:xfrm>
            <a:prstGeom prst="line">
              <a:avLst/>
            </a:prstGeom>
            <a:noFill/>
            <a:ln w="12700">
              <a:solidFill>
                <a:srgbClr val="114FFB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76" name="Text Box 37"/>
            <p:cNvSpPr txBox="1">
              <a:spLocks noChangeArrowheads="1"/>
            </p:cNvSpPr>
            <p:nvPr/>
          </p:nvSpPr>
          <p:spPr bwMode="auto">
            <a:xfrm>
              <a:off x="368" y="2374"/>
              <a:ext cx="330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sl-SI" sz="1800" i="0" smtClean="0">
                  <a:solidFill>
                    <a:srgbClr val="114FFB"/>
                  </a:solidFill>
                  <a:ea typeface="Times New Roman (Hebrew)" charset="0"/>
                  <a:cs typeface="Times New Roman (Hebrew)" charset="0"/>
                </a:rPr>
                <a:t>b</a:t>
              </a:r>
              <a:r>
                <a:rPr lang="sl-SI" sz="1800" b="1" i="0" baseline="-25000" smtClean="0">
                  <a:solidFill>
                    <a:srgbClr val="114FFB"/>
                  </a:solidFill>
                  <a:ea typeface="Times New Roman (Hebrew)" charset="0"/>
                  <a:cs typeface="Times New Roman (Hebrew)" charset="0"/>
                </a:rPr>
                <a:t>11</a:t>
              </a:r>
              <a:endParaRPr lang="sl-SI" sz="1800" b="1" i="0" baseline="-25000">
                <a:solidFill>
                  <a:schemeClr val="bg2"/>
                </a:solidFill>
                <a:ea typeface="Times New Roman (Hebrew)" charset="0"/>
                <a:cs typeface="Times New Roman (Hebrew)" charset="0"/>
              </a:endParaRPr>
            </a:p>
          </p:txBody>
        </p:sp>
        <p:sp>
          <p:nvSpPr>
            <p:cNvPr id="77" name="Text Box 38"/>
            <p:cNvSpPr txBox="1">
              <a:spLocks noChangeArrowheads="1"/>
            </p:cNvSpPr>
            <p:nvPr/>
          </p:nvSpPr>
          <p:spPr bwMode="auto">
            <a:xfrm>
              <a:off x="2022" y="2364"/>
              <a:ext cx="330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sl-SI" sz="1800" i="0" smtClean="0">
                  <a:solidFill>
                    <a:srgbClr val="114FFB"/>
                  </a:solidFill>
                  <a:ea typeface="Times New Roman (Hebrew)" charset="0"/>
                  <a:cs typeface="Times New Roman (Hebrew)" charset="0"/>
                </a:rPr>
                <a:t>b</a:t>
              </a:r>
              <a:r>
                <a:rPr lang="sl-SI" sz="1800" b="1" i="0" baseline="-25000" smtClean="0">
                  <a:solidFill>
                    <a:srgbClr val="114FFB"/>
                  </a:solidFill>
                  <a:ea typeface="Times New Roman (Hebrew)" charset="0"/>
                  <a:cs typeface="Times New Roman (Hebrew)" charset="0"/>
                </a:rPr>
                <a:t>14</a:t>
              </a:r>
              <a:endParaRPr lang="sl-SI" sz="1800" b="1" i="0" baseline="-25000">
                <a:solidFill>
                  <a:schemeClr val="bg2"/>
                </a:solidFill>
                <a:ea typeface="Times New Roman (Hebrew)" charset="0"/>
                <a:cs typeface="Times New Roman (Hebrew)" charset="0"/>
              </a:endParaRPr>
            </a:p>
          </p:txBody>
        </p:sp>
        <p:sp>
          <p:nvSpPr>
            <p:cNvPr id="78" name="Text Box 39"/>
            <p:cNvSpPr txBox="1">
              <a:spLocks noChangeArrowheads="1"/>
            </p:cNvSpPr>
            <p:nvPr/>
          </p:nvSpPr>
          <p:spPr bwMode="auto">
            <a:xfrm>
              <a:off x="662" y="2552"/>
              <a:ext cx="330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sl-SI" sz="1800" i="0" smtClean="0">
                  <a:solidFill>
                    <a:srgbClr val="114FFB"/>
                  </a:solidFill>
                  <a:ea typeface="Times New Roman (Hebrew)" charset="0"/>
                  <a:cs typeface="Times New Roman (Hebrew)" charset="0"/>
                </a:rPr>
                <a:t>b</a:t>
              </a:r>
              <a:r>
                <a:rPr lang="sl-SI" sz="1800" b="1" i="0" baseline="-25000" smtClean="0">
                  <a:solidFill>
                    <a:srgbClr val="114FFB"/>
                  </a:solidFill>
                  <a:ea typeface="Times New Roman (Hebrew)" charset="0"/>
                  <a:cs typeface="Times New Roman (Hebrew)" charset="0"/>
                </a:rPr>
                <a:t>12</a:t>
              </a:r>
              <a:endParaRPr lang="sl-SI" sz="1800" b="1" i="0" baseline="-25000">
                <a:solidFill>
                  <a:schemeClr val="bg2"/>
                </a:solidFill>
                <a:ea typeface="Times New Roman (Hebrew)" charset="0"/>
                <a:cs typeface="Times New Roman (Hebrew)" charset="0"/>
              </a:endParaRPr>
            </a:p>
          </p:txBody>
        </p:sp>
        <p:sp>
          <p:nvSpPr>
            <p:cNvPr id="79" name="Text Box 40"/>
            <p:cNvSpPr txBox="1">
              <a:spLocks noChangeArrowheads="1"/>
            </p:cNvSpPr>
            <p:nvPr/>
          </p:nvSpPr>
          <p:spPr bwMode="auto">
            <a:xfrm>
              <a:off x="1440" y="2457"/>
              <a:ext cx="330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sl-SI" sz="1800" i="0" smtClean="0">
                  <a:solidFill>
                    <a:srgbClr val="114FFB"/>
                  </a:solidFill>
                  <a:ea typeface="Times New Roman (Hebrew)" charset="0"/>
                  <a:cs typeface="Times New Roman (Hebrew)" charset="0"/>
                </a:rPr>
                <a:t>b</a:t>
              </a:r>
              <a:r>
                <a:rPr lang="sl-SI" sz="1800" b="1" i="0" baseline="-25000" smtClean="0">
                  <a:solidFill>
                    <a:srgbClr val="114FFB"/>
                  </a:solidFill>
                  <a:ea typeface="Times New Roman (Hebrew)" charset="0"/>
                  <a:cs typeface="Times New Roman (Hebrew)" charset="0"/>
                </a:rPr>
                <a:t>13</a:t>
              </a:r>
              <a:endParaRPr lang="sl-SI" sz="1800" b="1" i="0" baseline="-25000">
                <a:solidFill>
                  <a:schemeClr val="bg2"/>
                </a:solidFill>
                <a:ea typeface="Times New Roman (Hebrew)" charset="0"/>
                <a:cs typeface="Times New Roman (Hebrew)" charset="0"/>
              </a:endParaRPr>
            </a:p>
          </p:txBody>
        </p:sp>
        <p:sp>
          <p:nvSpPr>
            <p:cNvPr id="80" name="Oval 41"/>
            <p:cNvSpPr>
              <a:spLocks noChangeArrowheads="1"/>
            </p:cNvSpPr>
            <p:nvPr/>
          </p:nvSpPr>
          <p:spPr bwMode="auto">
            <a:xfrm>
              <a:off x="2352" y="2639"/>
              <a:ext cx="144" cy="144"/>
            </a:xfrm>
            <a:prstGeom prst="ellipse">
              <a:avLst/>
            </a:prstGeom>
            <a:solidFill>
              <a:srgbClr val="114FFB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81" name="Oval 42"/>
            <p:cNvSpPr>
              <a:spLocks noChangeArrowheads="1"/>
            </p:cNvSpPr>
            <p:nvPr/>
          </p:nvSpPr>
          <p:spPr bwMode="auto">
            <a:xfrm>
              <a:off x="1589" y="2788"/>
              <a:ext cx="144" cy="144"/>
            </a:xfrm>
            <a:prstGeom prst="ellipse">
              <a:avLst/>
            </a:prstGeom>
            <a:solidFill>
              <a:srgbClr val="114FFB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82" name="Oval 43"/>
            <p:cNvSpPr>
              <a:spLocks noChangeArrowheads="1"/>
            </p:cNvSpPr>
            <p:nvPr/>
          </p:nvSpPr>
          <p:spPr bwMode="auto">
            <a:xfrm>
              <a:off x="821" y="2807"/>
              <a:ext cx="144" cy="144"/>
            </a:xfrm>
            <a:prstGeom prst="ellipse">
              <a:avLst/>
            </a:prstGeom>
            <a:solidFill>
              <a:srgbClr val="114FFB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83" name="Oval 44"/>
            <p:cNvSpPr>
              <a:spLocks noChangeArrowheads="1"/>
            </p:cNvSpPr>
            <p:nvPr/>
          </p:nvSpPr>
          <p:spPr bwMode="auto">
            <a:xfrm>
              <a:off x="288" y="2688"/>
              <a:ext cx="144" cy="144"/>
            </a:xfrm>
            <a:prstGeom prst="ellipse">
              <a:avLst/>
            </a:prstGeom>
            <a:solidFill>
              <a:srgbClr val="114FFB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84" name="Text Box 45"/>
            <p:cNvSpPr txBox="1">
              <a:spLocks noChangeArrowheads="1"/>
            </p:cNvSpPr>
            <p:nvPr/>
          </p:nvSpPr>
          <p:spPr bwMode="auto">
            <a:xfrm>
              <a:off x="286" y="2792"/>
              <a:ext cx="28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sl-SI" sz="2000" i="0" smtClean="0">
                  <a:ea typeface="Times New Roman (Hebrew)" charset="0"/>
                  <a:cs typeface="Times New Roman (Hebrew)" charset="0"/>
                </a:rPr>
                <a:t>1</a:t>
              </a:r>
              <a:endParaRPr lang="sl-SI" sz="2400" i="0">
                <a:ea typeface="Times New Roman (Hebrew)" charset="0"/>
                <a:cs typeface="Times New Roman (Hebrew)" charset="0"/>
              </a:endParaRPr>
            </a:p>
          </p:txBody>
        </p:sp>
        <p:sp>
          <p:nvSpPr>
            <p:cNvPr id="85" name="Text Box 46"/>
            <p:cNvSpPr txBox="1">
              <a:spLocks noChangeArrowheads="1"/>
            </p:cNvSpPr>
            <p:nvPr/>
          </p:nvSpPr>
          <p:spPr bwMode="auto">
            <a:xfrm>
              <a:off x="888" y="2932"/>
              <a:ext cx="28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sl-SI" sz="2000" i="0" smtClean="0">
                  <a:ea typeface="Times New Roman (Hebrew)" charset="0"/>
                  <a:cs typeface="Times New Roman (Hebrew)" charset="0"/>
                </a:rPr>
                <a:t>2</a:t>
              </a:r>
              <a:endParaRPr lang="sl-SI" sz="2400" i="0">
                <a:ea typeface="Times New Roman (Hebrew)" charset="0"/>
                <a:cs typeface="Times New Roman (Hebrew)" charset="0"/>
              </a:endParaRPr>
            </a:p>
          </p:txBody>
        </p:sp>
        <p:sp>
          <p:nvSpPr>
            <p:cNvPr id="86" name="Text Box 47"/>
            <p:cNvSpPr txBox="1">
              <a:spLocks noChangeArrowheads="1"/>
            </p:cNvSpPr>
            <p:nvPr/>
          </p:nvSpPr>
          <p:spPr bwMode="auto">
            <a:xfrm>
              <a:off x="1644" y="2888"/>
              <a:ext cx="28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sl-SI" sz="2000" i="0" smtClean="0">
                  <a:ea typeface="Times New Roman (Hebrew)" charset="0"/>
                  <a:cs typeface="Times New Roman (Hebrew)" charset="0"/>
                </a:rPr>
                <a:t>3</a:t>
              </a:r>
              <a:endParaRPr lang="sl-SI" sz="2400" i="0">
                <a:ea typeface="Times New Roman (Hebrew)" charset="0"/>
                <a:cs typeface="Times New Roman (Hebrew)" charset="0"/>
              </a:endParaRPr>
            </a:p>
          </p:txBody>
        </p:sp>
        <p:sp>
          <p:nvSpPr>
            <p:cNvPr id="87" name="Text Box 48"/>
            <p:cNvSpPr txBox="1">
              <a:spLocks noChangeArrowheads="1"/>
            </p:cNvSpPr>
            <p:nvPr/>
          </p:nvSpPr>
          <p:spPr bwMode="auto">
            <a:xfrm>
              <a:off x="2454" y="2682"/>
              <a:ext cx="288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sl-SI" sz="2000" i="0" smtClean="0">
                  <a:ea typeface="Times New Roman (Hebrew)" charset="0"/>
                  <a:cs typeface="Times New Roman (Hebrew)" charset="0"/>
                </a:rPr>
                <a:t>4</a:t>
              </a:r>
              <a:endParaRPr lang="sl-SI" sz="2400" i="0">
                <a:ea typeface="Times New Roman (Hebrew)" charset="0"/>
                <a:cs typeface="Times New Roman (Hebrew)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71640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</a:t>
            </a:r>
            <a:r>
              <a:rPr lang="en-US" dirty="0" err="1" smtClean="0"/>
              <a:t>adaljevanje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sl-SI" dirty="0" err="1" smtClean="0">
                <a:ea typeface="Times New Roman (Hebrew)" charset="0"/>
                <a:cs typeface="Times New Roman (Hebrew)" charset="0"/>
              </a:rPr>
              <a:t>a</a:t>
            </a:r>
            <a:r>
              <a:rPr lang="sl-SI" b="1" baseline="-25000" dirty="0" err="1" smtClean="0">
                <a:ea typeface="Times New Roman (Hebrew)" charset="0"/>
                <a:cs typeface="Times New Roman (Hebrew)" charset="0"/>
              </a:rPr>
              <a:t>ij</a:t>
            </a:r>
            <a:r>
              <a:rPr lang="sl-SI" dirty="0" smtClean="0">
                <a:ea typeface="Times New Roman (Hebrew)" charset="0"/>
                <a:cs typeface="Times New Roman (Hebrew)" charset="0"/>
              </a:rPr>
              <a:t> so verjetnosti prehodov med stanji,</a:t>
            </a: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sl-SI" dirty="0" smtClean="0">
                <a:ea typeface="Times New Roman (Hebrew)" charset="0"/>
                <a:cs typeface="Times New Roman (Hebrew)" charset="0"/>
              </a:rPr>
              <a:t>b</a:t>
            </a:r>
            <a:r>
              <a:rPr lang="sl-SI" b="1" baseline="-25000" dirty="0" smtClean="0">
                <a:ea typeface="Times New Roman (Hebrew)" charset="0"/>
                <a:cs typeface="Times New Roman (Hebrew)" charset="0"/>
              </a:rPr>
              <a:t>ik</a:t>
            </a:r>
            <a:r>
              <a:rPr lang="sl-SI" dirty="0" smtClean="0">
                <a:ea typeface="Times New Roman (Hebrew)" charset="0"/>
                <a:cs typeface="Times New Roman (Hebrew)" charset="0"/>
              </a:rPr>
              <a:t> so opazovane (izhodne) verjetnosti,</a:t>
            </a:r>
            <a:endParaRPr lang="sl-SI" sz="2000" dirty="0" smtClean="0">
              <a:solidFill>
                <a:schemeClr val="hlink"/>
              </a:solidFill>
              <a:ea typeface="Times New Roman (Hebrew)" charset="0"/>
              <a:cs typeface="Times New Roman (Hebrew)" charset="0"/>
            </a:endParaRPr>
          </a:p>
          <a:p>
            <a:endParaRPr lang="sl-SI" dirty="0" smtClean="0"/>
          </a:p>
          <a:p>
            <a:endParaRPr lang="sl-SI" dirty="0" smtClean="0"/>
          </a:p>
          <a:p>
            <a:pPr>
              <a:spcBef>
                <a:spcPct val="10000"/>
              </a:spcBef>
            </a:pPr>
            <a:r>
              <a:rPr lang="sl-SI" dirty="0" smtClean="0">
                <a:ea typeface="Times New Roman (Hebrew)" charset="0"/>
                <a:cs typeface="Times New Roman (Hebrew)" charset="0"/>
              </a:rPr>
              <a:t>b</a:t>
            </a:r>
            <a:r>
              <a:rPr lang="sl-SI" b="1" baseline="-25000" dirty="0" smtClean="0">
                <a:ea typeface="Times New Roman (Hebrew)" charset="0"/>
                <a:cs typeface="Times New Roman (Hebrew)" charset="0"/>
              </a:rPr>
              <a:t>11</a:t>
            </a:r>
            <a:r>
              <a:rPr lang="sl-SI" dirty="0" smtClean="0">
                <a:ea typeface="Times New Roman (Hebrew)" charset="0"/>
                <a:cs typeface="Times New Roman (Hebrew)" charset="0"/>
              </a:rPr>
              <a:t> + b</a:t>
            </a:r>
            <a:r>
              <a:rPr lang="sl-SI" b="1" baseline="-25000" dirty="0" smtClean="0">
                <a:ea typeface="Times New Roman (Hebrew)" charset="0"/>
                <a:cs typeface="Times New Roman (Hebrew)" charset="0"/>
              </a:rPr>
              <a:t>12 </a:t>
            </a:r>
            <a:r>
              <a:rPr lang="sl-SI" dirty="0" smtClean="0">
                <a:ea typeface="Times New Roman (Hebrew)" charset="0"/>
                <a:cs typeface="Times New Roman (Hebrew)" charset="0"/>
              </a:rPr>
              <a:t>+ b</a:t>
            </a:r>
            <a:r>
              <a:rPr lang="sl-SI" b="1" baseline="-25000" dirty="0" smtClean="0">
                <a:ea typeface="Times New Roman (Hebrew)" charset="0"/>
                <a:cs typeface="Times New Roman (Hebrew)" charset="0"/>
              </a:rPr>
              <a:t>13 </a:t>
            </a:r>
            <a:r>
              <a:rPr lang="sl-SI" dirty="0" smtClean="0">
                <a:ea typeface="Times New Roman (Hebrew)" charset="0"/>
                <a:cs typeface="Times New Roman (Hebrew)" charset="0"/>
              </a:rPr>
              <a:t>+ b</a:t>
            </a:r>
            <a:r>
              <a:rPr lang="sl-SI" b="1" baseline="-25000" dirty="0" smtClean="0">
                <a:ea typeface="Times New Roman (Hebrew)" charset="0"/>
                <a:cs typeface="Times New Roman (Hebrew)" charset="0"/>
              </a:rPr>
              <a:t>14 </a:t>
            </a:r>
            <a:r>
              <a:rPr lang="sl-SI" dirty="0" smtClean="0">
                <a:ea typeface="Times New Roman (Hebrew)" charset="0"/>
                <a:cs typeface="Times New Roman (Hebrew)" charset="0"/>
              </a:rPr>
              <a:t>= 1,</a:t>
            </a:r>
          </a:p>
          <a:p>
            <a:pPr>
              <a:spcBef>
                <a:spcPct val="10000"/>
              </a:spcBef>
            </a:pPr>
            <a:r>
              <a:rPr lang="sl-SI" dirty="0" smtClean="0">
                <a:ea typeface="Times New Roman (Hebrew)" charset="0"/>
                <a:cs typeface="Times New Roman (Hebrew)" charset="0"/>
              </a:rPr>
              <a:t>b</a:t>
            </a:r>
            <a:r>
              <a:rPr lang="sl-SI" b="1" baseline="-25000" dirty="0" smtClean="0">
                <a:ea typeface="Times New Roman (Hebrew)" charset="0"/>
                <a:cs typeface="Times New Roman (Hebrew)" charset="0"/>
              </a:rPr>
              <a:t>21</a:t>
            </a:r>
            <a:r>
              <a:rPr lang="sl-SI" dirty="0" smtClean="0">
                <a:ea typeface="Times New Roman (Hebrew)" charset="0"/>
                <a:cs typeface="Times New Roman (Hebrew)" charset="0"/>
              </a:rPr>
              <a:t> + b</a:t>
            </a:r>
            <a:r>
              <a:rPr lang="sl-SI" b="1" baseline="-25000" dirty="0" smtClean="0">
                <a:ea typeface="Times New Roman (Hebrew)" charset="0"/>
                <a:cs typeface="Times New Roman (Hebrew)" charset="0"/>
              </a:rPr>
              <a:t>22 </a:t>
            </a:r>
            <a:r>
              <a:rPr lang="sl-SI" dirty="0" smtClean="0">
                <a:ea typeface="Times New Roman (Hebrew)" charset="0"/>
                <a:cs typeface="Times New Roman (Hebrew)" charset="0"/>
              </a:rPr>
              <a:t>+ b</a:t>
            </a:r>
            <a:r>
              <a:rPr lang="sl-SI" b="1" baseline="-25000" dirty="0" smtClean="0">
                <a:ea typeface="Times New Roman (Hebrew)" charset="0"/>
                <a:cs typeface="Times New Roman (Hebrew)" charset="0"/>
              </a:rPr>
              <a:t>23 </a:t>
            </a:r>
            <a:r>
              <a:rPr lang="sl-SI" dirty="0" smtClean="0">
                <a:ea typeface="Times New Roman (Hebrew)" charset="0"/>
                <a:cs typeface="Times New Roman (Hebrew)" charset="0"/>
              </a:rPr>
              <a:t>+ b</a:t>
            </a:r>
            <a:r>
              <a:rPr lang="sl-SI" b="1" baseline="-25000" dirty="0" smtClean="0">
                <a:ea typeface="Times New Roman (Hebrew)" charset="0"/>
                <a:cs typeface="Times New Roman (Hebrew)" charset="0"/>
              </a:rPr>
              <a:t>24 </a:t>
            </a:r>
            <a:r>
              <a:rPr lang="sl-SI" dirty="0" smtClean="0">
                <a:ea typeface="Times New Roman (Hebrew)" charset="0"/>
                <a:cs typeface="Times New Roman (Hebrew)" charset="0"/>
              </a:rPr>
              <a:t>= 1.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67324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143000"/>
          </a:xfrm>
        </p:spPr>
        <p:txBody>
          <a:bodyPr/>
          <a:lstStyle/>
          <a:p>
            <a:r>
              <a:rPr lang="en-US" sz="2800" dirty="0" smtClean="0"/>
              <a:t>Hidden Markov Models -  HMM</a:t>
            </a:r>
            <a:endParaRPr lang="en-US" dirty="0"/>
          </a:p>
        </p:txBody>
      </p:sp>
      <p:grpSp>
        <p:nvGrpSpPr>
          <p:cNvPr id="5" name="Group 42"/>
          <p:cNvGrpSpPr>
            <a:grpSpLocks/>
          </p:cNvGrpSpPr>
          <p:nvPr/>
        </p:nvGrpSpPr>
        <p:grpSpPr bwMode="auto">
          <a:xfrm>
            <a:off x="762000" y="3352800"/>
            <a:ext cx="7315200" cy="1371600"/>
            <a:chOff x="459" y="795"/>
            <a:chExt cx="4612" cy="842"/>
          </a:xfrm>
        </p:grpSpPr>
        <p:sp>
          <p:nvSpPr>
            <p:cNvPr id="6" name="Oval 5"/>
            <p:cNvSpPr>
              <a:spLocks noChangeAspect="1" noChangeArrowheads="1"/>
            </p:cNvSpPr>
            <p:nvPr/>
          </p:nvSpPr>
          <p:spPr bwMode="auto">
            <a:xfrm>
              <a:off x="459" y="795"/>
              <a:ext cx="664" cy="276"/>
            </a:xfrm>
            <a:prstGeom prst="ellipse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b="1" dirty="0">
                  <a:cs typeface="Arial" pitchFamily="34" charset="0"/>
                </a:rPr>
                <a:t>H</a:t>
              </a:r>
              <a:r>
                <a:rPr lang="en-US" sz="1800" b="1" baseline="-25000" dirty="0">
                  <a:cs typeface="Arial" pitchFamily="34" charset="0"/>
                </a:rPr>
                <a:t>1</a:t>
              </a:r>
            </a:p>
          </p:txBody>
        </p:sp>
        <p:sp>
          <p:nvSpPr>
            <p:cNvPr id="7" name="Oval 6"/>
            <p:cNvSpPr>
              <a:spLocks noChangeAspect="1" noChangeArrowheads="1"/>
            </p:cNvSpPr>
            <p:nvPr/>
          </p:nvSpPr>
          <p:spPr bwMode="auto">
            <a:xfrm>
              <a:off x="1415" y="795"/>
              <a:ext cx="663" cy="276"/>
            </a:xfrm>
            <a:prstGeom prst="ellipse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b="1" dirty="0">
                  <a:latin typeface="Comic Sans MS" pitchFamily="66" charset="0"/>
                </a:rPr>
                <a:t>H</a:t>
              </a:r>
              <a:r>
                <a:rPr lang="en-US" sz="1800" b="1" baseline="-25000" dirty="0">
                  <a:latin typeface="Comic Sans MS" pitchFamily="66" charset="0"/>
                </a:rPr>
                <a:t>2</a:t>
              </a:r>
            </a:p>
          </p:txBody>
        </p:sp>
        <p:sp>
          <p:nvSpPr>
            <p:cNvPr id="8" name="Oval 7"/>
            <p:cNvSpPr>
              <a:spLocks noChangeAspect="1" noChangeArrowheads="1"/>
            </p:cNvSpPr>
            <p:nvPr/>
          </p:nvSpPr>
          <p:spPr bwMode="auto">
            <a:xfrm>
              <a:off x="3472" y="795"/>
              <a:ext cx="664" cy="276"/>
            </a:xfrm>
            <a:prstGeom prst="ellipse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b="1">
                  <a:latin typeface="Comic Sans MS" pitchFamily="66" charset="0"/>
                </a:rPr>
                <a:t>H</a:t>
              </a:r>
              <a:r>
                <a:rPr lang="en-US" sz="1800" b="1" baseline="-25000">
                  <a:latin typeface="Comic Sans MS" pitchFamily="66" charset="0"/>
                </a:rPr>
                <a:t>L-1</a:t>
              </a:r>
            </a:p>
          </p:txBody>
        </p:sp>
        <p:sp>
          <p:nvSpPr>
            <p:cNvPr id="9" name="Oval 8"/>
            <p:cNvSpPr>
              <a:spLocks noChangeAspect="1" noChangeArrowheads="1"/>
            </p:cNvSpPr>
            <p:nvPr/>
          </p:nvSpPr>
          <p:spPr bwMode="auto">
            <a:xfrm>
              <a:off x="4407" y="795"/>
              <a:ext cx="664" cy="276"/>
            </a:xfrm>
            <a:prstGeom prst="ellipse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b="1">
                  <a:latin typeface="Comic Sans MS" pitchFamily="66" charset="0"/>
                </a:rPr>
                <a:t>H</a:t>
              </a:r>
              <a:r>
                <a:rPr lang="en-US" sz="1800" b="1" baseline="-25000">
                  <a:latin typeface="Comic Sans MS" pitchFamily="66" charset="0"/>
                </a:rPr>
                <a:t>L</a:t>
              </a:r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2361" y="912"/>
              <a:ext cx="48" cy="47"/>
            </a:xfrm>
            <a:prstGeom prst="ellipse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1" name="Oval 11"/>
            <p:cNvSpPr>
              <a:spLocks noChangeArrowheads="1"/>
            </p:cNvSpPr>
            <p:nvPr/>
          </p:nvSpPr>
          <p:spPr bwMode="auto">
            <a:xfrm>
              <a:off x="3139" y="912"/>
              <a:ext cx="47" cy="47"/>
            </a:xfrm>
            <a:prstGeom prst="ellipse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cxnSp>
          <p:nvCxnSpPr>
            <p:cNvPr id="12" name="AutoShape 12"/>
            <p:cNvCxnSpPr>
              <a:cxnSpLocks noChangeShapeType="1"/>
              <a:stCxn id="6" idx="6"/>
              <a:endCxn id="7" idx="2"/>
            </p:cNvCxnSpPr>
            <p:nvPr/>
          </p:nvCxnSpPr>
          <p:spPr bwMode="auto">
            <a:xfrm>
              <a:off x="1130" y="933"/>
              <a:ext cx="277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3" name="AutoShape 13"/>
            <p:cNvCxnSpPr>
              <a:cxnSpLocks noChangeShapeType="1"/>
              <a:stCxn id="8" idx="6"/>
              <a:endCxn id="9" idx="2"/>
            </p:cNvCxnSpPr>
            <p:nvPr/>
          </p:nvCxnSpPr>
          <p:spPr bwMode="auto">
            <a:xfrm>
              <a:off x="4143" y="933"/>
              <a:ext cx="257" cy="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4" name="AutoShape 14"/>
            <p:cNvCxnSpPr>
              <a:cxnSpLocks noChangeShapeType="1"/>
              <a:stCxn id="7" idx="6"/>
              <a:endCxn id="10" idx="2"/>
            </p:cNvCxnSpPr>
            <p:nvPr/>
          </p:nvCxnSpPr>
          <p:spPr bwMode="auto">
            <a:xfrm>
              <a:off x="2087" y="933"/>
              <a:ext cx="265" cy="3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5" name="AutoShape 15"/>
            <p:cNvCxnSpPr>
              <a:cxnSpLocks noChangeShapeType="1"/>
              <a:stCxn id="11" idx="6"/>
              <a:endCxn id="8" idx="2"/>
            </p:cNvCxnSpPr>
            <p:nvPr/>
          </p:nvCxnSpPr>
          <p:spPr bwMode="auto">
            <a:xfrm flipV="1">
              <a:off x="3195" y="933"/>
              <a:ext cx="268" cy="3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6" name="Oval 16"/>
            <p:cNvSpPr>
              <a:spLocks noChangeAspect="1" noChangeArrowheads="1"/>
            </p:cNvSpPr>
            <p:nvPr/>
          </p:nvSpPr>
          <p:spPr bwMode="auto">
            <a:xfrm>
              <a:off x="459" y="1352"/>
              <a:ext cx="664" cy="276"/>
            </a:xfrm>
            <a:prstGeom prst="ellipse">
              <a:avLst/>
            </a:prstGeom>
            <a:solidFill>
              <a:srgbClr val="FF9966"/>
            </a:solidFill>
            <a:ln w="28575">
              <a:solidFill>
                <a:schemeClr val="tx1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b="1">
                  <a:cs typeface="Arial" pitchFamily="34" charset="0"/>
                </a:rPr>
                <a:t>X</a:t>
              </a:r>
              <a:r>
                <a:rPr lang="en-US" sz="1800" b="1" baseline="-25000">
                  <a:cs typeface="Arial" pitchFamily="34" charset="0"/>
                </a:rPr>
                <a:t>1</a:t>
              </a:r>
            </a:p>
          </p:txBody>
        </p:sp>
        <p:sp>
          <p:nvSpPr>
            <p:cNvPr id="17" name="Oval 17"/>
            <p:cNvSpPr>
              <a:spLocks noChangeAspect="1" noChangeArrowheads="1"/>
            </p:cNvSpPr>
            <p:nvPr/>
          </p:nvSpPr>
          <p:spPr bwMode="auto">
            <a:xfrm>
              <a:off x="1415" y="1352"/>
              <a:ext cx="663" cy="276"/>
            </a:xfrm>
            <a:prstGeom prst="ellipse">
              <a:avLst/>
            </a:prstGeom>
            <a:solidFill>
              <a:srgbClr val="FF9966"/>
            </a:solidFill>
            <a:ln w="28575">
              <a:solidFill>
                <a:schemeClr val="tx1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b="1">
                  <a:latin typeface="Comic Sans MS" pitchFamily="66" charset="0"/>
                </a:rPr>
                <a:t>X</a:t>
              </a:r>
              <a:r>
                <a:rPr lang="en-US" sz="1800" b="1" baseline="-25000">
                  <a:latin typeface="Comic Sans MS" pitchFamily="66" charset="0"/>
                </a:rPr>
                <a:t>2</a:t>
              </a:r>
            </a:p>
          </p:txBody>
        </p:sp>
        <p:sp>
          <p:nvSpPr>
            <p:cNvPr id="18" name="Oval 18"/>
            <p:cNvSpPr>
              <a:spLocks noChangeAspect="1" noChangeArrowheads="1"/>
            </p:cNvSpPr>
            <p:nvPr/>
          </p:nvSpPr>
          <p:spPr bwMode="auto">
            <a:xfrm>
              <a:off x="3472" y="1352"/>
              <a:ext cx="664" cy="276"/>
            </a:xfrm>
            <a:prstGeom prst="ellipse">
              <a:avLst/>
            </a:prstGeom>
            <a:solidFill>
              <a:srgbClr val="FF9966"/>
            </a:solidFill>
            <a:ln w="28575">
              <a:solidFill>
                <a:schemeClr val="tx1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b="1">
                  <a:latin typeface="Comic Sans MS" pitchFamily="66" charset="0"/>
                </a:rPr>
                <a:t>X</a:t>
              </a:r>
              <a:r>
                <a:rPr lang="en-US" sz="1800" b="1" baseline="-25000">
                  <a:latin typeface="Comic Sans MS" pitchFamily="66" charset="0"/>
                </a:rPr>
                <a:t>L-1</a:t>
              </a:r>
            </a:p>
          </p:txBody>
        </p:sp>
        <p:sp>
          <p:nvSpPr>
            <p:cNvPr id="19" name="Oval 19"/>
            <p:cNvSpPr>
              <a:spLocks noChangeAspect="1" noChangeArrowheads="1"/>
            </p:cNvSpPr>
            <p:nvPr/>
          </p:nvSpPr>
          <p:spPr bwMode="auto">
            <a:xfrm>
              <a:off x="4407" y="1352"/>
              <a:ext cx="664" cy="276"/>
            </a:xfrm>
            <a:prstGeom prst="ellipse">
              <a:avLst/>
            </a:prstGeom>
            <a:solidFill>
              <a:srgbClr val="FF9966"/>
            </a:solidFill>
            <a:ln w="28575">
              <a:solidFill>
                <a:schemeClr val="tx1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b="1">
                  <a:latin typeface="Comic Sans MS" pitchFamily="66" charset="0"/>
                </a:rPr>
                <a:t>X</a:t>
              </a:r>
              <a:r>
                <a:rPr lang="en-US" sz="1800" b="1" baseline="-25000">
                  <a:latin typeface="Comic Sans MS" pitchFamily="66" charset="0"/>
                </a:rPr>
                <a:t>L</a:t>
              </a:r>
            </a:p>
          </p:txBody>
        </p:sp>
        <p:sp>
          <p:nvSpPr>
            <p:cNvPr id="20" name="Oval 20"/>
            <p:cNvSpPr>
              <a:spLocks noChangeArrowheads="1"/>
            </p:cNvSpPr>
            <p:nvPr/>
          </p:nvSpPr>
          <p:spPr bwMode="auto">
            <a:xfrm>
              <a:off x="2361" y="1463"/>
              <a:ext cx="48" cy="47"/>
            </a:xfrm>
            <a:prstGeom prst="ellipse">
              <a:avLst/>
            </a:prstGeom>
            <a:solidFill>
              <a:srgbClr val="FF9900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1" name="Oval 22"/>
            <p:cNvSpPr>
              <a:spLocks noChangeArrowheads="1"/>
            </p:cNvSpPr>
            <p:nvPr/>
          </p:nvSpPr>
          <p:spPr bwMode="auto">
            <a:xfrm>
              <a:off x="3139" y="1463"/>
              <a:ext cx="47" cy="47"/>
            </a:xfrm>
            <a:prstGeom prst="ellipse">
              <a:avLst/>
            </a:prstGeom>
            <a:solidFill>
              <a:srgbClr val="FF9900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cxnSp>
          <p:nvCxnSpPr>
            <p:cNvPr id="22" name="AutoShape 23"/>
            <p:cNvCxnSpPr>
              <a:cxnSpLocks noChangeShapeType="1"/>
              <a:stCxn id="6" idx="4"/>
              <a:endCxn id="16" idx="0"/>
            </p:cNvCxnSpPr>
            <p:nvPr/>
          </p:nvCxnSpPr>
          <p:spPr bwMode="auto">
            <a:xfrm>
              <a:off x="791" y="1079"/>
              <a:ext cx="0" cy="26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23" name="AutoShape 24"/>
            <p:cNvCxnSpPr>
              <a:cxnSpLocks noChangeShapeType="1"/>
              <a:stCxn id="7" idx="4"/>
              <a:endCxn id="17" idx="0"/>
            </p:cNvCxnSpPr>
            <p:nvPr/>
          </p:nvCxnSpPr>
          <p:spPr bwMode="auto">
            <a:xfrm>
              <a:off x="1747" y="1079"/>
              <a:ext cx="0" cy="26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24" name="AutoShape 25"/>
            <p:cNvCxnSpPr>
              <a:cxnSpLocks noChangeShapeType="1"/>
              <a:stCxn id="8" idx="4"/>
              <a:endCxn id="18" idx="0"/>
            </p:cNvCxnSpPr>
            <p:nvPr/>
          </p:nvCxnSpPr>
          <p:spPr bwMode="auto">
            <a:xfrm>
              <a:off x="3804" y="1079"/>
              <a:ext cx="0" cy="26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25" name="AutoShape 26"/>
            <p:cNvCxnSpPr>
              <a:cxnSpLocks noChangeShapeType="1"/>
              <a:stCxn id="9" idx="4"/>
              <a:endCxn id="19" idx="0"/>
            </p:cNvCxnSpPr>
            <p:nvPr/>
          </p:nvCxnSpPr>
          <p:spPr bwMode="auto">
            <a:xfrm>
              <a:off x="4740" y="1079"/>
              <a:ext cx="0" cy="26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26" name="Oval 39"/>
            <p:cNvSpPr>
              <a:spLocks noChangeAspect="1" noChangeArrowheads="1"/>
            </p:cNvSpPr>
            <p:nvPr/>
          </p:nvSpPr>
          <p:spPr bwMode="auto">
            <a:xfrm>
              <a:off x="2442" y="804"/>
              <a:ext cx="664" cy="276"/>
            </a:xfrm>
            <a:prstGeom prst="ellipse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b="1">
                  <a:latin typeface="Comic Sans MS" pitchFamily="66" charset="0"/>
                </a:rPr>
                <a:t>H</a:t>
              </a:r>
              <a:r>
                <a:rPr lang="en-US" sz="1800" b="1" baseline="-25000">
                  <a:latin typeface="Comic Sans MS" pitchFamily="66" charset="0"/>
                </a:rPr>
                <a:t>i</a:t>
              </a:r>
            </a:p>
          </p:txBody>
        </p:sp>
        <p:sp>
          <p:nvSpPr>
            <p:cNvPr id="27" name="Oval 40"/>
            <p:cNvSpPr>
              <a:spLocks noChangeAspect="1" noChangeArrowheads="1"/>
            </p:cNvSpPr>
            <p:nvPr/>
          </p:nvSpPr>
          <p:spPr bwMode="auto">
            <a:xfrm>
              <a:off x="2442" y="1361"/>
              <a:ext cx="664" cy="276"/>
            </a:xfrm>
            <a:prstGeom prst="ellipse">
              <a:avLst/>
            </a:prstGeom>
            <a:solidFill>
              <a:srgbClr val="FF9966"/>
            </a:solidFill>
            <a:ln w="28575">
              <a:solidFill>
                <a:schemeClr val="tx1"/>
              </a:solidFill>
              <a:round/>
              <a:headEnd type="none" w="sm" len="sm"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b="1">
                  <a:latin typeface="Comic Sans MS" pitchFamily="66" charset="0"/>
                </a:rPr>
                <a:t>X</a:t>
              </a:r>
              <a:r>
                <a:rPr lang="en-US" sz="1800" b="1" baseline="-25000">
                  <a:latin typeface="Comic Sans MS" pitchFamily="66" charset="0"/>
                </a:rPr>
                <a:t>i</a:t>
              </a:r>
            </a:p>
          </p:txBody>
        </p:sp>
        <p:cxnSp>
          <p:nvCxnSpPr>
            <p:cNvPr id="28" name="AutoShape 41"/>
            <p:cNvCxnSpPr>
              <a:cxnSpLocks noChangeShapeType="1"/>
              <a:stCxn id="26" idx="4"/>
              <a:endCxn id="27" idx="0"/>
            </p:cNvCxnSpPr>
            <p:nvPr/>
          </p:nvCxnSpPr>
          <p:spPr bwMode="auto">
            <a:xfrm>
              <a:off x="2775" y="1088"/>
              <a:ext cx="0" cy="265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</p:grpSp>
      <p:sp>
        <p:nvSpPr>
          <p:cNvPr id="30" name="TextBox 29"/>
          <p:cNvSpPr txBox="1"/>
          <p:nvPr/>
        </p:nvSpPr>
        <p:spPr>
          <a:xfrm>
            <a:off x="2627784" y="198884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skrite</a:t>
            </a:r>
            <a:r>
              <a:rPr lang="en-US" dirty="0" smtClean="0"/>
              <a:t> </a:t>
            </a:r>
            <a:r>
              <a:rPr lang="en-US" dirty="0" err="1" smtClean="0"/>
              <a:t>spremenljivke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2804134" y="569218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opazovani</a:t>
            </a:r>
            <a:r>
              <a:rPr lang="en-US" dirty="0" smtClean="0"/>
              <a:t> </a:t>
            </a:r>
            <a:r>
              <a:rPr lang="en-US" dirty="0" err="1" smtClean="0"/>
              <a:t>podatki</a:t>
            </a:r>
            <a:endParaRPr lang="en-US" dirty="0"/>
          </a:p>
        </p:txBody>
      </p:sp>
      <p:cxnSp>
        <p:nvCxnSpPr>
          <p:cNvPr id="34" name="Straight Arrow Connector 33"/>
          <p:cNvCxnSpPr>
            <a:endCxn id="6" idx="7"/>
          </p:cNvCxnSpPr>
          <p:nvPr/>
        </p:nvCxnSpPr>
        <p:spPr>
          <a:xfrm flipH="1">
            <a:off x="1660950" y="2328218"/>
            <a:ext cx="1470890" cy="10904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H="1">
            <a:off x="3145666" y="2358172"/>
            <a:ext cx="554350" cy="9030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4283968" y="2328218"/>
            <a:ext cx="2880320" cy="9964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H="1" flipV="1">
            <a:off x="1462856" y="4811687"/>
            <a:ext cx="1557028" cy="9179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H="1" flipV="1">
            <a:off x="3145666" y="4797026"/>
            <a:ext cx="554350" cy="8902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4572000" y="4755825"/>
            <a:ext cx="2452014" cy="8729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790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Hidden </a:t>
            </a:r>
            <a:r>
              <a:rPr lang="en-US" dirty="0" err="1" smtClean="0"/>
              <a:t>markov</a:t>
            </a:r>
            <a:r>
              <a:rPr lang="en-US" dirty="0" smtClean="0"/>
              <a:t>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za dan model M = { A, B, p </a:t>
            </a:r>
            <a:r>
              <a:rPr lang="sl-SI" dirty="0" smtClean="0"/>
              <a:t>}, </a:t>
            </a:r>
            <a:r>
              <a:rPr lang="sl-SI" dirty="0" smtClean="0"/>
              <a:t>za dano zaporedje stanj 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sl-SI" b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  Q</a:t>
            </a:r>
            <a:r>
              <a:rPr lang="sl-SI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  Q</a:t>
            </a:r>
            <a:r>
              <a:rPr lang="sl-SI" b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  … 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sl-SI" b="1" baseline="-25000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sl-SI" dirty="0" smtClean="0"/>
              <a:t>, </a:t>
            </a:r>
            <a:r>
              <a:rPr lang="sl-SI" dirty="0" smtClean="0"/>
              <a:t>je verjetnost opazovanega zaporedja 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l-SI" b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  O</a:t>
            </a:r>
            <a:r>
              <a:rPr lang="sl-SI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  O</a:t>
            </a:r>
            <a:r>
              <a:rPr lang="sl-SI" b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  … O</a:t>
            </a:r>
            <a:r>
              <a:rPr lang="sl-SI" b="1" baseline="-25000" dirty="0" smtClean="0">
                <a:latin typeface="Times New Roman" pitchFamily="18" charset="0"/>
                <a:cs typeface="Times New Roman" pitchFamily="18" charset="0"/>
              </a:rPr>
              <a:t>L </a:t>
            </a:r>
            <a:r>
              <a:rPr lang="sl-SI" dirty="0" smtClean="0">
                <a:cs typeface="Times New Roman" pitchFamily="18" charset="0"/>
              </a:rPr>
              <a:t>:</a:t>
            </a:r>
          </a:p>
          <a:p>
            <a:pPr marL="342900" indent="-342900">
              <a:lnSpc>
                <a:spcPct val="80000"/>
              </a:lnSpc>
              <a:spcBef>
                <a:spcPct val="15000"/>
              </a:spcBef>
              <a:buFont typeface="Monotype Sorts" pitchFamily="2" charset="2"/>
              <a:buNone/>
            </a:pPr>
            <a:r>
              <a:rPr lang="sl-SI" b="1" dirty="0" smtClean="0">
                <a:solidFill>
                  <a:srgbClr val="114FFB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P(O|Q,M) = bQ</a:t>
            </a:r>
            <a:r>
              <a:rPr lang="sl-SI" b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l-SI" b="1" baseline="-25000" dirty="0" smtClean="0">
                <a:latin typeface="Times New Roman" pitchFamily="18" charset="0"/>
                <a:cs typeface="Times New Roman" pitchFamily="18" charset="0"/>
              </a:rPr>
              <a:t>1  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bQ</a:t>
            </a:r>
            <a:r>
              <a:rPr lang="sl-SI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l-SI" b="1" baseline="-25000" dirty="0" smtClean="0">
                <a:latin typeface="Times New Roman" pitchFamily="18" charset="0"/>
                <a:cs typeface="Times New Roman" pitchFamily="18" charset="0"/>
              </a:rPr>
              <a:t>2  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bQ</a:t>
            </a:r>
            <a:r>
              <a:rPr lang="sl-SI" b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sl-SI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l-SI" b="1" baseline="-25000" dirty="0" smtClean="0">
                <a:latin typeface="Times New Roman" pitchFamily="18" charset="0"/>
                <a:cs typeface="Times New Roman" pitchFamily="18" charset="0"/>
              </a:rPr>
              <a:t>3  </a:t>
            </a:r>
            <a:r>
              <a:rPr lang="sl-SI" b="1" baseline="20000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sl-SI" b="1" baseline="-25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sl-SI" dirty="0" err="1" smtClean="0">
                <a:latin typeface="Times New Roman" pitchFamily="18" charset="0"/>
                <a:cs typeface="Times New Roman" pitchFamily="18" charset="0"/>
              </a:rPr>
              <a:t>bQ</a:t>
            </a:r>
            <a:r>
              <a:rPr lang="sl-SI" b="1" baseline="-250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l-SI" dirty="0" err="1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l-SI" b="1" baseline="-250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endParaRPr lang="sl-SI" b="1" baseline="-25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15000"/>
              </a:spcBef>
              <a:buFont typeface="Monotype Sorts" pitchFamily="2" charset="2"/>
              <a:buNone/>
            </a:pPr>
            <a:endParaRPr lang="sl-SI" b="1" baseline="-25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80000"/>
              </a:lnSpc>
              <a:spcBef>
                <a:spcPct val="15000"/>
              </a:spcBef>
              <a:buFont typeface="Monotype Sorts" pitchFamily="2" charset="2"/>
              <a:buNone/>
            </a:pPr>
            <a:endParaRPr lang="sl-SI" b="1" baseline="-25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120000"/>
              </a:lnSpc>
              <a:spcBef>
                <a:spcPct val="15000"/>
              </a:spcBef>
            </a:pPr>
            <a:r>
              <a:rPr lang="sl-SI" dirty="0" smtClean="0">
                <a:cs typeface="Times New Roman" pitchFamily="18" charset="0"/>
              </a:rPr>
              <a:t>za dan HMM M = { A, B, p} je verjetnost zaporedja stanj Q</a:t>
            </a:r>
            <a:r>
              <a:rPr lang="sl-SI" b="1" baseline="-25000" dirty="0" smtClean="0">
                <a:cs typeface="Times New Roman" pitchFamily="18" charset="0"/>
              </a:rPr>
              <a:t>1</a:t>
            </a:r>
            <a:r>
              <a:rPr lang="sl-SI" dirty="0" smtClean="0">
                <a:cs typeface="Times New Roman" pitchFamily="18" charset="0"/>
              </a:rPr>
              <a:t>  Q</a:t>
            </a:r>
            <a:r>
              <a:rPr lang="sl-SI" b="1" baseline="-25000" dirty="0" smtClean="0">
                <a:cs typeface="Times New Roman" pitchFamily="18" charset="0"/>
              </a:rPr>
              <a:t>2</a:t>
            </a:r>
            <a:r>
              <a:rPr lang="sl-SI" dirty="0" smtClean="0">
                <a:cs typeface="Times New Roman" pitchFamily="18" charset="0"/>
              </a:rPr>
              <a:t>  Q</a:t>
            </a:r>
            <a:r>
              <a:rPr lang="sl-SI" b="1" baseline="-25000" dirty="0" smtClean="0">
                <a:cs typeface="Times New Roman" pitchFamily="18" charset="0"/>
              </a:rPr>
              <a:t>3</a:t>
            </a:r>
            <a:r>
              <a:rPr lang="sl-SI" dirty="0" smtClean="0">
                <a:cs typeface="Times New Roman" pitchFamily="18" charset="0"/>
              </a:rPr>
              <a:t>  </a:t>
            </a:r>
            <a:r>
              <a:rPr lang="sl-SI" dirty="0" err="1" smtClean="0">
                <a:cs typeface="Times New Roman" pitchFamily="18" charset="0"/>
              </a:rPr>
              <a:t>Q</a:t>
            </a:r>
            <a:r>
              <a:rPr lang="sl-SI" b="1" baseline="-25000" dirty="0" err="1" smtClean="0">
                <a:cs typeface="Times New Roman" pitchFamily="18" charset="0"/>
              </a:rPr>
              <a:t>l</a:t>
            </a:r>
            <a:r>
              <a:rPr lang="sl-SI" dirty="0" smtClean="0">
                <a:cs typeface="Times New Roman" pitchFamily="18" charset="0"/>
              </a:rPr>
              <a:t>:  (začetna verjetnost za Q</a:t>
            </a:r>
            <a:r>
              <a:rPr lang="sl-SI" b="1" baseline="-25000" dirty="0" smtClean="0">
                <a:cs typeface="Times New Roman" pitchFamily="18" charset="0"/>
              </a:rPr>
              <a:t>1 </a:t>
            </a:r>
            <a:r>
              <a:rPr lang="sl-SI" dirty="0" smtClean="0">
                <a:cs typeface="Times New Roman" pitchFamily="18" charset="0"/>
              </a:rPr>
              <a:t>je pQ</a:t>
            </a:r>
            <a:r>
              <a:rPr lang="sl-SI" b="1" baseline="-25000" dirty="0" smtClean="0">
                <a:cs typeface="Times New Roman" pitchFamily="18" charset="0"/>
              </a:rPr>
              <a:t>1</a:t>
            </a:r>
            <a:r>
              <a:rPr lang="sl-SI" dirty="0" smtClean="0">
                <a:cs typeface="Times New Roman" pitchFamily="18" charset="0"/>
              </a:rPr>
              <a:t>)</a:t>
            </a:r>
          </a:p>
          <a:p>
            <a:pPr marL="342900" indent="-342900">
              <a:lnSpc>
                <a:spcPct val="120000"/>
              </a:lnSpc>
              <a:spcBef>
                <a:spcPct val="15000"/>
              </a:spcBef>
            </a:pPr>
            <a:endParaRPr lang="sl-SI" dirty="0" smtClean="0">
              <a:cs typeface="Times New Roman" pitchFamily="18" charset="0"/>
            </a:endParaRPr>
          </a:p>
          <a:p>
            <a:pPr marL="342900" indent="-342900">
              <a:lnSpc>
                <a:spcPct val="120000"/>
              </a:lnSpc>
              <a:spcBef>
                <a:spcPct val="15000"/>
              </a:spcBef>
            </a:pPr>
            <a:r>
              <a:rPr lang="sl-SI" dirty="0" smtClean="0">
                <a:cs typeface="Times New Roman" pitchFamily="18" charset="0"/>
              </a:rPr>
              <a:t>P(Q|M) = pQ</a:t>
            </a:r>
            <a:r>
              <a:rPr lang="sl-SI" b="1" baseline="-25000" dirty="0" smtClean="0">
                <a:cs typeface="Times New Roman" pitchFamily="18" charset="0"/>
              </a:rPr>
              <a:t>1</a:t>
            </a:r>
            <a:r>
              <a:rPr lang="sl-SI" dirty="0" smtClean="0">
                <a:cs typeface="Times New Roman" pitchFamily="18" charset="0"/>
              </a:rPr>
              <a:t> aQ</a:t>
            </a:r>
            <a:r>
              <a:rPr lang="sl-SI" b="1" baseline="-25000" dirty="0" smtClean="0">
                <a:cs typeface="Times New Roman" pitchFamily="18" charset="0"/>
              </a:rPr>
              <a:t>1</a:t>
            </a:r>
            <a:r>
              <a:rPr lang="sl-SI" dirty="0" smtClean="0">
                <a:cs typeface="Times New Roman" pitchFamily="18" charset="0"/>
              </a:rPr>
              <a:t>Q</a:t>
            </a:r>
            <a:r>
              <a:rPr lang="sl-SI" b="1" baseline="-25000" dirty="0" smtClean="0">
                <a:cs typeface="Times New Roman" pitchFamily="18" charset="0"/>
              </a:rPr>
              <a:t>2  </a:t>
            </a:r>
            <a:r>
              <a:rPr lang="sl-SI" dirty="0" smtClean="0">
                <a:cs typeface="Times New Roman" pitchFamily="18" charset="0"/>
              </a:rPr>
              <a:t>aQ</a:t>
            </a:r>
            <a:r>
              <a:rPr lang="sl-SI" b="1" baseline="-25000" dirty="0" smtClean="0">
                <a:cs typeface="Times New Roman" pitchFamily="18" charset="0"/>
              </a:rPr>
              <a:t>2</a:t>
            </a:r>
            <a:r>
              <a:rPr lang="sl-SI" dirty="0" smtClean="0">
                <a:cs typeface="Times New Roman" pitchFamily="18" charset="0"/>
              </a:rPr>
              <a:t>Q</a:t>
            </a:r>
            <a:r>
              <a:rPr lang="sl-SI" b="1" baseline="-25000" dirty="0" smtClean="0">
                <a:cs typeface="Times New Roman" pitchFamily="18" charset="0"/>
              </a:rPr>
              <a:t>3  </a:t>
            </a:r>
            <a:r>
              <a:rPr lang="sl-SI" dirty="0" smtClean="0">
                <a:cs typeface="Times New Roman" pitchFamily="18" charset="0"/>
              </a:rPr>
              <a:t>aQ</a:t>
            </a:r>
            <a:r>
              <a:rPr lang="sl-SI" b="1" baseline="-25000" dirty="0" smtClean="0">
                <a:cs typeface="Times New Roman" pitchFamily="18" charset="0"/>
              </a:rPr>
              <a:t>3</a:t>
            </a:r>
            <a:r>
              <a:rPr lang="sl-SI" dirty="0" smtClean="0">
                <a:cs typeface="Times New Roman" pitchFamily="18" charset="0"/>
              </a:rPr>
              <a:t>Q</a:t>
            </a:r>
            <a:r>
              <a:rPr lang="sl-SI" b="1" baseline="-25000" dirty="0" smtClean="0">
                <a:cs typeface="Times New Roman" pitchFamily="18" charset="0"/>
              </a:rPr>
              <a:t>4  </a:t>
            </a:r>
            <a:r>
              <a:rPr lang="sl-SI" b="1" baseline="20000" dirty="0" smtClean="0">
                <a:cs typeface="Times New Roman" pitchFamily="18" charset="0"/>
              </a:rPr>
              <a:t>…</a:t>
            </a:r>
            <a:r>
              <a:rPr lang="sl-SI" b="1" baseline="-25000" dirty="0" smtClean="0">
                <a:cs typeface="Times New Roman" pitchFamily="18" charset="0"/>
              </a:rPr>
              <a:t>  </a:t>
            </a:r>
            <a:r>
              <a:rPr lang="sl-SI" dirty="0" err="1" smtClean="0">
                <a:cs typeface="Times New Roman" pitchFamily="18" charset="0"/>
              </a:rPr>
              <a:t>aQ</a:t>
            </a:r>
            <a:r>
              <a:rPr lang="sl-SI" b="1" baseline="-25000" dirty="0" err="1" smtClean="0">
                <a:cs typeface="Times New Roman" pitchFamily="18" charset="0"/>
              </a:rPr>
              <a:t>L</a:t>
            </a:r>
            <a:r>
              <a:rPr lang="sl-SI" b="1" baseline="-25000" dirty="0" smtClean="0">
                <a:cs typeface="Times New Roman" pitchFamily="18" charset="0"/>
              </a:rPr>
              <a:t>-1</a:t>
            </a:r>
            <a:r>
              <a:rPr lang="sl-SI" dirty="0" smtClean="0">
                <a:cs typeface="Times New Roman" pitchFamily="18" charset="0"/>
              </a:rPr>
              <a:t>Q</a:t>
            </a:r>
            <a:r>
              <a:rPr lang="sl-SI" b="1" baseline="-25000" dirty="0" smtClean="0">
                <a:cs typeface="Times New Roman" pitchFamily="18" charset="0"/>
              </a:rPr>
              <a:t>L</a:t>
            </a:r>
          </a:p>
          <a:p>
            <a:pPr>
              <a:buNone/>
            </a:pPr>
            <a:endParaRPr lang="sl-SI" b="1" baseline="-25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sl-SI" b="1" baseline="-25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sl-SI" b="1" baseline="-25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sl-SI" b="1" baseline="-25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sl-SI" b="1" baseline="-25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sl-SI" baseline="-25000" dirty="0" smtClean="0">
              <a:cs typeface="Times New Roman" pitchFamily="18" charset="0"/>
            </a:endParaRPr>
          </a:p>
          <a:p>
            <a:pPr>
              <a:buNone/>
            </a:pPr>
            <a:endParaRPr lang="sl-SI" b="1" baseline="-25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sl-SI" b="1" baseline="-25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125673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Hidden </a:t>
            </a:r>
            <a:r>
              <a:rPr lang="en-US" dirty="0" err="1" smtClean="0"/>
              <a:t>markov</a:t>
            </a:r>
            <a:r>
              <a:rPr lang="en-US" dirty="0" smtClean="0"/>
              <a:t>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za dani HMM – M je verjetnost opazovanega zaporedja </a:t>
            </a:r>
            <a:r>
              <a:rPr lang="sl-SI" dirty="0" smtClean="0">
                <a:cs typeface="Times New Roman" pitchFamily="18" charset="0"/>
              </a:rPr>
              <a:t>O</a:t>
            </a:r>
            <a:r>
              <a:rPr lang="sl-SI" b="1" baseline="-25000" dirty="0" smtClean="0">
                <a:cs typeface="Times New Roman" pitchFamily="18" charset="0"/>
              </a:rPr>
              <a:t>1</a:t>
            </a:r>
            <a:r>
              <a:rPr lang="sl-SI" dirty="0" smtClean="0">
                <a:cs typeface="Times New Roman" pitchFamily="18" charset="0"/>
              </a:rPr>
              <a:t>O</a:t>
            </a:r>
            <a:r>
              <a:rPr lang="sl-SI" b="1" baseline="-25000" dirty="0" smtClean="0">
                <a:cs typeface="Times New Roman" pitchFamily="18" charset="0"/>
              </a:rPr>
              <a:t>2</a:t>
            </a:r>
            <a:r>
              <a:rPr lang="sl-SI" dirty="0" smtClean="0">
                <a:cs typeface="Times New Roman" pitchFamily="18" charset="0"/>
              </a:rPr>
              <a:t>O</a:t>
            </a:r>
            <a:r>
              <a:rPr lang="sl-SI" b="1" baseline="-25000" dirty="0" smtClean="0">
                <a:cs typeface="Times New Roman" pitchFamily="18" charset="0"/>
              </a:rPr>
              <a:t>3</a:t>
            </a:r>
            <a:r>
              <a:rPr lang="sl-SI" dirty="0" smtClean="0">
                <a:cs typeface="Times New Roman" pitchFamily="18" charset="0"/>
              </a:rPr>
              <a:t>  … O</a:t>
            </a:r>
            <a:r>
              <a:rPr lang="sl-SI" b="1" baseline="-25000" dirty="0" smtClean="0">
                <a:cs typeface="Times New Roman" pitchFamily="18" charset="0"/>
              </a:rPr>
              <a:t>T </a:t>
            </a:r>
            <a:r>
              <a:rPr lang="sl-SI" b="1" dirty="0" smtClean="0">
                <a:cs typeface="Times New Roman" pitchFamily="18" charset="0"/>
              </a:rPr>
              <a:t> </a:t>
            </a:r>
            <a:r>
              <a:rPr lang="sl-SI" dirty="0" smtClean="0">
                <a:cs typeface="Times New Roman" pitchFamily="18" charset="0"/>
              </a:rPr>
              <a:t>določena z vsoto </a:t>
            </a:r>
            <a:r>
              <a:rPr lang="sl-SI" dirty="0" smtClean="0">
                <a:cs typeface="Times New Roman" pitchFamily="18" charset="0"/>
              </a:rPr>
              <a:t>vseh </a:t>
            </a:r>
            <a:r>
              <a:rPr lang="sl-SI" dirty="0" smtClean="0">
                <a:cs typeface="Times New Roman" pitchFamily="18" charset="0"/>
              </a:rPr>
              <a:t>možnih zaporedij stanj:</a:t>
            </a:r>
          </a:p>
          <a:p>
            <a:pPr lvl="2" indent="-228600">
              <a:lnSpc>
                <a:spcPct val="90000"/>
              </a:lnSpc>
              <a:buNone/>
            </a:pPr>
            <a:endParaRPr lang="sl-SI" dirty="0" smtClean="0">
              <a:cs typeface="Times New Roman" pitchFamily="18" charset="0"/>
            </a:endParaRPr>
          </a:p>
          <a:p>
            <a:pPr lvl="2" indent="-228600">
              <a:lnSpc>
                <a:spcPct val="90000"/>
              </a:lnSpc>
              <a:buNone/>
            </a:pPr>
            <a:r>
              <a:rPr lang="sl-SI" sz="2400" dirty="0" smtClean="0"/>
              <a:t>P(Q|M) = </a:t>
            </a:r>
            <a:r>
              <a:rPr lang="sl-SI" sz="2400" dirty="0" smtClean="0">
                <a:latin typeface="Symbol" pitchFamily="18" charset="2"/>
              </a:rPr>
              <a:t>p</a:t>
            </a:r>
            <a:r>
              <a:rPr lang="sl-SI" sz="2400" dirty="0" smtClean="0"/>
              <a:t>Q</a:t>
            </a:r>
            <a:r>
              <a:rPr lang="sl-SI" sz="2400" b="1" baseline="-25000" dirty="0" smtClean="0"/>
              <a:t>1</a:t>
            </a:r>
            <a:r>
              <a:rPr lang="sl-SI" sz="2400" dirty="0" smtClean="0"/>
              <a:t> aQ</a:t>
            </a:r>
            <a:r>
              <a:rPr lang="sl-SI" sz="2400" b="1" baseline="-25000" dirty="0" smtClean="0"/>
              <a:t>1</a:t>
            </a:r>
            <a:r>
              <a:rPr lang="sl-SI" sz="2400" dirty="0" smtClean="0"/>
              <a:t>Q</a:t>
            </a:r>
            <a:r>
              <a:rPr lang="sl-SI" sz="2400" b="1" baseline="-25000" dirty="0" smtClean="0"/>
              <a:t>2  </a:t>
            </a:r>
            <a:r>
              <a:rPr lang="sl-SI" sz="2400" dirty="0" smtClean="0"/>
              <a:t>aQ</a:t>
            </a:r>
            <a:r>
              <a:rPr lang="sl-SI" sz="2400" b="1" baseline="-25000" dirty="0" smtClean="0"/>
              <a:t>2</a:t>
            </a:r>
            <a:r>
              <a:rPr lang="sl-SI" sz="2400" dirty="0" smtClean="0"/>
              <a:t>Q</a:t>
            </a:r>
            <a:r>
              <a:rPr lang="sl-SI" sz="2400" b="1" baseline="-25000" dirty="0" smtClean="0"/>
              <a:t>3  </a:t>
            </a:r>
            <a:r>
              <a:rPr lang="sl-SI" sz="2400" dirty="0" smtClean="0"/>
              <a:t>aQ</a:t>
            </a:r>
            <a:r>
              <a:rPr lang="sl-SI" sz="2400" b="1" baseline="-25000" dirty="0" smtClean="0"/>
              <a:t>3</a:t>
            </a:r>
            <a:r>
              <a:rPr lang="sl-SI" sz="2400" dirty="0" smtClean="0"/>
              <a:t>Q</a:t>
            </a:r>
            <a:r>
              <a:rPr lang="sl-SI" sz="2400" b="1" baseline="-25000" dirty="0" smtClean="0"/>
              <a:t>4  </a:t>
            </a:r>
            <a:r>
              <a:rPr lang="sl-SI" sz="2400" b="1" baseline="20000" dirty="0" smtClean="0"/>
              <a:t>…</a:t>
            </a:r>
            <a:r>
              <a:rPr lang="sl-SI" sz="2400" b="1" baseline="-25000" dirty="0" smtClean="0"/>
              <a:t>  </a:t>
            </a:r>
            <a:r>
              <a:rPr lang="sl-SI" sz="2400" dirty="0" err="1" smtClean="0"/>
              <a:t>aQ</a:t>
            </a:r>
            <a:r>
              <a:rPr lang="sl-SI" sz="2400" b="1" baseline="-25000" dirty="0" err="1" smtClean="0"/>
              <a:t>T</a:t>
            </a:r>
            <a:r>
              <a:rPr lang="sl-SI" sz="2400" b="1" baseline="-25000" dirty="0" smtClean="0"/>
              <a:t>-1</a:t>
            </a:r>
            <a:r>
              <a:rPr lang="sl-SI" sz="2400" dirty="0" smtClean="0"/>
              <a:t>Q</a:t>
            </a:r>
            <a:r>
              <a:rPr lang="sl-SI" sz="2400" b="1" baseline="-25000" dirty="0" smtClean="0"/>
              <a:t>T</a:t>
            </a:r>
          </a:p>
          <a:p>
            <a:pPr lvl="2" indent="-228600">
              <a:lnSpc>
                <a:spcPct val="90000"/>
              </a:lnSpc>
              <a:buNone/>
            </a:pPr>
            <a:endParaRPr lang="sl-SI" sz="2400" b="1" baseline="-25000" dirty="0" smtClean="0"/>
          </a:p>
          <a:p>
            <a:pPr lvl="2" indent="-228600">
              <a:lnSpc>
                <a:spcPct val="90000"/>
              </a:lnSpc>
              <a:buNone/>
            </a:pPr>
            <a:endParaRPr lang="sl-SI" sz="2400" b="1" baseline="-25000" dirty="0" smtClean="0"/>
          </a:p>
          <a:p>
            <a:pPr lvl="2" indent="-228600">
              <a:lnSpc>
                <a:spcPct val="90000"/>
              </a:lnSpc>
              <a:buNone/>
            </a:pPr>
            <a:r>
              <a:rPr lang="sl-SI" sz="2400" dirty="0" smtClean="0"/>
              <a:t>P(O|Q) = bQ</a:t>
            </a:r>
            <a:r>
              <a:rPr lang="sl-SI" sz="2400" b="1" baseline="-25000" dirty="0" smtClean="0"/>
              <a:t>1</a:t>
            </a:r>
            <a:r>
              <a:rPr lang="sl-SI" sz="2400" dirty="0" smtClean="0"/>
              <a:t>O</a:t>
            </a:r>
            <a:r>
              <a:rPr lang="sl-SI" sz="2400" b="1" baseline="-25000" dirty="0" smtClean="0"/>
              <a:t>1  </a:t>
            </a:r>
            <a:r>
              <a:rPr lang="sl-SI" sz="2400" dirty="0" smtClean="0"/>
              <a:t>bQ</a:t>
            </a:r>
            <a:r>
              <a:rPr lang="sl-SI" sz="2400" b="1" baseline="-25000" dirty="0" smtClean="0"/>
              <a:t>2</a:t>
            </a:r>
            <a:r>
              <a:rPr lang="sl-SI" sz="2400" dirty="0" smtClean="0"/>
              <a:t>O</a:t>
            </a:r>
            <a:r>
              <a:rPr lang="sl-SI" sz="2400" b="1" baseline="-25000" dirty="0" smtClean="0"/>
              <a:t>2  </a:t>
            </a:r>
            <a:r>
              <a:rPr lang="sl-SI" sz="2400" dirty="0" smtClean="0"/>
              <a:t>bQ</a:t>
            </a:r>
            <a:r>
              <a:rPr lang="sl-SI" sz="2400" b="1" baseline="-25000" dirty="0" smtClean="0"/>
              <a:t>3</a:t>
            </a:r>
            <a:r>
              <a:rPr lang="sl-SI" sz="2400" dirty="0" smtClean="0"/>
              <a:t>O</a:t>
            </a:r>
            <a:r>
              <a:rPr lang="sl-SI" sz="2400" b="1" baseline="-25000" dirty="0" smtClean="0"/>
              <a:t>3  </a:t>
            </a:r>
            <a:r>
              <a:rPr lang="sl-SI" sz="2400" b="1" baseline="20000" dirty="0" smtClean="0"/>
              <a:t>…</a:t>
            </a:r>
            <a:r>
              <a:rPr lang="sl-SI" sz="2400" b="1" baseline="-25000" dirty="0" smtClean="0"/>
              <a:t>  </a:t>
            </a:r>
            <a:r>
              <a:rPr lang="sl-SI" sz="2400" dirty="0" err="1" smtClean="0"/>
              <a:t>bQ</a:t>
            </a:r>
            <a:r>
              <a:rPr lang="sl-SI" sz="2400" b="1" baseline="-25000" dirty="0" err="1" smtClean="0"/>
              <a:t>T</a:t>
            </a:r>
            <a:r>
              <a:rPr lang="sl-SI" sz="2400" dirty="0" err="1" smtClean="0"/>
              <a:t>O</a:t>
            </a:r>
            <a:r>
              <a:rPr lang="sl-SI" sz="2400" b="1" baseline="-25000" dirty="0" err="1" smtClean="0"/>
              <a:t>T</a:t>
            </a:r>
            <a:endParaRPr lang="sl-SI" sz="2400" b="1" baseline="-25000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56176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Hidden </a:t>
            </a:r>
            <a:r>
              <a:rPr lang="en-US" dirty="0" err="1" smtClean="0"/>
              <a:t>markov</a:t>
            </a:r>
            <a:r>
              <a:rPr lang="en-US" dirty="0" smtClean="0"/>
              <a:t> model</a:t>
            </a:r>
            <a:endParaRPr lang="en-US" dirty="0"/>
          </a:p>
        </p:txBody>
      </p:sp>
      <p:pic>
        <p:nvPicPr>
          <p:cNvPr id="20" name="Označba mesta vsebine 19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382" y="1219200"/>
            <a:ext cx="7367236" cy="4937125"/>
          </a:xfrm>
        </p:spPr>
      </p:pic>
      <p:pic>
        <p:nvPicPr>
          <p:cNvPr id="21" name="Slika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0688"/>
            <a:ext cx="9039667" cy="5972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6735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Problemi (kaj s tem sploh delamo)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b="1" dirty="0" smtClean="0"/>
              <a:t>Evalvacija:  </a:t>
            </a:r>
          </a:p>
          <a:p>
            <a:r>
              <a:rPr lang="sl-SI" dirty="0" smtClean="0"/>
              <a:t>za dan HMM M = { A, B, </a:t>
            </a:r>
            <a:r>
              <a:rPr lang="sl-SI" dirty="0" smtClean="0">
                <a:sym typeface="Symbol" pitchFamily="18" charset="2"/>
              </a:rPr>
              <a:t> } in opazovano zaporedje</a:t>
            </a:r>
          </a:p>
          <a:p>
            <a:pPr>
              <a:buNone/>
            </a:pPr>
            <a:r>
              <a:rPr lang="sl-SI" dirty="0" smtClean="0">
                <a:sym typeface="Symbol" pitchFamily="18" charset="2"/>
              </a:rPr>
              <a:t>    O = o</a:t>
            </a:r>
            <a:r>
              <a:rPr lang="sl-SI" baseline="-25000" dirty="0" smtClean="0">
                <a:sym typeface="Symbol" pitchFamily="18" charset="2"/>
              </a:rPr>
              <a:t>1</a:t>
            </a:r>
            <a:r>
              <a:rPr lang="sl-SI" dirty="0" smtClean="0">
                <a:sym typeface="Symbol" pitchFamily="18" charset="2"/>
              </a:rPr>
              <a:t>,o</a:t>
            </a:r>
            <a:r>
              <a:rPr lang="sl-SI" baseline="-25000" dirty="0" smtClean="0">
                <a:sym typeface="Symbol" pitchFamily="18" charset="2"/>
              </a:rPr>
              <a:t>2</a:t>
            </a:r>
            <a:r>
              <a:rPr lang="sl-SI" dirty="0" smtClean="0">
                <a:sym typeface="Symbol" pitchFamily="18" charset="2"/>
              </a:rPr>
              <a:t> ……</a:t>
            </a:r>
            <a:r>
              <a:rPr lang="sl-SI" dirty="0" err="1" smtClean="0">
                <a:sym typeface="Symbol" pitchFamily="18" charset="2"/>
              </a:rPr>
              <a:t>o</a:t>
            </a:r>
            <a:r>
              <a:rPr lang="sl-SI" baseline="-25000" dirty="0" err="1" smtClean="0">
                <a:sym typeface="Symbol" pitchFamily="18" charset="2"/>
              </a:rPr>
              <a:t>k</a:t>
            </a:r>
            <a:r>
              <a:rPr lang="sl-SI" dirty="0" smtClean="0">
                <a:sym typeface="Symbol" pitchFamily="18" charset="2"/>
              </a:rPr>
              <a:t>, izračunaj verjetnost da model M generira zaporedje O.</a:t>
            </a:r>
          </a:p>
          <a:p>
            <a:pPr>
              <a:buNone/>
            </a:pPr>
            <a:endParaRPr lang="sl-SI" dirty="0" smtClean="0">
              <a:sym typeface="Symbol" pitchFamily="18" charset="2"/>
            </a:endParaRPr>
          </a:p>
          <a:p>
            <a:r>
              <a:rPr lang="sl-SI" b="1" dirty="0" smtClean="0">
                <a:sym typeface="Symbol" pitchFamily="18" charset="2"/>
              </a:rPr>
              <a:t>Dekodiranje</a:t>
            </a:r>
            <a:r>
              <a:rPr lang="sl-SI" b="1" dirty="0" smtClean="0"/>
              <a:t>:  </a:t>
            </a:r>
          </a:p>
          <a:p>
            <a:r>
              <a:rPr lang="sl-SI" dirty="0" smtClean="0"/>
              <a:t>za dan HMM M = { A, B, </a:t>
            </a:r>
            <a:r>
              <a:rPr lang="sl-SI" dirty="0" smtClean="0">
                <a:sym typeface="Symbol" pitchFamily="18" charset="2"/>
              </a:rPr>
              <a:t> } in opazovano zaporedje</a:t>
            </a:r>
          </a:p>
          <a:p>
            <a:pPr>
              <a:buNone/>
            </a:pPr>
            <a:r>
              <a:rPr lang="sl-SI" dirty="0" smtClean="0">
                <a:sym typeface="Symbol" pitchFamily="18" charset="2"/>
              </a:rPr>
              <a:t> O = o</a:t>
            </a:r>
            <a:r>
              <a:rPr lang="sl-SI" baseline="-25000" dirty="0" smtClean="0">
                <a:sym typeface="Symbol" pitchFamily="18" charset="2"/>
              </a:rPr>
              <a:t>1</a:t>
            </a:r>
            <a:r>
              <a:rPr lang="sl-SI" dirty="0" smtClean="0">
                <a:sym typeface="Symbol" pitchFamily="18" charset="2"/>
              </a:rPr>
              <a:t>,o</a:t>
            </a:r>
            <a:r>
              <a:rPr lang="sl-SI" baseline="-25000" dirty="0" smtClean="0">
                <a:sym typeface="Symbol" pitchFamily="18" charset="2"/>
              </a:rPr>
              <a:t>2</a:t>
            </a:r>
            <a:r>
              <a:rPr lang="sl-SI" dirty="0" smtClean="0">
                <a:sym typeface="Symbol" pitchFamily="18" charset="2"/>
              </a:rPr>
              <a:t> ……</a:t>
            </a:r>
            <a:r>
              <a:rPr lang="sl-SI" dirty="0" err="1" smtClean="0">
                <a:sym typeface="Symbol" pitchFamily="18" charset="2"/>
              </a:rPr>
              <a:t>o</a:t>
            </a:r>
            <a:r>
              <a:rPr lang="sl-SI" baseline="-25000" dirty="0" err="1" smtClean="0">
                <a:sym typeface="Symbol" pitchFamily="18" charset="2"/>
              </a:rPr>
              <a:t>k</a:t>
            </a:r>
            <a:r>
              <a:rPr lang="sl-SI" dirty="0" smtClean="0">
                <a:sym typeface="Symbol" pitchFamily="18" charset="2"/>
              </a:rPr>
              <a:t>, izračunaj najbolj verjetno zaporedje skritih stanj S</a:t>
            </a:r>
            <a:r>
              <a:rPr lang="sl-SI" baseline="-25000" dirty="0" smtClean="0">
                <a:sym typeface="Symbol" pitchFamily="18" charset="2"/>
              </a:rPr>
              <a:t>i</a:t>
            </a:r>
            <a:r>
              <a:rPr lang="sl-SI" dirty="0" smtClean="0">
                <a:sym typeface="Symbol" pitchFamily="18" charset="2"/>
              </a:rPr>
              <a:t>, ki generira zaporedje O.</a:t>
            </a:r>
          </a:p>
          <a:p>
            <a:endParaRPr lang="sl-SI" b="1" dirty="0"/>
          </a:p>
        </p:txBody>
      </p:sp>
    </p:spTree>
    <p:extLst>
      <p:ext uri="{BB962C8B-B14F-4D97-AF65-F5344CB8AC3E}">
        <p14:creationId xmlns:p14="http://schemas.microsoft.com/office/powerpoint/2010/main" val="1029017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b="1" dirty="0" smtClean="0"/>
              <a:t>Učenje:  </a:t>
            </a:r>
          </a:p>
          <a:p>
            <a:r>
              <a:rPr lang="sl-SI" dirty="0" smtClean="0"/>
              <a:t>za dane učne primere opazovanih zaporedij </a:t>
            </a:r>
            <a:r>
              <a:rPr lang="sl-SI" dirty="0" smtClean="0">
                <a:sym typeface="Symbol" pitchFamily="18" charset="2"/>
              </a:rPr>
              <a:t>O = o</a:t>
            </a:r>
            <a:r>
              <a:rPr lang="sl-SI" baseline="-25000" dirty="0" smtClean="0">
                <a:sym typeface="Symbol" pitchFamily="18" charset="2"/>
              </a:rPr>
              <a:t>1</a:t>
            </a:r>
            <a:r>
              <a:rPr lang="sl-SI" dirty="0" smtClean="0">
                <a:sym typeface="Symbol" pitchFamily="18" charset="2"/>
              </a:rPr>
              <a:t>,o</a:t>
            </a:r>
            <a:r>
              <a:rPr lang="sl-SI" baseline="-25000" dirty="0" smtClean="0">
                <a:sym typeface="Symbol" pitchFamily="18" charset="2"/>
              </a:rPr>
              <a:t>2</a:t>
            </a:r>
            <a:r>
              <a:rPr lang="sl-SI" dirty="0" smtClean="0">
                <a:sym typeface="Symbol" pitchFamily="18" charset="2"/>
              </a:rPr>
              <a:t> ……</a:t>
            </a:r>
            <a:r>
              <a:rPr lang="sl-SI" dirty="0" err="1" smtClean="0">
                <a:sym typeface="Symbol" pitchFamily="18" charset="2"/>
              </a:rPr>
              <a:t>o</a:t>
            </a:r>
            <a:r>
              <a:rPr lang="sl-SI" baseline="-25000" dirty="0" err="1" smtClean="0">
                <a:sym typeface="Symbol" pitchFamily="18" charset="2"/>
              </a:rPr>
              <a:t>k</a:t>
            </a:r>
            <a:r>
              <a:rPr lang="sl-SI" dirty="0" smtClean="0">
                <a:sym typeface="Symbol" pitchFamily="18" charset="2"/>
              </a:rPr>
              <a:t>, in splošno strukturo HMM(vidna in skrita stanja) določi parametre HMM, ki se </a:t>
            </a:r>
            <a:r>
              <a:rPr lang="sl-SI" dirty="0" smtClean="0">
                <a:sym typeface="Symbol" pitchFamily="18" charset="2"/>
              </a:rPr>
              <a:t>najbolje </a:t>
            </a:r>
            <a:r>
              <a:rPr lang="sl-SI" dirty="0" smtClean="0">
                <a:sym typeface="Symbol" pitchFamily="18" charset="2"/>
              </a:rPr>
              <a:t>prilegajo učnim podatkom.</a:t>
            </a:r>
          </a:p>
        </p:txBody>
      </p:sp>
    </p:spTree>
    <p:extLst>
      <p:ext uri="{BB962C8B-B14F-4D97-AF65-F5344CB8AC3E}">
        <p14:creationId xmlns:p14="http://schemas.microsoft.com/office/powerpoint/2010/main" val="1009363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Rešitev problema evalvacije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evalvacija: za ta problem uporabimo algoritem </a:t>
            </a:r>
            <a:r>
              <a:rPr lang="sl-SI" dirty="0" err="1" smtClean="0"/>
              <a:t>Forward</a:t>
            </a:r>
            <a:r>
              <a:rPr lang="sl-SI" dirty="0" smtClean="0"/>
              <a:t>- </a:t>
            </a:r>
            <a:r>
              <a:rPr lang="sl-SI" dirty="0" err="1" smtClean="0"/>
              <a:t>Backward</a:t>
            </a:r>
            <a:r>
              <a:rPr lang="sl-SI" dirty="0" smtClean="0"/>
              <a:t>:</a:t>
            </a:r>
          </a:p>
          <a:p>
            <a:pPr lvl="1"/>
            <a:r>
              <a:rPr lang="sl-SI" dirty="0" smtClean="0"/>
              <a:t>ta algoritem definira spremenljivki naprej in nazaj (</a:t>
            </a:r>
            <a:r>
              <a:rPr lang="sl-SI" dirty="0" err="1" smtClean="0"/>
              <a:t>forward</a:t>
            </a:r>
            <a:r>
              <a:rPr lang="sl-SI" dirty="0" smtClean="0"/>
              <a:t>, </a:t>
            </a:r>
            <a:r>
              <a:rPr lang="sl-SI" dirty="0" err="1" smtClean="0"/>
              <a:t>backward</a:t>
            </a:r>
            <a:r>
              <a:rPr lang="sl-SI" dirty="0" smtClean="0"/>
              <a:t> </a:t>
            </a:r>
            <a:r>
              <a:rPr lang="sl-SI" dirty="0" err="1" smtClean="0"/>
              <a:t>variable</a:t>
            </a:r>
            <a:r>
              <a:rPr lang="sl-SI" dirty="0" smtClean="0"/>
              <a:t>) kot </a:t>
            </a:r>
            <a:r>
              <a:rPr lang="sl-SI" dirty="0" err="1" smtClean="0"/>
              <a:t>joint</a:t>
            </a:r>
            <a:r>
              <a:rPr lang="sl-SI" dirty="0" smtClean="0"/>
              <a:t> </a:t>
            </a:r>
            <a:r>
              <a:rPr lang="sl-SI" dirty="0" err="1" smtClean="0"/>
              <a:t>probability</a:t>
            </a:r>
            <a:r>
              <a:rPr lang="sl-SI" dirty="0" smtClean="0"/>
              <a:t> delnih zaporedij,</a:t>
            </a:r>
          </a:p>
          <a:p>
            <a:pPr lvl="1"/>
            <a:r>
              <a:rPr lang="sl-SI" dirty="0" smtClean="0"/>
              <a:t>primer:</a:t>
            </a:r>
          </a:p>
          <a:p>
            <a:pPr>
              <a:buNone/>
            </a:pPr>
            <a:r>
              <a:rPr lang="sl-SI" dirty="0" smtClean="0"/>
              <a:t> </a:t>
            </a:r>
            <a:r>
              <a:rPr lang="sl-SI" dirty="0" smtClean="0">
                <a:sym typeface="Symbol" pitchFamily="18" charset="2"/>
              </a:rPr>
              <a:t>O = o</a:t>
            </a:r>
            <a:r>
              <a:rPr lang="sl-SI" baseline="-25000" dirty="0" smtClean="0">
                <a:sym typeface="Symbol" pitchFamily="18" charset="2"/>
              </a:rPr>
              <a:t>1</a:t>
            </a:r>
            <a:r>
              <a:rPr lang="sl-SI" dirty="0" smtClean="0">
                <a:sym typeface="Symbol" pitchFamily="18" charset="2"/>
              </a:rPr>
              <a:t>,o</a:t>
            </a:r>
            <a:r>
              <a:rPr lang="sl-SI" baseline="-25000" dirty="0" smtClean="0">
                <a:sym typeface="Symbol" pitchFamily="18" charset="2"/>
              </a:rPr>
              <a:t>2</a:t>
            </a:r>
            <a:r>
              <a:rPr lang="sl-SI" dirty="0" smtClean="0">
                <a:sym typeface="Symbol" pitchFamily="18" charset="2"/>
              </a:rPr>
              <a:t> ……</a:t>
            </a:r>
            <a:r>
              <a:rPr lang="sl-SI" dirty="0" err="1" smtClean="0">
                <a:sym typeface="Symbol" pitchFamily="18" charset="2"/>
              </a:rPr>
              <a:t>o</a:t>
            </a:r>
            <a:r>
              <a:rPr lang="sl-SI" baseline="-25000" dirty="0" err="1" smtClean="0">
                <a:sym typeface="Symbol" pitchFamily="18" charset="2"/>
              </a:rPr>
              <a:t>k</a:t>
            </a:r>
            <a:r>
              <a:rPr lang="sl-SI" dirty="0" smtClean="0">
                <a:sym typeface="Symbol" pitchFamily="18" charset="2"/>
              </a:rPr>
              <a:t>, in skrito stanje </a:t>
            </a:r>
            <a:r>
              <a:rPr lang="sl-SI" dirty="0" smtClean="0"/>
              <a:t>S</a:t>
            </a:r>
            <a:r>
              <a:rPr lang="sl-SI" baseline="-25000" dirty="0" smtClean="0"/>
              <a:t>i</a:t>
            </a:r>
            <a:r>
              <a:rPr lang="sl-SI" dirty="0" smtClean="0"/>
              <a:t> v času k je </a:t>
            </a:r>
            <a:r>
              <a:rPr lang="sl-SI" dirty="0" err="1" smtClean="0"/>
              <a:t>α</a:t>
            </a:r>
            <a:r>
              <a:rPr lang="sl-SI" baseline="-25000" dirty="0" err="1" smtClean="0"/>
              <a:t>k</a:t>
            </a:r>
            <a:r>
              <a:rPr lang="sl-SI" dirty="0" smtClean="0"/>
              <a:t>(i) = p(o</a:t>
            </a:r>
            <a:r>
              <a:rPr lang="sl-SI" baseline="-25000" dirty="0" smtClean="0"/>
              <a:t>1</a:t>
            </a:r>
            <a:r>
              <a:rPr lang="sl-SI" dirty="0" smtClean="0"/>
              <a:t> o</a:t>
            </a:r>
            <a:r>
              <a:rPr lang="sl-SI" baseline="-25000" dirty="0" smtClean="0"/>
              <a:t>2</a:t>
            </a:r>
            <a:r>
              <a:rPr lang="sl-SI" dirty="0" smtClean="0"/>
              <a:t> o</a:t>
            </a:r>
            <a:r>
              <a:rPr lang="sl-SI" baseline="-25000" dirty="0" smtClean="0"/>
              <a:t>3</a:t>
            </a:r>
            <a:r>
              <a:rPr lang="sl-SI" dirty="0" smtClean="0"/>
              <a:t>…</a:t>
            </a:r>
            <a:r>
              <a:rPr lang="sl-SI" dirty="0" err="1" smtClean="0"/>
              <a:t>o</a:t>
            </a:r>
            <a:r>
              <a:rPr lang="sl-SI" baseline="-25000" dirty="0" err="1" smtClean="0"/>
              <a:t>k</a:t>
            </a:r>
            <a:r>
              <a:rPr lang="sl-SI" dirty="0" smtClean="0"/>
              <a:t>, </a:t>
            </a:r>
            <a:r>
              <a:rPr lang="sl-SI" dirty="0" err="1" smtClean="0"/>
              <a:t>Q</a:t>
            </a:r>
            <a:r>
              <a:rPr lang="sl-SI" baseline="-25000" dirty="0" err="1" smtClean="0"/>
              <a:t>k</a:t>
            </a:r>
            <a:r>
              <a:rPr lang="sl-SI" dirty="0" smtClean="0"/>
              <a:t> = S</a:t>
            </a:r>
            <a:r>
              <a:rPr lang="sl-SI" baseline="-25000" dirty="0" smtClean="0"/>
              <a:t>i</a:t>
            </a:r>
            <a:r>
              <a:rPr lang="sl-SI" dirty="0" smtClean="0"/>
              <a:t>).</a:t>
            </a:r>
          </a:p>
          <a:p>
            <a:r>
              <a:rPr lang="sl-SI" dirty="0" smtClean="0"/>
              <a:t>tri stopnje v algoritmu so inicializacija, rekurzija naprej(</a:t>
            </a:r>
            <a:r>
              <a:rPr lang="sl-SI" dirty="0" err="1" smtClean="0"/>
              <a:t>forward</a:t>
            </a:r>
            <a:r>
              <a:rPr lang="sl-SI" dirty="0" smtClean="0"/>
              <a:t> </a:t>
            </a:r>
            <a:r>
              <a:rPr lang="sl-SI" dirty="0" err="1" smtClean="0"/>
              <a:t>recursion</a:t>
            </a:r>
            <a:r>
              <a:rPr lang="sl-SI" dirty="0" smtClean="0"/>
              <a:t>) in konec (</a:t>
            </a:r>
            <a:r>
              <a:rPr lang="sl-SI" dirty="0" err="1" smtClean="0"/>
              <a:t>termination</a:t>
            </a:r>
            <a:r>
              <a:rPr lang="sl-SI" dirty="0" smtClean="0"/>
              <a:t>).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40064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Rešitev problema dekodiranja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dekodiranje</a:t>
            </a:r>
            <a:r>
              <a:rPr lang="en-US" dirty="0" smtClean="0"/>
              <a:t>: Viterbi </a:t>
            </a:r>
            <a:r>
              <a:rPr lang="sl-SI" dirty="0" err="1"/>
              <a:t>a</a:t>
            </a:r>
            <a:r>
              <a:rPr lang="en-US" dirty="0" err="1" smtClean="0"/>
              <a:t>lgori</a:t>
            </a:r>
            <a:r>
              <a:rPr lang="sl-SI" dirty="0" smtClean="0"/>
              <a:t>tem,</a:t>
            </a:r>
            <a:endParaRPr lang="en-US" dirty="0" smtClean="0"/>
          </a:p>
          <a:p>
            <a:r>
              <a:rPr lang="sl-SI" dirty="0"/>
              <a:t>s</a:t>
            </a:r>
            <a:r>
              <a:rPr lang="sl-SI" dirty="0" smtClean="0"/>
              <a:t>prehodimo se po vseh opazovanjih od začetka do konca, za vsako opazovanje izberemo eno stanje (skritega) končnega avtomata,</a:t>
            </a:r>
            <a:endParaRPr lang="en-US" dirty="0" smtClean="0"/>
          </a:p>
          <a:p>
            <a:r>
              <a:rPr lang="sl-SI" dirty="0"/>
              <a:t>s</a:t>
            </a:r>
            <a:r>
              <a:rPr lang="sl-SI" dirty="0" smtClean="0"/>
              <a:t>hranjujemo tudi vrednost skupne verjetnosti</a:t>
            </a:r>
            <a:r>
              <a:rPr lang="sl-SI" dirty="0"/>
              <a:t> </a:t>
            </a:r>
            <a:r>
              <a:rPr lang="sl-SI" dirty="0" smtClean="0"/>
              <a:t>v</a:t>
            </a:r>
            <a:r>
              <a:rPr lang="en-US" dirty="0" err="1" smtClean="0"/>
              <a:t>iterbi</a:t>
            </a:r>
            <a:r>
              <a:rPr lang="en-US" dirty="0" smtClean="0"/>
              <a:t> p</a:t>
            </a:r>
            <a:r>
              <a:rPr lang="sl-SI" dirty="0" err="1" smtClean="0"/>
              <a:t>oti</a:t>
            </a:r>
            <a:r>
              <a:rPr lang="en-US" dirty="0" smtClean="0"/>
              <a:t> (</a:t>
            </a:r>
            <a:r>
              <a:rPr lang="sl-SI" dirty="0" smtClean="0"/>
              <a:t>zaporedja stanj</a:t>
            </a:r>
            <a:r>
              <a:rPr lang="en-US" dirty="0" smtClean="0"/>
              <a:t>) </a:t>
            </a:r>
            <a:r>
              <a:rPr lang="en-US" dirty="0" err="1" smtClean="0"/>
              <a:t>viterbi</a:t>
            </a:r>
            <a:r>
              <a:rPr lang="en-US" dirty="0" smtClean="0"/>
              <a:t> </a:t>
            </a:r>
            <a:r>
              <a:rPr lang="sl-SI" dirty="0" smtClean="0"/>
              <a:t>verjetnosti</a:t>
            </a:r>
            <a:r>
              <a:rPr lang="en-US" dirty="0" smtClean="0"/>
              <a:t> (</a:t>
            </a:r>
            <a:r>
              <a:rPr lang="sl-SI" dirty="0" smtClean="0"/>
              <a:t>verjetnost opazovanih zaporedja stanj v </a:t>
            </a:r>
            <a:r>
              <a:rPr lang="sl-SI" dirty="0" err="1" smtClean="0"/>
              <a:t>viterbi</a:t>
            </a:r>
            <a:r>
              <a:rPr lang="sl-SI" dirty="0" smtClean="0"/>
              <a:t> poti</a:t>
            </a:r>
            <a:r>
              <a:rPr lang="en-US" dirty="0" smtClean="0"/>
              <a:t>)</a:t>
            </a:r>
            <a:r>
              <a:rPr lang="sl-SI" dirty="0" smtClean="0"/>
              <a:t>,</a:t>
            </a:r>
            <a:endParaRPr lang="en-US" dirty="0" smtClean="0"/>
          </a:p>
          <a:p>
            <a:r>
              <a:rPr lang="sl-SI" dirty="0" smtClean="0"/>
              <a:t>verjetnost posameznega koraka je verjetnost prehoda pomnožena z verjetnostjo izhoda.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82390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Vsebina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markovski modeli</a:t>
            </a:r>
          </a:p>
          <a:p>
            <a:endParaRPr lang="sl-SI" dirty="0" smtClean="0"/>
          </a:p>
          <a:p>
            <a:r>
              <a:rPr lang="sl-SI" dirty="0" err="1" smtClean="0"/>
              <a:t>hidden</a:t>
            </a:r>
            <a:r>
              <a:rPr lang="sl-SI" dirty="0" smtClean="0"/>
              <a:t> Markov </a:t>
            </a:r>
            <a:r>
              <a:rPr lang="sl-SI" dirty="0" err="1" smtClean="0"/>
              <a:t>models</a:t>
            </a:r>
            <a:r>
              <a:rPr lang="sl-SI" dirty="0" smtClean="0"/>
              <a:t> (HMM)</a:t>
            </a:r>
          </a:p>
          <a:p>
            <a:endParaRPr lang="sl-SI" dirty="0" smtClean="0"/>
          </a:p>
          <a:p>
            <a:r>
              <a:rPr lang="sl-SI" dirty="0" smtClean="0"/>
              <a:t>problemi pri HMM</a:t>
            </a:r>
          </a:p>
          <a:p>
            <a:endParaRPr lang="sl-SI" dirty="0" smtClean="0"/>
          </a:p>
          <a:p>
            <a:r>
              <a:rPr lang="sl-SI" dirty="0" smtClean="0"/>
              <a:t>algoritmični pristop k reševanju teh problemov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369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Viterbi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/>
              <a:t>s</a:t>
            </a:r>
            <a:r>
              <a:rPr lang="sl-SI" dirty="0" smtClean="0"/>
              <a:t>kupna verjetnost</a:t>
            </a:r>
            <a:r>
              <a:rPr lang="en-US" dirty="0" smtClean="0"/>
              <a:t>: </a:t>
            </a:r>
            <a:r>
              <a:rPr lang="sl-SI" dirty="0" smtClean="0"/>
              <a:t>pomnoži vsako novo verjetnost s staro in ju seštej,</a:t>
            </a:r>
            <a:endParaRPr lang="en-US" dirty="0" smtClean="0"/>
          </a:p>
          <a:p>
            <a:endParaRPr lang="en-US" dirty="0" smtClean="0"/>
          </a:p>
          <a:p>
            <a:r>
              <a:rPr lang="sl-SI" dirty="0"/>
              <a:t>v</a:t>
            </a:r>
            <a:r>
              <a:rPr lang="en-US" dirty="0" err="1" smtClean="0"/>
              <a:t>iterbi</a:t>
            </a:r>
            <a:r>
              <a:rPr lang="en-US" dirty="0" smtClean="0"/>
              <a:t> </a:t>
            </a:r>
            <a:r>
              <a:rPr lang="sl-SI" dirty="0" smtClean="0"/>
              <a:t>verjetnost</a:t>
            </a:r>
            <a:r>
              <a:rPr lang="en-US" dirty="0" smtClean="0"/>
              <a:t>: </a:t>
            </a:r>
            <a:r>
              <a:rPr lang="sl-SI" dirty="0" smtClean="0"/>
              <a:t>izberi največjo naslednjo verjetnost in jo pomnoži z </a:t>
            </a:r>
            <a:r>
              <a:rPr lang="sl-SI" dirty="0" err="1" smtClean="0"/>
              <a:t>viterbi</a:t>
            </a:r>
            <a:r>
              <a:rPr lang="sl-SI" dirty="0" smtClean="0"/>
              <a:t> verjetnostjo,</a:t>
            </a:r>
            <a:endParaRPr lang="en-US" dirty="0" smtClean="0"/>
          </a:p>
          <a:p>
            <a:endParaRPr lang="en-US" dirty="0" smtClean="0"/>
          </a:p>
          <a:p>
            <a:r>
              <a:rPr lang="sl-SI" dirty="0" smtClean="0"/>
              <a:t>v</a:t>
            </a:r>
            <a:r>
              <a:rPr lang="en-US" dirty="0" err="1" smtClean="0"/>
              <a:t>iterbi</a:t>
            </a:r>
            <a:r>
              <a:rPr lang="en-US" dirty="0" smtClean="0"/>
              <a:t> p</a:t>
            </a:r>
            <a:r>
              <a:rPr lang="sl-SI" dirty="0" err="1" smtClean="0"/>
              <a:t>ot</a:t>
            </a:r>
            <a:r>
              <a:rPr lang="en-US" dirty="0" smtClean="0"/>
              <a:t>: </a:t>
            </a:r>
            <a:r>
              <a:rPr lang="sl-SI" dirty="0" smtClean="0"/>
              <a:t>dodaj naslednji korak k </a:t>
            </a:r>
            <a:r>
              <a:rPr lang="sl-SI" dirty="0" err="1" smtClean="0"/>
              <a:t>viterbi</a:t>
            </a:r>
            <a:r>
              <a:rPr lang="sl-SI" dirty="0" smtClean="0"/>
              <a:t> poti.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649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</a:t>
            </a:r>
            <a:r>
              <a:rPr lang="en-US" dirty="0" err="1" smtClean="0"/>
              <a:t>iterbi</a:t>
            </a:r>
            <a:r>
              <a:rPr lang="en-US" dirty="0" smtClean="0"/>
              <a:t> </a:t>
            </a:r>
            <a:r>
              <a:rPr lang="en-US" dirty="0" err="1" smtClean="0"/>
              <a:t>algorit</a:t>
            </a:r>
            <a:r>
              <a:rPr lang="sl-SI" dirty="0" smtClean="0"/>
              <a:t>e</a:t>
            </a:r>
            <a:r>
              <a:rPr lang="en-US" dirty="0" smtClean="0"/>
              <a:t>m </a:t>
            </a:r>
            <a:r>
              <a:rPr lang="sl-SI" dirty="0" smtClean="0"/>
              <a:t>primer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oseba opravlja tri vrste aktivnosti: hodi, čisti in nakupuje, vsaka aktivnost je odvisna od vremena,</a:t>
            </a:r>
            <a:endParaRPr lang="en-US" dirty="0" smtClean="0"/>
          </a:p>
          <a:p>
            <a:endParaRPr lang="en-US" dirty="0" smtClean="0"/>
          </a:p>
          <a:p>
            <a:r>
              <a:rPr lang="sl-SI" dirty="0" smtClean="0"/>
              <a:t>dve verjetnosti za vreme:</a:t>
            </a:r>
          </a:p>
          <a:p>
            <a:pPr lvl="1"/>
            <a:r>
              <a:rPr lang="sl-SI" dirty="0" smtClean="0"/>
              <a:t>dež/sonce,</a:t>
            </a:r>
            <a:endParaRPr lang="en-US" dirty="0" smtClean="0"/>
          </a:p>
          <a:p>
            <a:endParaRPr lang="en-US" dirty="0" smtClean="0"/>
          </a:p>
          <a:p>
            <a:r>
              <a:rPr lang="sl-SI" dirty="0" smtClean="0"/>
              <a:t>v tem primeru so stanja vremena skrita, stanja bomo izvedeli glede na aktivnosti osebe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18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</a:t>
            </a:r>
            <a:r>
              <a:rPr lang="en-US" dirty="0" err="1"/>
              <a:t>iterbi</a:t>
            </a:r>
            <a:r>
              <a:rPr lang="en-US" dirty="0"/>
              <a:t> </a:t>
            </a:r>
            <a:r>
              <a:rPr lang="en-US" dirty="0" err="1"/>
              <a:t>algorit</a:t>
            </a:r>
            <a:r>
              <a:rPr lang="sl-SI" dirty="0"/>
              <a:t>e</a:t>
            </a:r>
            <a:r>
              <a:rPr lang="en-US" dirty="0"/>
              <a:t>m </a:t>
            </a:r>
            <a:r>
              <a:rPr lang="sl-SI" dirty="0"/>
              <a:t>primer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potrebujemo verjetnosti  prehodov in verjetnosti izhodov:</a:t>
            </a:r>
            <a:endParaRPr lang="en-US" dirty="0" smtClean="0"/>
          </a:p>
          <a:p>
            <a:r>
              <a:rPr lang="sl-SI" dirty="0" smtClean="0"/>
              <a:t>Verjetnosti prehodov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    P( R ---&gt; R) (</a:t>
            </a:r>
            <a:r>
              <a:rPr lang="sl-SI" dirty="0" smtClean="0"/>
              <a:t>dež in ostane dež</a:t>
            </a:r>
            <a:r>
              <a:rPr lang="en-US" dirty="0" smtClean="0"/>
              <a:t>) = 0.7</a:t>
            </a:r>
          </a:p>
          <a:p>
            <a:pPr>
              <a:buNone/>
            </a:pPr>
            <a:r>
              <a:rPr lang="en-US" dirty="0" smtClean="0"/>
              <a:t>    P( R ---&gt; S) </a:t>
            </a:r>
            <a:r>
              <a:rPr lang="sl-SI" dirty="0" smtClean="0"/>
              <a:t>(dež se spremeni v sonce</a:t>
            </a:r>
            <a:r>
              <a:rPr lang="en-US" dirty="0" smtClean="0"/>
              <a:t>) = 0.3</a:t>
            </a:r>
          </a:p>
          <a:p>
            <a:pPr>
              <a:buNone/>
            </a:pPr>
            <a:r>
              <a:rPr lang="en-US" dirty="0" smtClean="0"/>
              <a:t>    P ( S ---&gt; S) </a:t>
            </a:r>
            <a:r>
              <a:rPr lang="sl-SI" dirty="0" smtClean="0"/>
              <a:t>(sonce ostane </a:t>
            </a:r>
            <a:r>
              <a:rPr lang="sl-SI" dirty="0"/>
              <a:t>sonce</a:t>
            </a:r>
            <a:r>
              <a:rPr lang="en-US" dirty="0"/>
              <a:t>) </a:t>
            </a:r>
            <a:r>
              <a:rPr lang="en-US" dirty="0" smtClean="0"/>
              <a:t>= 0.6</a:t>
            </a:r>
          </a:p>
          <a:p>
            <a:pPr>
              <a:buNone/>
            </a:pPr>
            <a:r>
              <a:rPr lang="en-US" dirty="0" smtClean="0"/>
              <a:t>    P ( S----&gt; R) </a:t>
            </a:r>
            <a:r>
              <a:rPr lang="sl-SI" dirty="0" smtClean="0"/>
              <a:t>(sonce se </a:t>
            </a:r>
            <a:r>
              <a:rPr lang="sl-SI" dirty="0"/>
              <a:t>spremeni v </a:t>
            </a:r>
            <a:r>
              <a:rPr lang="sl-SI" dirty="0" smtClean="0"/>
              <a:t>dež</a:t>
            </a:r>
            <a:r>
              <a:rPr lang="en-US" dirty="0" smtClean="0"/>
              <a:t>) = 0.4</a:t>
            </a:r>
          </a:p>
        </p:txBody>
      </p:sp>
    </p:spTree>
    <p:extLst>
      <p:ext uri="{BB962C8B-B14F-4D97-AF65-F5344CB8AC3E}">
        <p14:creationId xmlns:p14="http://schemas.microsoft.com/office/powerpoint/2010/main" val="1950590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</a:t>
            </a:r>
            <a:r>
              <a:rPr lang="en-US" dirty="0" err="1"/>
              <a:t>iterbi</a:t>
            </a:r>
            <a:r>
              <a:rPr lang="en-US" dirty="0"/>
              <a:t> </a:t>
            </a:r>
            <a:r>
              <a:rPr lang="en-US" dirty="0" err="1"/>
              <a:t>algorit</a:t>
            </a:r>
            <a:r>
              <a:rPr lang="sl-SI" dirty="0"/>
              <a:t>e</a:t>
            </a:r>
            <a:r>
              <a:rPr lang="en-US" dirty="0"/>
              <a:t>m </a:t>
            </a:r>
            <a:r>
              <a:rPr lang="sl-SI" dirty="0"/>
              <a:t>primer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1921768"/>
          </a:xfrm>
        </p:spPr>
        <p:txBody>
          <a:bodyPr/>
          <a:lstStyle/>
          <a:p>
            <a:r>
              <a:rPr lang="en-US" dirty="0" smtClean="0"/>
              <a:t>P(R ---&gt;R) (</a:t>
            </a:r>
            <a:r>
              <a:rPr lang="sl-SI" dirty="0" smtClean="0"/>
              <a:t>dež in ostane dež</a:t>
            </a:r>
            <a:r>
              <a:rPr lang="en-US" dirty="0" smtClean="0"/>
              <a:t>) = 0</a:t>
            </a:r>
            <a:r>
              <a:rPr lang="sl-SI" dirty="0" smtClean="0"/>
              <a:t>,</a:t>
            </a:r>
            <a:r>
              <a:rPr lang="en-US" dirty="0" smtClean="0"/>
              <a:t>7</a:t>
            </a:r>
          </a:p>
          <a:p>
            <a:pPr>
              <a:buNone/>
            </a:pPr>
            <a:r>
              <a:rPr lang="en-US" dirty="0" smtClean="0"/>
              <a:t>    P(R ---&gt;S) </a:t>
            </a:r>
            <a:r>
              <a:rPr lang="sl-SI" dirty="0" smtClean="0"/>
              <a:t>(dež se spremeni v sonce</a:t>
            </a:r>
            <a:r>
              <a:rPr lang="en-US" dirty="0" smtClean="0"/>
              <a:t>) = 0</a:t>
            </a:r>
            <a:r>
              <a:rPr lang="sl-SI" dirty="0" smtClean="0"/>
              <a:t>,</a:t>
            </a:r>
            <a:r>
              <a:rPr lang="en-US" dirty="0" smtClean="0"/>
              <a:t>3</a:t>
            </a:r>
          </a:p>
          <a:p>
            <a:pPr>
              <a:buNone/>
            </a:pPr>
            <a:r>
              <a:rPr lang="en-US" dirty="0" smtClean="0"/>
              <a:t>    P(S ---&gt;S) </a:t>
            </a:r>
            <a:r>
              <a:rPr lang="sl-SI" dirty="0" smtClean="0"/>
              <a:t>(sonce ostane </a:t>
            </a:r>
            <a:r>
              <a:rPr lang="sl-SI" dirty="0"/>
              <a:t>sonce</a:t>
            </a:r>
            <a:r>
              <a:rPr lang="en-US" dirty="0"/>
              <a:t>) </a:t>
            </a:r>
            <a:r>
              <a:rPr lang="en-US" dirty="0" smtClean="0"/>
              <a:t>= 0</a:t>
            </a:r>
            <a:r>
              <a:rPr lang="sl-SI" dirty="0" smtClean="0"/>
              <a:t>,</a:t>
            </a:r>
            <a:r>
              <a:rPr lang="en-US" dirty="0" smtClean="0"/>
              <a:t>6</a:t>
            </a:r>
          </a:p>
          <a:p>
            <a:pPr>
              <a:buNone/>
            </a:pPr>
            <a:r>
              <a:rPr lang="en-US" dirty="0" smtClean="0"/>
              <a:t>    P(S----&gt;R) </a:t>
            </a:r>
            <a:r>
              <a:rPr lang="sl-SI" dirty="0" smtClean="0"/>
              <a:t>(sonce se </a:t>
            </a:r>
            <a:r>
              <a:rPr lang="sl-SI" dirty="0"/>
              <a:t>spremeni v </a:t>
            </a:r>
            <a:r>
              <a:rPr lang="sl-SI" dirty="0" smtClean="0"/>
              <a:t>dež</a:t>
            </a:r>
            <a:r>
              <a:rPr lang="en-US" dirty="0" smtClean="0"/>
              <a:t>) = 0</a:t>
            </a:r>
            <a:r>
              <a:rPr lang="sl-SI" dirty="0" smtClean="0"/>
              <a:t>,</a:t>
            </a:r>
            <a:r>
              <a:rPr lang="en-US" dirty="0" smtClean="0"/>
              <a:t>4</a:t>
            </a:r>
          </a:p>
        </p:txBody>
      </p:sp>
      <p:sp>
        <p:nvSpPr>
          <p:cNvPr id="4" name="Elipsa 3"/>
          <p:cNvSpPr/>
          <p:nvPr/>
        </p:nvSpPr>
        <p:spPr>
          <a:xfrm>
            <a:off x="1619672" y="4077072"/>
            <a:ext cx="1872208" cy="792088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>
                <a:solidFill>
                  <a:schemeClr val="tx1"/>
                </a:solidFill>
              </a:rPr>
              <a:t>dež</a:t>
            </a:r>
          </a:p>
        </p:txBody>
      </p:sp>
      <p:sp>
        <p:nvSpPr>
          <p:cNvPr id="5" name="Elipsa 4"/>
          <p:cNvSpPr/>
          <p:nvPr/>
        </p:nvSpPr>
        <p:spPr>
          <a:xfrm>
            <a:off x="5220072" y="4077072"/>
            <a:ext cx="1872208" cy="792088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>
                <a:solidFill>
                  <a:schemeClr val="tx1"/>
                </a:solidFill>
              </a:rPr>
              <a:t>sonce</a:t>
            </a:r>
            <a:endParaRPr lang="sl-SI" dirty="0">
              <a:solidFill>
                <a:schemeClr val="tx1"/>
              </a:solidFill>
            </a:endParaRPr>
          </a:p>
        </p:txBody>
      </p:sp>
      <p:cxnSp>
        <p:nvCxnSpPr>
          <p:cNvPr id="10" name="Ukrivljen povezovalnik 9"/>
          <p:cNvCxnSpPr>
            <a:stCxn id="4" idx="1"/>
            <a:endCxn id="4" idx="3"/>
          </p:cNvCxnSpPr>
          <p:nvPr/>
        </p:nvCxnSpPr>
        <p:spPr>
          <a:xfrm rot="16200000" flipH="1">
            <a:off x="1613806" y="4473116"/>
            <a:ext cx="560090" cy="12700"/>
          </a:xfrm>
          <a:prstGeom prst="curvedConnector5">
            <a:avLst>
              <a:gd name="adj1" fmla="val -40815"/>
              <a:gd name="adj2" fmla="val -7112803"/>
              <a:gd name="adj3" fmla="val 140815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Ukrivljen povezovalnik 12"/>
          <p:cNvCxnSpPr>
            <a:stCxn id="5" idx="7"/>
            <a:endCxn id="5" idx="5"/>
          </p:cNvCxnSpPr>
          <p:nvPr/>
        </p:nvCxnSpPr>
        <p:spPr>
          <a:xfrm rot="16200000" flipH="1">
            <a:off x="6538056" y="4473116"/>
            <a:ext cx="560090" cy="12700"/>
          </a:xfrm>
          <a:prstGeom prst="curvedConnector5">
            <a:avLst>
              <a:gd name="adj1" fmla="val -40815"/>
              <a:gd name="adj2" fmla="val 7794228"/>
              <a:gd name="adj3" fmla="val 140815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Ukrivljen povezovalnik 16"/>
          <p:cNvCxnSpPr>
            <a:stCxn id="4" idx="7"/>
            <a:endCxn id="5" idx="1"/>
          </p:cNvCxnSpPr>
          <p:nvPr/>
        </p:nvCxnSpPr>
        <p:spPr>
          <a:xfrm rot="5400000" flipH="1" flipV="1">
            <a:off x="4355976" y="3054796"/>
            <a:ext cx="12700" cy="2276550"/>
          </a:xfrm>
          <a:prstGeom prst="curvedConnector3">
            <a:avLst>
              <a:gd name="adj1" fmla="val 2713378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Ukrivljen povezovalnik 18"/>
          <p:cNvCxnSpPr>
            <a:stCxn id="5" idx="3"/>
            <a:endCxn id="4" idx="5"/>
          </p:cNvCxnSpPr>
          <p:nvPr/>
        </p:nvCxnSpPr>
        <p:spPr>
          <a:xfrm rot="5400000">
            <a:off x="4355976" y="3614886"/>
            <a:ext cx="12700" cy="2276550"/>
          </a:xfrm>
          <a:prstGeom prst="curvedConnector3">
            <a:avLst>
              <a:gd name="adj1" fmla="val 2713378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PoljeZBesedilom 19"/>
          <p:cNvSpPr txBox="1"/>
          <p:nvPr/>
        </p:nvSpPr>
        <p:spPr>
          <a:xfrm>
            <a:off x="4178589" y="508518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0,4</a:t>
            </a:r>
            <a:endParaRPr lang="sl-SI" dirty="0"/>
          </a:p>
        </p:txBody>
      </p:sp>
      <p:sp>
        <p:nvSpPr>
          <p:cNvPr id="21" name="PoljeZBesedilom 20"/>
          <p:cNvSpPr txBox="1"/>
          <p:nvPr/>
        </p:nvSpPr>
        <p:spPr>
          <a:xfrm>
            <a:off x="395536" y="428845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0,7</a:t>
            </a:r>
            <a:endParaRPr lang="sl-SI" dirty="0"/>
          </a:p>
        </p:txBody>
      </p:sp>
      <p:sp>
        <p:nvSpPr>
          <p:cNvPr id="22" name="PoljeZBesedilom 21"/>
          <p:cNvSpPr txBox="1"/>
          <p:nvPr/>
        </p:nvSpPr>
        <p:spPr>
          <a:xfrm>
            <a:off x="4018091" y="342900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0,3</a:t>
            </a:r>
            <a:endParaRPr lang="sl-SI" dirty="0"/>
          </a:p>
        </p:txBody>
      </p:sp>
      <p:sp>
        <p:nvSpPr>
          <p:cNvPr id="23" name="PoljeZBesedilom 22"/>
          <p:cNvSpPr txBox="1"/>
          <p:nvPr/>
        </p:nvSpPr>
        <p:spPr>
          <a:xfrm>
            <a:off x="7812360" y="429480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0,6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862890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</a:t>
            </a:r>
            <a:r>
              <a:rPr lang="en-US" dirty="0" err="1" smtClean="0"/>
              <a:t>iterbi</a:t>
            </a:r>
            <a:r>
              <a:rPr lang="en-US" dirty="0" smtClean="0"/>
              <a:t> </a:t>
            </a:r>
            <a:r>
              <a:rPr lang="en-US" dirty="0" err="1" smtClean="0"/>
              <a:t>algorit</a:t>
            </a:r>
            <a:r>
              <a:rPr lang="sl-SI" dirty="0" smtClean="0"/>
              <a:t>e</a:t>
            </a:r>
            <a:r>
              <a:rPr lang="en-US" dirty="0" smtClean="0"/>
              <a:t>m </a:t>
            </a:r>
            <a:r>
              <a:rPr lang="sl-SI" dirty="0" smtClean="0"/>
              <a:t>primer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560"/>
            <a:ext cx="8229600" cy="4937760"/>
          </a:xfrm>
        </p:spPr>
        <p:txBody>
          <a:bodyPr/>
          <a:lstStyle/>
          <a:p>
            <a:r>
              <a:rPr lang="sl-SI" dirty="0" smtClean="0"/>
              <a:t>pogled aktivnosti osebe je:</a:t>
            </a:r>
          </a:p>
          <a:p>
            <a:pPr lvl="1"/>
            <a:r>
              <a:rPr lang="sl-SI" dirty="0"/>
              <a:t>č</a:t>
            </a:r>
            <a:r>
              <a:rPr lang="sl-SI" dirty="0" smtClean="0"/>
              <a:t>e pada dež so verjetnosti:</a:t>
            </a:r>
          </a:p>
          <a:p>
            <a:pPr lvl="2"/>
            <a:r>
              <a:rPr lang="sl-SI" dirty="0"/>
              <a:t>h</a:t>
            </a:r>
            <a:r>
              <a:rPr lang="sl-SI" dirty="0" smtClean="0"/>
              <a:t>odi: 0,1,</a:t>
            </a:r>
          </a:p>
          <a:p>
            <a:pPr lvl="2"/>
            <a:r>
              <a:rPr lang="sl-SI" dirty="0"/>
              <a:t>č</a:t>
            </a:r>
            <a:r>
              <a:rPr lang="sl-SI" dirty="0" smtClean="0"/>
              <a:t>isti: 0,5,</a:t>
            </a:r>
          </a:p>
          <a:p>
            <a:pPr lvl="2"/>
            <a:r>
              <a:rPr lang="sl-SI" dirty="0"/>
              <a:t>n</a:t>
            </a:r>
            <a:r>
              <a:rPr lang="sl-SI" dirty="0" smtClean="0"/>
              <a:t>akupuje: 0,4,</a:t>
            </a:r>
          </a:p>
          <a:p>
            <a:pPr lvl="1"/>
            <a:r>
              <a:rPr lang="sl-SI" dirty="0" smtClean="0"/>
              <a:t>če je </a:t>
            </a:r>
            <a:r>
              <a:rPr lang="sl-SI" dirty="0"/>
              <a:t>sončno: so verjetnosti:</a:t>
            </a:r>
          </a:p>
          <a:p>
            <a:pPr lvl="2"/>
            <a:r>
              <a:rPr lang="sl-SI" dirty="0"/>
              <a:t>hodi: </a:t>
            </a:r>
            <a:r>
              <a:rPr lang="sl-SI" dirty="0" smtClean="0"/>
              <a:t>0,6,</a:t>
            </a:r>
            <a:endParaRPr lang="sl-SI" dirty="0"/>
          </a:p>
          <a:p>
            <a:pPr lvl="2"/>
            <a:r>
              <a:rPr lang="sl-SI" dirty="0"/>
              <a:t>čisti: </a:t>
            </a:r>
            <a:r>
              <a:rPr lang="sl-SI" dirty="0" smtClean="0"/>
              <a:t>0,3,</a:t>
            </a:r>
            <a:endParaRPr lang="sl-SI" dirty="0"/>
          </a:p>
          <a:p>
            <a:pPr lvl="2"/>
            <a:r>
              <a:rPr lang="sl-SI" dirty="0"/>
              <a:t>nakupuje: </a:t>
            </a:r>
            <a:r>
              <a:rPr lang="sl-SI" dirty="0" smtClean="0"/>
              <a:t>0,1.</a:t>
            </a:r>
          </a:p>
        </p:txBody>
      </p:sp>
    </p:spTree>
    <p:extLst>
      <p:ext uri="{BB962C8B-B14F-4D97-AF65-F5344CB8AC3E}">
        <p14:creationId xmlns:p14="http://schemas.microsoft.com/office/powerpoint/2010/main" val="89632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</a:t>
            </a:r>
            <a:r>
              <a:rPr lang="en-US" dirty="0" err="1"/>
              <a:t>iterbi</a:t>
            </a:r>
            <a:r>
              <a:rPr lang="en-US" dirty="0"/>
              <a:t> </a:t>
            </a:r>
            <a:r>
              <a:rPr lang="en-US" dirty="0" err="1"/>
              <a:t>algorit</a:t>
            </a:r>
            <a:r>
              <a:rPr lang="sl-SI" dirty="0"/>
              <a:t>e</a:t>
            </a:r>
            <a:r>
              <a:rPr lang="en-US" dirty="0"/>
              <a:t>m </a:t>
            </a:r>
            <a:r>
              <a:rPr lang="sl-SI" dirty="0"/>
              <a:t>primer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smtClean="0"/>
              <a:t>Algoritem </a:t>
            </a:r>
            <a:r>
              <a:rPr lang="sl-SI" dirty="0" smtClean="0"/>
              <a:t>najde skupno verjetnost, </a:t>
            </a:r>
            <a:r>
              <a:rPr lang="sl-SI" dirty="0" err="1" smtClean="0"/>
              <a:t>viterbi</a:t>
            </a:r>
            <a:r>
              <a:rPr lang="sl-SI" dirty="0" smtClean="0"/>
              <a:t> verjetnost, </a:t>
            </a:r>
            <a:r>
              <a:rPr lang="sl-SI" dirty="0" err="1" smtClean="0"/>
              <a:t>viterbi</a:t>
            </a:r>
            <a:r>
              <a:rPr lang="sl-SI" dirty="0" smtClean="0"/>
              <a:t> pot,</a:t>
            </a:r>
            <a:endParaRPr lang="en-US" dirty="0" smtClean="0"/>
          </a:p>
          <a:p>
            <a:endParaRPr lang="en-US" dirty="0" smtClean="0"/>
          </a:p>
          <a:p>
            <a:r>
              <a:rPr lang="sl-SI" dirty="0" smtClean="0"/>
              <a:t>v </a:t>
            </a:r>
            <a:r>
              <a:rPr lang="sl-SI" dirty="0" err="1" smtClean="0"/>
              <a:t>viterbi</a:t>
            </a:r>
            <a:r>
              <a:rPr lang="sl-SI" dirty="0" smtClean="0"/>
              <a:t> poti je zaporedje stanj, ki jih moramo primerjati z originalnimi stanji, da bi določili natančnost,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sl-SI" dirty="0" smtClean="0"/>
              <a:t>z</a:t>
            </a:r>
            <a:r>
              <a:rPr lang="en-US" dirty="0" smtClean="0"/>
              <a:t> </a:t>
            </a:r>
            <a:r>
              <a:rPr lang="en-US" dirty="0" err="1" smtClean="0"/>
              <a:t>veliko</a:t>
            </a:r>
            <a:r>
              <a:rPr lang="en-US" dirty="0" smtClean="0"/>
              <a:t> </a:t>
            </a:r>
            <a:r>
              <a:rPr lang="en-US" dirty="0" err="1" smtClean="0"/>
              <a:t>primeri</a:t>
            </a:r>
            <a:r>
              <a:rPr lang="en-US" dirty="0" smtClean="0"/>
              <a:t> </a:t>
            </a:r>
            <a:r>
              <a:rPr lang="sl-SI" dirty="0" smtClean="0"/>
              <a:t>je </a:t>
            </a:r>
            <a:r>
              <a:rPr lang="en-US" dirty="0" err="1" smtClean="0"/>
              <a:t>natančnost</a:t>
            </a:r>
            <a:r>
              <a:rPr lang="en-US" dirty="0" smtClean="0"/>
              <a:t> (accuracy) </a:t>
            </a:r>
            <a:r>
              <a:rPr lang="sl-SI" dirty="0" smtClean="0"/>
              <a:t>v razponu </a:t>
            </a:r>
            <a:r>
              <a:rPr lang="en-US" dirty="0" smtClean="0"/>
              <a:t>med 80</a:t>
            </a:r>
            <a:r>
              <a:rPr lang="sl-SI" dirty="0" smtClean="0"/>
              <a:t> </a:t>
            </a:r>
            <a:r>
              <a:rPr lang="en-US" dirty="0" smtClean="0"/>
              <a:t>-</a:t>
            </a:r>
            <a:r>
              <a:rPr lang="sl-SI" dirty="0" smtClean="0"/>
              <a:t> </a:t>
            </a:r>
            <a:r>
              <a:rPr lang="en-US" dirty="0" smtClean="0"/>
              <a:t>90%.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130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Nov primer (sekvence DNK)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CE0276-EF5B-4F87-8D88-ADAED499DEC2}" type="slidenum">
              <a:rPr lang="en-US" smtClean="0"/>
              <a:pPr/>
              <a:t>26</a:t>
            </a:fld>
            <a:endParaRPr lang="en-US"/>
          </a:p>
        </p:txBody>
      </p:sp>
      <p:grpSp>
        <p:nvGrpSpPr>
          <p:cNvPr id="72" name="Group 71"/>
          <p:cNvGrpSpPr/>
          <p:nvPr/>
        </p:nvGrpSpPr>
        <p:grpSpPr>
          <a:xfrm>
            <a:off x="2338796" y="1406719"/>
            <a:ext cx="5066693" cy="3812968"/>
            <a:chOff x="864919" y="1292432"/>
            <a:chExt cx="5066693" cy="3812968"/>
          </a:xfrm>
        </p:grpSpPr>
        <p:sp>
          <p:nvSpPr>
            <p:cNvPr id="5" name="Oval 4"/>
            <p:cNvSpPr>
              <a:spLocks noChangeAspect="1"/>
            </p:cNvSpPr>
            <p:nvPr/>
          </p:nvSpPr>
          <p:spPr bwMode="auto">
            <a:xfrm>
              <a:off x="1371600" y="2819400"/>
              <a:ext cx="762000" cy="762000"/>
            </a:xfrm>
            <a:prstGeom prst="ellipse">
              <a:avLst/>
            </a:prstGeom>
            <a:solidFill>
              <a:srgbClr val="F1FAF5"/>
            </a:solidFill>
            <a:ln w="9525" cap="flat" cmpd="sng" algn="ctr">
              <a:solidFill>
                <a:srgbClr val="002469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u="none" dirty="0" smtClean="0">
                  <a:latin typeface="+mn-lt"/>
                </a:rPr>
                <a:t>0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6" name="Oval 5"/>
            <p:cNvSpPr>
              <a:spLocks noChangeAspect="1"/>
            </p:cNvSpPr>
            <p:nvPr/>
          </p:nvSpPr>
          <p:spPr bwMode="auto">
            <a:xfrm>
              <a:off x="3048000" y="4343400"/>
              <a:ext cx="762000" cy="762000"/>
            </a:xfrm>
            <a:prstGeom prst="ellipse">
              <a:avLst/>
            </a:prstGeom>
            <a:solidFill>
              <a:srgbClr val="CFD3D7"/>
            </a:solidFill>
            <a:ln w="9525" cap="flat" cmpd="sng" algn="ctr">
              <a:solidFill>
                <a:srgbClr val="002469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rPr>
                <a:t>3</a:t>
              </a:r>
            </a:p>
          </p:txBody>
        </p:sp>
        <p:sp>
          <p:nvSpPr>
            <p:cNvPr id="7" name="Oval 6"/>
            <p:cNvSpPr>
              <a:spLocks noChangeAspect="1"/>
            </p:cNvSpPr>
            <p:nvPr/>
          </p:nvSpPr>
          <p:spPr bwMode="auto">
            <a:xfrm>
              <a:off x="4724400" y="2819400"/>
              <a:ext cx="762000" cy="762000"/>
            </a:xfrm>
            <a:prstGeom prst="ellipse">
              <a:avLst/>
            </a:prstGeom>
            <a:solidFill>
              <a:srgbClr val="CFD3D7"/>
            </a:solidFill>
            <a:ln w="9525" cap="flat" cmpd="sng" algn="ctr">
              <a:solidFill>
                <a:srgbClr val="002469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rPr>
                <a:t>2</a:t>
              </a:r>
            </a:p>
          </p:txBody>
        </p:sp>
        <p:sp>
          <p:nvSpPr>
            <p:cNvPr id="8" name="Oval 7"/>
            <p:cNvSpPr>
              <a:spLocks noChangeAspect="1"/>
            </p:cNvSpPr>
            <p:nvPr/>
          </p:nvSpPr>
          <p:spPr bwMode="auto">
            <a:xfrm>
              <a:off x="3048000" y="1292432"/>
              <a:ext cx="762000" cy="762000"/>
            </a:xfrm>
            <a:prstGeom prst="ellipse">
              <a:avLst/>
            </a:prstGeom>
            <a:solidFill>
              <a:srgbClr val="CFD3D7"/>
            </a:solidFill>
            <a:ln w="9525" cap="flat" cmpd="sng" algn="ctr">
              <a:solidFill>
                <a:srgbClr val="002469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rPr>
                <a:t>1</a:t>
              </a:r>
            </a:p>
          </p:txBody>
        </p:sp>
        <p:cxnSp>
          <p:nvCxnSpPr>
            <p:cNvPr id="10" name="Straight Arrow Connector 9"/>
            <p:cNvCxnSpPr>
              <a:stCxn id="8" idx="5"/>
              <a:endCxn id="7" idx="1"/>
            </p:cNvCxnSpPr>
            <p:nvPr/>
          </p:nvCxnSpPr>
          <p:spPr bwMode="auto">
            <a:xfrm>
              <a:off x="3698408" y="1942840"/>
              <a:ext cx="1137584" cy="988152"/>
            </a:xfrm>
            <a:prstGeom prst="straightConnector1">
              <a:avLst/>
            </a:prstGeom>
            <a:solidFill>
              <a:srgbClr val="00CC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Straight Arrow Connector 10"/>
            <p:cNvCxnSpPr>
              <a:stCxn id="5" idx="6"/>
              <a:endCxn id="7" idx="2"/>
            </p:cNvCxnSpPr>
            <p:nvPr/>
          </p:nvCxnSpPr>
          <p:spPr bwMode="auto">
            <a:xfrm>
              <a:off x="2133600" y="3200400"/>
              <a:ext cx="2590800" cy="0"/>
            </a:xfrm>
            <a:prstGeom prst="straightConnector1">
              <a:avLst/>
            </a:prstGeom>
            <a:solidFill>
              <a:srgbClr val="00CC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Curved Connector 14"/>
            <p:cNvCxnSpPr>
              <a:stCxn id="5" idx="0"/>
              <a:endCxn id="5" idx="2"/>
            </p:cNvCxnSpPr>
            <p:nvPr/>
          </p:nvCxnSpPr>
          <p:spPr bwMode="auto">
            <a:xfrm rot="16200000" flipH="1" flipV="1">
              <a:off x="1371600" y="2819400"/>
              <a:ext cx="381000" cy="381000"/>
            </a:xfrm>
            <a:prstGeom prst="curvedConnector4">
              <a:avLst>
                <a:gd name="adj1" fmla="val -60000"/>
                <a:gd name="adj2" fmla="val 160000"/>
              </a:avLst>
            </a:prstGeom>
            <a:solidFill>
              <a:srgbClr val="00CC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8" name="TextBox 17"/>
            <p:cNvSpPr txBox="1"/>
            <p:nvPr/>
          </p:nvSpPr>
          <p:spPr>
            <a:xfrm>
              <a:off x="2338497" y="2076689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u="none" dirty="0" smtClean="0">
                  <a:latin typeface="+mn-lt"/>
                </a:rPr>
                <a:t>a</a:t>
              </a:r>
              <a:endParaRPr lang="en-US" b="1" u="none" dirty="0">
                <a:latin typeface="+mn-lt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692280" y="2811967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u="none" dirty="0" smtClean="0">
                  <a:latin typeface="+mn-lt"/>
                </a:rPr>
                <a:t>a</a:t>
              </a:r>
              <a:endParaRPr lang="en-US" b="1" u="none" dirty="0">
                <a:latin typeface="+mn-lt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864919" y="2357735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u="none" dirty="0" smtClean="0">
                  <a:latin typeface="+mn-lt"/>
                </a:rPr>
                <a:t>b</a:t>
              </a:r>
              <a:endParaRPr lang="en-US" b="1" u="none" dirty="0">
                <a:latin typeface="+mn-lt"/>
              </a:endParaRPr>
            </a:p>
          </p:txBody>
        </p:sp>
        <p:cxnSp>
          <p:nvCxnSpPr>
            <p:cNvPr id="21" name="Straight Arrow Connector 20"/>
            <p:cNvCxnSpPr>
              <a:stCxn id="5" idx="7"/>
              <a:endCxn id="8" idx="3"/>
            </p:cNvCxnSpPr>
            <p:nvPr/>
          </p:nvCxnSpPr>
          <p:spPr bwMode="auto">
            <a:xfrm flipV="1">
              <a:off x="2022008" y="1942840"/>
              <a:ext cx="1137584" cy="988152"/>
            </a:xfrm>
            <a:prstGeom prst="straightConnector1">
              <a:avLst/>
            </a:prstGeom>
            <a:solidFill>
              <a:srgbClr val="00CC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4" name="Straight Arrow Connector 23"/>
            <p:cNvCxnSpPr>
              <a:stCxn id="8" idx="6"/>
              <a:endCxn id="7" idx="0"/>
            </p:cNvCxnSpPr>
            <p:nvPr/>
          </p:nvCxnSpPr>
          <p:spPr bwMode="auto">
            <a:xfrm>
              <a:off x="3810000" y="1673432"/>
              <a:ext cx="1295400" cy="1145968"/>
            </a:xfrm>
            <a:prstGeom prst="straightConnector1">
              <a:avLst/>
            </a:prstGeom>
            <a:solidFill>
              <a:srgbClr val="00CC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7" name="TextBox 26"/>
            <p:cNvSpPr txBox="1"/>
            <p:nvPr/>
          </p:nvSpPr>
          <p:spPr>
            <a:xfrm>
              <a:off x="3893017" y="2286000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u="none" dirty="0" smtClean="0">
                  <a:latin typeface="+mn-lt"/>
                </a:rPr>
                <a:t>a</a:t>
              </a:r>
              <a:endParaRPr lang="en-US" b="1" u="none" dirty="0">
                <a:latin typeface="+mn-lt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253212" y="1784751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u="none" dirty="0" smtClean="0">
                  <a:latin typeface="+mn-lt"/>
                </a:rPr>
                <a:t>c</a:t>
              </a:r>
              <a:endParaRPr lang="en-US" b="1" u="none" dirty="0">
                <a:latin typeface="+mn-lt"/>
              </a:endParaRPr>
            </a:p>
          </p:txBody>
        </p:sp>
        <p:cxnSp>
          <p:nvCxnSpPr>
            <p:cNvPr id="29" name="Straight Arrow Connector 28"/>
            <p:cNvCxnSpPr>
              <a:stCxn id="8" idx="4"/>
              <a:endCxn id="6" idx="0"/>
            </p:cNvCxnSpPr>
            <p:nvPr/>
          </p:nvCxnSpPr>
          <p:spPr bwMode="auto">
            <a:xfrm>
              <a:off x="3429000" y="2054432"/>
              <a:ext cx="0" cy="2288968"/>
            </a:xfrm>
            <a:prstGeom prst="straightConnector1">
              <a:avLst/>
            </a:prstGeom>
            <a:solidFill>
              <a:srgbClr val="00CC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2" name="TextBox 31"/>
            <p:cNvSpPr txBox="1"/>
            <p:nvPr/>
          </p:nvSpPr>
          <p:spPr>
            <a:xfrm>
              <a:off x="3420183" y="3657600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u="none" dirty="0" smtClean="0">
                  <a:latin typeface="+mn-lt"/>
                </a:rPr>
                <a:t>c</a:t>
              </a:r>
              <a:endParaRPr lang="en-US" b="1" u="none" dirty="0">
                <a:latin typeface="+mn-lt"/>
              </a:endParaRPr>
            </a:p>
          </p:txBody>
        </p:sp>
        <p:cxnSp>
          <p:nvCxnSpPr>
            <p:cNvPr id="38" name="Straight Arrow Connector 37"/>
            <p:cNvCxnSpPr>
              <a:stCxn id="7" idx="4"/>
              <a:endCxn id="6" idx="6"/>
            </p:cNvCxnSpPr>
            <p:nvPr/>
          </p:nvCxnSpPr>
          <p:spPr bwMode="auto">
            <a:xfrm flipH="1">
              <a:off x="3810000" y="3581400"/>
              <a:ext cx="1295400" cy="1143000"/>
            </a:xfrm>
            <a:prstGeom prst="straightConnector1">
              <a:avLst/>
            </a:prstGeom>
            <a:solidFill>
              <a:srgbClr val="00CC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1" name="TextBox 40"/>
            <p:cNvSpPr txBox="1"/>
            <p:nvPr/>
          </p:nvSpPr>
          <p:spPr>
            <a:xfrm>
              <a:off x="4355388" y="4112567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u="none" dirty="0" smtClean="0">
                  <a:latin typeface="+mn-lt"/>
                </a:rPr>
                <a:t>b</a:t>
              </a:r>
              <a:endParaRPr lang="en-US" b="1" u="none" dirty="0">
                <a:latin typeface="+mn-lt"/>
              </a:endParaRPr>
            </a:p>
          </p:txBody>
        </p:sp>
        <p:cxnSp>
          <p:nvCxnSpPr>
            <p:cNvPr id="53" name="Curved Connector 52"/>
            <p:cNvCxnSpPr>
              <a:stCxn id="7" idx="0"/>
              <a:endCxn id="7" idx="6"/>
            </p:cNvCxnSpPr>
            <p:nvPr/>
          </p:nvCxnSpPr>
          <p:spPr bwMode="auto">
            <a:xfrm rot="16200000" flipH="1">
              <a:off x="5105400" y="2819400"/>
              <a:ext cx="381000" cy="381000"/>
            </a:xfrm>
            <a:prstGeom prst="curvedConnector4">
              <a:avLst>
                <a:gd name="adj1" fmla="val -60000"/>
                <a:gd name="adj2" fmla="val 160000"/>
              </a:avLst>
            </a:prstGeom>
            <a:solidFill>
              <a:srgbClr val="00CC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6" name="TextBox 55"/>
            <p:cNvSpPr txBox="1"/>
            <p:nvPr/>
          </p:nvSpPr>
          <p:spPr>
            <a:xfrm>
              <a:off x="5562600" y="2317401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u="none" dirty="0" smtClean="0">
                  <a:latin typeface="+mn-lt"/>
                </a:rPr>
                <a:t>b</a:t>
              </a:r>
              <a:endParaRPr lang="en-US" b="1" u="none" dirty="0">
                <a:latin typeface="+mn-lt"/>
              </a:endParaRPr>
            </a:p>
          </p:txBody>
        </p:sp>
        <p:cxnSp>
          <p:nvCxnSpPr>
            <p:cNvPr id="59" name="Straight Arrow Connector 58"/>
            <p:cNvCxnSpPr>
              <a:stCxn id="7" idx="3"/>
              <a:endCxn id="5" idx="5"/>
            </p:cNvCxnSpPr>
            <p:nvPr/>
          </p:nvCxnSpPr>
          <p:spPr bwMode="auto">
            <a:xfrm flipH="1">
              <a:off x="2022008" y="3469808"/>
              <a:ext cx="2813984" cy="0"/>
            </a:xfrm>
            <a:prstGeom prst="straightConnector1">
              <a:avLst/>
            </a:prstGeom>
            <a:solidFill>
              <a:srgbClr val="00CC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2" name="TextBox 61"/>
            <p:cNvSpPr txBox="1"/>
            <p:nvPr/>
          </p:nvSpPr>
          <p:spPr>
            <a:xfrm>
              <a:off x="2698692" y="3352800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u="none" dirty="0" smtClean="0">
                  <a:latin typeface="+mn-lt"/>
                </a:rPr>
                <a:t>c</a:t>
              </a:r>
              <a:endParaRPr lang="en-US" b="1" u="none" dirty="0">
                <a:latin typeface="+mn-lt"/>
              </a:endParaRPr>
            </a:p>
          </p:txBody>
        </p:sp>
        <p:cxnSp>
          <p:nvCxnSpPr>
            <p:cNvPr id="64" name="Straight Arrow Connector 63"/>
            <p:cNvCxnSpPr>
              <a:stCxn id="6" idx="2"/>
              <a:endCxn id="5" idx="4"/>
            </p:cNvCxnSpPr>
            <p:nvPr/>
          </p:nvCxnSpPr>
          <p:spPr bwMode="auto">
            <a:xfrm flipH="1" flipV="1">
              <a:off x="1752600" y="3581400"/>
              <a:ext cx="1295400" cy="1143000"/>
            </a:xfrm>
            <a:prstGeom prst="straightConnector1">
              <a:avLst/>
            </a:prstGeom>
            <a:solidFill>
              <a:srgbClr val="00CC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7" name="TextBox 66"/>
            <p:cNvSpPr txBox="1"/>
            <p:nvPr/>
          </p:nvSpPr>
          <p:spPr>
            <a:xfrm>
              <a:off x="2133600" y="4112567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u="none" dirty="0" smtClean="0">
                  <a:latin typeface="+mn-lt"/>
                </a:rPr>
                <a:t>a</a:t>
              </a:r>
              <a:endParaRPr lang="en-US" b="1" u="none" dirty="0">
                <a:latin typeface="+mn-lt"/>
              </a:endParaRPr>
            </a:p>
          </p:txBody>
        </p:sp>
      </p:grpSp>
      <p:sp>
        <p:nvSpPr>
          <p:cNvPr id="73" name="TextBox 72"/>
          <p:cNvSpPr txBox="1"/>
          <p:nvPr/>
        </p:nvSpPr>
        <p:spPr>
          <a:xfrm>
            <a:off x="344119" y="4264967"/>
            <a:ext cx="1479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sl-SI" u="none" dirty="0" smtClean="0">
                <a:latin typeface="+mn-lt"/>
              </a:rPr>
              <a:t>vhod</a:t>
            </a:r>
            <a:r>
              <a:rPr lang="en-US" u="none" dirty="0" smtClean="0">
                <a:latin typeface="+mn-lt"/>
              </a:rPr>
              <a:t>: </a:t>
            </a:r>
            <a:r>
              <a:rPr lang="en-US" b="1" u="none" dirty="0" err="1" smtClean="0">
                <a:latin typeface="+mn-lt"/>
              </a:rPr>
              <a:t>acbba</a:t>
            </a:r>
            <a:endParaRPr lang="en-US" b="1" u="none" dirty="0">
              <a:latin typeface="+mn-lt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1912458" y="5791200"/>
            <a:ext cx="36984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u="none" dirty="0" smtClean="0">
                <a:latin typeface="+mn-lt"/>
              </a:rPr>
              <a:t>Algoritem za izračun množice poti.</a:t>
            </a:r>
            <a:endParaRPr lang="en-US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37632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Viterbi – </a:t>
            </a:r>
            <a:r>
              <a:rPr lang="sl-SI" dirty="0" smtClean="0"/>
              <a:t>enostaven primer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CE0276-EF5B-4F87-8D88-ADAED499DEC2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31" name="Oval 30"/>
          <p:cNvSpPr>
            <a:spLocks noChangeAspect="1"/>
          </p:cNvSpPr>
          <p:nvPr/>
        </p:nvSpPr>
        <p:spPr bwMode="auto">
          <a:xfrm>
            <a:off x="4191000" y="990600"/>
            <a:ext cx="762000" cy="762000"/>
          </a:xfrm>
          <a:prstGeom prst="ellipse">
            <a:avLst/>
          </a:prstGeom>
          <a:solidFill>
            <a:srgbClr val="F1FAF5"/>
          </a:solidFill>
          <a:ln w="9525" cap="flat" cmpd="sng" algn="ctr">
            <a:solidFill>
              <a:srgbClr val="002469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S</a:t>
            </a: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tart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3" name="Rounded Rectangle 2"/>
          <p:cNvSpPr/>
          <p:nvPr/>
        </p:nvSpPr>
        <p:spPr bwMode="auto">
          <a:xfrm>
            <a:off x="2438400" y="1981200"/>
            <a:ext cx="1676400" cy="2209800"/>
          </a:xfrm>
          <a:prstGeom prst="roundRect">
            <a:avLst/>
          </a:prstGeom>
          <a:solidFill>
            <a:srgbClr val="CFD3D7"/>
          </a:solidFill>
          <a:ln w="9525" cap="flat" cmpd="sng" algn="ctr">
            <a:solidFill>
              <a:srgbClr val="002469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H</a:t>
            </a: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igh GC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b="1" u="none" dirty="0">
              <a:latin typeface="+mn-lt"/>
            </a:endParaRPr>
          </a:p>
          <a:p>
            <a:r>
              <a:rPr lang="en-US" b="1" u="none" dirty="0" smtClean="0">
                <a:solidFill>
                  <a:srgbClr val="009900"/>
                </a:solidFill>
                <a:latin typeface="+mn-lt"/>
              </a:rPr>
              <a:t>A</a:t>
            </a:r>
            <a:r>
              <a:rPr lang="en-US" u="none" dirty="0" smtClean="0">
                <a:latin typeface="+mn-lt"/>
              </a:rPr>
              <a:t>  </a:t>
            </a:r>
            <a:r>
              <a:rPr lang="en-US" u="none" dirty="0" smtClean="0">
                <a:solidFill>
                  <a:srgbClr val="FF0000"/>
                </a:solidFill>
                <a:latin typeface="+mn-lt"/>
              </a:rPr>
              <a:t>0.2</a:t>
            </a:r>
            <a:endParaRPr lang="en-US" u="none" dirty="0">
              <a:solidFill>
                <a:srgbClr val="FF0000"/>
              </a:solidFill>
              <a:latin typeface="+mn-lt"/>
            </a:endParaRPr>
          </a:p>
          <a:p>
            <a:r>
              <a:rPr lang="en-US" b="1" u="none" dirty="0">
                <a:solidFill>
                  <a:srgbClr val="009900"/>
                </a:solidFill>
                <a:latin typeface="+mn-lt"/>
              </a:rPr>
              <a:t>C</a:t>
            </a:r>
            <a:r>
              <a:rPr lang="en-US" u="none" dirty="0">
                <a:latin typeface="+mn-lt"/>
              </a:rPr>
              <a:t> </a:t>
            </a:r>
            <a:r>
              <a:rPr lang="en-US" u="none" dirty="0" smtClean="0">
                <a:latin typeface="+mn-lt"/>
              </a:rPr>
              <a:t> </a:t>
            </a:r>
            <a:r>
              <a:rPr lang="en-US" u="none" dirty="0" smtClean="0">
                <a:solidFill>
                  <a:srgbClr val="FF0000"/>
                </a:solidFill>
                <a:latin typeface="+mn-lt"/>
              </a:rPr>
              <a:t>0.3</a:t>
            </a:r>
            <a:endParaRPr lang="en-US" u="none" dirty="0">
              <a:solidFill>
                <a:srgbClr val="FF0000"/>
              </a:solidFill>
              <a:latin typeface="+mn-lt"/>
            </a:endParaRPr>
          </a:p>
          <a:p>
            <a:r>
              <a:rPr lang="en-US" b="1" u="none" dirty="0" smtClean="0">
                <a:solidFill>
                  <a:srgbClr val="009900"/>
                </a:solidFill>
                <a:latin typeface="+mn-lt"/>
              </a:rPr>
              <a:t>G</a:t>
            </a:r>
            <a:r>
              <a:rPr lang="en-US" u="none" dirty="0" smtClean="0">
                <a:latin typeface="+mn-lt"/>
              </a:rPr>
              <a:t>  </a:t>
            </a:r>
            <a:r>
              <a:rPr lang="en-US" u="none" dirty="0">
                <a:solidFill>
                  <a:srgbClr val="FF0000"/>
                </a:solidFill>
                <a:latin typeface="+mn-lt"/>
              </a:rPr>
              <a:t>0.3</a:t>
            </a:r>
          </a:p>
          <a:p>
            <a:r>
              <a:rPr lang="en-US" b="1" u="none" dirty="0" smtClean="0">
                <a:solidFill>
                  <a:srgbClr val="009900"/>
                </a:solidFill>
                <a:latin typeface="+mn-lt"/>
              </a:rPr>
              <a:t>T</a:t>
            </a:r>
            <a:r>
              <a:rPr lang="en-US" u="none" dirty="0" smtClean="0">
                <a:latin typeface="+mn-lt"/>
              </a:rPr>
              <a:t>  </a:t>
            </a:r>
            <a:r>
              <a:rPr lang="en-US" u="none" dirty="0">
                <a:solidFill>
                  <a:srgbClr val="FF0000"/>
                </a:solidFill>
                <a:latin typeface="+mn-lt"/>
              </a:rPr>
              <a:t>0.2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+mn-lt"/>
            </a:endParaRPr>
          </a:p>
        </p:txBody>
      </p:sp>
      <p:sp>
        <p:nvSpPr>
          <p:cNvPr id="33" name="Rounded Rectangle 32"/>
          <p:cNvSpPr/>
          <p:nvPr/>
        </p:nvSpPr>
        <p:spPr bwMode="auto">
          <a:xfrm>
            <a:off x="5029200" y="1981200"/>
            <a:ext cx="1676400" cy="2209800"/>
          </a:xfrm>
          <a:prstGeom prst="roundRect">
            <a:avLst/>
          </a:prstGeom>
          <a:solidFill>
            <a:srgbClr val="CFD3D5"/>
          </a:solidFill>
          <a:ln w="9525" cap="flat" cmpd="sng" algn="ctr">
            <a:solidFill>
              <a:srgbClr val="002469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L</a:t>
            </a: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ow GC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b="1" u="none" dirty="0">
              <a:latin typeface="+mn-lt"/>
            </a:endParaRPr>
          </a:p>
          <a:p>
            <a:r>
              <a:rPr lang="en-US" b="1" u="none" dirty="0" smtClean="0">
                <a:solidFill>
                  <a:srgbClr val="009900"/>
                </a:solidFill>
                <a:latin typeface="+mn-lt"/>
              </a:rPr>
              <a:t>A</a:t>
            </a:r>
            <a:r>
              <a:rPr lang="en-US" u="none" dirty="0" smtClean="0">
                <a:latin typeface="+mn-lt"/>
              </a:rPr>
              <a:t>  </a:t>
            </a:r>
            <a:r>
              <a:rPr lang="en-US" u="none" dirty="0" smtClean="0">
                <a:solidFill>
                  <a:srgbClr val="FF0000"/>
                </a:solidFill>
                <a:latin typeface="+mn-lt"/>
              </a:rPr>
              <a:t>0.3</a:t>
            </a:r>
            <a:endParaRPr lang="en-US" u="none" dirty="0">
              <a:solidFill>
                <a:srgbClr val="FF0000"/>
              </a:solidFill>
              <a:latin typeface="+mn-lt"/>
            </a:endParaRPr>
          </a:p>
          <a:p>
            <a:r>
              <a:rPr lang="en-US" b="1" u="none" dirty="0">
                <a:solidFill>
                  <a:srgbClr val="009900"/>
                </a:solidFill>
                <a:latin typeface="+mn-lt"/>
              </a:rPr>
              <a:t>C</a:t>
            </a:r>
            <a:r>
              <a:rPr lang="en-US" u="none" dirty="0">
                <a:latin typeface="+mn-lt"/>
              </a:rPr>
              <a:t> </a:t>
            </a:r>
            <a:r>
              <a:rPr lang="en-US" u="none" dirty="0" smtClean="0">
                <a:latin typeface="+mn-lt"/>
              </a:rPr>
              <a:t> </a:t>
            </a:r>
            <a:r>
              <a:rPr lang="en-US" u="none" dirty="0" smtClean="0">
                <a:solidFill>
                  <a:srgbClr val="FF0000"/>
                </a:solidFill>
                <a:latin typeface="+mn-lt"/>
              </a:rPr>
              <a:t>0.2</a:t>
            </a:r>
            <a:endParaRPr lang="en-US" u="none" dirty="0">
              <a:solidFill>
                <a:srgbClr val="FF0000"/>
              </a:solidFill>
              <a:latin typeface="+mn-lt"/>
            </a:endParaRPr>
          </a:p>
          <a:p>
            <a:r>
              <a:rPr lang="en-US" b="1" u="none" dirty="0" smtClean="0">
                <a:solidFill>
                  <a:srgbClr val="009900"/>
                </a:solidFill>
                <a:latin typeface="+mn-lt"/>
              </a:rPr>
              <a:t>G</a:t>
            </a:r>
            <a:r>
              <a:rPr lang="en-US" u="none" dirty="0" smtClean="0">
                <a:latin typeface="+mn-lt"/>
              </a:rPr>
              <a:t>  </a:t>
            </a:r>
            <a:r>
              <a:rPr lang="en-US" u="none" dirty="0" smtClean="0">
                <a:solidFill>
                  <a:srgbClr val="FF0000"/>
                </a:solidFill>
                <a:latin typeface="+mn-lt"/>
              </a:rPr>
              <a:t>0.2</a:t>
            </a:r>
            <a:endParaRPr lang="en-US" u="none" dirty="0">
              <a:solidFill>
                <a:srgbClr val="FF0000"/>
              </a:solidFill>
              <a:latin typeface="+mn-lt"/>
            </a:endParaRPr>
          </a:p>
          <a:p>
            <a:r>
              <a:rPr lang="en-US" b="1" u="none" dirty="0" smtClean="0">
                <a:solidFill>
                  <a:srgbClr val="009900"/>
                </a:solidFill>
                <a:latin typeface="+mn-lt"/>
              </a:rPr>
              <a:t>T</a:t>
            </a:r>
            <a:r>
              <a:rPr lang="en-US" u="none" dirty="0" smtClean="0">
                <a:latin typeface="+mn-lt"/>
              </a:rPr>
              <a:t>  </a:t>
            </a:r>
            <a:r>
              <a:rPr lang="en-US" u="none" dirty="0" smtClean="0">
                <a:solidFill>
                  <a:srgbClr val="FF0000"/>
                </a:solidFill>
                <a:latin typeface="+mn-lt"/>
              </a:rPr>
              <a:t>0.3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+mn-lt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60785" y="4572000"/>
            <a:ext cx="8545929" cy="17235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u="none" dirty="0" smtClean="0">
                <a:latin typeface="+mn-lt"/>
              </a:rPr>
              <a:t>HMM</a:t>
            </a:r>
            <a:endParaRPr lang="en-US" u="none" dirty="0" smtClean="0">
              <a:latin typeface="+mn-lt"/>
            </a:endParaRPr>
          </a:p>
          <a:p>
            <a:r>
              <a:rPr lang="sl-SI" i="1" u="none" dirty="0" smtClean="0">
                <a:latin typeface="+mn-lt"/>
              </a:rPr>
              <a:t>Skrita stanja</a:t>
            </a:r>
            <a:r>
              <a:rPr lang="en-US" i="1" u="none" dirty="0" smtClean="0">
                <a:latin typeface="+mn-lt"/>
              </a:rPr>
              <a:t> </a:t>
            </a:r>
            <a:r>
              <a:rPr lang="en-US" b="1" u="none" dirty="0" smtClean="0">
                <a:latin typeface="+mn-lt"/>
              </a:rPr>
              <a:t>H</a:t>
            </a:r>
            <a:r>
              <a:rPr lang="en-US" u="none" dirty="0" smtClean="0">
                <a:latin typeface="+mn-lt"/>
              </a:rPr>
              <a:t>,</a:t>
            </a:r>
            <a:r>
              <a:rPr lang="en-US" b="1" u="none" dirty="0" smtClean="0">
                <a:latin typeface="+mn-lt"/>
              </a:rPr>
              <a:t>L</a:t>
            </a:r>
            <a:r>
              <a:rPr lang="en-US" u="none" dirty="0" smtClean="0">
                <a:latin typeface="+mn-lt"/>
              </a:rPr>
              <a:t>        </a:t>
            </a:r>
            <a:r>
              <a:rPr lang="sl-SI" i="1" u="none" dirty="0" smtClean="0">
                <a:latin typeface="+mn-lt"/>
              </a:rPr>
              <a:t>opazovani izhodi</a:t>
            </a:r>
            <a:r>
              <a:rPr lang="en-US" i="1" u="none" dirty="0" smtClean="0">
                <a:latin typeface="+mn-lt"/>
              </a:rPr>
              <a:t> </a:t>
            </a:r>
            <a:r>
              <a:rPr lang="en-US" b="1" u="none" dirty="0" smtClean="0">
                <a:solidFill>
                  <a:srgbClr val="009900"/>
                </a:solidFill>
                <a:latin typeface="+mn-lt"/>
              </a:rPr>
              <a:t>A</a:t>
            </a:r>
            <a:r>
              <a:rPr lang="en-US" u="none" dirty="0" smtClean="0">
                <a:latin typeface="+mn-lt"/>
              </a:rPr>
              <a:t>,</a:t>
            </a:r>
            <a:r>
              <a:rPr lang="en-US" b="1" u="none" dirty="0" smtClean="0">
                <a:solidFill>
                  <a:srgbClr val="009900"/>
                </a:solidFill>
                <a:latin typeface="+mn-lt"/>
              </a:rPr>
              <a:t>C</a:t>
            </a:r>
            <a:r>
              <a:rPr lang="en-US" u="none" dirty="0" smtClean="0">
                <a:latin typeface="+mn-lt"/>
              </a:rPr>
              <a:t>,</a:t>
            </a:r>
            <a:r>
              <a:rPr lang="en-US" b="1" u="none" dirty="0" smtClean="0">
                <a:solidFill>
                  <a:srgbClr val="009900"/>
                </a:solidFill>
                <a:latin typeface="+mn-lt"/>
              </a:rPr>
              <a:t>G</a:t>
            </a:r>
            <a:r>
              <a:rPr lang="en-US" u="none" dirty="0" smtClean="0">
                <a:latin typeface="+mn-lt"/>
              </a:rPr>
              <a:t>,</a:t>
            </a:r>
            <a:r>
              <a:rPr lang="en-US" b="1" u="none" dirty="0" smtClean="0">
                <a:solidFill>
                  <a:srgbClr val="009900"/>
                </a:solidFill>
                <a:latin typeface="+mn-lt"/>
              </a:rPr>
              <a:t>T</a:t>
            </a:r>
            <a:endParaRPr lang="en-US" u="none" dirty="0" smtClean="0">
              <a:latin typeface="+mn-lt"/>
            </a:endParaRPr>
          </a:p>
          <a:p>
            <a:endParaRPr lang="en-US" sz="1800" b="1" u="none" dirty="0" smtClean="0">
              <a:latin typeface="+mn-lt"/>
            </a:endParaRPr>
          </a:p>
          <a:p>
            <a:endParaRPr lang="en-US" sz="1800" b="1" u="none" dirty="0">
              <a:latin typeface="+mn-lt"/>
            </a:endParaRPr>
          </a:p>
          <a:p>
            <a:endParaRPr lang="en-US" sz="1800" b="1" u="none" dirty="0">
              <a:latin typeface="+mn-lt"/>
            </a:endParaRPr>
          </a:p>
          <a:p>
            <a:r>
              <a:rPr lang="sl-SI" sz="1600" u="none" dirty="0" smtClean="0">
                <a:latin typeface="+mn-lt"/>
              </a:rPr>
              <a:t>Primer povzet po</a:t>
            </a:r>
            <a:r>
              <a:rPr lang="en-US" sz="1600" u="none" dirty="0" smtClean="0">
                <a:latin typeface="+mn-lt"/>
              </a:rPr>
              <a:t> Didier </a:t>
            </a:r>
            <a:r>
              <a:rPr lang="en-US" sz="1600" u="none" dirty="0" err="1" smtClean="0">
                <a:latin typeface="+mn-lt"/>
              </a:rPr>
              <a:t>Gonze</a:t>
            </a:r>
            <a:r>
              <a:rPr lang="sl-SI" sz="1600" u="none" dirty="0" smtClean="0">
                <a:latin typeface="+mn-lt"/>
              </a:rPr>
              <a:t>, ki je črpal primer iz</a:t>
            </a:r>
            <a:r>
              <a:rPr lang="en-US" sz="1600" u="none" dirty="0" smtClean="0">
                <a:latin typeface="+mn-lt"/>
              </a:rPr>
              <a:t> </a:t>
            </a:r>
            <a:r>
              <a:rPr lang="en-US" sz="1600" u="none" dirty="0" err="1" smtClean="0">
                <a:latin typeface="+mn-lt"/>
              </a:rPr>
              <a:t>Borodovsky</a:t>
            </a:r>
            <a:r>
              <a:rPr lang="en-US" sz="1600" u="none" dirty="0" smtClean="0">
                <a:latin typeface="+mn-lt"/>
              </a:rPr>
              <a:t> </a:t>
            </a:r>
            <a:r>
              <a:rPr lang="en-US" sz="1600" u="none" dirty="0">
                <a:latin typeface="+mn-lt"/>
              </a:rPr>
              <a:t>&amp; </a:t>
            </a:r>
            <a:r>
              <a:rPr lang="en-US" sz="1600" u="none" dirty="0" err="1">
                <a:latin typeface="+mn-lt"/>
              </a:rPr>
              <a:t>Ekisheva</a:t>
            </a:r>
            <a:r>
              <a:rPr lang="en-US" sz="1600" u="none" dirty="0">
                <a:latin typeface="+mn-lt"/>
              </a:rPr>
              <a:t> (2006), </a:t>
            </a:r>
            <a:r>
              <a:rPr lang="en-US" sz="1600" u="none" dirty="0" smtClean="0">
                <a:latin typeface="+mn-lt"/>
              </a:rPr>
              <a:t>p. </a:t>
            </a:r>
            <a:r>
              <a:rPr lang="en-US" sz="1600" u="none" dirty="0">
                <a:latin typeface="+mn-lt"/>
              </a:rPr>
              <a:t>80-81</a:t>
            </a:r>
          </a:p>
        </p:txBody>
      </p:sp>
      <p:cxnSp>
        <p:nvCxnSpPr>
          <p:cNvPr id="12" name="Straight Arrow Connector 11"/>
          <p:cNvCxnSpPr>
            <a:stCxn id="31" idx="3"/>
            <a:endCxn id="3" idx="0"/>
          </p:cNvCxnSpPr>
          <p:nvPr/>
        </p:nvCxnSpPr>
        <p:spPr bwMode="auto">
          <a:xfrm flipH="1">
            <a:off x="3276600" y="1641008"/>
            <a:ext cx="1025992" cy="340192"/>
          </a:xfrm>
          <a:prstGeom prst="straightConnector1">
            <a:avLst/>
          </a:prstGeom>
          <a:solidFill>
            <a:srgbClr val="00CC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" name="Straight Arrow Connector 38"/>
          <p:cNvCxnSpPr>
            <a:stCxn id="31" idx="5"/>
            <a:endCxn id="33" idx="0"/>
          </p:cNvCxnSpPr>
          <p:nvPr/>
        </p:nvCxnSpPr>
        <p:spPr bwMode="auto">
          <a:xfrm>
            <a:off x="4841408" y="1641008"/>
            <a:ext cx="1025992" cy="340192"/>
          </a:xfrm>
          <a:prstGeom prst="straightConnector1">
            <a:avLst/>
          </a:prstGeom>
          <a:solidFill>
            <a:srgbClr val="00CC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" name="Straight Arrow Connector 41"/>
          <p:cNvCxnSpPr/>
          <p:nvPr/>
        </p:nvCxnSpPr>
        <p:spPr bwMode="auto">
          <a:xfrm>
            <a:off x="4114800" y="2667000"/>
            <a:ext cx="914400" cy="0"/>
          </a:xfrm>
          <a:prstGeom prst="straightConnector1">
            <a:avLst/>
          </a:prstGeom>
          <a:solidFill>
            <a:srgbClr val="00CC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" name="Straight Arrow Connector 43"/>
          <p:cNvCxnSpPr/>
          <p:nvPr/>
        </p:nvCxnSpPr>
        <p:spPr bwMode="auto">
          <a:xfrm flipH="1">
            <a:off x="4114800" y="3505200"/>
            <a:ext cx="914400" cy="0"/>
          </a:xfrm>
          <a:prstGeom prst="straightConnector1">
            <a:avLst/>
          </a:prstGeom>
          <a:solidFill>
            <a:srgbClr val="00CC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5" name="TextBox 34"/>
          <p:cNvSpPr txBox="1"/>
          <p:nvPr/>
        </p:nvSpPr>
        <p:spPr>
          <a:xfrm>
            <a:off x="3276600" y="1358735"/>
            <a:ext cx="612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none" dirty="0" smtClean="0">
                <a:solidFill>
                  <a:srgbClr val="FF0000"/>
                </a:solidFill>
                <a:latin typeface="+mn-lt"/>
              </a:rPr>
              <a:t>0.5</a:t>
            </a:r>
            <a:endParaRPr lang="en-US" u="none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254732" y="1358735"/>
            <a:ext cx="612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none" dirty="0" smtClean="0">
                <a:solidFill>
                  <a:srgbClr val="FF0000"/>
                </a:solidFill>
                <a:latin typeface="+mn-lt"/>
              </a:rPr>
              <a:t>0.5</a:t>
            </a:r>
            <a:endParaRPr lang="en-US" u="none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265679" y="2185060"/>
            <a:ext cx="612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none" dirty="0" smtClean="0">
                <a:solidFill>
                  <a:srgbClr val="FF0000"/>
                </a:solidFill>
                <a:latin typeface="+mn-lt"/>
              </a:rPr>
              <a:t>0.5</a:t>
            </a:r>
            <a:endParaRPr lang="en-US" u="none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282899" y="3505200"/>
            <a:ext cx="612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none" dirty="0" smtClean="0">
                <a:solidFill>
                  <a:srgbClr val="FF0000"/>
                </a:solidFill>
                <a:latin typeface="+mn-lt"/>
              </a:rPr>
              <a:t>0.4</a:t>
            </a:r>
            <a:endParaRPr lang="en-US" u="none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7" name="Freeform 46"/>
          <p:cNvSpPr/>
          <p:nvPr/>
        </p:nvSpPr>
        <p:spPr bwMode="auto">
          <a:xfrm>
            <a:off x="6709559" y="2666999"/>
            <a:ext cx="405451" cy="838201"/>
          </a:xfrm>
          <a:custGeom>
            <a:avLst/>
            <a:gdLst>
              <a:gd name="connsiteX0" fmla="*/ 0 w 498791"/>
              <a:gd name="connsiteY0" fmla="*/ 0 h 890649"/>
              <a:gd name="connsiteX1" fmla="*/ 498764 w 498791"/>
              <a:gd name="connsiteY1" fmla="*/ 391886 h 890649"/>
              <a:gd name="connsiteX2" fmla="*/ 23751 w 498791"/>
              <a:gd name="connsiteY2" fmla="*/ 890649 h 890649"/>
              <a:gd name="connsiteX0" fmla="*/ 0 w 486917"/>
              <a:gd name="connsiteY0" fmla="*/ 0 h 890649"/>
              <a:gd name="connsiteX1" fmla="*/ 486889 w 486917"/>
              <a:gd name="connsiteY1" fmla="*/ 463138 h 890649"/>
              <a:gd name="connsiteX2" fmla="*/ 23751 w 486917"/>
              <a:gd name="connsiteY2" fmla="*/ 890649 h 890649"/>
              <a:gd name="connsiteX0" fmla="*/ 0 w 486889"/>
              <a:gd name="connsiteY0" fmla="*/ 0 h 926275"/>
              <a:gd name="connsiteX1" fmla="*/ 486889 w 486889"/>
              <a:gd name="connsiteY1" fmla="*/ 463138 h 926275"/>
              <a:gd name="connsiteX2" fmla="*/ 1 w 486889"/>
              <a:gd name="connsiteY2" fmla="*/ 926275 h 926275"/>
              <a:gd name="connsiteX0" fmla="*/ 0 w 490130"/>
              <a:gd name="connsiteY0" fmla="*/ 0 h 926275"/>
              <a:gd name="connsiteX1" fmla="*/ 486889 w 490130"/>
              <a:gd name="connsiteY1" fmla="*/ 463138 h 926275"/>
              <a:gd name="connsiteX2" fmla="*/ 201881 w 490130"/>
              <a:gd name="connsiteY2" fmla="*/ 748146 h 926275"/>
              <a:gd name="connsiteX3" fmla="*/ 1 w 490130"/>
              <a:gd name="connsiteY3" fmla="*/ 926275 h 926275"/>
              <a:gd name="connsiteX0" fmla="*/ 0 w 498829"/>
              <a:gd name="connsiteY0" fmla="*/ 0 h 926275"/>
              <a:gd name="connsiteX1" fmla="*/ 486889 w 498829"/>
              <a:gd name="connsiteY1" fmla="*/ 463138 h 926275"/>
              <a:gd name="connsiteX2" fmla="*/ 320635 w 498829"/>
              <a:gd name="connsiteY2" fmla="*/ 688769 h 926275"/>
              <a:gd name="connsiteX3" fmla="*/ 1 w 498829"/>
              <a:gd name="connsiteY3" fmla="*/ 926275 h 926275"/>
              <a:gd name="connsiteX0" fmla="*/ 0 w 499851"/>
              <a:gd name="connsiteY0" fmla="*/ 0 h 926275"/>
              <a:gd name="connsiteX1" fmla="*/ 486889 w 499851"/>
              <a:gd name="connsiteY1" fmla="*/ 463138 h 926275"/>
              <a:gd name="connsiteX2" fmla="*/ 356259 w 499851"/>
              <a:gd name="connsiteY2" fmla="*/ 190005 h 926275"/>
              <a:gd name="connsiteX3" fmla="*/ 320635 w 499851"/>
              <a:gd name="connsiteY3" fmla="*/ 688769 h 926275"/>
              <a:gd name="connsiteX4" fmla="*/ 1 w 499851"/>
              <a:gd name="connsiteY4" fmla="*/ 926275 h 926275"/>
              <a:gd name="connsiteX0" fmla="*/ 0 w 613628"/>
              <a:gd name="connsiteY0" fmla="*/ 0 h 926275"/>
              <a:gd name="connsiteX1" fmla="*/ 486889 w 613628"/>
              <a:gd name="connsiteY1" fmla="*/ 463138 h 926275"/>
              <a:gd name="connsiteX2" fmla="*/ 605640 w 613628"/>
              <a:gd name="connsiteY2" fmla="*/ 712519 h 926275"/>
              <a:gd name="connsiteX3" fmla="*/ 320635 w 613628"/>
              <a:gd name="connsiteY3" fmla="*/ 688769 h 926275"/>
              <a:gd name="connsiteX4" fmla="*/ 1 w 613628"/>
              <a:gd name="connsiteY4" fmla="*/ 926275 h 926275"/>
              <a:gd name="connsiteX0" fmla="*/ 0 w 608117"/>
              <a:gd name="connsiteY0" fmla="*/ 0 h 926275"/>
              <a:gd name="connsiteX1" fmla="*/ 320635 w 608117"/>
              <a:gd name="connsiteY1" fmla="*/ 285008 h 926275"/>
              <a:gd name="connsiteX2" fmla="*/ 605640 w 608117"/>
              <a:gd name="connsiteY2" fmla="*/ 712519 h 926275"/>
              <a:gd name="connsiteX3" fmla="*/ 320635 w 608117"/>
              <a:gd name="connsiteY3" fmla="*/ 688769 h 926275"/>
              <a:gd name="connsiteX4" fmla="*/ 1 w 608117"/>
              <a:gd name="connsiteY4" fmla="*/ 926275 h 926275"/>
              <a:gd name="connsiteX0" fmla="*/ 0 w 320635"/>
              <a:gd name="connsiteY0" fmla="*/ 0 h 926275"/>
              <a:gd name="connsiteX1" fmla="*/ 320635 w 320635"/>
              <a:gd name="connsiteY1" fmla="*/ 285008 h 926275"/>
              <a:gd name="connsiteX2" fmla="*/ 320635 w 320635"/>
              <a:gd name="connsiteY2" fmla="*/ 688769 h 926275"/>
              <a:gd name="connsiteX3" fmla="*/ 1 w 320635"/>
              <a:gd name="connsiteY3" fmla="*/ 926275 h 926275"/>
              <a:gd name="connsiteX0" fmla="*/ 0 w 382695"/>
              <a:gd name="connsiteY0" fmla="*/ 0 h 926275"/>
              <a:gd name="connsiteX1" fmla="*/ 356261 w 382695"/>
              <a:gd name="connsiteY1" fmla="*/ 261257 h 926275"/>
              <a:gd name="connsiteX2" fmla="*/ 320635 w 382695"/>
              <a:gd name="connsiteY2" fmla="*/ 688769 h 926275"/>
              <a:gd name="connsiteX3" fmla="*/ 1 w 382695"/>
              <a:gd name="connsiteY3" fmla="*/ 926275 h 926275"/>
              <a:gd name="connsiteX0" fmla="*/ 0 w 405451"/>
              <a:gd name="connsiteY0" fmla="*/ 0 h 926275"/>
              <a:gd name="connsiteX1" fmla="*/ 356261 w 405451"/>
              <a:gd name="connsiteY1" fmla="*/ 261257 h 926275"/>
              <a:gd name="connsiteX2" fmla="*/ 368136 w 405451"/>
              <a:gd name="connsiteY2" fmla="*/ 665018 h 926275"/>
              <a:gd name="connsiteX3" fmla="*/ 1 w 405451"/>
              <a:gd name="connsiteY3" fmla="*/ 926275 h 926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451" h="926275">
                <a:moveTo>
                  <a:pt x="0" y="0"/>
                </a:moveTo>
                <a:cubicBezTo>
                  <a:pt x="247403" y="121722"/>
                  <a:pt x="294905" y="150421"/>
                  <a:pt x="356261" y="261257"/>
                </a:cubicBezTo>
                <a:cubicBezTo>
                  <a:pt x="417617" y="372093"/>
                  <a:pt x="421575" y="558140"/>
                  <a:pt x="368136" y="665018"/>
                </a:cubicBezTo>
                <a:cubicBezTo>
                  <a:pt x="286988" y="742208"/>
                  <a:pt x="33648" y="896587"/>
                  <a:pt x="1" y="926275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</a:endParaRPr>
          </a:p>
        </p:txBody>
      </p:sp>
      <p:sp>
        <p:nvSpPr>
          <p:cNvPr id="60" name="Freeform 59"/>
          <p:cNvSpPr/>
          <p:nvPr/>
        </p:nvSpPr>
        <p:spPr bwMode="auto">
          <a:xfrm flipH="1">
            <a:off x="2032947" y="2667001"/>
            <a:ext cx="405452" cy="838200"/>
          </a:xfrm>
          <a:custGeom>
            <a:avLst/>
            <a:gdLst>
              <a:gd name="connsiteX0" fmla="*/ 0 w 498791"/>
              <a:gd name="connsiteY0" fmla="*/ 0 h 890649"/>
              <a:gd name="connsiteX1" fmla="*/ 498764 w 498791"/>
              <a:gd name="connsiteY1" fmla="*/ 391886 h 890649"/>
              <a:gd name="connsiteX2" fmla="*/ 23751 w 498791"/>
              <a:gd name="connsiteY2" fmla="*/ 890649 h 890649"/>
              <a:gd name="connsiteX0" fmla="*/ 0 w 486917"/>
              <a:gd name="connsiteY0" fmla="*/ 0 h 890649"/>
              <a:gd name="connsiteX1" fmla="*/ 486889 w 486917"/>
              <a:gd name="connsiteY1" fmla="*/ 463138 h 890649"/>
              <a:gd name="connsiteX2" fmla="*/ 23751 w 486917"/>
              <a:gd name="connsiteY2" fmla="*/ 890649 h 890649"/>
              <a:gd name="connsiteX0" fmla="*/ 0 w 486889"/>
              <a:gd name="connsiteY0" fmla="*/ 0 h 926275"/>
              <a:gd name="connsiteX1" fmla="*/ 486889 w 486889"/>
              <a:gd name="connsiteY1" fmla="*/ 463138 h 926275"/>
              <a:gd name="connsiteX2" fmla="*/ 1 w 486889"/>
              <a:gd name="connsiteY2" fmla="*/ 926275 h 926275"/>
              <a:gd name="connsiteX0" fmla="*/ 0 w 490130"/>
              <a:gd name="connsiteY0" fmla="*/ 0 h 926275"/>
              <a:gd name="connsiteX1" fmla="*/ 486889 w 490130"/>
              <a:gd name="connsiteY1" fmla="*/ 463138 h 926275"/>
              <a:gd name="connsiteX2" fmla="*/ 201881 w 490130"/>
              <a:gd name="connsiteY2" fmla="*/ 748146 h 926275"/>
              <a:gd name="connsiteX3" fmla="*/ 1 w 490130"/>
              <a:gd name="connsiteY3" fmla="*/ 926275 h 926275"/>
              <a:gd name="connsiteX0" fmla="*/ 0 w 498829"/>
              <a:gd name="connsiteY0" fmla="*/ 0 h 926275"/>
              <a:gd name="connsiteX1" fmla="*/ 486889 w 498829"/>
              <a:gd name="connsiteY1" fmla="*/ 463138 h 926275"/>
              <a:gd name="connsiteX2" fmla="*/ 320635 w 498829"/>
              <a:gd name="connsiteY2" fmla="*/ 688769 h 926275"/>
              <a:gd name="connsiteX3" fmla="*/ 1 w 498829"/>
              <a:gd name="connsiteY3" fmla="*/ 926275 h 926275"/>
              <a:gd name="connsiteX0" fmla="*/ 0 w 499851"/>
              <a:gd name="connsiteY0" fmla="*/ 0 h 926275"/>
              <a:gd name="connsiteX1" fmla="*/ 486889 w 499851"/>
              <a:gd name="connsiteY1" fmla="*/ 463138 h 926275"/>
              <a:gd name="connsiteX2" fmla="*/ 356259 w 499851"/>
              <a:gd name="connsiteY2" fmla="*/ 190005 h 926275"/>
              <a:gd name="connsiteX3" fmla="*/ 320635 w 499851"/>
              <a:gd name="connsiteY3" fmla="*/ 688769 h 926275"/>
              <a:gd name="connsiteX4" fmla="*/ 1 w 499851"/>
              <a:gd name="connsiteY4" fmla="*/ 926275 h 926275"/>
              <a:gd name="connsiteX0" fmla="*/ 0 w 613628"/>
              <a:gd name="connsiteY0" fmla="*/ 0 h 926275"/>
              <a:gd name="connsiteX1" fmla="*/ 486889 w 613628"/>
              <a:gd name="connsiteY1" fmla="*/ 463138 h 926275"/>
              <a:gd name="connsiteX2" fmla="*/ 605640 w 613628"/>
              <a:gd name="connsiteY2" fmla="*/ 712519 h 926275"/>
              <a:gd name="connsiteX3" fmla="*/ 320635 w 613628"/>
              <a:gd name="connsiteY3" fmla="*/ 688769 h 926275"/>
              <a:gd name="connsiteX4" fmla="*/ 1 w 613628"/>
              <a:gd name="connsiteY4" fmla="*/ 926275 h 926275"/>
              <a:gd name="connsiteX0" fmla="*/ 0 w 608117"/>
              <a:gd name="connsiteY0" fmla="*/ 0 h 926275"/>
              <a:gd name="connsiteX1" fmla="*/ 320635 w 608117"/>
              <a:gd name="connsiteY1" fmla="*/ 285008 h 926275"/>
              <a:gd name="connsiteX2" fmla="*/ 605640 w 608117"/>
              <a:gd name="connsiteY2" fmla="*/ 712519 h 926275"/>
              <a:gd name="connsiteX3" fmla="*/ 320635 w 608117"/>
              <a:gd name="connsiteY3" fmla="*/ 688769 h 926275"/>
              <a:gd name="connsiteX4" fmla="*/ 1 w 608117"/>
              <a:gd name="connsiteY4" fmla="*/ 926275 h 926275"/>
              <a:gd name="connsiteX0" fmla="*/ 0 w 320635"/>
              <a:gd name="connsiteY0" fmla="*/ 0 h 926275"/>
              <a:gd name="connsiteX1" fmla="*/ 320635 w 320635"/>
              <a:gd name="connsiteY1" fmla="*/ 285008 h 926275"/>
              <a:gd name="connsiteX2" fmla="*/ 320635 w 320635"/>
              <a:gd name="connsiteY2" fmla="*/ 688769 h 926275"/>
              <a:gd name="connsiteX3" fmla="*/ 1 w 320635"/>
              <a:gd name="connsiteY3" fmla="*/ 926275 h 926275"/>
              <a:gd name="connsiteX0" fmla="*/ 0 w 382695"/>
              <a:gd name="connsiteY0" fmla="*/ 0 h 926275"/>
              <a:gd name="connsiteX1" fmla="*/ 356261 w 382695"/>
              <a:gd name="connsiteY1" fmla="*/ 261257 h 926275"/>
              <a:gd name="connsiteX2" fmla="*/ 320635 w 382695"/>
              <a:gd name="connsiteY2" fmla="*/ 688769 h 926275"/>
              <a:gd name="connsiteX3" fmla="*/ 1 w 382695"/>
              <a:gd name="connsiteY3" fmla="*/ 926275 h 926275"/>
              <a:gd name="connsiteX0" fmla="*/ 0 w 405451"/>
              <a:gd name="connsiteY0" fmla="*/ 0 h 926275"/>
              <a:gd name="connsiteX1" fmla="*/ 356261 w 405451"/>
              <a:gd name="connsiteY1" fmla="*/ 261257 h 926275"/>
              <a:gd name="connsiteX2" fmla="*/ 368136 w 405451"/>
              <a:gd name="connsiteY2" fmla="*/ 665018 h 926275"/>
              <a:gd name="connsiteX3" fmla="*/ 1 w 405451"/>
              <a:gd name="connsiteY3" fmla="*/ 926275 h 926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451" h="926275">
                <a:moveTo>
                  <a:pt x="0" y="0"/>
                </a:moveTo>
                <a:cubicBezTo>
                  <a:pt x="247403" y="121722"/>
                  <a:pt x="294905" y="150421"/>
                  <a:pt x="356261" y="261257"/>
                </a:cubicBezTo>
                <a:cubicBezTo>
                  <a:pt x="417617" y="372093"/>
                  <a:pt x="421575" y="558140"/>
                  <a:pt x="368136" y="665018"/>
                </a:cubicBezTo>
                <a:cubicBezTo>
                  <a:pt x="286988" y="742208"/>
                  <a:pt x="33648" y="896587"/>
                  <a:pt x="1" y="926275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7099410" y="2855268"/>
            <a:ext cx="612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none" dirty="0" smtClean="0">
                <a:solidFill>
                  <a:srgbClr val="FF0000"/>
                </a:solidFill>
                <a:latin typeface="+mn-lt"/>
              </a:rPr>
              <a:t>0.6</a:t>
            </a:r>
            <a:endParaRPr lang="en-US" u="none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420279" y="2853795"/>
            <a:ext cx="612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none" dirty="0" smtClean="0">
                <a:solidFill>
                  <a:srgbClr val="FF0000"/>
                </a:solidFill>
                <a:latin typeface="+mn-lt"/>
              </a:rPr>
              <a:t>0.5</a:t>
            </a:r>
            <a:endParaRPr lang="en-US" u="none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612258" y="1642714"/>
            <a:ext cx="1826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sl-SI" sz="1800" u="none" dirty="0" smtClean="0">
                <a:latin typeface="+mn-lt"/>
              </a:rPr>
              <a:t>Kodirni del DNK</a:t>
            </a:r>
            <a:endParaRPr lang="en-US" sz="1800" u="none" dirty="0">
              <a:latin typeface="+mn-lt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6705600" y="1642714"/>
            <a:ext cx="2159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sl-SI" sz="1800" u="none" dirty="0" smtClean="0">
                <a:latin typeface="+mn-lt"/>
              </a:rPr>
              <a:t>Ne-kodirni del </a:t>
            </a:r>
            <a:r>
              <a:rPr lang="en-US" sz="1800" u="none" dirty="0" smtClean="0">
                <a:latin typeface="+mn-lt"/>
              </a:rPr>
              <a:t>DN</a:t>
            </a:r>
            <a:r>
              <a:rPr lang="sl-SI" sz="1800" u="none" dirty="0" smtClean="0">
                <a:latin typeface="+mn-lt"/>
              </a:rPr>
              <a:t>K</a:t>
            </a:r>
            <a:endParaRPr lang="en-US" sz="1800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58259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Viterbi – </a:t>
            </a:r>
            <a:r>
              <a:rPr lang="sl-SI" dirty="0" smtClean="0"/>
              <a:t>enostaven primer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CE0276-EF5B-4F87-8D88-ADAED499DEC2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31" name="Oval 30"/>
          <p:cNvSpPr>
            <a:spLocks noChangeAspect="1"/>
          </p:cNvSpPr>
          <p:nvPr/>
        </p:nvSpPr>
        <p:spPr bwMode="auto">
          <a:xfrm>
            <a:off x="4191000" y="990600"/>
            <a:ext cx="762000" cy="762000"/>
          </a:xfrm>
          <a:prstGeom prst="ellipse">
            <a:avLst/>
          </a:prstGeom>
          <a:solidFill>
            <a:srgbClr val="F1FAF5"/>
          </a:solidFill>
          <a:ln w="9525" cap="flat" cmpd="sng" algn="ctr">
            <a:solidFill>
              <a:srgbClr val="002469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S</a:t>
            </a: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tart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3" name="Rounded Rectangle 2"/>
          <p:cNvSpPr/>
          <p:nvPr/>
        </p:nvSpPr>
        <p:spPr bwMode="auto">
          <a:xfrm>
            <a:off x="2438400" y="1981200"/>
            <a:ext cx="1676400" cy="2209800"/>
          </a:xfrm>
          <a:prstGeom prst="roundRect">
            <a:avLst/>
          </a:prstGeom>
          <a:solidFill>
            <a:srgbClr val="CFD3D7"/>
          </a:solidFill>
          <a:ln w="9525" cap="flat" cmpd="sng" algn="ctr">
            <a:solidFill>
              <a:srgbClr val="002469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H</a:t>
            </a: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igh GC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b="1" u="none" dirty="0">
              <a:latin typeface="+mn-lt"/>
            </a:endParaRPr>
          </a:p>
          <a:p>
            <a:r>
              <a:rPr lang="en-US" b="1" u="none" dirty="0" smtClean="0">
                <a:solidFill>
                  <a:srgbClr val="009900"/>
                </a:solidFill>
                <a:latin typeface="+mn-lt"/>
              </a:rPr>
              <a:t>A</a:t>
            </a:r>
            <a:r>
              <a:rPr lang="en-US" u="none" dirty="0" smtClean="0">
                <a:latin typeface="+mn-lt"/>
              </a:rPr>
              <a:t>  </a:t>
            </a:r>
            <a:r>
              <a:rPr lang="en-US" u="none" dirty="0" smtClean="0">
                <a:solidFill>
                  <a:srgbClr val="FF0000"/>
                </a:solidFill>
                <a:latin typeface="+mn-lt"/>
              </a:rPr>
              <a:t>0.2</a:t>
            </a:r>
            <a:endParaRPr lang="en-US" u="none" dirty="0">
              <a:solidFill>
                <a:srgbClr val="FF0000"/>
              </a:solidFill>
              <a:latin typeface="+mn-lt"/>
            </a:endParaRPr>
          </a:p>
          <a:p>
            <a:r>
              <a:rPr lang="en-US" b="1" u="none" dirty="0">
                <a:solidFill>
                  <a:srgbClr val="009900"/>
                </a:solidFill>
                <a:latin typeface="+mn-lt"/>
              </a:rPr>
              <a:t>C</a:t>
            </a:r>
            <a:r>
              <a:rPr lang="en-US" u="none" dirty="0">
                <a:latin typeface="+mn-lt"/>
              </a:rPr>
              <a:t> </a:t>
            </a:r>
            <a:r>
              <a:rPr lang="en-US" u="none" dirty="0" smtClean="0">
                <a:latin typeface="+mn-lt"/>
              </a:rPr>
              <a:t> </a:t>
            </a:r>
            <a:r>
              <a:rPr lang="en-US" u="none" dirty="0" smtClean="0">
                <a:solidFill>
                  <a:srgbClr val="FF0000"/>
                </a:solidFill>
                <a:latin typeface="+mn-lt"/>
              </a:rPr>
              <a:t>0.3</a:t>
            </a:r>
            <a:endParaRPr lang="en-US" u="none" dirty="0">
              <a:solidFill>
                <a:srgbClr val="FF0000"/>
              </a:solidFill>
              <a:latin typeface="+mn-lt"/>
            </a:endParaRPr>
          </a:p>
          <a:p>
            <a:r>
              <a:rPr lang="en-US" b="1" u="none" dirty="0" smtClean="0">
                <a:solidFill>
                  <a:srgbClr val="009900"/>
                </a:solidFill>
                <a:latin typeface="+mn-lt"/>
              </a:rPr>
              <a:t>G</a:t>
            </a:r>
            <a:r>
              <a:rPr lang="en-US" u="none" dirty="0" smtClean="0">
                <a:latin typeface="+mn-lt"/>
              </a:rPr>
              <a:t>  </a:t>
            </a:r>
            <a:r>
              <a:rPr lang="en-US" u="none" dirty="0">
                <a:solidFill>
                  <a:srgbClr val="FF0000"/>
                </a:solidFill>
                <a:latin typeface="+mn-lt"/>
              </a:rPr>
              <a:t>0.3</a:t>
            </a:r>
          </a:p>
          <a:p>
            <a:r>
              <a:rPr lang="en-US" b="1" u="none" dirty="0" smtClean="0">
                <a:solidFill>
                  <a:srgbClr val="009900"/>
                </a:solidFill>
                <a:latin typeface="+mn-lt"/>
              </a:rPr>
              <a:t>T</a:t>
            </a:r>
            <a:r>
              <a:rPr lang="en-US" u="none" dirty="0" smtClean="0">
                <a:latin typeface="+mn-lt"/>
              </a:rPr>
              <a:t>  </a:t>
            </a:r>
            <a:r>
              <a:rPr lang="en-US" u="none" dirty="0">
                <a:solidFill>
                  <a:srgbClr val="FF0000"/>
                </a:solidFill>
                <a:latin typeface="+mn-lt"/>
              </a:rPr>
              <a:t>0.2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+mn-lt"/>
            </a:endParaRPr>
          </a:p>
        </p:txBody>
      </p:sp>
      <p:sp>
        <p:nvSpPr>
          <p:cNvPr id="33" name="Rounded Rectangle 32"/>
          <p:cNvSpPr/>
          <p:nvPr/>
        </p:nvSpPr>
        <p:spPr bwMode="auto">
          <a:xfrm>
            <a:off x="5029200" y="1981200"/>
            <a:ext cx="1676400" cy="2209800"/>
          </a:xfrm>
          <a:prstGeom prst="roundRect">
            <a:avLst/>
          </a:prstGeom>
          <a:solidFill>
            <a:srgbClr val="CFD3D5"/>
          </a:solidFill>
          <a:ln w="9525" cap="flat" cmpd="sng" algn="ctr">
            <a:solidFill>
              <a:srgbClr val="002469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L</a:t>
            </a: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ow GC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b="1" u="none" dirty="0">
              <a:latin typeface="+mn-lt"/>
            </a:endParaRPr>
          </a:p>
          <a:p>
            <a:r>
              <a:rPr lang="en-US" b="1" u="none" dirty="0" smtClean="0">
                <a:solidFill>
                  <a:srgbClr val="009900"/>
                </a:solidFill>
                <a:latin typeface="+mn-lt"/>
              </a:rPr>
              <a:t>A</a:t>
            </a:r>
            <a:r>
              <a:rPr lang="en-US" u="none" dirty="0" smtClean="0">
                <a:latin typeface="+mn-lt"/>
              </a:rPr>
              <a:t>  </a:t>
            </a:r>
            <a:r>
              <a:rPr lang="en-US" u="none" dirty="0" smtClean="0">
                <a:solidFill>
                  <a:srgbClr val="FF0000"/>
                </a:solidFill>
                <a:latin typeface="+mn-lt"/>
              </a:rPr>
              <a:t>0.3</a:t>
            </a:r>
            <a:endParaRPr lang="en-US" u="none" dirty="0">
              <a:solidFill>
                <a:srgbClr val="FF0000"/>
              </a:solidFill>
              <a:latin typeface="+mn-lt"/>
            </a:endParaRPr>
          </a:p>
          <a:p>
            <a:r>
              <a:rPr lang="en-US" b="1" u="none" dirty="0">
                <a:solidFill>
                  <a:srgbClr val="009900"/>
                </a:solidFill>
                <a:latin typeface="+mn-lt"/>
              </a:rPr>
              <a:t>C</a:t>
            </a:r>
            <a:r>
              <a:rPr lang="en-US" u="none" dirty="0">
                <a:latin typeface="+mn-lt"/>
              </a:rPr>
              <a:t> </a:t>
            </a:r>
            <a:r>
              <a:rPr lang="en-US" u="none" dirty="0" smtClean="0">
                <a:latin typeface="+mn-lt"/>
              </a:rPr>
              <a:t> </a:t>
            </a:r>
            <a:r>
              <a:rPr lang="en-US" u="none" dirty="0" smtClean="0">
                <a:solidFill>
                  <a:srgbClr val="FF0000"/>
                </a:solidFill>
                <a:latin typeface="+mn-lt"/>
              </a:rPr>
              <a:t>0.2</a:t>
            </a:r>
            <a:endParaRPr lang="en-US" u="none" dirty="0">
              <a:solidFill>
                <a:srgbClr val="FF0000"/>
              </a:solidFill>
              <a:latin typeface="+mn-lt"/>
            </a:endParaRPr>
          </a:p>
          <a:p>
            <a:r>
              <a:rPr lang="en-US" b="1" u="none" dirty="0" smtClean="0">
                <a:solidFill>
                  <a:srgbClr val="009900"/>
                </a:solidFill>
                <a:latin typeface="+mn-lt"/>
              </a:rPr>
              <a:t>G</a:t>
            </a:r>
            <a:r>
              <a:rPr lang="en-US" u="none" dirty="0" smtClean="0">
                <a:latin typeface="+mn-lt"/>
              </a:rPr>
              <a:t>  </a:t>
            </a:r>
            <a:r>
              <a:rPr lang="en-US" u="none" dirty="0" smtClean="0">
                <a:solidFill>
                  <a:srgbClr val="FF0000"/>
                </a:solidFill>
                <a:latin typeface="+mn-lt"/>
              </a:rPr>
              <a:t>0.2</a:t>
            </a:r>
            <a:endParaRPr lang="en-US" u="none" dirty="0">
              <a:solidFill>
                <a:srgbClr val="FF0000"/>
              </a:solidFill>
              <a:latin typeface="+mn-lt"/>
            </a:endParaRPr>
          </a:p>
          <a:p>
            <a:r>
              <a:rPr lang="en-US" b="1" u="none" dirty="0" smtClean="0">
                <a:solidFill>
                  <a:srgbClr val="009900"/>
                </a:solidFill>
                <a:latin typeface="+mn-lt"/>
              </a:rPr>
              <a:t>T</a:t>
            </a:r>
            <a:r>
              <a:rPr lang="en-US" u="none" dirty="0" smtClean="0">
                <a:latin typeface="+mn-lt"/>
              </a:rPr>
              <a:t>  </a:t>
            </a:r>
            <a:r>
              <a:rPr lang="en-US" u="none" dirty="0" smtClean="0">
                <a:solidFill>
                  <a:srgbClr val="FF0000"/>
                </a:solidFill>
                <a:latin typeface="+mn-lt"/>
              </a:rPr>
              <a:t>0.3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+mn-lt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60785" y="4572000"/>
            <a:ext cx="50321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u="none" dirty="0" smtClean="0">
                <a:latin typeface="+mn-lt"/>
              </a:rPr>
              <a:t>HMM</a:t>
            </a:r>
            <a:endParaRPr lang="en-US" u="none" dirty="0" smtClean="0">
              <a:latin typeface="+mn-lt"/>
            </a:endParaRPr>
          </a:p>
          <a:p>
            <a:r>
              <a:rPr lang="sl-SI" i="1" u="none" dirty="0" smtClean="0">
                <a:latin typeface="+mn-lt"/>
              </a:rPr>
              <a:t>Skrita stanja</a:t>
            </a:r>
            <a:r>
              <a:rPr lang="en-US" i="1" u="none" dirty="0" smtClean="0">
                <a:latin typeface="+mn-lt"/>
              </a:rPr>
              <a:t> </a:t>
            </a:r>
            <a:r>
              <a:rPr lang="en-US" b="1" u="none" dirty="0" smtClean="0">
                <a:latin typeface="+mn-lt"/>
              </a:rPr>
              <a:t>H</a:t>
            </a:r>
            <a:r>
              <a:rPr lang="en-US" u="none" dirty="0" smtClean="0">
                <a:latin typeface="+mn-lt"/>
              </a:rPr>
              <a:t>,</a:t>
            </a:r>
            <a:r>
              <a:rPr lang="en-US" b="1" u="none" dirty="0" smtClean="0">
                <a:latin typeface="+mn-lt"/>
              </a:rPr>
              <a:t>L</a:t>
            </a:r>
            <a:r>
              <a:rPr lang="en-US" u="none" dirty="0" smtClean="0">
                <a:latin typeface="+mn-lt"/>
              </a:rPr>
              <a:t>        </a:t>
            </a:r>
            <a:r>
              <a:rPr lang="sl-SI" i="1" u="none" dirty="0" smtClean="0">
                <a:latin typeface="+mn-lt"/>
              </a:rPr>
              <a:t>opazovani izhodi</a:t>
            </a:r>
            <a:r>
              <a:rPr lang="en-US" i="1" u="none" dirty="0" smtClean="0">
                <a:latin typeface="+mn-lt"/>
              </a:rPr>
              <a:t> </a:t>
            </a:r>
            <a:r>
              <a:rPr lang="en-US" b="1" u="none" dirty="0" smtClean="0">
                <a:solidFill>
                  <a:srgbClr val="009900"/>
                </a:solidFill>
                <a:latin typeface="+mn-lt"/>
              </a:rPr>
              <a:t>A</a:t>
            </a:r>
            <a:r>
              <a:rPr lang="en-US" u="none" dirty="0" smtClean="0">
                <a:latin typeface="+mn-lt"/>
              </a:rPr>
              <a:t>,</a:t>
            </a:r>
            <a:r>
              <a:rPr lang="en-US" b="1" u="none" dirty="0" smtClean="0">
                <a:solidFill>
                  <a:srgbClr val="009900"/>
                </a:solidFill>
                <a:latin typeface="+mn-lt"/>
              </a:rPr>
              <a:t>C</a:t>
            </a:r>
            <a:r>
              <a:rPr lang="en-US" u="none" dirty="0" smtClean="0">
                <a:latin typeface="+mn-lt"/>
              </a:rPr>
              <a:t>,</a:t>
            </a:r>
            <a:r>
              <a:rPr lang="en-US" b="1" u="none" dirty="0" smtClean="0">
                <a:solidFill>
                  <a:srgbClr val="009900"/>
                </a:solidFill>
                <a:latin typeface="+mn-lt"/>
              </a:rPr>
              <a:t>G</a:t>
            </a:r>
            <a:r>
              <a:rPr lang="en-US" u="none" dirty="0" smtClean="0">
                <a:latin typeface="+mn-lt"/>
              </a:rPr>
              <a:t>,</a:t>
            </a:r>
            <a:r>
              <a:rPr lang="en-US" b="1" u="none" dirty="0" smtClean="0">
                <a:solidFill>
                  <a:srgbClr val="009900"/>
                </a:solidFill>
                <a:latin typeface="+mn-lt"/>
              </a:rPr>
              <a:t>T</a:t>
            </a:r>
            <a:endParaRPr lang="en-US" u="none" dirty="0" smtClean="0">
              <a:latin typeface="+mn-lt"/>
            </a:endParaRPr>
          </a:p>
        </p:txBody>
      </p:sp>
      <p:cxnSp>
        <p:nvCxnSpPr>
          <p:cNvPr id="12" name="Straight Arrow Connector 11"/>
          <p:cNvCxnSpPr>
            <a:stCxn id="31" idx="3"/>
            <a:endCxn id="3" idx="0"/>
          </p:cNvCxnSpPr>
          <p:nvPr/>
        </p:nvCxnSpPr>
        <p:spPr bwMode="auto">
          <a:xfrm flipH="1">
            <a:off x="3276600" y="1641008"/>
            <a:ext cx="1025992" cy="340192"/>
          </a:xfrm>
          <a:prstGeom prst="straightConnector1">
            <a:avLst/>
          </a:prstGeom>
          <a:solidFill>
            <a:srgbClr val="00CC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" name="Straight Arrow Connector 38"/>
          <p:cNvCxnSpPr>
            <a:stCxn id="31" idx="5"/>
            <a:endCxn id="33" idx="0"/>
          </p:cNvCxnSpPr>
          <p:nvPr/>
        </p:nvCxnSpPr>
        <p:spPr bwMode="auto">
          <a:xfrm>
            <a:off x="4841408" y="1641008"/>
            <a:ext cx="1025992" cy="340192"/>
          </a:xfrm>
          <a:prstGeom prst="straightConnector1">
            <a:avLst/>
          </a:prstGeom>
          <a:solidFill>
            <a:srgbClr val="00CC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" name="Straight Arrow Connector 41"/>
          <p:cNvCxnSpPr/>
          <p:nvPr/>
        </p:nvCxnSpPr>
        <p:spPr bwMode="auto">
          <a:xfrm>
            <a:off x="4114800" y="2667000"/>
            <a:ext cx="914400" cy="0"/>
          </a:xfrm>
          <a:prstGeom prst="straightConnector1">
            <a:avLst/>
          </a:prstGeom>
          <a:solidFill>
            <a:srgbClr val="00CC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" name="Straight Arrow Connector 43"/>
          <p:cNvCxnSpPr/>
          <p:nvPr/>
        </p:nvCxnSpPr>
        <p:spPr bwMode="auto">
          <a:xfrm flipH="1">
            <a:off x="4114800" y="3505200"/>
            <a:ext cx="914400" cy="0"/>
          </a:xfrm>
          <a:prstGeom prst="straightConnector1">
            <a:avLst/>
          </a:prstGeom>
          <a:solidFill>
            <a:srgbClr val="00CC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5" name="TextBox 34"/>
          <p:cNvSpPr txBox="1"/>
          <p:nvPr/>
        </p:nvSpPr>
        <p:spPr>
          <a:xfrm>
            <a:off x="3276600" y="1358735"/>
            <a:ext cx="612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none" dirty="0" smtClean="0">
                <a:solidFill>
                  <a:srgbClr val="FF0000"/>
                </a:solidFill>
                <a:latin typeface="+mn-lt"/>
              </a:rPr>
              <a:t>0.5</a:t>
            </a:r>
            <a:endParaRPr lang="en-US" u="none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254732" y="1358735"/>
            <a:ext cx="612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none" dirty="0" smtClean="0">
                <a:solidFill>
                  <a:srgbClr val="FF0000"/>
                </a:solidFill>
                <a:latin typeface="+mn-lt"/>
              </a:rPr>
              <a:t>0.5</a:t>
            </a:r>
            <a:endParaRPr lang="en-US" u="none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265679" y="2185060"/>
            <a:ext cx="612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none" dirty="0" smtClean="0">
                <a:solidFill>
                  <a:srgbClr val="FF0000"/>
                </a:solidFill>
                <a:latin typeface="+mn-lt"/>
              </a:rPr>
              <a:t>0.5</a:t>
            </a:r>
            <a:endParaRPr lang="en-US" u="none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282899" y="3505200"/>
            <a:ext cx="612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none" dirty="0" smtClean="0">
                <a:solidFill>
                  <a:srgbClr val="FF0000"/>
                </a:solidFill>
                <a:latin typeface="+mn-lt"/>
              </a:rPr>
              <a:t>0.4</a:t>
            </a:r>
            <a:endParaRPr lang="en-US" u="none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7" name="Freeform 46"/>
          <p:cNvSpPr/>
          <p:nvPr/>
        </p:nvSpPr>
        <p:spPr bwMode="auto">
          <a:xfrm>
            <a:off x="6709559" y="2666999"/>
            <a:ext cx="405451" cy="838201"/>
          </a:xfrm>
          <a:custGeom>
            <a:avLst/>
            <a:gdLst>
              <a:gd name="connsiteX0" fmla="*/ 0 w 498791"/>
              <a:gd name="connsiteY0" fmla="*/ 0 h 890649"/>
              <a:gd name="connsiteX1" fmla="*/ 498764 w 498791"/>
              <a:gd name="connsiteY1" fmla="*/ 391886 h 890649"/>
              <a:gd name="connsiteX2" fmla="*/ 23751 w 498791"/>
              <a:gd name="connsiteY2" fmla="*/ 890649 h 890649"/>
              <a:gd name="connsiteX0" fmla="*/ 0 w 486917"/>
              <a:gd name="connsiteY0" fmla="*/ 0 h 890649"/>
              <a:gd name="connsiteX1" fmla="*/ 486889 w 486917"/>
              <a:gd name="connsiteY1" fmla="*/ 463138 h 890649"/>
              <a:gd name="connsiteX2" fmla="*/ 23751 w 486917"/>
              <a:gd name="connsiteY2" fmla="*/ 890649 h 890649"/>
              <a:gd name="connsiteX0" fmla="*/ 0 w 486889"/>
              <a:gd name="connsiteY0" fmla="*/ 0 h 926275"/>
              <a:gd name="connsiteX1" fmla="*/ 486889 w 486889"/>
              <a:gd name="connsiteY1" fmla="*/ 463138 h 926275"/>
              <a:gd name="connsiteX2" fmla="*/ 1 w 486889"/>
              <a:gd name="connsiteY2" fmla="*/ 926275 h 926275"/>
              <a:gd name="connsiteX0" fmla="*/ 0 w 490130"/>
              <a:gd name="connsiteY0" fmla="*/ 0 h 926275"/>
              <a:gd name="connsiteX1" fmla="*/ 486889 w 490130"/>
              <a:gd name="connsiteY1" fmla="*/ 463138 h 926275"/>
              <a:gd name="connsiteX2" fmla="*/ 201881 w 490130"/>
              <a:gd name="connsiteY2" fmla="*/ 748146 h 926275"/>
              <a:gd name="connsiteX3" fmla="*/ 1 w 490130"/>
              <a:gd name="connsiteY3" fmla="*/ 926275 h 926275"/>
              <a:gd name="connsiteX0" fmla="*/ 0 w 498829"/>
              <a:gd name="connsiteY0" fmla="*/ 0 h 926275"/>
              <a:gd name="connsiteX1" fmla="*/ 486889 w 498829"/>
              <a:gd name="connsiteY1" fmla="*/ 463138 h 926275"/>
              <a:gd name="connsiteX2" fmla="*/ 320635 w 498829"/>
              <a:gd name="connsiteY2" fmla="*/ 688769 h 926275"/>
              <a:gd name="connsiteX3" fmla="*/ 1 w 498829"/>
              <a:gd name="connsiteY3" fmla="*/ 926275 h 926275"/>
              <a:gd name="connsiteX0" fmla="*/ 0 w 499851"/>
              <a:gd name="connsiteY0" fmla="*/ 0 h 926275"/>
              <a:gd name="connsiteX1" fmla="*/ 486889 w 499851"/>
              <a:gd name="connsiteY1" fmla="*/ 463138 h 926275"/>
              <a:gd name="connsiteX2" fmla="*/ 356259 w 499851"/>
              <a:gd name="connsiteY2" fmla="*/ 190005 h 926275"/>
              <a:gd name="connsiteX3" fmla="*/ 320635 w 499851"/>
              <a:gd name="connsiteY3" fmla="*/ 688769 h 926275"/>
              <a:gd name="connsiteX4" fmla="*/ 1 w 499851"/>
              <a:gd name="connsiteY4" fmla="*/ 926275 h 926275"/>
              <a:gd name="connsiteX0" fmla="*/ 0 w 613628"/>
              <a:gd name="connsiteY0" fmla="*/ 0 h 926275"/>
              <a:gd name="connsiteX1" fmla="*/ 486889 w 613628"/>
              <a:gd name="connsiteY1" fmla="*/ 463138 h 926275"/>
              <a:gd name="connsiteX2" fmla="*/ 605640 w 613628"/>
              <a:gd name="connsiteY2" fmla="*/ 712519 h 926275"/>
              <a:gd name="connsiteX3" fmla="*/ 320635 w 613628"/>
              <a:gd name="connsiteY3" fmla="*/ 688769 h 926275"/>
              <a:gd name="connsiteX4" fmla="*/ 1 w 613628"/>
              <a:gd name="connsiteY4" fmla="*/ 926275 h 926275"/>
              <a:gd name="connsiteX0" fmla="*/ 0 w 608117"/>
              <a:gd name="connsiteY0" fmla="*/ 0 h 926275"/>
              <a:gd name="connsiteX1" fmla="*/ 320635 w 608117"/>
              <a:gd name="connsiteY1" fmla="*/ 285008 h 926275"/>
              <a:gd name="connsiteX2" fmla="*/ 605640 w 608117"/>
              <a:gd name="connsiteY2" fmla="*/ 712519 h 926275"/>
              <a:gd name="connsiteX3" fmla="*/ 320635 w 608117"/>
              <a:gd name="connsiteY3" fmla="*/ 688769 h 926275"/>
              <a:gd name="connsiteX4" fmla="*/ 1 w 608117"/>
              <a:gd name="connsiteY4" fmla="*/ 926275 h 926275"/>
              <a:gd name="connsiteX0" fmla="*/ 0 w 320635"/>
              <a:gd name="connsiteY0" fmla="*/ 0 h 926275"/>
              <a:gd name="connsiteX1" fmla="*/ 320635 w 320635"/>
              <a:gd name="connsiteY1" fmla="*/ 285008 h 926275"/>
              <a:gd name="connsiteX2" fmla="*/ 320635 w 320635"/>
              <a:gd name="connsiteY2" fmla="*/ 688769 h 926275"/>
              <a:gd name="connsiteX3" fmla="*/ 1 w 320635"/>
              <a:gd name="connsiteY3" fmla="*/ 926275 h 926275"/>
              <a:gd name="connsiteX0" fmla="*/ 0 w 382695"/>
              <a:gd name="connsiteY0" fmla="*/ 0 h 926275"/>
              <a:gd name="connsiteX1" fmla="*/ 356261 w 382695"/>
              <a:gd name="connsiteY1" fmla="*/ 261257 h 926275"/>
              <a:gd name="connsiteX2" fmla="*/ 320635 w 382695"/>
              <a:gd name="connsiteY2" fmla="*/ 688769 h 926275"/>
              <a:gd name="connsiteX3" fmla="*/ 1 w 382695"/>
              <a:gd name="connsiteY3" fmla="*/ 926275 h 926275"/>
              <a:gd name="connsiteX0" fmla="*/ 0 w 405451"/>
              <a:gd name="connsiteY0" fmla="*/ 0 h 926275"/>
              <a:gd name="connsiteX1" fmla="*/ 356261 w 405451"/>
              <a:gd name="connsiteY1" fmla="*/ 261257 h 926275"/>
              <a:gd name="connsiteX2" fmla="*/ 368136 w 405451"/>
              <a:gd name="connsiteY2" fmla="*/ 665018 h 926275"/>
              <a:gd name="connsiteX3" fmla="*/ 1 w 405451"/>
              <a:gd name="connsiteY3" fmla="*/ 926275 h 926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451" h="926275">
                <a:moveTo>
                  <a:pt x="0" y="0"/>
                </a:moveTo>
                <a:cubicBezTo>
                  <a:pt x="247403" y="121722"/>
                  <a:pt x="294905" y="150421"/>
                  <a:pt x="356261" y="261257"/>
                </a:cubicBezTo>
                <a:cubicBezTo>
                  <a:pt x="417617" y="372093"/>
                  <a:pt x="421575" y="558140"/>
                  <a:pt x="368136" y="665018"/>
                </a:cubicBezTo>
                <a:cubicBezTo>
                  <a:pt x="286988" y="742208"/>
                  <a:pt x="33648" y="896587"/>
                  <a:pt x="1" y="926275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</a:endParaRPr>
          </a:p>
        </p:txBody>
      </p:sp>
      <p:sp>
        <p:nvSpPr>
          <p:cNvPr id="60" name="Freeform 59"/>
          <p:cNvSpPr/>
          <p:nvPr/>
        </p:nvSpPr>
        <p:spPr bwMode="auto">
          <a:xfrm flipH="1">
            <a:off x="2032947" y="2667001"/>
            <a:ext cx="405452" cy="838200"/>
          </a:xfrm>
          <a:custGeom>
            <a:avLst/>
            <a:gdLst>
              <a:gd name="connsiteX0" fmla="*/ 0 w 498791"/>
              <a:gd name="connsiteY0" fmla="*/ 0 h 890649"/>
              <a:gd name="connsiteX1" fmla="*/ 498764 w 498791"/>
              <a:gd name="connsiteY1" fmla="*/ 391886 h 890649"/>
              <a:gd name="connsiteX2" fmla="*/ 23751 w 498791"/>
              <a:gd name="connsiteY2" fmla="*/ 890649 h 890649"/>
              <a:gd name="connsiteX0" fmla="*/ 0 w 486917"/>
              <a:gd name="connsiteY0" fmla="*/ 0 h 890649"/>
              <a:gd name="connsiteX1" fmla="*/ 486889 w 486917"/>
              <a:gd name="connsiteY1" fmla="*/ 463138 h 890649"/>
              <a:gd name="connsiteX2" fmla="*/ 23751 w 486917"/>
              <a:gd name="connsiteY2" fmla="*/ 890649 h 890649"/>
              <a:gd name="connsiteX0" fmla="*/ 0 w 486889"/>
              <a:gd name="connsiteY0" fmla="*/ 0 h 926275"/>
              <a:gd name="connsiteX1" fmla="*/ 486889 w 486889"/>
              <a:gd name="connsiteY1" fmla="*/ 463138 h 926275"/>
              <a:gd name="connsiteX2" fmla="*/ 1 w 486889"/>
              <a:gd name="connsiteY2" fmla="*/ 926275 h 926275"/>
              <a:gd name="connsiteX0" fmla="*/ 0 w 490130"/>
              <a:gd name="connsiteY0" fmla="*/ 0 h 926275"/>
              <a:gd name="connsiteX1" fmla="*/ 486889 w 490130"/>
              <a:gd name="connsiteY1" fmla="*/ 463138 h 926275"/>
              <a:gd name="connsiteX2" fmla="*/ 201881 w 490130"/>
              <a:gd name="connsiteY2" fmla="*/ 748146 h 926275"/>
              <a:gd name="connsiteX3" fmla="*/ 1 w 490130"/>
              <a:gd name="connsiteY3" fmla="*/ 926275 h 926275"/>
              <a:gd name="connsiteX0" fmla="*/ 0 w 498829"/>
              <a:gd name="connsiteY0" fmla="*/ 0 h 926275"/>
              <a:gd name="connsiteX1" fmla="*/ 486889 w 498829"/>
              <a:gd name="connsiteY1" fmla="*/ 463138 h 926275"/>
              <a:gd name="connsiteX2" fmla="*/ 320635 w 498829"/>
              <a:gd name="connsiteY2" fmla="*/ 688769 h 926275"/>
              <a:gd name="connsiteX3" fmla="*/ 1 w 498829"/>
              <a:gd name="connsiteY3" fmla="*/ 926275 h 926275"/>
              <a:gd name="connsiteX0" fmla="*/ 0 w 499851"/>
              <a:gd name="connsiteY0" fmla="*/ 0 h 926275"/>
              <a:gd name="connsiteX1" fmla="*/ 486889 w 499851"/>
              <a:gd name="connsiteY1" fmla="*/ 463138 h 926275"/>
              <a:gd name="connsiteX2" fmla="*/ 356259 w 499851"/>
              <a:gd name="connsiteY2" fmla="*/ 190005 h 926275"/>
              <a:gd name="connsiteX3" fmla="*/ 320635 w 499851"/>
              <a:gd name="connsiteY3" fmla="*/ 688769 h 926275"/>
              <a:gd name="connsiteX4" fmla="*/ 1 w 499851"/>
              <a:gd name="connsiteY4" fmla="*/ 926275 h 926275"/>
              <a:gd name="connsiteX0" fmla="*/ 0 w 613628"/>
              <a:gd name="connsiteY0" fmla="*/ 0 h 926275"/>
              <a:gd name="connsiteX1" fmla="*/ 486889 w 613628"/>
              <a:gd name="connsiteY1" fmla="*/ 463138 h 926275"/>
              <a:gd name="connsiteX2" fmla="*/ 605640 w 613628"/>
              <a:gd name="connsiteY2" fmla="*/ 712519 h 926275"/>
              <a:gd name="connsiteX3" fmla="*/ 320635 w 613628"/>
              <a:gd name="connsiteY3" fmla="*/ 688769 h 926275"/>
              <a:gd name="connsiteX4" fmla="*/ 1 w 613628"/>
              <a:gd name="connsiteY4" fmla="*/ 926275 h 926275"/>
              <a:gd name="connsiteX0" fmla="*/ 0 w 608117"/>
              <a:gd name="connsiteY0" fmla="*/ 0 h 926275"/>
              <a:gd name="connsiteX1" fmla="*/ 320635 w 608117"/>
              <a:gd name="connsiteY1" fmla="*/ 285008 h 926275"/>
              <a:gd name="connsiteX2" fmla="*/ 605640 w 608117"/>
              <a:gd name="connsiteY2" fmla="*/ 712519 h 926275"/>
              <a:gd name="connsiteX3" fmla="*/ 320635 w 608117"/>
              <a:gd name="connsiteY3" fmla="*/ 688769 h 926275"/>
              <a:gd name="connsiteX4" fmla="*/ 1 w 608117"/>
              <a:gd name="connsiteY4" fmla="*/ 926275 h 926275"/>
              <a:gd name="connsiteX0" fmla="*/ 0 w 320635"/>
              <a:gd name="connsiteY0" fmla="*/ 0 h 926275"/>
              <a:gd name="connsiteX1" fmla="*/ 320635 w 320635"/>
              <a:gd name="connsiteY1" fmla="*/ 285008 h 926275"/>
              <a:gd name="connsiteX2" fmla="*/ 320635 w 320635"/>
              <a:gd name="connsiteY2" fmla="*/ 688769 h 926275"/>
              <a:gd name="connsiteX3" fmla="*/ 1 w 320635"/>
              <a:gd name="connsiteY3" fmla="*/ 926275 h 926275"/>
              <a:gd name="connsiteX0" fmla="*/ 0 w 382695"/>
              <a:gd name="connsiteY0" fmla="*/ 0 h 926275"/>
              <a:gd name="connsiteX1" fmla="*/ 356261 w 382695"/>
              <a:gd name="connsiteY1" fmla="*/ 261257 h 926275"/>
              <a:gd name="connsiteX2" fmla="*/ 320635 w 382695"/>
              <a:gd name="connsiteY2" fmla="*/ 688769 h 926275"/>
              <a:gd name="connsiteX3" fmla="*/ 1 w 382695"/>
              <a:gd name="connsiteY3" fmla="*/ 926275 h 926275"/>
              <a:gd name="connsiteX0" fmla="*/ 0 w 405451"/>
              <a:gd name="connsiteY0" fmla="*/ 0 h 926275"/>
              <a:gd name="connsiteX1" fmla="*/ 356261 w 405451"/>
              <a:gd name="connsiteY1" fmla="*/ 261257 h 926275"/>
              <a:gd name="connsiteX2" fmla="*/ 368136 w 405451"/>
              <a:gd name="connsiteY2" fmla="*/ 665018 h 926275"/>
              <a:gd name="connsiteX3" fmla="*/ 1 w 405451"/>
              <a:gd name="connsiteY3" fmla="*/ 926275 h 926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451" h="926275">
                <a:moveTo>
                  <a:pt x="0" y="0"/>
                </a:moveTo>
                <a:cubicBezTo>
                  <a:pt x="247403" y="121722"/>
                  <a:pt x="294905" y="150421"/>
                  <a:pt x="356261" y="261257"/>
                </a:cubicBezTo>
                <a:cubicBezTo>
                  <a:pt x="417617" y="372093"/>
                  <a:pt x="421575" y="558140"/>
                  <a:pt x="368136" y="665018"/>
                </a:cubicBezTo>
                <a:cubicBezTo>
                  <a:pt x="286988" y="742208"/>
                  <a:pt x="33648" y="896587"/>
                  <a:pt x="1" y="926275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7099410" y="2855268"/>
            <a:ext cx="612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none" dirty="0" smtClean="0">
                <a:solidFill>
                  <a:srgbClr val="FF0000"/>
                </a:solidFill>
                <a:latin typeface="+mn-lt"/>
              </a:rPr>
              <a:t>0.6</a:t>
            </a:r>
            <a:endParaRPr lang="en-US" u="none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420279" y="2853795"/>
            <a:ext cx="612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none" dirty="0" smtClean="0">
                <a:solidFill>
                  <a:srgbClr val="FF0000"/>
                </a:solidFill>
                <a:latin typeface="+mn-lt"/>
              </a:rPr>
              <a:t>0.5</a:t>
            </a:r>
            <a:endParaRPr lang="en-US" u="none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612258" y="1642714"/>
            <a:ext cx="1826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sl-SI" sz="1800" u="none" dirty="0" smtClean="0">
                <a:latin typeface="+mn-lt"/>
              </a:rPr>
              <a:t>Kodirni del DNK</a:t>
            </a:r>
            <a:endParaRPr lang="en-US" sz="1800" u="none" dirty="0">
              <a:latin typeface="+mn-lt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6705600" y="1642714"/>
            <a:ext cx="2159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sl-SI" sz="1800" u="none" dirty="0" smtClean="0">
                <a:latin typeface="+mn-lt"/>
              </a:rPr>
              <a:t>Ne-kodirni del </a:t>
            </a:r>
            <a:r>
              <a:rPr lang="en-US" sz="1800" u="none" dirty="0" smtClean="0">
                <a:latin typeface="+mn-lt"/>
              </a:rPr>
              <a:t>DN</a:t>
            </a:r>
            <a:r>
              <a:rPr lang="sl-SI" sz="1800" u="none" dirty="0" smtClean="0">
                <a:latin typeface="+mn-lt"/>
              </a:rPr>
              <a:t>K</a:t>
            </a:r>
            <a:endParaRPr lang="en-US" sz="1800" u="none" dirty="0">
              <a:latin typeface="+mn-lt"/>
            </a:endParaRPr>
          </a:p>
        </p:txBody>
      </p:sp>
      <p:sp>
        <p:nvSpPr>
          <p:cNvPr id="22" name="TextBox 22"/>
          <p:cNvSpPr txBox="1"/>
          <p:nvPr/>
        </p:nvSpPr>
        <p:spPr>
          <a:xfrm>
            <a:off x="112365" y="5537537"/>
            <a:ext cx="89192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>
                <a:latin typeface="+mn-lt"/>
              </a:rPr>
              <a:t>Možna pot</a:t>
            </a:r>
            <a:r>
              <a:rPr lang="en-US" sz="2000" u="none" dirty="0" smtClean="0">
                <a:latin typeface="+mn-lt"/>
              </a:rPr>
              <a:t>, </a:t>
            </a:r>
            <a:r>
              <a:rPr lang="en-US" sz="2000" b="1" u="none" dirty="0" smtClean="0">
                <a:latin typeface="+mn-lt"/>
              </a:rPr>
              <a:t>LLHHHHLLL</a:t>
            </a:r>
            <a:r>
              <a:rPr lang="en-US" sz="2000" u="none" dirty="0" smtClean="0">
                <a:latin typeface="+mn-lt"/>
              </a:rPr>
              <a:t>, </a:t>
            </a:r>
            <a:r>
              <a:rPr lang="sl-SI" sz="2000" u="none" dirty="0" smtClean="0">
                <a:latin typeface="+mn-lt"/>
              </a:rPr>
              <a:t>ima verjetnost:</a:t>
            </a:r>
            <a:endParaRPr lang="en-US" sz="2000" u="none" dirty="0" smtClean="0">
              <a:latin typeface="+mn-lt"/>
            </a:endParaRPr>
          </a:p>
          <a:p>
            <a:pPr algn="l"/>
            <a:r>
              <a:rPr lang="en-US" sz="2000" u="none" dirty="0" smtClean="0">
                <a:latin typeface="+mn-lt"/>
              </a:rPr>
              <a:t>= p(</a:t>
            </a:r>
            <a:r>
              <a:rPr lang="en-US" sz="2000" b="1" u="none" dirty="0" smtClean="0">
                <a:latin typeface="+mn-lt"/>
              </a:rPr>
              <a:t>S</a:t>
            </a:r>
            <a:r>
              <a:rPr lang="en-US" sz="2000" u="none" dirty="0" smtClean="0">
                <a:latin typeface="+mn-lt"/>
                <a:sym typeface="Symbol"/>
              </a:rPr>
              <a:t></a:t>
            </a:r>
            <a:r>
              <a:rPr lang="en-US" sz="2000" b="1" u="none" dirty="0" smtClean="0">
                <a:latin typeface="+mn-lt"/>
                <a:sym typeface="Symbol"/>
              </a:rPr>
              <a:t>L</a:t>
            </a:r>
            <a:r>
              <a:rPr lang="en-US" sz="2000" u="none" dirty="0" smtClean="0">
                <a:latin typeface="+mn-lt"/>
                <a:sym typeface="Symbol"/>
              </a:rPr>
              <a:t>)p(</a:t>
            </a:r>
            <a:r>
              <a:rPr lang="en-US" sz="2000" b="1" u="none" dirty="0" smtClean="0">
                <a:solidFill>
                  <a:srgbClr val="009900"/>
                </a:solidFill>
                <a:latin typeface="+mn-lt"/>
                <a:sym typeface="Symbol"/>
              </a:rPr>
              <a:t>G</a:t>
            </a:r>
            <a:r>
              <a:rPr lang="en-US" sz="2000" u="none" dirty="0" smtClean="0">
                <a:latin typeface="+mn-lt"/>
                <a:sym typeface="Symbol"/>
              </a:rPr>
              <a:t>|</a:t>
            </a:r>
            <a:r>
              <a:rPr lang="en-US" sz="2000" b="1" u="none" dirty="0" smtClean="0">
                <a:latin typeface="+mn-lt"/>
                <a:sym typeface="Symbol"/>
              </a:rPr>
              <a:t>L</a:t>
            </a:r>
            <a:r>
              <a:rPr lang="en-US" sz="2000" u="none" dirty="0" smtClean="0">
                <a:latin typeface="+mn-lt"/>
                <a:sym typeface="Symbol"/>
              </a:rPr>
              <a:t>)  </a:t>
            </a:r>
            <a:r>
              <a:rPr lang="en-US" sz="2000" u="none" dirty="0" smtClean="0">
                <a:latin typeface="+mn-lt"/>
              </a:rPr>
              <a:t>p(</a:t>
            </a:r>
            <a:r>
              <a:rPr lang="en-US" sz="2000" b="1" u="none" dirty="0" smtClean="0">
                <a:latin typeface="+mn-lt"/>
              </a:rPr>
              <a:t>L</a:t>
            </a:r>
            <a:r>
              <a:rPr lang="en-US" sz="2000" u="none" dirty="0" smtClean="0">
                <a:latin typeface="+mn-lt"/>
                <a:sym typeface="Symbol"/>
              </a:rPr>
              <a:t></a:t>
            </a:r>
            <a:r>
              <a:rPr lang="en-US" sz="2000" b="1" u="none" dirty="0">
                <a:latin typeface="+mn-lt"/>
                <a:sym typeface="Symbol"/>
              </a:rPr>
              <a:t>L</a:t>
            </a:r>
            <a:r>
              <a:rPr lang="en-US" sz="2000" u="none" dirty="0" smtClean="0">
                <a:latin typeface="+mn-lt"/>
                <a:sym typeface="Symbol"/>
              </a:rPr>
              <a:t>)p(</a:t>
            </a:r>
            <a:r>
              <a:rPr lang="en-US" sz="2000" b="1" u="none" dirty="0" smtClean="0">
                <a:solidFill>
                  <a:srgbClr val="009900"/>
                </a:solidFill>
                <a:latin typeface="+mn-lt"/>
                <a:sym typeface="Symbol"/>
              </a:rPr>
              <a:t>G</a:t>
            </a:r>
            <a:r>
              <a:rPr lang="en-US" sz="2000" u="none" dirty="0" smtClean="0">
                <a:latin typeface="+mn-lt"/>
                <a:sym typeface="Symbol"/>
              </a:rPr>
              <a:t>|</a:t>
            </a:r>
            <a:r>
              <a:rPr lang="en-US" sz="2000" b="1" u="none" dirty="0" smtClean="0">
                <a:latin typeface="+mn-lt"/>
                <a:sym typeface="Symbol"/>
              </a:rPr>
              <a:t>L</a:t>
            </a:r>
            <a:r>
              <a:rPr lang="en-US" sz="2000" u="none" dirty="0" smtClean="0">
                <a:latin typeface="+mn-lt"/>
                <a:sym typeface="Symbol"/>
              </a:rPr>
              <a:t>)  </a:t>
            </a:r>
            <a:r>
              <a:rPr lang="en-US" sz="2000" u="none" dirty="0" smtClean="0">
                <a:latin typeface="+mn-lt"/>
              </a:rPr>
              <a:t>p(</a:t>
            </a:r>
            <a:r>
              <a:rPr lang="en-US" sz="2000" b="1" u="none" dirty="0" smtClean="0">
                <a:latin typeface="+mn-lt"/>
              </a:rPr>
              <a:t>L</a:t>
            </a:r>
            <a:r>
              <a:rPr lang="en-US" sz="2000" u="none" dirty="0" smtClean="0">
                <a:latin typeface="+mn-lt"/>
                <a:sym typeface="Symbol"/>
              </a:rPr>
              <a:t></a:t>
            </a:r>
            <a:r>
              <a:rPr lang="en-US" sz="2000" b="1" u="none" dirty="0">
                <a:latin typeface="+mn-lt"/>
                <a:sym typeface="Symbol"/>
              </a:rPr>
              <a:t>H</a:t>
            </a:r>
            <a:r>
              <a:rPr lang="en-US" sz="2000" u="none" dirty="0" smtClean="0">
                <a:latin typeface="+mn-lt"/>
                <a:sym typeface="Symbol"/>
              </a:rPr>
              <a:t>)p(</a:t>
            </a:r>
            <a:r>
              <a:rPr lang="en-US" sz="2000" b="1" u="none" dirty="0" smtClean="0">
                <a:solidFill>
                  <a:srgbClr val="009900"/>
                </a:solidFill>
                <a:latin typeface="+mn-lt"/>
                <a:sym typeface="Symbol"/>
              </a:rPr>
              <a:t>C</a:t>
            </a:r>
            <a:r>
              <a:rPr lang="en-US" sz="2000" u="none" dirty="0" smtClean="0">
                <a:latin typeface="+mn-lt"/>
                <a:sym typeface="Symbol"/>
              </a:rPr>
              <a:t>|</a:t>
            </a:r>
            <a:r>
              <a:rPr lang="en-US" sz="2000" b="1" u="none" dirty="0" smtClean="0">
                <a:latin typeface="+mn-lt"/>
                <a:sym typeface="Symbol"/>
              </a:rPr>
              <a:t>H</a:t>
            </a:r>
            <a:r>
              <a:rPr lang="en-US" sz="2000" u="none" dirty="0" smtClean="0">
                <a:latin typeface="+mn-lt"/>
                <a:sym typeface="Symbol"/>
              </a:rPr>
              <a:t>)  </a:t>
            </a:r>
            <a:r>
              <a:rPr lang="en-US" sz="2000" u="none" dirty="0" smtClean="0">
                <a:latin typeface="+mn-lt"/>
              </a:rPr>
              <a:t>p(</a:t>
            </a:r>
            <a:r>
              <a:rPr lang="en-US" sz="2000" b="1" u="none" dirty="0" smtClean="0">
                <a:latin typeface="+mn-lt"/>
              </a:rPr>
              <a:t>H</a:t>
            </a:r>
            <a:r>
              <a:rPr lang="en-US" sz="2000" u="none" dirty="0" smtClean="0">
                <a:latin typeface="+mn-lt"/>
                <a:sym typeface="Symbol"/>
              </a:rPr>
              <a:t></a:t>
            </a:r>
            <a:r>
              <a:rPr lang="en-US" sz="2000" b="1" u="none" dirty="0" smtClean="0">
                <a:latin typeface="+mn-lt"/>
                <a:sym typeface="Symbol"/>
              </a:rPr>
              <a:t>H</a:t>
            </a:r>
            <a:r>
              <a:rPr lang="en-US" sz="2000" u="none" dirty="0" smtClean="0">
                <a:latin typeface="+mn-lt"/>
                <a:sym typeface="Symbol"/>
              </a:rPr>
              <a:t>)p(</a:t>
            </a:r>
            <a:r>
              <a:rPr lang="en-US" sz="2000" b="1" u="none" dirty="0" smtClean="0">
                <a:solidFill>
                  <a:srgbClr val="009900"/>
                </a:solidFill>
                <a:latin typeface="+mn-lt"/>
                <a:sym typeface="Symbol"/>
              </a:rPr>
              <a:t>A</a:t>
            </a:r>
            <a:r>
              <a:rPr lang="en-US" sz="2000" u="none" dirty="0" smtClean="0">
                <a:latin typeface="+mn-lt"/>
                <a:sym typeface="Symbol"/>
              </a:rPr>
              <a:t>|</a:t>
            </a:r>
            <a:r>
              <a:rPr lang="en-US" sz="2000" b="1" u="none" dirty="0" smtClean="0">
                <a:latin typeface="+mn-lt"/>
                <a:sym typeface="Symbol"/>
              </a:rPr>
              <a:t>H</a:t>
            </a:r>
            <a:r>
              <a:rPr lang="en-US" sz="2000" u="none" dirty="0" smtClean="0">
                <a:latin typeface="+mn-lt"/>
                <a:sym typeface="Symbol"/>
              </a:rPr>
              <a:t>)  …</a:t>
            </a:r>
          </a:p>
          <a:p>
            <a:pPr algn="l"/>
            <a:r>
              <a:rPr lang="en-US" sz="2000" u="none" dirty="0" smtClean="0">
                <a:latin typeface="+mn-lt"/>
                <a:sym typeface="Symbol"/>
              </a:rPr>
              <a:t>=        </a:t>
            </a:r>
            <a:r>
              <a:rPr lang="en-US" sz="2000" b="1" u="none" dirty="0" smtClean="0">
                <a:solidFill>
                  <a:srgbClr val="FF0000"/>
                </a:solidFill>
                <a:latin typeface="+mn-lt"/>
                <a:sym typeface="Symbol"/>
              </a:rPr>
              <a:t>0.5</a:t>
            </a:r>
            <a:r>
              <a:rPr lang="en-US" sz="2000" u="none" dirty="0" smtClean="0">
                <a:latin typeface="+mn-lt"/>
                <a:sym typeface="Symbol"/>
              </a:rPr>
              <a:t></a:t>
            </a:r>
            <a:r>
              <a:rPr lang="en-US" sz="2000" b="1" u="none" dirty="0" smtClean="0">
                <a:solidFill>
                  <a:srgbClr val="FF0000"/>
                </a:solidFill>
                <a:latin typeface="+mn-lt"/>
                <a:sym typeface="Symbol"/>
              </a:rPr>
              <a:t>0.2</a:t>
            </a:r>
            <a:r>
              <a:rPr lang="en-US" sz="2000" u="none" dirty="0" smtClean="0">
                <a:latin typeface="+mn-lt"/>
                <a:sym typeface="Symbol"/>
              </a:rPr>
              <a:t>               </a:t>
            </a:r>
            <a:r>
              <a:rPr lang="en-US" sz="2000" b="1" u="none" dirty="0" smtClean="0">
                <a:solidFill>
                  <a:srgbClr val="FF0000"/>
                </a:solidFill>
                <a:latin typeface="+mn-lt"/>
                <a:sym typeface="Symbol"/>
              </a:rPr>
              <a:t>0.6</a:t>
            </a:r>
            <a:r>
              <a:rPr lang="en-US" sz="2000" u="none" dirty="0" smtClean="0">
                <a:latin typeface="+mn-lt"/>
                <a:sym typeface="Symbol"/>
              </a:rPr>
              <a:t></a:t>
            </a:r>
            <a:r>
              <a:rPr lang="en-US" sz="2000" b="1" u="none" dirty="0" smtClean="0">
                <a:solidFill>
                  <a:srgbClr val="FF0000"/>
                </a:solidFill>
                <a:latin typeface="+mn-lt"/>
                <a:sym typeface="Symbol"/>
              </a:rPr>
              <a:t>0.2</a:t>
            </a:r>
            <a:r>
              <a:rPr lang="en-US" sz="2000" u="none" dirty="0" smtClean="0">
                <a:latin typeface="+mn-lt"/>
                <a:sym typeface="Symbol"/>
              </a:rPr>
              <a:t>               </a:t>
            </a:r>
            <a:r>
              <a:rPr lang="en-US" sz="2000" b="1" u="none" dirty="0" smtClean="0">
                <a:solidFill>
                  <a:srgbClr val="FF0000"/>
                </a:solidFill>
                <a:latin typeface="+mn-lt"/>
                <a:sym typeface="Symbol"/>
              </a:rPr>
              <a:t>0.4</a:t>
            </a:r>
            <a:r>
              <a:rPr lang="en-US" sz="2000" u="none" dirty="0" smtClean="0">
                <a:latin typeface="+mn-lt"/>
                <a:sym typeface="Symbol"/>
              </a:rPr>
              <a:t></a:t>
            </a:r>
            <a:r>
              <a:rPr lang="en-US" sz="2000" b="1" u="none" dirty="0" smtClean="0">
                <a:solidFill>
                  <a:srgbClr val="FF0000"/>
                </a:solidFill>
                <a:latin typeface="+mn-lt"/>
                <a:sym typeface="Symbol"/>
              </a:rPr>
              <a:t>0.3      </a:t>
            </a:r>
            <a:r>
              <a:rPr lang="en-US" sz="2000" u="none" dirty="0" smtClean="0">
                <a:latin typeface="+mn-lt"/>
                <a:sym typeface="Symbol"/>
              </a:rPr>
              <a:t> </a:t>
            </a:r>
            <a:r>
              <a:rPr lang="en-US" sz="2000" u="none" dirty="0">
                <a:latin typeface="+mn-lt"/>
                <a:sym typeface="Symbol"/>
              </a:rPr>
              <a:t> </a:t>
            </a:r>
            <a:r>
              <a:rPr lang="en-US" sz="2000" u="none" dirty="0" smtClean="0">
                <a:latin typeface="+mn-lt"/>
                <a:sym typeface="Symbol"/>
              </a:rPr>
              <a:t>        </a:t>
            </a:r>
            <a:r>
              <a:rPr lang="en-US" sz="2000" b="1" u="none" dirty="0" smtClean="0">
                <a:solidFill>
                  <a:srgbClr val="FF0000"/>
                </a:solidFill>
                <a:latin typeface="+mn-lt"/>
                <a:sym typeface="Symbol"/>
              </a:rPr>
              <a:t>0.5</a:t>
            </a:r>
            <a:r>
              <a:rPr lang="en-US" sz="2000" u="none" dirty="0" smtClean="0">
                <a:latin typeface="+mn-lt"/>
                <a:sym typeface="Symbol"/>
              </a:rPr>
              <a:t></a:t>
            </a:r>
            <a:r>
              <a:rPr lang="en-US" sz="2000" b="1" u="none" dirty="0" smtClean="0">
                <a:solidFill>
                  <a:srgbClr val="FF0000"/>
                </a:solidFill>
                <a:latin typeface="+mn-lt"/>
                <a:sym typeface="Symbol"/>
              </a:rPr>
              <a:t>0.2</a:t>
            </a:r>
            <a:r>
              <a:rPr lang="en-US" sz="2000" u="none" dirty="0" smtClean="0">
                <a:latin typeface="+mn-lt"/>
                <a:sym typeface="Symbol"/>
              </a:rPr>
              <a:t>        …</a:t>
            </a:r>
          </a:p>
        </p:txBody>
      </p:sp>
    </p:spTree>
    <p:extLst>
      <p:ext uri="{BB962C8B-B14F-4D97-AF65-F5344CB8AC3E}">
        <p14:creationId xmlns:p14="http://schemas.microsoft.com/office/powerpoint/2010/main" val="544859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Viterbi – </a:t>
            </a:r>
            <a:r>
              <a:rPr lang="sl-SI" dirty="0" smtClean="0"/>
              <a:t>enostaven primer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CE0276-EF5B-4F87-8D88-ADAED499DEC2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31" name="Oval 30"/>
          <p:cNvSpPr>
            <a:spLocks noChangeAspect="1"/>
          </p:cNvSpPr>
          <p:nvPr/>
        </p:nvSpPr>
        <p:spPr bwMode="auto">
          <a:xfrm>
            <a:off x="4191000" y="990600"/>
            <a:ext cx="762000" cy="762000"/>
          </a:xfrm>
          <a:prstGeom prst="ellipse">
            <a:avLst/>
          </a:prstGeom>
          <a:solidFill>
            <a:srgbClr val="F1FAF5"/>
          </a:solidFill>
          <a:ln w="9525" cap="flat" cmpd="sng" algn="ctr">
            <a:solidFill>
              <a:srgbClr val="002469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S</a:t>
            </a: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tart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3" name="Rounded Rectangle 2"/>
          <p:cNvSpPr/>
          <p:nvPr/>
        </p:nvSpPr>
        <p:spPr bwMode="auto">
          <a:xfrm>
            <a:off x="2438400" y="1981200"/>
            <a:ext cx="1676400" cy="2209800"/>
          </a:xfrm>
          <a:prstGeom prst="roundRect">
            <a:avLst/>
          </a:prstGeom>
          <a:solidFill>
            <a:srgbClr val="CFD3D7"/>
          </a:solidFill>
          <a:ln w="9525" cap="flat" cmpd="sng" algn="ctr">
            <a:solidFill>
              <a:srgbClr val="002469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H</a:t>
            </a: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igh GC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b="1" u="none" dirty="0">
              <a:latin typeface="+mn-lt"/>
            </a:endParaRPr>
          </a:p>
          <a:p>
            <a:r>
              <a:rPr lang="en-US" b="1" u="none" dirty="0" smtClean="0">
                <a:solidFill>
                  <a:srgbClr val="009900"/>
                </a:solidFill>
                <a:latin typeface="+mn-lt"/>
              </a:rPr>
              <a:t>A</a:t>
            </a:r>
            <a:r>
              <a:rPr lang="en-US" u="none" dirty="0" smtClean="0">
                <a:latin typeface="+mn-lt"/>
              </a:rPr>
              <a:t>  </a:t>
            </a:r>
            <a:r>
              <a:rPr lang="en-US" u="none" dirty="0" smtClean="0">
                <a:solidFill>
                  <a:srgbClr val="FF0000"/>
                </a:solidFill>
                <a:latin typeface="+mn-lt"/>
              </a:rPr>
              <a:t>0.2</a:t>
            </a:r>
            <a:endParaRPr lang="en-US" u="none" dirty="0">
              <a:solidFill>
                <a:srgbClr val="FF0000"/>
              </a:solidFill>
              <a:latin typeface="+mn-lt"/>
            </a:endParaRPr>
          </a:p>
          <a:p>
            <a:r>
              <a:rPr lang="en-US" b="1" u="none" dirty="0">
                <a:solidFill>
                  <a:srgbClr val="009900"/>
                </a:solidFill>
                <a:latin typeface="+mn-lt"/>
              </a:rPr>
              <a:t>C</a:t>
            </a:r>
            <a:r>
              <a:rPr lang="en-US" u="none" dirty="0">
                <a:latin typeface="+mn-lt"/>
              </a:rPr>
              <a:t> </a:t>
            </a:r>
            <a:r>
              <a:rPr lang="en-US" u="none" dirty="0" smtClean="0">
                <a:latin typeface="+mn-lt"/>
              </a:rPr>
              <a:t> </a:t>
            </a:r>
            <a:r>
              <a:rPr lang="en-US" u="none" dirty="0" smtClean="0">
                <a:solidFill>
                  <a:srgbClr val="FF0000"/>
                </a:solidFill>
                <a:latin typeface="+mn-lt"/>
              </a:rPr>
              <a:t>0.3</a:t>
            </a:r>
            <a:endParaRPr lang="en-US" u="none" dirty="0">
              <a:solidFill>
                <a:srgbClr val="FF0000"/>
              </a:solidFill>
              <a:latin typeface="+mn-lt"/>
            </a:endParaRPr>
          </a:p>
          <a:p>
            <a:r>
              <a:rPr lang="en-US" b="1" u="none" dirty="0" smtClean="0">
                <a:solidFill>
                  <a:srgbClr val="009900"/>
                </a:solidFill>
                <a:latin typeface="+mn-lt"/>
              </a:rPr>
              <a:t>G</a:t>
            </a:r>
            <a:r>
              <a:rPr lang="en-US" u="none" dirty="0" smtClean="0">
                <a:latin typeface="+mn-lt"/>
              </a:rPr>
              <a:t>  </a:t>
            </a:r>
            <a:r>
              <a:rPr lang="en-US" u="none" dirty="0">
                <a:solidFill>
                  <a:srgbClr val="FF0000"/>
                </a:solidFill>
                <a:latin typeface="+mn-lt"/>
              </a:rPr>
              <a:t>0.3</a:t>
            </a:r>
          </a:p>
          <a:p>
            <a:r>
              <a:rPr lang="en-US" b="1" u="none" dirty="0" smtClean="0">
                <a:solidFill>
                  <a:srgbClr val="009900"/>
                </a:solidFill>
                <a:latin typeface="+mn-lt"/>
              </a:rPr>
              <a:t>T</a:t>
            </a:r>
            <a:r>
              <a:rPr lang="en-US" u="none" dirty="0" smtClean="0">
                <a:latin typeface="+mn-lt"/>
              </a:rPr>
              <a:t>  </a:t>
            </a:r>
            <a:r>
              <a:rPr lang="en-US" u="none" dirty="0">
                <a:solidFill>
                  <a:srgbClr val="FF0000"/>
                </a:solidFill>
                <a:latin typeface="+mn-lt"/>
              </a:rPr>
              <a:t>0.2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+mn-lt"/>
            </a:endParaRPr>
          </a:p>
        </p:txBody>
      </p:sp>
      <p:sp>
        <p:nvSpPr>
          <p:cNvPr id="33" name="Rounded Rectangle 32"/>
          <p:cNvSpPr/>
          <p:nvPr/>
        </p:nvSpPr>
        <p:spPr bwMode="auto">
          <a:xfrm>
            <a:off x="5029200" y="1981200"/>
            <a:ext cx="1676400" cy="2209800"/>
          </a:xfrm>
          <a:prstGeom prst="roundRect">
            <a:avLst/>
          </a:prstGeom>
          <a:solidFill>
            <a:srgbClr val="CFD3D5"/>
          </a:solidFill>
          <a:ln w="9525" cap="flat" cmpd="sng" algn="ctr">
            <a:solidFill>
              <a:srgbClr val="002469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L</a:t>
            </a: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ow GC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b="1" u="none" dirty="0">
              <a:latin typeface="+mn-lt"/>
            </a:endParaRPr>
          </a:p>
          <a:p>
            <a:r>
              <a:rPr lang="en-US" b="1" u="none" dirty="0" smtClean="0">
                <a:solidFill>
                  <a:srgbClr val="009900"/>
                </a:solidFill>
                <a:latin typeface="+mn-lt"/>
              </a:rPr>
              <a:t>A</a:t>
            </a:r>
            <a:r>
              <a:rPr lang="en-US" u="none" dirty="0" smtClean="0">
                <a:latin typeface="+mn-lt"/>
              </a:rPr>
              <a:t>  </a:t>
            </a:r>
            <a:r>
              <a:rPr lang="en-US" u="none" dirty="0" smtClean="0">
                <a:solidFill>
                  <a:srgbClr val="FF0000"/>
                </a:solidFill>
                <a:latin typeface="+mn-lt"/>
              </a:rPr>
              <a:t>0.3</a:t>
            </a:r>
            <a:endParaRPr lang="en-US" u="none" dirty="0">
              <a:solidFill>
                <a:srgbClr val="FF0000"/>
              </a:solidFill>
              <a:latin typeface="+mn-lt"/>
            </a:endParaRPr>
          </a:p>
          <a:p>
            <a:r>
              <a:rPr lang="en-US" b="1" u="none" dirty="0">
                <a:solidFill>
                  <a:srgbClr val="009900"/>
                </a:solidFill>
                <a:latin typeface="+mn-lt"/>
              </a:rPr>
              <a:t>C</a:t>
            </a:r>
            <a:r>
              <a:rPr lang="en-US" u="none" dirty="0">
                <a:latin typeface="+mn-lt"/>
              </a:rPr>
              <a:t> </a:t>
            </a:r>
            <a:r>
              <a:rPr lang="en-US" u="none" dirty="0" smtClean="0">
                <a:latin typeface="+mn-lt"/>
              </a:rPr>
              <a:t> </a:t>
            </a:r>
            <a:r>
              <a:rPr lang="en-US" u="none" dirty="0" smtClean="0">
                <a:solidFill>
                  <a:srgbClr val="FF0000"/>
                </a:solidFill>
                <a:latin typeface="+mn-lt"/>
              </a:rPr>
              <a:t>0.2</a:t>
            </a:r>
            <a:endParaRPr lang="en-US" u="none" dirty="0">
              <a:solidFill>
                <a:srgbClr val="FF0000"/>
              </a:solidFill>
              <a:latin typeface="+mn-lt"/>
            </a:endParaRPr>
          </a:p>
          <a:p>
            <a:r>
              <a:rPr lang="en-US" b="1" u="none" dirty="0" smtClean="0">
                <a:solidFill>
                  <a:srgbClr val="009900"/>
                </a:solidFill>
                <a:latin typeface="+mn-lt"/>
              </a:rPr>
              <a:t>G</a:t>
            </a:r>
            <a:r>
              <a:rPr lang="en-US" u="none" dirty="0" smtClean="0">
                <a:latin typeface="+mn-lt"/>
              </a:rPr>
              <a:t>  </a:t>
            </a:r>
            <a:r>
              <a:rPr lang="en-US" u="none" dirty="0" smtClean="0">
                <a:solidFill>
                  <a:srgbClr val="FF0000"/>
                </a:solidFill>
                <a:latin typeface="+mn-lt"/>
              </a:rPr>
              <a:t>0.2</a:t>
            </a:r>
            <a:endParaRPr lang="en-US" u="none" dirty="0">
              <a:solidFill>
                <a:srgbClr val="FF0000"/>
              </a:solidFill>
              <a:latin typeface="+mn-lt"/>
            </a:endParaRPr>
          </a:p>
          <a:p>
            <a:r>
              <a:rPr lang="en-US" b="1" u="none" dirty="0" smtClean="0">
                <a:solidFill>
                  <a:srgbClr val="009900"/>
                </a:solidFill>
                <a:latin typeface="+mn-lt"/>
              </a:rPr>
              <a:t>T</a:t>
            </a:r>
            <a:r>
              <a:rPr lang="en-US" u="none" dirty="0" smtClean="0">
                <a:latin typeface="+mn-lt"/>
              </a:rPr>
              <a:t>  </a:t>
            </a:r>
            <a:r>
              <a:rPr lang="en-US" u="none" dirty="0" smtClean="0">
                <a:solidFill>
                  <a:srgbClr val="FF0000"/>
                </a:solidFill>
                <a:latin typeface="+mn-lt"/>
              </a:rPr>
              <a:t>0.3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+mn-lt"/>
            </a:endParaRPr>
          </a:p>
        </p:txBody>
      </p:sp>
      <p:cxnSp>
        <p:nvCxnSpPr>
          <p:cNvPr id="12" name="Straight Arrow Connector 11"/>
          <p:cNvCxnSpPr>
            <a:stCxn id="31" idx="3"/>
            <a:endCxn id="3" idx="0"/>
          </p:cNvCxnSpPr>
          <p:nvPr/>
        </p:nvCxnSpPr>
        <p:spPr bwMode="auto">
          <a:xfrm flipH="1">
            <a:off x="3276600" y="1641008"/>
            <a:ext cx="1025992" cy="340192"/>
          </a:xfrm>
          <a:prstGeom prst="straightConnector1">
            <a:avLst/>
          </a:prstGeom>
          <a:solidFill>
            <a:srgbClr val="00CC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" name="Straight Arrow Connector 38"/>
          <p:cNvCxnSpPr>
            <a:stCxn id="31" idx="5"/>
            <a:endCxn id="33" idx="0"/>
          </p:cNvCxnSpPr>
          <p:nvPr/>
        </p:nvCxnSpPr>
        <p:spPr bwMode="auto">
          <a:xfrm>
            <a:off x="4841408" y="1641008"/>
            <a:ext cx="1025992" cy="340192"/>
          </a:xfrm>
          <a:prstGeom prst="straightConnector1">
            <a:avLst/>
          </a:prstGeom>
          <a:solidFill>
            <a:srgbClr val="00CC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" name="Straight Arrow Connector 41"/>
          <p:cNvCxnSpPr/>
          <p:nvPr/>
        </p:nvCxnSpPr>
        <p:spPr bwMode="auto">
          <a:xfrm>
            <a:off x="4114800" y="2667000"/>
            <a:ext cx="914400" cy="0"/>
          </a:xfrm>
          <a:prstGeom prst="straightConnector1">
            <a:avLst/>
          </a:prstGeom>
          <a:solidFill>
            <a:srgbClr val="00CC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" name="Straight Arrow Connector 43"/>
          <p:cNvCxnSpPr/>
          <p:nvPr/>
        </p:nvCxnSpPr>
        <p:spPr bwMode="auto">
          <a:xfrm flipH="1">
            <a:off x="4114800" y="3505200"/>
            <a:ext cx="914400" cy="0"/>
          </a:xfrm>
          <a:prstGeom prst="straightConnector1">
            <a:avLst/>
          </a:prstGeom>
          <a:solidFill>
            <a:srgbClr val="00CC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5" name="TextBox 34"/>
          <p:cNvSpPr txBox="1"/>
          <p:nvPr/>
        </p:nvSpPr>
        <p:spPr>
          <a:xfrm>
            <a:off x="3276600" y="1358735"/>
            <a:ext cx="612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none" dirty="0" smtClean="0">
                <a:solidFill>
                  <a:srgbClr val="FF0000"/>
                </a:solidFill>
                <a:latin typeface="+mn-lt"/>
              </a:rPr>
              <a:t>0.5</a:t>
            </a:r>
            <a:endParaRPr lang="en-US" u="none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254732" y="1358735"/>
            <a:ext cx="612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none" dirty="0" smtClean="0">
                <a:solidFill>
                  <a:srgbClr val="FF0000"/>
                </a:solidFill>
                <a:latin typeface="+mn-lt"/>
              </a:rPr>
              <a:t>0.5</a:t>
            </a:r>
            <a:endParaRPr lang="en-US" u="none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265679" y="2185060"/>
            <a:ext cx="612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none" dirty="0" smtClean="0">
                <a:solidFill>
                  <a:srgbClr val="FF0000"/>
                </a:solidFill>
                <a:latin typeface="+mn-lt"/>
              </a:rPr>
              <a:t>0.5</a:t>
            </a:r>
            <a:endParaRPr lang="en-US" u="none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282899" y="3505200"/>
            <a:ext cx="612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none" dirty="0" smtClean="0">
                <a:solidFill>
                  <a:srgbClr val="FF0000"/>
                </a:solidFill>
                <a:latin typeface="+mn-lt"/>
              </a:rPr>
              <a:t>0.4</a:t>
            </a:r>
            <a:endParaRPr lang="en-US" u="none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7" name="Freeform 46"/>
          <p:cNvSpPr/>
          <p:nvPr/>
        </p:nvSpPr>
        <p:spPr bwMode="auto">
          <a:xfrm>
            <a:off x="6709559" y="2666999"/>
            <a:ext cx="405451" cy="838201"/>
          </a:xfrm>
          <a:custGeom>
            <a:avLst/>
            <a:gdLst>
              <a:gd name="connsiteX0" fmla="*/ 0 w 498791"/>
              <a:gd name="connsiteY0" fmla="*/ 0 h 890649"/>
              <a:gd name="connsiteX1" fmla="*/ 498764 w 498791"/>
              <a:gd name="connsiteY1" fmla="*/ 391886 h 890649"/>
              <a:gd name="connsiteX2" fmla="*/ 23751 w 498791"/>
              <a:gd name="connsiteY2" fmla="*/ 890649 h 890649"/>
              <a:gd name="connsiteX0" fmla="*/ 0 w 486917"/>
              <a:gd name="connsiteY0" fmla="*/ 0 h 890649"/>
              <a:gd name="connsiteX1" fmla="*/ 486889 w 486917"/>
              <a:gd name="connsiteY1" fmla="*/ 463138 h 890649"/>
              <a:gd name="connsiteX2" fmla="*/ 23751 w 486917"/>
              <a:gd name="connsiteY2" fmla="*/ 890649 h 890649"/>
              <a:gd name="connsiteX0" fmla="*/ 0 w 486889"/>
              <a:gd name="connsiteY0" fmla="*/ 0 h 926275"/>
              <a:gd name="connsiteX1" fmla="*/ 486889 w 486889"/>
              <a:gd name="connsiteY1" fmla="*/ 463138 h 926275"/>
              <a:gd name="connsiteX2" fmla="*/ 1 w 486889"/>
              <a:gd name="connsiteY2" fmla="*/ 926275 h 926275"/>
              <a:gd name="connsiteX0" fmla="*/ 0 w 490130"/>
              <a:gd name="connsiteY0" fmla="*/ 0 h 926275"/>
              <a:gd name="connsiteX1" fmla="*/ 486889 w 490130"/>
              <a:gd name="connsiteY1" fmla="*/ 463138 h 926275"/>
              <a:gd name="connsiteX2" fmla="*/ 201881 w 490130"/>
              <a:gd name="connsiteY2" fmla="*/ 748146 h 926275"/>
              <a:gd name="connsiteX3" fmla="*/ 1 w 490130"/>
              <a:gd name="connsiteY3" fmla="*/ 926275 h 926275"/>
              <a:gd name="connsiteX0" fmla="*/ 0 w 498829"/>
              <a:gd name="connsiteY0" fmla="*/ 0 h 926275"/>
              <a:gd name="connsiteX1" fmla="*/ 486889 w 498829"/>
              <a:gd name="connsiteY1" fmla="*/ 463138 h 926275"/>
              <a:gd name="connsiteX2" fmla="*/ 320635 w 498829"/>
              <a:gd name="connsiteY2" fmla="*/ 688769 h 926275"/>
              <a:gd name="connsiteX3" fmla="*/ 1 w 498829"/>
              <a:gd name="connsiteY3" fmla="*/ 926275 h 926275"/>
              <a:gd name="connsiteX0" fmla="*/ 0 w 499851"/>
              <a:gd name="connsiteY0" fmla="*/ 0 h 926275"/>
              <a:gd name="connsiteX1" fmla="*/ 486889 w 499851"/>
              <a:gd name="connsiteY1" fmla="*/ 463138 h 926275"/>
              <a:gd name="connsiteX2" fmla="*/ 356259 w 499851"/>
              <a:gd name="connsiteY2" fmla="*/ 190005 h 926275"/>
              <a:gd name="connsiteX3" fmla="*/ 320635 w 499851"/>
              <a:gd name="connsiteY3" fmla="*/ 688769 h 926275"/>
              <a:gd name="connsiteX4" fmla="*/ 1 w 499851"/>
              <a:gd name="connsiteY4" fmla="*/ 926275 h 926275"/>
              <a:gd name="connsiteX0" fmla="*/ 0 w 613628"/>
              <a:gd name="connsiteY0" fmla="*/ 0 h 926275"/>
              <a:gd name="connsiteX1" fmla="*/ 486889 w 613628"/>
              <a:gd name="connsiteY1" fmla="*/ 463138 h 926275"/>
              <a:gd name="connsiteX2" fmla="*/ 605640 w 613628"/>
              <a:gd name="connsiteY2" fmla="*/ 712519 h 926275"/>
              <a:gd name="connsiteX3" fmla="*/ 320635 w 613628"/>
              <a:gd name="connsiteY3" fmla="*/ 688769 h 926275"/>
              <a:gd name="connsiteX4" fmla="*/ 1 w 613628"/>
              <a:gd name="connsiteY4" fmla="*/ 926275 h 926275"/>
              <a:gd name="connsiteX0" fmla="*/ 0 w 608117"/>
              <a:gd name="connsiteY0" fmla="*/ 0 h 926275"/>
              <a:gd name="connsiteX1" fmla="*/ 320635 w 608117"/>
              <a:gd name="connsiteY1" fmla="*/ 285008 h 926275"/>
              <a:gd name="connsiteX2" fmla="*/ 605640 w 608117"/>
              <a:gd name="connsiteY2" fmla="*/ 712519 h 926275"/>
              <a:gd name="connsiteX3" fmla="*/ 320635 w 608117"/>
              <a:gd name="connsiteY3" fmla="*/ 688769 h 926275"/>
              <a:gd name="connsiteX4" fmla="*/ 1 w 608117"/>
              <a:gd name="connsiteY4" fmla="*/ 926275 h 926275"/>
              <a:gd name="connsiteX0" fmla="*/ 0 w 320635"/>
              <a:gd name="connsiteY0" fmla="*/ 0 h 926275"/>
              <a:gd name="connsiteX1" fmla="*/ 320635 w 320635"/>
              <a:gd name="connsiteY1" fmla="*/ 285008 h 926275"/>
              <a:gd name="connsiteX2" fmla="*/ 320635 w 320635"/>
              <a:gd name="connsiteY2" fmla="*/ 688769 h 926275"/>
              <a:gd name="connsiteX3" fmla="*/ 1 w 320635"/>
              <a:gd name="connsiteY3" fmla="*/ 926275 h 926275"/>
              <a:gd name="connsiteX0" fmla="*/ 0 w 382695"/>
              <a:gd name="connsiteY0" fmla="*/ 0 h 926275"/>
              <a:gd name="connsiteX1" fmla="*/ 356261 w 382695"/>
              <a:gd name="connsiteY1" fmla="*/ 261257 h 926275"/>
              <a:gd name="connsiteX2" fmla="*/ 320635 w 382695"/>
              <a:gd name="connsiteY2" fmla="*/ 688769 h 926275"/>
              <a:gd name="connsiteX3" fmla="*/ 1 w 382695"/>
              <a:gd name="connsiteY3" fmla="*/ 926275 h 926275"/>
              <a:gd name="connsiteX0" fmla="*/ 0 w 405451"/>
              <a:gd name="connsiteY0" fmla="*/ 0 h 926275"/>
              <a:gd name="connsiteX1" fmla="*/ 356261 w 405451"/>
              <a:gd name="connsiteY1" fmla="*/ 261257 h 926275"/>
              <a:gd name="connsiteX2" fmla="*/ 368136 w 405451"/>
              <a:gd name="connsiteY2" fmla="*/ 665018 h 926275"/>
              <a:gd name="connsiteX3" fmla="*/ 1 w 405451"/>
              <a:gd name="connsiteY3" fmla="*/ 926275 h 926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451" h="926275">
                <a:moveTo>
                  <a:pt x="0" y="0"/>
                </a:moveTo>
                <a:cubicBezTo>
                  <a:pt x="247403" y="121722"/>
                  <a:pt x="294905" y="150421"/>
                  <a:pt x="356261" y="261257"/>
                </a:cubicBezTo>
                <a:cubicBezTo>
                  <a:pt x="417617" y="372093"/>
                  <a:pt x="421575" y="558140"/>
                  <a:pt x="368136" y="665018"/>
                </a:cubicBezTo>
                <a:cubicBezTo>
                  <a:pt x="286988" y="742208"/>
                  <a:pt x="33648" y="896587"/>
                  <a:pt x="1" y="926275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</a:endParaRPr>
          </a:p>
        </p:txBody>
      </p:sp>
      <p:sp>
        <p:nvSpPr>
          <p:cNvPr id="60" name="Freeform 59"/>
          <p:cNvSpPr/>
          <p:nvPr/>
        </p:nvSpPr>
        <p:spPr bwMode="auto">
          <a:xfrm flipH="1">
            <a:off x="2032947" y="2667001"/>
            <a:ext cx="405452" cy="838200"/>
          </a:xfrm>
          <a:custGeom>
            <a:avLst/>
            <a:gdLst>
              <a:gd name="connsiteX0" fmla="*/ 0 w 498791"/>
              <a:gd name="connsiteY0" fmla="*/ 0 h 890649"/>
              <a:gd name="connsiteX1" fmla="*/ 498764 w 498791"/>
              <a:gd name="connsiteY1" fmla="*/ 391886 h 890649"/>
              <a:gd name="connsiteX2" fmla="*/ 23751 w 498791"/>
              <a:gd name="connsiteY2" fmla="*/ 890649 h 890649"/>
              <a:gd name="connsiteX0" fmla="*/ 0 w 486917"/>
              <a:gd name="connsiteY0" fmla="*/ 0 h 890649"/>
              <a:gd name="connsiteX1" fmla="*/ 486889 w 486917"/>
              <a:gd name="connsiteY1" fmla="*/ 463138 h 890649"/>
              <a:gd name="connsiteX2" fmla="*/ 23751 w 486917"/>
              <a:gd name="connsiteY2" fmla="*/ 890649 h 890649"/>
              <a:gd name="connsiteX0" fmla="*/ 0 w 486889"/>
              <a:gd name="connsiteY0" fmla="*/ 0 h 926275"/>
              <a:gd name="connsiteX1" fmla="*/ 486889 w 486889"/>
              <a:gd name="connsiteY1" fmla="*/ 463138 h 926275"/>
              <a:gd name="connsiteX2" fmla="*/ 1 w 486889"/>
              <a:gd name="connsiteY2" fmla="*/ 926275 h 926275"/>
              <a:gd name="connsiteX0" fmla="*/ 0 w 490130"/>
              <a:gd name="connsiteY0" fmla="*/ 0 h 926275"/>
              <a:gd name="connsiteX1" fmla="*/ 486889 w 490130"/>
              <a:gd name="connsiteY1" fmla="*/ 463138 h 926275"/>
              <a:gd name="connsiteX2" fmla="*/ 201881 w 490130"/>
              <a:gd name="connsiteY2" fmla="*/ 748146 h 926275"/>
              <a:gd name="connsiteX3" fmla="*/ 1 w 490130"/>
              <a:gd name="connsiteY3" fmla="*/ 926275 h 926275"/>
              <a:gd name="connsiteX0" fmla="*/ 0 w 498829"/>
              <a:gd name="connsiteY0" fmla="*/ 0 h 926275"/>
              <a:gd name="connsiteX1" fmla="*/ 486889 w 498829"/>
              <a:gd name="connsiteY1" fmla="*/ 463138 h 926275"/>
              <a:gd name="connsiteX2" fmla="*/ 320635 w 498829"/>
              <a:gd name="connsiteY2" fmla="*/ 688769 h 926275"/>
              <a:gd name="connsiteX3" fmla="*/ 1 w 498829"/>
              <a:gd name="connsiteY3" fmla="*/ 926275 h 926275"/>
              <a:gd name="connsiteX0" fmla="*/ 0 w 499851"/>
              <a:gd name="connsiteY0" fmla="*/ 0 h 926275"/>
              <a:gd name="connsiteX1" fmla="*/ 486889 w 499851"/>
              <a:gd name="connsiteY1" fmla="*/ 463138 h 926275"/>
              <a:gd name="connsiteX2" fmla="*/ 356259 w 499851"/>
              <a:gd name="connsiteY2" fmla="*/ 190005 h 926275"/>
              <a:gd name="connsiteX3" fmla="*/ 320635 w 499851"/>
              <a:gd name="connsiteY3" fmla="*/ 688769 h 926275"/>
              <a:gd name="connsiteX4" fmla="*/ 1 w 499851"/>
              <a:gd name="connsiteY4" fmla="*/ 926275 h 926275"/>
              <a:gd name="connsiteX0" fmla="*/ 0 w 613628"/>
              <a:gd name="connsiteY0" fmla="*/ 0 h 926275"/>
              <a:gd name="connsiteX1" fmla="*/ 486889 w 613628"/>
              <a:gd name="connsiteY1" fmla="*/ 463138 h 926275"/>
              <a:gd name="connsiteX2" fmla="*/ 605640 w 613628"/>
              <a:gd name="connsiteY2" fmla="*/ 712519 h 926275"/>
              <a:gd name="connsiteX3" fmla="*/ 320635 w 613628"/>
              <a:gd name="connsiteY3" fmla="*/ 688769 h 926275"/>
              <a:gd name="connsiteX4" fmla="*/ 1 w 613628"/>
              <a:gd name="connsiteY4" fmla="*/ 926275 h 926275"/>
              <a:gd name="connsiteX0" fmla="*/ 0 w 608117"/>
              <a:gd name="connsiteY0" fmla="*/ 0 h 926275"/>
              <a:gd name="connsiteX1" fmla="*/ 320635 w 608117"/>
              <a:gd name="connsiteY1" fmla="*/ 285008 h 926275"/>
              <a:gd name="connsiteX2" fmla="*/ 605640 w 608117"/>
              <a:gd name="connsiteY2" fmla="*/ 712519 h 926275"/>
              <a:gd name="connsiteX3" fmla="*/ 320635 w 608117"/>
              <a:gd name="connsiteY3" fmla="*/ 688769 h 926275"/>
              <a:gd name="connsiteX4" fmla="*/ 1 w 608117"/>
              <a:gd name="connsiteY4" fmla="*/ 926275 h 926275"/>
              <a:gd name="connsiteX0" fmla="*/ 0 w 320635"/>
              <a:gd name="connsiteY0" fmla="*/ 0 h 926275"/>
              <a:gd name="connsiteX1" fmla="*/ 320635 w 320635"/>
              <a:gd name="connsiteY1" fmla="*/ 285008 h 926275"/>
              <a:gd name="connsiteX2" fmla="*/ 320635 w 320635"/>
              <a:gd name="connsiteY2" fmla="*/ 688769 h 926275"/>
              <a:gd name="connsiteX3" fmla="*/ 1 w 320635"/>
              <a:gd name="connsiteY3" fmla="*/ 926275 h 926275"/>
              <a:gd name="connsiteX0" fmla="*/ 0 w 382695"/>
              <a:gd name="connsiteY0" fmla="*/ 0 h 926275"/>
              <a:gd name="connsiteX1" fmla="*/ 356261 w 382695"/>
              <a:gd name="connsiteY1" fmla="*/ 261257 h 926275"/>
              <a:gd name="connsiteX2" fmla="*/ 320635 w 382695"/>
              <a:gd name="connsiteY2" fmla="*/ 688769 h 926275"/>
              <a:gd name="connsiteX3" fmla="*/ 1 w 382695"/>
              <a:gd name="connsiteY3" fmla="*/ 926275 h 926275"/>
              <a:gd name="connsiteX0" fmla="*/ 0 w 405451"/>
              <a:gd name="connsiteY0" fmla="*/ 0 h 926275"/>
              <a:gd name="connsiteX1" fmla="*/ 356261 w 405451"/>
              <a:gd name="connsiteY1" fmla="*/ 261257 h 926275"/>
              <a:gd name="connsiteX2" fmla="*/ 368136 w 405451"/>
              <a:gd name="connsiteY2" fmla="*/ 665018 h 926275"/>
              <a:gd name="connsiteX3" fmla="*/ 1 w 405451"/>
              <a:gd name="connsiteY3" fmla="*/ 926275 h 926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451" h="926275">
                <a:moveTo>
                  <a:pt x="0" y="0"/>
                </a:moveTo>
                <a:cubicBezTo>
                  <a:pt x="247403" y="121722"/>
                  <a:pt x="294905" y="150421"/>
                  <a:pt x="356261" y="261257"/>
                </a:cubicBezTo>
                <a:cubicBezTo>
                  <a:pt x="417617" y="372093"/>
                  <a:pt x="421575" y="558140"/>
                  <a:pt x="368136" y="665018"/>
                </a:cubicBezTo>
                <a:cubicBezTo>
                  <a:pt x="286988" y="742208"/>
                  <a:pt x="33648" y="896587"/>
                  <a:pt x="1" y="926275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7099410" y="2855268"/>
            <a:ext cx="612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none" dirty="0" smtClean="0">
                <a:solidFill>
                  <a:srgbClr val="FF0000"/>
                </a:solidFill>
                <a:latin typeface="+mn-lt"/>
              </a:rPr>
              <a:t>0.6</a:t>
            </a:r>
            <a:endParaRPr lang="en-US" u="none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420279" y="2853795"/>
            <a:ext cx="612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none" dirty="0" smtClean="0">
                <a:solidFill>
                  <a:srgbClr val="FF0000"/>
                </a:solidFill>
                <a:latin typeface="+mn-lt"/>
              </a:rPr>
              <a:t>0.5</a:t>
            </a:r>
            <a:endParaRPr lang="en-US" u="none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612258" y="1642714"/>
            <a:ext cx="1826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sl-SI" sz="1800" u="none" dirty="0" smtClean="0">
                <a:latin typeface="+mn-lt"/>
              </a:rPr>
              <a:t>Kodirni del DNK</a:t>
            </a:r>
            <a:endParaRPr lang="en-US" sz="1800" u="none" dirty="0">
              <a:latin typeface="+mn-lt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6705600" y="1642714"/>
            <a:ext cx="2159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sl-SI" sz="1800" u="none" dirty="0" smtClean="0">
                <a:latin typeface="+mn-lt"/>
              </a:rPr>
              <a:t>Ne-kodirni del </a:t>
            </a:r>
            <a:r>
              <a:rPr lang="en-US" sz="1800" u="none" dirty="0" smtClean="0">
                <a:latin typeface="+mn-lt"/>
              </a:rPr>
              <a:t>DN</a:t>
            </a:r>
            <a:r>
              <a:rPr lang="sl-SI" sz="1800" u="none" dirty="0" smtClean="0">
                <a:latin typeface="+mn-lt"/>
              </a:rPr>
              <a:t>K</a:t>
            </a:r>
            <a:endParaRPr lang="en-US" sz="1800" u="none" dirty="0">
              <a:latin typeface="+mn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247485" y="4724400"/>
            <a:ext cx="3493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u="none" dirty="0" smtClean="0">
                <a:latin typeface="+mn-lt"/>
              </a:rPr>
              <a:t>Opazovan izhod</a:t>
            </a:r>
            <a:r>
              <a:rPr lang="en-US" u="none" dirty="0" smtClean="0">
                <a:latin typeface="+mn-lt"/>
              </a:rPr>
              <a:t>: </a:t>
            </a:r>
            <a:r>
              <a:rPr lang="en-US" b="1" u="none" dirty="0">
                <a:solidFill>
                  <a:srgbClr val="009900"/>
                </a:solidFill>
                <a:latin typeface="+mn-lt"/>
              </a:rPr>
              <a:t>GGCACTGAA</a:t>
            </a:r>
            <a:endParaRPr lang="en-US" u="none" dirty="0">
              <a:solidFill>
                <a:srgbClr val="009900"/>
              </a:solidFill>
              <a:latin typeface="+mn-lt"/>
            </a:endParaRPr>
          </a:p>
        </p:txBody>
      </p:sp>
      <p:sp>
        <p:nvSpPr>
          <p:cNvPr id="24" name="TextBox 21"/>
          <p:cNvSpPr txBox="1"/>
          <p:nvPr/>
        </p:nvSpPr>
        <p:spPr>
          <a:xfrm>
            <a:off x="1493274" y="5638800"/>
            <a:ext cx="45063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u="none" dirty="0" smtClean="0">
                <a:latin typeface="+mn-lt"/>
              </a:rPr>
              <a:t>Algoritem za izračun najbolj verjetnih poti</a:t>
            </a:r>
            <a:r>
              <a:rPr lang="en-US" u="none" dirty="0" smtClean="0">
                <a:latin typeface="+mn-lt"/>
              </a:rPr>
              <a:t>?</a:t>
            </a:r>
            <a:endParaRPr lang="en-US" u="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73326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Markovski</a:t>
            </a:r>
            <a:r>
              <a:rPr lang="en-US" dirty="0" smtClean="0"/>
              <a:t> </a:t>
            </a:r>
            <a:r>
              <a:rPr lang="en-US" dirty="0" err="1" smtClean="0"/>
              <a:t>modeli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markovski model je stohastični končni avtomat z N stanji, začne (čas t = 1) v začetnem stanju,</a:t>
            </a:r>
          </a:p>
          <a:p>
            <a:r>
              <a:rPr lang="sl-SI" dirty="0" smtClean="0"/>
              <a:t>med stanji prehajamo z verjetnostno funkcijo,</a:t>
            </a:r>
          </a:p>
          <a:p>
            <a:r>
              <a:rPr lang="sl-SI" dirty="0" smtClean="0"/>
              <a:t>avtomat se premika iz trenutnega stanja v naslednje stanje glede na verjetnostno funkcijo,</a:t>
            </a:r>
          </a:p>
          <a:p>
            <a:r>
              <a:rPr lang="sl-SI" dirty="0" smtClean="0"/>
              <a:t>tak sistem imenujemo končni ali diskretni Markovski (Markov) model.</a:t>
            </a:r>
          </a:p>
        </p:txBody>
      </p:sp>
    </p:spTree>
    <p:extLst>
      <p:ext uri="{BB962C8B-B14F-4D97-AF65-F5344CB8AC3E}">
        <p14:creationId xmlns:p14="http://schemas.microsoft.com/office/powerpoint/2010/main" val="1002986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Viterbi – </a:t>
            </a:r>
            <a:r>
              <a:rPr lang="sl-SI" dirty="0" smtClean="0"/>
              <a:t>dva pogleda na algoritem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CE0276-EF5B-4F87-8D88-ADAED499DEC2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3921" y="2767944"/>
            <a:ext cx="10836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u="none" dirty="0" smtClean="0">
                <a:latin typeface="+mn-lt"/>
              </a:rPr>
              <a:t>Trellis graph</a:t>
            </a:r>
            <a:endParaRPr lang="en-US" i="1" u="none" dirty="0">
              <a:latin typeface="+mn-lt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429359" y="1386446"/>
            <a:ext cx="452735" cy="452735"/>
          </a:xfrm>
          <a:prstGeom prst="ellipse">
            <a:avLst/>
          </a:prstGeom>
          <a:solidFill>
            <a:srgbClr val="F1FAF5"/>
          </a:solidFill>
          <a:ln w="9525" cap="flat" cmpd="sng" algn="ctr">
            <a:solidFill>
              <a:srgbClr val="002469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S</a:t>
            </a:r>
          </a:p>
        </p:txBody>
      </p:sp>
      <p:sp>
        <p:nvSpPr>
          <p:cNvPr id="9" name="Oval 8"/>
          <p:cNvSpPr>
            <a:spLocks noChangeAspect="1"/>
          </p:cNvSpPr>
          <p:nvPr/>
        </p:nvSpPr>
        <p:spPr bwMode="auto">
          <a:xfrm>
            <a:off x="1825007" y="1386446"/>
            <a:ext cx="452735" cy="452735"/>
          </a:xfrm>
          <a:prstGeom prst="ellipse">
            <a:avLst/>
          </a:prstGeom>
          <a:solidFill>
            <a:srgbClr val="F1FAF5"/>
          </a:solidFill>
          <a:ln w="9525" cap="flat" cmpd="sng" algn="ctr">
            <a:solidFill>
              <a:srgbClr val="002469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S</a:t>
            </a:r>
          </a:p>
        </p:txBody>
      </p:sp>
      <p:sp>
        <p:nvSpPr>
          <p:cNvPr id="10" name="Oval 9"/>
          <p:cNvSpPr>
            <a:spLocks noChangeAspect="1"/>
          </p:cNvSpPr>
          <p:nvPr/>
        </p:nvSpPr>
        <p:spPr bwMode="auto">
          <a:xfrm>
            <a:off x="1825004" y="2381511"/>
            <a:ext cx="452735" cy="452735"/>
          </a:xfrm>
          <a:prstGeom prst="ellipse">
            <a:avLst/>
          </a:prstGeom>
          <a:solidFill>
            <a:srgbClr val="CFD3D5"/>
          </a:solidFill>
          <a:ln w="9525" cap="flat" cmpd="sng" algn="ctr">
            <a:solidFill>
              <a:srgbClr val="002469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H</a:t>
            </a:r>
          </a:p>
        </p:txBody>
      </p:sp>
      <p:sp>
        <p:nvSpPr>
          <p:cNvPr id="11" name="Oval 10"/>
          <p:cNvSpPr>
            <a:spLocks noChangeAspect="1"/>
          </p:cNvSpPr>
          <p:nvPr/>
        </p:nvSpPr>
        <p:spPr bwMode="auto">
          <a:xfrm>
            <a:off x="1825003" y="3509667"/>
            <a:ext cx="452735" cy="452735"/>
          </a:xfrm>
          <a:prstGeom prst="ellipse">
            <a:avLst/>
          </a:prstGeom>
          <a:solidFill>
            <a:srgbClr val="CFD3D5"/>
          </a:solidFill>
          <a:ln w="9525" cap="flat" cmpd="sng" algn="ctr">
            <a:solidFill>
              <a:srgbClr val="002469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L</a:t>
            </a:r>
          </a:p>
        </p:txBody>
      </p:sp>
      <p:cxnSp>
        <p:nvCxnSpPr>
          <p:cNvPr id="13" name="Straight Arrow Connector 12"/>
          <p:cNvCxnSpPr>
            <a:stCxn id="6" idx="6"/>
            <a:endCxn id="10" idx="2"/>
          </p:cNvCxnSpPr>
          <p:nvPr/>
        </p:nvCxnSpPr>
        <p:spPr bwMode="auto">
          <a:xfrm>
            <a:off x="882094" y="1612814"/>
            <a:ext cx="942910" cy="995065"/>
          </a:xfrm>
          <a:prstGeom prst="straightConnector1">
            <a:avLst/>
          </a:prstGeom>
          <a:solidFill>
            <a:srgbClr val="00CC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Straight Arrow Connector 13"/>
          <p:cNvCxnSpPr>
            <a:stCxn id="6" idx="5"/>
            <a:endCxn id="11" idx="2"/>
          </p:cNvCxnSpPr>
          <p:nvPr/>
        </p:nvCxnSpPr>
        <p:spPr bwMode="auto">
          <a:xfrm>
            <a:off x="815792" y="1772879"/>
            <a:ext cx="1009211" cy="1963156"/>
          </a:xfrm>
          <a:prstGeom prst="straightConnector1">
            <a:avLst/>
          </a:prstGeom>
          <a:solidFill>
            <a:srgbClr val="00CC00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TextBox 16"/>
          <p:cNvSpPr txBox="1"/>
          <p:nvPr/>
        </p:nvSpPr>
        <p:spPr>
          <a:xfrm>
            <a:off x="1036795" y="1654515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u="none" dirty="0" smtClean="0">
                <a:solidFill>
                  <a:srgbClr val="FF0000"/>
                </a:solidFill>
                <a:latin typeface="+mn-lt"/>
              </a:rPr>
              <a:t>0.15</a:t>
            </a:r>
            <a:endParaRPr lang="en-US" sz="1800" u="none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00913" y="2275207"/>
            <a:ext cx="5052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u="none" dirty="0" smtClean="0">
                <a:solidFill>
                  <a:srgbClr val="FF0000"/>
                </a:solidFill>
                <a:latin typeface="+mn-lt"/>
              </a:rPr>
              <a:t>0.1</a:t>
            </a:r>
            <a:endParaRPr lang="en-US" sz="1800" u="none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9" name="Oval 18"/>
          <p:cNvSpPr>
            <a:spLocks noChangeAspect="1"/>
          </p:cNvSpPr>
          <p:nvPr/>
        </p:nvSpPr>
        <p:spPr bwMode="auto">
          <a:xfrm>
            <a:off x="3244298" y="1386445"/>
            <a:ext cx="452735" cy="452735"/>
          </a:xfrm>
          <a:prstGeom prst="ellipse">
            <a:avLst/>
          </a:prstGeom>
          <a:solidFill>
            <a:srgbClr val="F1FAF5"/>
          </a:solidFill>
          <a:ln w="9525" cap="flat" cmpd="sng" algn="ctr">
            <a:solidFill>
              <a:srgbClr val="002469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S</a:t>
            </a:r>
          </a:p>
        </p:txBody>
      </p:sp>
      <p:sp>
        <p:nvSpPr>
          <p:cNvPr id="20" name="Oval 19"/>
          <p:cNvSpPr>
            <a:spLocks noChangeAspect="1"/>
          </p:cNvSpPr>
          <p:nvPr/>
        </p:nvSpPr>
        <p:spPr bwMode="auto">
          <a:xfrm>
            <a:off x="3244295" y="2381510"/>
            <a:ext cx="452735" cy="452735"/>
          </a:xfrm>
          <a:prstGeom prst="ellipse">
            <a:avLst/>
          </a:prstGeom>
          <a:solidFill>
            <a:srgbClr val="CFD3D5"/>
          </a:solidFill>
          <a:ln w="9525" cap="flat" cmpd="sng" algn="ctr">
            <a:solidFill>
              <a:srgbClr val="002469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H</a:t>
            </a:r>
          </a:p>
        </p:txBody>
      </p:sp>
      <p:sp>
        <p:nvSpPr>
          <p:cNvPr id="21" name="Oval 20"/>
          <p:cNvSpPr>
            <a:spLocks noChangeAspect="1"/>
          </p:cNvSpPr>
          <p:nvPr/>
        </p:nvSpPr>
        <p:spPr bwMode="auto">
          <a:xfrm>
            <a:off x="3244294" y="3509666"/>
            <a:ext cx="452735" cy="452735"/>
          </a:xfrm>
          <a:prstGeom prst="ellipse">
            <a:avLst/>
          </a:prstGeom>
          <a:solidFill>
            <a:srgbClr val="CFD3D5"/>
          </a:solidFill>
          <a:ln w="9525" cap="flat" cmpd="sng" algn="ctr">
            <a:solidFill>
              <a:srgbClr val="002469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L</a:t>
            </a:r>
          </a:p>
        </p:txBody>
      </p:sp>
      <p:cxnSp>
        <p:nvCxnSpPr>
          <p:cNvPr id="24" name="Straight Arrow Connector 23"/>
          <p:cNvCxnSpPr>
            <a:stCxn id="10" idx="5"/>
            <a:endCxn id="21" idx="1"/>
          </p:cNvCxnSpPr>
          <p:nvPr/>
        </p:nvCxnSpPr>
        <p:spPr bwMode="auto">
          <a:xfrm>
            <a:off x="2211437" y="2767944"/>
            <a:ext cx="1099159" cy="808024"/>
          </a:xfrm>
          <a:prstGeom prst="straightConnector1">
            <a:avLst/>
          </a:prstGeom>
          <a:solidFill>
            <a:srgbClr val="00CC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Straight Arrow Connector 26"/>
          <p:cNvCxnSpPr>
            <a:stCxn id="10" idx="6"/>
            <a:endCxn id="20" idx="2"/>
          </p:cNvCxnSpPr>
          <p:nvPr/>
        </p:nvCxnSpPr>
        <p:spPr bwMode="auto">
          <a:xfrm flipV="1">
            <a:off x="2277739" y="2607878"/>
            <a:ext cx="966556" cy="1"/>
          </a:xfrm>
          <a:prstGeom prst="straightConnector1">
            <a:avLst/>
          </a:prstGeom>
          <a:solidFill>
            <a:srgbClr val="00CC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" name="Straight Arrow Connector 29"/>
          <p:cNvCxnSpPr>
            <a:stCxn id="11" idx="6"/>
            <a:endCxn id="21" idx="2"/>
          </p:cNvCxnSpPr>
          <p:nvPr/>
        </p:nvCxnSpPr>
        <p:spPr bwMode="auto">
          <a:xfrm flipV="1">
            <a:off x="2277738" y="3736034"/>
            <a:ext cx="966556" cy="1"/>
          </a:xfrm>
          <a:prstGeom prst="straightConnector1">
            <a:avLst/>
          </a:prstGeom>
          <a:solidFill>
            <a:srgbClr val="00CC00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Straight Arrow Connector 32"/>
          <p:cNvCxnSpPr>
            <a:stCxn id="11" idx="7"/>
            <a:endCxn id="20" idx="3"/>
          </p:cNvCxnSpPr>
          <p:nvPr/>
        </p:nvCxnSpPr>
        <p:spPr bwMode="auto">
          <a:xfrm flipV="1">
            <a:off x="2211436" y="2767943"/>
            <a:ext cx="1099161" cy="808026"/>
          </a:xfrm>
          <a:prstGeom prst="straightConnector1">
            <a:avLst/>
          </a:prstGeom>
          <a:solidFill>
            <a:srgbClr val="00CC00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" name="TextBox 35"/>
          <p:cNvSpPr txBox="1"/>
          <p:nvPr/>
        </p:nvSpPr>
        <p:spPr>
          <a:xfrm>
            <a:off x="2549260" y="838202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none" dirty="0" smtClean="0">
                <a:solidFill>
                  <a:srgbClr val="009900"/>
                </a:solidFill>
                <a:latin typeface="+mn-lt"/>
              </a:rPr>
              <a:t>G</a:t>
            </a:r>
            <a:endParaRPr lang="en-US" u="none" dirty="0">
              <a:solidFill>
                <a:srgbClr val="009900"/>
              </a:solidFill>
              <a:latin typeface="+mn-lt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444262" y="2236568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u="none" dirty="0" smtClean="0">
                <a:solidFill>
                  <a:srgbClr val="FF0000"/>
                </a:solidFill>
                <a:latin typeface="+mn-lt"/>
              </a:rPr>
              <a:t>0.15</a:t>
            </a:r>
            <a:endParaRPr lang="en-US" sz="1800" u="none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444261" y="3736035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u="none" dirty="0" smtClean="0">
                <a:solidFill>
                  <a:srgbClr val="FF0000"/>
                </a:solidFill>
                <a:latin typeface="+mn-lt"/>
              </a:rPr>
              <a:t>0.12</a:t>
            </a:r>
            <a:endParaRPr lang="en-US" sz="1800" u="none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358529" y="2674222"/>
            <a:ext cx="5052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u="none" dirty="0" smtClean="0">
                <a:solidFill>
                  <a:srgbClr val="FF0000"/>
                </a:solidFill>
                <a:latin typeface="+mn-lt"/>
              </a:rPr>
              <a:t>0.1</a:t>
            </a:r>
            <a:endParaRPr lang="en-US" sz="1800" u="none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894682" y="3140333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u="none" dirty="0" smtClean="0">
                <a:solidFill>
                  <a:srgbClr val="FF0000"/>
                </a:solidFill>
                <a:latin typeface="+mn-lt"/>
              </a:rPr>
              <a:t>0.12</a:t>
            </a:r>
            <a:endParaRPr lang="en-US" sz="1800" u="none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3" name="Oval 42"/>
          <p:cNvSpPr>
            <a:spLocks noChangeAspect="1"/>
          </p:cNvSpPr>
          <p:nvPr/>
        </p:nvSpPr>
        <p:spPr bwMode="auto">
          <a:xfrm>
            <a:off x="4663589" y="1386444"/>
            <a:ext cx="452735" cy="452735"/>
          </a:xfrm>
          <a:prstGeom prst="ellipse">
            <a:avLst/>
          </a:prstGeom>
          <a:solidFill>
            <a:srgbClr val="F1FAF5"/>
          </a:solidFill>
          <a:ln w="9525" cap="flat" cmpd="sng" algn="ctr">
            <a:solidFill>
              <a:srgbClr val="002469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S</a:t>
            </a:r>
          </a:p>
        </p:txBody>
      </p:sp>
      <p:sp>
        <p:nvSpPr>
          <p:cNvPr id="44" name="Oval 43"/>
          <p:cNvSpPr>
            <a:spLocks noChangeAspect="1"/>
          </p:cNvSpPr>
          <p:nvPr/>
        </p:nvSpPr>
        <p:spPr bwMode="auto">
          <a:xfrm>
            <a:off x="4663586" y="2381509"/>
            <a:ext cx="452735" cy="452735"/>
          </a:xfrm>
          <a:prstGeom prst="ellipse">
            <a:avLst/>
          </a:prstGeom>
          <a:solidFill>
            <a:srgbClr val="CFD3D5"/>
          </a:solidFill>
          <a:ln w="9525" cap="flat" cmpd="sng" algn="ctr">
            <a:solidFill>
              <a:srgbClr val="002469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H</a:t>
            </a:r>
          </a:p>
        </p:txBody>
      </p:sp>
      <p:sp>
        <p:nvSpPr>
          <p:cNvPr id="45" name="Oval 44"/>
          <p:cNvSpPr>
            <a:spLocks noChangeAspect="1"/>
          </p:cNvSpPr>
          <p:nvPr/>
        </p:nvSpPr>
        <p:spPr bwMode="auto">
          <a:xfrm>
            <a:off x="4663585" y="3509665"/>
            <a:ext cx="452735" cy="452735"/>
          </a:xfrm>
          <a:prstGeom prst="ellipse">
            <a:avLst/>
          </a:prstGeom>
          <a:solidFill>
            <a:srgbClr val="CFD3D5"/>
          </a:solidFill>
          <a:ln w="9525" cap="flat" cmpd="sng" algn="ctr">
            <a:solidFill>
              <a:srgbClr val="002469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L</a:t>
            </a:r>
          </a:p>
        </p:txBody>
      </p:sp>
      <p:cxnSp>
        <p:nvCxnSpPr>
          <p:cNvPr id="46" name="Straight Arrow Connector 45"/>
          <p:cNvCxnSpPr>
            <a:stCxn id="20" idx="6"/>
            <a:endCxn id="44" idx="2"/>
          </p:cNvCxnSpPr>
          <p:nvPr/>
        </p:nvCxnSpPr>
        <p:spPr bwMode="auto">
          <a:xfrm flipV="1">
            <a:off x="3697030" y="2607877"/>
            <a:ext cx="966556" cy="1"/>
          </a:xfrm>
          <a:prstGeom prst="straightConnector1">
            <a:avLst/>
          </a:prstGeom>
          <a:solidFill>
            <a:srgbClr val="00CC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" name="Straight Arrow Connector 48"/>
          <p:cNvCxnSpPr>
            <a:stCxn id="20" idx="5"/>
            <a:endCxn id="45" idx="1"/>
          </p:cNvCxnSpPr>
          <p:nvPr/>
        </p:nvCxnSpPr>
        <p:spPr bwMode="auto">
          <a:xfrm>
            <a:off x="3630728" y="2767943"/>
            <a:ext cx="1099159" cy="808024"/>
          </a:xfrm>
          <a:prstGeom prst="straightConnector1">
            <a:avLst/>
          </a:prstGeom>
          <a:solidFill>
            <a:srgbClr val="00CC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" name="Straight Arrow Connector 51"/>
          <p:cNvCxnSpPr>
            <a:stCxn id="21" idx="7"/>
            <a:endCxn id="44" idx="3"/>
          </p:cNvCxnSpPr>
          <p:nvPr/>
        </p:nvCxnSpPr>
        <p:spPr bwMode="auto">
          <a:xfrm flipV="1">
            <a:off x="3630727" y="2767942"/>
            <a:ext cx="1099161" cy="808026"/>
          </a:xfrm>
          <a:prstGeom prst="straightConnector1">
            <a:avLst/>
          </a:prstGeom>
          <a:solidFill>
            <a:srgbClr val="00CC00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5" name="Straight Arrow Connector 54"/>
          <p:cNvCxnSpPr>
            <a:stCxn id="21" idx="6"/>
            <a:endCxn id="45" idx="2"/>
          </p:cNvCxnSpPr>
          <p:nvPr/>
        </p:nvCxnSpPr>
        <p:spPr bwMode="auto">
          <a:xfrm flipV="1">
            <a:off x="3697029" y="3736033"/>
            <a:ext cx="966556" cy="1"/>
          </a:xfrm>
          <a:prstGeom prst="straightConnector1">
            <a:avLst/>
          </a:prstGeom>
          <a:solidFill>
            <a:srgbClr val="00CC00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9" name="TextBox 58"/>
          <p:cNvSpPr txBox="1"/>
          <p:nvPr/>
        </p:nvSpPr>
        <p:spPr>
          <a:xfrm>
            <a:off x="3957531" y="838202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none" dirty="0" smtClean="0">
                <a:solidFill>
                  <a:srgbClr val="009900"/>
                </a:solidFill>
                <a:latin typeface="+mn-lt"/>
              </a:rPr>
              <a:t>C</a:t>
            </a:r>
            <a:endParaRPr lang="en-US" u="none" dirty="0">
              <a:solidFill>
                <a:srgbClr val="009900"/>
              </a:solidFill>
              <a:latin typeface="+mn-lt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852535" y="2225728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u="none" dirty="0" smtClean="0">
                <a:solidFill>
                  <a:srgbClr val="FF0000"/>
                </a:solidFill>
                <a:latin typeface="+mn-lt"/>
              </a:rPr>
              <a:t>0.15</a:t>
            </a:r>
            <a:endParaRPr lang="en-US" sz="1800" u="none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3852534" y="3736034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u="none" dirty="0" smtClean="0">
                <a:solidFill>
                  <a:srgbClr val="FF0000"/>
                </a:solidFill>
                <a:latin typeface="+mn-lt"/>
              </a:rPr>
              <a:t>0.12</a:t>
            </a:r>
            <a:endParaRPr lang="en-US" sz="1800" u="none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3785553" y="2674222"/>
            <a:ext cx="5052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u="none" dirty="0" smtClean="0">
                <a:solidFill>
                  <a:srgbClr val="FF0000"/>
                </a:solidFill>
                <a:latin typeface="+mn-lt"/>
              </a:rPr>
              <a:t>0.1</a:t>
            </a:r>
            <a:endParaRPr lang="en-US" sz="1800" u="none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3380279" y="3109560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u="none" dirty="0" smtClean="0">
                <a:solidFill>
                  <a:srgbClr val="FF0000"/>
                </a:solidFill>
                <a:latin typeface="+mn-lt"/>
              </a:rPr>
              <a:t>0.12</a:t>
            </a:r>
            <a:endParaRPr lang="en-US" sz="1800" u="none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64" name="Oval 63"/>
          <p:cNvSpPr>
            <a:spLocks noChangeAspect="1"/>
          </p:cNvSpPr>
          <p:nvPr/>
        </p:nvSpPr>
        <p:spPr bwMode="auto">
          <a:xfrm>
            <a:off x="6082880" y="1386446"/>
            <a:ext cx="452735" cy="452735"/>
          </a:xfrm>
          <a:prstGeom prst="ellipse">
            <a:avLst/>
          </a:prstGeom>
          <a:solidFill>
            <a:srgbClr val="F1FAF5"/>
          </a:solidFill>
          <a:ln w="9525" cap="flat" cmpd="sng" algn="ctr">
            <a:solidFill>
              <a:srgbClr val="002469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S</a:t>
            </a:r>
          </a:p>
        </p:txBody>
      </p:sp>
      <p:sp>
        <p:nvSpPr>
          <p:cNvPr id="65" name="Oval 64"/>
          <p:cNvSpPr>
            <a:spLocks noChangeAspect="1"/>
          </p:cNvSpPr>
          <p:nvPr/>
        </p:nvSpPr>
        <p:spPr bwMode="auto">
          <a:xfrm>
            <a:off x="6082877" y="2381511"/>
            <a:ext cx="452735" cy="452735"/>
          </a:xfrm>
          <a:prstGeom prst="ellipse">
            <a:avLst/>
          </a:prstGeom>
          <a:solidFill>
            <a:srgbClr val="CFD3D5"/>
          </a:solidFill>
          <a:ln w="9525" cap="flat" cmpd="sng" algn="ctr">
            <a:solidFill>
              <a:srgbClr val="002469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H</a:t>
            </a:r>
          </a:p>
        </p:txBody>
      </p:sp>
      <p:sp>
        <p:nvSpPr>
          <p:cNvPr id="66" name="Oval 65"/>
          <p:cNvSpPr>
            <a:spLocks noChangeAspect="1"/>
          </p:cNvSpPr>
          <p:nvPr/>
        </p:nvSpPr>
        <p:spPr bwMode="auto">
          <a:xfrm>
            <a:off x="6082876" y="3509667"/>
            <a:ext cx="452735" cy="452735"/>
          </a:xfrm>
          <a:prstGeom prst="ellipse">
            <a:avLst/>
          </a:prstGeom>
          <a:solidFill>
            <a:srgbClr val="CFD3D5"/>
          </a:solidFill>
          <a:ln w="9525" cap="flat" cmpd="sng" algn="ctr">
            <a:solidFill>
              <a:srgbClr val="002469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L</a:t>
            </a:r>
          </a:p>
        </p:txBody>
      </p:sp>
      <p:sp>
        <p:nvSpPr>
          <p:cNvPr id="67" name="Oval 66"/>
          <p:cNvSpPr>
            <a:spLocks noChangeAspect="1"/>
          </p:cNvSpPr>
          <p:nvPr/>
        </p:nvSpPr>
        <p:spPr bwMode="auto">
          <a:xfrm>
            <a:off x="7502175" y="1386446"/>
            <a:ext cx="452735" cy="452735"/>
          </a:xfrm>
          <a:prstGeom prst="ellipse">
            <a:avLst/>
          </a:prstGeom>
          <a:solidFill>
            <a:srgbClr val="F1FAF5"/>
          </a:solidFill>
          <a:ln w="9525" cap="flat" cmpd="sng" algn="ctr">
            <a:solidFill>
              <a:srgbClr val="002469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S</a:t>
            </a:r>
          </a:p>
        </p:txBody>
      </p:sp>
      <p:sp>
        <p:nvSpPr>
          <p:cNvPr id="68" name="Oval 67"/>
          <p:cNvSpPr>
            <a:spLocks noChangeAspect="1"/>
          </p:cNvSpPr>
          <p:nvPr/>
        </p:nvSpPr>
        <p:spPr bwMode="auto">
          <a:xfrm>
            <a:off x="7502172" y="2381511"/>
            <a:ext cx="452735" cy="452735"/>
          </a:xfrm>
          <a:prstGeom prst="ellipse">
            <a:avLst/>
          </a:prstGeom>
          <a:solidFill>
            <a:srgbClr val="CFD3D5"/>
          </a:solidFill>
          <a:ln w="9525" cap="flat" cmpd="sng" algn="ctr">
            <a:solidFill>
              <a:srgbClr val="002469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H</a:t>
            </a:r>
          </a:p>
        </p:txBody>
      </p:sp>
      <p:sp>
        <p:nvSpPr>
          <p:cNvPr id="69" name="Oval 68"/>
          <p:cNvSpPr>
            <a:spLocks noChangeAspect="1"/>
          </p:cNvSpPr>
          <p:nvPr/>
        </p:nvSpPr>
        <p:spPr bwMode="auto">
          <a:xfrm>
            <a:off x="7502171" y="3509667"/>
            <a:ext cx="452735" cy="452735"/>
          </a:xfrm>
          <a:prstGeom prst="ellipse">
            <a:avLst/>
          </a:prstGeom>
          <a:solidFill>
            <a:srgbClr val="CFD3D5"/>
          </a:solidFill>
          <a:ln w="9525" cap="flat" cmpd="sng" algn="ctr">
            <a:solidFill>
              <a:srgbClr val="002469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L</a:t>
            </a:r>
          </a:p>
        </p:txBody>
      </p:sp>
      <p:cxnSp>
        <p:nvCxnSpPr>
          <p:cNvPr id="70" name="Straight Arrow Connector 69"/>
          <p:cNvCxnSpPr>
            <a:stCxn id="65" idx="6"/>
            <a:endCxn id="68" idx="2"/>
          </p:cNvCxnSpPr>
          <p:nvPr/>
        </p:nvCxnSpPr>
        <p:spPr bwMode="auto">
          <a:xfrm>
            <a:off x="6535612" y="2607879"/>
            <a:ext cx="966560" cy="0"/>
          </a:xfrm>
          <a:prstGeom prst="straightConnector1">
            <a:avLst/>
          </a:prstGeom>
          <a:solidFill>
            <a:srgbClr val="00CC00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3" name="Straight Arrow Connector 72"/>
          <p:cNvCxnSpPr>
            <a:stCxn id="44" idx="6"/>
            <a:endCxn id="65" idx="2"/>
          </p:cNvCxnSpPr>
          <p:nvPr/>
        </p:nvCxnSpPr>
        <p:spPr bwMode="auto">
          <a:xfrm>
            <a:off x="5116321" y="2607877"/>
            <a:ext cx="966556" cy="2"/>
          </a:xfrm>
          <a:prstGeom prst="straightConnector1">
            <a:avLst/>
          </a:prstGeom>
          <a:solidFill>
            <a:srgbClr val="00CC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6" name="Straight Arrow Connector 75"/>
          <p:cNvCxnSpPr>
            <a:stCxn id="44" idx="5"/>
            <a:endCxn id="66" idx="1"/>
          </p:cNvCxnSpPr>
          <p:nvPr/>
        </p:nvCxnSpPr>
        <p:spPr bwMode="auto">
          <a:xfrm>
            <a:off x="5050019" y="2767942"/>
            <a:ext cx="1099159" cy="808027"/>
          </a:xfrm>
          <a:prstGeom prst="straightConnector1">
            <a:avLst/>
          </a:prstGeom>
          <a:solidFill>
            <a:srgbClr val="00CC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" name="Straight Arrow Connector 78"/>
          <p:cNvCxnSpPr>
            <a:stCxn id="65" idx="5"/>
            <a:endCxn id="69" idx="1"/>
          </p:cNvCxnSpPr>
          <p:nvPr/>
        </p:nvCxnSpPr>
        <p:spPr bwMode="auto">
          <a:xfrm>
            <a:off x="6469310" y="2767944"/>
            <a:ext cx="1099163" cy="808025"/>
          </a:xfrm>
          <a:prstGeom prst="straightConnector1">
            <a:avLst/>
          </a:prstGeom>
          <a:solidFill>
            <a:srgbClr val="00CC00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2" name="Straight Arrow Connector 81"/>
          <p:cNvCxnSpPr>
            <a:stCxn id="45" idx="6"/>
            <a:endCxn id="66" idx="2"/>
          </p:cNvCxnSpPr>
          <p:nvPr/>
        </p:nvCxnSpPr>
        <p:spPr bwMode="auto">
          <a:xfrm>
            <a:off x="5116320" y="3736033"/>
            <a:ext cx="966556" cy="2"/>
          </a:xfrm>
          <a:prstGeom prst="straightConnector1">
            <a:avLst/>
          </a:prstGeom>
          <a:solidFill>
            <a:srgbClr val="00CC00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5" name="Straight Arrow Connector 84"/>
          <p:cNvCxnSpPr>
            <a:stCxn id="45" idx="7"/>
            <a:endCxn id="65" idx="3"/>
          </p:cNvCxnSpPr>
          <p:nvPr/>
        </p:nvCxnSpPr>
        <p:spPr bwMode="auto">
          <a:xfrm flipV="1">
            <a:off x="5050018" y="2767944"/>
            <a:ext cx="1099161" cy="808023"/>
          </a:xfrm>
          <a:prstGeom prst="straightConnector1">
            <a:avLst/>
          </a:prstGeom>
          <a:solidFill>
            <a:srgbClr val="00CC00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8" name="Straight Arrow Connector 87"/>
          <p:cNvCxnSpPr>
            <a:stCxn id="66" idx="7"/>
            <a:endCxn id="68" idx="3"/>
          </p:cNvCxnSpPr>
          <p:nvPr/>
        </p:nvCxnSpPr>
        <p:spPr bwMode="auto">
          <a:xfrm flipV="1">
            <a:off x="6469309" y="2767944"/>
            <a:ext cx="1099165" cy="808025"/>
          </a:xfrm>
          <a:prstGeom prst="straightConnector1">
            <a:avLst/>
          </a:prstGeom>
          <a:solidFill>
            <a:srgbClr val="00CC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1" name="Straight Arrow Connector 90"/>
          <p:cNvCxnSpPr>
            <a:stCxn id="66" idx="6"/>
            <a:endCxn id="69" idx="2"/>
          </p:cNvCxnSpPr>
          <p:nvPr/>
        </p:nvCxnSpPr>
        <p:spPr bwMode="auto">
          <a:xfrm>
            <a:off x="6535611" y="3736035"/>
            <a:ext cx="966560" cy="0"/>
          </a:xfrm>
          <a:prstGeom prst="straightConnector1">
            <a:avLst/>
          </a:prstGeom>
          <a:solidFill>
            <a:srgbClr val="00CC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4" name="TextBox 93"/>
          <p:cNvSpPr txBox="1"/>
          <p:nvPr/>
        </p:nvSpPr>
        <p:spPr>
          <a:xfrm>
            <a:off x="6815149" y="838201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none" dirty="0" smtClean="0">
                <a:solidFill>
                  <a:srgbClr val="009900"/>
                </a:solidFill>
                <a:latin typeface="+mn-lt"/>
              </a:rPr>
              <a:t>C</a:t>
            </a:r>
            <a:endParaRPr lang="en-US" u="none" dirty="0">
              <a:solidFill>
                <a:srgbClr val="009900"/>
              </a:solidFill>
              <a:latin typeface="+mn-lt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5404673" y="838202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none" dirty="0" smtClean="0">
                <a:solidFill>
                  <a:srgbClr val="009900"/>
                </a:solidFill>
                <a:latin typeface="+mn-lt"/>
              </a:rPr>
              <a:t>A</a:t>
            </a:r>
            <a:endParaRPr lang="en-US" u="none" dirty="0">
              <a:solidFill>
                <a:srgbClr val="009900"/>
              </a:solidFill>
              <a:latin typeface="+mn-lt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5279983" y="2225728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u="none" dirty="0" smtClean="0">
                <a:solidFill>
                  <a:srgbClr val="FF0000"/>
                </a:solidFill>
                <a:latin typeface="+mn-lt"/>
              </a:rPr>
              <a:t>0.1</a:t>
            </a:r>
            <a:endParaRPr lang="en-US" sz="1800" u="none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5282844" y="3736034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u="none" dirty="0" smtClean="0">
                <a:solidFill>
                  <a:srgbClr val="FF0000"/>
                </a:solidFill>
                <a:latin typeface="+mn-lt"/>
              </a:rPr>
              <a:t>0.18</a:t>
            </a:r>
            <a:endParaRPr lang="en-US" sz="1800" u="none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5215863" y="2674222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u="none" dirty="0" smtClean="0">
                <a:solidFill>
                  <a:srgbClr val="FF0000"/>
                </a:solidFill>
                <a:latin typeface="+mn-lt"/>
              </a:rPr>
              <a:t>0.15</a:t>
            </a:r>
            <a:endParaRPr lang="en-US" sz="1800" u="none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810589" y="3109560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u="none" dirty="0" smtClean="0">
                <a:solidFill>
                  <a:srgbClr val="FF0000"/>
                </a:solidFill>
                <a:latin typeface="+mn-lt"/>
              </a:rPr>
              <a:t>0.08</a:t>
            </a:r>
            <a:endParaRPr lang="en-US" sz="1800" u="none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6699275" y="2238544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u="none" dirty="0" smtClean="0">
                <a:solidFill>
                  <a:srgbClr val="FF0000"/>
                </a:solidFill>
                <a:latin typeface="+mn-lt"/>
              </a:rPr>
              <a:t>0.15</a:t>
            </a:r>
            <a:endParaRPr lang="en-US" sz="1800" u="none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6699274" y="3736035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u="none" dirty="0" smtClean="0">
                <a:solidFill>
                  <a:srgbClr val="FF0000"/>
                </a:solidFill>
                <a:latin typeface="+mn-lt"/>
              </a:rPr>
              <a:t>0.12</a:t>
            </a:r>
            <a:endParaRPr lang="en-US" sz="1800" u="none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6635155" y="2674222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u="none" dirty="0" smtClean="0">
                <a:solidFill>
                  <a:srgbClr val="FF0000"/>
                </a:solidFill>
                <a:latin typeface="+mn-lt"/>
              </a:rPr>
              <a:t>0.1</a:t>
            </a:r>
            <a:endParaRPr lang="en-US" sz="1800" u="none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6229881" y="3109560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u="none" dirty="0" smtClean="0">
                <a:solidFill>
                  <a:srgbClr val="FF0000"/>
                </a:solidFill>
                <a:latin typeface="+mn-lt"/>
              </a:rPr>
              <a:t>0.12</a:t>
            </a:r>
            <a:endParaRPr lang="en-US" sz="1800" u="none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8222197" y="1381981"/>
            <a:ext cx="4924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none" dirty="0" smtClean="0">
                <a:latin typeface="+mn-lt"/>
              </a:rPr>
              <a:t>…</a:t>
            </a:r>
            <a:endParaRPr lang="en-US" u="none" dirty="0">
              <a:latin typeface="+mn-lt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8222197" y="2401994"/>
            <a:ext cx="4924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none" dirty="0" smtClean="0">
                <a:latin typeface="+mn-lt"/>
              </a:rPr>
              <a:t>…</a:t>
            </a:r>
            <a:endParaRPr lang="en-US" u="none" dirty="0">
              <a:latin typeface="+mn-lt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8222197" y="3505202"/>
            <a:ext cx="4924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none" dirty="0" smtClean="0">
                <a:latin typeface="+mn-lt"/>
              </a:rPr>
              <a:t>…</a:t>
            </a:r>
            <a:endParaRPr lang="en-US" u="none" dirty="0">
              <a:latin typeface="+mn-lt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8222197" y="854034"/>
            <a:ext cx="4924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none" dirty="0" smtClean="0">
                <a:latin typeface="+mn-lt"/>
              </a:rPr>
              <a:t>…</a:t>
            </a:r>
            <a:endParaRPr lang="en-US" u="none" dirty="0">
              <a:latin typeface="+mn-lt"/>
            </a:endParaRPr>
          </a:p>
        </p:txBody>
      </p:sp>
      <p:graphicFrame>
        <p:nvGraphicFramePr>
          <p:cNvPr id="110" name="Table 10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196410"/>
              </p:ext>
            </p:extLst>
          </p:nvPr>
        </p:nvGraphicFramePr>
        <p:xfrm>
          <a:off x="262597" y="4724400"/>
          <a:ext cx="8716811" cy="1483360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10328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4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47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47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447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0.0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0.0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0.15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0.0225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0.003375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0.0003375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FF0000"/>
                          </a:solidFill>
                        </a:rPr>
                        <a:t>0.00006075</a:t>
                      </a:r>
                      <a:endParaRPr lang="en-US" sz="1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0.1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0.015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0.0025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0.00050625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0.00006075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11" name="TextBox 110"/>
          <p:cNvSpPr txBox="1"/>
          <p:nvPr/>
        </p:nvSpPr>
        <p:spPr>
          <a:xfrm>
            <a:off x="1108640" y="829803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none" dirty="0" smtClean="0">
                <a:solidFill>
                  <a:srgbClr val="009900"/>
                </a:solidFill>
                <a:latin typeface="+mn-lt"/>
              </a:rPr>
              <a:t>G</a:t>
            </a:r>
            <a:endParaRPr lang="en-US" u="none" dirty="0">
              <a:solidFill>
                <a:srgbClr val="0099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90216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Uporaba logarit</a:t>
            </a:r>
            <a:r>
              <a:rPr lang="sl-SI" dirty="0"/>
              <a:t>m</a:t>
            </a:r>
            <a:r>
              <a:rPr lang="sl-SI" dirty="0" smtClean="0"/>
              <a:t>ov pri numerični natančnosti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CE0276-EF5B-4F87-8D88-ADAED499DEC2}" type="slidenum">
              <a:rPr lang="en-US" smtClean="0"/>
              <a:pPr/>
              <a:t>31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89355866"/>
                  </p:ext>
                </p:extLst>
              </p:nvPr>
            </p:nvGraphicFramePr>
            <p:xfrm>
              <a:off x="0" y="2423160"/>
              <a:ext cx="9144000" cy="2072640"/>
            </p:xfrm>
            <a:graphic>
              <a:graphicData uri="http://schemas.openxmlformats.org/drawingml/2006/table">
                <a:tbl>
                  <a:tblPr firstRow="1" bandRow="1">
                    <a:tableStyleId>{F5AB1C69-6EDB-4FF4-983F-18BD219EF322}</a:tableStyleId>
                  </a:tblPr>
                  <a:tblGrid>
                    <a:gridCol w="1763688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941912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2954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1430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 sz="28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800" u="sng" dirty="0" smtClean="0">
                              <a:solidFill>
                                <a:schemeClr val="tx1"/>
                              </a:solidFill>
                            </a:rPr>
                            <a:t>Formula</a:t>
                          </a:r>
                          <a:endParaRPr lang="en-US" sz="2800" u="sng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sl-SI" sz="2800" u="sng" dirty="0" smtClean="0">
                              <a:solidFill>
                                <a:schemeClr val="tx1"/>
                              </a:solidFill>
                            </a:rPr>
                            <a:t>Obseg</a:t>
                          </a:r>
                          <a:endParaRPr lang="en-US" sz="2800" u="sng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sl-SI" sz="2800" u="sng" dirty="0" smtClean="0">
                              <a:solidFill>
                                <a:schemeClr val="tx1"/>
                              </a:solidFill>
                            </a:rPr>
                            <a:t>Cilj</a:t>
                          </a:r>
                          <a:endParaRPr lang="en-US" sz="2800" u="sng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sl-SI" sz="2800" b="1" dirty="0" smtClean="0"/>
                            <a:t>zamenjaj</a:t>
                          </a:r>
                          <a:endParaRPr lang="en-US" sz="28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US" sz="2800" b="0" i="1" smtClean="0">
                                    <a:latin typeface="Cambria Math"/>
                                    <a:ea typeface="Cambria Math"/>
                                  </a:rPr>
                                  <m:t>∙</m:t>
                                </m:r>
                                <m:r>
                                  <a:rPr lang="en-US" sz="2800" b="0" i="1" smtClean="0">
                                    <a:latin typeface="Cambria Math"/>
                                    <a:ea typeface="Cambria Math"/>
                                  </a:rPr>
                                  <m:t>𝑏</m:t>
                                </m:r>
                                <m:r>
                                  <a:rPr lang="en-US" sz="2800" b="0" i="1" smtClean="0">
                                    <a:latin typeface="Cambria Math"/>
                                    <a:ea typeface="Cambria Math"/>
                                  </a:rPr>
                                  <m:t>∙⋯</m:t>
                                </m:r>
                              </m:oMath>
                            </m:oMathPara>
                          </a14:m>
                          <a:endParaRPr lang="en-US" sz="2800" b="0" dirty="0" smtClean="0">
                            <a:ea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800" dirty="0" smtClean="0"/>
                            <a:t>[0,1]</a:t>
                          </a:r>
                          <a:endParaRPr 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800" dirty="0" smtClean="0"/>
                            <a:t>Max</a:t>
                          </a:r>
                          <a:endParaRPr lang="en-US" sz="28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sl-SI" sz="2800" b="1" dirty="0" smtClean="0"/>
                            <a:t>z</a:t>
                          </a:r>
                          <a:endParaRPr lang="en-US" sz="28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func>
                                  <m:funcPr>
                                    <m:ctrlPr>
                                      <a:rPr lang="en-US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800" i="0" smtClean="0">
                                        <a:latin typeface="Cambria Math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</m:func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=</m:t>
                                </m:r>
                                <m:func>
                                  <m:funcPr>
                                    <m:ctrlP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800" b="0" i="0" smtClean="0">
                                        <a:latin typeface="Cambria Math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𝑎</m:t>
                                    </m:r>
                                  </m:e>
                                </m:func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+</m:t>
                                </m:r>
                                <m:func>
                                  <m:funcPr>
                                    <m:ctrlP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800" b="0" i="0" smtClean="0">
                                        <a:latin typeface="Cambria Math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𝑏</m:t>
                                    </m:r>
                                  </m:e>
                                </m:func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sz="2800" b="0" i="1" smtClean="0">
                                    <a:latin typeface="Cambria Math"/>
                                    <a:ea typeface="Cambria Math"/>
                                  </a:rPr>
                                  <m:t>⋯</m:t>
                                </m:r>
                              </m:oMath>
                            </m:oMathPara>
                          </a14:m>
                          <a:endParaRPr lang="en-US" sz="2800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u="none" dirty="0" smtClean="0">
                              <a:latin typeface="+mn-lt"/>
                            </a:rPr>
                            <a:t>[-</a:t>
                          </a:r>
                          <a:r>
                            <a:rPr lang="en-US" sz="2800" u="none" dirty="0" smtClean="0">
                              <a:latin typeface="+mn-lt"/>
                              <a:sym typeface="Symbol"/>
                            </a:rPr>
                            <a:t>,0]</a:t>
                          </a:r>
                          <a:endParaRPr lang="en-US" sz="2800" u="none" dirty="0" smtClean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800" dirty="0" smtClean="0"/>
                            <a:t>Max</a:t>
                          </a:r>
                          <a:endParaRPr lang="en-US" sz="28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sl-SI" sz="2800" b="1" dirty="0" smtClean="0"/>
                            <a:t>ali</a:t>
                          </a:r>
                          <a:endParaRPr lang="en-US" sz="28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func>
                                  <m:funcPr>
                                    <m:ctrlPr>
                                      <a:rPr lang="en-US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2800" i="0" smtClean="0">
                                        <a:latin typeface="Cambria Math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</m:func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=</m:t>
                                </m:r>
                                <m:func>
                                  <m:funcPr>
                                    <m:ctrlP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2800" b="0" i="0" smtClean="0">
                                        <a:latin typeface="Cambria Math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𝑎</m:t>
                                    </m:r>
                                  </m:e>
                                </m:func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+</m:t>
                                </m:r>
                                <m:func>
                                  <m:funcPr>
                                    <m:ctrlP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−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sz="2800" b="0" i="0" smtClean="0">
                                        <a:latin typeface="Cambria Math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sz="2800" b="0" i="1" smtClean="0">
                                        <a:latin typeface="Cambria Math"/>
                                      </a:rPr>
                                      <m:t>𝑏</m:t>
                                    </m:r>
                                  </m:e>
                                </m:func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sz="2800" b="0" i="1" smtClean="0">
                                    <a:latin typeface="Cambria Math"/>
                                    <a:ea typeface="Cambria Math"/>
                                  </a:rPr>
                                  <m:t>⋯</m:t>
                                </m:r>
                              </m:oMath>
                            </m:oMathPara>
                          </a14:m>
                          <a:endParaRPr lang="en-US" sz="2800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u="none" dirty="0" smtClean="0">
                              <a:latin typeface="+mn-lt"/>
                            </a:rPr>
                            <a:t>[</a:t>
                          </a:r>
                          <a:r>
                            <a:rPr lang="en-US" sz="2800" u="none" dirty="0" smtClean="0">
                              <a:latin typeface="+mn-lt"/>
                              <a:sym typeface="Symbol"/>
                            </a:rPr>
                            <a:t>,0]</a:t>
                          </a:r>
                          <a:endParaRPr lang="en-US" sz="2800" u="none" dirty="0" smtClean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800" dirty="0" smtClean="0"/>
                            <a:t>Min</a:t>
                          </a:r>
                          <a:endParaRPr lang="en-US" sz="28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89355866"/>
                  </p:ext>
                </p:extLst>
              </p:nvPr>
            </p:nvGraphicFramePr>
            <p:xfrm>
              <a:off x="0" y="2423160"/>
              <a:ext cx="9144000" cy="2072640"/>
            </p:xfrm>
            <a:graphic>
              <a:graphicData uri="http://schemas.openxmlformats.org/drawingml/2006/table">
                <a:tbl>
                  <a:tblPr firstRow="1" bandRow="1">
                    <a:tableStyleId>{F5AB1C69-6EDB-4FF4-983F-18BD219EF322}</a:tableStyleId>
                  </a:tblPr>
                  <a:tblGrid>
                    <a:gridCol w="1763688"/>
                    <a:gridCol w="4941912"/>
                    <a:gridCol w="1295400"/>
                    <a:gridCol w="1143000"/>
                  </a:tblGrid>
                  <a:tr h="518160">
                    <a:tc>
                      <a:txBody>
                        <a:bodyPr/>
                        <a:lstStyle/>
                        <a:p>
                          <a:endParaRPr lang="en-US" sz="28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800" u="sng" dirty="0" smtClean="0">
                              <a:solidFill>
                                <a:schemeClr val="tx1"/>
                              </a:solidFill>
                            </a:rPr>
                            <a:t>Formula</a:t>
                          </a:r>
                          <a:endParaRPr lang="en-US" sz="2800" u="sng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sl-SI" sz="2800" u="sng" dirty="0" smtClean="0">
                              <a:solidFill>
                                <a:schemeClr val="tx1"/>
                              </a:solidFill>
                            </a:rPr>
                            <a:t>Obseg</a:t>
                          </a:r>
                          <a:endParaRPr lang="en-US" sz="2800" u="sng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sl-SI" sz="2800" u="sng" dirty="0" smtClean="0">
                              <a:solidFill>
                                <a:schemeClr val="tx1"/>
                              </a:solidFill>
                            </a:rPr>
                            <a:t>Cilj</a:t>
                          </a:r>
                          <a:endParaRPr lang="en-US" sz="2800" u="sng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</a:tr>
                  <a:tr h="518160">
                    <a:tc>
                      <a:txBody>
                        <a:bodyPr/>
                        <a:lstStyle/>
                        <a:p>
                          <a:r>
                            <a:rPr lang="sl-SI" sz="2800" b="1" dirty="0" smtClean="0"/>
                            <a:t>zamenjaj</a:t>
                          </a:r>
                          <a:endParaRPr lang="en-US" sz="28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sl-SI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35635" t="-111765" r="-49322" b="-2317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800" dirty="0" smtClean="0"/>
                            <a:t>[0,1]</a:t>
                          </a:r>
                          <a:endParaRPr lang="en-US"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800" dirty="0" smtClean="0"/>
                            <a:t>Max</a:t>
                          </a:r>
                          <a:endParaRPr lang="en-US" sz="2800" dirty="0"/>
                        </a:p>
                      </a:txBody>
                      <a:tcPr/>
                    </a:tc>
                  </a:tr>
                  <a:tr h="518160">
                    <a:tc>
                      <a:txBody>
                        <a:bodyPr/>
                        <a:lstStyle/>
                        <a:p>
                          <a:r>
                            <a:rPr lang="sl-SI" sz="2800" b="1" dirty="0" smtClean="0"/>
                            <a:t>z</a:t>
                          </a:r>
                          <a:endParaRPr lang="en-US" sz="28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sl-SI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35635" t="-211765" r="-49322" b="-1317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u="none" dirty="0" smtClean="0">
                              <a:latin typeface="+mn-lt"/>
                            </a:rPr>
                            <a:t>[-</a:t>
                          </a:r>
                          <a:r>
                            <a:rPr lang="en-US" sz="2800" u="none" dirty="0" smtClean="0">
                              <a:latin typeface="+mn-lt"/>
                              <a:sym typeface="Symbol"/>
                            </a:rPr>
                            <a:t>,0]</a:t>
                          </a:r>
                          <a:endParaRPr lang="en-US" sz="2800" u="none" dirty="0" smtClean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800" dirty="0" smtClean="0"/>
                            <a:t>Max</a:t>
                          </a:r>
                          <a:endParaRPr lang="en-US" sz="2800" dirty="0"/>
                        </a:p>
                      </a:txBody>
                      <a:tcPr/>
                    </a:tc>
                  </a:tr>
                  <a:tr h="518160">
                    <a:tc>
                      <a:txBody>
                        <a:bodyPr/>
                        <a:lstStyle/>
                        <a:p>
                          <a:r>
                            <a:rPr lang="sl-SI" sz="2800" b="1" dirty="0" smtClean="0"/>
                            <a:t>ali</a:t>
                          </a:r>
                          <a:endParaRPr lang="en-US" sz="28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sl-SI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35635" t="-311765" r="-49322" b="-317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800" u="none" dirty="0" smtClean="0">
                              <a:latin typeface="+mn-lt"/>
                            </a:rPr>
                            <a:t>[</a:t>
                          </a:r>
                          <a:r>
                            <a:rPr lang="en-US" sz="2800" u="none" dirty="0" smtClean="0">
                              <a:latin typeface="+mn-lt"/>
                              <a:sym typeface="Symbol"/>
                            </a:rPr>
                            <a:t>,0]</a:t>
                          </a:r>
                          <a:endParaRPr lang="en-US" sz="2800" u="none" dirty="0" smtClean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800" dirty="0" smtClean="0"/>
                            <a:t>Min</a:t>
                          </a:r>
                          <a:endParaRPr lang="en-US" sz="28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325516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Aplikacije</a:t>
            </a:r>
            <a:r>
              <a:rPr lang="en-US" dirty="0" smtClean="0"/>
              <a:t> HMM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k</a:t>
            </a:r>
            <a:r>
              <a:rPr lang="en-US" dirty="0" err="1" smtClean="0"/>
              <a:t>riptoanaliza</a:t>
            </a:r>
            <a:r>
              <a:rPr lang="sl-SI" dirty="0" smtClean="0"/>
              <a:t>,</a:t>
            </a:r>
            <a:endParaRPr lang="en-US" dirty="0" smtClean="0"/>
          </a:p>
          <a:p>
            <a:endParaRPr lang="en-US" dirty="0" smtClean="0"/>
          </a:p>
          <a:p>
            <a:r>
              <a:rPr lang="sl-SI" dirty="0" err="1"/>
              <a:t>p</a:t>
            </a:r>
            <a:r>
              <a:rPr lang="en-US" dirty="0" err="1" smtClean="0"/>
              <a:t>repoznavanje</a:t>
            </a:r>
            <a:r>
              <a:rPr lang="en-US" dirty="0" smtClean="0"/>
              <a:t> </a:t>
            </a:r>
            <a:r>
              <a:rPr lang="en-US" dirty="0" err="1" smtClean="0"/>
              <a:t>govora</a:t>
            </a:r>
            <a:r>
              <a:rPr lang="sl-SI" dirty="0" smtClean="0"/>
              <a:t>,</a:t>
            </a:r>
            <a:endParaRPr lang="en-US" dirty="0" smtClean="0"/>
          </a:p>
          <a:p>
            <a:endParaRPr lang="en-US" dirty="0" smtClean="0"/>
          </a:p>
          <a:p>
            <a:r>
              <a:rPr lang="sl-SI" dirty="0" err="1"/>
              <a:t>p</a:t>
            </a:r>
            <a:r>
              <a:rPr lang="en-US" dirty="0" err="1" smtClean="0"/>
              <a:t>repoznavanje</a:t>
            </a:r>
            <a:r>
              <a:rPr lang="en-US" dirty="0" smtClean="0"/>
              <a:t> </a:t>
            </a:r>
            <a:r>
              <a:rPr lang="en-US" dirty="0" err="1" smtClean="0"/>
              <a:t>vzorcev</a:t>
            </a:r>
            <a:r>
              <a:rPr lang="sl-SI" dirty="0" smtClean="0"/>
              <a:t>,</a:t>
            </a:r>
            <a:endParaRPr lang="en-US" dirty="0" smtClean="0"/>
          </a:p>
          <a:p>
            <a:endParaRPr lang="en-US" dirty="0" smtClean="0"/>
          </a:p>
          <a:p>
            <a:r>
              <a:rPr lang="sl-SI" dirty="0" err="1"/>
              <a:t>p</a:t>
            </a:r>
            <a:r>
              <a:rPr lang="en-US" dirty="0" err="1" smtClean="0"/>
              <a:t>repoznavanje</a:t>
            </a:r>
            <a:r>
              <a:rPr lang="en-US" dirty="0" smtClean="0"/>
              <a:t> </a:t>
            </a:r>
            <a:r>
              <a:rPr lang="en-US" dirty="0" err="1" smtClean="0"/>
              <a:t>aktivnosti</a:t>
            </a:r>
            <a:r>
              <a:rPr lang="sl-SI" dirty="0" smtClean="0"/>
              <a:t>,</a:t>
            </a:r>
            <a:endParaRPr lang="en-US" dirty="0" smtClean="0"/>
          </a:p>
          <a:p>
            <a:endParaRPr lang="en-US" dirty="0"/>
          </a:p>
          <a:p>
            <a:r>
              <a:rPr lang="sl-SI" dirty="0" smtClean="0"/>
              <a:t>b</a:t>
            </a:r>
            <a:r>
              <a:rPr lang="en-US" dirty="0" err="1" smtClean="0"/>
              <a:t>ioinformatika</a:t>
            </a:r>
            <a:r>
              <a:rPr lang="sl-SI" dirty="0" smtClean="0"/>
              <a:t>,</a:t>
            </a:r>
            <a:endParaRPr lang="en-US" dirty="0" smtClean="0"/>
          </a:p>
          <a:p>
            <a:endParaRPr lang="en-US" dirty="0" smtClean="0"/>
          </a:p>
          <a:p>
            <a:r>
              <a:rPr lang="sl-SI" dirty="0" err="1"/>
              <a:t>s</a:t>
            </a:r>
            <a:r>
              <a:rPr lang="en-US" dirty="0" err="1" smtClean="0"/>
              <a:t>trojno</a:t>
            </a:r>
            <a:r>
              <a:rPr lang="en-US" dirty="0" smtClean="0"/>
              <a:t> </a:t>
            </a:r>
            <a:r>
              <a:rPr lang="en-US" dirty="0" err="1" smtClean="0"/>
              <a:t>prevajanje</a:t>
            </a:r>
            <a:r>
              <a:rPr lang="sl-SI" dirty="0" smtClean="0"/>
              <a:t>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0920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Markovska</a:t>
            </a:r>
            <a:r>
              <a:rPr lang="en-US" dirty="0" smtClean="0"/>
              <a:t> </a:t>
            </a:r>
            <a:r>
              <a:rPr lang="en-US" dirty="0" err="1" smtClean="0"/>
              <a:t>lastnost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markovska lastnost: trenutno stanje je odvisno samo od prejšnjega stanja,</a:t>
            </a:r>
          </a:p>
          <a:p>
            <a:r>
              <a:rPr lang="sl-SI" dirty="0" smtClean="0"/>
              <a:t>stanje sistema v času [ T+1 ] je odvisno samo od stanja sistema v času T (prejšnja perioda).</a:t>
            </a:r>
          </a:p>
          <a:p>
            <a:endParaRPr lang="sl-SI" dirty="0" smtClean="0"/>
          </a:p>
        </p:txBody>
      </p:sp>
      <p:sp>
        <p:nvSpPr>
          <p:cNvPr id="10" name="Oval 6"/>
          <p:cNvSpPr>
            <a:spLocks noChangeArrowheads="1"/>
          </p:cNvSpPr>
          <p:nvPr/>
        </p:nvSpPr>
        <p:spPr bwMode="auto">
          <a:xfrm>
            <a:off x="533400" y="4800600"/>
            <a:ext cx="668383" cy="762000"/>
          </a:xfrm>
          <a:prstGeom prst="ellipse">
            <a:avLst/>
          </a:prstGeom>
          <a:solidFill>
            <a:srgbClr val="92D05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i="0" dirty="0" err="1">
                <a:latin typeface="Times New Roman" pitchFamily="18" charset="0"/>
              </a:rPr>
              <a:t>X</a:t>
            </a:r>
            <a:r>
              <a:rPr lang="en-US" sz="2400" i="0" baseline="-25000" dirty="0" err="1">
                <a:solidFill>
                  <a:srgbClr val="000099"/>
                </a:solidFill>
                <a:latin typeface="Times New Roman" pitchFamily="18" charset="0"/>
              </a:rPr>
              <a:t>t</a:t>
            </a:r>
            <a:r>
              <a:rPr lang="en-US" sz="2400" i="0" baseline="-25000" dirty="0">
                <a:solidFill>
                  <a:srgbClr val="000099"/>
                </a:solidFill>
                <a:latin typeface="Times New Roman" pitchFamily="18" charset="0"/>
              </a:rPr>
              <a:t>=1</a:t>
            </a:r>
          </a:p>
        </p:txBody>
      </p:sp>
      <p:sp>
        <p:nvSpPr>
          <p:cNvPr id="13" name="Oval 6"/>
          <p:cNvSpPr>
            <a:spLocks noChangeArrowheads="1"/>
          </p:cNvSpPr>
          <p:nvPr/>
        </p:nvSpPr>
        <p:spPr bwMode="auto">
          <a:xfrm>
            <a:off x="1828800" y="4800600"/>
            <a:ext cx="668383" cy="706664"/>
          </a:xfrm>
          <a:prstGeom prst="ellipse">
            <a:avLst/>
          </a:prstGeom>
          <a:solidFill>
            <a:srgbClr val="92D05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i="0" dirty="0" err="1" smtClean="0">
                <a:latin typeface="Times New Roman" pitchFamily="18" charset="0"/>
              </a:rPr>
              <a:t>X</a:t>
            </a:r>
            <a:r>
              <a:rPr lang="en-US" sz="2400" i="0" baseline="-25000" dirty="0" err="1" smtClean="0">
                <a:solidFill>
                  <a:srgbClr val="000099"/>
                </a:solidFill>
                <a:latin typeface="Times New Roman" pitchFamily="18" charset="0"/>
              </a:rPr>
              <a:t>t</a:t>
            </a:r>
            <a:r>
              <a:rPr lang="en-US" sz="2400" i="0" baseline="-25000" dirty="0" smtClean="0">
                <a:solidFill>
                  <a:srgbClr val="000099"/>
                </a:solidFill>
                <a:latin typeface="Times New Roman" pitchFamily="18" charset="0"/>
              </a:rPr>
              <a:t>=2</a:t>
            </a:r>
            <a:endParaRPr lang="en-US" sz="2400" i="0" baseline="-25000" dirty="0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14" name="Oval 6"/>
          <p:cNvSpPr>
            <a:spLocks noChangeArrowheads="1"/>
          </p:cNvSpPr>
          <p:nvPr/>
        </p:nvSpPr>
        <p:spPr bwMode="auto">
          <a:xfrm>
            <a:off x="3352800" y="4800600"/>
            <a:ext cx="668383" cy="706664"/>
          </a:xfrm>
          <a:prstGeom prst="ellipse">
            <a:avLst/>
          </a:prstGeom>
          <a:solidFill>
            <a:srgbClr val="92D05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i="0" dirty="0" err="1" smtClean="0">
                <a:latin typeface="Times New Roman" pitchFamily="18" charset="0"/>
              </a:rPr>
              <a:t>X</a:t>
            </a:r>
            <a:r>
              <a:rPr lang="en-US" sz="2400" i="0" baseline="-25000" dirty="0" err="1" smtClean="0">
                <a:solidFill>
                  <a:srgbClr val="000099"/>
                </a:solidFill>
                <a:latin typeface="Times New Roman" pitchFamily="18" charset="0"/>
              </a:rPr>
              <a:t>t</a:t>
            </a:r>
            <a:r>
              <a:rPr lang="en-US" sz="2400" i="0" baseline="-25000" dirty="0" smtClean="0">
                <a:solidFill>
                  <a:srgbClr val="000099"/>
                </a:solidFill>
                <a:latin typeface="Times New Roman" pitchFamily="18" charset="0"/>
              </a:rPr>
              <a:t>=3</a:t>
            </a:r>
            <a:endParaRPr lang="en-US" sz="2400" i="0" baseline="-25000" dirty="0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15" name="Oval 6"/>
          <p:cNvSpPr>
            <a:spLocks noChangeArrowheads="1"/>
          </p:cNvSpPr>
          <p:nvPr/>
        </p:nvSpPr>
        <p:spPr bwMode="auto">
          <a:xfrm>
            <a:off x="4800600" y="4800600"/>
            <a:ext cx="668383" cy="706664"/>
          </a:xfrm>
          <a:prstGeom prst="ellipse">
            <a:avLst/>
          </a:prstGeom>
          <a:solidFill>
            <a:srgbClr val="92D05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i="0" dirty="0" err="1" smtClean="0">
                <a:latin typeface="Times New Roman" pitchFamily="18" charset="0"/>
              </a:rPr>
              <a:t>X</a:t>
            </a:r>
            <a:r>
              <a:rPr lang="en-US" sz="2400" i="0" baseline="-25000" dirty="0" err="1" smtClean="0">
                <a:solidFill>
                  <a:srgbClr val="000099"/>
                </a:solidFill>
                <a:latin typeface="Times New Roman" pitchFamily="18" charset="0"/>
              </a:rPr>
              <a:t>t</a:t>
            </a:r>
            <a:r>
              <a:rPr lang="en-US" sz="2400" i="0" baseline="-25000" dirty="0" smtClean="0">
                <a:solidFill>
                  <a:srgbClr val="000099"/>
                </a:solidFill>
                <a:latin typeface="Times New Roman" pitchFamily="18" charset="0"/>
              </a:rPr>
              <a:t>=4</a:t>
            </a:r>
            <a:endParaRPr lang="en-US" sz="2400" i="0" baseline="-25000" dirty="0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16" name="Oval 6"/>
          <p:cNvSpPr>
            <a:spLocks noChangeArrowheads="1"/>
          </p:cNvSpPr>
          <p:nvPr/>
        </p:nvSpPr>
        <p:spPr bwMode="auto">
          <a:xfrm>
            <a:off x="6477000" y="4800600"/>
            <a:ext cx="668383" cy="706664"/>
          </a:xfrm>
          <a:prstGeom prst="ellipse">
            <a:avLst/>
          </a:prstGeom>
          <a:solidFill>
            <a:srgbClr val="92D05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i="0" dirty="0" err="1" smtClean="0">
                <a:latin typeface="Times New Roman" pitchFamily="18" charset="0"/>
              </a:rPr>
              <a:t>X</a:t>
            </a:r>
            <a:r>
              <a:rPr lang="en-US" sz="2400" i="0" baseline="-25000" dirty="0" err="1" smtClean="0">
                <a:solidFill>
                  <a:srgbClr val="000099"/>
                </a:solidFill>
                <a:latin typeface="Times New Roman" pitchFamily="18" charset="0"/>
              </a:rPr>
              <a:t>t</a:t>
            </a:r>
            <a:r>
              <a:rPr lang="en-US" sz="2400" i="0" baseline="-25000" dirty="0" smtClean="0">
                <a:solidFill>
                  <a:srgbClr val="000099"/>
                </a:solidFill>
                <a:latin typeface="Times New Roman" pitchFamily="18" charset="0"/>
              </a:rPr>
              <a:t>=5</a:t>
            </a:r>
            <a:endParaRPr lang="en-US" sz="2400" i="0" baseline="-25000" dirty="0">
              <a:solidFill>
                <a:srgbClr val="000099"/>
              </a:solidFill>
              <a:latin typeface="Times New Roman" pitchFamily="18" charset="0"/>
            </a:endParaRPr>
          </a:p>
        </p:txBody>
      </p:sp>
      <p:cxnSp>
        <p:nvCxnSpPr>
          <p:cNvPr id="17" name="AutoShape 12"/>
          <p:cNvCxnSpPr>
            <a:cxnSpLocks noChangeShapeType="1"/>
          </p:cNvCxnSpPr>
          <p:nvPr/>
        </p:nvCxnSpPr>
        <p:spPr bwMode="auto">
          <a:xfrm rot="5400000" flipH="1" flipV="1">
            <a:off x="1507557" y="4131243"/>
            <a:ext cx="15902" cy="1354615"/>
          </a:xfrm>
          <a:prstGeom prst="curvedConnector3">
            <a:avLst>
              <a:gd name="adj1" fmla="val 744158"/>
            </a:avLst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9" name="AutoShape 12"/>
          <p:cNvCxnSpPr>
            <a:cxnSpLocks noChangeShapeType="1"/>
          </p:cNvCxnSpPr>
          <p:nvPr/>
        </p:nvCxnSpPr>
        <p:spPr bwMode="auto">
          <a:xfrm rot="5400000" flipH="1" flipV="1">
            <a:off x="2955357" y="4131243"/>
            <a:ext cx="15902" cy="1354615"/>
          </a:xfrm>
          <a:prstGeom prst="curvedConnector3">
            <a:avLst>
              <a:gd name="adj1" fmla="val 744158"/>
            </a:avLst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0" name="AutoShape 12"/>
          <p:cNvCxnSpPr>
            <a:cxnSpLocks noChangeShapeType="1"/>
          </p:cNvCxnSpPr>
          <p:nvPr/>
        </p:nvCxnSpPr>
        <p:spPr bwMode="auto">
          <a:xfrm rot="5400000" flipH="1" flipV="1">
            <a:off x="6003357" y="4207443"/>
            <a:ext cx="15902" cy="1354615"/>
          </a:xfrm>
          <a:prstGeom prst="curvedConnector3">
            <a:avLst>
              <a:gd name="adj1" fmla="val 744158"/>
            </a:avLst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1" name="AutoShape 12"/>
          <p:cNvCxnSpPr>
            <a:cxnSpLocks noChangeShapeType="1"/>
          </p:cNvCxnSpPr>
          <p:nvPr/>
        </p:nvCxnSpPr>
        <p:spPr bwMode="auto">
          <a:xfrm rot="5400000" flipH="1" flipV="1">
            <a:off x="4479357" y="4131243"/>
            <a:ext cx="15902" cy="1354615"/>
          </a:xfrm>
          <a:prstGeom prst="curvedConnector3">
            <a:avLst>
              <a:gd name="adj1" fmla="val 744158"/>
            </a:avLst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59949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Diskretni</a:t>
            </a:r>
            <a:r>
              <a:rPr lang="en-US" dirty="0" smtClean="0"/>
              <a:t> </a:t>
            </a:r>
            <a:r>
              <a:rPr lang="en-US" dirty="0" err="1" smtClean="0"/>
              <a:t>markovski</a:t>
            </a:r>
            <a:r>
              <a:rPr lang="en-US" dirty="0" smtClean="0"/>
              <a:t>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diskretni markovski model s 5 stanji,</a:t>
            </a:r>
          </a:p>
          <a:p>
            <a:r>
              <a:rPr lang="sl-SI" dirty="0" smtClean="0"/>
              <a:t>vsak a</a:t>
            </a:r>
            <a:r>
              <a:rPr lang="sl-SI" baseline="-25000" dirty="0" smtClean="0"/>
              <a:t>ij</a:t>
            </a:r>
            <a:r>
              <a:rPr lang="sl-SI" dirty="0" smtClean="0"/>
              <a:t> predstavlja verjetnost premika iz stanja </a:t>
            </a:r>
            <a:r>
              <a:rPr lang="sl-SI" b="1" dirty="0" smtClean="0"/>
              <a:t>i</a:t>
            </a:r>
            <a:r>
              <a:rPr lang="sl-SI" dirty="0" smtClean="0"/>
              <a:t> v stanje </a:t>
            </a:r>
            <a:r>
              <a:rPr lang="sl-SI" b="1" dirty="0" smtClean="0"/>
              <a:t>j</a:t>
            </a:r>
            <a:r>
              <a:rPr lang="sl-SI" dirty="0" smtClean="0"/>
              <a:t>.</a:t>
            </a:r>
          </a:p>
        </p:txBody>
      </p:sp>
      <p:pic>
        <p:nvPicPr>
          <p:cNvPr id="4" name="Picture 4" descr="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2411760" y="2351237"/>
            <a:ext cx="3979912" cy="3907745"/>
          </a:xfrm>
          <a:prstGeom prst="rect">
            <a:avLst/>
          </a:prstGeom>
          <a:noFill/>
          <a:ln/>
        </p:spPr>
      </p:pic>
    </p:spTree>
    <p:extLst>
      <p:ext uri="{BB962C8B-B14F-4D97-AF65-F5344CB8AC3E}">
        <p14:creationId xmlns:p14="http://schemas.microsoft.com/office/powerpoint/2010/main" val="56405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verjetnost starta v stanju i je π</a:t>
            </a:r>
            <a:r>
              <a:rPr lang="sl-SI" baseline="-25000" dirty="0" smtClean="0"/>
              <a:t>i</a:t>
            </a:r>
            <a:r>
              <a:rPr lang="sl-SI" dirty="0" smtClean="0"/>
              <a:t>.</a:t>
            </a:r>
          </a:p>
          <a:p>
            <a:endParaRPr lang="sl-SI" dirty="0" smtClean="0"/>
          </a:p>
          <a:p>
            <a:r>
              <a:rPr lang="sl-SI" dirty="0" smtClean="0"/>
              <a:t>vektor π predstavlja začetne verjetnosti,</a:t>
            </a:r>
          </a:p>
          <a:p>
            <a:endParaRPr lang="sl-SI" dirty="0" smtClean="0"/>
          </a:p>
          <a:p>
            <a:r>
              <a:rPr lang="sl-SI" dirty="0" smtClean="0"/>
              <a:t>za definicijo markovskega modela potrebujemo naslednje verjetnosti:</a:t>
            </a:r>
          </a:p>
          <a:p>
            <a:pPr lvl="1"/>
            <a:r>
              <a:rPr lang="sl-SI" dirty="0" smtClean="0"/>
              <a:t>verjetnosti prehodov </a:t>
            </a:r>
            <a:r>
              <a:rPr lang="sl-SI" dirty="0" err="1" smtClean="0"/>
              <a:t>a</a:t>
            </a:r>
            <a:r>
              <a:rPr lang="sl-SI" baseline="-25000" dirty="0" err="1" smtClean="0"/>
              <a:t>ij</a:t>
            </a:r>
            <a:r>
              <a:rPr lang="sl-SI" dirty="0" smtClean="0"/>
              <a:t> = P(S</a:t>
            </a:r>
            <a:r>
              <a:rPr lang="sl-SI" baseline="-25000" dirty="0" smtClean="0"/>
              <a:t>i</a:t>
            </a:r>
            <a:r>
              <a:rPr lang="sl-SI" dirty="0" smtClean="0"/>
              <a:t> | </a:t>
            </a:r>
            <a:r>
              <a:rPr lang="sl-SI" dirty="0" err="1" smtClean="0"/>
              <a:t>S</a:t>
            </a:r>
            <a:r>
              <a:rPr lang="sl-SI" baseline="-25000" dirty="0" err="1" smtClean="0"/>
              <a:t>j</a:t>
            </a:r>
            <a:r>
              <a:rPr lang="sl-SI" dirty="0" smtClean="0"/>
              <a:t> ),</a:t>
            </a:r>
          </a:p>
          <a:p>
            <a:pPr lvl="1"/>
            <a:r>
              <a:rPr lang="sl-SI" dirty="0" smtClean="0"/>
              <a:t>začetne verjetnosti:   </a:t>
            </a:r>
            <a:r>
              <a:rPr lang="sl-SI" sz="4400" dirty="0" smtClean="0"/>
              <a:t>π</a:t>
            </a:r>
            <a:r>
              <a:rPr lang="sl-SI" sz="4400" baseline="-25000" dirty="0" smtClean="0"/>
              <a:t>i</a:t>
            </a:r>
            <a:r>
              <a:rPr lang="sl-SI" sz="4400" dirty="0" smtClean="0"/>
              <a:t> </a:t>
            </a:r>
            <a:r>
              <a:rPr lang="sl-SI" dirty="0" smtClean="0"/>
              <a:t>= P( S</a:t>
            </a:r>
            <a:r>
              <a:rPr lang="sl-SI" baseline="-25000" dirty="0" smtClean="0"/>
              <a:t>i</a:t>
            </a:r>
            <a:r>
              <a:rPr lang="sl-SI" dirty="0" smtClean="0"/>
              <a:t> )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80625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Skriti markovski </a:t>
            </a:r>
            <a:r>
              <a:rPr lang="sl-SI" dirty="0" smtClean="0"/>
              <a:t>modeli (HMM) 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skriti markovski model (</a:t>
            </a:r>
            <a:r>
              <a:rPr lang="sl-SI" dirty="0" err="1" smtClean="0"/>
              <a:t>Hidden</a:t>
            </a:r>
            <a:r>
              <a:rPr lang="sl-SI" dirty="0" smtClean="0"/>
              <a:t> Markov Model – HMM) je statistični model, kjer predpostavimo, da je sistem, ki ga modeliramo markovski proces z nevidnimi (skritimi) stanji,</a:t>
            </a:r>
          </a:p>
          <a:p>
            <a:endParaRPr lang="sl-SI" dirty="0" smtClean="0"/>
          </a:p>
          <a:p>
            <a:r>
              <a:rPr lang="sl-SI" dirty="0" smtClean="0"/>
              <a:t>v navadnih markovskih modelih so stanja vidna,</a:t>
            </a:r>
          </a:p>
          <a:p>
            <a:endParaRPr lang="sl-SI" dirty="0" smtClean="0"/>
          </a:p>
          <a:p>
            <a:r>
              <a:rPr lang="sl-SI" dirty="0" smtClean="0"/>
              <a:t>pri HMM je stanje nevidno, vidni so izhodi.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18243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 smtClean="0"/>
              <a:t>Opis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sestavljen je iz stanj: S</a:t>
            </a:r>
            <a:r>
              <a:rPr lang="sl-SI" baseline="-25000" dirty="0" smtClean="0"/>
              <a:t>1</a:t>
            </a:r>
            <a:r>
              <a:rPr lang="sl-SI" dirty="0" smtClean="0"/>
              <a:t>,S</a:t>
            </a:r>
            <a:r>
              <a:rPr lang="sl-SI" baseline="-25000" dirty="0" smtClean="0"/>
              <a:t>2</a:t>
            </a:r>
            <a:r>
              <a:rPr lang="sl-SI" dirty="0" smtClean="0"/>
              <a:t>,S</a:t>
            </a:r>
            <a:r>
              <a:rPr lang="sl-SI" baseline="-25000" dirty="0" smtClean="0"/>
              <a:t>3</a:t>
            </a:r>
            <a:r>
              <a:rPr lang="sl-SI" dirty="0" smtClean="0"/>
              <a:t>…….</a:t>
            </a:r>
            <a:r>
              <a:rPr lang="sl-SI" dirty="0" err="1" smtClean="0"/>
              <a:t>S</a:t>
            </a:r>
            <a:r>
              <a:rPr lang="sl-SI" baseline="-25000" dirty="0" err="1" smtClean="0"/>
              <a:t>n</a:t>
            </a:r>
            <a:r>
              <a:rPr lang="sl-SI" dirty="0" smtClean="0"/>
              <a:t>.</a:t>
            </a:r>
          </a:p>
          <a:p>
            <a:r>
              <a:rPr lang="sl-SI" dirty="0" smtClean="0"/>
              <a:t>proces se premika med stanji in tako generira sekvenco stanj: S</a:t>
            </a:r>
            <a:r>
              <a:rPr lang="sl-SI" baseline="-25000" dirty="0" smtClean="0"/>
              <a:t>i1</a:t>
            </a:r>
            <a:r>
              <a:rPr lang="sl-SI" dirty="0" smtClean="0"/>
              <a:t>,S</a:t>
            </a:r>
            <a:r>
              <a:rPr lang="sl-SI" baseline="-25000" dirty="0" smtClean="0"/>
              <a:t>i2</a:t>
            </a:r>
            <a:r>
              <a:rPr lang="sl-SI" dirty="0" smtClean="0"/>
              <a:t>,….S</a:t>
            </a:r>
            <a:r>
              <a:rPr lang="sl-SI" baseline="-25000" dirty="0" smtClean="0"/>
              <a:t>ik</a:t>
            </a:r>
            <a:r>
              <a:rPr lang="sl-SI" dirty="0" smtClean="0"/>
              <a:t>…</a:t>
            </a:r>
          </a:p>
          <a:p>
            <a:r>
              <a:rPr lang="sl-SI" dirty="0" smtClean="0"/>
              <a:t>lastnost markovske verige: verjetnost naslednjega stanja je odvisna samo od prejšnjega stanja</a:t>
            </a:r>
          </a:p>
          <a:p>
            <a:pPr>
              <a:buNone/>
            </a:pPr>
            <a:r>
              <a:rPr lang="sl-SI" dirty="0" smtClean="0"/>
              <a:t>    P(S</a:t>
            </a:r>
            <a:r>
              <a:rPr lang="sl-SI" baseline="-25000" dirty="0" smtClean="0"/>
              <a:t>ik</a:t>
            </a:r>
            <a:r>
              <a:rPr lang="sl-SI" dirty="0" smtClean="0"/>
              <a:t>|S</a:t>
            </a:r>
            <a:r>
              <a:rPr lang="sl-SI" baseline="-25000" dirty="0" smtClean="0"/>
              <a:t>k1</a:t>
            </a:r>
            <a:r>
              <a:rPr lang="sl-SI" dirty="0" smtClean="0"/>
              <a:t>,S</a:t>
            </a:r>
            <a:r>
              <a:rPr lang="sl-SI" baseline="-25000" dirty="0" smtClean="0"/>
              <a:t>i2</a:t>
            </a:r>
            <a:r>
              <a:rPr lang="sl-SI" dirty="0" smtClean="0"/>
              <a:t>,……..S</a:t>
            </a:r>
            <a:r>
              <a:rPr lang="sl-SI" baseline="-25000" dirty="0" smtClean="0"/>
              <a:t>ik-1</a:t>
            </a:r>
            <a:r>
              <a:rPr lang="sl-SI" dirty="0" smtClean="0"/>
              <a:t>) =  P(S</a:t>
            </a:r>
            <a:r>
              <a:rPr lang="sl-SI" baseline="-25000" dirty="0" smtClean="0"/>
              <a:t>ik</a:t>
            </a:r>
            <a:r>
              <a:rPr lang="sl-SI" dirty="0" smtClean="0"/>
              <a:t>|S</a:t>
            </a:r>
            <a:r>
              <a:rPr lang="sl-SI" baseline="-25000" dirty="0" smtClean="0"/>
              <a:t>ik-1</a:t>
            </a:r>
            <a:r>
              <a:rPr lang="sl-SI" dirty="0" smtClean="0"/>
              <a:t>)</a:t>
            </a:r>
          </a:p>
          <a:p>
            <a:r>
              <a:rPr lang="sl-SI" dirty="0" smtClean="0"/>
              <a:t>stanja niso vidna, vsako naključno generira M ogledov (vidnih stanj)</a:t>
            </a:r>
          </a:p>
          <a:p>
            <a:pPr>
              <a:buNone/>
            </a:pPr>
            <a:r>
              <a:rPr lang="sl-SI" dirty="0" smtClean="0"/>
              <a:t>                V = { v</a:t>
            </a:r>
            <a:r>
              <a:rPr lang="sl-SI" baseline="-25000" dirty="0" smtClean="0"/>
              <a:t>1</a:t>
            </a:r>
            <a:r>
              <a:rPr lang="sl-SI" dirty="0" smtClean="0"/>
              <a:t>,v</a:t>
            </a:r>
            <a:r>
              <a:rPr lang="sl-SI" baseline="-25000" dirty="0" smtClean="0"/>
              <a:t>2</a:t>
            </a:r>
            <a:r>
              <a:rPr lang="sl-SI" dirty="0" smtClean="0"/>
              <a:t>,v</a:t>
            </a:r>
            <a:r>
              <a:rPr lang="sl-SI" baseline="-25000" dirty="0" smtClean="0"/>
              <a:t>3</a:t>
            </a:r>
            <a:r>
              <a:rPr lang="sl-SI" dirty="0" smtClean="0"/>
              <a:t>…..</a:t>
            </a:r>
            <a:r>
              <a:rPr lang="sl-SI" dirty="0" err="1" smtClean="0"/>
              <a:t>v</a:t>
            </a:r>
            <a:r>
              <a:rPr lang="sl-SI" baseline="-25000" dirty="0" err="1" smtClean="0"/>
              <a:t>k</a:t>
            </a:r>
            <a:r>
              <a:rPr lang="sl-SI" dirty="0" smtClean="0"/>
              <a:t>…..}</a:t>
            </a:r>
          </a:p>
          <a:p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122491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Osnove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za definicijo markovskega modela potrebujemo naslednje verjetnosti:</a:t>
            </a:r>
          </a:p>
          <a:p>
            <a:pPr lvl="1"/>
            <a:r>
              <a:rPr lang="sl-SI" dirty="0" smtClean="0"/>
              <a:t>matrika verjetnosti prehodov: </a:t>
            </a:r>
            <a:r>
              <a:rPr lang="sl-SI" sz="2900" dirty="0" smtClean="0"/>
              <a:t>A=(</a:t>
            </a:r>
            <a:r>
              <a:rPr lang="sl-SI" sz="2900" dirty="0" err="1" smtClean="0"/>
              <a:t>a</a:t>
            </a:r>
            <a:r>
              <a:rPr lang="sl-SI" baseline="-16000" dirty="0" err="1" smtClean="0"/>
              <a:t>ij</a:t>
            </a:r>
            <a:r>
              <a:rPr lang="sl-SI" sz="2900" dirty="0" smtClean="0"/>
              <a:t>), </a:t>
            </a:r>
            <a:r>
              <a:rPr lang="sl-SI" sz="2900" dirty="0" err="1" smtClean="0"/>
              <a:t>a</a:t>
            </a:r>
            <a:r>
              <a:rPr lang="sl-SI" baseline="-16000" dirty="0" err="1" smtClean="0"/>
              <a:t>ij</a:t>
            </a:r>
            <a:r>
              <a:rPr lang="sl-SI" sz="2900" dirty="0" smtClean="0"/>
              <a:t>= P(s</a:t>
            </a:r>
            <a:r>
              <a:rPr lang="sl-SI" baseline="-16000" dirty="0" smtClean="0"/>
              <a:t>i</a:t>
            </a:r>
            <a:r>
              <a:rPr lang="sl-SI" sz="1500" baseline="-26000" dirty="0" smtClean="0"/>
              <a:t> </a:t>
            </a:r>
            <a:r>
              <a:rPr lang="sl-SI" sz="2900" dirty="0" smtClean="0"/>
              <a:t>| </a:t>
            </a:r>
            <a:r>
              <a:rPr lang="sl-SI" sz="2900" dirty="0" err="1" smtClean="0"/>
              <a:t>s</a:t>
            </a:r>
            <a:r>
              <a:rPr lang="sl-SI" baseline="-16000" dirty="0" err="1" smtClean="0"/>
              <a:t>j</a:t>
            </a:r>
            <a:r>
              <a:rPr lang="sl-SI" sz="2900" dirty="0" smtClean="0"/>
              <a:t>),</a:t>
            </a:r>
          </a:p>
          <a:p>
            <a:pPr lvl="1"/>
            <a:r>
              <a:rPr lang="sl-SI" dirty="0" smtClean="0"/>
              <a:t>matrika verjetnosti opazovanj: </a:t>
            </a:r>
            <a:r>
              <a:rPr lang="sl-SI" sz="3200" dirty="0" smtClean="0"/>
              <a:t>B=(b</a:t>
            </a:r>
            <a:r>
              <a:rPr lang="sl-SI" baseline="-16000" dirty="0" smtClean="0"/>
              <a:t>i </a:t>
            </a:r>
            <a:r>
              <a:rPr lang="sl-SI" sz="3200" dirty="0" smtClean="0"/>
              <a:t>(</a:t>
            </a:r>
            <a:r>
              <a:rPr lang="sl-SI" sz="3200" dirty="0" err="1" smtClean="0"/>
              <a:t>v</a:t>
            </a:r>
            <a:r>
              <a:rPr lang="sl-SI" baseline="-16000" dirty="0" err="1" smtClean="0"/>
              <a:t>m</a:t>
            </a:r>
            <a:r>
              <a:rPr lang="sl-SI" baseline="-16000" dirty="0" smtClean="0"/>
              <a:t> </a:t>
            </a:r>
            <a:r>
              <a:rPr lang="sl-SI" sz="3200" dirty="0" smtClean="0"/>
              <a:t>)), b</a:t>
            </a:r>
            <a:r>
              <a:rPr lang="sl-SI" baseline="-16000" dirty="0" smtClean="0"/>
              <a:t>i</a:t>
            </a:r>
            <a:r>
              <a:rPr lang="sl-SI" sz="3200" dirty="0" smtClean="0"/>
              <a:t>(</a:t>
            </a:r>
            <a:r>
              <a:rPr lang="sl-SI" sz="3200" dirty="0" err="1" smtClean="0"/>
              <a:t>v</a:t>
            </a:r>
            <a:r>
              <a:rPr lang="sl-SI" baseline="-16000" dirty="0" err="1" smtClean="0"/>
              <a:t>m</a:t>
            </a:r>
            <a:r>
              <a:rPr lang="sl-SI" baseline="-16000" dirty="0" smtClean="0"/>
              <a:t> </a:t>
            </a:r>
            <a:r>
              <a:rPr lang="sl-SI" sz="3200" dirty="0" smtClean="0"/>
              <a:t>)</a:t>
            </a:r>
            <a:r>
              <a:rPr lang="sl-SI" sz="1800" baseline="-26000" dirty="0" smtClean="0"/>
              <a:t> </a:t>
            </a:r>
            <a:r>
              <a:rPr lang="sl-SI" sz="3200" dirty="0" smtClean="0"/>
              <a:t>= P(</a:t>
            </a:r>
            <a:r>
              <a:rPr lang="sl-SI" sz="3200" dirty="0" err="1" smtClean="0"/>
              <a:t>v</a:t>
            </a:r>
            <a:r>
              <a:rPr lang="sl-SI" baseline="-16000" dirty="0" err="1" smtClean="0"/>
              <a:t>m</a:t>
            </a:r>
            <a:r>
              <a:rPr lang="sl-SI" sz="1800" baseline="-26000" dirty="0" smtClean="0"/>
              <a:t> </a:t>
            </a:r>
            <a:r>
              <a:rPr lang="sl-SI" sz="3200" dirty="0" smtClean="0"/>
              <a:t>| s</a:t>
            </a:r>
            <a:r>
              <a:rPr lang="sl-SI" baseline="-16000" dirty="0" smtClean="0"/>
              <a:t>i</a:t>
            </a:r>
            <a:r>
              <a:rPr lang="sl-SI" sz="3200" dirty="0" smtClean="0"/>
              <a:t>),</a:t>
            </a:r>
          </a:p>
          <a:p>
            <a:pPr lvl="1"/>
            <a:r>
              <a:rPr lang="sl-SI" dirty="0" smtClean="0"/>
              <a:t>vektor začetnih verjetnosti: </a:t>
            </a:r>
            <a:r>
              <a:rPr lang="sl-SI" sz="3200" dirty="0" smtClean="0">
                <a:sym typeface="Symbol" pitchFamily="18" charset="2"/>
              </a:rPr>
              <a:t>=(</a:t>
            </a:r>
            <a:r>
              <a:rPr lang="sl-SI" baseline="-16000" dirty="0" smtClean="0"/>
              <a:t>i</a:t>
            </a:r>
            <a:r>
              <a:rPr lang="sl-SI" sz="3200" dirty="0" smtClean="0">
                <a:sym typeface="Symbol" pitchFamily="18" charset="2"/>
              </a:rPr>
              <a:t>),  </a:t>
            </a:r>
            <a:r>
              <a:rPr lang="sl-SI" baseline="-16000" dirty="0" smtClean="0"/>
              <a:t>i</a:t>
            </a:r>
            <a:r>
              <a:rPr lang="sl-SI" sz="3200" dirty="0" smtClean="0">
                <a:sym typeface="Symbol" pitchFamily="18" charset="2"/>
              </a:rPr>
              <a:t> </a:t>
            </a:r>
            <a:r>
              <a:rPr lang="sl-SI" sz="3200" dirty="0" smtClean="0"/>
              <a:t>= P(s</a:t>
            </a:r>
            <a:r>
              <a:rPr lang="sl-SI" baseline="-16000" dirty="0" smtClean="0"/>
              <a:t>i</a:t>
            </a:r>
            <a:r>
              <a:rPr lang="sl-SI" sz="3200" dirty="0" smtClean="0"/>
              <a:t>),</a:t>
            </a:r>
          </a:p>
          <a:p>
            <a:pPr lvl="1"/>
            <a:r>
              <a:rPr lang="sl-SI" dirty="0" smtClean="0"/>
              <a:t>model je predstavljen z: </a:t>
            </a:r>
            <a:r>
              <a:rPr lang="sl-SI" sz="3200" dirty="0" smtClean="0"/>
              <a:t>M=(A, B, </a:t>
            </a:r>
            <a:r>
              <a:rPr lang="sl-SI" sz="3200" dirty="0" smtClean="0">
                <a:sym typeface="Symbol" pitchFamily="18" charset="2"/>
              </a:rPr>
              <a:t>).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423474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zvor">
  <a:themeElements>
    <a:clrScheme name="Izvor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Tehnika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hnika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Izvor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Izvor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10916</TotalTime>
  <Words>1571</Words>
  <Application>Microsoft Office PowerPoint</Application>
  <PresentationFormat>Diaprojekcija na zaslonu (4:3)</PresentationFormat>
  <Paragraphs>385</Paragraphs>
  <Slides>32</Slides>
  <Notes>2</Notes>
  <HiddenSlides>0</HiddenSlides>
  <MMClips>0</MMClips>
  <ScaleCrop>false</ScaleCrop>
  <HeadingPairs>
    <vt:vector size="6" baseType="variant">
      <vt:variant>
        <vt:lpstr>Uporabljene pisave</vt:lpstr>
      </vt:variant>
      <vt:variant>
        <vt:i4>12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32</vt:i4>
      </vt:variant>
    </vt:vector>
  </HeadingPairs>
  <TitlesOfParts>
    <vt:vector size="45" baseType="lpstr">
      <vt:lpstr>Arial</vt:lpstr>
      <vt:lpstr>Calibri</vt:lpstr>
      <vt:lpstr>Cambria Math</vt:lpstr>
      <vt:lpstr>Comic Sans MS</vt:lpstr>
      <vt:lpstr>Courier New</vt:lpstr>
      <vt:lpstr>Franklin Gothic Book</vt:lpstr>
      <vt:lpstr>Monotype Sorts</vt:lpstr>
      <vt:lpstr>Symbol</vt:lpstr>
      <vt:lpstr>Times New Roman</vt:lpstr>
      <vt:lpstr>Times New Roman (Hebrew)</vt:lpstr>
      <vt:lpstr>Wingdings</vt:lpstr>
      <vt:lpstr>Wingdings 3</vt:lpstr>
      <vt:lpstr>Izvor</vt:lpstr>
      <vt:lpstr>Algoritem Viterbi</vt:lpstr>
      <vt:lpstr>Vsebina</vt:lpstr>
      <vt:lpstr>Markovski modeli</vt:lpstr>
      <vt:lpstr>Markovska lastnost</vt:lpstr>
      <vt:lpstr>Diskretni markovski model</vt:lpstr>
      <vt:lpstr>Primer</vt:lpstr>
      <vt:lpstr>Skriti markovski modeli (HMM) </vt:lpstr>
      <vt:lpstr> Opis</vt:lpstr>
      <vt:lpstr>Osnove</vt:lpstr>
      <vt:lpstr>Hidden markov models ( stohastični končni avtomati )</vt:lpstr>
      <vt:lpstr>Nadaljevanje</vt:lpstr>
      <vt:lpstr>Hidden Markov Models -  HMM</vt:lpstr>
      <vt:lpstr>Hidden markov model</vt:lpstr>
      <vt:lpstr>Hidden markov model</vt:lpstr>
      <vt:lpstr>Hidden markov model</vt:lpstr>
      <vt:lpstr>Problemi (kaj s tem sploh delamo)</vt:lpstr>
      <vt:lpstr>Problems  ?</vt:lpstr>
      <vt:lpstr>Rešitev problema evalvacije</vt:lpstr>
      <vt:lpstr>Rešitev problema dekodiranja</vt:lpstr>
      <vt:lpstr>Viterbi algorithm</vt:lpstr>
      <vt:lpstr>Viterbi algoritem primer</vt:lpstr>
      <vt:lpstr>Viterbi algoritem primer</vt:lpstr>
      <vt:lpstr>Viterbi algoritem primer</vt:lpstr>
      <vt:lpstr>Viterbi algoritem primer</vt:lpstr>
      <vt:lpstr>Viterbi algoritem primer</vt:lpstr>
      <vt:lpstr>Nov primer (sekvence DNK)</vt:lpstr>
      <vt:lpstr>Viterbi – enostaven primer</vt:lpstr>
      <vt:lpstr>Viterbi – enostaven primer</vt:lpstr>
      <vt:lpstr>Viterbi – enostaven primer</vt:lpstr>
      <vt:lpstr>Viterbi – dva pogleda na algoritem</vt:lpstr>
      <vt:lpstr>Uporaba logaritmov pri numerični natančnosti</vt:lpstr>
      <vt:lpstr>Aplikacije HMM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Programiranje III Vzporedno programiranje</dc:title>
  <dc:creator>jernej</dc:creator>
  <cp:lastModifiedBy>Jernej Vičič</cp:lastModifiedBy>
  <cp:revision>666</cp:revision>
  <dcterms:modified xsi:type="dcterms:W3CDTF">2017-11-05T12:36:33Z</dcterms:modified>
</cp:coreProperties>
</file>