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61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72" r:id="rId13"/>
    <p:sldId id="273" r:id="rId14"/>
    <p:sldId id="274" r:id="rId15"/>
    <p:sldId id="275" r:id="rId16"/>
    <p:sldId id="290" r:id="rId17"/>
    <p:sldId id="291" r:id="rId18"/>
    <p:sldId id="292" r:id="rId19"/>
    <p:sldId id="293" r:id="rId20"/>
    <p:sldId id="294" r:id="rId21"/>
    <p:sldId id="296" r:id="rId22"/>
    <p:sldId id="298" r:id="rId23"/>
  </p:sldIdLst>
  <p:sldSz cx="9144000" cy="6858000" type="screen4x3"/>
  <p:notesSz cx="7099300" cy="10234613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rednji slog 4 – poudarek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Svetel slog 2 – poudarek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08" autoAdjust="0"/>
    <p:restoredTop sz="89423" autoAdjust="0"/>
  </p:normalViewPr>
  <p:slideViewPr>
    <p:cSldViewPr>
      <p:cViewPr>
        <p:scale>
          <a:sx n="145" d="100"/>
          <a:sy n="145" d="100"/>
        </p:scale>
        <p:origin x="472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F83CA3F-FC03-9141-9061-5BC68532E235}" type="datetimeFigureOut">
              <a:rPr lang="sl-SI"/>
              <a:pPr>
                <a:defRPr/>
              </a:pPr>
              <a:t>21. 03. 17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pPr>
              <a:defRPr/>
            </a:pPr>
            <a:fld id="{C2EB6BC0-C870-B040-8291-959B2FE0E160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156363A7-5357-0C4D-8702-FE36514BEF07}" type="datetimeFigureOut">
              <a:rPr lang="sl-SI"/>
              <a:pPr>
                <a:defRPr/>
              </a:pPr>
              <a:t>21. 03. 17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sl-SI" noProof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709613" y="4862513"/>
            <a:ext cx="5680075" cy="460375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sl-SI" noProof="0" smtClean="0"/>
              <a:t>Kliknite, če želite urediti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charset="0"/>
              </a:defRPr>
            </a:lvl1pPr>
          </a:lstStyle>
          <a:p>
            <a:pPr>
              <a:defRPr/>
            </a:pPr>
            <a:fld id="{484A9C38-AD74-244A-8008-5919B7D95984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6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x-none"/>
          </a:p>
        </p:txBody>
      </p:sp>
      <p:sp>
        <p:nvSpPr>
          <p:cNvPr id="16387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81E7E078-0728-834A-96F9-650ABD35BF76}" type="slidenum">
              <a:rPr lang="sl-SI" altLang="x-none" sz="1300"/>
              <a:pPr>
                <a:spcBef>
                  <a:spcPct val="0"/>
                </a:spcBef>
              </a:pPr>
              <a:t>1</a:t>
            </a:fld>
            <a:endParaRPr lang="sl-SI" altLang="x-none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434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x-none"/>
          </a:p>
        </p:txBody>
      </p:sp>
      <p:sp>
        <p:nvSpPr>
          <p:cNvPr id="18435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526864C7-3164-4941-97B8-5615727107A7}" type="slidenum">
              <a:rPr lang="sl-SI" altLang="x-none" sz="1300"/>
              <a:pPr>
                <a:spcBef>
                  <a:spcPct val="0"/>
                </a:spcBef>
              </a:pPr>
              <a:t>2</a:t>
            </a:fld>
            <a:endParaRPr lang="sl-SI" altLang="x-none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3884760" y="8685360"/>
            <a:ext cx="2942640" cy="42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 algn="r">
              <a:lnSpc>
                <a:spcPct val="100000"/>
              </a:lnSpc>
            </a:pPr>
            <a:fld id="{44486A7A-2FDF-434B-AED9-5473816F5C8E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12</a:t>
            </a:fld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1143000" y="685800"/>
            <a:ext cx="4571280" cy="342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3"/>
          <p:cNvSpPr/>
          <p:nvPr/>
        </p:nvSpPr>
        <p:spPr>
          <a:xfrm>
            <a:off x="685800" y="4343400"/>
            <a:ext cx="5468040" cy="4096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036390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3884760" y="8685360"/>
            <a:ext cx="2942640" cy="42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 algn="r">
              <a:lnSpc>
                <a:spcPct val="100000"/>
              </a:lnSpc>
            </a:pPr>
            <a:fld id="{44486A7A-2FDF-434B-AED9-5473816F5C8E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13</a:t>
            </a:fld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1143000" y="685800"/>
            <a:ext cx="4571280" cy="342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3"/>
          <p:cNvSpPr/>
          <p:nvPr/>
        </p:nvSpPr>
        <p:spPr>
          <a:xfrm>
            <a:off x="685800" y="4343400"/>
            <a:ext cx="5468040" cy="4096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604846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3884760" y="8685360"/>
            <a:ext cx="2942640" cy="42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 algn="r">
              <a:lnSpc>
                <a:spcPct val="100000"/>
              </a:lnSpc>
            </a:pPr>
            <a:fld id="{44486A7A-2FDF-434B-AED9-5473816F5C8E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14</a:t>
            </a:fld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1143000" y="685800"/>
            <a:ext cx="4571280" cy="342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3"/>
          <p:cNvSpPr/>
          <p:nvPr/>
        </p:nvSpPr>
        <p:spPr>
          <a:xfrm>
            <a:off x="685800" y="4343400"/>
            <a:ext cx="5468040" cy="4096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4689226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3884760" y="8685360"/>
            <a:ext cx="2942640" cy="42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 algn="r">
              <a:lnSpc>
                <a:spcPct val="100000"/>
              </a:lnSpc>
            </a:pPr>
            <a:fld id="{44486A7A-2FDF-434B-AED9-5473816F5C8E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15</a:t>
            </a:fld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1143000" y="685800"/>
            <a:ext cx="4571280" cy="342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3"/>
          <p:cNvSpPr/>
          <p:nvPr/>
        </p:nvSpPr>
        <p:spPr>
          <a:xfrm>
            <a:off x="685800" y="4343400"/>
            <a:ext cx="5468040" cy="4096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750981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ravokotni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Pravokotnik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Pravokotni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sl-SI" dirty="0" smtClean="0"/>
              <a:t>Kliknite, če želite urediti slog podnaslova matrice</a:t>
            </a:r>
            <a:endParaRPr lang="en-US" dirty="0"/>
          </a:p>
        </p:txBody>
      </p:sp>
      <p:sp>
        <p:nvSpPr>
          <p:cNvPr id="10" name="Ograda noge 16"/>
          <p:cNvSpPr>
            <a:spLocks noGrp="1"/>
          </p:cNvSpPr>
          <p:nvPr>
            <p:ph type="ftr" sz="quarter" idx="10"/>
          </p:nvPr>
        </p:nvSpPr>
        <p:spPr>
          <a:xfrm>
            <a:off x="2124075" y="6381750"/>
            <a:ext cx="5184775" cy="366713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 err="1" smtClean="0"/>
              <a:t>Jezikovne</a:t>
            </a:r>
            <a:r>
              <a:rPr lang="en-US" dirty="0" smtClean="0"/>
              <a:t> </a:t>
            </a:r>
            <a:r>
              <a:rPr lang="en-US" dirty="0" err="1" smtClean="0"/>
              <a:t>tehnolgije</a:t>
            </a:r>
            <a:r>
              <a:rPr lang="en-US" dirty="0" smtClean="0"/>
              <a:t>, </a:t>
            </a:r>
            <a:r>
              <a:rPr lang="en-US" dirty="0" err="1"/>
              <a:t>Jernej</a:t>
            </a:r>
            <a:r>
              <a:rPr lang="en-US" dirty="0"/>
              <a:t> </a:t>
            </a:r>
            <a:r>
              <a:rPr lang="en-US" dirty="0" err="1"/>
              <a:t>Vičič</a:t>
            </a:r>
            <a:endParaRPr lang="sl-SI" dirty="0"/>
          </a:p>
        </p:txBody>
      </p:sp>
      <p:sp>
        <p:nvSpPr>
          <p:cNvPr id="11" name="Ograda številke diapozitiva 28"/>
          <p:cNvSpPr>
            <a:spLocks noGrp="1"/>
          </p:cNvSpPr>
          <p:nvPr>
            <p:ph type="sldNum" sz="quarter" idx="11"/>
          </p:nvPr>
        </p:nvSpPr>
        <p:spPr>
          <a:xfrm>
            <a:off x="1216025" y="6354763"/>
            <a:ext cx="8350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DA412-AC57-6B44-9F31-FB6BDE394505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47500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5" name="Ograda številke diapozitiva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E1099-B36F-B945-B354-9F33ACC05B8D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2091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aven konek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Enakokraki trikotnik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aven konek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Ograda noge 4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9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6C058-3AC5-914F-893B-256CBF9CD779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361463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 err="1" smtClean="0"/>
              <a:t>Jezikovne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, </a:t>
            </a:r>
            <a:r>
              <a:rPr lang="en-US" dirty="0" err="1"/>
              <a:t>Jernej</a:t>
            </a:r>
            <a:r>
              <a:rPr lang="en-US" dirty="0"/>
              <a:t> </a:t>
            </a:r>
            <a:r>
              <a:rPr lang="en-US" dirty="0" err="1"/>
              <a:t>Vičič</a:t>
            </a:r>
            <a:endParaRPr lang="sl-SI" dirty="0"/>
          </a:p>
        </p:txBody>
      </p:sp>
      <p:sp>
        <p:nvSpPr>
          <p:cNvPr id="5" name="Ograda številke diapozitiva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25E26-9510-0A42-92E1-E7DFC9744131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2046558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ravokotnik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datuma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noge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 err="1" smtClean="0"/>
              <a:t>Jezikovne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, </a:t>
            </a:r>
            <a:r>
              <a:rPr lang="en-US" dirty="0" err="1"/>
              <a:t>Jernej</a:t>
            </a:r>
            <a:r>
              <a:rPr lang="en-US" dirty="0"/>
              <a:t> </a:t>
            </a:r>
            <a:r>
              <a:rPr lang="en-US" dirty="0" err="1"/>
              <a:t>Vičič</a:t>
            </a:r>
            <a:endParaRPr lang="sl-SI" dirty="0"/>
          </a:p>
        </p:txBody>
      </p:sp>
      <p:sp>
        <p:nvSpPr>
          <p:cNvPr id="8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A1DEC-EA76-0649-8D28-27992C815F1F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269253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6" name="Ograda številke diapozitiva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592B9-3CC7-2343-8795-737AE4BF331D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98097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13" name="Ograda vsebine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8" name="Ograda številke diapozitiva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0AF46-D28A-2647-9CEC-F42AE9DCE741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81399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nakokraki trikotnik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4" name="Ograda datuma 2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noge 3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6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4CEDB-5E17-A14F-A474-896E26130B5C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591311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aven konek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Enakokraki trikotnik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Ograda datuma 1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noge 2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6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E0F1F-27E8-7246-8FC9-7B3687CAE6B1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769142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aven konek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aven konek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Enakokraki trikotnik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12" name="Ograda vsebine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8" name="Ograda datuma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noge 5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10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92623-38E6-AC44-A17B-760E9DFDB806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206739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aven konek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Enakokraki trikotnik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Pravokotnik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sl-SI" noProof="0" smtClean="0"/>
              <a:t>Kliknite ikono, če želite dodati sliko</a:t>
            </a:r>
            <a:endParaRPr lang="en-US" noProof="0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8" name="Ograda datuma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noge 5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10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0AD74-EB9E-B44C-9240-8C2FCD61BDDF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3750952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grada naslova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x-none"/>
              <a:t>Kliknite, če želite urediti slog naslova matrice</a:t>
            </a:r>
            <a:endParaRPr lang="en-US" altLang="x-none"/>
          </a:p>
        </p:txBody>
      </p:sp>
      <p:sp>
        <p:nvSpPr>
          <p:cNvPr id="1027" name="Ograda besedila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x-none"/>
              <a:t>Kliknite, če želite urediti sloge besedila matrice</a:t>
            </a:r>
          </a:p>
          <a:p>
            <a:pPr lvl="1"/>
            <a:r>
              <a:rPr lang="sl-SI" altLang="x-none"/>
              <a:t>Druga raven</a:t>
            </a:r>
          </a:p>
          <a:p>
            <a:pPr lvl="2"/>
            <a:r>
              <a:rPr lang="sl-SI" altLang="x-none"/>
              <a:t>Tretja raven</a:t>
            </a:r>
          </a:p>
          <a:p>
            <a:pPr lvl="3"/>
            <a:r>
              <a:rPr lang="sl-SI" altLang="x-none"/>
              <a:t>Četrta raven</a:t>
            </a:r>
          </a:p>
          <a:p>
            <a:pPr lvl="4"/>
            <a:r>
              <a:rPr lang="sl-SI" altLang="x-none"/>
              <a:t>Peta raven</a:t>
            </a:r>
            <a:endParaRPr lang="en-US" altLang="x-none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2627313" y="6356350"/>
            <a:ext cx="60483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804A418-4AA7-D243-A137-F753C3238016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  <p:sp>
        <p:nvSpPr>
          <p:cNvPr id="1030" name="Raven konek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Raven konek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Enakokraki trikotnik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44" r:id="rId4"/>
    <p:sldLayoutId id="2147483845" r:id="rId5"/>
    <p:sldLayoutId id="2147483850" r:id="rId6"/>
    <p:sldLayoutId id="2147483851" r:id="rId7"/>
    <p:sldLayoutId id="2147483852" r:id="rId8"/>
    <p:sldLayoutId id="2147483853" r:id="rId9"/>
    <p:sldLayoutId id="2147483846" r:id="rId10"/>
    <p:sldLayoutId id="214748385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turisticnikorpus.xml" TargetMode="External"/><Relationship Id="rId3" Type="http://schemas.openxmlformats.org/officeDocument/2006/relationships/hyperlink" Target="tk2_9.xml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microsoft.com/office/2007/relationships/hdphoto" Target="../media/hdphoto1.wdp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Naslov 1"/>
          <p:cNvSpPr>
            <a:spLocks noGrp="1"/>
          </p:cNvSpPr>
          <p:nvPr>
            <p:ph type="ctrTitle"/>
          </p:nvPr>
        </p:nvSpPr>
        <p:spPr>
          <a:xfrm>
            <a:off x="442913" y="3557588"/>
            <a:ext cx="7772400" cy="1470025"/>
          </a:xfrm>
        </p:spPr>
        <p:txBody>
          <a:bodyPr/>
          <a:lstStyle/>
          <a:p>
            <a:pPr eaLnBrk="1" hangingPunct="1"/>
            <a:r>
              <a:rPr lang="sl-SI" altLang="x-none" sz="2800" dirty="0" smtClean="0"/>
              <a:t>Terminologija</a:t>
            </a:r>
            <a:endParaRPr lang="sl-SI" altLang="x-none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785938" y="676275"/>
            <a:ext cx="6400800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sl-SI" dirty="0" smtClean="0"/>
              <a:t>Jezikovne tehnologije</a:t>
            </a:r>
            <a:endParaRPr lang="sl-SI" dirty="0"/>
          </a:p>
        </p:txBody>
      </p:sp>
      <p:sp>
        <p:nvSpPr>
          <p:cNvPr id="15363" name="Podnaslov 2"/>
          <p:cNvSpPr txBox="1">
            <a:spLocks/>
          </p:cNvSpPr>
          <p:nvPr/>
        </p:nvSpPr>
        <p:spPr bwMode="auto">
          <a:xfrm>
            <a:off x="1071563" y="5214938"/>
            <a:ext cx="714375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charset="2"/>
              <a:buChar char=""/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charset="2"/>
              <a:buChar char=""/>
              <a:defRPr sz="23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charset="2"/>
              <a:buChar char="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Tx/>
              <a:buSzTx/>
              <a:buFont typeface="Arial" charset="0"/>
              <a:buNone/>
            </a:pPr>
            <a:r>
              <a:rPr lang="sl-SI" altLang="x-none" sz="1800">
                <a:solidFill>
                  <a:srgbClr val="898989"/>
                </a:solidFill>
              </a:rPr>
              <a:t>Jernej Vičič   	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4977"/>
            <a:ext cx="8229600" cy="972344"/>
          </a:xfrm>
        </p:spPr>
        <p:txBody>
          <a:bodyPr/>
          <a:lstStyle/>
          <a:p>
            <a:r>
              <a:rPr lang="sl-SI" altLang="x-none" dirty="0"/>
              <a:t>Gradiva predelamo v enoten zapis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1201688"/>
          </a:xfrm>
        </p:spPr>
        <p:txBody>
          <a:bodyPr/>
          <a:lstStyle/>
          <a:p>
            <a:r>
              <a:rPr lang="en-US" dirty="0" err="1"/>
              <a:t>Vsa</a:t>
            </a:r>
            <a:r>
              <a:rPr lang="en-US" dirty="0"/>
              <a:t> </a:t>
            </a:r>
            <a:r>
              <a:rPr lang="en-US" dirty="0" err="1"/>
              <a:t>gradiva</a:t>
            </a:r>
            <a:r>
              <a:rPr lang="en-US" dirty="0"/>
              <a:t> so v pdf,</a:t>
            </a:r>
          </a:p>
          <a:p>
            <a:r>
              <a:rPr lang="en-US" dirty="0" err="1"/>
              <a:t>predelamo</a:t>
            </a:r>
            <a:r>
              <a:rPr lang="en-US" dirty="0"/>
              <a:t> v txt UTF-8.</a:t>
            </a:r>
          </a:p>
        </p:txBody>
      </p:sp>
      <p:sp>
        <p:nvSpPr>
          <p:cNvPr id="4" name="Pravokotnik 1"/>
          <p:cNvSpPr/>
          <p:nvPr/>
        </p:nvSpPr>
        <p:spPr>
          <a:xfrm>
            <a:off x="467544" y="3789040"/>
            <a:ext cx="83529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1" dirty="0" err="1" smtClean="0">
                <a:latin typeface="Courier New" pitchFamily="49" charset="0"/>
                <a:cs typeface="Courier New" pitchFamily="49" charset="0"/>
              </a:rPr>
              <a:t>find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"." -</a:t>
            </a:r>
            <a:r>
              <a:rPr lang="sl-SI" b="1" dirty="0" err="1" smtClean="0">
                <a:latin typeface="Courier New" pitchFamily="49" charset="0"/>
                <a:cs typeface="Courier New" pitchFamily="49" charset="0"/>
              </a:rPr>
              <a:t>iname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"*.</a:t>
            </a:r>
            <a:r>
              <a:rPr lang="sl-SI" b="1" dirty="0" err="1" smtClean="0">
                <a:latin typeface="Courier New" pitchFamily="49" charset="0"/>
                <a:cs typeface="Courier New" pitchFamily="49" charset="0"/>
              </a:rPr>
              <a:t>pdf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*" |</a:t>
            </a:r>
          </a:p>
          <a:p>
            <a:r>
              <a:rPr lang="sl-SI" b="1" dirty="0" err="1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b="1" dirty="0" err="1" smtClean="0">
                <a:latin typeface="Courier New" pitchFamily="49" charset="0"/>
                <a:cs typeface="Courier New" pitchFamily="49" charset="0"/>
              </a:rPr>
              <a:t>read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-r F</a:t>
            </a:r>
          </a:p>
          <a:p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do</a:t>
            </a:r>
          </a:p>
          <a:p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 NEWFILE="${F/\.</a:t>
            </a:r>
            <a:r>
              <a:rPr lang="sl-SI" b="1" dirty="0" err="1" smtClean="0">
                <a:latin typeface="Courier New" pitchFamily="49" charset="0"/>
                <a:cs typeface="Courier New" pitchFamily="49" charset="0"/>
              </a:rPr>
              <a:t>pdf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/.</a:t>
            </a:r>
            <a:r>
              <a:rPr lang="sl-SI" b="1" dirty="0" err="1" smtClean="0">
                <a:latin typeface="Courier New" pitchFamily="49" charset="0"/>
                <a:cs typeface="Courier New" pitchFamily="49" charset="0"/>
              </a:rPr>
              <a:t>txt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}"</a:t>
            </a:r>
          </a:p>
          <a:p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b="1" dirty="0" err="1" smtClean="0">
                <a:latin typeface="Courier New" pitchFamily="49" charset="0"/>
                <a:cs typeface="Courier New" pitchFamily="49" charset="0"/>
              </a:rPr>
              <a:t>pdftotext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-</a:t>
            </a:r>
            <a:r>
              <a:rPr lang="sl-SI" b="1" dirty="0" err="1" smtClean="0">
                <a:latin typeface="Courier New" pitchFamily="49" charset="0"/>
                <a:cs typeface="Courier New" pitchFamily="49" charset="0"/>
              </a:rPr>
              <a:t>enc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UTF-8 "${F}" "${NEWFILE}"</a:t>
            </a:r>
          </a:p>
          <a:p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done</a:t>
            </a:r>
            <a:endParaRPr lang="sl-SI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664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4977"/>
            <a:ext cx="8229600" cy="972344"/>
          </a:xfrm>
        </p:spPr>
        <p:txBody>
          <a:bodyPr/>
          <a:lstStyle/>
          <a:p>
            <a:r>
              <a:rPr lang="sl-SI" altLang="x-none" dirty="0"/>
              <a:t>Lematizacija in označevanje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lematizacija</a:t>
            </a:r>
            <a:r>
              <a:rPr lang="en-US" dirty="0"/>
              <a:t> in </a:t>
            </a:r>
            <a:r>
              <a:rPr lang="en-US" dirty="0" err="1"/>
              <a:t>označevanje</a:t>
            </a:r>
            <a:r>
              <a:rPr lang="en-US" dirty="0"/>
              <a:t> z </a:t>
            </a:r>
            <a:r>
              <a:rPr lang="en-US" dirty="0" err="1"/>
              <a:t>oznakami</a:t>
            </a:r>
            <a:r>
              <a:rPr lang="en-US" dirty="0"/>
              <a:t> MSD,</a:t>
            </a:r>
          </a:p>
          <a:p>
            <a:r>
              <a:rPr lang="en-US" dirty="0" err="1"/>
              <a:t>zapisovanje</a:t>
            </a:r>
            <a:r>
              <a:rPr lang="en-US" dirty="0"/>
              <a:t> v </a:t>
            </a:r>
            <a:r>
              <a:rPr lang="en-US" dirty="0" err="1"/>
              <a:t>standardiziran</a:t>
            </a:r>
            <a:r>
              <a:rPr lang="en-US" dirty="0"/>
              <a:t> format (TEI-P5):</a:t>
            </a:r>
          </a:p>
          <a:p>
            <a:r>
              <a:rPr lang="en-US" dirty="0"/>
              <a:t>TOTALE:</a:t>
            </a:r>
          </a:p>
          <a:p>
            <a:r>
              <a:rPr lang="en-US" dirty="0" err="1"/>
              <a:t>lematizacija</a:t>
            </a:r>
            <a:r>
              <a:rPr lang="en-US" dirty="0"/>
              <a:t>,</a:t>
            </a:r>
          </a:p>
          <a:p>
            <a:r>
              <a:rPr lang="en-US" dirty="0" err="1"/>
              <a:t>označevanje</a:t>
            </a:r>
            <a:r>
              <a:rPr lang="en-US" dirty="0"/>
              <a:t> MSD,</a:t>
            </a:r>
          </a:p>
          <a:p>
            <a:r>
              <a:rPr lang="en-US" dirty="0" err="1"/>
              <a:t>pretvorba</a:t>
            </a:r>
            <a:r>
              <a:rPr lang="en-US" dirty="0"/>
              <a:t> v TEI-P5.</a:t>
            </a:r>
          </a:p>
        </p:txBody>
      </p:sp>
    </p:spTree>
    <p:extLst>
      <p:ext uri="{BB962C8B-B14F-4D97-AF65-F5344CB8AC3E}">
        <p14:creationId xmlns:p14="http://schemas.microsoft.com/office/powerpoint/2010/main" val="325238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755576" y="332655"/>
            <a:ext cx="80648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&lt;div&gt;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&lt;p&gt;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&lt;s&gt;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&lt;w 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lemma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="univerza" 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ana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="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Ncfsn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"&gt;UNIVERZA&lt;/w&gt;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&lt;w 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lemma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="v" 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ana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="Sl"&gt;V&lt;/w&gt;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&lt;w 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lemma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="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ljubljana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" 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ana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="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Npfsl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"&gt;LJUBLJANI&lt;/w&gt;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&lt;w 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lemma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="ekonomski" 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ana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="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Agufsn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"&gt;EKONOMSKA&lt;/w&gt;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&lt;w 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lemma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="fakulteta" 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ana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="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Ncfsn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"&gt;FAKULTETA&lt;/w&gt;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&lt;/s&gt;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&lt;/p&gt;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&lt;p&gt;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&lt;s&gt;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&lt;w 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lemma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="diplomski" 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ana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="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Agufsa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"&gt;DIPLOMSKO&lt;/w&gt;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&lt;w 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lemma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="delo" 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ana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="</a:t>
            </a:r>
            <a:r>
              <a:rPr lang="sl-SI" b="1" dirty="0" err="1" smtClean="0">
                <a:latin typeface="Courier New" charset="0"/>
                <a:ea typeface="Courier New" charset="0"/>
                <a:cs typeface="Courier New" charset="0"/>
              </a:rPr>
              <a:t>Ncnsa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"&gt;DELO&lt;/w&gt;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&lt;/s&gt;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&lt;/p&gt;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&lt;p&gt;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&lt;s&gt;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&lt;w </a:t>
            </a:r>
            <a:r>
              <a:rPr lang="sl-SI" b="1" dirty="0">
                <a:latin typeface="Courier New" charset="0"/>
                <a:ea typeface="Courier New" charset="0"/>
                <a:cs typeface="Courier New" charset="0"/>
              </a:rPr>
              <a:t>lemma</a:t>
            </a:r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="anon_ime1" ana="Npmsg"&gt;anon_ime&lt;/w&gt;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&lt;w lemma="anon_priimek1" ana="Ncmsn"&gt;anon_priimek1&lt;/w&gt;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&lt;/s&gt;</a:t>
            </a:r>
          </a:p>
          <a:p>
            <a:r>
              <a:rPr lang="sl-SI" b="1" dirty="0" smtClean="0">
                <a:latin typeface="Courier New" charset="0"/>
                <a:ea typeface="Courier New" charset="0"/>
                <a:cs typeface="Courier New" charset="0"/>
              </a:rPr>
              <a:t>&lt;/p&gt;</a:t>
            </a:r>
            <a:endParaRPr lang="sl-SI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80909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331640" y="2564904"/>
            <a:ext cx="80648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>
                <a:latin typeface="+mn-lt"/>
              </a:rPr>
              <a:t>UNIVERZA</a:t>
            </a:r>
          </a:p>
          <a:p>
            <a:r>
              <a:rPr lang="sl-SI" dirty="0" smtClean="0">
                <a:latin typeface="+mn-lt"/>
              </a:rPr>
              <a:t>V</a:t>
            </a:r>
          </a:p>
          <a:p>
            <a:r>
              <a:rPr lang="sl-SI" dirty="0" smtClean="0">
                <a:latin typeface="+mn-lt"/>
              </a:rPr>
              <a:t>LJUBLJANI</a:t>
            </a:r>
          </a:p>
          <a:p>
            <a:r>
              <a:rPr lang="sl-SI" dirty="0" smtClean="0">
                <a:latin typeface="+mn-lt"/>
              </a:rPr>
              <a:t>EKONOMSKA</a:t>
            </a:r>
          </a:p>
          <a:p>
            <a:r>
              <a:rPr lang="sl-SI" dirty="0" smtClean="0">
                <a:latin typeface="+mn-lt"/>
              </a:rPr>
              <a:t>FAKULTETA</a:t>
            </a:r>
          </a:p>
          <a:p>
            <a:endParaRPr lang="sl-SI" dirty="0" smtClean="0">
              <a:latin typeface="+mn-lt"/>
            </a:endParaRPr>
          </a:p>
          <a:p>
            <a:r>
              <a:rPr lang="sl-SI" dirty="0" smtClean="0">
                <a:latin typeface="+mn-lt"/>
              </a:rPr>
              <a:t>DIPLOMSKO</a:t>
            </a:r>
          </a:p>
          <a:p>
            <a:r>
              <a:rPr lang="sl-SI" dirty="0" smtClean="0">
                <a:latin typeface="+mn-lt"/>
              </a:rPr>
              <a:t>DELO</a:t>
            </a:r>
          </a:p>
          <a:p>
            <a:endParaRPr lang="sl-SI" dirty="0" smtClean="0">
              <a:latin typeface="+mn-lt"/>
            </a:endParaRPr>
          </a:p>
          <a:p>
            <a:r>
              <a:rPr lang="sl-SI" dirty="0">
                <a:latin typeface="+mn-lt"/>
                <a:ea typeface="Courier New" charset="0"/>
                <a:cs typeface="Courier New" charset="0"/>
              </a:rPr>
              <a:t>anon_ime1</a:t>
            </a:r>
            <a:endParaRPr lang="sl-SI" dirty="0" smtClean="0">
              <a:latin typeface="+mn-lt"/>
            </a:endParaRPr>
          </a:p>
          <a:p>
            <a:r>
              <a:rPr lang="sl-SI" dirty="0">
                <a:latin typeface="+mn-lt"/>
                <a:ea typeface="Courier New" charset="0"/>
                <a:cs typeface="Courier New" charset="0"/>
              </a:rPr>
              <a:t>anon_priimek1</a:t>
            </a:r>
            <a:endParaRPr lang="sl-SI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7465472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2223189" y="2492896"/>
            <a:ext cx="29523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err="1" smtClean="0"/>
              <a:t>Ncfsn</a:t>
            </a:r>
            <a:endParaRPr lang="sl-SI" dirty="0" smtClean="0"/>
          </a:p>
          <a:p>
            <a:r>
              <a:rPr lang="sl-SI" dirty="0" smtClean="0"/>
              <a:t>Sl</a:t>
            </a:r>
          </a:p>
          <a:p>
            <a:r>
              <a:rPr lang="sl-SI" dirty="0" err="1" smtClean="0"/>
              <a:t>Npfsl</a:t>
            </a:r>
            <a:endParaRPr lang="sl-SI" dirty="0" smtClean="0"/>
          </a:p>
          <a:p>
            <a:r>
              <a:rPr lang="sl-SI" dirty="0" err="1" smtClean="0"/>
              <a:t>Agufsn</a:t>
            </a:r>
            <a:endParaRPr lang="sl-SI" dirty="0" smtClean="0"/>
          </a:p>
          <a:p>
            <a:r>
              <a:rPr lang="sl-SI" dirty="0" err="1" smtClean="0"/>
              <a:t>Ncfsn</a:t>
            </a:r>
            <a:endParaRPr lang="sl-SI" dirty="0" smtClean="0"/>
          </a:p>
          <a:p>
            <a:endParaRPr lang="sl-SI" dirty="0"/>
          </a:p>
          <a:p>
            <a:r>
              <a:rPr lang="sl-SI" dirty="0" err="1" smtClean="0"/>
              <a:t>Agufsa</a:t>
            </a:r>
            <a:endParaRPr lang="sl-SI" dirty="0" smtClean="0"/>
          </a:p>
          <a:p>
            <a:r>
              <a:rPr lang="sl-SI" dirty="0" err="1" smtClean="0"/>
              <a:t>Ncnsa</a:t>
            </a:r>
            <a:endParaRPr lang="sl-SI" dirty="0" smtClean="0"/>
          </a:p>
          <a:p>
            <a:endParaRPr lang="sl-SI" dirty="0" smtClean="0"/>
          </a:p>
          <a:p>
            <a:r>
              <a:rPr lang="sl-SI" dirty="0" err="1" smtClean="0"/>
              <a:t>Npmsg</a:t>
            </a:r>
            <a:endParaRPr lang="sl-SI" dirty="0" smtClean="0"/>
          </a:p>
          <a:p>
            <a:r>
              <a:rPr lang="sl-SI" dirty="0" err="1" smtClean="0"/>
              <a:t>Ncmsn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1712512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2123728" y="2420888"/>
            <a:ext cx="30963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>
                <a:latin typeface="+mn-lt"/>
              </a:rPr>
              <a:t>univerza</a:t>
            </a:r>
          </a:p>
          <a:p>
            <a:r>
              <a:rPr lang="sl-SI" dirty="0" smtClean="0">
                <a:latin typeface="+mn-lt"/>
              </a:rPr>
              <a:t>v</a:t>
            </a:r>
          </a:p>
          <a:p>
            <a:r>
              <a:rPr lang="sl-SI" dirty="0" err="1" smtClean="0">
                <a:latin typeface="+mn-lt"/>
              </a:rPr>
              <a:t>ljubljana</a:t>
            </a:r>
            <a:endParaRPr lang="sl-SI" dirty="0" smtClean="0">
              <a:latin typeface="+mn-lt"/>
            </a:endParaRPr>
          </a:p>
          <a:p>
            <a:r>
              <a:rPr lang="sl-SI" dirty="0" smtClean="0">
                <a:latin typeface="+mn-lt"/>
              </a:rPr>
              <a:t>ekonomski</a:t>
            </a:r>
          </a:p>
          <a:p>
            <a:r>
              <a:rPr lang="sl-SI" dirty="0" smtClean="0">
                <a:latin typeface="+mn-lt"/>
              </a:rPr>
              <a:t>fakulteta</a:t>
            </a:r>
          </a:p>
          <a:p>
            <a:endParaRPr lang="sl-SI" dirty="0">
              <a:latin typeface="+mn-lt"/>
            </a:endParaRPr>
          </a:p>
          <a:p>
            <a:r>
              <a:rPr lang="sl-SI" dirty="0" smtClean="0">
                <a:latin typeface="+mn-lt"/>
              </a:rPr>
              <a:t>diplomski</a:t>
            </a:r>
          </a:p>
          <a:p>
            <a:r>
              <a:rPr lang="sl-SI" dirty="0" smtClean="0">
                <a:latin typeface="+mn-lt"/>
              </a:rPr>
              <a:t>delo</a:t>
            </a:r>
          </a:p>
          <a:p>
            <a:endParaRPr lang="sl-SI" dirty="0" smtClean="0">
              <a:latin typeface="+mn-lt"/>
            </a:endParaRPr>
          </a:p>
          <a:p>
            <a:r>
              <a:rPr lang="sl-SI" dirty="0">
                <a:latin typeface="+mn-lt"/>
                <a:ea typeface="Courier New" charset="0"/>
                <a:cs typeface="Courier New" charset="0"/>
              </a:rPr>
              <a:t>anon_ime1</a:t>
            </a:r>
            <a:endParaRPr lang="sl-SI" dirty="0" smtClean="0">
              <a:latin typeface="+mn-lt"/>
            </a:endParaRPr>
          </a:p>
          <a:p>
            <a:r>
              <a:rPr lang="sl-SI" dirty="0">
                <a:latin typeface="+mn-lt"/>
                <a:ea typeface="Courier New" charset="0"/>
                <a:cs typeface="Courier New" charset="0"/>
              </a:rPr>
              <a:t>anon_priimek1</a:t>
            </a:r>
            <a:endParaRPr lang="sl-SI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524240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4977"/>
            <a:ext cx="8229600" cy="972344"/>
          </a:xfrm>
        </p:spPr>
        <p:txBody>
          <a:bodyPr/>
          <a:lstStyle/>
          <a:p>
            <a:r>
              <a:rPr lang="sl-SI" altLang="x-none" dirty="0"/>
              <a:t>Združevanje posameznih datotek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XML TEI P5 </a:t>
            </a:r>
            <a:r>
              <a:rPr lang="en-US" dirty="0" err="1"/>
              <a:t>dokument</a:t>
            </a:r>
            <a:r>
              <a:rPr lang="en-US" dirty="0"/>
              <a:t>,</a:t>
            </a:r>
          </a:p>
          <a:p>
            <a:r>
              <a:rPr lang="en-US" dirty="0" err="1"/>
              <a:t>vsaka</a:t>
            </a:r>
            <a:r>
              <a:rPr lang="en-US" dirty="0"/>
              <a:t> </a:t>
            </a:r>
            <a:r>
              <a:rPr lang="en-US" dirty="0" err="1"/>
              <a:t>datoteka</a:t>
            </a:r>
            <a:r>
              <a:rPr lang="en-US" dirty="0"/>
              <a:t> je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/>
              <a:t>entiteta</a:t>
            </a:r>
            <a:r>
              <a:rPr lang="en-US" dirty="0"/>
              <a:t>,</a:t>
            </a:r>
          </a:p>
          <a:p>
            <a:r>
              <a:rPr lang="en-US" dirty="0" err="1"/>
              <a:t>glavna</a:t>
            </a:r>
            <a:r>
              <a:rPr lang="en-US" dirty="0"/>
              <a:t> „driver“ </a:t>
            </a:r>
            <a:r>
              <a:rPr lang="en-US" dirty="0" err="1"/>
              <a:t>datoteka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vključuje</a:t>
            </a:r>
            <a:r>
              <a:rPr lang="en-US" dirty="0"/>
              <a:t> </a:t>
            </a:r>
            <a:r>
              <a:rPr lang="en-US" dirty="0" err="1"/>
              <a:t>vse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datoteke</a:t>
            </a:r>
            <a:r>
              <a:rPr lang="en-US" dirty="0"/>
              <a:t>:</a:t>
            </a:r>
          </a:p>
          <a:p>
            <a:r>
              <a:rPr lang="en-US" dirty="0">
                <a:hlinkClick r:id="rId2" action="ppaction://hlinkpres?slideindex=1&amp;slidetitle="/>
              </a:rPr>
              <a:t>driver</a:t>
            </a:r>
            <a:r>
              <a:rPr lang="en-US" dirty="0"/>
              <a:t>,</a:t>
            </a:r>
          </a:p>
          <a:p>
            <a:r>
              <a:rPr lang="en-US" dirty="0"/>
              <a:t>primer </a:t>
            </a:r>
            <a:r>
              <a:rPr lang="en-US" dirty="0" err="1">
                <a:hlinkClick r:id="rId3" action="ppaction://hlinkpres?slideindex=1&amp;slidetitle="/>
              </a:rPr>
              <a:t>datoteke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4611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4977"/>
            <a:ext cx="8229600" cy="972344"/>
          </a:xfrm>
        </p:spPr>
        <p:txBody>
          <a:bodyPr/>
          <a:lstStyle/>
          <a:p>
            <a:r>
              <a:rPr lang="sl-SI" altLang="x-none" dirty="0" smtClean="0"/>
              <a:t>Izdelava kandidatov</a:t>
            </a:r>
            <a:endParaRPr lang="sl-SI" altLang="x-none" dirty="0"/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zbirka</a:t>
            </a:r>
            <a:r>
              <a:rPr lang="en-US" dirty="0"/>
              <a:t> </a:t>
            </a:r>
            <a:r>
              <a:rPr lang="en-US" dirty="0" err="1"/>
              <a:t>kandidatov</a:t>
            </a:r>
            <a:r>
              <a:rPr lang="en-US" dirty="0"/>
              <a:t>,</a:t>
            </a:r>
          </a:p>
          <a:p>
            <a:r>
              <a:rPr lang="en-US" dirty="0" err="1"/>
              <a:t>sejanje</a:t>
            </a:r>
            <a:r>
              <a:rPr lang="en-US" dirty="0"/>
              <a:t> s </a:t>
            </a:r>
            <a:r>
              <a:rPr lang="en-US" dirty="0" err="1"/>
              <a:t>pomočjo</a:t>
            </a:r>
            <a:r>
              <a:rPr lang="en-US" dirty="0"/>
              <a:t> </a:t>
            </a:r>
            <a:r>
              <a:rPr lang="en-US" dirty="0" err="1"/>
              <a:t>frekvenc</a:t>
            </a:r>
            <a:r>
              <a:rPr lang="en-US" dirty="0"/>
              <a:t>,</a:t>
            </a:r>
          </a:p>
          <a:p>
            <a:r>
              <a:rPr lang="en-US" dirty="0" err="1"/>
              <a:t>ročni</a:t>
            </a:r>
            <a:r>
              <a:rPr lang="en-US" dirty="0"/>
              <a:t> </a:t>
            </a:r>
            <a:r>
              <a:rPr lang="en-US" dirty="0" err="1"/>
              <a:t>pregled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5564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4977"/>
            <a:ext cx="8229600" cy="972344"/>
          </a:xfrm>
        </p:spPr>
        <p:txBody>
          <a:bodyPr/>
          <a:lstStyle/>
          <a:p>
            <a:r>
              <a:rPr lang="sl-SI" altLang="x-none" dirty="0" smtClean="0"/>
              <a:t>Izdelava seznamov</a:t>
            </a:r>
            <a:endParaRPr lang="sl-SI" altLang="x-none" dirty="0"/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monogrami</a:t>
            </a:r>
            <a:r>
              <a:rPr lang="en-US" dirty="0"/>
              <a:t>,</a:t>
            </a:r>
          </a:p>
          <a:p>
            <a:r>
              <a:rPr lang="en-US" dirty="0" err="1"/>
              <a:t>bigrami</a:t>
            </a:r>
            <a:r>
              <a:rPr lang="en-US" dirty="0"/>
              <a:t>, </a:t>
            </a:r>
          </a:p>
          <a:p>
            <a:r>
              <a:rPr lang="en-US" dirty="0" err="1"/>
              <a:t>trigrami</a:t>
            </a:r>
            <a:r>
              <a:rPr lang="en-US" dirty="0"/>
              <a:t>, </a:t>
            </a:r>
          </a:p>
          <a:p>
            <a:r>
              <a:rPr lang="en-US" dirty="0"/>
              <a:t>4?</a:t>
            </a:r>
          </a:p>
          <a:p>
            <a:r>
              <a:rPr lang="en-US" dirty="0" smtClean="0"/>
              <a:t>sort.</a:t>
            </a:r>
            <a:endParaRPr lang="en-US" dirty="0"/>
          </a:p>
        </p:txBody>
      </p:sp>
      <p:sp>
        <p:nvSpPr>
          <p:cNvPr id="4" name="Pravokotnik 1"/>
          <p:cNvSpPr/>
          <p:nvPr/>
        </p:nvSpPr>
        <p:spPr>
          <a:xfrm>
            <a:off x="502714" y="4484563"/>
            <a:ext cx="802972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text2ngram -n1 -l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start.upr.txt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&gt;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start.upr.txt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_n1</a:t>
            </a:r>
          </a:p>
          <a:p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text2ngram -n2 -l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start.upr.txt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&gt;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start.upr.txt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_n2</a:t>
            </a:r>
          </a:p>
          <a:p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text2ngram -n3 -l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start.upr.txt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&gt;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start.upr.txt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_n3</a:t>
            </a:r>
          </a:p>
          <a:p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text2ngram -n4 -l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start.upr.txt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&gt;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start.upr.txt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_n4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695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4977"/>
            <a:ext cx="8229600" cy="972344"/>
          </a:xfrm>
        </p:spPr>
        <p:txBody>
          <a:bodyPr/>
          <a:lstStyle/>
          <a:p>
            <a:r>
              <a:rPr lang="sl-SI" altLang="x-none" dirty="0" smtClean="0"/>
              <a:t>Izdelava seznamov</a:t>
            </a:r>
            <a:endParaRPr lang="sl-SI" altLang="x-none" dirty="0"/>
          </a:p>
        </p:txBody>
      </p:sp>
      <p:sp>
        <p:nvSpPr>
          <p:cNvPr id="6" name="CustomShape 3"/>
          <p:cNvSpPr/>
          <p:nvPr/>
        </p:nvSpPr>
        <p:spPr>
          <a:xfrm>
            <a:off x="611280" y="2103480"/>
            <a:ext cx="7651080" cy="74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2800" spc="-1" dirty="0" smtClean="0">
                <a:uFill>
                  <a:solidFill>
                    <a:srgbClr val="FFFFFF"/>
                  </a:solidFill>
                </a:uFill>
                <a:latin typeface="Times New Roman"/>
              </a:rPr>
              <a:t>PRID+SAM,</a:t>
            </a: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2800" spc="-1" dirty="0" smtClean="0">
                <a:uFill>
                  <a:solidFill>
                    <a:srgbClr val="FFFFFF"/>
                  </a:solidFill>
                </a:uFill>
                <a:latin typeface="Times New Roman"/>
              </a:rPr>
              <a:t>SAM+SAM,</a:t>
            </a: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2800" spc="-1" dirty="0" smtClean="0">
                <a:uFill>
                  <a:solidFill>
                    <a:srgbClr val="FFFFFF"/>
                  </a:solidFill>
                </a:uFill>
                <a:latin typeface="Times New Roman"/>
              </a:rPr>
              <a:t>SAM+SAM+SAM,</a:t>
            </a: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2800" spc="-1" dirty="0" smtClean="0">
                <a:uFill>
                  <a:solidFill>
                    <a:srgbClr val="FFFFFF"/>
                  </a:solidFill>
                </a:uFill>
                <a:latin typeface="Times New Roman"/>
              </a:rPr>
              <a:t>PRID+PRID+SAM,</a:t>
            </a: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2800" spc="-1" dirty="0" smtClean="0">
                <a:uFill>
                  <a:solidFill>
                    <a:srgbClr val="FFFFFF"/>
                  </a:solidFill>
                </a:uFill>
                <a:latin typeface="Times New Roman"/>
              </a:rPr>
              <a:t>PRID+SAM+SAM,</a:t>
            </a: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2800" spc="-1" dirty="0" smtClean="0">
                <a:uFill>
                  <a:solidFill>
                    <a:srgbClr val="FFFFFF"/>
                  </a:solidFill>
                </a:uFill>
                <a:latin typeface="Times New Roman"/>
              </a:rPr>
              <a:t>SAM+PRID+SAM,</a:t>
            </a: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2800" spc="-1" dirty="0" smtClean="0">
                <a:uFill>
                  <a:solidFill>
                    <a:srgbClr val="FFFFFF"/>
                  </a:solidFill>
                </a:uFill>
                <a:latin typeface="Times New Roman"/>
              </a:rPr>
              <a:t>SAM+PRED+SAM,</a:t>
            </a: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2800" spc="-1" dirty="0" smtClean="0">
                <a:uFill>
                  <a:solidFill>
                    <a:srgbClr val="FFFFFF"/>
                  </a:solidFill>
                </a:uFill>
                <a:latin typeface="Times New Roman"/>
              </a:rPr>
              <a:t>..</a:t>
            </a:r>
            <a:r>
              <a:rPr lang="sl-SI" sz="2800" spc="-1" dirty="0" smtClean="0">
                <a:uFill>
                  <a:solidFill>
                    <a:srgbClr val="FFFFFF"/>
                  </a:solidFill>
                </a:uFill>
                <a:latin typeface="Times New Roman"/>
              </a:rPr>
              <a:t>.</a:t>
            </a:r>
          </a:p>
          <a:p>
            <a:pPr marL="720">
              <a:lnSpc>
                <a:spcPct val="100000"/>
              </a:lnSpc>
              <a:buClr>
                <a:srgbClr val="000000"/>
              </a:buClr>
            </a:pPr>
            <a:endParaRPr lang="sl-SI" sz="2800" spc="-1" dirty="0" smtClean="0"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25709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Ograda noge 2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charset="2"/>
              <a:buChar char=""/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charset="2"/>
              <a:buChar char=""/>
              <a:defRPr sz="23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charset="2"/>
              <a:buChar char="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400" dirty="0" err="1" smtClean="0">
                <a:solidFill>
                  <a:schemeClr val="tx2"/>
                </a:solidFill>
              </a:rPr>
              <a:t>Jezikovne</a:t>
            </a:r>
            <a:r>
              <a:rPr lang="en-US" altLang="x-none" sz="1400" dirty="0" smtClean="0">
                <a:solidFill>
                  <a:schemeClr val="tx2"/>
                </a:solidFill>
              </a:rPr>
              <a:t> </a:t>
            </a:r>
            <a:r>
              <a:rPr lang="en-US" altLang="x-none" sz="1400" dirty="0" err="1" smtClean="0">
                <a:solidFill>
                  <a:schemeClr val="tx2"/>
                </a:solidFill>
              </a:rPr>
              <a:t>tehnologije</a:t>
            </a:r>
            <a:r>
              <a:rPr lang="en-US" altLang="x-none" sz="1400" dirty="0" smtClean="0">
                <a:solidFill>
                  <a:schemeClr val="tx2"/>
                </a:solidFill>
              </a:rPr>
              <a:t>, </a:t>
            </a:r>
            <a:r>
              <a:rPr lang="en-US" altLang="x-none" sz="1400" dirty="0" err="1">
                <a:solidFill>
                  <a:schemeClr val="tx2"/>
                </a:solidFill>
              </a:rPr>
              <a:t>Jernej</a:t>
            </a:r>
            <a:r>
              <a:rPr lang="en-US" altLang="x-none" sz="1400" dirty="0">
                <a:solidFill>
                  <a:schemeClr val="tx2"/>
                </a:solidFill>
              </a:rPr>
              <a:t> </a:t>
            </a:r>
            <a:r>
              <a:rPr lang="en-US" altLang="x-none" sz="1400" dirty="0" err="1">
                <a:solidFill>
                  <a:schemeClr val="tx2"/>
                </a:solidFill>
              </a:rPr>
              <a:t>Vičič</a:t>
            </a:r>
            <a:endParaRPr lang="sl-SI" altLang="x-none" sz="1400" dirty="0">
              <a:solidFill>
                <a:schemeClr val="tx2"/>
              </a:solidFill>
            </a:endParaRPr>
          </a:p>
        </p:txBody>
      </p:sp>
      <p:sp>
        <p:nvSpPr>
          <p:cNvPr id="1741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x-none" dirty="0"/>
              <a:t>Vsebina </a:t>
            </a:r>
            <a:r>
              <a:rPr lang="sl-SI" altLang="x-none" dirty="0" smtClean="0"/>
              <a:t>predavanja</a:t>
            </a:r>
            <a:endParaRPr lang="sl-SI" altLang="x-none" dirty="0"/>
          </a:p>
        </p:txBody>
      </p:sp>
      <p:sp>
        <p:nvSpPr>
          <p:cNvPr id="17411" name="Ograda številke diapozitiva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charset="2"/>
              <a:buChar char=""/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charset="2"/>
              <a:buChar char=""/>
              <a:defRPr sz="23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charset="2"/>
              <a:buChar char="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78C57D4-55C7-2C46-A14B-9BC98637E10B}" type="slidenum">
              <a:rPr lang="sl-SI" altLang="x-none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sl-SI" altLang="x-none" sz="1400">
              <a:solidFill>
                <a:schemeClr val="tx2"/>
              </a:solidFill>
            </a:endParaRPr>
          </a:p>
        </p:txBody>
      </p:sp>
      <p:sp>
        <p:nvSpPr>
          <p:cNvPr id="17412" name="Ograda vsebine 5"/>
          <p:cNvSpPr>
            <a:spLocks noGrp="1"/>
          </p:cNvSpPr>
          <p:nvPr>
            <p:ph sz="quarter" idx="1"/>
          </p:nvPr>
        </p:nvSpPr>
        <p:spPr>
          <a:xfrm>
            <a:off x="457200" y="1219201"/>
            <a:ext cx="8229600" cy="4082008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sl-SI" altLang="x-none" sz="3200" dirty="0" smtClean="0"/>
              <a:t>uvod,</a:t>
            </a:r>
          </a:p>
          <a:p>
            <a:pPr>
              <a:spcBef>
                <a:spcPts val="1200"/>
              </a:spcBef>
            </a:pPr>
            <a:r>
              <a:rPr lang="sl-SI" altLang="x-none" sz="3200" dirty="0" smtClean="0"/>
              <a:t>motivacija</a:t>
            </a:r>
            <a:r>
              <a:rPr lang="sl-SI" altLang="x-none" sz="3200" dirty="0" smtClean="0"/>
              <a:t>,</a:t>
            </a:r>
          </a:p>
          <a:p>
            <a:pPr>
              <a:spcBef>
                <a:spcPts val="1200"/>
              </a:spcBef>
            </a:pPr>
            <a:r>
              <a:rPr lang="sl-SI" altLang="x-none" sz="3200" dirty="0" smtClean="0"/>
              <a:t>metodologija,</a:t>
            </a:r>
          </a:p>
          <a:p>
            <a:pPr>
              <a:spcBef>
                <a:spcPts val="1200"/>
              </a:spcBef>
            </a:pPr>
            <a:r>
              <a:rPr lang="sl-SI" altLang="x-none" sz="3200" dirty="0" smtClean="0"/>
              <a:t>izdelava seznamov,</a:t>
            </a:r>
          </a:p>
          <a:p>
            <a:pPr>
              <a:spcBef>
                <a:spcPts val="1200"/>
              </a:spcBef>
            </a:pPr>
            <a:r>
              <a:rPr lang="sl-SI" altLang="x-none" sz="3200" dirty="0" smtClean="0"/>
              <a:t>konec.</a:t>
            </a:r>
          </a:p>
          <a:p>
            <a:pPr>
              <a:spcBef>
                <a:spcPts val="1200"/>
              </a:spcBef>
            </a:pPr>
            <a:endParaRPr lang="sl-SI" altLang="x-none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4977"/>
            <a:ext cx="8229600" cy="972344"/>
          </a:xfrm>
        </p:spPr>
        <p:txBody>
          <a:bodyPr/>
          <a:lstStyle/>
          <a:p>
            <a:r>
              <a:rPr lang="sl-SI" altLang="x-none" dirty="0" smtClean="0"/>
              <a:t>Izdelava seznamov</a:t>
            </a:r>
            <a:endParaRPr lang="sl-SI" altLang="x-none" dirty="0"/>
          </a:p>
        </p:txBody>
      </p:sp>
      <p:sp>
        <p:nvSpPr>
          <p:cNvPr id="4" name="CustomShape 3"/>
          <p:cNvSpPr/>
          <p:nvPr/>
        </p:nvSpPr>
        <p:spPr>
          <a:xfrm>
            <a:off x="971600" y="2507283"/>
            <a:ext cx="7651080" cy="74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720">
              <a:lnSpc>
                <a:spcPct val="100000"/>
              </a:lnSpc>
              <a:buClr>
                <a:srgbClr val="000000"/>
              </a:buClr>
            </a:pPr>
            <a:r>
              <a:rPr lang="pl-PL" sz="2800" spc="-1" dirty="0" smtClean="0">
                <a:uFill>
                  <a:solidFill>
                    <a:srgbClr val="FFFFFF"/>
                  </a:solidFill>
                </a:uFill>
                <a:latin typeface="Times New Roman"/>
              </a:rPr>
              <a:t>faD=pogostnost a v korpusu D</a:t>
            </a:r>
          </a:p>
          <a:p>
            <a:pPr marL="720">
              <a:lnSpc>
                <a:spcPct val="100000"/>
              </a:lnSpc>
              <a:buClr>
                <a:srgbClr val="000000"/>
              </a:buClr>
            </a:pPr>
            <a:r>
              <a:rPr lang="pl-PL" sz="2800" spc="-1" dirty="0" smtClean="0">
                <a:uFill>
                  <a:solidFill>
                    <a:srgbClr val="FFFFFF"/>
                  </a:solidFill>
                </a:uFill>
                <a:latin typeface="Times New Roman"/>
              </a:rPr>
              <a:t>faR=pogostnost a v korpusu R</a:t>
            </a:r>
          </a:p>
          <a:p>
            <a:pPr marL="720">
              <a:lnSpc>
                <a:spcPct val="100000"/>
              </a:lnSpc>
              <a:buClr>
                <a:srgbClr val="000000"/>
              </a:buClr>
            </a:pPr>
            <a:r>
              <a:rPr lang="pl-PL" sz="2800" spc="-1" dirty="0" smtClean="0">
                <a:uFill>
                  <a:solidFill>
                    <a:srgbClr val="FFFFFF"/>
                  </a:solidFill>
                </a:uFill>
                <a:latin typeface="Times New Roman"/>
              </a:rPr>
              <a:t>ND=velikost turističnega korpusa D</a:t>
            </a:r>
          </a:p>
          <a:p>
            <a:pPr marL="720">
              <a:lnSpc>
                <a:spcPct val="100000"/>
              </a:lnSpc>
              <a:buClr>
                <a:srgbClr val="000000"/>
              </a:buClr>
            </a:pPr>
            <a:r>
              <a:rPr lang="pl-PL" sz="2800" spc="-1" dirty="0" smtClean="0">
                <a:uFill>
                  <a:solidFill>
                    <a:srgbClr val="FFFFFF"/>
                  </a:solidFill>
                </a:uFill>
                <a:latin typeface="Times New Roman"/>
              </a:rPr>
              <a:t>NR=velikost referenčnega korpusa R</a:t>
            </a:r>
          </a:p>
          <a:p>
            <a:pPr marL="720">
              <a:lnSpc>
                <a:spcPct val="100000"/>
              </a:lnSpc>
              <a:buClr>
                <a:srgbClr val="000000"/>
              </a:buClr>
            </a:pPr>
            <a:endParaRPr lang="sl-SI" sz="2800" spc="-1" dirty="0" smtClean="0"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947108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4977"/>
            <a:ext cx="8229600" cy="972344"/>
          </a:xfrm>
        </p:spPr>
        <p:txBody>
          <a:bodyPr/>
          <a:lstStyle/>
          <a:p>
            <a:r>
              <a:rPr lang="sl-SI" altLang="x-none" dirty="0" smtClean="0"/>
              <a:t>Izdelava seznamov</a:t>
            </a:r>
            <a:endParaRPr lang="sl-SI" altLang="x-none" dirty="0"/>
          </a:p>
        </p:txBody>
      </p:sp>
      <p:sp>
        <p:nvSpPr>
          <p:cNvPr id="5" name="PoljeZBesedilom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70775" y="3135471"/>
            <a:ext cx="2402453" cy="1360822"/>
          </a:xfrm>
          <a:prstGeom prst="rect">
            <a:avLst/>
          </a:prstGeom>
          <a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WatercolorSponge trans="85000" brushSize="8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r>
              <a:rPr lang="sl-SI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849436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4977"/>
            <a:ext cx="8229600" cy="972344"/>
          </a:xfrm>
        </p:spPr>
        <p:txBody>
          <a:bodyPr/>
          <a:lstStyle/>
          <a:p>
            <a:r>
              <a:rPr lang="sl-SI" altLang="x-none" dirty="0" smtClean="0"/>
              <a:t>Konec</a:t>
            </a:r>
            <a:endParaRPr lang="sl-SI" altLang="x-none" dirty="0"/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tukaj</a:t>
            </a:r>
            <a:r>
              <a:rPr lang="en-US" dirty="0" smtClean="0"/>
              <a:t> </a:t>
            </a:r>
            <a:r>
              <a:rPr lang="en-US" dirty="0" err="1" smtClean="0"/>
              <a:t>naprej</a:t>
            </a:r>
            <a:r>
              <a:rPr lang="en-US" dirty="0" smtClean="0"/>
              <a:t> pa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še</a:t>
            </a:r>
            <a:r>
              <a:rPr lang="en-US" dirty="0" smtClean="0"/>
              <a:t> </a:t>
            </a:r>
            <a:r>
              <a:rPr lang="en-US" dirty="0" err="1" smtClean="0"/>
              <a:t>duhamorno</a:t>
            </a:r>
            <a:r>
              <a:rPr lang="en-US" dirty="0" smtClean="0"/>
              <a:t> </a:t>
            </a:r>
            <a:r>
              <a:rPr lang="en-US" dirty="0" err="1" smtClean="0"/>
              <a:t>ročno</a:t>
            </a:r>
            <a:r>
              <a:rPr lang="en-US" dirty="0" smtClean="0"/>
              <a:t> </a:t>
            </a:r>
            <a:r>
              <a:rPr lang="en-US" dirty="0" err="1" smtClean="0"/>
              <a:t>delo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nezanimivo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: )</a:t>
            </a:r>
          </a:p>
          <a:p>
            <a:r>
              <a:rPr lang="en-US" dirty="0" smtClean="0">
                <a:sym typeface="Wingdings"/>
              </a:rPr>
              <a:t>mi se </a:t>
            </a:r>
            <a:r>
              <a:rPr lang="en-US" dirty="0" err="1" smtClean="0">
                <a:sym typeface="Wingdings"/>
              </a:rPr>
              <a:t>tega</a:t>
            </a:r>
            <a:r>
              <a:rPr lang="en-US" dirty="0" smtClean="0">
                <a:sym typeface="Wingdings"/>
              </a:rPr>
              <a:t> ne </a:t>
            </a:r>
            <a:r>
              <a:rPr lang="en-US" dirty="0" err="1" smtClean="0">
                <a:sym typeface="Wingdings"/>
              </a:rPr>
              <a:t>gremo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: </a:t>
            </a:r>
            <a:r>
              <a:rPr lang="en-US" dirty="0" smtClean="0">
                <a:sym typeface="Wingdings"/>
              </a:rPr>
              <a:t>)</a:t>
            </a:r>
            <a:endParaRPr lang="en-US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74243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4977"/>
            <a:ext cx="8229600" cy="972344"/>
          </a:xfrm>
        </p:spPr>
        <p:txBody>
          <a:bodyPr/>
          <a:lstStyle/>
          <a:p>
            <a:r>
              <a:rPr lang="sl-SI" altLang="x-none" dirty="0" smtClean="0"/>
              <a:t>Motivacija</a:t>
            </a:r>
            <a:endParaRPr lang="en-GB" altLang="x-none" dirty="0"/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izdelava</a:t>
            </a:r>
            <a:r>
              <a:rPr lang="en-US" dirty="0" smtClean="0"/>
              <a:t> </a:t>
            </a:r>
            <a:r>
              <a:rPr lang="en-US" dirty="0" err="1"/>
              <a:t>strokovnega</a:t>
            </a:r>
            <a:r>
              <a:rPr lang="en-US" dirty="0"/>
              <a:t> </a:t>
            </a:r>
            <a:r>
              <a:rPr lang="en-US" dirty="0" err="1"/>
              <a:t>leksikona</a:t>
            </a:r>
            <a:r>
              <a:rPr lang="en-US" dirty="0"/>
              <a:t>,</a:t>
            </a:r>
          </a:p>
          <a:p>
            <a:r>
              <a:rPr lang="en-US" dirty="0" err="1" smtClean="0"/>
              <a:t>primerjava</a:t>
            </a:r>
            <a:r>
              <a:rPr lang="en-US" dirty="0" smtClean="0"/>
              <a:t> </a:t>
            </a:r>
            <a:r>
              <a:rPr lang="en-US" dirty="0" err="1"/>
              <a:t>rabe</a:t>
            </a:r>
            <a:r>
              <a:rPr lang="en-US" dirty="0"/>
              <a:t> </a:t>
            </a:r>
            <a:r>
              <a:rPr lang="en-US" dirty="0" err="1"/>
              <a:t>izbranih</a:t>
            </a:r>
            <a:r>
              <a:rPr lang="en-US" dirty="0"/>
              <a:t> </a:t>
            </a:r>
            <a:r>
              <a:rPr lang="en-US" dirty="0" err="1"/>
              <a:t>terminov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ustanovah</a:t>
            </a:r>
            <a:r>
              <a:rPr lang="en-US" dirty="0"/>
              <a:t>,</a:t>
            </a:r>
          </a:p>
          <a:p>
            <a:r>
              <a:rPr lang="en-US" dirty="0" err="1" smtClean="0"/>
              <a:t>časovno</a:t>
            </a:r>
            <a:r>
              <a:rPr lang="en-US" dirty="0" smtClean="0"/>
              <a:t> </a:t>
            </a:r>
            <a:r>
              <a:rPr lang="en-US" dirty="0" err="1"/>
              <a:t>pogojena</a:t>
            </a:r>
            <a:r>
              <a:rPr lang="en-US" dirty="0"/>
              <a:t> </a:t>
            </a:r>
            <a:r>
              <a:rPr lang="en-US" dirty="0" err="1"/>
              <a:t>primerjava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6124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4977"/>
            <a:ext cx="8229600" cy="972344"/>
          </a:xfrm>
        </p:spPr>
        <p:txBody>
          <a:bodyPr/>
          <a:lstStyle/>
          <a:p>
            <a:r>
              <a:rPr lang="sl-SI" altLang="x-none" dirty="0" smtClean="0"/>
              <a:t>Motivacija</a:t>
            </a:r>
            <a:endParaRPr lang="en-GB" altLang="x-none" dirty="0"/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terminologija</a:t>
            </a:r>
            <a:r>
              <a:rPr lang="en-US" dirty="0" smtClean="0"/>
              <a:t> </a:t>
            </a:r>
            <a:r>
              <a:rPr lang="en-US" dirty="0" err="1"/>
              <a:t>marketinga</a:t>
            </a:r>
            <a:r>
              <a:rPr lang="en-US" dirty="0"/>
              <a:t>,</a:t>
            </a:r>
          </a:p>
          <a:p>
            <a:r>
              <a:rPr lang="en-US" dirty="0"/>
              <a:t>UP FM.</a:t>
            </a:r>
          </a:p>
        </p:txBody>
      </p:sp>
    </p:spTree>
    <p:extLst>
      <p:ext uri="{BB962C8B-B14F-4D97-AF65-F5344CB8AC3E}">
        <p14:creationId xmlns:p14="http://schemas.microsoft.com/office/powerpoint/2010/main" val="856322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4977"/>
            <a:ext cx="8229600" cy="972344"/>
          </a:xfrm>
        </p:spPr>
        <p:txBody>
          <a:bodyPr/>
          <a:lstStyle/>
          <a:p>
            <a:r>
              <a:rPr lang="sl-SI" altLang="x-none" dirty="0" smtClean="0"/>
              <a:t>Metodologija</a:t>
            </a:r>
            <a:endParaRPr lang="en-GB" altLang="x-none" dirty="0"/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določimo</a:t>
            </a:r>
            <a:r>
              <a:rPr lang="en-US" dirty="0"/>
              <a:t> </a:t>
            </a:r>
            <a:r>
              <a:rPr lang="en-US" dirty="0" err="1"/>
              <a:t>možne</a:t>
            </a:r>
            <a:r>
              <a:rPr lang="en-US" dirty="0"/>
              <a:t> </a:t>
            </a:r>
            <a:r>
              <a:rPr lang="en-US" dirty="0" err="1"/>
              <a:t>vire</a:t>
            </a:r>
            <a:r>
              <a:rPr lang="en-US" dirty="0"/>
              <a:t> </a:t>
            </a:r>
            <a:r>
              <a:rPr lang="en-US" dirty="0" err="1"/>
              <a:t>gradiv</a:t>
            </a:r>
            <a:r>
              <a:rPr lang="en-US" dirty="0"/>
              <a:t>,</a:t>
            </a:r>
          </a:p>
          <a:p>
            <a:pPr lvl="1"/>
            <a:r>
              <a:rPr lang="en-US" dirty="0" err="1"/>
              <a:t>gradiva</a:t>
            </a:r>
            <a:r>
              <a:rPr lang="en-US" dirty="0"/>
              <a:t> </a:t>
            </a:r>
            <a:r>
              <a:rPr lang="en-US" dirty="0" err="1"/>
              <a:t>naj</a:t>
            </a:r>
            <a:r>
              <a:rPr lang="en-US" dirty="0"/>
              <a:t> </a:t>
            </a:r>
            <a:r>
              <a:rPr lang="en-US" dirty="0" err="1"/>
              <a:t>bodo</a:t>
            </a:r>
            <a:r>
              <a:rPr lang="en-US" dirty="0"/>
              <a:t> </a:t>
            </a:r>
            <a:r>
              <a:rPr lang="en-US" dirty="0" err="1"/>
              <a:t>že</a:t>
            </a:r>
            <a:r>
              <a:rPr lang="en-US" dirty="0"/>
              <a:t> v </a:t>
            </a:r>
            <a:r>
              <a:rPr lang="en-US" dirty="0" err="1"/>
              <a:t>elektronski</a:t>
            </a:r>
            <a:r>
              <a:rPr lang="en-US" dirty="0"/>
              <a:t> </a:t>
            </a:r>
            <a:r>
              <a:rPr lang="en-US" dirty="0" err="1"/>
              <a:t>obliki</a:t>
            </a:r>
            <a:r>
              <a:rPr lang="en-US" dirty="0"/>
              <a:t>,</a:t>
            </a:r>
          </a:p>
          <a:p>
            <a:r>
              <a:rPr lang="en-US" dirty="0" err="1"/>
              <a:t>zberemo</a:t>
            </a:r>
            <a:r>
              <a:rPr lang="en-US" dirty="0"/>
              <a:t> </a:t>
            </a:r>
            <a:r>
              <a:rPr lang="en-US" dirty="0" err="1"/>
              <a:t>gradiva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korpus</a:t>
            </a:r>
            <a:endParaRPr lang="en-US" dirty="0"/>
          </a:p>
          <a:p>
            <a:pPr lvl="1"/>
            <a:r>
              <a:rPr lang="en-US" dirty="0" err="1"/>
              <a:t>gradiva</a:t>
            </a:r>
            <a:r>
              <a:rPr lang="en-US" dirty="0"/>
              <a:t> </a:t>
            </a:r>
            <a:r>
              <a:rPr lang="en-US" dirty="0" err="1"/>
              <a:t>naj</a:t>
            </a:r>
            <a:r>
              <a:rPr lang="en-US" dirty="0"/>
              <a:t> </a:t>
            </a:r>
            <a:r>
              <a:rPr lang="en-US" dirty="0" err="1"/>
              <a:t>bodo</a:t>
            </a:r>
            <a:r>
              <a:rPr lang="en-US" dirty="0"/>
              <a:t> </a:t>
            </a:r>
            <a:r>
              <a:rPr lang="en-US" dirty="0" err="1"/>
              <a:t>zbrana</a:t>
            </a:r>
            <a:r>
              <a:rPr lang="en-US" dirty="0"/>
              <a:t> </a:t>
            </a:r>
            <a:r>
              <a:rPr lang="en-US" dirty="0" err="1"/>
              <a:t>samodejno</a:t>
            </a:r>
            <a:r>
              <a:rPr lang="en-US" dirty="0"/>
              <a:t> – </a:t>
            </a:r>
            <a:r>
              <a:rPr lang="en-US" dirty="0" err="1"/>
              <a:t>pobiranje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dostopnih</a:t>
            </a:r>
            <a:r>
              <a:rPr lang="en-US" dirty="0"/>
              <a:t> </a:t>
            </a:r>
            <a:r>
              <a:rPr lang="en-US" dirty="0" err="1"/>
              <a:t>virov</a:t>
            </a:r>
            <a:r>
              <a:rPr lang="en-US" dirty="0"/>
              <a:t>,</a:t>
            </a:r>
          </a:p>
          <a:p>
            <a:r>
              <a:rPr lang="en-US" dirty="0" err="1"/>
              <a:t>vsa</a:t>
            </a:r>
            <a:r>
              <a:rPr lang="en-US" dirty="0"/>
              <a:t> </a:t>
            </a:r>
            <a:r>
              <a:rPr lang="en-US" dirty="0" err="1"/>
              <a:t>gradiva</a:t>
            </a:r>
            <a:r>
              <a:rPr lang="en-US" dirty="0"/>
              <a:t> </a:t>
            </a:r>
            <a:r>
              <a:rPr lang="en-US" dirty="0" err="1"/>
              <a:t>predelamo</a:t>
            </a:r>
            <a:r>
              <a:rPr lang="en-US" dirty="0"/>
              <a:t> v </a:t>
            </a:r>
            <a:r>
              <a:rPr lang="en-US" dirty="0" err="1"/>
              <a:t>enoten</a:t>
            </a:r>
            <a:r>
              <a:rPr lang="en-US" dirty="0"/>
              <a:t> </a:t>
            </a:r>
            <a:r>
              <a:rPr lang="en-US" dirty="0" err="1"/>
              <a:t>zapis</a:t>
            </a:r>
            <a:endParaRPr lang="en-US" dirty="0"/>
          </a:p>
          <a:p>
            <a:pPr lvl="1"/>
            <a:r>
              <a:rPr lang="en-US" dirty="0"/>
              <a:t>v </a:t>
            </a:r>
            <a:r>
              <a:rPr lang="en-US" dirty="0" err="1"/>
              <a:t>našem</a:t>
            </a:r>
            <a:r>
              <a:rPr lang="en-US" dirty="0"/>
              <a:t> </a:t>
            </a:r>
            <a:r>
              <a:rPr lang="en-US" dirty="0" err="1"/>
              <a:t>primeru</a:t>
            </a:r>
            <a:r>
              <a:rPr lang="en-US" dirty="0"/>
              <a:t> </a:t>
            </a:r>
            <a:r>
              <a:rPr lang="en-US" dirty="0" err="1"/>
              <a:t>čisto</a:t>
            </a:r>
            <a:r>
              <a:rPr lang="en-US" dirty="0"/>
              <a:t> </a:t>
            </a:r>
            <a:r>
              <a:rPr lang="en-US" dirty="0" err="1"/>
              <a:t>besedilo</a:t>
            </a:r>
            <a:r>
              <a:rPr lang="en-US" dirty="0"/>
              <a:t> UTF.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61279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4977"/>
            <a:ext cx="8229600" cy="972344"/>
          </a:xfrm>
        </p:spPr>
        <p:txBody>
          <a:bodyPr/>
          <a:lstStyle/>
          <a:p>
            <a:r>
              <a:rPr lang="sl-SI" altLang="x-none" dirty="0" smtClean="0"/>
              <a:t>Metodologija</a:t>
            </a:r>
            <a:endParaRPr lang="en-GB" altLang="x-none" dirty="0"/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lematizacija</a:t>
            </a:r>
            <a:r>
              <a:rPr lang="en-US" dirty="0"/>
              <a:t> in </a:t>
            </a:r>
            <a:r>
              <a:rPr lang="en-US" dirty="0" err="1"/>
              <a:t>označevanje</a:t>
            </a:r>
            <a:r>
              <a:rPr lang="en-US" dirty="0"/>
              <a:t> z </a:t>
            </a:r>
            <a:r>
              <a:rPr lang="en-US" dirty="0" err="1"/>
              <a:t>oznakami</a:t>
            </a:r>
            <a:r>
              <a:rPr lang="en-US" dirty="0"/>
              <a:t> MSD,</a:t>
            </a:r>
          </a:p>
          <a:p>
            <a:r>
              <a:rPr lang="en-US" dirty="0" err="1"/>
              <a:t>združevanje</a:t>
            </a:r>
            <a:r>
              <a:rPr lang="en-US" dirty="0"/>
              <a:t> </a:t>
            </a:r>
            <a:r>
              <a:rPr lang="en-US" dirty="0" err="1"/>
              <a:t>posameznih</a:t>
            </a:r>
            <a:r>
              <a:rPr lang="en-US" dirty="0"/>
              <a:t> </a:t>
            </a:r>
            <a:r>
              <a:rPr lang="en-US" dirty="0" err="1"/>
              <a:t>datotek</a:t>
            </a:r>
            <a:r>
              <a:rPr lang="en-US" dirty="0"/>
              <a:t> v </a:t>
            </a:r>
            <a:r>
              <a:rPr lang="en-US" dirty="0" err="1"/>
              <a:t>podkorpuse</a:t>
            </a:r>
            <a:r>
              <a:rPr lang="en-US" dirty="0"/>
              <a:t> in </a:t>
            </a:r>
            <a:r>
              <a:rPr lang="en-US" dirty="0" err="1"/>
              <a:t>skupni</a:t>
            </a:r>
            <a:r>
              <a:rPr lang="en-US" dirty="0"/>
              <a:t> </a:t>
            </a:r>
            <a:r>
              <a:rPr lang="en-US" dirty="0" err="1"/>
              <a:t>korpus</a:t>
            </a:r>
            <a:r>
              <a:rPr lang="en-US" dirty="0"/>
              <a:t>,</a:t>
            </a:r>
          </a:p>
          <a:p>
            <a:r>
              <a:rPr lang="en-US" dirty="0" err="1"/>
              <a:t>izdelava</a:t>
            </a:r>
            <a:r>
              <a:rPr lang="en-US" dirty="0"/>
              <a:t> </a:t>
            </a:r>
            <a:r>
              <a:rPr lang="en-US" dirty="0" err="1"/>
              <a:t>seznamov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enobesednih</a:t>
            </a:r>
            <a:r>
              <a:rPr lang="en-US" dirty="0"/>
              <a:t> </a:t>
            </a:r>
            <a:r>
              <a:rPr lang="en-US" dirty="0" err="1"/>
              <a:t>terminoloških</a:t>
            </a:r>
            <a:r>
              <a:rPr lang="en-US" dirty="0"/>
              <a:t> </a:t>
            </a:r>
            <a:r>
              <a:rPr lang="en-US" dirty="0" err="1"/>
              <a:t>kandidatov</a:t>
            </a:r>
            <a:r>
              <a:rPr lang="en-US" dirty="0"/>
              <a:t>,</a:t>
            </a:r>
          </a:p>
          <a:p>
            <a:pPr lvl="1"/>
            <a:r>
              <a:rPr lang="en-US" dirty="0" err="1"/>
              <a:t>večbesednih</a:t>
            </a:r>
            <a:r>
              <a:rPr lang="en-US" dirty="0"/>
              <a:t> </a:t>
            </a:r>
            <a:r>
              <a:rPr lang="en-US" dirty="0" err="1"/>
              <a:t>terminoloških</a:t>
            </a:r>
            <a:r>
              <a:rPr lang="en-US" dirty="0"/>
              <a:t> </a:t>
            </a:r>
            <a:r>
              <a:rPr lang="en-US" dirty="0" err="1"/>
              <a:t>kandidatov</a:t>
            </a:r>
            <a:r>
              <a:rPr lang="en-US" dirty="0"/>
              <a:t>,</a:t>
            </a:r>
          </a:p>
          <a:p>
            <a:r>
              <a:rPr lang="en-US" dirty="0" err="1"/>
              <a:t>neodvisni</a:t>
            </a:r>
            <a:r>
              <a:rPr lang="en-US" dirty="0"/>
              <a:t> </a:t>
            </a:r>
            <a:r>
              <a:rPr lang="en-US" dirty="0" err="1"/>
              <a:t>strokovnjaki</a:t>
            </a:r>
            <a:r>
              <a:rPr lang="en-US" dirty="0"/>
              <a:t> </a:t>
            </a:r>
            <a:r>
              <a:rPr lang="en-US" dirty="0" err="1"/>
              <a:t>področja</a:t>
            </a:r>
            <a:r>
              <a:rPr lang="en-US" dirty="0"/>
              <a:t> </a:t>
            </a:r>
            <a:r>
              <a:rPr lang="en-US" dirty="0" err="1"/>
              <a:t>izdelane</a:t>
            </a:r>
            <a:r>
              <a:rPr lang="en-US" dirty="0"/>
              <a:t> </a:t>
            </a:r>
            <a:r>
              <a:rPr lang="en-US" dirty="0" err="1"/>
              <a:t>sezname</a:t>
            </a:r>
            <a:r>
              <a:rPr lang="en-US" dirty="0"/>
              <a:t> </a:t>
            </a:r>
            <a:r>
              <a:rPr lang="en-US" dirty="0" err="1"/>
              <a:t>ročno</a:t>
            </a:r>
            <a:r>
              <a:rPr lang="en-US" dirty="0"/>
              <a:t> </a:t>
            </a:r>
            <a:r>
              <a:rPr lang="en-US" dirty="0" err="1"/>
              <a:t>pregledajo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6007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4977"/>
            <a:ext cx="8229600" cy="972344"/>
          </a:xfrm>
        </p:spPr>
        <p:txBody>
          <a:bodyPr/>
          <a:lstStyle/>
          <a:p>
            <a:r>
              <a:rPr lang="sl-SI" altLang="x-none" dirty="0"/>
              <a:t>Določimo možne vire gradiv</a:t>
            </a:r>
            <a:endParaRPr lang="en-GB" altLang="x-none" dirty="0"/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gradiva</a:t>
            </a:r>
            <a:r>
              <a:rPr lang="en-US" dirty="0"/>
              <a:t> </a:t>
            </a:r>
            <a:r>
              <a:rPr lang="en-US" dirty="0" err="1"/>
              <a:t>naj</a:t>
            </a:r>
            <a:r>
              <a:rPr lang="en-US" dirty="0"/>
              <a:t> </a:t>
            </a:r>
            <a:r>
              <a:rPr lang="en-US" dirty="0" err="1"/>
              <a:t>bodo</a:t>
            </a:r>
            <a:r>
              <a:rPr lang="en-US" dirty="0"/>
              <a:t> </a:t>
            </a:r>
            <a:r>
              <a:rPr lang="en-US" dirty="0" err="1"/>
              <a:t>že</a:t>
            </a:r>
            <a:r>
              <a:rPr lang="en-US" dirty="0"/>
              <a:t> v </a:t>
            </a:r>
            <a:r>
              <a:rPr lang="en-US" dirty="0" err="1"/>
              <a:t>elektronski</a:t>
            </a:r>
            <a:r>
              <a:rPr lang="en-US" dirty="0"/>
              <a:t> </a:t>
            </a:r>
            <a:r>
              <a:rPr lang="en-US" dirty="0" err="1"/>
              <a:t>obliki</a:t>
            </a:r>
            <a:r>
              <a:rPr lang="en-US" dirty="0"/>
              <a:t>,</a:t>
            </a:r>
          </a:p>
          <a:p>
            <a:r>
              <a:rPr lang="en-US" dirty="0" err="1"/>
              <a:t>zaključna</a:t>
            </a:r>
            <a:r>
              <a:rPr lang="en-US" dirty="0"/>
              <a:t>, </a:t>
            </a:r>
            <a:r>
              <a:rPr lang="en-US" dirty="0" err="1"/>
              <a:t>diplomska</a:t>
            </a:r>
            <a:r>
              <a:rPr lang="en-US" dirty="0"/>
              <a:t>, </a:t>
            </a:r>
            <a:r>
              <a:rPr lang="en-US" dirty="0" err="1"/>
              <a:t>magistrska</a:t>
            </a:r>
            <a:r>
              <a:rPr lang="en-US" dirty="0"/>
              <a:t> in </a:t>
            </a:r>
            <a:r>
              <a:rPr lang="en-US" dirty="0" err="1"/>
              <a:t>doktorska</a:t>
            </a:r>
            <a:r>
              <a:rPr lang="en-US" dirty="0"/>
              <a:t> </a:t>
            </a:r>
            <a:r>
              <a:rPr lang="en-US" dirty="0" err="1"/>
              <a:t>dela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Univerza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Primorskem</a:t>
            </a:r>
            <a:r>
              <a:rPr lang="en-US" dirty="0"/>
              <a:t>,</a:t>
            </a:r>
          </a:p>
          <a:p>
            <a:pPr lvl="1"/>
            <a:r>
              <a:rPr lang="en-US" dirty="0" err="1"/>
              <a:t>Univerza</a:t>
            </a:r>
            <a:r>
              <a:rPr lang="en-US" dirty="0"/>
              <a:t> v </a:t>
            </a:r>
            <a:r>
              <a:rPr lang="en-US" dirty="0" err="1"/>
              <a:t>Ljubljani</a:t>
            </a:r>
            <a:r>
              <a:rPr lang="en-US" dirty="0"/>
              <a:t>,</a:t>
            </a:r>
          </a:p>
          <a:p>
            <a:pPr lvl="1"/>
            <a:r>
              <a:rPr lang="en-US" dirty="0" err="1"/>
              <a:t>Univerza</a:t>
            </a:r>
            <a:r>
              <a:rPr lang="en-US" dirty="0"/>
              <a:t> v </a:t>
            </a:r>
            <a:r>
              <a:rPr lang="en-US" dirty="0" err="1"/>
              <a:t>Mariboru</a:t>
            </a:r>
            <a:r>
              <a:rPr lang="en-US" dirty="0"/>
              <a:t>,</a:t>
            </a:r>
          </a:p>
          <a:p>
            <a:pPr lvl="1"/>
            <a:r>
              <a:rPr lang="en-US" dirty="0" err="1"/>
              <a:t>Univerza</a:t>
            </a:r>
            <a:r>
              <a:rPr lang="en-US" dirty="0"/>
              <a:t> v </a:t>
            </a:r>
            <a:r>
              <a:rPr lang="en-US" dirty="0" err="1"/>
              <a:t>Gorici</a:t>
            </a:r>
            <a:r>
              <a:rPr lang="en-US" dirty="0"/>
              <a:t>,</a:t>
            </a:r>
          </a:p>
          <a:p>
            <a:r>
              <a:rPr lang="en-US" dirty="0" err="1"/>
              <a:t>Članki</a:t>
            </a:r>
            <a:r>
              <a:rPr lang="en-US" dirty="0"/>
              <a:t> v </a:t>
            </a:r>
            <a:r>
              <a:rPr lang="en-US" dirty="0" err="1"/>
              <a:t>strokovnih</a:t>
            </a:r>
            <a:r>
              <a:rPr lang="en-US" dirty="0"/>
              <a:t> in </a:t>
            </a:r>
            <a:r>
              <a:rPr lang="en-US" dirty="0" err="1"/>
              <a:t>znanstvenih</a:t>
            </a:r>
            <a:r>
              <a:rPr lang="en-US" dirty="0"/>
              <a:t> </a:t>
            </a:r>
            <a:r>
              <a:rPr lang="en-US" dirty="0" err="1"/>
              <a:t>revijah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Akademija</a:t>
            </a:r>
            <a:r>
              <a:rPr lang="en-US" dirty="0"/>
              <a:t> MM,</a:t>
            </a:r>
          </a:p>
          <a:p>
            <a:pPr lvl="1"/>
            <a:r>
              <a:rPr lang="en-US" dirty="0"/>
              <a:t>Marketing </a:t>
            </a:r>
            <a:r>
              <a:rPr lang="en-US" dirty="0" err="1"/>
              <a:t>magazin</a:t>
            </a:r>
            <a:r>
              <a:rPr lang="en-US" dirty="0"/>
              <a:t>,</a:t>
            </a:r>
          </a:p>
          <a:p>
            <a:pPr lvl="1"/>
            <a:r>
              <a:rPr lang="en-US" dirty="0" err="1"/>
              <a:t>Organizacija</a:t>
            </a:r>
            <a:r>
              <a:rPr lang="en-US" dirty="0"/>
              <a:t>,</a:t>
            </a:r>
          </a:p>
          <a:p>
            <a:pPr lvl="1"/>
            <a:r>
              <a:rPr lang="en-US" dirty="0"/>
              <a:t>Finance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788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4977"/>
            <a:ext cx="8229600" cy="972344"/>
          </a:xfrm>
        </p:spPr>
        <p:txBody>
          <a:bodyPr/>
          <a:lstStyle/>
          <a:p>
            <a:r>
              <a:rPr lang="sl-SI" altLang="x-none" dirty="0"/>
              <a:t>Zberemo gradiva za korpus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gradiva</a:t>
            </a:r>
            <a:r>
              <a:rPr lang="en-US" dirty="0"/>
              <a:t> </a:t>
            </a:r>
            <a:r>
              <a:rPr lang="en-US" dirty="0" err="1"/>
              <a:t>naj</a:t>
            </a:r>
            <a:r>
              <a:rPr lang="en-US" dirty="0"/>
              <a:t> </a:t>
            </a:r>
            <a:r>
              <a:rPr lang="en-US" dirty="0" err="1"/>
              <a:t>bodo</a:t>
            </a:r>
            <a:r>
              <a:rPr lang="en-US" dirty="0"/>
              <a:t> </a:t>
            </a:r>
            <a:r>
              <a:rPr lang="en-US" dirty="0" err="1"/>
              <a:t>zbrana</a:t>
            </a:r>
            <a:r>
              <a:rPr lang="en-US" dirty="0"/>
              <a:t> </a:t>
            </a:r>
            <a:r>
              <a:rPr lang="en-US" dirty="0" err="1"/>
              <a:t>samodejno</a:t>
            </a:r>
            <a:endParaRPr lang="en-US" dirty="0"/>
          </a:p>
          <a:p>
            <a:r>
              <a:rPr lang="en-US" dirty="0" err="1"/>
              <a:t>pobiranje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dostopnih</a:t>
            </a:r>
            <a:r>
              <a:rPr lang="en-US" dirty="0"/>
              <a:t> </a:t>
            </a:r>
            <a:r>
              <a:rPr lang="en-US" dirty="0" err="1"/>
              <a:t>virov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https://</a:t>
            </a:r>
            <a:r>
              <a:rPr lang="en-US" dirty="0" err="1"/>
              <a:t>repozitorij.uni-lj.si</a:t>
            </a:r>
            <a:r>
              <a:rPr lang="en-US" dirty="0"/>
              <a:t>/info/</a:t>
            </a:r>
            <a:r>
              <a:rPr lang="en-US" dirty="0" err="1"/>
              <a:t>index.php</a:t>
            </a:r>
            <a:r>
              <a:rPr lang="en-US" dirty="0"/>
              <a:t>/</a:t>
            </a:r>
            <a:r>
              <a:rPr lang="en-US" dirty="0" err="1"/>
              <a:t>slo</a:t>
            </a:r>
            <a:r>
              <a:rPr lang="en-US" dirty="0"/>
              <a:t>/,</a:t>
            </a:r>
          </a:p>
          <a:p>
            <a:pPr lvl="1"/>
            <a:r>
              <a:rPr lang="en-US" dirty="0"/>
              <a:t>https://</a:t>
            </a:r>
            <a:r>
              <a:rPr lang="en-US" dirty="0" err="1"/>
              <a:t>dk.um.si</a:t>
            </a:r>
            <a:r>
              <a:rPr lang="en-US" dirty="0"/>
              <a:t>/info/</a:t>
            </a:r>
            <a:r>
              <a:rPr lang="en-US" dirty="0" err="1"/>
              <a:t>index.php</a:t>
            </a:r>
            <a:r>
              <a:rPr lang="en-US" dirty="0"/>
              <a:t>/</a:t>
            </a:r>
            <a:r>
              <a:rPr lang="en-US" dirty="0" err="1"/>
              <a:t>slo</a:t>
            </a:r>
            <a:r>
              <a:rPr lang="en-US" dirty="0"/>
              <a:t>/,</a:t>
            </a:r>
          </a:p>
          <a:p>
            <a:pPr lvl="1"/>
            <a:r>
              <a:rPr lang="en-US" dirty="0"/>
              <a:t>https://</a:t>
            </a:r>
            <a:r>
              <a:rPr lang="en-US" dirty="0" err="1"/>
              <a:t>repozitorij.upr.si</a:t>
            </a:r>
            <a:r>
              <a:rPr lang="en-US" dirty="0"/>
              <a:t>/info/</a:t>
            </a:r>
            <a:r>
              <a:rPr lang="en-US" dirty="0" err="1"/>
              <a:t>index.php</a:t>
            </a:r>
            <a:r>
              <a:rPr lang="en-US" dirty="0"/>
              <a:t>/</a:t>
            </a:r>
            <a:r>
              <a:rPr lang="en-US" dirty="0" err="1"/>
              <a:t>slo</a:t>
            </a:r>
            <a:r>
              <a:rPr lang="en-US" dirty="0"/>
              <a:t>/,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repozitorij.ung.si</a:t>
            </a:r>
            <a:r>
              <a:rPr lang="en-US" dirty="0"/>
              <a:t>/info/</a:t>
            </a:r>
            <a:r>
              <a:rPr lang="en-US" dirty="0" err="1"/>
              <a:t>index.php</a:t>
            </a:r>
            <a:r>
              <a:rPr lang="en-US" dirty="0"/>
              <a:t>/</a:t>
            </a:r>
            <a:r>
              <a:rPr lang="en-US" dirty="0" err="1"/>
              <a:t>slo</a:t>
            </a:r>
            <a:r>
              <a:rPr lang="en-US" dirty="0"/>
              <a:t>/,</a:t>
            </a:r>
          </a:p>
          <a:p>
            <a:r>
              <a:rPr lang="en-US" dirty="0" err="1"/>
              <a:t>izjeme</a:t>
            </a:r>
            <a:r>
              <a:rPr lang="en-US" dirty="0"/>
              <a:t>: </a:t>
            </a:r>
            <a:r>
              <a:rPr lang="en-US" dirty="0" smtClean="0"/>
              <a:t>FAMNIT </a:t>
            </a:r>
            <a:r>
              <a:rPr lang="en-US" dirty="0" smtClean="0">
                <a:sym typeface="Wingdings"/>
              </a:rPr>
              <a:t></a:t>
            </a:r>
            <a:endParaRPr lang="en-US" dirty="0"/>
          </a:p>
          <a:p>
            <a:r>
              <a:rPr lang="en-US" dirty="0" err="1"/>
              <a:t>lastni</a:t>
            </a:r>
            <a:r>
              <a:rPr lang="en-US" dirty="0"/>
              <a:t> </a:t>
            </a:r>
            <a:r>
              <a:rPr lang="en-US" dirty="0" err="1"/>
              <a:t>repozitorij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www.famnit.upr.si</a:t>
            </a:r>
            <a:r>
              <a:rPr lang="en-US" dirty="0"/>
              <a:t>/</a:t>
            </a:r>
            <a:r>
              <a:rPr lang="en-US" dirty="0" err="1"/>
              <a:t>sl</a:t>
            </a:r>
            <a:r>
              <a:rPr lang="en-US" dirty="0"/>
              <a:t>/</a:t>
            </a:r>
            <a:r>
              <a:rPr lang="en-US" dirty="0" err="1"/>
              <a:t>studij</a:t>
            </a:r>
            <a:r>
              <a:rPr lang="en-US" dirty="0"/>
              <a:t>/</a:t>
            </a:r>
            <a:r>
              <a:rPr lang="en-US" dirty="0" err="1"/>
              <a:t>zakljucna_dela</a:t>
            </a:r>
            <a:r>
              <a:rPr lang="en-US" dirty="0"/>
              <a:t>/,</a:t>
            </a:r>
          </a:p>
          <a:p>
            <a:r>
              <a:rPr lang="en-US" dirty="0" err="1"/>
              <a:t>članki</a:t>
            </a:r>
            <a:r>
              <a:rPr lang="en-US" dirty="0"/>
              <a:t> </a:t>
            </a:r>
            <a:r>
              <a:rPr lang="en-US" dirty="0" err="1"/>
              <a:t>revij</a:t>
            </a:r>
            <a:r>
              <a:rPr lang="en-US" dirty="0"/>
              <a:t>, </a:t>
            </a:r>
            <a:r>
              <a:rPr lang="en-US" dirty="0" err="1"/>
              <a:t>pozneje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2744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4977"/>
            <a:ext cx="8229600" cy="972344"/>
          </a:xfrm>
        </p:spPr>
        <p:txBody>
          <a:bodyPr/>
          <a:lstStyle/>
          <a:p>
            <a:r>
              <a:rPr lang="sl-SI" altLang="x-none" dirty="0"/>
              <a:t>Zberemo gradiva za korpus</a:t>
            </a:r>
          </a:p>
        </p:txBody>
      </p:sp>
      <p:sp>
        <p:nvSpPr>
          <p:cNvPr id="5" name="CustomShape 3"/>
          <p:cNvSpPr/>
          <p:nvPr/>
        </p:nvSpPr>
        <p:spPr>
          <a:xfrm>
            <a:off x="179512" y="2103480"/>
            <a:ext cx="8763608" cy="74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720">
              <a:lnSpc>
                <a:spcPct val="100000"/>
              </a:lnSpc>
              <a:buClr>
                <a:srgbClr val="000000"/>
              </a:buClr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$response = </a:t>
            </a:r>
            <a:r>
              <a:rPr lang="en-US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load_url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("https://dk.um.si/</a:t>
            </a:r>
            <a:r>
              <a:rPr lang="en-US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Dokument.php?id</a:t>
            </a:r>
            <a:r>
              <a:rPr lang="en-US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=".$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id, false, false, false</a:t>
            </a:r>
            <a:r>
              <a:rPr lang="en-US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);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 New" pitchFamily="49" charset="0"/>
              <a:cs typeface="Courier New" pitchFamily="49" charset="0"/>
            </a:endParaRPr>
          </a:p>
          <a:p>
            <a:pPr marL="720">
              <a:lnSpc>
                <a:spcPct val="100000"/>
              </a:lnSpc>
              <a:buClr>
                <a:srgbClr val="000000"/>
              </a:buClr>
            </a:pPr>
            <a:r>
              <a:rPr lang="en-US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preg_match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('/&lt;input type="hidden" name="key" value="(.*?)"/', $response["body"], $result</a:t>
            </a:r>
            <a:r>
              <a:rPr lang="en-US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);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 New" pitchFamily="49" charset="0"/>
              <a:cs typeface="Courier New" pitchFamily="49" charset="0"/>
            </a:endParaRPr>
          </a:p>
          <a:p>
            <a:pPr marL="720">
              <a:lnSpc>
                <a:spcPct val="100000"/>
              </a:lnSpc>
              <a:buClr>
                <a:srgbClr val="000000"/>
              </a:buClr>
            </a:pPr>
            <a:r>
              <a:rPr lang="en-US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$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response = </a:t>
            </a:r>
            <a:r>
              <a:rPr lang="en-US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load_url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("https://dk.um.si/</a:t>
            </a:r>
            <a:r>
              <a:rPr lang="en-US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Dokument.php?id</a:t>
            </a:r>
            <a:r>
              <a:rPr lang="en-US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=".$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id, false, false, array</a:t>
            </a:r>
            <a:r>
              <a:rPr lang="en-US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(</a:t>
            </a:r>
            <a:endParaRPr lang="sl-SI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 New" pitchFamily="49" charset="0"/>
              <a:cs typeface="Courier New" pitchFamily="49" charset="0"/>
            </a:endParaRPr>
          </a:p>
          <a:p>
            <a:pPr marL="720">
              <a:lnSpc>
                <a:spcPct val="100000"/>
              </a:lnSpc>
              <a:buClr>
                <a:srgbClr val="000000"/>
              </a:buClr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		"key" =&gt; $result[1]</a:t>
            </a:r>
          </a:p>
          <a:p>
            <a:pPr marL="720">
              <a:lnSpc>
                <a:spcPct val="100000"/>
              </a:lnSpc>
              <a:buClr>
                <a:srgbClr val="000000"/>
              </a:buClr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));</a:t>
            </a: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 New" pitchFamily="49" charset="0"/>
              <a:cs typeface="Courier New" pitchFamily="49" charset="0"/>
            </a:endParaRPr>
          </a:p>
          <a:p>
            <a:pPr marL="720">
              <a:lnSpc>
                <a:spcPct val="100000"/>
              </a:lnSpc>
              <a:buClr>
                <a:srgbClr val="000000"/>
              </a:buClr>
            </a:pPr>
            <a:r>
              <a:rPr lang="en-US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print_r</a:t>
            </a: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($response</a:t>
            </a:r>
            <a:r>
              <a:rPr lang="en-US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);</a:t>
            </a:r>
            <a:endParaRPr lang="sl-SI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 New" pitchFamily="49" charset="0"/>
              <a:cs typeface="Courier New" pitchFamily="49" charset="0"/>
            </a:endParaRPr>
          </a:p>
          <a:p>
            <a:pPr marL="720">
              <a:lnSpc>
                <a:spcPct val="100000"/>
              </a:lnSpc>
              <a:buClr>
                <a:srgbClr val="000000"/>
              </a:buClr>
            </a:pPr>
            <a:endParaRPr lang="sl-SI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 New" pitchFamily="49" charset="0"/>
              <a:cs typeface="Courier New" pitchFamily="49" charset="0"/>
            </a:endParaRPr>
          </a:p>
          <a:p>
            <a:pPr marL="720">
              <a:lnSpc>
                <a:spcPct val="100000"/>
              </a:lnSpc>
              <a:buClr>
                <a:srgbClr val="000000"/>
              </a:buClr>
            </a:pPr>
            <a:r>
              <a:rPr lang="sl-SI" sz="1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BASH:</a:t>
            </a:r>
          </a:p>
          <a:p>
            <a:pPr marL="720">
              <a:lnSpc>
                <a:spcPct val="100000"/>
              </a:lnSpc>
              <a:buClr>
                <a:srgbClr val="000000"/>
              </a:buClr>
            </a:pPr>
            <a:r>
              <a:rPr lang="sl-SI" sz="11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cat</a:t>
            </a:r>
            <a:r>
              <a:rPr lang="sl-SI" sz="11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 $1|</a:t>
            </a:r>
            <a:r>
              <a:rPr lang="sl-SI" sz="11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grep</a:t>
            </a:r>
            <a:r>
              <a:rPr lang="sl-SI" sz="11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 "Dokument"|sed -e "s/.*https:\/\/dk.um.si\/Dokument.php/https:\/\/dk.um.si\/Dokument.php/g"|sed -e 's/\"&gt;Polno besedilo.*//g'</a:t>
            </a:r>
          </a:p>
          <a:p>
            <a:pPr marL="720">
              <a:lnSpc>
                <a:spcPct val="100000"/>
              </a:lnSpc>
              <a:buClr>
                <a:srgbClr val="000000"/>
              </a:buClr>
            </a:pPr>
            <a:r>
              <a:rPr lang="sl-SI" sz="11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 &gt;&gt;</a:t>
            </a:r>
            <a:r>
              <a:rPr lang="sl-SI" sz="11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 pitchFamily="49" charset="0"/>
                <a:cs typeface="Courier New" pitchFamily="49" charset="0"/>
              </a:rPr>
              <a:t>Makefile</a:t>
            </a:r>
            <a:endParaRPr lang="sl-SI" sz="11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 New" pitchFamily="49" charset="0"/>
              <a:cs typeface="Courier New" pitchFamily="49" charset="0"/>
            </a:endParaRPr>
          </a:p>
          <a:p>
            <a:pPr marL="720">
              <a:lnSpc>
                <a:spcPct val="100000"/>
              </a:lnSpc>
              <a:buClr>
                <a:srgbClr val="000000"/>
              </a:buClr>
            </a:pPr>
            <a:endParaRPr lang="en-U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642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zvor">
  <a:themeElements>
    <a:clrScheme name="Izvor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hnik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hnik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zvor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Izvor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6082</TotalTime>
  <Words>711</Words>
  <Application>Microsoft Macintosh PowerPoint</Application>
  <PresentationFormat>On-screen Show (4:3)</PresentationFormat>
  <Paragraphs>183</Paragraphs>
  <Slides>22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Calibri</vt:lpstr>
      <vt:lpstr>Courier New</vt:lpstr>
      <vt:lpstr>Franklin Gothic Book</vt:lpstr>
      <vt:lpstr>Times New Roman</vt:lpstr>
      <vt:lpstr>Wingdings</vt:lpstr>
      <vt:lpstr>Wingdings 3</vt:lpstr>
      <vt:lpstr>Arial</vt:lpstr>
      <vt:lpstr>Izvor</vt:lpstr>
      <vt:lpstr>Terminologija</vt:lpstr>
      <vt:lpstr>Vsebina predavanja</vt:lpstr>
      <vt:lpstr>Motivacija</vt:lpstr>
      <vt:lpstr>Motivacija</vt:lpstr>
      <vt:lpstr>Metodologija</vt:lpstr>
      <vt:lpstr>Metodologija</vt:lpstr>
      <vt:lpstr>Določimo možne vire gradiv</vt:lpstr>
      <vt:lpstr>Zberemo gradiva za korpus</vt:lpstr>
      <vt:lpstr>Zberemo gradiva za korpus</vt:lpstr>
      <vt:lpstr>Gradiva predelamo v enoten zapis</vt:lpstr>
      <vt:lpstr>Lematizacija in označevanje</vt:lpstr>
      <vt:lpstr>PowerPoint Presentation</vt:lpstr>
      <vt:lpstr>PowerPoint Presentation</vt:lpstr>
      <vt:lpstr>PowerPoint Presentation</vt:lpstr>
      <vt:lpstr>PowerPoint Presentation</vt:lpstr>
      <vt:lpstr>Združevanje posameznih datotek</vt:lpstr>
      <vt:lpstr>Izdelava kandidatov</vt:lpstr>
      <vt:lpstr>Izdelava seznamov</vt:lpstr>
      <vt:lpstr>Izdelava seznamov</vt:lpstr>
      <vt:lpstr>Izdelava seznamov</vt:lpstr>
      <vt:lpstr>Izdelava seznamov</vt:lpstr>
      <vt:lpstr>Konec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Programiranje III Vzporedno programiranje</dc:title>
  <cp:lastModifiedBy>Microsoft Office User</cp:lastModifiedBy>
  <cp:revision>623</cp:revision>
  <dcterms:modified xsi:type="dcterms:W3CDTF">2017-03-21T11:32:48Z</dcterms:modified>
</cp:coreProperties>
</file>