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4.xml" ContentType="application/vnd.openxmlformats-officedocument.presentationml.notesSlide+xml"/>
  <Override PartName="/ppt/_rels/presentation.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23.xml.rels" ContentType="application/vnd.openxmlformats-package.relationships+xml"/>
  <Override PartName="/ppt/slideLayouts/_rels/slideLayout30.xml.rels" ContentType="application/vnd.openxmlformats-package.relationships+xml"/>
  <Override PartName="/ppt/slideLayouts/_rels/slideLayout14.xml.rels" ContentType="application/vnd.openxmlformats-package.relationships+xml"/>
  <Override PartName="/ppt/slideLayouts/_rels/slideLayout29.xml.rels" ContentType="application/vnd.openxmlformats-package.relationships+xml"/>
  <Override PartName="/ppt/slideLayouts/_rels/slideLayout10.xml.rels" ContentType="application/vnd.openxmlformats-package.relationships+xml"/>
  <Override PartName="/ppt/slideLayouts/_rels/slideLayout25.xml.rels" ContentType="application/vnd.openxmlformats-package.relationships+xml"/>
  <Override PartName="/ppt/slideLayouts/_rels/slideLayout16.xml.rels" ContentType="application/vnd.openxmlformats-package.relationships+xml"/>
  <Override PartName="/ppt/slideLayouts/_rels/slideLayout32.xml.rels" ContentType="application/vnd.openxmlformats-package.relationships+xml"/>
  <Override PartName="/ppt/slideLayouts/_rels/slideLayout34.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31.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6.xml.rels" ContentType="application/vnd.openxmlformats-package.relationships+xml"/>
  <Override PartName="/ppt/slideLayouts/_rels/slideLayout36.xml.rels" ContentType="application/vnd.openxmlformats-package.relationships+xml"/>
  <Override PartName="/ppt/slideLayouts/_rels/slideLayout21.xml.rels" ContentType="application/vnd.openxmlformats-package.relationships+xml"/>
  <Override PartName="/ppt/slideLayouts/_rels/slideLayout27.xml.rels" ContentType="application/vnd.openxmlformats-package.relationships+xml"/>
  <Override PartName="/ppt/slideLayouts/_rels/slideLayout5.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1.xml.rels" ContentType="application/vnd.openxmlformats-package.relationships+xml"/>
  <Override PartName="/ppt/slideLayouts/_rels/slideLayout26.xml.rels" ContentType="application/vnd.openxmlformats-package.relationships+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28.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27.xml" ContentType="application/vnd.openxmlformats-officedocument.presentationml.slideLayout+xml"/>
  <Override PartName="/ppt/slideLayouts/slideLayout7.xml" ContentType="application/vnd.openxmlformats-officedocument.presentationml.slideLayout+xml"/>
  <Override PartName="/ppt/slideLayouts/slideLayout33.xml" ContentType="application/vnd.openxmlformats-officedocument.presentationml.slideLayout+xml"/>
  <Override PartName="/ppt/slideLayouts/slideLayout10.xml" ContentType="application/vnd.openxmlformats-officedocument.presentationml.slideLayout+xml"/>
  <Override PartName="/ppt/slideLayouts/slideLayout34.xml" ContentType="application/vnd.openxmlformats-officedocument.presentationml.slideLayout+xml"/>
  <Override PartName="/ppt/slideLayouts/slideLayout11.xml" ContentType="application/vnd.openxmlformats-officedocument.presentationml.slideLayout+xml"/>
  <Override PartName="/ppt/slideLayouts/slideLayout35.xml" ContentType="application/vnd.openxmlformats-officedocument.presentationml.slideLayout+xml"/>
  <Override PartName="/ppt/slideLayouts/slideLayout12.xml" ContentType="application/vnd.openxmlformats-officedocument.presentationml.slideLayout+xml"/>
  <Override PartName="/ppt/slideLayouts/slideLayout36.xml" ContentType="application/vnd.openxmlformats-officedocument.presentationml.slideLayout+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5.xml" ContentType="application/vnd.openxmlformats-officedocument.presentationml.slideLayout+xml"/>
  <Override PartName="/ppt/slideLayouts/slideLayout24.xml" ContentType="application/vnd.openxmlformats-officedocument.presentationml.slideLayout+xml"/>
  <Override PartName="/ppt/slideLayouts/slideLayout4.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19.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1.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9144000" cy="6858000"/>
  <p:notesSz cx="7099300" cy="102346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sldImg"/>
          </p:nvPr>
        </p:nvSpPr>
        <p:spPr>
          <a:xfrm>
            <a:off x="533520" y="764280"/>
            <a:ext cx="6704640" cy="3771360"/>
          </a:xfrm>
          <a:prstGeom prst="rect">
            <a:avLst/>
          </a:prstGeom>
        </p:spPr>
        <p:txBody>
          <a:bodyPr lIns="0" rIns="0" tIns="0" bIns="0" anchor="ctr">
            <a:noAutofit/>
          </a:bodyPr>
          <a:p>
            <a:r>
              <a:rPr b="0" lang="sl-SI" sz="3200" spc="-1" strike="noStrike">
                <a:solidFill>
                  <a:srgbClr val="000000"/>
                </a:solidFill>
                <a:latin typeface="Arial"/>
              </a:rPr>
              <a:t>Click to move the slide</a:t>
            </a:r>
            <a:endParaRPr b="0" lang="sl-SI" sz="3200" spc="-1" strike="noStrike">
              <a:solidFill>
                <a:srgbClr val="000000"/>
              </a:solidFill>
              <a:latin typeface="Arial"/>
            </a:endParaRPr>
          </a:p>
        </p:txBody>
      </p:sp>
      <p:sp>
        <p:nvSpPr>
          <p:cNvPr id="136" name="PlaceHolder 2"/>
          <p:cNvSpPr>
            <a:spLocks noGrp="1"/>
          </p:cNvSpPr>
          <p:nvPr>
            <p:ph type="body"/>
          </p:nvPr>
        </p:nvSpPr>
        <p:spPr>
          <a:xfrm>
            <a:off x="777240" y="4777560"/>
            <a:ext cx="6217560" cy="4525920"/>
          </a:xfrm>
          <a:prstGeom prst="rect">
            <a:avLst/>
          </a:prstGeom>
        </p:spPr>
        <p:txBody>
          <a:bodyPr lIns="0" rIns="0" tIns="0" bIns="0">
            <a:noAutofit/>
          </a:bodyPr>
          <a:p>
            <a:r>
              <a:rPr b="0" lang="en-US" sz="2000" spc="-1" strike="noStrike">
                <a:latin typeface="Arial"/>
              </a:rPr>
              <a:t>Click to edit the notes format</a:t>
            </a:r>
            <a:endParaRPr b="0" lang="en-US" sz="2000" spc="-1" strike="noStrike">
              <a:latin typeface="Arial"/>
            </a:endParaRPr>
          </a:p>
        </p:txBody>
      </p:sp>
      <p:sp>
        <p:nvSpPr>
          <p:cNvPr id="137" name="PlaceHolder 3"/>
          <p:cNvSpPr>
            <a:spLocks noGrp="1"/>
          </p:cNvSpPr>
          <p:nvPr>
            <p:ph type="hdr"/>
          </p:nvPr>
        </p:nvSpPr>
        <p:spPr>
          <a:xfrm>
            <a:off x="0" y="0"/>
            <a:ext cx="3372840" cy="50256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138" name="PlaceHolder 4"/>
          <p:cNvSpPr>
            <a:spLocks noGrp="1"/>
          </p:cNvSpPr>
          <p:nvPr>
            <p:ph type="dt"/>
          </p:nvPr>
        </p:nvSpPr>
        <p:spPr>
          <a:xfrm>
            <a:off x="4399200" y="0"/>
            <a:ext cx="3372840" cy="50256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139" name="PlaceHolder 5"/>
          <p:cNvSpPr>
            <a:spLocks noGrp="1"/>
          </p:cNvSpPr>
          <p:nvPr>
            <p:ph type="ftr"/>
          </p:nvPr>
        </p:nvSpPr>
        <p:spPr>
          <a:xfrm>
            <a:off x="0" y="9555480"/>
            <a:ext cx="3372840" cy="50256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140" name="PlaceHolder 6"/>
          <p:cNvSpPr>
            <a:spLocks noGrp="1"/>
          </p:cNvSpPr>
          <p:nvPr>
            <p:ph type="sldNum"/>
          </p:nvPr>
        </p:nvSpPr>
        <p:spPr>
          <a:xfrm>
            <a:off x="4399200" y="9555480"/>
            <a:ext cx="3372840" cy="502560"/>
          </a:xfrm>
          <a:prstGeom prst="rect">
            <a:avLst/>
          </a:prstGeom>
        </p:spPr>
        <p:txBody>
          <a:bodyPr lIns="0" rIns="0" tIns="0" bIns="0" anchor="b">
            <a:noAutofit/>
          </a:bodyPr>
          <a:p>
            <a:pPr algn="r"/>
            <a:fld id="{5AC43A69-C958-4720-85D7-32438EE8F23B}"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sldImg"/>
          </p:nvPr>
        </p:nvSpPr>
        <p:spPr>
          <a:xfrm>
            <a:off x="990720" y="768240"/>
            <a:ext cx="5117760" cy="3838320"/>
          </a:xfrm>
          <a:prstGeom prst="rect">
            <a:avLst/>
          </a:prstGeom>
        </p:spPr>
      </p:sp>
      <p:sp>
        <p:nvSpPr>
          <p:cNvPr id="191" name="PlaceHolder 2"/>
          <p:cNvSpPr>
            <a:spLocks noGrp="1"/>
          </p:cNvSpPr>
          <p:nvPr>
            <p:ph type="body"/>
          </p:nvPr>
        </p:nvSpPr>
        <p:spPr>
          <a:xfrm>
            <a:off x="709560" y="4862520"/>
            <a:ext cx="5679720" cy="4603320"/>
          </a:xfrm>
          <a:prstGeom prst="rect">
            <a:avLst/>
          </a:prstGeom>
        </p:spPr>
        <p:txBody>
          <a:bodyPr lIns="96840" rIns="96840" tIns="48240" bIns="48240">
            <a:noAutofit/>
          </a:bodyPr>
          <a:p>
            <a:endParaRPr b="0" lang="en-US" sz="2000" spc="-1" strike="noStrike">
              <a:latin typeface="Arial"/>
            </a:endParaRPr>
          </a:p>
        </p:txBody>
      </p:sp>
      <p:sp>
        <p:nvSpPr>
          <p:cNvPr id="192" name="Ograda številke diapozitiva 3"/>
          <p:cNvSpPr txBox="1"/>
          <p:nvPr/>
        </p:nvSpPr>
        <p:spPr>
          <a:xfrm>
            <a:off x="4021200" y="9721800"/>
            <a:ext cx="3076200" cy="510840"/>
          </a:xfrm>
          <a:prstGeom prst="rect">
            <a:avLst/>
          </a:prstGeom>
          <a:noFill/>
          <a:ln w="0">
            <a:noFill/>
          </a:ln>
        </p:spPr>
        <p:txBody>
          <a:bodyPr lIns="96840" rIns="96840" tIns="48240" bIns="48240" anchor="b">
            <a:noAutofit/>
          </a:bodyPr>
          <a:p>
            <a:pPr algn="r">
              <a:lnSpc>
                <a:spcPct val="100000"/>
              </a:lnSpc>
            </a:pPr>
            <a:fld id="{50835CD5-355A-4EFC-8BAD-220E00093ACD}" type="slidenum">
              <a:rPr b="0" lang="sl-SI" sz="1300" spc="-1" strike="noStrike">
                <a:solidFill>
                  <a:srgbClr val="000000"/>
                </a:solidFill>
                <a:latin typeface="Calibri"/>
              </a:rPr>
              <a:t>1</a:t>
            </a:fld>
            <a:endParaRPr b="0" lang="en-US" sz="1300" spc="-1" strike="noStrike">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991080" y="777600"/>
            <a:ext cx="5116320" cy="3837240"/>
          </a:xfrm>
          <a:prstGeom prst="rect">
            <a:avLst/>
          </a:prstGeom>
        </p:spPr>
      </p:sp>
      <p:sp>
        <p:nvSpPr>
          <p:cNvPr id="199" name="PlaceHolder 2"/>
          <p:cNvSpPr>
            <a:spLocks noGrp="1"/>
          </p:cNvSpPr>
          <p:nvPr>
            <p:ph type="body"/>
          </p:nvPr>
        </p:nvSpPr>
        <p:spPr>
          <a:xfrm>
            <a:off x="709920" y="4861080"/>
            <a:ext cx="5679000" cy="4605120"/>
          </a:xfrm>
          <a:prstGeom prst="rect">
            <a:avLst/>
          </a:prstGeom>
        </p:spPr>
        <p:txBody>
          <a:bodyPr lIns="0" rIns="0" tIns="0" bIns="0">
            <a:noAutofit/>
          </a:bodyPr>
          <a:p>
            <a:r>
              <a:rPr b="0" lang="en-US" sz="2000" spc="-1" strike="noStrike">
                <a:latin typeface="Arial"/>
              </a:rPr>
              <a:t>In this example, we consider only 3 POS tags that are noun, model and verb. Let the sentence “ Ted will spot Will ” be tagged as noun, model, verb and a noun and to calculate the probability associated with this particular sequence of tags we require their Transition probability and Emission probability.</a:t>
            </a:r>
            <a:endParaRPr b="0" lang="en-US" sz="2000" spc="-1" strike="noStrike">
              <a:latin typeface="Arial"/>
            </a:endParaRPr>
          </a:p>
          <a:p>
            <a:endParaRPr b="0" lang="en-US" sz="2000" spc="-1" strike="noStrike">
              <a:latin typeface="Arial"/>
            </a:endParaRPr>
          </a:p>
          <a:p>
            <a:r>
              <a:rPr b="0" lang="en-US" sz="2000" spc="-1" strike="noStrike">
                <a:latin typeface="Arial"/>
              </a:rPr>
              <a:t>The transition probability is the likelihood of a particular sequence for example, how likely is that a noun is followed by a model and a model by a verb and a verb by a noun. This probability is known as Transition probability. It should be high for a particular sequence to be correct.</a:t>
            </a:r>
            <a:endParaRPr b="0" lang="en-US" sz="2000" spc="-1" strike="noStrike">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sldImg"/>
          </p:nvPr>
        </p:nvSpPr>
        <p:spPr>
          <a:xfrm>
            <a:off x="990720" y="768240"/>
            <a:ext cx="5117760" cy="3838320"/>
          </a:xfrm>
          <a:prstGeom prst="rect">
            <a:avLst/>
          </a:prstGeom>
        </p:spPr>
      </p:sp>
      <p:sp>
        <p:nvSpPr>
          <p:cNvPr id="194" name="PlaceHolder 2"/>
          <p:cNvSpPr>
            <a:spLocks noGrp="1"/>
          </p:cNvSpPr>
          <p:nvPr>
            <p:ph type="body"/>
          </p:nvPr>
        </p:nvSpPr>
        <p:spPr>
          <a:xfrm>
            <a:off x="709560" y="4862520"/>
            <a:ext cx="5679720" cy="4603320"/>
          </a:xfrm>
          <a:prstGeom prst="rect">
            <a:avLst/>
          </a:prstGeom>
        </p:spPr>
        <p:txBody>
          <a:bodyPr lIns="96840" rIns="96840" tIns="48240" bIns="48240">
            <a:noAutofit/>
          </a:bodyPr>
          <a:p>
            <a:endParaRPr b="0" lang="en-US" sz="2000" spc="-1" strike="noStrike">
              <a:latin typeface="Arial"/>
            </a:endParaRPr>
          </a:p>
        </p:txBody>
      </p:sp>
      <p:sp>
        <p:nvSpPr>
          <p:cNvPr id="195" name="Ograda številke diapozitiva 3"/>
          <p:cNvSpPr txBox="1"/>
          <p:nvPr/>
        </p:nvSpPr>
        <p:spPr>
          <a:xfrm>
            <a:off x="4021200" y="9721800"/>
            <a:ext cx="3076200" cy="510840"/>
          </a:xfrm>
          <a:prstGeom prst="rect">
            <a:avLst/>
          </a:prstGeom>
          <a:noFill/>
          <a:ln w="0">
            <a:noFill/>
          </a:ln>
        </p:spPr>
        <p:txBody>
          <a:bodyPr lIns="96840" rIns="96840" tIns="48240" bIns="48240" anchor="b">
            <a:noAutofit/>
          </a:bodyPr>
          <a:p>
            <a:pPr algn="r">
              <a:lnSpc>
                <a:spcPct val="100000"/>
              </a:lnSpc>
            </a:pPr>
            <a:fld id="{4FAAAC03-9292-48A3-A4DC-BE53CB65BBC9}" type="slidenum">
              <a:rPr b="0" lang="sl-SI" sz="1300" spc="-1" strike="noStrike">
                <a:solidFill>
                  <a:srgbClr val="000000"/>
                </a:solidFill>
                <a:latin typeface="Calibri"/>
              </a:rPr>
              <a:t>1</a:t>
            </a:fld>
            <a:endParaRPr b="0" lang="en-US" sz="1300" spc="-1" strike="noStrike">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sldImg"/>
          </p:nvPr>
        </p:nvSpPr>
        <p:spPr>
          <a:xfrm>
            <a:off x="991080" y="777600"/>
            <a:ext cx="5116320" cy="3837240"/>
          </a:xfrm>
          <a:prstGeom prst="rect">
            <a:avLst/>
          </a:prstGeom>
        </p:spPr>
      </p:sp>
      <p:sp>
        <p:nvSpPr>
          <p:cNvPr id="197" name="PlaceHolder 2"/>
          <p:cNvSpPr>
            <a:spLocks noGrp="1"/>
          </p:cNvSpPr>
          <p:nvPr>
            <p:ph type="body"/>
          </p:nvPr>
        </p:nvSpPr>
        <p:spPr>
          <a:xfrm>
            <a:off x="709920" y="4861080"/>
            <a:ext cx="5679000" cy="4605120"/>
          </a:xfrm>
          <a:prstGeom prst="rect">
            <a:avLst/>
          </a:prstGeom>
        </p:spPr>
        <p:txBody>
          <a:bodyPr lIns="0" rIns="0" tIns="0" bIns="0">
            <a:noAutofit/>
          </a:bodyPr>
          <a:p>
            <a:r>
              <a:rPr b="0" lang="en-US" sz="2000" spc="-1" strike="noStrike">
                <a:latin typeface="Arial"/>
              </a:rPr>
              <a:t>In linguistics, an affix is a morpheme that is attached to a word stem to form a new word or word form. Affixes may be derivational, like English -ness and pre-, or inflectional, like English plural -s and past tense -ed. They are bound morphemes by definition; prefixes and suffixes may be separable affixes. Affixation is the linguistic process that speakers use to form different words by adding morphemes at the beginning (prefixation), the middle (infixation) or the end (suffixation) of words.</a:t>
            </a:r>
            <a:endParaRPr b="0" lang="en-US" sz="2000" spc="-1" strike="noStrike">
              <a:latin typeface="Arial"/>
            </a:endParaRPr>
          </a:p>
          <a:p>
            <a:r>
              <a:rPr b="0" lang="en-US" sz="2000" spc="-1" strike="noStrike">
                <a:latin typeface="Arial"/>
              </a:rPr>
              <a:t>I am a computer scientist, so be gentle:)</a:t>
            </a:r>
            <a:endParaRPr b="0" lang="en-US" sz="2000" spc="-1" strike="noStrike">
              <a:latin typeface="Arial"/>
            </a:endParaRPr>
          </a:p>
          <a:p>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33" name="PlaceHolder 2"/>
          <p:cNvSpPr>
            <a:spLocks noGrp="1"/>
          </p:cNvSpPr>
          <p:nvPr>
            <p:ph type="body"/>
          </p:nvPr>
        </p:nvSpPr>
        <p:spPr>
          <a:xfrm>
            <a:off x="457200" y="12193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34" name="PlaceHolder 3"/>
          <p:cNvSpPr>
            <a:spLocks noGrp="1"/>
          </p:cNvSpPr>
          <p:nvPr>
            <p:ph type="body"/>
          </p:nvPr>
        </p:nvSpPr>
        <p:spPr>
          <a:xfrm>
            <a:off x="457200" y="37987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36"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37"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38" name="PlaceHolder 4"/>
          <p:cNvSpPr>
            <a:spLocks noGrp="1"/>
          </p:cNvSpPr>
          <p:nvPr>
            <p:ph type="body"/>
          </p:nvPr>
        </p:nvSpPr>
        <p:spPr>
          <a:xfrm>
            <a:off x="45720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39" name="PlaceHolder 5"/>
          <p:cNvSpPr>
            <a:spLocks noGrp="1"/>
          </p:cNvSpPr>
          <p:nvPr>
            <p:ph type="body"/>
          </p:nvPr>
        </p:nvSpPr>
        <p:spPr>
          <a:xfrm>
            <a:off x="467424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41" name="PlaceHolder 2"/>
          <p:cNvSpPr>
            <a:spLocks noGrp="1"/>
          </p:cNvSpPr>
          <p:nvPr>
            <p:ph type="body"/>
          </p:nvPr>
        </p:nvSpPr>
        <p:spPr>
          <a:xfrm>
            <a:off x="45720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42" name="PlaceHolder 3"/>
          <p:cNvSpPr>
            <a:spLocks noGrp="1"/>
          </p:cNvSpPr>
          <p:nvPr>
            <p:ph type="body"/>
          </p:nvPr>
        </p:nvSpPr>
        <p:spPr>
          <a:xfrm>
            <a:off x="323964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43" name="PlaceHolder 4"/>
          <p:cNvSpPr>
            <a:spLocks noGrp="1"/>
          </p:cNvSpPr>
          <p:nvPr>
            <p:ph type="body"/>
          </p:nvPr>
        </p:nvSpPr>
        <p:spPr>
          <a:xfrm>
            <a:off x="602208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44" name="PlaceHolder 5"/>
          <p:cNvSpPr>
            <a:spLocks noGrp="1"/>
          </p:cNvSpPr>
          <p:nvPr>
            <p:ph type="body"/>
          </p:nvPr>
        </p:nvSpPr>
        <p:spPr>
          <a:xfrm>
            <a:off x="45720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45" name="PlaceHolder 6"/>
          <p:cNvSpPr>
            <a:spLocks noGrp="1"/>
          </p:cNvSpPr>
          <p:nvPr>
            <p:ph type="body"/>
          </p:nvPr>
        </p:nvSpPr>
        <p:spPr>
          <a:xfrm>
            <a:off x="323964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46" name="PlaceHolder 7"/>
          <p:cNvSpPr>
            <a:spLocks noGrp="1"/>
          </p:cNvSpPr>
          <p:nvPr>
            <p:ph type="body"/>
          </p:nvPr>
        </p:nvSpPr>
        <p:spPr>
          <a:xfrm>
            <a:off x="602208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55" name="PlaceHolder 2"/>
          <p:cNvSpPr>
            <a:spLocks noGrp="1"/>
          </p:cNvSpPr>
          <p:nvPr>
            <p:ph type="subTitle"/>
          </p:nvPr>
        </p:nvSpPr>
        <p:spPr>
          <a:xfrm>
            <a:off x="457200" y="1219320"/>
            <a:ext cx="8229240" cy="4937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57" name="PlaceHolder 2"/>
          <p:cNvSpPr>
            <a:spLocks noGrp="1"/>
          </p:cNvSpPr>
          <p:nvPr>
            <p:ph type="body"/>
          </p:nvPr>
        </p:nvSpPr>
        <p:spPr>
          <a:xfrm>
            <a:off x="457200" y="1219320"/>
            <a:ext cx="8229240" cy="493740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59" name="PlaceHolder 2"/>
          <p:cNvSpPr>
            <a:spLocks noGrp="1"/>
          </p:cNvSpPr>
          <p:nvPr>
            <p:ph type="body"/>
          </p:nvPr>
        </p:nvSpPr>
        <p:spPr>
          <a:xfrm>
            <a:off x="45720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60" name="PlaceHolder 3"/>
          <p:cNvSpPr>
            <a:spLocks noGrp="1"/>
          </p:cNvSpPr>
          <p:nvPr>
            <p:ph type="body"/>
          </p:nvPr>
        </p:nvSpPr>
        <p:spPr>
          <a:xfrm>
            <a:off x="467424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2" name="PlaceHolder 1"/>
          <p:cNvSpPr>
            <a:spLocks noGrp="1"/>
          </p:cNvSpPr>
          <p:nvPr>
            <p:ph type="subTitle"/>
          </p:nvPr>
        </p:nvSpPr>
        <p:spPr>
          <a:xfrm>
            <a:off x="457200" y="152280"/>
            <a:ext cx="8229240" cy="4592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64"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65" name="PlaceHolder 3"/>
          <p:cNvSpPr>
            <a:spLocks noGrp="1"/>
          </p:cNvSpPr>
          <p:nvPr>
            <p:ph type="body"/>
          </p:nvPr>
        </p:nvSpPr>
        <p:spPr>
          <a:xfrm>
            <a:off x="467424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66" name="PlaceHolder 4"/>
          <p:cNvSpPr>
            <a:spLocks noGrp="1"/>
          </p:cNvSpPr>
          <p:nvPr>
            <p:ph type="body"/>
          </p:nvPr>
        </p:nvSpPr>
        <p:spPr>
          <a:xfrm>
            <a:off x="45720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2" name="PlaceHolder 2"/>
          <p:cNvSpPr>
            <a:spLocks noGrp="1"/>
          </p:cNvSpPr>
          <p:nvPr>
            <p:ph type="subTitle"/>
          </p:nvPr>
        </p:nvSpPr>
        <p:spPr>
          <a:xfrm>
            <a:off x="457200" y="1219320"/>
            <a:ext cx="8229240" cy="4937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68" name="PlaceHolder 2"/>
          <p:cNvSpPr>
            <a:spLocks noGrp="1"/>
          </p:cNvSpPr>
          <p:nvPr>
            <p:ph type="body"/>
          </p:nvPr>
        </p:nvSpPr>
        <p:spPr>
          <a:xfrm>
            <a:off x="45720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69"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70" name="PlaceHolder 4"/>
          <p:cNvSpPr>
            <a:spLocks noGrp="1"/>
          </p:cNvSpPr>
          <p:nvPr>
            <p:ph type="body"/>
          </p:nvPr>
        </p:nvSpPr>
        <p:spPr>
          <a:xfrm>
            <a:off x="467424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72"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73"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74" name="PlaceHolder 4"/>
          <p:cNvSpPr>
            <a:spLocks noGrp="1"/>
          </p:cNvSpPr>
          <p:nvPr>
            <p:ph type="body"/>
          </p:nvPr>
        </p:nvSpPr>
        <p:spPr>
          <a:xfrm>
            <a:off x="457200" y="37987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76" name="PlaceHolder 2"/>
          <p:cNvSpPr>
            <a:spLocks noGrp="1"/>
          </p:cNvSpPr>
          <p:nvPr>
            <p:ph type="body"/>
          </p:nvPr>
        </p:nvSpPr>
        <p:spPr>
          <a:xfrm>
            <a:off x="457200" y="12193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77" name="PlaceHolder 3"/>
          <p:cNvSpPr>
            <a:spLocks noGrp="1"/>
          </p:cNvSpPr>
          <p:nvPr>
            <p:ph type="body"/>
          </p:nvPr>
        </p:nvSpPr>
        <p:spPr>
          <a:xfrm>
            <a:off x="457200" y="37987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79"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0"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1" name="PlaceHolder 4"/>
          <p:cNvSpPr>
            <a:spLocks noGrp="1"/>
          </p:cNvSpPr>
          <p:nvPr>
            <p:ph type="body"/>
          </p:nvPr>
        </p:nvSpPr>
        <p:spPr>
          <a:xfrm>
            <a:off x="45720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2" name="PlaceHolder 5"/>
          <p:cNvSpPr>
            <a:spLocks noGrp="1"/>
          </p:cNvSpPr>
          <p:nvPr>
            <p:ph type="body"/>
          </p:nvPr>
        </p:nvSpPr>
        <p:spPr>
          <a:xfrm>
            <a:off x="467424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84" name="PlaceHolder 2"/>
          <p:cNvSpPr>
            <a:spLocks noGrp="1"/>
          </p:cNvSpPr>
          <p:nvPr>
            <p:ph type="body"/>
          </p:nvPr>
        </p:nvSpPr>
        <p:spPr>
          <a:xfrm>
            <a:off x="45720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5" name="PlaceHolder 3"/>
          <p:cNvSpPr>
            <a:spLocks noGrp="1"/>
          </p:cNvSpPr>
          <p:nvPr>
            <p:ph type="body"/>
          </p:nvPr>
        </p:nvSpPr>
        <p:spPr>
          <a:xfrm>
            <a:off x="323964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6" name="PlaceHolder 4"/>
          <p:cNvSpPr>
            <a:spLocks noGrp="1"/>
          </p:cNvSpPr>
          <p:nvPr>
            <p:ph type="body"/>
          </p:nvPr>
        </p:nvSpPr>
        <p:spPr>
          <a:xfrm>
            <a:off x="602208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7" name="PlaceHolder 5"/>
          <p:cNvSpPr>
            <a:spLocks noGrp="1"/>
          </p:cNvSpPr>
          <p:nvPr>
            <p:ph type="body"/>
          </p:nvPr>
        </p:nvSpPr>
        <p:spPr>
          <a:xfrm>
            <a:off x="45720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8" name="PlaceHolder 6"/>
          <p:cNvSpPr>
            <a:spLocks noGrp="1"/>
          </p:cNvSpPr>
          <p:nvPr>
            <p:ph type="body"/>
          </p:nvPr>
        </p:nvSpPr>
        <p:spPr>
          <a:xfrm>
            <a:off x="323964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89" name="PlaceHolder 7"/>
          <p:cNvSpPr>
            <a:spLocks noGrp="1"/>
          </p:cNvSpPr>
          <p:nvPr>
            <p:ph type="body"/>
          </p:nvPr>
        </p:nvSpPr>
        <p:spPr>
          <a:xfrm>
            <a:off x="602208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00" name="PlaceHolder 2"/>
          <p:cNvSpPr>
            <a:spLocks noGrp="1"/>
          </p:cNvSpPr>
          <p:nvPr>
            <p:ph type="subTitle"/>
          </p:nvPr>
        </p:nvSpPr>
        <p:spPr>
          <a:xfrm>
            <a:off x="457200" y="1219320"/>
            <a:ext cx="8229240" cy="4937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02" name="PlaceHolder 2"/>
          <p:cNvSpPr>
            <a:spLocks noGrp="1"/>
          </p:cNvSpPr>
          <p:nvPr>
            <p:ph type="body"/>
          </p:nvPr>
        </p:nvSpPr>
        <p:spPr>
          <a:xfrm>
            <a:off x="457200" y="1219320"/>
            <a:ext cx="8229240" cy="493740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04" name="PlaceHolder 2"/>
          <p:cNvSpPr>
            <a:spLocks noGrp="1"/>
          </p:cNvSpPr>
          <p:nvPr>
            <p:ph type="body"/>
          </p:nvPr>
        </p:nvSpPr>
        <p:spPr>
          <a:xfrm>
            <a:off x="45720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105" name="PlaceHolder 3"/>
          <p:cNvSpPr>
            <a:spLocks noGrp="1"/>
          </p:cNvSpPr>
          <p:nvPr>
            <p:ph type="body"/>
          </p:nvPr>
        </p:nvSpPr>
        <p:spPr>
          <a:xfrm>
            <a:off x="467424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4" name="PlaceHolder 2"/>
          <p:cNvSpPr>
            <a:spLocks noGrp="1"/>
          </p:cNvSpPr>
          <p:nvPr>
            <p:ph type="body"/>
          </p:nvPr>
        </p:nvSpPr>
        <p:spPr>
          <a:xfrm>
            <a:off x="457200" y="1219320"/>
            <a:ext cx="8229240" cy="493740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7" name="PlaceHolder 1"/>
          <p:cNvSpPr>
            <a:spLocks noGrp="1"/>
          </p:cNvSpPr>
          <p:nvPr>
            <p:ph type="subTitle"/>
          </p:nvPr>
        </p:nvSpPr>
        <p:spPr>
          <a:xfrm>
            <a:off x="457200" y="152280"/>
            <a:ext cx="8229240" cy="4592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09"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10" name="PlaceHolder 3"/>
          <p:cNvSpPr>
            <a:spLocks noGrp="1"/>
          </p:cNvSpPr>
          <p:nvPr>
            <p:ph type="body"/>
          </p:nvPr>
        </p:nvSpPr>
        <p:spPr>
          <a:xfrm>
            <a:off x="467424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111" name="PlaceHolder 4"/>
          <p:cNvSpPr>
            <a:spLocks noGrp="1"/>
          </p:cNvSpPr>
          <p:nvPr>
            <p:ph type="body"/>
          </p:nvPr>
        </p:nvSpPr>
        <p:spPr>
          <a:xfrm>
            <a:off x="45720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13" name="PlaceHolder 2"/>
          <p:cNvSpPr>
            <a:spLocks noGrp="1"/>
          </p:cNvSpPr>
          <p:nvPr>
            <p:ph type="body"/>
          </p:nvPr>
        </p:nvSpPr>
        <p:spPr>
          <a:xfrm>
            <a:off x="45720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114"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15" name="PlaceHolder 4"/>
          <p:cNvSpPr>
            <a:spLocks noGrp="1"/>
          </p:cNvSpPr>
          <p:nvPr>
            <p:ph type="body"/>
          </p:nvPr>
        </p:nvSpPr>
        <p:spPr>
          <a:xfrm>
            <a:off x="467424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17"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18"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19" name="PlaceHolder 4"/>
          <p:cNvSpPr>
            <a:spLocks noGrp="1"/>
          </p:cNvSpPr>
          <p:nvPr>
            <p:ph type="body"/>
          </p:nvPr>
        </p:nvSpPr>
        <p:spPr>
          <a:xfrm>
            <a:off x="457200" y="37987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21" name="PlaceHolder 2"/>
          <p:cNvSpPr>
            <a:spLocks noGrp="1"/>
          </p:cNvSpPr>
          <p:nvPr>
            <p:ph type="body"/>
          </p:nvPr>
        </p:nvSpPr>
        <p:spPr>
          <a:xfrm>
            <a:off x="457200" y="12193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22" name="PlaceHolder 3"/>
          <p:cNvSpPr>
            <a:spLocks noGrp="1"/>
          </p:cNvSpPr>
          <p:nvPr>
            <p:ph type="body"/>
          </p:nvPr>
        </p:nvSpPr>
        <p:spPr>
          <a:xfrm>
            <a:off x="457200" y="37987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24"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25"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26" name="PlaceHolder 4"/>
          <p:cNvSpPr>
            <a:spLocks noGrp="1"/>
          </p:cNvSpPr>
          <p:nvPr>
            <p:ph type="body"/>
          </p:nvPr>
        </p:nvSpPr>
        <p:spPr>
          <a:xfrm>
            <a:off x="45720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27" name="PlaceHolder 5"/>
          <p:cNvSpPr>
            <a:spLocks noGrp="1"/>
          </p:cNvSpPr>
          <p:nvPr>
            <p:ph type="body"/>
          </p:nvPr>
        </p:nvSpPr>
        <p:spPr>
          <a:xfrm>
            <a:off x="467424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29" name="PlaceHolder 2"/>
          <p:cNvSpPr>
            <a:spLocks noGrp="1"/>
          </p:cNvSpPr>
          <p:nvPr>
            <p:ph type="body"/>
          </p:nvPr>
        </p:nvSpPr>
        <p:spPr>
          <a:xfrm>
            <a:off x="45720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30" name="PlaceHolder 3"/>
          <p:cNvSpPr>
            <a:spLocks noGrp="1"/>
          </p:cNvSpPr>
          <p:nvPr>
            <p:ph type="body"/>
          </p:nvPr>
        </p:nvSpPr>
        <p:spPr>
          <a:xfrm>
            <a:off x="323964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31" name="PlaceHolder 4"/>
          <p:cNvSpPr>
            <a:spLocks noGrp="1"/>
          </p:cNvSpPr>
          <p:nvPr>
            <p:ph type="body"/>
          </p:nvPr>
        </p:nvSpPr>
        <p:spPr>
          <a:xfrm>
            <a:off x="6022080" y="12193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32" name="PlaceHolder 5"/>
          <p:cNvSpPr>
            <a:spLocks noGrp="1"/>
          </p:cNvSpPr>
          <p:nvPr>
            <p:ph type="body"/>
          </p:nvPr>
        </p:nvSpPr>
        <p:spPr>
          <a:xfrm>
            <a:off x="45720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33" name="PlaceHolder 6"/>
          <p:cNvSpPr>
            <a:spLocks noGrp="1"/>
          </p:cNvSpPr>
          <p:nvPr>
            <p:ph type="body"/>
          </p:nvPr>
        </p:nvSpPr>
        <p:spPr>
          <a:xfrm>
            <a:off x="323964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134" name="PlaceHolder 7"/>
          <p:cNvSpPr>
            <a:spLocks noGrp="1"/>
          </p:cNvSpPr>
          <p:nvPr>
            <p:ph type="body"/>
          </p:nvPr>
        </p:nvSpPr>
        <p:spPr>
          <a:xfrm>
            <a:off x="6022080" y="3798720"/>
            <a:ext cx="26496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16" name="PlaceHolder 2"/>
          <p:cNvSpPr>
            <a:spLocks noGrp="1"/>
          </p:cNvSpPr>
          <p:nvPr>
            <p:ph type="body"/>
          </p:nvPr>
        </p:nvSpPr>
        <p:spPr>
          <a:xfrm>
            <a:off x="45720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17" name="PlaceHolder 3"/>
          <p:cNvSpPr>
            <a:spLocks noGrp="1"/>
          </p:cNvSpPr>
          <p:nvPr>
            <p:ph type="body"/>
          </p:nvPr>
        </p:nvSpPr>
        <p:spPr>
          <a:xfrm>
            <a:off x="467424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457200" y="152280"/>
            <a:ext cx="8229240" cy="4592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21"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22" name="PlaceHolder 3"/>
          <p:cNvSpPr>
            <a:spLocks noGrp="1"/>
          </p:cNvSpPr>
          <p:nvPr>
            <p:ph type="body"/>
          </p:nvPr>
        </p:nvSpPr>
        <p:spPr>
          <a:xfrm>
            <a:off x="467424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23" name="PlaceHolder 4"/>
          <p:cNvSpPr>
            <a:spLocks noGrp="1"/>
          </p:cNvSpPr>
          <p:nvPr>
            <p:ph type="body"/>
          </p:nvPr>
        </p:nvSpPr>
        <p:spPr>
          <a:xfrm>
            <a:off x="45720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25" name="PlaceHolder 2"/>
          <p:cNvSpPr>
            <a:spLocks noGrp="1"/>
          </p:cNvSpPr>
          <p:nvPr>
            <p:ph type="body"/>
          </p:nvPr>
        </p:nvSpPr>
        <p:spPr>
          <a:xfrm>
            <a:off x="457200" y="1219320"/>
            <a:ext cx="4015800" cy="4937400"/>
          </a:xfrm>
          <a:prstGeom prst="rect">
            <a:avLst/>
          </a:prstGeom>
        </p:spPr>
        <p:txBody>
          <a:bodyPr lIns="0" rIns="0" tIns="0" bIns="0">
            <a:normAutofit/>
          </a:bodyPr>
          <a:p>
            <a:endParaRPr b="0" lang="sl-SI" sz="2600" spc="-1" strike="noStrike">
              <a:solidFill>
                <a:srgbClr val="000000"/>
              </a:solidFill>
              <a:latin typeface="Arial"/>
            </a:endParaRPr>
          </a:p>
        </p:txBody>
      </p:sp>
      <p:sp>
        <p:nvSpPr>
          <p:cNvPr id="26"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27" name="PlaceHolder 4"/>
          <p:cNvSpPr>
            <a:spLocks noGrp="1"/>
          </p:cNvSpPr>
          <p:nvPr>
            <p:ph type="body"/>
          </p:nvPr>
        </p:nvSpPr>
        <p:spPr>
          <a:xfrm>
            <a:off x="4674240" y="37987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152280"/>
            <a:ext cx="8229240" cy="990360"/>
          </a:xfrm>
          <a:prstGeom prst="rect">
            <a:avLst/>
          </a:prstGeom>
        </p:spPr>
        <p:txBody>
          <a:bodyPr lIns="0" rIns="0" tIns="0" bIns="0" anchor="ctr">
            <a:noAutofit/>
          </a:bodyPr>
          <a:p>
            <a:endParaRPr b="0" lang="sl-SI" sz="3200" spc="-1" strike="noStrike">
              <a:solidFill>
                <a:srgbClr val="000000"/>
              </a:solidFill>
              <a:latin typeface="Arial"/>
            </a:endParaRPr>
          </a:p>
        </p:txBody>
      </p:sp>
      <p:sp>
        <p:nvSpPr>
          <p:cNvPr id="29" name="PlaceHolder 2"/>
          <p:cNvSpPr>
            <a:spLocks noGrp="1"/>
          </p:cNvSpPr>
          <p:nvPr>
            <p:ph type="body"/>
          </p:nvPr>
        </p:nvSpPr>
        <p:spPr>
          <a:xfrm>
            <a:off x="45720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30" name="PlaceHolder 3"/>
          <p:cNvSpPr>
            <a:spLocks noGrp="1"/>
          </p:cNvSpPr>
          <p:nvPr>
            <p:ph type="body"/>
          </p:nvPr>
        </p:nvSpPr>
        <p:spPr>
          <a:xfrm>
            <a:off x="4674240" y="1219320"/>
            <a:ext cx="4015800" cy="2355120"/>
          </a:xfrm>
          <a:prstGeom prst="rect">
            <a:avLst/>
          </a:prstGeom>
        </p:spPr>
        <p:txBody>
          <a:bodyPr lIns="0" rIns="0" tIns="0" bIns="0">
            <a:normAutofit/>
          </a:bodyPr>
          <a:p>
            <a:endParaRPr b="0" lang="sl-SI" sz="2600" spc="-1" strike="noStrike">
              <a:solidFill>
                <a:srgbClr val="000000"/>
              </a:solidFill>
              <a:latin typeface="Arial"/>
            </a:endParaRPr>
          </a:p>
        </p:txBody>
      </p:sp>
      <p:sp>
        <p:nvSpPr>
          <p:cNvPr id="31" name="PlaceHolder 4"/>
          <p:cNvSpPr>
            <a:spLocks noGrp="1"/>
          </p:cNvSpPr>
          <p:nvPr>
            <p:ph type="body"/>
          </p:nvPr>
        </p:nvSpPr>
        <p:spPr>
          <a:xfrm>
            <a:off x="457200" y="3798720"/>
            <a:ext cx="8229240" cy="2355120"/>
          </a:xfrm>
          <a:prstGeom prst="rect">
            <a:avLst/>
          </a:prstGeom>
        </p:spPr>
        <p:txBody>
          <a:bodyPr lIns="0" rIns="0" tIns="0" bIns="0">
            <a:normAutofit/>
          </a:bodyPr>
          <a:p>
            <a:endParaRPr b="0" lang="sl-SI" sz="26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aven konektor 27"/>
          <p:cNvSpPr/>
          <p:nvPr/>
        </p:nvSpPr>
        <p:spPr>
          <a:xfrm>
            <a:off x="457200" y="6352920"/>
            <a:ext cx="8229600" cy="360"/>
          </a:xfrm>
          <a:prstGeom prst="line">
            <a:avLst/>
          </a:prstGeom>
          <a:ln w="9525">
            <a:solidFill>
              <a:srgbClr val="9fb8cd"/>
            </a:solidFill>
            <a:prstDash val="dash"/>
            <a:round/>
          </a:ln>
        </p:spPr>
        <p:style>
          <a:lnRef idx="0"/>
          <a:fillRef idx="0"/>
          <a:effectRef idx="0"/>
          <a:fontRef idx="minor"/>
        </p:style>
      </p:sp>
      <p:sp>
        <p:nvSpPr>
          <p:cNvPr id="1" name="Raven konektor 28"/>
          <p:cNvSpPr/>
          <p:nvPr/>
        </p:nvSpPr>
        <p:spPr>
          <a:xfrm>
            <a:off x="457200" y="1143000"/>
            <a:ext cx="8229600" cy="360"/>
          </a:xfrm>
          <a:prstGeom prst="line">
            <a:avLst/>
          </a:prstGeom>
          <a:ln w="9525">
            <a:solidFill>
              <a:srgbClr val="9fb8cd"/>
            </a:solidFill>
            <a:prstDash val="dash"/>
            <a:round/>
          </a:ln>
        </p:spPr>
        <p:style>
          <a:lnRef idx="0"/>
          <a:fillRef idx="0"/>
          <a:effectRef idx="0"/>
          <a:fontRef idx="minor"/>
        </p:style>
      </p:sp>
      <p:sp>
        <p:nvSpPr>
          <p:cNvPr id="2" name="Enakokraki trikotnik 9" hidden="1"/>
          <p:cNvSpPr/>
          <p:nvPr/>
        </p:nvSpPr>
        <p:spPr>
          <a:xfrm rot="5400000">
            <a:off x="419400" y="6467400"/>
            <a:ext cx="190080" cy="120240"/>
          </a:xfrm>
          <a:prstGeom prst="triangle">
            <a:avLst>
              <a:gd name="adj" fmla="val 50000"/>
            </a:avLst>
          </a:prstGeom>
          <a:solidFill>
            <a:schemeClr val="accent2"/>
          </a:solidFill>
          <a:ln w="25400">
            <a:noFill/>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3" name="Pravokotnik 20"/>
          <p:cNvSpPr/>
          <p:nvPr/>
        </p:nvSpPr>
        <p:spPr>
          <a:xfrm>
            <a:off x="905040" y="3648240"/>
            <a:ext cx="7314840" cy="1279080"/>
          </a:xfrm>
          <a:prstGeom prst="rect">
            <a:avLst/>
          </a:prstGeom>
          <a:noFill/>
          <a:ln cap="rnd" w="6350">
            <a:solidFill>
              <a:srgbClr val="727ca3"/>
            </a:solidFill>
            <a:round/>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4" name="Pravokotnik 32"/>
          <p:cNvSpPr/>
          <p:nvPr/>
        </p:nvSpPr>
        <p:spPr>
          <a:xfrm>
            <a:off x="914400" y="5048280"/>
            <a:ext cx="7314840" cy="685440"/>
          </a:xfrm>
          <a:prstGeom prst="rect">
            <a:avLst/>
          </a:prstGeom>
          <a:noFill/>
          <a:ln cap="rnd" w="6350">
            <a:solidFill>
              <a:srgbClr val="9fb8cd"/>
            </a:solidFill>
            <a:round/>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5" name="Pravokotnik 21"/>
          <p:cNvSpPr/>
          <p:nvPr/>
        </p:nvSpPr>
        <p:spPr>
          <a:xfrm>
            <a:off x="905040" y="3648240"/>
            <a:ext cx="228240" cy="1279080"/>
          </a:xfrm>
          <a:prstGeom prst="rect">
            <a:avLst/>
          </a:prstGeom>
          <a:solidFill>
            <a:schemeClr val="accent1"/>
          </a:solidFill>
          <a:ln w="6350">
            <a:noFill/>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6" name="Pravokotnik 31"/>
          <p:cNvSpPr/>
          <p:nvPr/>
        </p:nvSpPr>
        <p:spPr>
          <a:xfrm>
            <a:off x="914400" y="5048280"/>
            <a:ext cx="228240" cy="685440"/>
          </a:xfrm>
          <a:prstGeom prst="rect">
            <a:avLst/>
          </a:prstGeom>
          <a:solidFill>
            <a:schemeClr val="accent2"/>
          </a:solidFill>
          <a:ln w="6350">
            <a:noFill/>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7" name="PlaceHolder 1"/>
          <p:cNvSpPr>
            <a:spLocks noGrp="1"/>
          </p:cNvSpPr>
          <p:nvPr>
            <p:ph type="title"/>
          </p:nvPr>
        </p:nvSpPr>
        <p:spPr>
          <a:xfrm>
            <a:off x="1219320" y="3886200"/>
            <a:ext cx="6857640" cy="990360"/>
          </a:xfrm>
          <a:prstGeom prst="rect">
            <a:avLst/>
          </a:prstGeom>
        </p:spPr>
        <p:txBody>
          <a:bodyPr>
            <a:noAutofit/>
          </a:bodyPr>
          <a:p>
            <a:pPr algn="r">
              <a:lnSpc>
                <a:spcPct val="100000"/>
              </a:lnSpc>
            </a:pPr>
            <a:r>
              <a:rPr b="0" lang="sl-SI" sz="3200" spc="-1" strike="noStrike">
                <a:solidFill>
                  <a:srgbClr val="000000"/>
                </a:solidFill>
                <a:latin typeface="Franklin Gothic Book"/>
              </a:rPr>
              <a:t>Kliknite, če želite urediti slog naslova matrice</a:t>
            </a:r>
            <a:endParaRPr b="0" lang="sl-SI" sz="3200" spc="-1" strike="noStrike">
              <a:solidFill>
                <a:srgbClr val="000000"/>
              </a:solidFill>
              <a:latin typeface="Arial"/>
            </a:endParaRPr>
          </a:p>
        </p:txBody>
      </p:sp>
      <p:sp>
        <p:nvSpPr>
          <p:cNvPr id="8" name="PlaceHolder 2"/>
          <p:cNvSpPr>
            <a:spLocks noGrp="1"/>
          </p:cNvSpPr>
          <p:nvPr>
            <p:ph type="ftr"/>
          </p:nvPr>
        </p:nvSpPr>
        <p:spPr>
          <a:xfrm>
            <a:off x="2124000" y="6381720"/>
            <a:ext cx="5184360" cy="366480"/>
          </a:xfrm>
          <a:prstGeom prst="rect">
            <a:avLst/>
          </a:prstGeom>
        </p:spPr>
        <p:txBody>
          <a:bodyPr>
            <a:noAutofit/>
          </a:bodyPr>
          <a:p>
            <a:pPr algn="r">
              <a:lnSpc>
                <a:spcPct val="100000"/>
              </a:lnSpc>
            </a:pPr>
            <a:r>
              <a:rPr b="0" lang="en-US" sz="1400" spc="-1" strike="noStrike">
                <a:solidFill>
                  <a:srgbClr val="464653"/>
                </a:solidFill>
                <a:latin typeface="Arial"/>
              </a:rPr>
              <a:t>Jezikovne </a:t>
            </a:r>
            <a:r>
              <a:rPr b="0" lang="en-US" sz="1400" spc="-1" strike="noStrike">
                <a:solidFill>
                  <a:srgbClr val="464653"/>
                </a:solidFill>
                <a:latin typeface="Arial"/>
              </a:rPr>
              <a:t>tehnolgije, </a:t>
            </a:r>
            <a:r>
              <a:rPr b="0" lang="en-US" sz="1400" spc="-1" strike="noStrike">
                <a:solidFill>
                  <a:srgbClr val="464653"/>
                </a:solidFill>
                <a:latin typeface="Arial"/>
              </a:rPr>
              <a:t>Jernej Vičič</a:t>
            </a:r>
            <a:endParaRPr b="0" lang="en-US" sz="1400" spc="-1" strike="noStrike">
              <a:latin typeface="Times New Roman"/>
            </a:endParaRPr>
          </a:p>
        </p:txBody>
      </p:sp>
      <p:sp>
        <p:nvSpPr>
          <p:cNvPr id="9" name="PlaceHolder 3"/>
          <p:cNvSpPr>
            <a:spLocks noGrp="1"/>
          </p:cNvSpPr>
          <p:nvPr>
            <p:ph type="sldNum"/>
          </p:nvPr>
        </p:nvSpPr>
        <p:spPr>
          <a:xfrm>
            <a:off x="1216080" y="6354720"/>
            <a:ext cx="834840" cy="366480"/>
          </a:xfrm>
          <a:prstGeom prst="rect">
            <a:avLst/>
          </a:prstGeom>
        </p:spPr>
        <p:txBody>
          <a:bodyPr>
            <a:noAutofit/>
          </a:bodyPr>
          <a:p>
            <a:pPr>
              <a:lnSpc>
                <a:spcPct val="100000"/>
              </a:lnSpc>
            </a:pPr>
            <a:fld id="{0BADF949-3972-4A57-89C9-54573041544B}" type="slidenum">
              <a:rPr b="0" lang="sl-SI" sz="1400" spc="-1" strike="noStrike">
                <a:solidFill>
                  <a:srgbClr val="464653"/>
                </a:solidFill>
                <a:latin typeface="Arial"/>
              </a:rPr>
              <a:t>&lt;number&gt;</a:t>
            </a:fld>
            <a:endParaRPr b="0" lang="en-US" sz="1400" spc="-1" strike="noStrike">
              <a:latin typeface="Times New Roman"/>
            </a:endParaRPr>
          </a:p>
        </p:txBody>
      </p:sp>
      <p:sp>
        <p:nvSpPr>
          <p:cNvPr id="10" name="PlaceHolder 4"/>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sl-SI" sz="2600" spc="-1" strike="noStrike">
                <a:solidFill>
                  <a:srgbClr val="000000"/>
                </a:solidFill>
                <a:latin typeface="Arial"/>
              </a:rPr>
              <a:t>Click to edit the outline text format</a:t>
            </a:r>
            <a:endParaRPr b="0" lang="sl-SI" sz="26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000" spc="-1" strike="noStrike">
                <a:solidFill>
                  <a:srgbClr val="000000"/>
                </a:solidFill>
                <a:latin typeface="Arial"/>
              </a:rPr>
              <a:t>Second Outline Level</a:t>
            </a:r>
            <a:endParaRPr b="0" lang="sl-SI"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l-SI" sz="1800" spc="-1" strike="noStrike">
                <a:solidFill>
                  <a:srgbClr val="000000"/>
                </a:solidFill>
                <a:latin typeface="Arial"/>
              </a:rPr>
              <a:t>Third Outline Level</a:t>
            </a:r>
            <a:endParaRPr b="0" lang="sl-SI"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sl-SI" sz="1600" spc="-1" strike="noStrike">
                <a:solidFill>
                  <a:srgbClr val="000000"/>
                </a:solidFill>
                <a:latin typeface="Arial"/>
              </a:rPr>
              <a:t>Fourth Outline Level</a:t>
            </a:r>
            <a:endParaRPr b="0" lang="sl-SI" sz="16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sl-SI" sz="2000" spc="-1" strike="noStrike">
                <a:solidFill>
                  <a:srgbClr val="000000"/>
                </a:solidFill>
                <a:latin typeface="Arial"/>
              </a:rPr>
              <a:t>Fifth Outline Level</a:t>
            </a:r>
            <a:endParaRPr b="0" lang="sl-S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sl-SI" sz="2000" spc="-1" strike="noStrike">
                <a:solidFill>
                  <a:srgbClr val="000000"/>
                </a:solidFill>
                <a:latin typeface="Arial"/>
              </a:rPr>
              <a:t>Sixth Outline Level</a:t>
            </a:r>
            <a:endParaRPr b="0" lang="sl-S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sl-SI" sz="2000" spc="-1" strike="noStrike">
                <a:solidFill>
                  <a:srgbClr val="000000"/>
                </a:solidFill>
                <a:latin typeface="Arial"/>
              </a:rPr>
              <a:t>Seventh Outline Level</a:t>
            </a:r>
            <a:endParaRPr b="0" lang="sl-S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Raven konektor 27"/>
          <p:cNvSpPr/>
          <p:nvPr/>
        </p:nvSpPr>
        <p:spPr>
          <a:xfrm>
            <a:off x="457200" y="6352920"/>
            <a:ext cx="8229600" cy="360"/>
          </a:xfrm>
          <a:prstGeom prst="line">
            <a:avLst/>
          </a:prstGeom>
          <a:ln w="9525">
            <a:solidFill>
              <a:srgbClr val="9fb8cd"/>
            </a:solidFill>
            <a:prstDash val="dash"/>
            <a:round/>
          </a:ln>
        </p:spPr>
        <p:style>
          <a:lnRef idx="0"/>
          <a:fillRef idx="0"/>
          <a:effectRef idx="0"/>
          <a:fontRef idx="minor"/>
        </p:style>
      </p:sp>
      <p:sp>
        <p:nvSpPr>
          <p:cNvPr id="48" name="Raven konektor 28"/>
          <p:cNvSpPr/>
          <p:nvPr/>
        </p:nvSpPr>
        <p:spPr>
          <a:xfrm>
            <a:off x="457200" y="1143000"/>
            <a:ext cx="8229600" cy="360"/>
          </a:xfrm>
          <a:prstGeom prst="line">
            <a:avLst/>
          </a:prstGeom>
          <a:ln w="9525">
            <a:solidFill>
              <a:srgbClr val="9fb8cd"/>
            </a:solidFill>
            <a:prstDash val="dash"/>
            <a:round/>
          </a:ln>
        </p:spPr>
        <p:style>
          <a:lnRef idx="0"/>
          <a:fillRef idx="0"/>
          <a:effectRef idx="0"/>
          <a:fontRef idx="minor"/>
        </p:style>
      </p:sp>
      <p:sp>
        <p:nvSpPr>
          <p:cNvPr id="49" name="Enakokraki trikotnik 9"/>
          <p:cNvSpPr/>
          <p:nvPr/>
        </p:nvSpPr>
        <p:spPr>
          <a:xfrm rot="5400000">
            <a:off x="419400" y="6467400"/>
            <a:ext cx="190080" cy="120240"/>
          </a:xfrm>
          <a:prstGeom prst="triangle">
            <a:avLst>
              <a:gd name="adj" fmla="val 50000"/>
            </a:avLst>
          </a:prstGeom>
          <a:solidFill>
            <a:schemeClr val="accent2"/>
          </a:solidFill>
          <a:ln w="25400">
            <a:noFill/>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50" name="PlaceHolder 1"/>
          <p:cNvSpPr>
            <a:spLocks noGrp="1"/>
          </p:cNvSpPr>
          <p:nvPr>
            <p:ph type="title"/>
          </p:nvPr>
        </p:nvSpPr>
        <p:spPr>
          <a:xfrm>
            <a:off x="457200" y="152280"/>
            <a:ext cx="8229240" cy="990360"/>
          </a:xfrm>
          <a:prstGeom prst="rect">
            <a:avLst/>
          </a:prstGeom>
        </p:spPr>
        <p:txBody>
          <a:bodyPr anchor="b">
            <a:noAutofit/>
          </a:bodyPr>
          <a:p>
            <a:pPr>
              <a:lnSpc>
                <a:spcPct val="100000"/>
              </a:lnSpc>
            </a:pPr>
            <a:r>
              <a:rPr b="0" lang="sl-SI" sz="3200" spc="-1" strike="noStrike">
                <a:solidFill>
                  <a:srgbClr val="464653"/>
                </a:solidFill>
                <a:latin typeface="Franklin Gothic Book"/>
              </a:rPr>
              <a:t>Kliknite, če želite urediti slog naslova matrice</a:t>
            </a:r>
            <a:endParaRPr b="0" lang="sl-SI" sz="3200" spc="-1" strike="noStrike">
              <a:solidFill>
                <a:srgbClr val="000000"/>
              </a:solidFill>
              <a:latin typeface="Arial"/>
            </a:endParaRPr>
          </a:p>
        </p:txBody>
      </p:sp>
      <p:sp>
        <p:nvSpPr>
          <p:cNvPr id="51" name="PlaceHolder 2"/>
          <p:cNvSpPr>
            <a:spLocks noGrp="1"/>
          </p:cNvSpPr>
          <p:nvPr>
            <p:ph type="body"/>
          </p:nvPr>
        </p:nvSpPr>
        <p:spPr>
          <a:xfrm>
            <a:off x="457200" y="1219320"/>
            <a:ext cx="8229240" cy="4937400"/>
          </a:xfrm>
          <a:prstGeom prst="rect">
            <a:avLst/>
          </a:prstGeom>
        </p:spPr>
        <p:txBody>
          <a:bodyPr>
            <a:noAutofit/>
          </a:bodyPr>
          <a:p>
            <a:pPr marL="272880" indent="-272520">
              <a:lnSpc>
                <a:spcPct val="100000"/>
              </a:lnSpc>
              <a:spcBef>
                <a:spcPts val="601"/>
              </a:spcBef>
              <a:buClr>
                <a:srgbClr val="727ca3"/>
              </a:buClr>
              <a:buSzPct val="76000"/>
              <a:buFont typeface="Wingdings 3" charset="2"/>
              <a:buChar char=""/>
            </a:pPr>
            <a:r>
              <a:rPr b="0" lang="sl-SI" sz="2600" spc="-1" strike="noStrike">
                <a:solidFill>
                  <a:srgbClr val="000000"/>
                </a:solidFill>
                <a:latin typeface="Arial"/>
              </a:rPr>
              <a:t>Kliknite, če želite urediti sloge besedila </a:t>
            </a:r>
            <a:r>
              <a:rPr b="0" lang="sl-SI" sz="2600" spc="-1" strike="noStrike">
                <a:solidFill>
                  <a:srgbClr val="000000"/>
                </a:solidFill>
                <a:latin typeface="Arial"/>
              </a:rPr>
              <a:t>matrice</a:t>
            </a:r>
            <a:endParaRPr b="0" lang="sl-SI" sz="2600" spc="-1" strike="noStrike">
              <a:solidFill>
                <a:srgbClr val="000000"/>
              </a:solidFill>
              <a:latin typeface="Arial"/>
            </a:endParaRPr>
          </a:p>
          <a:p>
            <a:pPr lvl="1" marL="547560" indent="-272520">
              <a:lnSpc>
                <a:spcPct val="100000"/>
              </a:lnSpc>
              <a:spcBef>
                <a:spcPts val="499"/>
              </a:spcBef>
              <a:buClr>
                <a:srgbClr val="9fb8cd"/>
              </a:buClr>
              <a:buSzPct val="76000"/>
              <a:buFont typeface="Wingdings 3" charset="2"/>
              <a:buChar char=""/>
            </a:pPr>
            <a:r>
              <a:rPr b="0" lang="sl-SI" sz="2300" spc="-1" strike="noStrike">
                <a:solidFill>
                  <a:srgbClr val="464653"/>
                </a:solidFill>
                <a:latin typeface="Arial"/>
              </a:rPr>
              <a:t>Druga raven</a:t>
            </a:r>
            <a:endParaRPr b="0" lang="sl-SI" sz="2300" spc="-1" strike="noStrike">
              <a:solidFill>
                <a:srgbClr val="000000"/>
              </a:solidFill>
              <a:latin typeface="Arial"/>
            </a:endParaRPr>
          </a:p>
          <a:p>
            <a:pPr lvl="2" marL="822240" indent="-228240">
              <a:lnSpc>
                <a:spcPct val="100000"/>
              </a:lnSpc>
              <a:spcBef>
                <a:spcPts val="499"/>
              </a:spcBef>
              <a:buClr>
                <a:srgbClr val="bcbcbc"/>
              </a:buClr>
              <a:buSzPct val="76000"/>
              <a:buFont typeface="Wingdings 3" charset="2"/>
              <a:buChar char=""/>
            </a:pPr>
            <a:r>
              <a:rPr b="0" lang="sl-SI" sz="2000" spc="-1" strike="noStrike">
                <a:solidFill>
                  <a:srgbClr val="000000"/>
                </a:solidFill>
                <a:latin typeface="Arial"/>
              </a:rPr>
              <a:t>Tretja raven</a:t>
            </a:r>
            <a:endParaRPr b="0" lang="sl-SI" sz="2000" spc="-1" strike="noStrike">
              <a:solidFill>
                <a:srgbClr val="000000"/>
              </a:solidFill>
              <a:latin typeface="Arial"/>
            </a:endParaRPr>
          </a:p>
          <a:p>
            <a:pPr lvl="3" marL="1096920" indent="-228240">
              <a:lnSpc>
                <a:spcPct val="100000"/>
              </a:lnSpc>
              <a:spcBef>
                <a:spcPts val="400"/>
              </a:spcBef>
              <a:buClr>
                <a:srgbClr val="8ba2b4"/>
              </a:buClr>
              <a:buSzPct val="70000"/>
              <a:buFont typeface="Wingdings" charset="2"/>
              <a:buChar char=""/>
            </a:pPr>
            <a:r>
              <a:rPr b="0" lang="sl-SI" sz="1800" spc="-1" strike="noStrike">
                <a:solidFill>
                  <a:srgbClr val="000000"/>
                </a:solidFill>
                <a:latin typeface="Arial"/>
              </a:rPr>
              <a:t>Četrta raven</a:t>
            </a:r>
            <a:endParaRPr b="0" lang="sl-SI" sz="1800" spc="-1" strike="noStrike">
              <a:solidFill>
                <a:srgbClr val="000000"/>
              </a:solidFill>
              <a:latin typeface="Arial"/>
            </a:endParaRPr>
          </a:p>
          <a:p>
            <a:pPr lvl="4" marL="1371600" indent="-228240">
              <a:lnSpc>
                <a:spcPct val="100000"/>
              </a:lnSpc>
              <a:spcBef>
                <a:spcPts val="300"/>
              </a:spcBef>
              <a:buClr>
                <a:srgbClr val="9fb8cd"/>
              </a:buClr>
              <a:buSzPct val="70000"/>
              <a:buFont typeface="Wingdings" charset="2"/>
              <a:buChar char=""/>
            </a:pPr>
            <a:r>
              <a:rPr b="0" lang="sl-SI" sz="1600" spc="-1" strike="noStrike">
                <a:solidFill>
                  <a:srgbClr val="000000"/>
                </a:solidFill>
                <a:latin typeface="Arial"/>
              </a:rPr>
              <a:t>Peta raven</a:t>
            </a:r>
            <a:endParaRPr b="0" lang="sl-SI" sz="1600" spc="-1" strike="noStrike">
              <a:solidFill>
                <a:srgbClr val="000000"/>
              </a:solidFill>
              <a:latin typeface="Arial"/>
            </a:endParaRPr>
          </a:p>
        </p:txBody>
      </p:sp>
      <p:sp>
        <p:nvSpPr>
          <p:cNvPr id="52" name="PlaceHolder 3"/>
          <p:cNvSpPr>
            <a:spLocks noGrp="1"/>
          </p:cNvSpPr>
          <p:nvPr>
            <p:ph type="ftr"/>
          </p:nvPr>
        </p:nvSpPr>
        <p:spPr>
          <a:xfrm>
            <a:off x="2627280" y="6356520"/>
            <a:ext cx="6048000" cy="364680"/>
          </a:xfrm>
          <a:prstGeom prst="rect">
            <a:avLst/>
          </a:prstGeom>
        </p:spPr>
        <p:txBody>
          <a:bodyPr>
            <a:noAutofit/>
          </a:bodyPr>
          <a:p>
            <a:pPr algn="r">
              <a:lnSpc>
                <a:spcPct val="100000"/>
              </a:lnSpc>
            </a:pPr>
            <a:r>
              <a:rPr b="0" lang="en-US" sz="1400" spc="-1" strike="noStrike">
                <a:solidFill>
                  <a:srgbClr val="464653"/>
                </a:solidFill>
                <a:latin typeface="Arial"/>
              </a:rPr>
              <a:t>Jezikovne tehnologije, Jernej Vičič</a:t>
            </a:r>
            <a:endParaRPr b="0" lang="en-US" sz="1400" spc="-1" strike="noStrike">
              <a:latin typeface="Times New Roman"/>
            </a:endParaRPr>
          </a:p>
        </p:txBody>
      </p:sp>
      <p:sp>
        <p:nvSpPr>
          <p:cNvPr id="53" name="PlaceHolder 4"/>
          <p:cNvSpPr>
            <a:spLocks noGrp="1"/>
          </p:cNvSpPr>
          <p:nvPr>
            <p:ph type="sldNum"/>
          </p:nvPr>
        </p:nvSpPr>
        <p:spPr>
          <a:xfrm>
            <a:off x="612720" y="6356520"/>
            <a:ext cx="1980720" cy="364680"/>
          </a:xfrm>
          <a:prstGeom prst="rect">
            <a:avLst/>
          </a:prstGeom>
        </p:spPr>
        <p:txBody>
          <a:bodyPr>
            <a:noAutofit/>
          </a:bodyPr>
          <a:p>
            <a:pPr>
              <a:lnSpc>
                <a:spcPct val="100000"/>
              </a:lnSpc>
            </a:pPr>
            <a:fld id="{9EE46DF2-1AF9-4152-B98B-53E9D7C72C09}" type="slidenum">
              <a:rPr b="0" lang="sl-SI" sz="1400" spc="-1" strike="noStrike">
                <a:solidFill>
                  <a:srgbClr val="464653"/>
                </a:solidFill>
                <a:latin typeface="Arial"/>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Raven konektor 27"/>
          <p:cNvSpPr/>
          <p:nvPr/>
        </p:nvSpPr>
        <p:spPr>
          <a:xfrm>
            <a:off x="457200" y="6352920"/>
            <a:ext cx="8229600" cy="360"/>
          </a:xfrm>
          <a:prstGeom prst="line">
            <a:avLst/>
          </a:prstGeom>
          <a:ln w="9525">
            <a:solidFill>
              <a:srgbClr val="9fb8cd"/>
            </a:solidFill>
            <a:prstDash val="dash"/>
            <a:round/>
          </a:ln>
        </p:spPr>
        <p:style>
          <a:lnRef idx="0"/>
          <a:fillRef idx="0"/>
          <a:effectRef idx="0"/>
          <a:fontRef idx="minor"/>
        </p:style>
      </p:sp>
      <p:sp>
        <p:nvSpPr>
          <p:cNvPr id="91" name="Raven konektor 28"/>
          <p:cNvSpPr/>
          <p:nvPr/>
        </p:nvSpPr>
        <p:spPr>
          <a:xfrm>
            <a:off x="457200" y="1143000"/>
            <a:ext cx="8229600" cy="360"/>
          </a:xfrm>
          <a:prstGeom prst="line">
            <a:avLst/>
          </a:prstGeom>
          <a:ln w="9525">
            <a:solidFill>
              <a:srgbClr val="9fb8cd"/>
            </a:solidFill>
            <a:prstDash val="dash"/>
            <a:round/>
          </a:ln>
        </p:spPr>
        <p:style>
          <a:lnRef idx="0"/>
          <a:fillRef idx="0"/>
          <a:effectRef idx="0"/>
          <a:fontRef idx="minor"/>
        </p:style>
      </p:sp>
      <p:sp>
        <p:nvSpPr>
          <p:cNvPr id="92" name="Enakokraki trikotnik 9"/>
          <p:cNvSpPr/>
          <p:nvPr/>
        </p:nvSpPr>
        <p:spPr>
          <a:xfrm rot="5400000">
            <a:off x="419400" y="6467400"/>
            <a:ext cx="190080" cy="120240"/>
          </a:xfrm>
          <a:prstGeom prst="triangle">
            <a:avLst>
              <a:gd name="adj" fmla="val 50000"/>
            </a:avLst>
          </a:prstGeom>
          <a:solidFill>
            <a:schemeClr val="accent2"/>
          </a:solidFill>
          <a:ln w="25400">
            <a:noFill/>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93" name="Enakokraki trikotnik 5"/>
          <p:cNvSpPr/>
          <p:nvPr/>
        </p:nvSpPr>
        <p:spPr>
          <a:xfrm rot="5400000">
            <a:off x="419400" y="6467400"/>
            <a:ext cx="190080" cy="120240"/>
          </a:xfrm>
          <a:prstGeom prst="triangle">
            <a:avLst>
              <a:gd name="adj" fmla="val 50000"/>
            </a:avLst>
          </a:prstGeom>
          <a:solidFill>
            <a:schemeClr val="accent2"/>
          </a:solidFill>
          <a:ln w="25400">
            <a:noFill/>
          </a:ln>
          <a:effectLst>
            <a:glow rad="63360">
              <a:srgbClr val="ffffff">
                <a:alpha val="50000"/>
              </a:srgbClr>
            </a:glow>
          </a:effectLst>
        </p:spPr>
        <p:style>
          <a:lnRef idx="3">
            <a:schemeClr val="lt1"/>
          </a:lnRef>
          <a:fillRef idx="1">
            <a:schemeClr val="accent1"/>
          </a:fillRef>
          <a:effectRef idx="1">
            <a:schemeClr val="accent1"/>
          </a:effectRef>
          <a:fontRef idx="minor"/>
        </p:style>
      </p:sp>
      <p:sp>
        <p:nvSpPr>
          <p:cNvPr id="94" name="PlaceHolder 1"/>
          <p:cNvSpPr>
            <a:spLocks noGrp="1"/>
          </p:cNvSpPr>
          <p:nvPr>
            <p:ph type="title"/>
          </p:nvPr>
        </p:nvSpPr>
        <p:spPr>
          <a:xfrm>
            <a:off x="457200" y="228600"/>
            <a:ext cx="8229240" cy="914040"/>
          </a:xfrm>
          <a:prstGeom prst="rect">
            <a:avLst/>
          </a:prstGeom>
        </p:spPr>
        <p:txBody>
          <a:bodyPr anchor="b">
            <a:noAutofit/>
          </a:bodyPr>
          <a:p>
            <a:pPr>
              <a:lnSpc>
                <a:spcPct val="100000"/>
              </a:lnSpc>
            </a:pPr>
            <a:r>
              <a:rPr b="0" lang="sl-SI" sz="3200" spc="-1" strike="noStrike">
                <a:solidFill>
                  <a:srgbClr val="464653"/>
                </a:solidFill>
                <a:latin typeface="Franklin Gothic Book"/>
              </a:rPr>
              <a:t>Klikn</a:t>
            </a:r>
            <a:r>
              <a:rPr b="0" lang="sl-SI" sz="3200" spc="-1" strike="noStrike">
                <a:solidFill>
                  <a:srgbClr val="464653"/>
                </a:solidFill>
                <a:latin typeface="Franklin Gothic Book"/>
              </a:rPr>
              <a:t>ite, </a:t>
            </a:r>
            <a:r>
              <a:rPr b="0" lang="sl-SI" sz="3200" spc="-1" strike="noStrike">
                <a:solidFill>
                  <a:srgbClr val="464653"/>
                </a:solidFill>
                <a:latin typeface="Franklin Gothic Book"/>
              </a:rPr>
              <a:t>če </a:t>
            </a:r>
            <a:r>
              <a:rPr b="0" lang="sl-SI" sz="3200" spc="-1" strike="noStrike">
                <a:solidFill>
                  <a:srgbClr val="464653"/>
                </a:solidFill>
                <a:latin typeface="Franklin Gothic Book"/>
              </a:rPr>
              <a:t>želit</a:t>
            </a:r>
            <a:r>
              <a:rPr b="0" lang="sl-SI" sz="3200" spc="-1" strike="noStrike">
                <a:solidFill>
                  <a:srgbClr val="464653"/>
                </a:solidFill>
                <a:latin typeface="Franklin Gothic Book"/>
              </a:rPr>
              <a:t>e </a:t>
            </a:r>
            <a:r>
              <a:rPr b="0" lang="sl-SI" sz="3200" spc="-1" strike="noStrike">
                <a:solidFill>
                  <a:srgbClr val="464653"/>
                </a:solidFill>
                <a:latin typeface="Franklin Gothic Book"/>
              </a:rPr>
              <a:t>uredi</a:t>
            </a:r>
            <a:r>
              <a:rPr b="0" lang="sl-SI" sz="3200" spc="-1" strike="noStrike">
                <a:solidFill>
                  <a:srgbClr val="464653"/>
                </a:solidFill>
                <a:latin typeface="Franklin Gothic Book"/>
              </a:rPr>
              <a:t>ti </a:t>
            </a:r>
            <a:r>
              <a:rPr b="0" lang="sl-SI" sz="3200" spc="-1" strike="noStrike">
                <a:solidFill>
                  <a:srgbClr val="464653"/>
                </a:solidFill>
                <a:latin typeface="Franklin Gothic Book"/>
              </a:rPr>
              <a:t>slog </a:t>
            </a:r>
            <a:r>
              <a:rPr b="0" lang="sl-SI" sz="3200" spc="-1" strike="noStrike">
                <a:solidFill>
                  <a:srgbClr val="464653"/>
                </a:solidFill>
                <a:latin typeface="Franklin Gothic Book"/>
              </a:rPr>
              <a:t>nasl</a:t>
            </a:r>
            <a:r>
              <a:rPr b="0" lang="sl-SI" sz="3200" spc="-1" strike="noStrike">
                <a:solidFill>
                  <a:srgbClr val="464653"/>
                </a:solidFill>
                <a:latin typeface="Franklin Gothic Book"/>
              </a:rPr>
              <a:t>ova </a:t>
            </a:r>
            <a:r>
              <a:rPr b="0" lang="sl-SI" sz="3200" spc="-1" strike="noStrike">
                <a:solidFill>
                  <a:srgbClr val="464653"/>
                </a:solidFill>
                <a:latin typeface="Franklin Gothic Book"/>
              </a:rPr>
              <a:t>matr</a:t>
            </a:r>
            <a:r>
              <a:rPr b="0" lang="sl-SI" sz="3200" spc="-1" strike="noStrike">
                <a:solidFill>
                  <a:srgbClr val="464653"/>
                </a:solidFill>
                <a:latin typeface="Franklin Gothic Book"/>
              </a:rPr>
              <a:t>ice</a:t>
            </a:r>
            <a:endParaRPr b="0" lang="sl-SI" sz="3200" spc="-1" strike="noStrike">
              <a:solidFill>
                <a:srgbClr val="000000"/>
              </a:solidFill>
              <a:latin typeface="Arial"/>
            </a:endParaRPr>
          </a:p>
        </p:txBody>
      </p:sp>
      <p:sp>
        <p:nvSpPr>
          <p:cNvPr id="95" name="PlaceHolder 2"/>
          <p:cNvSpPr>
            <a:spLocks noGrp="1"/>
          </p:cNvSpPr>
          <p:nvPr>
            <p:ph type="dt"/>
          </p:nvPr>
        </p:nvSpPr>
        <p:spPr>
          <a:xfrm>
            <a:off x="6400800" y="6356520"/>
            <a:ext cx="2288880" cy="364680"/>
          </a:xfrm>
          <a:prstGeom prst="rect">
            <a:avLst/>
          </a:prstGeom>
        </p:spPr>
        <p:txBody>
          <a:bodyPr>
            <a:noAutofit/>
          </a:bodyPr>
          <a:p>
            <a:endParaRPr b="0" lang="en-US" sz="2400" spc="-1" strike="noStrike">
              <a:latin typeface="Times New Roman"/>
            </a:endParaRPr>
          </a:p>
        </p:txBody>
      </p:sp>
      <p:sp>
        <p:nvSpPr>
          <p:cNvPr id="96" name="PlaceHolder 3"/>
          <p:cNvSpPr>
            <a:spLocks noGrp="1"/>
          </p:cNvSpPr>
          <p:nvPr>
            <p:ph type="ftr"/>
          </p:nvPr>
        </p:nvSpPr>
        <p:spPr>
          <a:xfrm>
            <a:off x="2898720" y="6356520"/>
            <a:ext cx="3504960" cy="364680"/>
          </a:xfrm>
          <a:prstGeom prst="rect">
            <a:avLst/>
          </a:prstGeom>
        </p:spPr>
        <p:txBody>
          <a:bodyPr>
            <a:noAutofit/>
          </a:bodyPr>
          <a:p>
            <a:pPr algn="r">
              <a:lnSpc>
                <a:spcPct val="100000"/>
              </a:lnSpc>
            </a:pPr>
            <a:r>
              <a:rPr b="0" lang="en-US" sz="1400" spc="-1" strike="noStrike">
                <a:solidFill>
                  <a:srgbClr val="464653"/>
                </a:solidFill>
                <a:latin typeface="Arial"/>
              </a:rPr>
              <a:t>Razvoj iger, Jernej Vičič</a:t>
            </a:r>
            <a:endParaRPr b="0" lang="en-US" sz="1400" spc="-1" strike="noStrike">
              <a:latin typeface="Times New Roman"/>
            </a:endParaRPr>
          </a:p>
        </p:txBody>
      </p:sp>
      <p:sp>
        <p:nvSpPr>
          <p:cNvPr id="97" name="PlaceHolder 4"/>
          <p:cNvSpPr>
            <a:spLocks noGrp="1"/>
          </p:cNvSpPr>
          <p:nvPr>
            <p:ph type="sldNum"/>
          </p:nvPr>
        </p:nvSpPr>
        <p:spPr>
          <a:xfrm>
            <a:off x="612720" y="6356520"/>
            <a:ext cx="1980720" cy="364680"/>
          </a:xfrm>
          <a:prstGeom prst="rect">
            <a:avLst/>
          </a:prstGeom>
        </p:spPr>
        <p:txBody>
          <a:bodyPr>
            <a:noAutofit/>
          </a:bodyPr>
          <a:p>
            <a:pPr>
              <a:lnSpc>
                <a:spcPct val="100000"/>
              </a:lnSpc>
            </a:pPr>
            <a:fld id="{17AAAAC7-5F11-457F-B791-CC67634F22DF}" type="slidenum">
              <a:rPr b="0" lang="sl-SI" sz="1400" spc="-1" strike="noStrike">
                <a:solidFill>
                  <a:srgbClr val="464653"/>
                </a:solidFill>
                <a:latin typeface="Arial"/>
              </a:rPr>
              <a:t>&lt;number&gt;</a:t>
            </a:fld>
            <a:endParaRPr b="0" lang="en-US" sz="1400" spc="-1" strike="noStrike">
              <a:latin typeface="Times New Roman"/>
            </a:endParaRPr>
          </a:p>
        </p:txBody>
      </p:sp>
      <p:sp>
        <p:nvSpPr>
          <p:cNvPr id="98"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sl-SI" sz="2600" spc="-1" strike="noStrike">
                <a:solidFill>
                  <a:srgbClr val="000000"/>
                </a:solidFill>
                <a:latin typeface="Arial"/>
              </a:rPr>
              <a:t>Click to edit the outline text format</a:t>
            </a:r>
            <a:endParaRPr b="0" lang="sl-SI" sz="26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000" spc="-1" strike="noStrike">
                <a:solidFill>
                  <a:srgbClr val="000000"/>
                </a:solidFill>
                <a:latin typeface="Arial"/>
              </a:rPr>
              <a:t>Second Outline Level</a:t>
            </a:r>
            <a:endParaRPr b="0" lang="sl-SI"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l-SI" sz="1800" spc="-1" strike="noStrike">
                <a:solidFill>
                  <a:srgbClr val="000000"/>
                </a:solidFill>
                <a:latin typeface="Arial"/>
              </a:rPr>
              <a:t>Third Outline Level</a:t>
            </a:r>
            <a:endParaRPr b="0" lang="sl-SI"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sl-SI" sz="1600" spc="-1" strike="noStrike">
                <a:solidFill>
                  <a:srgbClr val="000000"/>
                </a:solidFill>
                <a:latin typeface="Arial"/>
              </a:rPr>
              <a:t>Fourth Outline Level</a:t>
            </a:r>
            <a:endParaRPr b="0" lang="sl-SI" sz="16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sl-SI" sz="2000" spc="-1" strike="noStrike">
                <a:solidFill>
                  <a:srgbClr val="000000"/>
                </a:solidFill>
                <a:latin typeface="Arial"/>
              </a:rPr>
              <a:t>Fifth Outline Level</a:t>
            </a:r>
            <a:endParaRPr b="0" lang="sl-S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sl-SI" sz="2000" spc="-1" strike="noStrike">
                <a:solidFill>
                  <a:srgbClr val="000000"/>
                </a:solidFill>
                <a:latin typeface="Arial"/>
              </a:rPr>
              <a:t>Sixth Outline Level</a:t>
            </a:r>
            <a:endParaRPr b="0" lang="sl-S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sl-SI" sz="2000" spc="-1" strike="noStrike">
                <a:solidFill>
                  <a:srgbClr val="000000"/>
                </a:solidFill>
                <a:latin typeface="Arial"/>
              </a:rPr>
              <a:t>Seventh Outline Level</a:t>
            </a:r>
            <a:endParaRPr b="0" lang="sl-S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Naslov 1"/>
          <p:cNvSpPr txBox="1"/>
          <p:nvPr/>
        </p:nvSpPr>
        <p:spPr>
          <a:xfrm>
            <a:off x="442800" y="3557520"/>
            <a:ext cx="7772040" cy="1469520"/>
          </a:xfrm>
          <a:prstGeom prst="rect">
            <a:avLst/>
          </a:prstGeom>
          <a:noFill/>
          <a:ln w="0">
            <a:noFill/>
          </a:ln>
        </p:spPr>
        <p:txBody>
          <a:bodyPr>
            <a:noAutofit/>
          </a:bodyPr>
          <a:p>
            <a:pPr algn="r">
              <a:lnSpc>
                <a:spcPct val="100000"/>
              </a:lnSpc>
            </a:pPr>
            <a:r>
              <a:rPr b="0" lang="sl-SI" sz="2800" spc="-1" strike="noStrike">
                <a:solidFill>
                  <a:srgbClr val="000000"/>
                </a:solidFill>
                <a:latin typeface="Franklin Gothic Book"/>
              </a:rPr>
              <a:t>Morp</a:t>
            </a:r>
            <a:r>
              <a:rPr b="0" lang="sl-SI" sz="2800" spc="-1" strike="noStrike">
                <a:solidFill>
                  <a:srgbClr val="000000"/>
                </a:solidFill>
                <a:latin typeface="Franklin Gothic Book"/>
              </a:rPr>
              <a:t>ho-</a:t>
            </a:r>
            <a:r>
              <a:rPr b="0" lang="sl-SI" sz="2800" spc="-1" strike="noStrike">
                <a:solidFill>
                  <a:srgbClr val="000000"/>
                </a:solidFill>
                <a:latin typeface="Franklin Gothic Book"/>
              </a:rPr>
              <a:t>synta</a:t>
            </a:r>
            <a:r>
              <a:rPr b="0" lang="sl-SI" sz="2800" spc="-1" strike="noStrike">
                <a:solidFill>
                  <a:srgbClr val="000000"/>
                </a:solidFill>
                <a:latin typeface="Franklin Gothic Book"/>
              </a:rPr>
              <a:t>ctical </a:t>
            </a:r>
            <a:r>
              <a:rPr b="0" lang="sl-SI" sz="2800" spc="-1" strike="noStrike">
                <a:solidFill>
                  <a:srgbClr val="000000"/>
                </a:solidFill>
                <a:latin typeface="Franklin Gothic Book"/>
              </a:rPr>
              <a:t>taggi</a:t>
            </a:r>
            <a:r>
              <a:rPr b="0" lang="sl-SI" sz="2800" spc="-1" strike="noStrike">
                <a:solidFill>
                  <a:srgbClr val="000000"/>
                </a:solidFill>
                <a:latin typeface="Franklin Gothic Book"/>
              </a:rPr>
              <a:t>ng </a:t>
            </a:r>
            <a:r>
              <a:rPr b="0" lang="sl-SI" sz="2800" spc="-1" strike="noStrike">
                <a:solidFill>
                  <a:srgbClr val="000000"/>
                </a:solidFill>
                <a:latin typeface="Franklin Gothic Book"/>
              </a:rPr>
              <a:t>and </a:t>
            </a:r>
            <a:r>
              <a:rPr b="0" lang="sl-SI" sz="2800" spc="-1" strike="noStrike">
                <a:solidFill>
                  <a:srgbClr val="000000"/>
                </a:solidFill>
                <a:latin typeface="Franklin Gothic Book"/>
              </a:rPr>
              <a:t>lemat</a:t>
            </a:r>
            <a:r>
              <a:rPr b="0" lang="sl-SI" sz="2800" spc="-1" strike="noStrike">
                <a:solidFill>
                  <a:srgbClr val="000000"/>
                </a:solidFill>
                <a:latin typeface="Franklin Gothic Book"/>
              </a:rPr>
              <a:t>izatio</a:t>
            </a:r>
            <a:r>
              <a:rPr b="0" lang="sl-SI" sz="2800" spc="-1" strike="noStrike">
                <a:solidFill>
                  <a:srgbClr val="000000"/>
                </a:solidFill>
                <a:latin typeface="Franklin Gothic Book"/>
              </a:rPr>
              <a:t>n</a:t>
            </a:r>
            <a:endParaRPr b="0" lang="sl-SI" sz="2800" spc="-1" strike="noStrike">
              <a:solidFill>
                <a:srgbClr val="000000"/>
              </a:solidFill>
              <a:latin typeface="Arial"/>
            </a:endParaRPr>
          </a:p>
        </p:txBody>
      </p:sp>
      <p:sp>
        <p:nvSpPr>
          <p:cNvPr id="142" name="Podnaslov 2"/>
          <p:cNvSpPr txBox="1"/>
          <p:nvPr/>
        </p:nvSpPr>
        <p:spPr>
          <a:xfrm>
            <a:off x="1785960" y="676440"/>
            <a:ext cx="6400440" cy="1752120"/>
          </a:xfrm>
          <a:prstGeom prst="rect">
            <a:avLst/>
          </a:prstGeom>
          <a:noFill/>
          <a:ln w="0">
            <a:noFill/>
          </a:ln>
        </p:spPr>
        <p:txBody>
          <a:bodyPr>
            <a:normAutofit/>
          </a:bodyPr>
          <a:p>
            <a:pPr algn="r">
              <a:lnSpc>
                <a:spcPct val="100000"/>
              </a:lnSpc>
              <a:spcBef>
                <a:spcPts val="601"/>
              </a:spcBef>
              <a:tabLst>
                <a:tab algn="l" pos="0"/>
              </a:tabLst>
            </a:pPr>
            <a:r>
              <a:rPr b="0" lang="sl-SI" sz="2000" spc="-1" strike="noStrike">
                <a:solidFill>
                  <a:srgbClr val="464653"/>
                </a:solidFill>
                <a:latin typeface="Franklin Gothic Book"/>
              </a:rPr>
              <a:t>ELBA Dushanbe 2022 workshop</a:t>
            </a:r>
            <a:endParaRPr b="0" lang="en-US" sz="2000" spc="-1" strike="noStrike">
              <a:latin typeface="Arial"/>
            </a:endParaRPr>
          </a:p>
        </p:txBody>
      </p:sp>
      <p:sp>
        <p:nvSpPr>
          <p:cNvPr id="143" name="Podnaslov 2"/>
          <p:cNvSpPr/>
          <p:nvPr/>
        </p:nvSpPr>
        <p:spPr>
          <a:xfrm>
            <a:off x="1071720" y="5214960"/>
            <a:ext cx="7143480" cy="823680"/>
          </a:xfrm>
          <a:prstGeom prst="rect">
            <a:avLst/>
          </a:prstGeom>
          <a:noFill/>
          <a:ln w="0">
            <a:noFill/>
          </a:ln>
        </p:spPr>
        <p:style>
          <a:lnRef idx="0"/>
          <a:fillRef idx="0"/>
          <a:effectRef idx="0"/>
          <a:fontRef idx="minor"/>
        </p:style>
        <p:txBody>
          <a:bodyPr lIns="90000" rIns="90000" tIns="45000" bIns="45000">
            <a:noAutofit/>
          </a:bodyPr>
          <a:p>
            <a:pPr algn="just">
              <a:lnSpc>
                <a:spcPct val="100000"/>
              </a:lnSpc>
              <a:spcBef>
                <a:spcPts val="360"/>
              </a:spcBef>
            </a:pPr>
            <a:r>
              <a:rPr b="0" lang="sl-SI" sz="1800" spc="-1" strike="noStrike">
                <a:solidFill>
                  <a:srgbClr val="898989"/>
                </a:solidFill>
                <a:latin typeface="Arial"/>
              </a:rPr>
              <a:t>Jernej Vičič   </a:t>
            </a:r>
            <a:r>
              <a:rPr b="0" lang="sl-SI" sz="1800" spc="-1" strike="noStrike">
                <a:solidFill>
                  <a:srgbClr val="898989"/>
                </a:solidFill>
                <a:latin typeface="Arial"/>
              </a:rPr>
              <a:t>	</a:t>
            </a:r>
            <a:r>
              <a:rPr b="0" lang="sl-SI" sz="1800" spc="-1" strike="noStrike">
                <a:solidFill>
                  <a:srgbClr val="898989"/>
                </a:solidFill>
                <a:latin typeface="Arial"/>
              </a:rPr>
              <a:t>	</a:t>
            </a:r>
            <a:r>
              <a:rPr b="0" lang="sl-SI" sz="1800" spc="-1" strike="noStrike">
                <a:solidFill>
                  <a:srgbClr val="898989"/>
                </a:solidFill>
                <a:latin typeface="Arial"/>
              </a:rPr>
              <a:t>	</a:t>
            </a:r>
            <a:r>
              <a:rPr b="0" lang="sl-SI" sz="1800" spc="-1" strike="noStrike">
                <a:solidFill>
                  <a:srgbClr val="898989"/>
                </a:solidFill>
                <a:latin typeface="Arial"/>
              </a:rPr>
              <a:t>	</a:t>
            </a:r>
            <a:endParaRPr b="0" lang="en-US" sz="18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Autom</a:t>
            </a:r>
            <a:r>
              <a:rPr b="0" lang="sl-SI" sz="3200" spc="-1" strike="noStrike">
                <a:solidFill>
                  <a:srgbClr val="464653"/>
                </a:solidFill>
                <a:latin typeface="Franklin Gothic Book"/>
              </a:rPr>
              <a:t>atic </a:t>
            </a:r>
            <a:r>
              <a:rPr b="0" lang="sl-SI" sz="3200" spc="-1" strike="noStrike">
                <a:solidFill>
                  <a:srgbClr val="464653"/>
                </a:solidFill>
                <a:latin typeface="Franklin Gothic Book"/>
              </a:rPr>
              <a:t>taggin</a:t>
            </a:r>
            <a:r>
              <a:rPr b="0" lang="sl-SI" sz="3200" spc="-1" strike="noStrike">
                <a:solidFill>
                  <a:srgbClr val="464653"/>
                </a:solidFill>
                <a:latin typeface="Franklin Gothic Book"/>
              </a:rPr>
              <a:t>g</a:t>
            </a:r>
            <a:endParaRPr b="0" lang="sl-SI" sz="3200" spc="-1" strike="noStrike">
              <a:solidFill>
                <a:srgbClr val="000000"/>
              </a:solidFill>
              <a:latin typeface="Arial"/>
            </a:endParaRPr>
          </a:p>
        </p:txBody>
      </p:sp>
      <p:sp>
        <p:nvSpPr>
          <p:cNvPr id="163" name="Rectangle 3"/>
          <p:cNvSpPr txBox="1"/>
          <p:nvPr/>
        </p:nvSpPr>
        <p:spPr>
          <a:xfrm>
            <a:off x="755640" y="1484640"/>
            <a:ext cx="7272360" cy="475092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en-US" sz="2800" spc="-1" strike="noStrike">
                <a:solidFill>
                  <a:srgbClr val="000000"/>
                </a:solidFill>
                <a:latin typeface="Arial"/>
              </a:rPr>
              <a:t>The tagging process is composed of 3 </a:t>
            </a:r>
            <a:r>
              <a:rPr b="0" lang="en-US" sz="2800" spc="-1" strike="noStrike">
                <a:solidFill>
                  <a:srgbClr val="000000"/>
                </a:solidFill>
                <a:latin typeface="Arial"/>
              </a:rPr>
              <a:t>functions:</a:t>
            </a:r>
            <a:endParaRPr b="0" lang="sl-SI"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1" lang="en-US" sz="2800" spc="-1" strike="noStrike">
                <a:solidFill>
                  <a:srgbClr val="000000"/>
                </a:solidFill>
                <a:latin typeface="Arial"/>
              </a:rPr>
              <a:t>tokenization:</a:t>
            </a:r>
            <a:r>
              <a:rPr b="0" lang="en-US" sz="2800" spc="-1" strike="noStrike">
                <a:solidFill>
                  <a:srgbClr val="000000"/>
                </a:solidFill>
                <a:latin typeface="Arial"/>
              </a:rPr>
              <a:t> division of texts into </a:t>
            </a:r>
            <a:r>
              <a:rPr b="0" lang="en-US" sz="2800" spc="-1" strike="noStrike">
                <a:solidFill>
                  <a:srgbClr val="000000"/>
                </a:solidFill>
                <a:latin typeface="Arial"/>
              </a:rPr>
              <a:t>words and punctuation,</a:t>
            </a:r>
            <a:endParaRPr b="0" lang="sl-SI"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1" lang="en-US" sz="2800" spc="-1" strike="noStrike">
                <a:solidFill>
                  <a:srgbClr val="000000"/>
                </a:solidFill>
                <a:latin typeface="Arial"/>
              </a:rPr>
              <a:t>morphosyntactic tagging:</a:t>
            </a:r>
            <a:r>
              <a:rPr b="0" lang="en-US" sz="2800" spc="-1" strike="noStrike">
                <a:solidFill>
                  <a:srgbClr val="000000"/>
                </a:solidFill>
                <a:latin typeface="Arial"/>
              </a:rPr>
              <a:t> actualy </a:t>
            </a:r>
            <a:r>
              <a:rPr b="0" lang="en-US" sz="2800" spc="-1" strike="noStrike">
                <a:solidFill>
                  <a:srgbClr val="000000"/>
                </a:solidFill>
                <a:latin typeface="Arial"/>
              </a:rPr>
              <a:t>tagging morphosyntactic tags to words</a:t>
            </a:r>
            <a:endParaRPr b="0" lang="sl-SI"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1" lang="en-US" sz="2800" spc="-1" strike="noStrike">
                <a:solidFill>
                  <a:srgbClr val="000000"/>
                </a:solidFill>
                <a:latin typeface="Arial"/>
              </a:rPr>
              <a:t>lematization:</a:t>
            </a:r>
            <a:r>
              <a:rPr b="0" lang="en-US" sz="2800" spc="-1" strike="noStrike">
                <a:solidFill>
                  <a:srgbClr val="000000"/>
                </a:solidFill>
                <a:latin typeface="Arial"/>
              </a:rPr>
              <a:t> attributing the basic </a:t>
            </a:r>
            <a:r>
              <a:rPr b="0" lang="en-US" sz="2800" spc="-1" strike="noStrike">
                <a:solidFill>
                  <a:srgbClr val="000000"/>
                </a:solidFill>
                <a:latin typeface="Arial"/>
              </a:rPr>
              <a:t>lexical form to individual words.</a:t>
            </a:r>
            <a:endParaRPr b="0" lang="sl-S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Tagging accuracy</a:t>
            </a:r>
            <a:endParaRPr b="0" lang="sl-SI" sz="3200" spc="-1" strike="noStrike">
              <a:solidFill>
                <a:srgbClr val="000000"/>
              </a:solidFill>
              <a:latin typeface="Arial"/>
            </a:endParaRPr>
          </a:p>
        </p:txBody>
      </p:sp>
      <p:sp>
        <p:nvSpPr>
          <p:cNvPr id="165" name="Rectangle 3"/>
          <p:cNvSpPr txBox="1"/>
          <p:nvPr/>
        </p:nvSpPr>
        <p:spPr>
          <a:xfrm>
            <a:off x="755640" y="1484640"/>
            <a:ext cx="7272360" cy="4750920"/>
          </a:xfrm>
          <a:prstGeom prst="rect">
            <a:avLst/>
          </a:prstGeom>
          <a:noFill/>
          <a:ln w="0">
            <a:noFill/>
          </a:ln>
        </p:spPr>
        <p:txBody>
          <a:bodyPr>
            <a:noAutofit/>
          </a:bodyPr>
          <a:p>
            <a:pPr>
              <a:lnSpc>
                <a:spcPct val="100000"/>
              </a:lnSpc>
              <a:spcBef>
                <a:spcPts val="601"/>
              </a:spcBef>
            </a:pPr>
            <a:r>
              <a:rPr b="0" lang="en-US" sz="2800" spc="-1" strike="noStrike">
                <a:solidFill>
                  <a:srgbClr val="000000"/>
                </a:solidFill>
                <a:latin typeface="Arial"/>
              </a:rPr>
              <a:t>English:</a:t>
            </a:r>
            <a:endParaRPr b="0" lang="sl-SI"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500" spc="-1" strike="noStrike">
                <a:solidFill>
                  <a:srgbClr val="000000"/>
                </a:solidFill>
                <a:latin typeface="Arial"/>
              </a:rPr>
              <a:t>~ 95% for known words</a:t>
            </a:r>
            <a:endParaRPr b="0" lang="sl-SI" sz="25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500" spc="-1" strike="noStrike">
                <a:solidFill>
                  <a:srgbClr val="000000"/>
                </a:solidFill>
                <a:latin typeface="Arial"/>
              </a:rPr>
              <a:t>~ 85% for unknown words</a:t>
            </a:r>
            <a:endParaRPr b="0" lang="sl-SI" sz="25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800" spc="-1" strike="noStrike">
                <a:solidFill>
                  <a:srgbClr val="000000"/>
                </a:solidFill>
                <a:latin typeface="Arial"/>
              </a:rPr>
              <a:t>Slovenian:</a:t>
            </a:r>
            <a:endParaRPr b="0" lang="sl-SI"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500" spc="-1" strike="noStrike">
                <a:solidFill>
                  <a:srgbClr val="464653"/>
                </a:solidFill>
                <a:latin typeface="Arial"/>
              </a:rPr>
              <a:t>~ 91% for known words</a:t>
            </a:r>
            <a:endParaRPr b="0" lang="sl-SI" sz="25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500" spc="-1" strike="noStrike">
                <a:solidFill>
                  <a:srgbClr val="464653"/>
                </a:solidFill>
                <a:latin typeface="Arial"/>
              </a:rPr>
              <a:t>~ ??% for unknown words</a:t>
            </a:r>
            <a:endParaRPr b="0" lang="sl-SI"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Automatic tagging</a:t>
            </a:r>
            <a:endParaRPr b="0" lang="sl-SI" sz="3200" spc="-1" strike="noStrike">
              <a:solidFill>
                <a:srgbClr val="000000"/>
              </a:solidFill>
              <a:latin typeface="Arial"/>
            </a:endParaRPr>
          </a:p>
        </p:txBody>
      </p:sp>
      <p:sp>
        <p:nvSpPr>
          <p:cNvPr id="167" name="Rectangle 3"/>
          <p:cNvSpPr txBox="1"/>
          <p:nvPr/>
        </p:nvSpPr>
        <p:spPr>
          <a:xfrm>
            <a:off x="755640" y="1484640"/>
            <a:ext cx="7272360" cy="475092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Rule-based</a:t>
            </a:r>
            <a:endParaRPr b="0" lang="sl-SI" sz="25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HMM</a:t>
            </a:r>
            <a:endParaRPr b="0" lang="sl-SI" sz="25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Neural nets</a:t>
            </a:r>
            <a:endParaRPr b="0" lang="sl-SI" sz="2500" spc="-1" strike="noStrike">
              <a:solidFill>
                <a:srgbClr val="000000"/>
              </a:solidFill>
              <a:latin typeface="Arial"/>
            </a:endParaRPr>
          </a:p>
          <a:p>
            <a:pPr>
              <a:lnSpc>
                <a:spcPct val="100000"/>
              </a:lnSpc>
              <a:spcBef>
                <a:spcPts val="601"/>
              </a:spcBef>
              <a:tabLst>
                <a:tab algn="l" pos="0"/>
              </a:tabLst>
            </a:pPr>
            <a:endParaRPr b="0" lang="sl-SI"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Rectangle 2_1"/>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Automatic tagging - HMM</a:t>
            </a:r>
            <a:endParaRPr b="0" lang="sl-SI" sz="3200" spc="-1" strike="noStrike">
              <a:solidFill>
                <a:srgbClr val="000000"/>
              </a:solidFill>
              <a:latin typeface="Arial"/>
            </a:endParaRPr>
          </a:p>
        </p:txBody>
      </p:sp>
      <p:sp>
        <p:nvSpPr>
          <p:cNvPr id="169" name="Rectangle 3_2"/>
          <p:cNvSpPr txBox="1"/>
          <p:nvPr/>
        </p:nvSpPr>
        <p:spPr>
          <a:xfrm>
            <a:off x="755640" y="1484640"/>
            <a:ext cx="7272360" cy="475092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Part of Speech (POS) tagging with Hidden Markov Model</a:t>
            </a:r>
            <a:endParaRPr b="0" lang="sl-SI" sz="25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task:</a:t>
            </a:r>
            <a:endParaRPr b="0" lang="sl-SI" sz="25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take a string of words,</a:t>
            </a:r>
            <a:endParaRPr b="0" lang="sl-SI" sz="25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500" spc="-1" strike="noStrike">
                <a:solidFill>
                  <a:srgbClr val="000000"/>
                </a:solidFill>
                <a:latin typeface="Arial"/>
              </a:rPr>
              <a:t>find the most probable sequence of tags (MSD):</a:t>
            </a:r>
            <a:endParaRPr b="0" lang="sl-SI" sz="2500" spc="-1" strike="noStrike">
              <a:solidFill>
                <a:srgbClr val="000000"/>
              </a:solidFill>
              <a:latin typeface="Arial"/>
            </a:endParaRPr>
          </a:p>
          <a:p>
            <a:pPr>
              <a:lnSpc>
                <a:spcPct val="100000"/>
              </a:lnSpc>
              <a:spcBef>
                <a:spcPts val="601"/>
              </a:spcBef>
              <a:tabLst>
                <a:tab algn="l" pos="0"/>
              </a:tabLst>
            </a:pPr>
            <a:endParaRPr b="0" lang="sl-SI" sz="2500" spc="-1" strike="noStrike">
              <a:solidFill>
                <a:srgbClr val="000000"/>
              </a:solidFill>
              <a:latin typeface="Arial"/>
            </a:endParaRPr>
          </a:p>
        </p:txBody>
      </p:sp>
      <p:graphicFrame>
        <p:nvGraphicFramePr>
          <p:cNvPr id="170" name="Table 2_1"/>
          <p:cNvGraphicFramePr/>
          <p:nvPr/>
        </p:nvGraphicFramePr>
        <p:xfrm>
          <a:off x="401760" y="4152240"/>
          <a:ext cx="8458200" cy="1212120"/>
        </p:xfrm>
        <a:graphic>
          <a:graphicData uri="http://schemas.openxmlformats.org/drawingml/2006/table">
            <a:tbl>
              <a:tblPr/>
              <a:tblGrid>
                <a:gridCol w="726840"/>
                <a:gridCol w="964440"/>
                <a:gridCol w="743400"/>
                <a:gridCol w="947880"/>
                <a:gridCol w="562320"/>
                <a:gridCol w="686520"/>
                <a:gridCol w="978120"/>
                <a:gridCol w="1155600"/>
                <a:gridCol w="595080"/>
                <a:gridCol w="1098000"/>
              </a:tblGrid>
              <a:tr h="247680">
                <a:tc>
                  <a:txBody>
                    <a:bodyPr lIns="12600" rIns="12600" tIns="12600" bIns="0" anchor="b">
                      <a:noAutofit/>
                    </a:bodyPr>
                    <a:p>
                      <a:pPr>
                        <a:lnSpc>
                          <a:spcPct val="100000"/>
                        </a:lnSpc>
                      </a:pPr>
                      <a:r>
                        <a:rPr b="0" lang="en-US" sz="1600" spc="-1" strike="noStrike">
                          <a:solidFill>
                            <a:srgbClr val="000000"/>
                          </a:solidFill>
                          <a:latin typeface="Calibri"/>
                        </a:rPr>
                        <a:t>danes</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je</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lepo</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vreme</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in</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sonce</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bo</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sijalo</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tudi</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jutri</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r>
              <a:tr h="247680">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today</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is</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nice</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weather</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and</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sun</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will</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shine</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also</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sk-SK" sz="1600" spc="-1" strike="noStrike">
                          <a:solidFill>
                            <a:srgbClr val="000000"/>
                          </a:solidFill>
                          <a:latin typeface="Calibri"/>
                        </a:rPr>
                        <a:t> </a:t>
                      </a:r>
                      <a:r>
                        <a:rPr b="0" lang="sk-SK" sz="1600" spc="-1" strike="noStrike">
                          <a:solidFill>
                            <a:srgbClr val="000000"/>
                          </a:solidFill>
                          <a:latin typeface="Calibri"/>
                        </a:rPr>
                        <a:t>tomorrow</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r>
              <a:tr h="482400">
                <a:tc>
                  <a:txBody>
                    <a:bodyPr lIns="12600" rIns="12600" tIns="12600" bIns="0" anchor="b">
                      <a:noAutofit/>
                    </a:bodyPr>
                    <a:p>
                      <a:pPr>
                        <a:lnSpc>
                          <a:spcPct val="100000"/>
                        </a:lnSpc>
                      </a:pPr>
                      <a:r>
                        <a:rPr b="0" lang="en-US" sz="1600" spc="-1" strike="noStrike">
                          <a:solidFill>
                            <a:srgbClr val="000000"/>
                          </a:solidFill>
                          <a:latin typeface="Calibri"/>
                        </a:rPr>
                        <a:t>Rsn</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Gp-ste-n</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Ppnsei</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Sosei</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Vp</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Sosei</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Gp-pte-n</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Ggnd-es</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L</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c>
                  <a:txBody>
                    <a:bodyPr lIns="12600" rIns="12600" tIns="12600" bIns="0" anchor="b">
                      <a:noAutofit/>
                    </a:bodyPr>
                    <a:p>
                      <a:pPr>
                        <a:lnSpc>
                          <a:spcPct val="100000"/>
                        </a:lnSpc>
                      </a:pPr>
                      <a:r>
                        <a:rPr b="0" lang="en-US" sz="1600" spc="-1" strike="noStrike">
                          <a:solidFill>
                            <a:srgbClr val="000000"/>
                          </a:solidFill>
                          <a:latin typeface="Calibri"/>
                        </a:rPr>
                        <a:t>Rsn</a:t>
                      </a:r>
                      <a:endParaRPr b="0" lang="en-US" sz="1600" spc="-1" strike="noStrike">
                        <a:latin typeface="Times New Roman"/>
                      </a:endParaRPr>
                    </a:p>
                  </a:txBody>
                  <a:tcPr marL="12600" marR="12600">
                    <a:lnL w="6480">
                      <a:solidFill>
                        <a:srgbClr val="000000"/>
                      </a:solidFill>
                    </a:lnL>
                    <a:lnR w="6480">
                      <a:solidFill>
                        <a:srgbClr val="000000"/>
                      </a:solidFill>
                    </a:lnR>
                    <a:lnT w="6480">
                      <a:solidFill>
                        <a:srgbClr val="000000"/>
                      </a:solidFill>
                    </a:lnT>
                    <a:lnB w="6480">
                      <a:solidFill>
                        <a:srgbClr val="000000"/>
                      </a:solidFill>
                    </a:lnB>
                    <a:no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Rectangle 2_4"/>
          <p:cNvSpPr txBox="1"/>
          <p:nvPr/>
        </p:nvSpPr>
        <p:spPr>
          <a:xfrm>
            <a:off x="457560" y="15264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Autom</a:t>
            </a:r>
            <a:r>
              <a:rPr b="0" lang="sl-SI" sz="3200" spc="-1" strike="noStrike">
                <a:solidFill>
                  <a:srgbClr val="464653"/>
                </a:solidFill>
                <a:latin typeface="Franklin Gothic Book"/>
              </a:rPr>
              <a:t>atic </a:t>
            </a:r>
            <a:r>
              <a:rPr b="0" lang="sl-SI" sz="3200" spc="-1" strike="noStrike">
                <a:solidFill>
                  <a:srgbClr val="464653"/>
                </a:solidFill>
                <a:latin typeface="Franklin Gothic Book"/>
              </a:rPr>
              <a:t>taggin</a:t>
            </a:r>
            <a:r>
              <a:rPr b="0" lang="sl-SI" sz="3200" spc="-1" strike="noStrike">
                <a:solidFill>
                  <a:srgbClr val="464653"/>
                </a:solidFill>
                <a:latin typeface="Franklin Gothic Book"/>
              </a:rPr>
              <a:t>g - </a:t>
            </a:r>
            <a:r>
              <a:rPr b="0" lang="sl-SI" sz="3200" spc="-1" strike="noStrike">
                <a:solidFill>
                  <a:srgbClr val="464653"/>
                </a:solidFill>
                <a:latin typeface="Franklin Gothic Book"/>
              </a:rPr>
              <a:t>HMM</a:t>
            </a:r>
            <a:endParaRPr b="0" lang="sl-SI" sz="3200" spc="-1" strike="noStrike">
              <a:solidFill>
                <a:srgbClr val="000000"/>
              </a:solidFill>
              <a:latin typeface="Arial"/>
            </a:endParaRPr>
          </a:p>
        </p:txBody>
      </p:sp>
      <p:pic>
        <p:nvPicPr>
          <p:cNvPr id="172" name="" descr=""/>
          <p:cNvPicPr/>
          <p:nvPr/>
        </p:nvPicPr>
        <p:blipFill>
          <a:blip r:embed="rId1"/>
          <a:stretch/>
        </p:blipFill>
        <p:spPr>
          <a:xfrm>
            <a:off x="386640" y="1387080"/>
            <a:ext cx="8429400" cy="4152600"/>
          </a:xfrm>
          <a:prstGeom prst="rect">
            <a:avLst/>
          </a:prstGeom>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Rectangle 3_0"/>
          <p:cNvSpPr txBox="1"/>
          <p:nvPr/>
        </p:nvSpPr>
        <p:spPr>
          <a:xfrm>
            <a:off x="755640" y="1484640"/>
            <a:ext cx="7272360" cy="158364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en-US" sz="2600" spc="-1" strike="noStrike">
                <a:solidFill>
                  <a:srgbClr val="000000"/>
                </a:solidFill>
                <a:latin typeface="Arial"/>
              </a:rPr>
              <a:t>task:</a:t>
            </a:r>
            <a:endParaRPr b="0" lang="sl-SI" sz="2600" spc="-1" strike="noStrike">
              <a:solidFill>
                <a:srgbClr val="000000"/>
              </a:solidFill>
              <a:latin typeface="Arial"/>
            </a:endParaRPr>
          </a:p>
          <a:p>
            <a:pPr>
              <a:lnSpc>
                <a:spcPct val="100000"/>
              </a:lnSpc>
              <a:spcBef>
                <a:spcPts val="601"/>
              </a:spcBef>
              <a:tabLst>
                <a:tab algn="l" pos="0"/>
              </a:tabLst>
            </a:pPr>
            <a:endParaRPr b="0" lang="sl-SI" sz="2600" spc="-1" strike="noStrike">
              <a:solidFill>
                <a:srgbClr val="000000"/>
              </a:solidFill>
              <a:latin typeface="Arial"/>
            </a:endParaRPr>
          </a:p>
          <a:p>
            <a:pPr>
              <a:lnSpc>
                <a:spcPct val="100000"/>
              </a:lnSpc>
              <a:spcBef>
                <a:spcPts val="601"/>
              </a:spcBef>
              <a:tabLst>
                <a:tab algn="l" pos="0"/>
              </a:tabLst>
            </a:pPr>
            <a:endParaRPr b="0" lang="sl-SI" sz="2600" spc="-1" strike="noStrike">
              <a:solidFill>
                <a:srgbClr val="000000"/>
              </a:solidFill>
              <a:latin typeface="Arial"/>
            </a:endParaRPr>
          </a:p>
        </p:txBody>
      </p:sp>
      <p:sp>
        <p:nvSpPr>
          <p:cNvPr id="174" name="TextBox 1_1"/>
          <p:cNvSpPr/>
          <p:nvPr/>
        </p:nvSpPr>
        <p:spPr>
          <a:xfrm>
            <a:off x="179640" y="4581000"/>
            <a:ext cx="4392000" cy="11869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US" sz="2400" spc="-1" strike="noStrike">
                <a:solidFill>
                  <a:srgbClr val="000000"/>
                </a:solidFill>
                <a:latin typeface="Arial"/>
              </a:rPr>
              <a:t>Models </a:t>
            </a:r>
            <a:r>
              <a:rPr b="0" lang="en-US" sz="2400" spc="-1" strike="noStrike">
                <a:solidFill>
                  <a:srgbClr val="000000"/>
                </a:solidFill>
                <a:latin typeface="Arial"/>
              </a:rPr>
              <a:t>outputs </a:t>
            </a:r>
            <a:r>
              <a:rPr b="0" lang="en-US" sz="2400" spc="-1" strike="noStrike">
                <a:solidFill>
                  <a:srgbClr val="000000"/>
                </a:solidFill>
                <a:latin typeface="Arial"/>
              </a:rPr>
              <a:t>word/P</a:t>
            </a:r>
            <a:r>
              <a:rPr b="0" lang="en-US" sz="2400" spc="-1" strike="noStrike">
                <a:solidFill>
                  <a:srgbClr val="000000"/>
                </a:solidFill>
                <a:latin typeface="Arial"/>
              </a:rPr>
              <a:t>OS</a:t>
            </a:r>
            <a:endParaRPr b="0" lang="en-US" sz="2400" spc="-1" strike="noStrike">
              <a:latin typeface="Arial"/>
            </a:endParaRPr>
          </a:p>
          <a:p>
            <a:pPr>
              <a:lnSpc>
                <a:spcPct val="100000"/>
              </a:lnSpc>
            </a:pPr>
            <a:r>
              <a:rPr b="0" lang="en-US" sz="2400" spc="-1" strike="noStrike">
                <a:solidFill>
                  <a:srgbClr val="000000"/>
                </a:solidFill>
                <a:latin typeface="Arial"/>
              </a:rPr>
              <a:t>(John/</a:t>
            </a:r>
            <a:r>
              <a:rPr b="0" lang="en-US" sz="2400" spc="-1" strike="noStrike">
                <a:solidFill>
                  <a:srgbClr val="000000"/>
                </a:solidFill>
                <a:latin typeface="Arial"/>
              </a:rPr>
              <a:t>N)  and </a:t>
            </a:r>
            <a:r>
              <a:rPr b="0" lang="en-US" sz="2400" spc="-1" strike="noStrike">
                <a:solidFill>
                  <a:srgbClr val="000000"/>
                </a:solidFill>
                <a:latin typeface="Arial"/>
              </a:rPr>
              <a:t>(can/M) </a:t>
            </a:r>
            <a:r>
              <a:rPr b="0" lang="en-US" sz="2400" spc="-1" strike="noStrike">
                <a:solidFill>
                  <a:srgbClr val="000000"/>
                </a:solidFill>
                <a:latin typeface="Arial"/>
              </a:rPr>
              <a:t>and </a:t>
            </a:r>
            <a:r>
              <a:rPr b="0" lang="en-US" sz="2400" spc="-1" strike="noStrike">
                <a:solidFill>
                  <a:srgbClr val="000000"/>
                </a:solidFill>
                <a:latin typeface="Arial"/>
              </a:rPr>
              <a:t>(see/V)</a:t>
            </a:r>
            <a:r>
              <a:rPr b="0" lang="en-US" sz="2400" spc="-1" strike="noStrike">
                <a:solidFill>
                  <a:srgbClr val="000000"/>
                </a:solidFill>
                <a:latin typeface="Arial"/>
              </a:rPr>
              <a:t> </a:t>
            </a:r>
            <a:endParaRPr b="0" lang="en-US" sz="2400" spc="-1" strike="noStrike">
              <a:latin typeface="Arial"/>
            </a:endParaRPr>
          </a:p>
        </p:txBody>
      </p:sp>
      <p:sp>
        <p:nvSpPr>
          <p:cNvPr id="175" name="TextBox 4_1"/>
          <p:cNvSpPr/>
          <p:nvPr/>
        </p:nvSpPr>
        <p:spPr>
          <a:xfrm>
            <a:off x="4500000" y="4119480"/>
            <a:ext cx="4752000" cy="1552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US" sz="2400" spc="-1" strike="noStrike">
                <a:solidFill>
                  <a:srgbClr val="000000"/>
                </a:solidFill>
                <a:latin typeface="Arial"/>
              </a:rPr>
              <a:t>Models </a:t>
            </a:r>
            <a:r>
              <a:rPr b="0" lang="en-US" sz="2400" spc="-1" strike="noStrike">
                <a:solidFill>
                  <a:srgbClr val="000000"/>
                </a:solidFill>
                <a:latin typeface="Arial"/>
              </a:rPr>
              <a:t>transiti</a:t>
            </a:r>
            <a:r>
              <a:rPr b="0" lang="en-US" sz="2400" spc="-1" strike="noStrike">
                <a:solidFill>
                  <a:srgbClr val="000000"/>
                </a:solidFill>
                <a:latin typeface="Arial"/>
              </a:rPr>
              <a:t>ons </a:t>
            </a:r>
            <a:r>
              <a:rPr b="0" lang="en-US" sz="2400" spc="-1" strike="noStrike">
                <a:solidFill>
                  <a:srgbClr val="000000"/>
                </a:solidFill>
                <a:latin typeface="Arial"/>
              </a:rPr>
              <a:t>betwee</a:t>
            </a:r>
            <a:r>
              <a:rPr b="0" lang="en-US" sz="2400" spc="-1" strike="noStrike">
                <a:solidFill>
                  <a:srgbClr val="000000"/>
                </a:solidFill>
                <a:latin typeface="Arial"/>
              </a:rPr>
              <a:t>n  </a:t>
            </a:r>
            <a:r>
              <a:rPr b="0" lang="en-US" sz="2400" spc="-1" strike="noStrike">
                <a:solidFill>
                  <a:srgbClr val="000000"/>
                </a:solidFill>
                <a:latin typeface="Arial"/>
              </a:rPr>
              <a:t>POS/P</a:t>
            </a:r>
            <a:r>
              <a:rPr b="0" lang="en-US" sz="2400" spc="-1" strike="noStrike">
                <a:solidFill>
                  <a:srgbClr val="000000"/>
                </a:solidFill>
                <a:latin typeface="Arial"/>
              </a:rPr>
              <a:t>OS</a:t>
            </a:r>
            <a:endParaRPr b="0" lang="en-US" sz="2400" spc="-1" strike="noStrike">
              <a:latin typeface="Arial"/>
            </a:endParaRPr>
          </a:p>
          <a:p>
            <a:pPr>
              <a:lnSpc>
                <a:spcPct val="100000"/>
              </a:lnSpc>
            </a:pPr>
            <a:r>
              <a:rPr b="0" lang="en-US" sz="2400" spc="-1" strike="noStrike">
                <a:solidFill>
                  <a:srgbClr val="000000"/>
                </a:solidFill>
                <a:latin typeface="Arial"/>
              </a:rPr>
              <a:t>M </a:t>
            </a:r>
            <a:r>
              <a:rPr b="0" lang="en-US" sz="2400" spc="-1" strike="noStrike">
                <a:solidFill>
                  <a:srgbClr val="000000"/>
                </a:solidFill>
                <a:latin typeface="Arial"/>
              </a:rPr>
              <a:t>follow </a:t>
            </a:r>
            <a:r>
              <a:rPr b="0" lang="en-US" sz="2400" spc="-1" strike="noStrike">
                <a:solidFill>
                  <a:srgbClr val="000000"/>
                </a:solidFill>
                <a:latin typeface="Arial"/>
              </a:rPr>
              <a:t>N </a:t>
            </a:r>
            <a:r>
              <a:rPr b="0" lang="en-US" sz="2400" spc="-1" strike="noStrike">
                <a:solidFill>
                  <a:srgbClr val="000000"/>
                </a:solidFill>
                <a:latin typeface="Arial"/>
              </a:rPr>
              <a:t>(most </a:t>
            </a:r>
            <a:r>
              <a:rPr b="0" lang="en-US" sz="2400" spc="-1" strike="noStrike">
                <a:solidFill>
                  <a:srgbClr val="000000"/>
                </a:solidFill>
                <a:latin typeface="Arial"/>
              </a:rPr>
              <a:t>likely), </a:t>
            </a:r>
            <a:r>
              <a:rPr b="0" lang="en-US" sz="2400" spc="-1" strike="noStrike">
                <a:solidFill>
                  <a:srgbClr val="000000"/>
                </a:solidFill>
                <a:latin typeface="Arial"/>
              </a:rPr>
              <a:t>V follow </a:t>
            </a:r>
            <a:r>
              <a:rPr b="0" lang="en-US" sz="2400" spc="-1" strike="noStrike">
                <a:solidFill>
                  <a:srgbClr val="000000"/>
                </a:solidFill>
                <a:latin typeface="Arial"/>
              </a:rPr>
              <a:t>M if N </a:t>
            </a:r>
            <a:r>
              <a:rPr b="0" lang="en-US" sz="2400" spc="-1" strike="noStrike">
                <a:solidFill>
                  <a:srgbClr val="000000"/>
                </a:solidFill>
                <a:latin typeface="Arial"/>
              </a:rPr>
              <a:t>was </a:t>
            </a:r>
            <a:r>
              <a:rPr b="0" lang="en-US" sz="2400" spc="-1" strike="noStrike">
                <a:solidFill>
                  <a:srgbClr val="000000"/>
                </a:solidFill>
                <a:latin typeface="Arial"/>
              </a:rPr>
              <a:t>before </a:t>
            </a:r>
            <a:endParaRPr b="0" lang="en-US" sz="2400" spc="-1" strike="noStrike">
              <a:latin typeface="Arial"/>
            </a:endParaRPr>
          </a:p>
        </p:txBody>
      </p:sp>
      <p:sp>
        <p:nvSpPr>
          <p:cNvPr id="176" name="Straight Arrow Connector 3_1"/>
          <p:cNvSpPr/>
          <p:nvPr/>
        </p:nvSpPr>
        <p:spPr>
          <a:xfrm flipV="1">
            <a:off x="2123640" y="2833200"/>
            <a:ext cx="619560" cy="1747440"/>
          </a:xfrm>
          <a:custGeom>
            <a:avLst/>
            <a:gdLst/>
            <a:ahLst/>
            <a:rect l="l" t="t" r="r" b="b"/>
            <a:pathLst>
              <a:path w="21600" h="21600">
                <a:moveTo>
                  <a:pt x="0" y="0"/>
                </a:moveTo>
                <a:lnTo>
                  <a:pt x="21600" y="21600"/>
                </a:lnTo>
              </a:path>
            </a:pathLst>
          </a:custGeom>
          <a:noFill/>
          <a:ln>
            <a:solidFill>
              <a:srgbClr val="000000"/>
            </a:solidFill>
            <a:round/>
            <a:tailEnd len="med" type="triangle" w="med"/>
          </a:ln>
        </p:spPr>
        <p:style>
          <a:lnRef idx="1">
            <a:schemeClr val="dk1"/>
          </a:lnRef>
          <a:fillRef idx="0">
            <a:schemeClr val="dk1"/>
          </a:fillRef>
          <a:effectRef idx="0">
            <a:schemeClr val="dk1"/>
          </a:effectRef>
          <a:fontRef idx="minor"/>
        </p:style>
      </p:sp>
      <p:sp>
        <p:nvSpPr>
          <p:cNvPr id="177" name="Straight Arrow Connector 6_1"/>
          <p:cNvSpPr/>
          <p:nvPr/>
        </p:nvSpPr>
        <p:spPr>
          <a:xfrm flipH="1" flipV="1">
            <a:off x="5939280" y="2924280"/>
            <a:ext cx="503640" cy="1194120"/>
          </a:xfrm>
          <a:custGeom>
            <a:avLst/>
            <a:gdLst/>
            <a:ahLst/>
            <a:rect l="l" t="t" r="r" b="b"/>
            <a:pathLst>
              <a:path w="21600" h="21600">
                <a:moveTo>
                  <a:pt x="0" y="0"/>
                </a:moveTo>
                <a:lnTo>
                  <a:pt x="21600" y="21600"/>
                </a:lnTo>
              </a:path>
            </a:pathLst>
          </a:custGeom>
          <a:noFill/>
          <a:ln>
            <a:solidFill>
              <a:srgbClr val="000000"/>
            </a:solidFill>
            <a:round/>
            <a:tailEnd len="med" type="triangle" w="med"/>
          </a:ln>
        </p:spPr>
        <p:style>
          <a:lnRef idx="1">
            <a:schemeClr val="dk1"/>
          </a:lnRef>
          <a:fillRef idx="0">
            <a:schemeClr val="dk1"/>
          </a:fillRef>
          <a:effectRef idx="0">
            <a:schemeClr val="dk1"/>
          </a:effectRef>
          <a:fontRef idx="minor"/>
        </p:style>
      </p:sp>
      <p:sp>
        <p:nvSpPr>
          <p:cNvPr id="178" name="Rectangle 2_2"/>
          <p:cNvSpPr txBox="1"/>
          <p:nvPr/>
        </p:nvSpPr>
        <p:spPr>
          <a:xfrm>
            <a:off x="457560" y="15264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Automatic tagging - HMM</a:t>
            </a:r>
            <a:endParaRPr b="0" lang="sl-SI" sz="3200" spc="-1" strike="noStrike">
              <a:solidFill>
                <a:srgbClr val="000000"/>
              </a:solidFill>
              <a:latin typeface="Arial"/>
            </a:endParaRPr>
          </a:p>
        </p:txBody>
      </p:sp>
      <p:sp>
        <p:nvSpPr>
          <p:cNvPr id="179" name="TextBox 4_0"/>
          <p:cNvSpPr/>
          <p:nvPr/>
        </p:nvSpPr>
        <p:spPr>
          <a:xfrm>
            <a:off x="5077800" y="1921320"/>
            <a:ext cx="4752000" cy="4561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US" sz="2400" spc="-1" strike="noStrike">
                <a:solidFill>
                  <a:srgbClr val="000000"/>
                </a:solidFill>
                <a:latin typeface="Arial"/>
              </a:rPr>
              <a:t>Transiti</a:t>
            </a:r>
            <a:r>
              <a:rPr b="0" lang="en-US" sz="2400" spc="-1" strike="noStrike">
                <a:solidFill>
                  <a:srgbClr val="000000"/>
                </a:solidFill>
                <a:latin typeface="Arial"/>
              </a:rPr>
              <a:t>on </a:t>
            </a:r>
            <a:r>
              <a:rPr b="0" lang="en-US" sz="2400" spc="-1" strike="noStrike">
                <a:solidFill>
                  <a:srgbClr val="000000"/>
                </a:solidFill>
                <a:latin typeface="Arial"/>
              </a:rPr>
              <a:t>probabi</a:t>
            </a:r>
            <a:r>
              <a:rPr b="0" lang="en-US" sz="2400" spc="-1" strike="noStrike">
                <a:solidFill>
                  <a:srgbClr val="000000"/>
                </a:solidFill>
                <a:latin typeface="Arial"/>
              </a:rPr>
              <a:t>lity </a:t>
            </a:r>
            <a:endParaRPr b="0" lang="en-US" sz="2400" spc="-1" strike="noStrike">
              <a:latin typeface="Arial"/>
            </a:endParaRPr>
          </a:p>
        </p:txBody>
      </p:sp>
      <p:sp>
        <p:nvSpPr>
          <p:cNvPr id="180" name="TextBox 4_2"/>
          <p:cNvSpPr/>
          <p:nvPr/>
        </p:nvSpPr>
        <p:spPr>
          <a:xfrm>
            <a:off x="963000" y="2377440"/>
            <a:ext cx="4752000" cy="4561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US" sz="2400" spc="-1" strike="noStrike">
                <a:solidFill>
                  <a:srgbClr val="000000"/>
                </a:solidFill>
                <a:latin typeface="Arial"/>
              </a:rPr>
              <a:t>Emissio</a:t>
            </a:r>
            <a:r>
              <a:rPr b="0" lang="en-US" sz="2400" spc="-1" strike="noStrike">
                <a:solidFill>
                  <a:srgbClr val="000000"/>
                </a:solidFill>
                <a:latin typeface="Arial"/>
              </a:rPr>
              <a:t>n </a:t>
            </a:r>
            <a:r>
              <a:rPr b="0" lang="en-US" sz="2400" spc="-1" strike="noStrike">
                <a:solidFill>
                  <a:srgbClr val="000000"/>
                </a:solidFill>
                <a:latin typeface="Arial"/>
              </a:rPr>
              <a:t>probabi</a:t>
            </a:r>
            <a:r>
              <a:rPr b="0" lang="en-US" sz="2400" spc="-1" strike="noStrike">
                <a:solidFill>
                  <a:srgbClr val="000000"/>
                </a:solidFill>
                <a:latin typeface="Arial"/>
              </a:rPr>
              <a:t>lity </a:t>
            </a:r>
            <a:endParaRPr b="0" lang="en-US" sz="2400" spc="-1" strike="noStrike">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1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nodeType="clickEffect" fill="hold" presetClass="entr" presetID="1">
                                  <p:stCondLst>
                                    <p:cond delay="0"/>
                                  </p:stCondLst>
                                  <p:childTnLst>
                                    <p:set>
                                      <p:cBhvr>
                                        <p:cTn id="10" dur="1" fill="hold">
                                          <p:stCondLst>
                                            <p:cond delay="0"/>
                                          </p:stCondLst>
                                        </p:cTn>
                                        <p:tgtEl>
                                          <p:spTgt spid="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nodeType="clickEffect" fill="hold" presetClass="entr" presetID="1">
                                  <p:stCondLst>
                                    <p:cond delay="0"/>
                                  </p:stCondLst>
                                  <p:childTnLst>
                                    <p:set>
                                      <p:cBhvr>
                                        <p:cTn id="14" dur="1" fill="hold">
                                          <p:stCondLst>
                                            <p:cond delay="0"/>
                                          </p:stCondLst>
                                        </p:cTn>
                                        <p:tgtEl>
                                          <p:spTgt spid="1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1">
                                  <p:stCondLst>
                                    <p:cond delay="0"/>
                                  </p:stCondLst>
                                  <p:childTnLst>
                                    <p:set>
                                      <p:cBhvr>
                                        <p:cTn id="18" dur="1" fill="hold">
                                          <p:stCondLst>
                                            <p:cond delay="0"/>
                                          </p:stCondLst>
                                        </p:cTn>
                                        <p:tgtEl>
                                          <p:spTgt spid="17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Rectangle 3"/>
          <p:cNvSpPr txBox="1"/>
          <p:nvPr/>
        </p:nvSpPr>
        <p:spPr>
          <a:xfrm>
            <a:off x="755640" y="1484640"/>
            <a:ext cx="7272360" cy="180000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en-US" sz="2600" spc="-1" strike="noStrike">
                <a:solidFill>
                  <a:srgbClr val="000000"/>
                </a:solidFill>
                <a:latin typeface="Arial"/>
              </a:rPr>
              <a:t>MSD/MSD transitions: ,</a:t>
            </a:r>
            <a:endParaRPr b="0" lang="sl-SI" sz="26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600" spc="-1" strike="noStrike">
                <a:solidFill>
                  <a:srgbClr val="000000"/>
                </a:solidFill>
                <a:latin typeface="Arial"/>
              </a:rPr>
              <a:t>MSD/word probability:</a:t>
            </a:r>
            <a:endParaRPr b="0" lang="sl-SI" sz="2600" spc="-1" strike="noStrike">
              <a:solidFill>
                <a:srgbClr val="000000"/>
              </a:solidFill>
              <a:latin typeface="Arial"/>
            </a:endParaRPr>
          </a:p>
          <a:p>
            <a:pPr lvl="1" marL="547560" indent="-272520">
              <a:lnSpc>
                <a:spcPct val="100000"/>
              </a:lnSpc>
              <a:spcBef>
                <a:spcPts val="499"/>
              </a:spcBef>
              <a:buClr>
                <a:srgbClr val="9fb8cd"/>
              </a:buClr>
              <a:buSzPct val="76000"/>
              <a:buFont typeface="Wingdings 3" charset="2"/>
              <a:buChar char=""/>
            </a:pPr>
            <a:r>
              <a:rPr b="0" lang="en-US" sz="2300" spc="-1" strike="noStrike">
                <a:solidFill>
                  <a:srgbClr val="464653"/>
                </a:solidFill>
                <a:latin typeface="Arial"/>
              </a:rPr>
              <a:t>,</a:t>
            </a:r>
            <a:endParaRPr b="0" lang="sl-SI" sz="2300" spc="-1" strike="noStrike">
              <a:solidFill>
                <a:srgbClr val="000000"/>
              </a:solidFill>
              <a:latin typeface="Arial"/>
            </a:endParaRPr>
          </a:p>
        </p:txBody>
      </p:sp>
      <p:pic>
        <p:nvPicPr>
          <p:cNvPr id="182" name="Picture 1" descr=""/>
          <p:cNvPicPr/>
          <p:nvPr/>
        </p:nvPicPr>
        <p:blipFill>
          <a:blip r:embed="rId1"/>
          <a:stretch/>
        </p:blipFill>
        <p:spPr>
          <a:xfrm>
            <a:off x="720" y="3717000"/>
            <a:ext cx="8504640" cy="2639160"/>
          </a:xfrm>
          <a:prstGeom prst="rect">
            <a:avLst/>
          </a:prstGeom>
          <a:ln w="0">
            <a:noFill/>
          </a:ln>
        </p:spPr>
      </p:pic>
      <p:sp>
        <p:nvSpPr>
          <p:cNvPr id="183" name="Rectangle 2_5"/>
          <p:cNvSpPr txBox="1"/>
          <p:nvPr/>
        </p:nvSpPr>
        <p:spPr>
          <a:xfrm>
            <a:off x="457560" y="15264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Automatic tagging - HMM</a:t>
            </a:r>
            <a:endParaRPr b="0" lang="sl-S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4" name="Picture 1" descr=""/>
          <p:cNvPicPr/>
          <p:nvPr/>
        </p:nvPicPr>
        <p:blipFill>
          <a:blip r:embed="rId1"/>
          <a:stretch/>
        </p:blipFill>
        <p:spPr>
          <a:xfrm>
            <a:off x="107640" y="1456920"/>
            <a:ext cx="9036000" cy="3976560"/>
          </a:xfrm>
          <a:prstGeom prst="rect">
            <a:avLst/>
          </a:prstGeom>
          <a:ln w="0">
            <a:noFill/>
          </a:ln>
        </p:spPr>
      </p:pic>
      <p:sp>
        <p:nvSpPr>
          <p:cNvPr id="185" name="Rectangle 2_8"/>
          <p:cNvSpPr txBox="1"/>
          <p:nvPr/>
        </p:nvSpPr>
        <p:spPr>
          <a:xfrm>
            <a:off x="457560" y="15264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HM</a:t>
            </a:r>
            <a:r>
              <a:rPr b="0" lang="sl-SI" sz="3200" spc="-1" strike="noStrike">
                <a:solidFill>
                  <a:srgbClr val="464653"/>
                </a:solidFill>
                <a:latin typeface="Franklin Gothic Book"/>
              </a:rPr>
              <a:t>M</a:t>
            </a:r>
            <a:endParaRPr b="0" lang="sl-S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6" name="Picture 2" descr=""/>
          <p:cNvPicPr/>
          <p:nvPr/>
        </p:nvPicPr>
        <p:blipFill>
          <a:blip r:embed="rId1"/>
          <a:stretch/>
        </p:blipFill>
        <p:spPr>
          <a:xfrm>
            <a:off x="89640" y="1412640"/>
            <a:ext cx="8964000" cy="4069440"/>
          </a:xfrm>
          <a:prstGeom prst="rect">
            <a:avLst/>
          </a:prstGeom>
          <a:ln w="0">
            <a:noFill/>
          </a:ln>
        </p:spPr>
      </p:pic>
      <p:sp>
        <p:nvSpPr>
          <p:cNvPr id="187" name="Rectangle 2_10"/>
          <p:cNvSpPr txBox="1"/>
          <p:nvPr/>
        </p:nvSpPr>
        <p:spPr>
          <a:xfrm>
            <a:off x="457560" y="15264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HMM – learning phase</a:t>
            </a:r>
            <a:endParaRPr b="0" lang="sl-S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Rectangle 3"/>
          <p:cNvSpPr txBox="1"/>
          <p:nvPr/>
        </p:nvSpPr>
        <p:spPr>
          <a:xfrm>
            <a:off x="755640" y="1484640"/>
            <a:ext cx="7272360" cy="1007640"/>
          </a:xfrm>
          <a:prstGeom prst="rect">
            <a:avLst/>
          </a:prstGeom>
          <a:noFill/>
          <a:ln w="0">
            <a:noFill/>
          </a:ln>
        </p:spPr>
        <p:txBody>
          <a:bodyPr>
            <a:noAutofit/>
          </a:bodyPr>
          <a:p>
            <a:pPr lvl="1" marL="272880" indent="-272520">
              <a:lnSpc>
                <a:spcPct val="100000"/>
              </a:lnSpc>
              <a:spcBef>
                <a:spcPts val="601"/>
              </a:spcBef>
              <a:buClr>
                <a:srgbClr val="727ca3"/>
              </a:buClr>
              <a:buSzPct val="76000"/>
              <a:buFont typeface="Wingdings 3" charset="2"/>
              <a:buChar char=""/>
            </a:pPr>
            <a:r>
              <a:rPr b="0" lang="en-US" sz="2300" spc="-1" strike="noStrike">
                <a:solidFill>
                  <a:srgbClr val="464653"/>
                </a:solidFill>
                <a:latin typeface="Arial"/>
              </a:rPr>
              <a:t>Search for the most probable POS tag:</a:t>
            </a:r>
            <a:endParaRPr b="0" lang="sl-SI" sz="2300" spc="-1" strike="noStrike">
              <a:solidFill>
                <a:srgbClr val="000000"/>
              </a:solidFill>
              <a:latin typeface="Arial"/>
            </a:endParaRPr>
          </a:p>
          <a:p>
            <a:pPr lvl="1" marL="272880" indent="-272520">
              <a:lnSpc>
                <a:spcPct val="100000"/>
              </a:lnSpc>
              <a:spcBef>
                <a:spcPts val="601"/>
              </a:spcBef>
              <a:buClr>
                <a:srgbClr val="727ca3"/>
              </a:buClr>
              <a:buSzPct val="76000"/>
              <a:buFont typeface="Wingdings 3" charset="2"/>
              <a:buChar char=""/>
            </a:pPr>
            <a:r>
              <a:rPr b="0" lang="en-US" sz="2300" spc="-1" strike="noStrike">
                <a:solidFill>
                  <a:srgbClr val="464653"/>
                </a:solidFill>
                <a:latin typeface="Arial"/>
              </a:rPr>
              <a:t>viterbi algorithm:</a:t>
            </a:r>
            <a:endParaRPr b="0" lang="sl-SI" sz="2300" spc="-1" strike="noStrike">
              <a:solidFill>
                <a:srgbClr val="000000"/>
              </a:solidFill>
              <a:latin typeface="Arial"/>
            </a:endParaRPr>
          </a:p>
          <a:p>
            <a:pPr lvl="2" marL="547560" indent="-228240">
              <a:lnSpc>
                <a:spcPct val="100000"/>
              </a:lnSpc>
              <a:spcBef>
                <a:spcPts val="601"/>
              </a:spcBef>
              <a:buClr>
                <a:srgbClr val="727ca3"/>
              </a:buClr>
              <a:buSzPct val="76000"/>
              <a:buFont typeface="Wingdings 3" charset="2"/>
              <a:buChar char=""/>
            </a:pPr>
            <a:r>
              <a:rPr b="0" lang="en-US" sz="2000" spc="-1" strike="noStrike">
                <a:solidFill>
                  <a:srgbClr val="000000"/>
                </a:solidFill>
                <a:latin typeface="Arial"/>
              </a:rPr>
              <a:t>forward step: </a:t>
            </a:r>
            <a:endParaRPr b="0" lang="sl-SI" sz="2000" spc="-1" strike="noStrike">
              <a:solidFill>
                <a:srgbClr val="000000"/>
              </a:solidFill>
              <a:latin typeface="Arial"/>
            </a:endParaRPr>
          </a:p>
          <a:p>
            <a:pPr lvl="3" marL="822240" indent="-228240">
              <a:lnSpc>
                <a:spcPct val="100000"/>
              </a:lnSpc>
              <a:spcBef>
                <a:spcPts val="601"/>
              </a:spcBef>
              <a:buClr>
                <a:srgbClr val="727ca3"/>
              </a:buClr>
              <a:buSzPct val="70000"/>
              <a:buFont typeface="Wingdings" charset="2"/>
              <a:buChar char=""/>
            </a:pPr>
            <a:r>
              <a:rPr b="0" lang="en-US" sz="1800" spc="-1" strike="noStrike">
                <a:solidFill>
                  <a:srgbClr val="000000"/>
                </a:solidFill>
                <a:latin typeface="Arial"/>
              </a:rPr>
              <a:t>Calculate most probable way to the starting point najboljšo pot do vozlišča,</a:t>
            </a:r>
            <a:endParaRPr b="0" lang="sl-SI" sz="1800" spc="-1" strike="noStrike">
              <a:solidFill>
                <a:srgbClr val="000000"/>
              </a:solidFill>
              <a:latin typeface="Arial"/>
            </a:endParaRPr>
          </a:p>
          <a:p>
            <a:pPr lvl="3" marL="822240" indent="-228240">
              <a:lnSpc>
                <a:spcPct val="100000"/>
              </a:lnSpc>
              <a:spcBef>
                <a:spcPts val="601"/>
              </a:spcBef>
              <a:buClr>
                <a:srgbClr val="727ca3"/>
              </a:buClr>
              <a:buSzPct val="70000"/>
              <a:buFont typeface="Wingdings" charset="2"/>
              <a:buChar char=""/>
            </a:pPr>
            <a:r>
              <a:rPr b="0" lang="en-US" sz="1800" spc="-1" strike="noStrike">
                <a:solidFill>
                  <a:srgbClr val="000000"/>
                </a:solidFill>
                <a:latin typeface="Arial"/>
              </a:rPr>
              <a:t>Search for the lowest log negative probability to each vertex,</a:t>
            </a:r>
            <a:endParaRPr b="0" lang="sl-SI" sz="1800" spc="-1" strike="noStrike">
              <a:solidFill>
                <a:srgbClr val="000000"/>
              </a:solidFill>
              <a:latin typeface="Arial"/>
            </a:endParaRPr>
          </a:p>
          <a:p>
            <a:pPr lvl="2" marL="547560" indent="-228240">
              <a:lnSpc>
                <a:spcPct val="100000"/>
              </a:lnSpc>
              <a:spcBef>
                <a:spcPts val="601"/>
              </a:spcBef>
              <a:buClr>
                <a:srgbClr val="727ca3"/>
              </a:buClr>
              <a:buSzPct val="76000"/>
              <a:buFont typeface="Wingdings 3" charset="2"/>
              <a:buChar char=""/>
            </a:pPr>
            <a:r>
              <a:rPr b="0" lang="en-US" sz="2000" spc="-1" strike="noStrike">
                <a:solidFill>
                  <a:srgbClr val="000000"/>
                </a:solidFill>
                <a:latin typeface="Arial"/>
              </a:rPr>
              <a:t>backward step: reproduce the path.</a:t>
            </a:r>
            <a:endParaRPr b="0" lang="sl-SI" sz="2000" spc="-1" strike="noStrike">
              <a:solidFill>
                <a:srgbClr val="000000"/>
              </a:solidFill>
              <a:latin typeface="Arial"/>
            </a:endParaRPr>
          </a:p>
          <a:p>
            <a:endParaRPr b="0" lang="sl-SI" sz="2000" spc="-1" strike="noStrike">
              <a:solidFill>
                <a:srgbClr val="000000"/>
              </a:solidFill>
              <a:latin typeface="Arial"/>
            </a:endParaRPr>
          </a:p>
          <a:p>
            <a:endParaRPr b="0" lang="sl-SI" sz="2000" spc="-1" strike="noStrike">
              <a:solidFill>
                <a:srgbClr val="000000"/>
              </a:solidFill>
              <a:latin typeface="Arial"/>
            </a:endParaRPr>
          </a:p>
        </p:txBody>
      </p:sp>
      <p:sp>
        <p:nvSpPr>
          <p:cNvPr id="189" name="Rectangle 2_11"/>
          <p:cNvSpPr txBox="1"/>
          <p:nvPr/>
        </p:nvSpPr>
        <p:spPr>
          <a:xfrm>
            <a:off x="457560" y="15264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HMM – tagging phase</a:t>
            </a:r>
            <a:endParaRPr b="0" lang="sl-S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Ograda noge 2"/>
          <p:cNvSpPr txBox="1"/>
          <p:nvPr/>
        </p:nvSpPr>
        <p:spPr>
          <a:xfrm>
            <a:off x="2627280" y="6356520"/>
            <a:ext cx="6048000" cy="364680"/>
          </a:xfrm>
          <a:prstGeom prst="rect">
            <a:avLst/>
          </a:prstGeom>
          <a:noFill/>
          <a:ln w="0">
            <a:noFill/>
          </a:ln>
        </p:spPr>
        <p:txBody>
          <a:bodyPr>
            <a:noAutofit/>
          </a:bodyPr>
          <a:p>
            <a:pPr algn="r">
              <a:lnSpc>
                <a:spcPct val="100000"/>
              </a:lnSpc>
            </a:pPr>
            <a:r>
              <a:rPr b="0" lang="en-US" sz="1400" spc="-1" strike="noStrike">
                <a:solidFill>
                  <a:srgbClr val="464653"/>
                </a:solidFill>
                <a:latin typeface="Arial"/>
              </a:rPr>
              <a:t>Jezikovne tehnologije, Jernej Vičič</a:t>
            </a:r>
            <a:endParaRPr b="0" lang="en-US" sz="1400" spc="-1" strike="noStrike">
              <a:latin typeface="Times New Roman"/>
            </a:endParaRPr>
          </a:p>
        </p:txBody>
      </p:sp>
      <p:sp>
        <p:nvSpPr>
          <p:cNvPr id="145" name="Naslov 1"/>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Overview</a:t>
            </a:r>
            <a:endParaRPr b="0" lang="sl-SI" sz="3200" spc="-1" strike="noStrike">
              <a:solidFill>
                <a:srgbClr val="000000"/>
              </a:solidFill>
              <a:latin typeface="Arial"/>
            </a:endParaRPr>
          </a:p>
        </p:txBody>
      </p:sp>
      <p:sp>
        <p:nvSpPr>
          <p:cNvPr id="146" name="Ograda številke diapozitiva 4"/>
          <p:cNvSpPr txBox="1"/>
          <p:nvPr/>
        </p:nvSpPr>
        <p:spPr>
          <a:xfrm>
            <a:off x="612720" y="6356520"/>
            <a:ext cx="1980720" cy="364680"/>
          </a:xfrm>
          <a:prstGeom prst="rect">
            <a:avLst/>
          </a:prstGeom>
          <a:noFill/>
          <a:ln w="0">
            <a:noFill/>
          </a:ln>
        </p:spPr>
        <p:txBody>
          <a:bodyPr>
            <a:noAutofit/>
          </a:bodyPr>
          <a:p>
            <a:pPr>
              <a:lnSpc>
                <a:spcPct val="100000"/>
              </a:lnSpc>
            </a:pPr>
            <a:fld id="{323C1420-4C75-4BE3-9B91-3674F7322B5F}" type="slidenum">
              <a:rPr b="0" lang="sl-SI" sz="1400" spc="-1" strike="noStrike">
                <a:solidFill>
                  <a:srgbClr val="464653"/>
                </a:solidFill>
                <a:latin typeface="Arial"/>
              </a:rPr>
              <a:t>1</a:t>
            </a:fld>
            <a:endParaRPr b="0" lang="en-US" sz="1400" spc="-1" strike="noStrike">
              <a:latin typeface="Times New Roman"/>
            </a:endParaRPr>
          </a:p>
        </p:txBody>
      </p:sp>
      <p:sp>
        <p:nvSpPr>
          <p:cNvPr id="147" name="Ograda vsebine 5"/>
          <p:cNvSpPr txBox="1"/>
          <p:nvPr/>
        </p:nvSpPr>
        <p:spPr>
          <a:xfrm>
            <a:off x="457200" y="1219320"/>
            <a:ext cx="8229240" cy="4081680"/>
          </a:xfrm>
          <a:prstGeom prst="rect">
            <a:avLst/>
          </a:prstGeom>
          <a:noFill/>
          <a:ln w="0">
            <a:noFill/>
          </a:ln>
        </p:spPr>
        <p:txBody>
          <a:bodyPr>
            <a:noAutofit/>
          </a:bodyPr>
          <a:p>
            <a:pPr marL="272880" indent="-272520">
              <a:lnSpc>
                <a:spcPct val="100000"/>
              </a:lnSpc>
              <a:spcBef>
                <a:spcPts val="1199"/>
              </a:spcBef>
              <a:buClr>
                <a:srgbClr val="727ca3"/>
              </a:buClr>
              <a:buSzPct val="76000"/>
              <a:buFont typeface="Wingdings 3" charset="2"/>
              <a:buChar char=""/>
            </a:pPr>
            <a:r>
              <a:rPr b="0" lang="sl-SI" sz="3200" spc="-1" strike="noStrike">
                <a:solidFill>
                  <a:srgbClr val="000000"/>
                </a:solidFill>
                <a:latin typeface="Arial"/>
              </a:rPr>
              <a:t>Introduction</a:t>
            </a:r>
            <a:endParaRPr b="0" lang="sl-S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Word </a:t>
            </a:r>
            <a:r>
              <a:rPr b="0" lang="sl-SI" sz="3200" spc="-1" strike="noStrike">
                <a:solidFill>
                  <a:srgbClr val="464653"/>
                </a:solidFill>
                <a:latin typeface="Franklin Gothic Book"/>
              </a:rPr>
              <a:t>class</a:t>
            </a:r>
            <a:r>
              <a:rPr b="0" lang="sl-SI" sz="3200" spc="-1" strike="noStrike">
                <a:solidFill>
                  <a:srgbClr val="464653"/>
                </a:solidFill>
                <a:latin typeface="Franklin Gothic Book"/>
              </a:rPr>
              <a:t>es</a:t>
            </a:r>
            <a:endParaRPr b="0" lang="sl-SI" sz="3200" spc="-1" strike="noStrike">
              <a:solidFill>
                <a:srgbClr val="000000"/>
              </a:solidFill>
              <a:latin typeface="Arial"/>
            </a:endParaRPr>
          </a:p>
        </p:txBody>
      </p:sp>
      <p:sp>
        <p:nvSpPr>
          <p:cNvPr id="149" name="Rectangle 3"/>
          <p:cNvSpPr txBox="1"/>
          <p:nvPr/>
        </p:nvSpPr>
        <p:spPr>
          <a:xfrm>
            <a:off x="457200" y="1219320"/>
            <a:ext cx="8229240" cy="490968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en-US" sz="2600" spc="-1" strike="noStrike">
                <a:solidFill>
                  <a:srgbClr val="000000"/>
                </a:solidFill>
                <a:latin typeface="Arial"/>
              </a:rPr>
              <a:t>word classes define categories of words</a:t>
            </a:r>
            <a:endParaRPr b="0" lang="sl-SI" sz="26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600" spc="-1" strike="noStrike">
                <a:solidFill>
                  <a:srgbClr val="000000"/>
                </a:solidFill>
                <a:latin typeface="Arial"/>
              </a:rPr>
              <a:t>categories are defined by looking at the </a:t>
            </a:r>
            <a:r>
              <a:rPr b="0" lang="en-US" sz="2600" spc="-1" strike="noStrike">
                <a:solidFill>
                  <a:srgbClr val="000000"/>
                </a:solidFill>
                <a:latin typeface="Arial"/>
              </a:rPr>
              <a:t>behavior of words,</a:t>
            </a:r>
            <a:endParaRPr b="0" lang="sl-SI" sz="26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600" spc="-1" strike="noStrike">
                <a:solidFill>
                  <a:srgbClr val="000000"/>
                </a:solidFill>
                <a:latin typeface="Arial"/>
              </a:rPr>
              <a:t>belonging to a certain class,</a:t>
            </a:r>
            <a:endParaRPr b="0" lang="sl-SI" sz="26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en-US" sz="2600" spc="-1" strike="noStrike">
                <a:solidFill>
                  <a:srgbClr val="000000"/>
                </a:solidFill>
                <a:latin typeface="Arial"/>
              </a:rPr>
              <a:t>examples of such divisions of word classes </a:t>
            </a:r>
            <a:r>
              <a:rPr b="0" lang="en-US" sz="2600" spc="-1" strike="noStrike">
                <a:solidFill>
                  <a:srgbClr val="000000"/>
                </a:solidFill>
                <a:latin typeface="Arial"/>
              </a:rPr>
              <a:t>are:</a:t>
            </a:r>
            <a:endParaRPr b="0" lang="sl-SI" sz="26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600" spc="-1" strike="noStrike">
                <a:solidFill>
                  <a:srgbClr val="000000"/>
                </a:solidFill>
                <a:latin typeface="Arial"/>
              </a:rPr>
              <a:t>PoS and MSD tags.</a:t>
            </a:r>
            <a:endParaRPr b="0" lang="sl-SI" sz="2600" spc="-1" strike="noStrike">
              <a:solidFill>
                <a:srgbClr val="000000"/>
              </a:solidFill>
              <a:latin typeface="Arial"/>
            </a:endParaRPr>
          </a:p>
          <a:p>
            <a:pPr>
              <a:lnSpc>
                <a:spcPct val="100000"/>
              </a:lnSpc>
              <a:spcBef>
                <a:spcPts val="601"/>
              </a:spcBef>
            </a:pPr>
            <a:endParaRPr b="0" lang="sl-SI" sz="2600" spc="-1" strike="noStrike">
              <a:solidFill>
                <a:srgbClr val="000000"/>
              </a:solidFill>
              <a:latin typeface="Arial"/>
            </a:endParaRPr>
          </a:p>
          <a:p>
            <a:pPr>
              <a:lnSpc>
                <a:spcPct val="100000"/>
              </a:lnSpc>
              <a:spcBef>
                <a:spcPts val="601"/>
              </a:spcBef>
            </a:pPr>
            <a:endParaRPr b="0" lang="sl-S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Word class - example</a:t>
            </a:r>
            <a:endParaRPr b="0" lang="sl-SI" sz="3200" spc="-1" strike="noStrike">
              <a:solidFill>
                <a:srgbClr val="000000"/>
              </a:solidFill>
              <a:latin typeface="Arial"/>
            </a:endParaRPr>
          </a:p>
        </p:txBody>
      </p:sp>
      <p:sp>
        <p:nvSpPr>
          <p:cNvPr id="151" name="Content Placeholder 1"/>
          <p:cNvSpPr txBox="1"/>
          <p:nvPr/>
        </p:nvSpPr>
        <p:spPr>
          <a:xfrm>
            <a:off x="457200" y="1219320"/>
            <a:ext cx="8229240" cy="4937400"/>
          </a:xfrm>
          <a:prstGeom prst="rect">
            <a:avLst/>
          </a:prstGeom>
          <a:noFill/>
          <a:ln w="0">
            <a:noFill/>
          </a:ln>
        </p:spPr>
        <p:txBody>
          <a:bodyPr>
            <a:noAutofit/>
          </a:bodyPr>
          <a:p>
            <a:pPr>
              <a:lnSpc>
                <a:spcPct val="100000"/>
              </a:lnSpc>
              <a:spcBef>
                <a:spcPts val="601"/>
              </a:spcBef>
              <a:tabLst>
                <a:tab algn="l" pos="0"/>
              </a:tabLst>
            </a:pPr>
            <a:r>
              <a:rPr b="1" lang="en-US" sz="2600" spc="-1" strike="noStrike">
                <a:solidFill>
                  <a:srgbClr val="c9211e"/>
                </a:solidFill>
                <a:latin typeface="Courier New"/>
                <a:ea typeface="Courier New"/>
              </a:rPr>
              <a:t>ob</a:t>
            </a:r>
            <a:r>
              <a:rPr b="1" lang="en-US" sz="2600" spc="-1" strike="noStrike">
                <a:solidFill>
                  <a:srgbClr val="000000"/>
                </a:solidFill>
                <a:latin typeface="Courier New"/>
                <a:ea typeface="Courier New"/>
              </a:rPr>
              <a:t>krož</a:t>
            </a:r>
            <a:r>
              <a:rPr b="1" lang="en-US" sz="2600" spc="-1" strike="noStrike">
                <a:solidFill>
                  <a:srgbClr val="18a303"/>
                </a:solidFill>
                <a:latin typeface="Courier New"/>
                <a:ea typeface="Courier New"/>
              </a:rPr>
              <a:t>i</a:t>
            </a:r>
            <a:r>
              <a:rPr b="1" lang="en-US" sz="2600" spc="-1" strike="noStrike">
                <a:solidFill>
                  <a:srgbClr val="c254d2"/>
                </a:solidFill>
                <a:latin typeface="Courier New"/>
                <a:ea typeface="Courier New"/>
              </a:rPr>
              <a:t>m</a:t>
            </a:r>
            <a:endParaRPr b="0" lang="sl-SI" sz="2600" spc="-1" strike="noStrike">
              <a:solidFill>
                <a:srgbClr val="000000"/>
              </a:solidFill>
              <a:latin typeface="Arial"/>
            </a:endParaRPr>
          </a:p>
          <a:p>
            <a:pPr>
              <a:lnSpc>
                <a:spcPct val="100000"/>
              </a:lnSpc>
              <a:spcBef>
                <a:spcPts val="601"/>
              </a:spcBef>
              <a:tabLst>
                <a:tab algn="l" pos="0"/>
              </a:tabLst>
            </a:pPr>
            <a:r>
              <a:rPr b="1" lang="en-US" sz="2600" spc="-1" strike="noStrike">
                <a:solidFill>
                  <a:srgbClr val="c9211e"/>
                </a:solidFill>
                <a:latin typeface="Courier New"/>
                <a:ea typeface="Courier New"/>
              </a:rPr>
              <a:t>ob</a:t>
            </a:r>
            <a:r>
              <a:rPr b="1" lang="en-US" sz="2600" spc="-1" strike="noStrike">
                <a:solidFill>
                  <a:srgbClr val="000000"/>
                </a:solidFill>
                <a:latin typeface="Courier New"/>
                <a:ea typeface="Courier New"/>
              </a:rPr>
              <a:t> - zraven, okoli (near, around)</a:t>
            </a:r>
            <a:endParaRPr b="0" lang="sl-SI" sz="2600" spc="-1" strike="noStrike">
              <a:solidFill>
                <a:srgbClr val="000000"/>
              </a:solidFill>
              <a:latin typeface="Arial"/>
            </a:endParaRPr>
          </a:p>
          <a:p>
            <a:pPr>
              <a:lnSpc>
                <a:spcPct val="100000"/>
              </a:lnSpc>
              <a:spcBef>
                <a:spcPts val="601"/>
              </a:spcBef>
              <a:tabLst>
                <a:tab algn="l" pos="0"/>
              </a:tabLst>
            </a:pPr>
            <a:r>
              <a:rPr b="1" lang="en-US" sz="2600" spc="-1" strike="noStrike">
                <a:solidFill>
                  <a:srgbClr val="000000"/>
                </a:solidFill>
                <a:latin typeface="Courier New"/>
                <a:ea typeface="Courier New"/>
              </a:rPr>
              <a:t>krož – krožiti (to circle)</a:t>
            </a:r>
            <a:endParaRPr b="0" lang="sl-SI" sz="2600" spc="-1" strike="noStrike">
              <a:solidFill>
                <a:srgbClr val="000000"/>
              </a:solidFill>
              <a:latin typeface="Arial"/>
            </a:endParaRPr>
          </a:p>
          <a:p>
            <a:pPr>
              <a:lnSpc>
                <a:spcPct val="100000"/>
              </a:lnSpc>
              <a:spcBef>
                <a:spcPts val="601"/>
              </a:spcBef>
              <a:tabLst>
                <a:tab algn="l" pos="0"/>
              </a:tabLst>
            </a:pPr>
            <a:r>
              <a:rPr b="1" lang="en-US" sz="2600" spc="-1" strike="noStrike">
                <a:solidFill>
                  <a:srgbClr val="18a303"/>
                </a:solidFill>
                <a:latin typeface="Courier New"/>
                <a:ea typeface="Courier New"/>
              </a:rPr>
              <a:t>i</a:t>
            </a:r>
            <a:r>
              <a:rPr b="1" lang="en-US" sz="2600" spc="-1" strike="noStrike">
                <a:solidFill>
                  <a:srgbClr val="000000"/>
                </a:solidFill>
                <a:latin typeface="Courier New"/>
                <a:ea typeface="Courier New"/>
              </a:rPr>
              <a:t> – dovršnost (finite)</a:t>
            </a:r>
            <a:endParaRPr b="0" lang="sl-SI" sz="2600" spc="-1" strike="noStrike">
              <a:solidFill>
                <a:srgbClr val="000000"/>
              </a:solidFill>
              <a:latin typeface="Arial"/>
            </a:endParaRPr>
          </a:p>
          <a:p>
            <a:pPr>
              <a:lnSpc>
                <a:spcPct val="100000"/>
              </a:lnSpc>
              <a:spcBef>
                <a:spcPts val="601"/>
              </a:spcBef>
              <a:tabLst>
                <a:tab algn="l" pos="0"/>
              </a:tabLst>
            </a:pPr>
            <a:r>
              <a:rPr b="1" lang="en-US" sz="2600" spc="-1" strike="noStrike">
                <a:solidFill>
                  <a:srgbClr val="c254d2"/>
                </a:solidFill>
                <a:latin typeface="Courier New"/>
                <a:ea typeface="Courier New"/>
              </a:rPr>
              <a:t>m</a:t>
            </a:r>
            <a:r>
              <a:rPr b="1" lang="en-US" sz="2600" spc="-1" strike="noStrike">
                <a:solidFill>
                  <a:srgbClr val="000000"/>
                </a:solidFill>
                <a:latin typeface="Courier New"/>
                <a:ea typeface="Courier New"/>
              </a:rPr>
              <a:t> - določenost glede na delo </a:t>
            </a:r>
            <a:r>
              <a:rPr b="1" lang="en-US" sz="2600" spc="-1" strike="noStrike">
                <a:solidFill>
                  <a:srgbClr val="000000"/>
                </a:solidFill>
                <a:latin typeface="Courier New"/>
                <a:ea typeface="Courier New"/>
              </a:rPr>
              <a:t>(specificity in relation to work)</a:t>
            </a:r>
            <a:endParaRPr b="0" lang="sl-SI" sz="2600" spc="-1" strike="noStrike">
              <a:solidFill>
                <a:srgbClr val="000000"/>
              </a:solidFill>
              <a:latin typeface="Arial"/>
            </a:endParaRPr>
          </a:p>
          <a:p>
            <a:pPr>
              <a:lnSpc>
                <a:spcPct val="100000"/>
              </a:lnSpc>
              <a:spcBef>
                <a:spcPts val="601"/>
              </a:spcBef>
              <a:tabLst>
                <a:tab algn="l" pos="0"/>
              </a:tabLst>
            </a:pPr>
            <a:endParaRPr b="0" lang="sl-SI" sz="26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tabLst>
                <a:tab algn="l" pos="0"/>
              </a:tabLst>
            </a:pPr>
            <a:r>
              <a:rPr b="0" lang="en-US" sz="2600" spc="-1" strike="noStrike">
                <a:solidFill>
                  <a:srgbClr val="000000"/>
                </a:solidFill>
                <a:latin typeface="Arial"/>
                <a:ea typeface="Courier New"/>
              </a:rPr>
              <a:t>the division of words into morphemes and </a:t>
            </a:r>
            <a:r>
              <a:rPr b="0" lang="en-US" sz="2600" spc="-1" strike="noStrike">
                <a:solidFill>
                  <a:srgbClr val="000000"/>
                </a:solidFill>
                <a:latin typeface="Arial"/>
                <a:ea typeface="Courier New"/>
              </a:rPr>
              <a:t>explanation of the meaning of individual </a:t>
            </a:r>
            <a:r>
              <a:rPr b="0" lang="en-US" sz="2600" spc="-1" strike="noStrike">
                <a:solidFill>
                  <a:srgbClr val="000000"/>
                </a:solidFill>
                <a:latin typeface="Arial"/>
                <a:ea typeface="Courier New"/>
              </a:rPr>
              <a:t>morphemes.</a:t>
            </a:r>
            <a:endParaRPr b="0" lang="sl-SI" sz="26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tabLst>
                <a:tab algn="l" pos="0"/>
              </a:tabLst>
            </a:pPr>
            <a:r>
              <a:rPr b="0" lang="en-US" sz="2600" spc="-1" strike="noStrike">
                <a:solidFill>
                  <a:srgbClr val="000000"/>
                </a:solidFill>
                <a:latin typeface="Arial"/>
                <a:ea typeface="Courier New"/>
              </a:rPr>
              <a:t> </a:t>
            </a:r>
            <a:endParaRPr b="0" lang="sl-SI" sz="2600" spc="-1" strike="noStrike">
              <a:solidFill>
                <a:srgbClr val="000000"/>
              </a:solidFill>
              <a:latin typeface="Arial"/>
            </a:endParaRPr>
          </a:p>
          <a:p>
            <a:pPr>
              <a:lnSpc>
                <a:spcPct val="100000"/>
              </a:lnSpc>
              <a:spcBef>
                <a:spcPts val="601"/>
              </a:spcBef>
              <a:tabLst>
                <a:tab algn="l" pos="0"/>
              </a:tabLst>
            </a:pPr>
            <a:endParaRPr b="0" lang="sl-S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Standardization of tagging</a:t>
            </a:r>
            <a:endParaRPr b="0" lang="sl-SI" sz="3200" spc="-1" strike="noStrike">
              <a:solidFill>
                <a:srgbClr val="000000"/>
              </a:solidFill>
              <a:latin typeface="Arial"/>
            </a:endParaRPr>
          </a:p>
        </p:txBody>
      </p:sp>
      <p:sp>
        <p:nvSpPr>
          <p:cNvPr id="153" name="Rectangle 3"/>
          <p:cNvSpPr txBox="1"/>
          <p:nvPr/>
        </p:nvSpPr>
        <p:spPr>
          <a:xfrm>
            <a:off x="457200" y="1219320"/>
            <a:ext cx="8229240" cy="4909680"/>
          </a:xfrm>
          <a:prstGeom prst="rect">
            <a:avLst/>
          </a:prstGeom>
          <a:noFill/>
          <a:ln w="0">
            <a:noFill/>
          </a:ln>
        </p:spPr>
        <p:txBody>
          <a:bodyPr>
            <a:noAutofit/>
          </a:bodyPr>
          <a:p>
            <a:pPr marL="272880" indent="-272520">
              <a:lnSpc>
                <a:spcPct val="100000"/>
              </a:lnSpc>
              <a:spcBef>
                <a:spcPts val="601"/>
              </a:spcBef>
              <a:buClr>
                <a:srgbClr val="727ca3"/>
              </a:buClr>
              <a:buSzPct val="76000"/>
              <a:buFont typeface="Wingdings 3" charset="2"/>
              <a:buChar char=""/>
            </a:pPr>
            <a:r>
              <a:rPr b="0" lang="sl-SI" sz="2600" spc="-1" strike="noStrike">
                <a:solidFill>
                  <a:srgbClr val="000000"/>
                </a:solidFill>
                <a:latin typeface="Arial"/>
              </a:rPr>
              <a:t>Morphological labels are intended to indicate the </a:t>
            </a:r>
            <a:r>
              <a:rPr b="0" lang="sl-SI" sz="2600" spc="-1" strike="noStrike">
                <a:solidFill>
                  <a:srgbClr val="000000"/>
                </a:solidFill>
                <a:latin typeface="Arial"/>
              </a:rPr>
              <a:t>morphological properties of individual words,</a:t>
            </a:r>
            <a:endParaRPr b="0" lang="sl-SI" sz="2600" spc="-1" strike="noStrike">
              <a:solidFill>
                <a:srgbClr val="000000"/>
              </a:solidFill>
              <a:latin typeface="Arial"/>
            </a:endParaRPr>
          </a:p>
          <a:p>
            <a:pPr marL="272880" indent="-272520">
              <a:lnSpc>
                <a:spcPct val="100000"/>
              </a:lnSpc>
              <a:spcBef>
                <a:spcPts val="601"/>
              </a:spcBef>
              <a:buClr>
                <a:srgbClr val="727ca3"/>
              </a:buClr>
              <a:buSzPct val="76000"/>
              <a:buFont typeface="Wingdings 3" charset="2"/>
              <a:buChar char=""/>
            </a:pPr>
            <a:r>
              <a:rPr b="0" lang="sl-SI" sz="2600" spc="-1" strike="noStrike">
                <a:solidFill>
                  <a:srgbClr val="000000"/>
                </a:solidFill>
                <a:latin typeface="Arial"/>
              </a:rPr>
              <a:t>two sets are best known for the Slovenian language:</a:t>
            </a:r>
            <a:endParaRPr b="0" lang="sl-SI" sz="26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600" spc="-1" strike="noStrike">
                <a:solidFill>
                  <a:srgbClr val="000000"/>
                </a:solidFill>
                <a:latin typeface="Arial"/>
              </a:rPr>
              <a:t>(New) Word,</a:t>
            </a:r>
            <a:endParaRPr b="0" lang="sl-SI" sz="26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600" spc="-1" strike="noStrike">
                <a:solidFill>
                  <a:srgbClr val="000000"/>
                </a:solidFill>
                <a:latin typeface="Arial"/>
              </a:rPr>
              <a:t>Fida</a:t>
            </a:r>
            <a:endParaRPr b="0" lang="sl-SI" sz="26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l-SI" sz="2600" spc="-1" strike="noStrike">
                <a:solidFill>
                  <a:srgbClr val="000000"/>
                </a:solidFill>
                <a:latin typeface="Arial"/>
              </a:rPr>
              <a:t>based upon TEI P5</a:t>
            </a:r>
            <a:endParaRPr b="0" lang="sl-SI" sz="26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l-SI" sz="2600" spc="-1" strike="noStrike">
                <a:solidFill>
                  <a:srgbClr val="000000"/>
                </a:solidFill>
                <a:latin typeface="Arial"/>
              </a:rPr>
              <a:t>prepared for in ready to use in Sketch Engine</a:t>
            </a:r>
            <a:endParaRPr b="0" lang="sl-SI" sz="26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sl-SI" sz="2600" spc="-1" strike="noStrike">
                <a:solidFill>
                  <a:srgbClr val="000000"/>
                </a:solidFill>
                <a:latin typeface="Arial"/>
              </a:rPr>
              <a:t>as a TAG set</a:t>
            </a:r>
            <a:endParaRPr b="0" lang="sl-SI" sz="26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sl-SI" sz="2600" spc="-1" strike="noStrike">
                <a:solidFill>
                  <a:srgbClr val="000000"/>
                </a:solidFill>
                <a:latin typeface="Arial"/>
              </a:rPr>
              <a:t>as a tagger</a:t>
            </a:r>
            <a:endParaRPr b="0" lang="sl-S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600" spc="-1" strike="noStrike">
                <a:solidFill>
                  <a:srgbClr val="464653"/>
                </a:solidFill>
                <a:latin typeface="Franklin Gothic Book"/>
              </a:rPr>
              <a:t>Morpho-(syntactic) specifications</a:t>
            </a:r>
            <a:endParaRPr b="0" lang="sl-SI" sz="3600" spc="-1" strike="noStrike">
              <a:solidFill>
                <a:srgbClr val="000000"/>
              </a:solidFill>
              <a:latin typeface="Arial"/>
            </a:endParaRPr>
          </a:p>
        </p:txBody>
      </p:sp>
      <p:sp>
        <p:nvSpPr>
          <p:cNvPr id="155" name="Rectangle 3"/>
          <p:cNvSpPr txBox="1"/>
          <p:nvPr/>
        </p:nvSpPr>
        <p:spPr>
          <a:xfrm>
            <a:off x="457200" y="1255320"/>
            <a:ext cx="8229240" cy="4909680"/>
          </a:xfrm>
          <a:prstGeom prst="rect">
            <a:avLst/>
          </a:prstGeom>
          <a:noFill/>
          <a:ln w="0">
            <a:noFill/>
          </a:ln>
        </p:spPr>
        <p:txBody>
          <a:bodyPr>
            <a:noAutofit/>
          </a:bodyPr>
          <a:p>
            <a:pPr marL="272880" indent="-272520">
              <a:lnSpc>
                <a:spcPct val="90000"/>
              </a:lnSpc>
              <a:spcBef>
                <a:spcPts val="601"/>
              </a:spcBef>
              <a:buClr>
                <a:srgbClr val="727ca3"/>
              </a:buClr>
              <a:buSzPct val="76000"/>
              <a:buFont typeface="Wingdings 3" charset="2"/>
              <a:buChar char=""/>
            </a:pPr>
            <a:r>
              <a:rPr b="0" lang="sl-SI" sz="2400" spc="-1" strike="noStrike">
                <a:solidFill>
                  <a:srgbClr val="000000"/>
                </a:solidFill>
                <a:latin typeface="Arial"/>
              </a:rPr>
              <a:t>define word types, their morphological features, </a:t>
            </a:r>
            <a:r>
              <a:rPr b="0" lang="sl-SI" sz="2400" spc="-1" strike="noStrike">
                <a:solidFill>
                  <a:srgbClr val="000000"/>
                </a:solidFill>
                <a:latin typeface="Arial"/>
              </a:rPr>
              <a:t>and values</a:t>
            </a:r>
            <a:endParaRPr b="0" lang="sl-SI" sz="2400" spc="-1" strike="noStrike">
              <a:solidFill>
                <a:srgbClr val="000000"/>
              </a:solidFill>
              <a:latin typeface="Arial"/>
            </a:endParaRPr>
          </a:p>
          <a:p>
            <a:pPr marL="272880" indent="-272520">
              <a:lnSpc>
                <a:spcPct val="90000"/>
              </a:lnSpc>
              <a:spcBef>
                <a:spcPts val="601"/>
              </a:spcBef>
              <a:buClr>
                <a:srgbClr val="727ca3"/>
              </a:buClr>
              <a:buSzPct val="76000"/>
              <a:buFont typeface="Wingdings 3" charset="2"/>
              <a:buChar char=""/>
            </a:pPr>
            <a:r>
              <a:rPr b="0" lang="sl-SI" sz="2400" spc="-1" strike="noStrike">
                <a:solidFill>
                  <a:srgbClr val="000000"/>
                </a:solidFill>
                <a:latin typeface="Arial"/>
              </a:rPr>
              <a:t>and for which languages they are allowed,</a:t>
            </a:r>
            <a:endParaRPr b="0" lang="sl-SI" sz="2400" spc="-1" strike="noStrike">
              <a:solidFill>
                <a:srgbClr val="000000"/>
              </a:solidFill>
              <a:latin typeface="Arial"/>
            </a:endParaRPr>
          </a:p>
          <a:p>
            <a:pPr marL="272880" indent="-272520">
              <a:lnSpc>
                <a:spcPct val="90000"/>
              </a:lnSpc>
              <a:spcBef>
                <a:spcPts val="601"/>
              </a:spcBef>
              <a:buClr>
                <a:srgbClr val="727ca3"/>
              </a:buClr>
              <a:buSzPct val="76000"/>
              <a:buFont typeface="Wingdings 3" charset="2"/>
              <a:buChar char=""/>
            </a:pPr>
            <a:r>
              <a:rPr b="0" lang="sl-SI" sz="2400" spc="-1" strike="noStrike">
                <a:solidFill>
                  <a:srgbClr val="000000"/>
                </a:solidFill>
                <a:latin typeface="Arial"/>
              </a:rPr>
              <a:t>determine the mapping into morphological labels </a:t>
            </a:r>
            <a:r>
              <a:rPr b="0" lang="sl-SI" sz="2400" spc="-1" strike="noStrike">
                <a:solidFill>
                  <a:srgbClr val="000000"/>
                </a:solidFill>
                <a:latin typeface="Arial"/>
              </a:rPr>
              <a:t>e.g.</a:t>
            </a:r>
            <a:endParaRPr b="0" lang="sl-SI" sz="2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200" spc="-1" strike="noStrike">
                <a:solidFill>
                  <a:srgbClr val="777777"/>
                </a:solidFill>
                <a:latin typeface="Arial"/>
              </a:rPr>
              <a:t>Category = Noun, Type = common, Gendar = </a:t>
            </a:r>
            <a:r>
              <a:rPr b="0" lang="sl-SI" sz="2200" spc="-1" strike="noStrike">
                <a:solidFill>
                  <a:srgbClr val="777777"/>
                </a:solidFill>
                <a:latin typeface="Arial"/>
              </a:rPr>
              <a:t>masculine, Number = singular, Case = nominative </a:t>
            </a:r>
            <a:r>
              <a:rPr b="0" lang="sl-SI" sz="2200" spc="-1" strike="noStrike">
                <a:solidFill>
                  <a:srgbClr val="777777"/>
                </a:solidFill>
                <a:latin typeface="Arial"/>
              </a:rPr>
              <a:t>↔ Ncmsn</a:t>
            </a:r>
            <a:endParaRPr b="0" lang="sl-SI" sz="2200" spc="-1" strike="noStrike">
              <a:solidFill>
                <a:srgbClr val="000000"/>
              </a:solidFill>
              <a:latin typeface="Arial"/>
            </a:endParaRPr>
          </a:p>
          <a:p>
            <a:pPr marL="272880" indent="-272520">
              <a:lnSpc>
                <a:spcPct val="90000"/>
              </a:lnSpc>
              <a:spcBef>
                <a:spcPts val="601"/>
              </a:spcBef>
              <a:buClr>
                <a:srgbClr val="727ca3"/>
              </a:buClr>
              <a:buSzPct val="76000"/>
              <a:buFont typeface="Wingdings 3" charset="2"/>
              <a:buChar char=""/>
            </a:pPr>
            <a:r>
              <a:rPr b="0" lang="sl-SI" sz="2400" spc="-1" strike="noStrike">
                <a:solidFill>
                  <a:srgbClr val="000000"/>
                </a:solidFill>
                <a:latin typeface="Arial"/>
              </a:rPr>
              <a:t>automatic mapping is feasible.</a:t>
            </a:r>
            <a:endParaRPr b="0" lang="sl-SI"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Rectangle 2_0"/>
          <p:cNvSpPr txBox="1"/>
          <p:nvPr/>
        </p:nvSpPr>
        <p:spPr>
          <a:xfrm>
            <a:off x="457200" y="152280"/>
            <a:ext cx="8229240" cy="990360"/>
          </a:xfrm>
          <a:prstGeom prst="rect">
            <a:avLst/>
          </a:prstGeom>
          <a:noFill/>
          <a:ln w="0">
            <a:noFill/>
          </a:ln>
        </p:spPr>
        <p:txBody>
          <a:bodyPr anchor="b">
            <a:noAutofit/>
          </a:bodyPr>
          <a:p>
            <a:pPr>
              <a:lnSpc>
                <a:spcPct val="100000"/>
              </a:lnSpc>
            </a:pPr>
            <a:r>
              <a:rPr b="0" lang="sl-SI" sz="3600" spc="-1" strike="noStrike">
                <a:solidFill>
                  <a:srgbClr val="464653"/>
                </a:solidFill>
                <a:latin typeface="Franklin Gothic Book"/>
              </a:rPr>
              <a:t>Morpho-(syntactic) specifications</a:t>
            </a:r>
            <a:endParaRPr b="0" lang="sl-SI" sz="3600" spc="-1" strike="noStrike">
              <a:solidFill>
                <a:srgbClr val="000000"/>
              </a:solidFill>
              <a:latin typeface="Arial"/>
            </a:endParaRPr>
          </a:p>
        </p:txBody>
      </p:sp>
      <p:sp>
        <p:nvSpPr>
          <p:cNvPr id="157" name="Rectangle 3_1"/>
          <p:cNvSpPr txBox="1"/>
          <p:nvPr/>
        </p:nvSpPr>
        <p:spPr>
          <a:xfrm>
            <a:off x="457200" y="1219320"/>
            <a:ext cx="8229240" cy="4909680"/>
          </a:xfrm>
          <a:prstGeom prst="rect">
            <a:avLst/>
          </a:prstGeom>
          <a:noFill/>
          <a:ln w="0">
            <a:noFill/>
          </a:ln>
        </p:spPr>
        <p:txBody>
          <a:bodyPr>
            <a:noAutofit/>
          </a:bodyPr>
          <a:p>
            <a:pPr marL="272880" indent="-272520">
              <a:lnSpc>
                <a:spcPct val="90000"/>
              </a:lnSpc>
              <a:spcBef>
                <a:spcPts val="601"/>
              </a:spcBef>
              <a:buClr>
                <a:srgbClr val="727ca3"/>
              </a:buClr>
              <a:buSzPct val="76000"/>
              <a:buFont typeface="Wingdings 3" charset="2"/>
              <a:buChar char=""/>
            </a:pPr>
            <a:r>
              <a:rPr b="0" lang="sl-SI" sz="2400" spc="-1" strike="noStrike">
                <a:solidFill>
                  <a:srgbClr val="000000"/>
                </a:solidFill>
                <a:latin typeface="Arial"/>
              </a:rPr>
              <a:t>Example (if an attribute is not defined, a dash is used):</a:t>
            </a:r>
            <a:endParaRPr b="0" lang="sl-SI" sz="2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400" spc="-1" strike="noStrike">
                <a:solidFill>
                  <a:srgbClr val="000000"/>
                </a:solidFill>
                <a:latin typeface="Arial"/>
              </a:rPr>
              <a:t>Vmip1s-n (čakam) (i am waiting)</a:t>
            </a:r>
            <a:endParaRPr b="0" lang="sl-SI" sz="24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l-SI" sz="2200" spc="-1" strike="noStrike">
                <a:solidFill>
                  <a:srgbClr val="777777"/>
                </a:solidFill>
                <a:latin typeface="Arial"/>
              </a:rPr>
              <a:t>VERB</a:t>
            </a:r>
            <a:r>
              <a:rPr b="0" lang="sl-SI" sz="2200" spc="-1" strike="noStrike">
                <a:solidFill>
                  <a:srgbClr val="777777"/>
                </a:solidFill>
                <a:latin typeface="Arial"/>
              </a:rPr>
              <a:t>	</a:t>
            </a:r>
            <a:r>
              <a:rPr b="0" lang="sl-SI" sz="2200" spc="-1" strike="noStrike">
                <a:solidFill>
                  <a:srgbClr val="777777"/>
                </a:solidFill>
                <a:latin typeface="Arial"/>
              </a:rPr>
              <a:t>Mood=Ind|Number=Sing|Person=1|Polarity=Pos|Tense=Pres|VerbForm=Fin|Voice=Act</a:t>
            </a:r>
            <a:endParaRPr b="0" lang="sl-SI" sz="2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l-SI" sz="2400" spc="-1" strike="noStrike">
                <a:solidFill>
                  <a:srgbClr val="000000"/>
                </a:solidFill>
                <a:latin typeface="Arial"/>
              </a:rPr>
              <a:t>Vmps-pna (čakala) (we were waiting)</a:t>
            </a:r>
            <a:endParaRPr b="0" lang="sl-SI" sz="24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l-SI" sz="2200" spc="-1" strike="noStrike">
                <a:solidFill>
                  <a:srgbClr val="777777"/>
                </a:solidFill>
                <a:latin typeface="Arial"/>
              </a:rPr>
              <a:t>VERB</a:t>
            </a:r>
            <a:r>
              <a:rPr b="0" lang="sl-SI" sz="2200" spc="-1" strike="noStrike">
                <a:solidFill>
                  <a:srgbClr val="777777"/>
                </a:solidFill>
                <a:latin typeface="Arial"/>
              </a:rPr>
              <a:t>	</a:t>
            </a:r>
            <a:r>
              <a:rPr b="0" lang="sl-SI" sz="2200" spc="-1" strike="noStrike">
                <a:solidFill>
                  <a:srgbClr val="777777"/>
                </a:solidFill>
                <a:latin typeface="Arial"/>
              </a:rPr>
              <a:t>Gender=Neut|Number=Plur|Polarity=Pos|Tense=Past|VerbForm=Part|Voice=Act</a:t>
            </a:r>
            <a:endParaRPr b="0" lang="sl-S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Rectangle 2"/>
          <p:cNvSpPr txBox="1"/>
          <p:nvPr/>
        </p:nvSpPr>
        <p:spPr>
          <a:xfrm>
            <a:off x="457200" y="152280"/>
            <a:ext cx="8229240" cy="990360"/>
          </a:xfrm>
          <a:prstGeom prst="rect">
            <a:avLst/>
          </a:prstGeom>
          <a:noFill/>
          <a:ln w="0">
            <a:noFill/>
          </a:ln>
        </p:spPr>
        <p:txBody>
          <a:bodyPr anchor="b">
            <a:noAutofit/>
          </a:bodyPr>
          <a:p>
            <a:pPr>
              <a:lnSpc>
                <a:spcPct val="100000"/>
              </a:lnSpc>
            </a:pPr>
            <a:br/>
            <a:r>
              <a:rPr b="0" lang="sl-SI" sz="3200" spc="-1" strike="noStrike" u="sng">
                <a:solidFill>
                  <a:srgbClr val="b292ca"/>
                </a:solidFill>
                <a:uFillTx/>
                <a:latin typeface="Franklin Gothic Book"/>
              </a:rPr>
              <a:t>Example</a:t>
            </a:r>
            <a:endParaRPr b="0" lang="sl-SI" sz="3200" spc="-1" strike="noStrike">
              <a:solidFill>
                <a:srgbClr val="000000"/>
              </a:solidFill>
              <a:latin typeface="Arial"/>
            </a:endParaRPr>
          </a:p>
        </p:txBody>
      </p:sp>
      <p:pic>
        <p:nvPicPr>
          <p:cNvPr id="159" name="Picture 4" descr=""/>
          <p:cNvPicPr/>
          <p:nvPr/>
        </p:nvPicPr>
        <p:blipFill>
          <a:blip r:embed="rId1"/>
          <a:stretch/>
        </p:blipFill>
        <p:spPr>
          <a:xfrm>
            <a:off x="755640" y="1268640"/>
            <a:ext cx="7632360" cy="5165280"/>
          </a:xfrm>
          <a:prstGeom prst="rect">
            <a:avLst/>
          </a:prstGeom>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Rectangle 2"/>
          <p:cNvSpPr txBox="1"/>
          <p:nvPr/>
        </p:nvSpPr>
        <p:spPr>
          <a:xfrm>
            <a:off x="457200" y="152280"/>
            <a:ext cx="8229240" cy="990360"/>
          </a:xfrm>
          <a:prstGeom prst="rect">
            <a:avLst/>
          </a:prstGeom>
          <a:noFill/>
          <a:ln w="0">
            <a:noFill/>
          </a:ln>
        </p:spPr>
        <p:txBody>
          <a:bodyPr anchor="b">
            <a:noAutofit/>
          </a:bodyPr>
          <a:p>
            <a:pPr>
              <a:lnSpc>
                <a:spcPct val="100000"/>
              </a:lnSpc>
            </a:pPr>
            <a:r>
              <a:rPr b="0" lang="sl-SI" sz="3200" spc="-1" strike="noStrike">
                <a:solidFill>
                  <a:srgbClr val="464653"/>
                </a:solidFill>
                <a:latin typeface="Franklin Gothic Book"/>
              </a:rPr>
              <a:t>Translation into Slovenian</a:t>
            </a:r>
            <a:endParaRPr b="0" lang="sl-SI" sz="3200" spc="-1" strike="noStrike">
              <a:solidFill>
                <a:srgbClr val="000000"/>
              </a:solidFill>
              <a:latin typeface="Arial"/>
            </a:endParaRPr>
          </a:p>
        </p:txBody>
      </p:sp>
      <p:pic>
        <p:nvPicPr>
          <p:cNvPr id="161" name="Picture 4" descr=""/>
          <p:cNvPicPr/>
          <p:nvPr/>
        </p:nvPicPr>
        <p:blipFill>
          <a:blip r:embed="rId1"/>
          <a:stretch/>
        </p:blipFill>
        <p:spPr>
          <a:xfrm>
            <a:off x="828000" y="1340640"/>
            <a:ext cx="7488000" cy="514800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Origin</Template>
  <TotalTime>5681</TotalTime>
  <Application>LibreOffice/7.1.7.2$Linux_X86_64 LibreOffice_project/10$Build-2</Application>
  <AppVersion>15.0000</AppVersion>
  <Words>919</Words>
  <Paragraphs>223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dcterms:modified xsi:type="dcterms:W3CDTF">2022-05-29T19:34:24Z</dcterms:modified>
  <cp:revision>625</cp:revision>
  <dc:subject/>
  <dc:title>Programiranje III Vzporedno programiranje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37</vt:i4>
  </property>
</Properties>
</file>